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8" r:id="rId3"/>
    <p:sldId id="260" r:id="rId4"/>
    <p:sldId id="267" r:id="rId5"/>
    <p:sldId id="265" r:id="rId6"/>
    <p:sldId id="266" r:id="rId7"/>
    <p:sldId id="271" r:id="rId8"/>
    <p:sldId id="270" r:id="rId9"/>
    <p:sldId id="269" r:id="rId10"/>
    <p:sldId id="273" r:id="rId11"/>
    <p:sldId id="259" r:id="rId12"/>
    <p:sldId id="274" r:id="rId13"/>
    <p:sldId id="272" r:id="rId14"/>
    <p:sldId id="264" r:id="rId15"/>
    <p:sldId id="268" r:id="rId16"/>
    <p:sldId id="277" r:id="rId17"/>
    <p:sldId id="263" r:id="rId18"/>
    <p:sldId id="280" r:id="rId19"/>
    <p:sldId id="276" r:id="rId20"/>
    <p:sldId id="281" r:id="rId21"/>
    <p:sldId id="278" r:id="rId22"/>
    <p:sldId id="279" r:id="rId23"/>
    <p:sldId id="262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94" autoAdjust="0"/>
    <p:restoredTop sz="94660"/>
  </p:normalViewPr>
  <p:slideViewPr>
    <p:cSldViewPr snapToGrid="0">
      <p:cViewPr varScale="1">
        <p:scale>
          <a:sx n="75" d="100"/>
          <a:sy n="75" d="100"/>
        </p:scale>
        <p:origin x="-320" y="-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BB9C4A8-BFF5-3B98-0F47-9157A32F3D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33F9DEE6-9004-0361-2FAF-45951CEB78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1372262-075A-3D12-F0B7-2AE8E7E55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59465-A4BD-444B-88A0-05838495618A}" type="datetimeFigureOut">
              <a:rPr lang="en-IN" smtClean="0"/>
              <a:pPr/>
              <a:t>01-08-2026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60E34AC-BE71-F8A5-AD92-BF628EF45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C73EE2C-3B4D-7B36-1BF3-5FFDD9474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9558D-0044-4E3E-84E2-24365038E76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583309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1893FCB-CD00-B066-ED56-AE9B7459A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DBB9FF5F-112F-BCA0-3E76-CA0F992A4B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A58583C-3070-0859-A6D0-58EC5AB8E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59465-A4BD-444B-88A0-05838495618A}" type="datetimeFigureOut">
              <a:rPr lang="en-IN" smtClean="0"/>
              <a:pPr/>
              <a:t>01-08-2026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FC6517F-EAA2-FD4F-E949-4255E1C0C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5E14D03-47DF-4C19-7C4B-32215380F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9558D-0044-4E3E-84E2-24365038E76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740954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3EC37C40-1C56-DDEA-C876-B6FDEFEB4B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F1917B65-617A-D127-9DE3-C83976999B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44A0C39-617B-1986-D5C1-13704DAD0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59465-A4BD-444B-88A0-05838495618A}" type="datetimeFigureOut">
              <a:rPr lang="en-IN" smtClean="0"/>
              <a:pPr/>
              <a:t>01-08-2026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DC1F257-6414-20B3-68D8-EB8068C8B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6440862-C946-3ACE-35E9-D4E95BFE1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9558D-0044-4E3E-84E2-24365038E76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603407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1F86CB4-14F9-5ABE-826C-EDC493685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19C2B46-AE1C-EA71-EFC1-1B781C520B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F97227F-DEFB-77AD-F592-E690B22CF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59465-A4BD-444B-88A0-05838495618A}" type="datetimeFigureOut">
              <a:rPr lang="en-IN" smtClean="0"/>
              <a:pPr/>
              <a:t>01-08-2026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35B5574-3C38-99AD-F27E-0CC82CE14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E92FFB1-4E97-5ABE-DB98-F9FB1F42E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9558D-0044-4E3E-84E2-24365038E76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681267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99F51F1-C335-C436-8001-490DAE1FA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AB69344-C2BD-D438-1EA4-5427C92D2F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0C751D8-6F01-2580-106A-ACDBAD669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59465-A4BD-444B-88A0-05838495618A}" type="datetimeFigureOut">
              <a:rPr lang="en-IN" smtClean="0"/>
              <a:pPr/>
              <a:t>01-08-2026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3FEA3FF-4333-2DF0-DEBB-885E60807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7FABF03-BC95-4F17-BC67-396876F39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9558D-0044-4E3E-84E2-24365038E76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4291187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21ADE50-49B7-2B99-D19A-91EE48F63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48F650C-7218-0AF2-AD28-83C0878D39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E1D9AD7F-5E9C-5FA5-91C6-DE047C251F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AD4120CD-B86F-1D94-C156-4A4390299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59465-A4BD-444B-88A0-05838495618A}" type="datetimeFigureOut">
              <a:rPr lang="en-IN" smtClean="0"/>
              <a:pPr/>
              <a:t>01-08-2026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11FD465-DB77-5E07-2422-08D72E876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BF7E47C-8465-BD04-55A2-E3A9CCC01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9558D-0044-4E3E-84E2-24365038E76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448872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2D49EC5-AF4E-CFA7-00C9-5C8909DF4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5E40514-37BB-155B-470D-8D1DE4490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1C88480-DC18-4AB3-12A1-70E7B2D6E4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75B5F804-6429-6330-C1CA-C9884AB041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11B136A5-56A9-3271-1CFE-3CE20AD51C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CD144D98-643C-FA46-8453-0CB274B43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59465-A4BD-444B-88A0-05838495618A}" type="datetimeFigureOut">
              <a:rPr lang="en-IN" smtClean="0"/>
              <a:pPr/>
              <a:t>01-08-2026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BBAB09BE-7876-2E76-352D-D64A33C13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10FE14E8-A748-33A6-0106-887DA9815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9558D-0044-4E3E-84E2-24365038E76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211707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DA3E96E-78D1-B1F9-341A-EBBC398EC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EB77B888-086D-7E9A-F7F7-71831B32D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59465-A4BD-444B-88A0-05838495618A}" type="datetimeFigureOut">
              <a:rPr lang="en-IN" smtClean="0"/>
              <a:pPr/>
              <a:t>01-08-2026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C6C9F0C4-E373-54CF-DF7E-E93112EC6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D002DE8-A1F3-8496-7940-2E9434D4F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9558D-0044-4E3E-84E2-24365038E76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801069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FD46CC14-6F93-AB42-A8F2-42D34E886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59465-A4BD-444B-88A0-05838495618A}" type="datetimeFigureOut">
              <a:rPr lang="en-IN" smtClean="0"/>
              <a:pPr/>
              <a:t>01-08-2026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821DE850-6C97-978A-B5EA-829E98D61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2010B067-2525-5780-A7E1-C226C0A6E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9558D-0044-4E3E-84E2-24365038E76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498845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2829A41-F81C-1234-4062-A43759EF7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C4660FA-EFEA-C73B-6E8C-8E87091C46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BBD7F76-2DE7-C5AD-6BC9-FEB212995C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0C46118-17A9-C0EF-693E-35C88B7C2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59465-A4BD-444B-88A0-05838495618A}" type="datetimeFigureOut">
              <a:rPr lang="en-IN" smtClean="0"/>
              <a:pPr/>
              <a:t>01-08-2026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5C88232-D3BF-AD4C-0B24-B85A3EA35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BDF9CF9-533F-5B2A-A6F7-1DAEACEF5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9558D-0044-4E3E-84E2-24365038E76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329729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E57EBB3-6280-B24E-CB81-A23C9174D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9DCF5CE8-EC8E-5CC8-5C8F-D56AC5872D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D90B1D15-96BF-3A78-AFFE-7C1EC366C6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E1C1D70-263F-0EFB-7A29-5ECAFAB78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59465-A4BD-444B-88A0-05838495618A}" type="datetimeFigureOut">
              <a:rPr lang="en-IN" smtClean="0"/>
              <a:pPr/>
              <a:t>01-08-2026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7BAEB10-70A8-F20A-4FA4-BE65F5800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B0C1E70-98F6-6231-0AEF-D7CBCA986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9558D-0044-4E3E-84E2-24365038E76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368016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F6108718-4EE2-1C4E-D41B-E7B660C3B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9E1B018-CCA7-EBDD-3897-213E718C7E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C9F25D3-8EA9-6CB4-2034-F812550DBA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359465-A4BD-444B-88A0-05838495618A}" type="datetimeFigureOut">
              <a:rPr lang="en-IN" smtClean="0"/>
              <a:pPr/>
              <a:t>01-08-2026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7FE0CC5-9803-933A-9B71-C91D1BD514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8FDA56B-158E-DBBA-3722-923517F64B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49558D-0044-4E3E-84E2-24365038E76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492591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73416CEA-EBDF-0FF6-1D97-F851B3C4A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background with a green stripe">
            <a:extLst>
              <a:ext uri="{FF2B5EF4-FFF2-40B4-BE49-F238E27FC236}">
                <a16:creationId xmlns="" xmlns:a16="http://schemas.microsoft.com/office/drawing/2014/main" id="{7225096F-9C4D-79AF-811D-8EE292276B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478238" y="52754"/>
            <a:ext cx="11514469" cy="64756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42066" y="2133600"/>
            <a:ext cx="79840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800" b="1" dirty="0" smtClean="0"/>
              <a:t>The Game of Volatility</a:t>
            </a:r>
            <a:endParaRPr lang="en-US" sz="4800" b="1" dirty="0"/>
          </a:p>
        </p:txBody>
      </p:sp>
    </p:spTree>
    <p:extLst>
      <p:ext uri="{BB962C8B-B14F-4D97-AF65-F5344CB8AC3E}">
        <p14:creationId xmlns="" xmlns:p14="http://schemas.microsoft.com/office/powerpoint/2010/main" val="20697329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E13B0D69-DEAC-D565-0B6C-1F8F87DB9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background with a green stripe">
            <a:extLst>
              <a:ext uri="{FF2B5EF4-FFF2-40B4-BE49-F238E27FC236}">
                <a16:creationId xmlns="" xmlns:a16="http://schemas.microsoft.com/office/drawing/2014/main" id="{AE543164-4895-8245-5215-C1D994B66E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478238" y="52754"/>
            <a:ext cx="11514469" cy="64756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511AEA4B-DDD3-C626-3C37-7E5F629470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554" y="993028"/>
            <a:ext cx="8036881" cy="50380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573571F-3FCF-4E4B-E101-3A570F198120}"/>
              </a:ext>
            </a:extLst>
          </p:cNvPr>
          <p:cNvSpPr txBox="1"/>
          <p:nvPr/>
        </p:nvSpPr>
        <p:spPr>
          <a:xfrm>
            <a:off x="3106615" y="269631"/>
            <a:ext cx="49002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False breakouts ??</a:t>
            </a:r>
          </a:p>
        </p:txBody>
      </p:sp>
      <p:sp>
        <p:nvSpPr>
          <p:cNvPr id="6" name="Oval 5">
            <a:extLst>
              <a:ext uri="{FF2B5EF4-FFF2-40B4-BE49-F238E27FC236}">
                <a16:creationId xmlns="" xmlns:a16="http://schemas.microsoft.com/office/drawing/2014/main" id="{6648F395-8EF8-AF99-12AF-47CA85AF67F5}"/>
              </a:ext>
            </a:extLst>
          </p:cNvPr>
          <p:cNvSpPr/>
          <p:nvPr/>
        </p:nvSpPr>
        <p:spPr>
          <a:xfrm>
            <a:off x="4419600" y="2403231"/>
            <a:ext cx="527538" cy="738554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062D3A9-3F75-6AC4-E857-83575D3E331A}"/>
              </a:ext>
            </a:extLst>
          </p:cNvPr>
          <p:cNvSpPr/>
          <p:nvPr/>
        </p:nvSpPr>
        <p:spPr>
          <a:xfrm>
            <a:off x="4560277" y="4067908"/>
            <a:ext cx="386861" cy="7385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36E0E443-5B71-571A-D14D-62980EE0EEC1}"/>
              </a:ext>
            </a:extLst>
          </p:cNvPr>
          <p:cNvSpPr/>
          <p:nvPr/>
        </p:nvSpPr>
        <p:spPr>
          <a:xfrm>
            <a:off x="5207454" y="2074984"/>
            <a:ext cx="527538" cy="64476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500C5650-584F-B670-5FC8-49734957353C}"/>
              </a:ext>
            </a:extLst>
          </p:cNvPr>
          <p:cNvSpPr/>
          <p:nvPr/>
        </p:nvSpPr>
        <p:spPr>
          <a:xfrm>
            <a:off x="5292969" y="3915508"/>
            <a:ext cx="527538" cy="890954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4881131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DA62CEC4-6F4B-CDFC-E83C-986E57BC5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background with a green stripe">
            <a:extLst>
              <a:ext uri="{FF2B5EF4-FFF2-40B4-BE49-F238E27FC236}">
                <a16:creationId xmlns="" xmlns:a16="http://schemas.microsoft.com/office/drawing/2014/main" id="{715681F8-D268-EBFC-0B70-8C67ED1D11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478238" y="52754"/>
            <a:ext cx="11514469" cy="647565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163DA9E-3A4C-5638-3162-3209001201D0}"/>
              </a:ext>
            </a:extLst>
          </p:cNvPr>
          <p:cNvSpPr txBox="1"/>
          <p:nvPr/>
        </p:nvSpPr>
        <p:spPr>
          <a:xfrm>
            <a:off x="3024554" y="390355"/>
            <a:ext cx="5673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First trade – Volatility expansion and trend continuation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6537639-D0BF-495B-384E-E0B5F281CF56}"/>
              </a:ext>
            </a:extLst>
          </p:cNvPr>
          <p:cNvSpPr txBox="1"/>
          <p:nvPr/>
        </p:nvSpPr>
        <p:spPr>
          <a:xfrm>
            <a:off x="4536831" y="926123"/>
            <a:ext cx="3212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Squeeze breakout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FF4ADA1-88EB-D0EE-C192-26FD96334957}"/>
              </a:ext>
            </a:extLst>
          </p:cNvPr>
          <p:cNvSpPr txBox="1"/>
          <p:nvPr/>
        </p:nvSpPr>
        <p:spPr>
          <a:xfrm>
            <a:off x="8698523" y="1946031"/>
            <a:ext cx="301523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Price closes outside the upper band</a:t>
            </a:r>
          </a:p>
          <a:p>
            <a:endParaRPr lang="en-IN" dirty="0"/>
          </a:p>
          <a:p>
            <a:r>
              <a:rPr lang="en-IN" dirty="0"/>
              <a:t>Volume higher than last few trading sessions</a:t>
            </a:r>
          </a:p>
          <a:p>
            <a:endParaRPr lang="en-IN" dirty="0"/>
          </a:p>
          <a:p>
            <a:r>
              <a:rPr lang="en-IN" dirty="0"/>
              <a:t>Price above 50EMA</a:t>
            </a:r>
          </a:p>
          <a:p>
            <a:endParaRPr lang="en-IN" dirty="0"/>
          </a:p>
          <a:p>
            <a:r>
              <a:rPr lang="en-IN" dirty="0"/>
              <a:t>Stoch – Above 80 and not crossing below 20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10EA0417-7DE1-D784-C53A-0D5D5474EC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599" y="1295455"/>
            <a:ext cx="7785564" cy="486415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895123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E73BF7D1-2441-6D4D-FDC3-41DD93F3D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background with a green stripe">
            <a:extLst>
              <a:ext uri="{FF2B5EF4-FFF2-40B4-BE49-F238E27FC236}">
                <a16:creationId xmlns="" xmlns:a16="http://schemas.microsoft.com/office/drawing/2014/main" id="{8D4DDCF0-BD0A-20B7-C2A6-80E0A0DB18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478238" y="52754"/>
            <a:ext cx="11514469" cy="647565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F9875201-EF5A-2D89-209D-2858F09DFAB4}"/>
              </a:ext>
            </a:extLst>
          </p:cNvPr>
          <p:cNvSpPr txBox="1"/>
          <p:nvPr/>
        </p:nvSpPr>
        <p:spPr>
          <a:xfrm>
            <a:off x="3692769" y="363415"/>
            <a:ext cx="4665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False breakouts how to avoid 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E3F0580-32D8-B9D7-30C3-5A504EE67F01}"/>
              </a:ext>
            </a:extLst>
          </p:cNvPr>
          <p:cNvSpPr txBox="1"/>
          <p:nvPr/>
        </p:nvSpPr>
        <p:spPr>
          <a:xfrm>
            <a:off x="9331569" y="1770185"/>
            <a:ext cx="2286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Conditions</a:t>
            </a:r>
          </a:p>
          <a:p>
            <a:pPr marL="342900" indent="-342900">
              <a:buAutoNum type="arabicParenR"/>
            </a:pPr>
            <a:r>
              <a:rPr lang="en-IN" dirty="0"/>
              <a:t>Price below 50EMA</a:t>
            </a:r>
          </a:p>
          <a:p>
            <a:pPr marL="342900" indent="-342900">
              <a:buAutoNum type="arabicParenR"/>
            </a:pPr>
            <a:r>
              <a:rPr lang="en-IN" dirty="0"/>
              <a:t>20SMA below 50EMA</a:t>
            </a:r>
          </a:p>
          <a:p>
            <a:pPr marL="342900" indent="-342900">
              <a:buAutoNum type="arabicParenR"/>
            </a:pPr>
            <a:r>
              <a:rPr lang="en-IN" dirty="0"/>
              <a:t>Volume high</a:t>
            </a:r>
          </a:p>
          <a:p>
            <a:pPr marL="342900" indent="-342900">
              <a:buAutoNum type="arabicParenR"/>
            </a:pPr>
            <a:r>
              <a:rPr lang="en-IN" dirty="0"/>
              <a:t>Price closing outside LB</a:t>
            </a:r>
          </a:p>
          <a:p>
            <a:pPr marL="342900" indent="-342900">
              <a:buAutoNum type="arabicParenR"/>
            </a:pPr>
            <a:r>
              <a:rPr lang="en-IN" dirty="0"/>
              <a:t>BBW around 0.05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25CDC82-9755-4AEF-E8AB-06A694495376}"/>
              </a:ext>
            </a:extLst>
          </p:cNvPr>
          <p:cNvSpPr txBox="1"/>
          <p:nvPr/>
        </p:nvSpPr>
        <p:spPr>
          <a:xfrm>
            <a:off x="8956431" y="4478214"/>
            <a:ext cx="239150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/>
              <a:t>If Price &lt; 50 &amp; 20SMA &lt; 50EMA</a:t>
            </a:r>
            <a:br>
              <a:rPr lang="en-IN" b="1" dirty="0"/>
            </a:br>
            <a:r>
              <a:rPr lang="en-IN" b="1" dirty="0"/>
              <a:t>Take only bearish trades and slope of BB lower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FB0718CD-9567-E818-4098-EA73E0DCDD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293" y="879035"/>
            <a:ext cx="8444574" cy="5076507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="" xmlns:a16="http://schemas.microsoft.com/office/drawing/2014/main" id="{D1BD03B5-6AC3-1496-6E48-788B88646D97}"/>
              </a:ext>
            </a:extLst>
          </p:cNvPr>
          <p:cNvSpPr/>
          <p:nvPr/>
        </p:nvSpPr>
        <p:spPr>
          <a:xfrm>
            <a:off x="3376246" y="3645877"/>
            <a:ext cx="222739" cy="550985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9975459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B4BAA85A-D6F9-8B88-F762-4E34C846C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background with a green stripe">
            <a:extLst>
              <a:ext uri="{FF2B5EF4-FFF2-40B4-BE49-F238E27FC236}">
                <a16:creationId xmlns="" xmlns:a16="http://schemas.microsoft.com/office/drawing/2014/main" id="{B28C5F3F-16A3-D8FF-DE92-D77F69995D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478238" y="52754"/>
            <a:ext cx="11514469" cy="64756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E8E8677-B4C4-93CD-340A-9DBDDB3DFB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107" y="748859"/>
            <a:ext cx="8861891" cy="5360282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="" xmlns:a16="http://schemas.microsoft.com/office/drawing/2014/main" id="{32CFECA4-B984-BF3B-9723-78E7FADCC93F}"/>
              </a:ext>
            </a:extLst>
          </p:cNvPr>
          <p:cNvSpPr/>
          <p:nvPr/>
        </p:nvSpPr>
        <p:spPr>
          <a:xfrm>
            <a:off x="4419600" y="2754923"/>
            <a:ext cx="339969" cy="269631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F6BD5034-3970-A497-1D5F-A6B8549B5276}"/>
              </a:ext>
            </a:extLst>
          </p:cNvPr>
          <p:cNvSpPr txBox="1"/>
          <p:nvPr/>
        </p:nvSpPr>
        <p:spPr>
          <a:xfrm>
            <a:off x="2110155" y="2568527"/>
            <a:ext cx="2215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highlight>
                  <a:srgbClr val="FFFF00"/>
                </a:highlight>
              </a:rPr>
              <a:t>Entry @ close of the candle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E359A10-3E1E-6212-29C5-7662C624D16B}"/>
              </a:ext>
            </a:extLst>
          </p:cNvPr>
          <p:cNvSpPr txBox="1"/>
          <p:nvPr/>
        </p:nvSpPr>
        <p:spPr>
          <a:xfrm>
            <a:off x="4114799" y="3429000"/>
            <a:ext cx="1559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highlight>
                  <a:srgbClr val="FFFF00"/>
                </a:highlight>
              </a:rPr>
              <a:t>SL = Low of the candle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1DA3A7C7-E16A-A71A-AA82-E5116FE6CBEF}"/>
              </a:ext>
            </a:extLst>
          </p:cNvPr>
          <p:cNvSpPr txBox="1"/>
          <p:nvPr/>
        </p:nvSpPr>
        <p:spPr>
          <a:xfrm>
            <a:off x="3563815" y="211015"/>
            <a:ext cx="3153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Entry and Initial Stop loss</a:t>
            </a:r>
          </a:p>
        </p:txBody>
      </p:sp>
    </p:spTree>
    <p:extLst>
      <p:ext uri="{BB962C8B-B14F-4D97-AF65-F5344CB8AC3E}">
        <p14:creationId xmlns="" xmlns:p14="http://schemas.microsoft.com/office/powerpoint/2010/main" val="17436533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E2455210-9021-4F8E-1C52-C58264AC5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background with a green stripe">
            <a:extLst>
              <a:ext uri="{FF2B5EF4-FFF2-40B4-BE49-F238E27FC236}">
                <a16:creationId xmlns="" xmlns:a16="http://schemas.microsoft.com/office/drawing/2014/main" id="{291E58C2-D9DC-0444-7D4C-B8982EC208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478238" y="52754"/>
            <a:ext cx="11514469" cy="64756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F22085E-EA31-954F-874D-BD6211C0E1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292" y="683548"/>
            <a:ext cx="7821103" cy="5214068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="" xmlns:a16="http://schemas.microsoft.com/office/drawing/2014/main" id="{69868E3B-D2C2-40AD-F911-48858405500A}"/>
              </a:ext>
            </a:extLst>
          </p:cNvPr>
          <p:cNvSpPr/>
          <p:nvPr/>
        </p:nvSpPr>
        <p:spPr>
          <a:xfrm>
            <a:off x="5040923" y="1664677"/>
            <a:ext cx="293077" cy="281354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D6CD7DE-5782-2C97-AF6B-9EA5A73BDFDA}"/>
              </a:ext>
            </a:extLst>
          </p:cNvPr>
          <p:cNvSpPr txBox="1"/>
          <p:nvPr/>
        </p:nvSpPr>
        <p:spPr>
          <a:xfrm>
            <a:off x="9155723" y="1664677"/>
            <a:ext cx="22039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EXIT –</a:t>
            </a:r>
          </a:p>
          <a:p>
            <a:endParaRPr lang="en-IN" dirty="0"/>
          </a:p>
          <a:p>
            <a:r>
              <a:rPr lang="en-IN" dirty="0"/>
              <a:t>When price closes below 1SD Band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490A7A17-7EF9-A794-3879-2329691519D4}"/>
              </a:ext>
            </a:extLst>
          </p:cNvPr>
          <p:cNvSpPr txBox="1"/>
          <p:nvPr/>
        </p:nvSpPr>
        <p:spPr>
          <a:xfrm>
            <a:off x="4560277" y="234462"/>
            <a:ext cx="2754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EXIT – Below 1SD band</a:t>
            </a:r>
          </a:p>
        </p:txBody>
      </p:sp>
    </p:spTree>
    <p:extLst>
      <p:ext uri="{BB962C8B-B14F-4D97-AF65-F5344CB8AC3E}">
        <p14:creationId xmlns="" xmlns:p14="http://schemas.microsoft.com/office/powerpoint/2010/main" val="21896493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6CEB36A9-23EA-0787-6781-5636E8DF7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background with a green stripe">
            <a:extLst>
              <a:ext uri="{FF2B5EF4-FFF2-40B4-BE49-F238E27FC236}">
                <a16:creationId xmlns="" xmlns:a16="http://schemas.microsoft.com/office/drawing/2014/main" id="{B43448D3-9006-1113-17B4-A88D8AE40E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478238" y="52754"/>
            <a:ext cx="11514469" cy="647565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F0E81AC4-51FD-D85E-DACA-25FECA0AAE49}"/>
              </a:ext>
            </a:extLst>
          </p:cNvPr>
          <p:cNvSpPr txBox="1"/>
          <p:nvPr/>
        </p:nvSpPr>
        <p:spPr>
          <a:xfrm>
            <a:off x="3692769" y="316523"/>
            <a:ext cx="4665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Volatility divergence and market bottoms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5DC5960-B743-EFE5-6571-BB827E6ECB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238" y="685855"/>
            <a:ext cx="8672819" cy="524558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220979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7DC57B2C-C6FD-C83C-BCAA-92979EE2A8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background with a green stripe">
            <a:extLst>
              <a:ext uri="{FF2B5EF4-FFF2-40B4-BE49-F238E27FC236}">
                <a16:creationId xmlns="" xmlns:a16="http://schemas.microsoft.com/office/drawing/2014/main" id="{3FAE2B18-28F9-0662-B91A-B7B0C6C471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478238" y="52754"/>
            <a:ext cx="11514469" cy="64756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46850A74-4C03-DBA8-0DF6-3CD1F2B833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176" y="1011936"/>
            <a:ext cx="8972288" cy="49642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B9A4FD1-9EE6-C121-4C40-03C41E77AEA7}"/>
              </a:ext>
            </a:extLst>
          </p:cNvPr>
          <p:cNvSpPr txBox="1"/>
          <p:nvPr/>
        </p:nvSpPr>
        <p:spPr>
          <a:xfrm>
            <a:off x="3291840" y="304800"/>
            <a:ext cx="4754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Volatility divergence and market tops</a:t>
            </a:r>
          </a:p>
        </p:txBody>
      </p:sp>
    </p:spTree>
    <p:extLst>
      <p:ext uri="{BB962C8B-B14F-4D97-AF65-F5344CB8AC3E}">
        <p14:creationId xmlns="" xmlns:p14="http://schemas.microsoft.com/office/powerpoint/2010/main" val="24848772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E66177E2-A239-264E-A56D-B2262C928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background with a green stripe">
            <a:extLst>
              <a:ext uri="{FF2B5EF4-FFF2-40B4-BE49-F238E27FC236}">
                <a16:creationId xmlns="" xmlns:a16="http://schemas.microsoft.com/office/drawing/2014/main" id="{9455ACDA-44C0-ABD7-1B4B-6ED807183A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478238" y="52754"/>
            <a:ext cx="11514469" cy="64756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CD5921B-1325-1BB7-29FB-802EBC6E11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184" y="576526"/>
            <a:ext cx="8438409" cy="52047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28DB32E-996E-0B76-2464-95EBA9B1C3B3}"/>
              </a:ext>
            </a:extLst>
          </p:cNvPr>
          <p:cNvSpPr txBox="1"/>
          <p:nvPr/>
        </p:nvSpPr>
        <p:spPr>
          <a:xfrm>
            <a:off x="3239122" y="144924"/>
            <a:ext cx="40395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Market reversals + Vol contraction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5C2FE2F-A7FC-DE9D-5E17-78582C54070A}"/>
              </a:ext>
            </a:extLst>
          </p:cNvPr>
          <p:cNvSpPr txBox="1"/>
          <p:nvPr/>
        </p:nvSpPr>
        <p:spPr>
          <a:xfrm>
            <a:off x="9265920" y="1645920"/>
            <a:ext cx="240182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Stoch consolidating below 20.</a:t>
            </a:r>
          </a:p>
          <a:p>
            <a:r>
              <a:rPr lang="en-IN" dirty="0"/>
              <a:t>Volatility contraction</a:t>
            </a:r>
          </a:p>
          <a:p>
            <a:endParaRPr lang="en-IN" dirty="0"/>
          </a:p>
          <a:p>
            <a:r>
              <a:rPr lang="en-IN" dirty="0"/>
              <a:t>Stoch breaks out above 80 and doesn’t come below 20.</a:t>
            </a:r>
          </a:p>
          <a:p>
            <a:endParaRPr lang="en-IN" dirty="0"/>
          </a:p>
          <a:p>
            <a:r>
              <a:rPr lang="en-IN" dirty="0"/>
              <a:t>Price tags upper band</a:t>
            </a:r>
          </a:p>
          <a:p>
            <a:endParaRPr lang="en-IN" dirty="0"/>
          </a:p>
          <a:p>
            <a:endParaRPr lang="en-IN" dirty="0"/>
          </a:p>
          <a:p>
            <a:r>
              <a:rPr lang="en-IN" dirty="0"/>
              <a:t>Hold as long as price stays above 20sma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F885EE0-9698-9F23-9F62-4A3E6E6D0E90}"/>
              </a:ext>
            </a:extLst>
          </p:cNvPr>
          <p:cNvSpPr/>
          <p:nvPr/>
        </p:nvSpPr>
        <p:spPr>
          <a:xfrm>
            <a:off x="4267200" y="3094892"/>
            <a:ext cx="539262" cy="90267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9414CEE-F4D5-46AD-0836-F412353FC556}"/>
              </a:ext>
            </a:extLst>
          </p:cNvPr>
          <p:cNvSpPr txBox="1"/>
          <p:nvPr/>
        </p:nvSpPr>
        <p:spPr>
          <a:xfrm>
            <a:off x="3470031" y="5339239"/>
            <a:ext cx="13364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highlight>
                  <a:srgbClr val="FFFF00"/>
                </a:highlight>
              </a:rPr>
              <a:t>Stoch below 20 for couple of days</a:t>
            </a:r>
          </a:p>
        </p:txBody>
      </p:sp>
    </p:spTree>
    <p:extLst>
      <p:ext uri="{BB962C8B-B14F-4D97-AF65-F5344CB8AC3E}">
        <p14:creationId xmlns="" xmlns:p14="http://schemas.microsoft.com/office/powerpoint/2010/main" val="2595875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608145C8-837C-7BC4-F2AB-E87F371169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background with a green stripe">
            <a:extLst>
              <a:ext uri="{FF2B5EF4-FFF2-40B4-BE49-F238E27FC236}">
                <a16:creationId xmlns="" xmlns:a16="http://schemas.microsoft.com/office/drawing/2014/main" id="{EB4C40A6-7FDA-C725-3D92-4C29AD4626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478238" y="52754"/>
            <a:ext cx="11514469" cy="64756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B70E9FA-4C1B-AEC6-DB2C-541FEC20FFDF}"/>
              </a:ext>
            </a:extLst>
          </p:cNvPr>
          <p:cNvSpPr txBox="1"/>
          <p:nvPr/>
        </p:nvSpPr>
        <p:spPr>
          <a:xfrm>
            <a:off x="3239122" y="144924"/>
            <a:ext cx="40395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Market reversals + Vol contraction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48755C4-696B-81D7-1F59-70C639AB29BD}"/>
              </a:ext>
            </a:extLst>
          </p:cNvPr>
          <p:cNvSpPr txBox="1"/>
          <p:nvPr/>
        </p:nvSpPr>
        <p:spPr>
          <a:xfrm>
            <a:off x="9265920" y="1645920"/>
            <a:ext cx="240182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Stoch consolidating below 20.</a:t>
            </a:r>
          </a:p>
          <a:p>
            <a:r>
              <a:rPr lang="en-IN" dirty="0"/>
              <a:t>Volatility contraction</a:t>
            </a:r>
          </a:p>
          <a:p>
            <a:endParaRPr lang="en-IN" dirty="0"/>
          </a:p>
          <a:p>
            <a:r>
              <a:rPr lang="en-IN" dirty="0"/>
              <a:t>Stoch breaks out above 80 and doesn’t come below 20.</a:t>
            </a:r>
          </a:p>
          <a:p>
            <a:endParaRPr lang="en-IN" dirty="0"/>
          </a:p>
          <a:p>
            <a:r>
              <a:rPr lang="en-IN" dirty="0"/>
              <a:t>Price tags upper band</a:t>
            </a:r>
          </a:p>
          <a:p>
            <a:endParaRPr lang="en-IN" dirty="0"/>
          </a:p>
          <a:p>
            <a:endParaRPr lang="en-IN" dirty="0"/>
          </a:p>
          <a:p>
            <a:r>
              <a:rPr lang="en-IN" dirty="0"/>
              <a:t>Hold as long as price stays above 20sma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F3A5584-A1F1-8406-F1E6-24522F3A72BE}"/>
              </a:ext>
            </a:extLst>
          </p:cNvPr>
          <p:cNvSpPr/>
          <p:nvPr/>
        </p:nvSpPr>
        <p:spPr>
          <a:xfrm>
            <a:off x="4267200" y="3094892"/>
            <a:ext cx="539262" cy="90267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8CBCFB6E-1A84-56CE-15CE-A3FBE9016340}"/>
              </a:ext>
            </a:extLst>
          </p:cNvPr>
          <p:cNvSpPr txBox="1"/>
          <p:nvPr/>
        </p:nvSpPr>
        <p:spPr>
          <a:xfrm>
            <a:off x="3470031" y="5339239"/>
            <a:ext cx="13364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highlight>
                  <a:srgbClr val="FFFF00"/>
                </a:highlight>
              </a:rPr>
              <a:t>Stoch below 20 for couple of days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C2B79B15-68B8-7EC7-3A9E-4FC27EC33B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566" y="635734"/>
            <a:ext cx="7574530" cy="474023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836361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748AA319-3A5F-2315-0C39-D03528E35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background with a green stripe">
            <a:extLst>
              <a:ext uri="{FF2B5EF4-FFF2-40B4-BE49-F238E27FC236}">
                <a16:creationId xmlns="" xmlns:a16="http://schemas.microsoft.com/office/drawing/2014/main" id="{814222E5-3F40-E4E7-38A5-EA7E650F3F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478238" y="52754"/>
            <a:ext cx="11514469" cy="647565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732C59E-55F9-8E81-2B8B-C4D15F97433D}"/>
              </a:ext>
            </a:extLst>
          </p:cNvPr>
          <p:cNvSpPr txBox="1"/>
          <p:nvPr/>
        </p:nvSpPr>
        <p:spPr>
          <a:xfrm>
            <a:off x="2974848" y="341376"/>
            <a:ext cx="5108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Catching the cream of the move using Bollinger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DE0869C6-393D-9940-EE2E-B93BAF5952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238" y="821188"/>
            <a:ext cx="8757201" cy="521562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C7E3A93-94E2-70CF-0ED3-CA4BCEAEA9C1}"/>
              </a:ext>
            </a:extLst>
          </p:cNvPr>
          <p:cNvSpPr txBox="1"/>
          <p:nvPr/>
        </p:nvSpPr>
        <p:spPr>
          <a:xfrm>
            <a:off x="9577754" y="1805354"/>
            <a:ext cx="241495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Stoch poked and stayed above 80</a:t>
            </a:r>
          </a:p>
          <a:p>
            <a:r>
              <a:rPr lang="en-IN" dirty="0"/>
              <a:t>And doesn’t go below 50 on pull back</a:t>
            </a:r>
          </a:p>
          <a:p>
            <a:endParaRPr lang="en-IN" dirty="0"/>
          </a:p>
          <a:p>
            <a:r>
              <a:rPr lang="en-IN" dirty="0"/>
              <a:t>Price retracing to MB</a:t>
            </a:r>
          </a:p>
          <a:p>
            <a:endParaRPr lang="en-IN" dirty="0"/>
          </a:p>
          <a:p>
            <a:endParaRPr lang="en-IN" dirty="0"/>
          </a:p>
          <a:p>
            <a:r>
              <a:rPr lang="en-IN" dirty="0"/>
              <a:t>Enter – channel b/o</a:t>
            </a:r>
          </a:p>
          <a:p>
            <a:endParaRPr lang="en-IN" dirty="0"/>
          </a:p>
          <a:p>
            <a:r>
              <a:rPr lang="en-IN" dirty="0"/>
              <a:t>Target – UB</a:t>
            </a:r>
          </a:p>
          <a:p>
            <a:endParaRPr lang="en-IN" dirty="0"/>
          </a:p>
          <a:p>
            <a:r>
              <a:rPr lang="en-IN" dirty="0"/>
              <a:t>SL – low/MB</a:t>
            </a:r>
          </a:p>
        </p:txBody>
      </p:sp>
    </p:spTree>
    <p:extLst>
      <p:ext uri="{BB962C8B-B14F-4D97-AF65-F5344CB8AC3E}">
        <p14:creationId xmlns="" xmlns:p14="http://schemas.microsoft.com/office/powerpoint/2010/main" val="753261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9B649376-AB57-3307-DA2F-64E31F0A5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background with a green stripe">
            <a:extLst>
              <a:ext uri="{FF2B5EF4-FFF2-40B4-BE49-F238E27FC236}">
                <a16:creationId xmlns="" xmlns:a16="http://schemas.microsoft.com/office/drawing/2014/main" id="{C3C0E90F-73CE-87AD-A642-B80268926C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478238" y="52754"/>
            <a:ext cx="11514469" cy="64756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0E4E4D6-920A-E1CC-6356-42E9C7920E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3526" y="894092"/>
            <a:ext cx="8592457" cy="47929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690164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CD7ECE92-0395-63D4-CC0C-A9D423BD7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background with a green stripe">
            <a:extLst>
              <a:ext uri="{FF2B5EF4-FFF2-40B4-BE49-F238E27FC236}">
                <a16:creationId xmlns="" xmlns:a16="http://schemas.microsoft.com/office/drawing/2014/main" id="{CF420D0A-E672-0F3A-16A5-3F317453F7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478238" y="52754"/>
            <a:ext cx="11514469" cy="647565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ED317C7A-7668-28CC-D019-71303AE1F4B7}"/>
              </a:ext>
            </a:extLst>
          </p:cNvPr>
          <p:cNvSpPr txBox="1"/>
          <p:nvPr/>
        </p:nvSpPr>
        <p:spPr>
          <a:xfrm>
            <a:off x="2974848" y="341376"/>
            <a:ext cx="5108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Catching the cream of the move using Bollinger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391CB5DC-B264-160D-A8CD-4FC478A584B5}"/>
              </a:ext>
            </a:extLst>
          </p:cNvPr>
          <p:cNvSpPr txBox="1"/>
          <p:nvPr/>
        </p:nvSpPr>
        <p:spPr>
          <a:xfrm>
            <a:off x="9577754" y="1805354"/>
            <a:ext cx="241495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Stoch poked and stayed below 20</a:t>
            </a:r>
          </a:p>
          <a:p>
            <a:r>
              <a:rPr lang="en-IN" dirty="0"/>
              <a:t>And doesn’t go above 50 on pull back</a:t>
            </a:r>
          </a:p>
          <a:p>
            <a:endParaRPr lang="en-IN" dirty="0"/>
          </a:p>
          <a:p>
            <a:r>
              <a:rPr lang="en-IN" dirty="0"/>
              <a:t>Price retracing to MB</a:t>
            </a:r>
          </a:p>
          <a:p>
            <a:endParaRPr lang="en-IN" dirty="0"/>
          </a:p>
          <a:p>
            <a:endParaRPr lang="en-IN" dirty="0"/>
          </a:p>
          <a:p>
            <a:r>
              <a:rPr lang="en-IN" dirty="0"/>
              <a:t>Enter – channel b/o</a:t>
            </a:r>
          </a:p>
          <a:p>
            <a:endParaRPr lang="en-IN" dirty="0"/>
          </a:p>
          <a:p>
            <a:r>
              <a:rPr lang="en-IN" dirty="0"/>
              <a:t>Target – LB</a:t>
            </a:r>
          </a:p>
          <a:p>
            <a:endParaRPr lang="en-IN" dirty="0"/>
          </a:p>
          <a:p>
            <a:r>
              <a:rPr lang="en-IN" dirty="0"/>
              <a:t>SL – high/MB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3477316-66EF-E21B-9631-1319F32487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638" y="751712"/>
            <a:ext cx="8666274" cy="53545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581998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2CBE59BA-1704-5E41-4899-42A1F11ED7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background with a green stripe">
            <a:extLst>
              <a:ext uri="{FF2B5EF4-FFF2-40B4-BE49-F238E27FC236}">
                <a16:creationId xmlns="" xmlns:a16="http://schemas.microsoft.com/office/drawing/2014/main" id="{58D53F24-07CC-6F63-9BDA-E61DF6B1F9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478238" y="52754"/>
            <a:ext cx="11514469" cy="647565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7404E1E-F63C-DB84-0307-3B42ADC8F0D5}"/>
              </a:ext>
            </a:extLst>
          </p:cNvPr>
          <p:cNvSpPr txBox="1"/>
          <p:nvPr/>
        </p:nvSpPr>
        <p:spPr>
          <a:xfrm>
            <a:off x="2974848" y="341376"/>
            <a:ext cx="5108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First trade after market tops/bottoms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78893E4-17A6-FEA0-621C-5B8976DCDE46}"/>
              </a:ext>
            </a:extLst>
          </p:cNvPr>
          <p:cNvSpPr txBox="1"/>
          <p:nvPr/>
        </p:nvSpPr>
        <p:spPr>
          <a:xfrm>
            <a:off x="8900160" y="1828800"/>
            <a:ext cx="23896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First change of polarity after W or M’s</a:t>
            </a:r>
          </a:p>
          <a:p>
            <a:r>
              <a:rPr lang="en-IN" dirty="0"/>
              <a:t>At middle band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7A9C98E2-2FEA-7A41-FBC7-672E45C401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523" y="774036"/>
            <a:ext cx="8630637" cy="53099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362549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A8FABC24-D309-06A9-3C87-471508889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background with a green stripe">
            <a:extLst>
              <a:ext uri="{FF2B5EF4-FFF2-40B4-BE49-F238E27FC236}">
                <a16:creationId xmlns="" xmlns:a16="http://schemas.microsoft.com/office/drawing/2014/main" id="{9D3B47A1-AF13-C2C1-8522-B92947C876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478238" y="52754"/>
            <a:ext cx="11514469" cy="64756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80F6096-8054-BB2F-DD84-5AC86DE7EAF6}"/>
              </a:ext>
            </a:extLst>
          </p:cNvPr>
          <p:cNvSpPr txBox="1"/>
          <p:nvPr/>
        </p:nvSpPr>
        <p:spPr>
          <a:xfrm>
            <a:off x="9847385" y="1781908"/>
            <a:ext cx="165295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Entry – channel break</a:t>
            </a:r>
          </a:p>
          <a:p>
            <a:endParaRPr lang="en-IN" dirty="0"/>
          </a:p>
          <a:p>
            <a:r>
              <a:rPr lang="en-IN" dirty="0"/>
              <a:t>SL = Swing low</a:t>
            </a:r>
          </a:p>
          <a:p>
            <a:endParaRPr lang="en-IN" dirty="0"/>
          </a:p>
          <a:p>
            <a:r>
              <a:rPr lang="en-IN" dirty="0"/>
              <a:t>Target = Upper Band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5F828C79-FBAE-65BE-E79C-FE3D83651C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293" y="593892"/>
            <a:ext cx="9488352" cy="539337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484712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D54D00A0-BD60-C208-1026-95A23AC81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background with a green stripe">
            <a:extLst>
              <a:ext uri="{FF2B5EF4-FFF2-40B4-BE49-F238E27FC236}">
                <a16:creationId xmlns="" xmlns:a16="http://schemas.microsoft.com/office/drawing/2014/main" id="{4047AC99-0446-8DF3-D6C1-D70CAD8D51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478238" y="1952"/>
            <a:ext cx="11514469" cy="647565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61683" y="0"/>
            <a:ext cx="6388100" cy="633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619647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5B4F0F62-A976-5D20-800C-0F91EF3B10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background with a green stripe">
            <a:extLst>
              <a:ext uri="{FF2B5EF4-FFF2-40B4-BE49-F238E27FC236}">
                <a16:creationId xmlns="" xmlns:a16="http://schemas.microsoft.com/office/drawing/2014/main" id="{D8E4DDB6-AAF1-09BA-C300-82CC9064A6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478238" y="52754"/>
            <a:ext cx="11514469" cy="64756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206E4FA-D558-1CA8-1DDE-44F27A9F1A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8228" y="1010643"/>
            <a:ext cx="8670860" cy="483671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04724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B7F8347B-699D-9D0B-8ED5-181E2003E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background with a green stripe">
            <a:extLst>
              <a:ext uri="{FF2B5EF4-FFF2-40B4-BE49-F238E27FC236}">
                <a16:creationId xmlns="" xmlns:a16="http://schemas.microsoft.com/office/drawing/2014/main" id="{5BFF9C3F-1846-7C4B-D4E3-89ECC9E501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73152" y="0"/>
            <a:ext cx="11514469" cy="64756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50E8157-E052-9C21-7B15-7A71A75DF1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8193" y="1424626"/>
            <a:ext cx="7540778" cy="40087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63C85E4-6F93-DC44-1419-AE5425357DC5}"/>
              </a:ext>
            </a:extLst>
          </p:cNvPr>
          <p:cNvSpPr txBox="1"/>
          <p:nvPr/>
        </p:nvSpPr>
        <p:spPr>
          <a:xfrm>
            <a:off x="3169920" y="402336"/>
            <a:ext cx="5205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/>
              <a:t>Probability</a:t>
            </a:r>
          </a:p>
        </p:txBody>
      </p:sp>
    </p:spTree>
    <p:extLst>
      <p:ext uri="{BB962C8B-B14F-4D97-AF65-F5344CB8AC3E}">
        <p14:creationId xmlns="" xmlns:p14="http://schemas.microsoft.com/office/powerpoint/2010/main" val="3437731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7193A083-FD84-C9A6-D3C7-77FD05C7F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background with a green stripe">
            <a:extLst>
              <a:ext uri="{FF2B5EF4-FFF2-40B4-BE49-F238E27FC236}">
                <a16:creationId xmlns="" xmlns:a16="http://schemas.microsoft.com/office/drawing/2014/main" id="{D7C09F41-6426-48AC-1F2B-DCB1F07BE2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478238" y="52754"/>
            <a:ext cx="11514469" cy="647565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0EC6A38-CB0F-FF2E-8AB1-DF3C0731F4F7}"/>
              </a:ext>
            </a:extLst>
          </p:cNvPr>
          <p:cNvSpPr txBox="1"/>
          <p:nvPr/>
        </p:nvSpPr>
        <p:spPr>
          <a:xfrm>
            <a:off x="2239108" y="1477108"/>
            <a:ext cx="592015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Standard Deviation measure Volatility of the data .</a:t>
            </a:r>
          </a:p>
          <a:p>
            <a:endParaRPr lang="en-IN" dirty="0"/>
          </a:p>
          <a:p>
            <a:r>
              <a:rPr lang="en-IN" dirty="0"/>
              <a:t>Volatility characteristics</a:t>
            </a:r>
          </a:p>
          <a:p>
            <a:endParaRPr lang="en-I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Volatility is cyclical – meaning it moves from contraction to expansion and vice versa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Volatility is persistent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3764119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C27E8C5A-241C-DACB-D59C-A695A68A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background with a green stripe">
            <a:extLst>
              <a:ext uri="{FF2B5EF4-FFF2-40B4-BE49-F238E27FC236}">
                <a16:creationId xmlns="" xmlns:a16="http://schemas.microsoft.com/office/drawing/2014/main" id="{485654F9-E8E2-D39D-B22A-26B92FDCDD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478238" y="52754"/>
            <a:ext cx="11514469" cy="64756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49AE6D49-2300-DAEF-C19A-B1C902A5CE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450" y="973329"/>
            <a:ext cx="8003941" cy="491134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0435EB2-8789-1014-7D93-71F2FDB93F37}"/>
              </a:ext>
            </a:extLst>
          </p:cNvPr>
          <p:cNvSpPr txBox="1"/>
          <p:nvPr/>
        </p:nvSpPr>
        <p:spPr>
          <a:xfrm>
            <a:off x="3779520" y="195072"/>
            <a:ext cx="410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Bollinger bands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1A26E2C-055D-1566-CD3D-518552747A13}"/>
              </a:ext>
            </a:extLst>
          </p:cNvPr>
          <p:cNvSpPr txBox="1"/>
          <p:nvPr/>
        </p:nvSpPr>
        <p:spPr>
          <a:xfrm>
            <a:off x="9290304" y="1987296"/>
            <a:ext cx="21192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Middle band – 20SMA</a:t>
            </a:r>
          </a:p>
          <a:p>
            <a:endParaRPr lang="en-IN" dirty="0"/>
          </a:p>
          <a:p>
            <a:r>
              <a:rPr lang="en-IN" dirty="0"/>
              <a:t>Upper band = +2SD </a:t>
            </a:r>
          </a:p>
          <a:p>
            <a:endParaRPr lang="en-IN" dirty="0"/>
          </a:p>
          <a:p>
            <a:r>
              <a:rPr lang="en-IN" dirty="0"/>
              <a:t>Lower Band = -2SD </a:t>
            </a:r>
          </a:p>
        </p:txBody>
      </p:sp>
    </p:spTree>
    <p:extLst>
      <p:ext uri="{BB962C8B-B14F-4D97-AF65-F5344CB8AC3E}">
        <p14:creationId xmlns="" xmlns:p14="http://schemas.microsoft.com/office/powerpoint/2010/main" val="2944292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55314778-38DC-2AA4-97C2-E41928816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background with a green stripe">
            <a:extLst>
              <a:ext uri="{FF2B5EF4-FFF2-40B4-BE49-F238E27FC236}">
                <a16:creationId xmlns="" xmlns:a16="http://schemas.microsoft.com/office/drawing/2014/main" id="{6D4F52A1-2552-6F0E-3D0C-5E30450BA2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196884" y="191172"/>
            <a:ext cx="11514469" cy="647565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4D53CDA-159D-4FC2-C6DA-241AEAC2E815}"/>
              </a:ext>
            </a:extLst>
          </p:cNvPr>
          <p:cNvSpPr txBox="1"/>
          <p:nvPr/>
        </p:nvSpPr>
        <p:spPr>
          <a:xfrm>
            <a:off x="3669323" y="703385"/>
            <a:ext cx="3645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Volatility is expanding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44C7A65-4665-D078-4C0B-1D782C6F47D3}"/>
              </a:ext>
            </a:extLst>
          </p:cNvPr>
          <p:cNvSpPr txBox="1"/>
          <p:nvPr/>
        </p:nvSpPr>
        <p:spPr>
          <a:xfrm>
            <a:off x="914400" y="2222587"/>
            <a:ext cx="236806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When upper band and lower band are moving away from each other it means volatility is expanding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F42B50A2-3C8A-133E-F2A1-A3B80E1BA4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2461" y="1144990"/>
            <a:ext cx="4853040" cy="45680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28369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A55630E8-35FC-E808-1499-836A3AB65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background with a green stripe">
            <a:extLst>
              <a:ext uri="{FF2B5EF4-FFF2-40B4-BE49-F238E27FC236}">
                <a16:creationId xmlns="" xmlns:a16="http://schemas.microsoft.com/office/drawing/2014/main" id="{7728ABAC-CF7C-1026-5BB7-ECFDACDEEF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478238" y="52754"/>
            <a:ext cx="11514469" cy="64756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4E9DA48-F61B-7984-2BBE-DBD6CF718B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0091" y="1542048"/>
            <a:ext cx="5999157" cy="42653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605FBF3-1E65-BE84-164E-3770FD48FB06}"/>
              </a:ext>
            </a:extLst>
          </p:cNvPr>
          <p:cNvSpPr txBox="1"/>
          <p:nvPr/>
        </p:nvSpPr>
        <p:spPr>
          <a:xfrm>
            <a:off x="3528646" y="375138"/>
            <a:ext cx="4783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Volatility is contracting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80363175-B306-C75C-B897-E7C99B7D53FE}"/>
              </a:ext>
            </a:extLst>
          </p:cNvPr>
          <p:cNvSpPr txBox="1"/>
          <p:nvPr/>
        </p:nvSpPr>
        <p:spPr>
          <a:xfrm>
            <a:off x="9308123" y="2004646"/>
            <a:ext cx="21218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When bands are moving towards each other.</a:t>
            </a:r>
          </a:p>
        </p:txBody>
      </p:sp>
    </p:spTree>
    <p:extLst>
      <p:ext uri="{BB962C8B-B14F-4D97-AF65-F5344CB8AC3E}">
        <p14:creationId xmlns="" xmlns:p14="http://schemas.microsoft.com/office/powerpoint/2010/main" val="11803076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6FA22637-DE02-C4BB-3F1C-7414B6A2B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background with a green stripe">
            <a:extLst>
              <a:ext uri="{FF2B5EF4-FFF2-40B4-BE49-F238E27FC236}">
                <a16:creationId xmlns="" xmlns:a16="http://schemas.microsoft.com/office/drawing/2014/main" id="{142E41F0-05D7-811C-803A-8A8BD9F363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478238" y="52754"/>
            <a:ext cx="11514469" cy="64756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7C21557-FE60-E896-E5E4-FE74B4790E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770" y="620663"/>
            <a:ext cx="8479074" cy="5160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54024030-F00B-472F-1AC0-AB2B1841F7CB}"/>
              </a:ext>
            </a:extLst>
          </p:cNvPr>
          <p:cNvSpPr txBox="1"/>
          <p:nvPr/>
        </p:nvSpPr>
        <p:spPr>
          <a:xfrm>
            <a:off x="9718431" y="1617785"/>
            <a:ext cx="16295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err="1"/>
              <a:t>Expanion</a:t>
            </a:r>
            <a:r>
              <a:rPr lang="en-IN" dirty="0"/>
              <a:t> to contraction</a:t>
            </a:r>
          </a:p>
          <a:p>
            <a:endParaRPr lang="en-IN" dirty="0"/>
          </a:p>
          <a:p>
            <a:endParaRPr lang="en-IN" dirty="0"/>
          </a:p>
          <a:p>
            <a:r>
              <a:rPr lang="en-IN" dirty="0"/>
              <a:t>Contraction to expansion</a:t>
            </a:r>
          </a:p>
        </p:txBody>
      </p:sp>
    </p:spTree>
    <p:extLst>
      <p:ext uri="{BB962C8B-B14F-4D97-AF65-F5344CB8AC3E}">
        <p14:creationId xmlns="" xmlns:p14="http://schemas.microsoft.com/office/powerpoint/2010/main" val="7270986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929</TotalTime>
  <Words>377</Words>
  <Application>Microsoft Office PowerPoint</Application>
  <PresentationFormat>Custom</PresentationFormat>
  <Paragraphs>104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bharathkashyap1986@outlook.com</dc:creator>
  <cp:lastModifiedBy>Bharath Kumar</cp:lastModifiedBy>
  <cp:revision>48</cp:revision>
  <dcterms:created xsi:type="dcterms:W3CDTF">2026-07-29T04:49:24Z</dcterms:created>
  <dcterms:modified xsi:type="dcterms:W3CDTF">2026-08-01T04:59:01Z</dcterms:modified>
</cp:coreProperties>
</file>