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92" r:id="rId3"/>
    <p:sldId id="293" r:id="rId4"/>
    <p:sldId id="284" r:id="rId5"/>
    <p:sldId id="281" r:id="rId6"/>
    <p:sldId id="280" r:id="rId7"/>
    <p:sldId id="286" r:id="rId8"/>
    <p:sldId id="285" r:id="rId9"/>
    <p:sldId id="291" r:id="rId10"/>
    <p:sldId id="258" r:id="rId11"/>
    <p:sldId id="278" r:id="rId12"/>
    <p:sldId id="279" r:id="rId13"/>
    <p:sldId id="269" r:id="rId14"/>
    <p:sldId id="277" r:id="rId15"/>
    <p:sldId id="287" r:id="rId16"/>
    <p:sldId id="288" r:id="rId17"/>
    <p:sldId id="289" r:id="rId18"/>
    <p:sldId id="294" r:id="rId19"/>
    <p:sldId id="263" r:id="rId20"/>
    <p:sldId id="290" r:id="rId21"/>
    <p:sldId id="265" r:id="rId22"/>
    <p:sldId id="267" r:id="rId23"/>
    <p:sldId id="268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EA719-B8B3-4ACA-8D4B-239DFBEE6CDF}" type="datetimeFigureOut">
              <a:rPr lang="en-US" smtClean="0"/>
              <a:pPr/>
              <a:t>7/3/2026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BFEAA-F277-4A21-A2DA-32B0CCC496B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86116" y="57148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Straddle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1571612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straddle</a:t>
            </a:r>
            <a:r>
              <a:rPr lang="en-US" dirty="0" smtClean="0"/>
              <a:t> is a popular </a:t>
            </a:r>
            <a:r>
              <a:rPr lang="en-US" b="1" dirty="0" smtClean="0"/>
              <a:t>options trading strategy</a:t>
            </a:r>
            <a:r>
              <a:rPr lang="en-US" dirty="0" smtClean="0"/>
              <a:t> where an investor simultaneously buys (or sells) both a call option and a put option for the same underlying asset with the identical strike price and expiration date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14414" y="3143248"/>
            <a:ext cx="31432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Both call and Put together</a:t>
            </a:r>
          </a:p>
          <a:p>
            <a:r>
              <a:rPr lang="en-IN" dirty="0" smtClean="0"/>
              <a:t>Same strike</a:t>
            </a:r>
          </a:p>
          <a:p>
            <a:r>
              <a:rPr lang="en-IN" dirty="0" smtClean="0"/>
              <a:t>Same expiry</a:t>
            </a:r>
          </a:p>
          <a:p>
            <a:endParaRPr lang="en-IN" dirty="0" smtClean="0"/>
          </a:p>
          <a:p>
            <a:r>
              <a:rPr lang="en-IN" dirty="0" smtClean="0"/>
              <a:t>ATM strike – </a:t>
            </a:r>
            <a:r>
              <a:rPr lang="en-IN" dirty="0" err="1" smtClean="0"/>
              <a:t>Atm</a:t>
            </a:r>
            <a:r>
              <a:rPr lang="en-IN" dirty="0" smtClean="0"/>
              <a:t> straddle</a:t>
            </a:r>
          </a:p>
          <a:p>
            <a:r>
              <a:rPr lang="en-IN" dirty="0" smtClean="0"/>
              <a:t>ITM call straddle</a:t>
            </a:r>
          </a:p>
          <a:p>
            <a:r>
              <a:rPr lang="en-IN" dirty="0" smtClean="0"/>
              <a:t>ITM put straddle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69"/>
            <a:ext cx="9144000" cy="585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00364" y="28572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Fakeouts</a:t>
            </a:r>
            <a:r>
              <a:rPr lang="en-IN" dirty="0" smtClean="0"/>
              <a:t> moves on RSI to avoid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2955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Up Arrow 3"/>
          <p:cNvSpPr/>
          <p:nvPr/>
        </p:nvSpPr>
        <p:spPr>
          <a:xfrm>
            <a:off x="3714744" y="3714752"/>
            <a:ext cx="71438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3714744" y="5214950"/>
            <a:ext cx="71438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86116" y="314324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@210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3108" y="392906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SL = 203</a:t>
            </a:r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6215074" y="4214818"/>
            <a:ext cx="45719" cy="2143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00826" y="414338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at 200</a:t>
            </a: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>
            <a:off x="6215074" y="5286388"/>
            <a:ext cx="45719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29256" y="442913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SL 196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3143240" y="4071942"/>
            <a:ext cx="50006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786446" y="4286256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57422" y="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when Price at 45 and RSI at 50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00298" y="428604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Initial SL = swing low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96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214546" y="5786454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RSI &lt; 40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57356" y="4429132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Stop at 60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71868" y="564357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RSI at 40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5214942" y="5214950"/>
            <a:ext cx="1928826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5008" y="5357826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RSI @50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072330" y="2357430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Trail SL with 45EMA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143768" y="3214686"/>
            <a:ext cx="121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Partial exit at 20SMA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786050" y="142852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Partial and complete exit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4414" y="857232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Straddle V/s Naked options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4414" y="2000240"/>
            <a:ext cx="57864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Biggest issues with naked options</a:t>
            </a:r>
          </a:p>
          <a:p>
            <a:endParaRPr lang="en-IN" dirty="0" smtClean="0"/>
          </a:p>
          <a:p>
            <a:r>
              <a:rPr lang="en-IN" dirty="0" smtClean="0"/>
              <a:t>Bull and bear Traps </a:t>
            </a:r>
          </a:p>
          <a:p>
            <a:r>
              <a:rPr lang="en-IN" dirty="0" smtClean="0"/>
              <a:t>Stop loss width</a:t>
            </a:r>
          </a:p>
          <a:p>
            <a:r>
              <a:rPr lang="en-IN" dirty="0" smtClean="0"/>
              <a:t>Trap + V shape</a:t>
            </a:r>
          </a:p>
          <a:p>
            <a:r>
              <a:rPr lang="en-IN" dirty="0" smtClean="0"/>
              <a:t>Sideways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4479" y="1287079"/>
            <a:ext cx="9188479" cy="557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00364" y="357166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Naked buying disadvantage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57290" y="3714752"/>
            <a:ext cx="1071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Support broke @ 57200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15140" y="228599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57200 </a:t>
            </a:r>
            <a:r>
              <a:rPr lang="en-IN" dirty="0" err="1" smtClean="0"/>
              <a:t>pe</a:t>
            </a:r>
            <a:r>
              <a:rPr lang="en-IN" dirty="0" smtClean="0"/>
              <a:t> broke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214942" y="400050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826 entry</a:t>
            </a:r>
            <a:br>
              <a:rPr lang="en-IN" dirty="0" smtClean="0"/>
            </a:br>
            <a:r>
              <a:rPr lang="en-IN" b="1" dirty="0" smtClean="0"/>
              <a:t>727 SL </a:t>
            </a:r>
            <a:r>
              <a:rPr lang="en-IN" dirty="0" smtClean="0"/>
              <a:t>( swing low 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906" y="714356"/>
            <a:ext cx="9159906" cy="5970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ight Arrow 6"/>
          <p:cNvSpPr/>
          <p:nvPr/>
        </p:nvSpPr>
        <p:spPr>
          <a:xfrm>
            <a:off x="2000232" y="3714752"/>
            <a:ext cx="1500198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43306" y="3714752"/>
            <a:ext cx="114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SL not triggered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643174" y="2143116"/>
            <a:ext cx="12144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Straddle did give money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57422" y="142852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Consolidation breakdown</a:t>
            </a:r>
          </a:p>
          <a:p>
            <a:r>
              <a:rPr lang="en-IN" dirty="0" smtClean="0"/>
              <a:t>Put buy triggered</a:t>
            </a:r>
            <a:endParaRPr lang="en-US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239910" cy="568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071670" y="6143644"/>
            <a:ext cx="428628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000496" y="6143644"/>
            <a:ext cx="571504" cy="285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357950" y="6072206"/>
            <a:ext cx="428628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58214" y="6072206"/>
            <a:ext cx="428628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4000496" y="3143248"/>
            <a:ext cx="42862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929190" y="1285860"/>
            <a:ext cx="1785950" cy="35719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870" y="887072"/>
            <a:ext cx="9055130" cy="597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714612" y="6143644"/>
            <a:ext cx="428628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357818" y="6072206"/>
            <a:ext cx="571504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00364" y="21429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Straddle Not trigger as per setup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2955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Up Arrow 3"/>
          <p:cNvSpPr/>
          <p:nvPr/>
        </p:nvSpPr>
        <p:spPr>
          <a:xfrm>
            <a:off x="3714744" y="3714752"/>
            <a:ext cx="71438" cy="28575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3714744" y="5214950"/>
            <a:ext cx="71438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286116" y="3143248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@210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43108" y="392906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SL = 203</a:t>
            </a:r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6215074" y="4214818"/>
            <a:ext cx="45719" cy="21431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500826" y="414338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at 200</a:t>
            </a:r>
            <a:endParaRPr lang="en-US" dirty="0"/>
          </a:p>
        </p:txBody>
      </p:sp>
      <p:sp>
        <p:nvSpPr>
          <p:cNvPr id="10" name="Up Arrow 9"/>
          <p:cNvSpPr/>
          <p:nvPr/>
        </p:nvSpPr>
        <p:spPr>
          <a:xfrm>
            <a:off x="6215074" y="5286388"/>
            <a:ext cx="45719" cy="3571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429256" y="4429132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SL 196</a:t>
            </a:r>
            <a:endParaRPr lang="en-US" dirty="0"/>
          </a:p>
        </p:txBody>
      </p:sp>
      <p:sp>
        <p:nvSpPr>
          <p:cNvPr id="12" name="Right Arrow 11"/>
          <p:cNvSpPr/>
          <p:nvPr/>
        </p:nvSpPr>
        <p:spPr>
          <a:xfrm>
            <a:off x="3143240" y="4071942"/>
            <a:ext cx="50006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5786446" y="4286256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57422" y="0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Entry when Price at 45 and RSI at 50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500298" y="428604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Initial SL = swing low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86050" y="271462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Trend Identification using straddles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60" y="1214422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Our Strategy - Long Straddle</a:t>
            </a:r>
          </a:p>
          <a:p>
            <a:endParaRPr lang="en-IN" dirty="0" smtClean="0"/>
          </a:p>
          <a:p>
            <a:r>
              <a:rPr lang="en-IN" dirty="0" smtClean="0"/>
              <a:t>Buy both call and put – same strike and same expiry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857232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Bearish</a:t>
            </a:r>
          </a:p>
          <a:p>
            <a:r>
              <a:rPr lang="en-IN" dirty="0" smtClean="0"/>
              <a:t>ITM put straddles higher highs +  ITM call straddles lower highs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00100" y="2714620"/>
            <a:ext cx="5214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Bullish</a:t>
            </a:r>
          </a:p>
          <a:p>
            <a:r>
              <a:rPr lang="en-IN" dirty="0" smtClean="0"/>
              <a:t>ITM Call straddles higher highs +</a:t>
            </a:r>
          </a:p>
          <a:p>
            <a:r>
              <a:rPr lang="en-IN" dirty="0" smtClean="0"/>
              <a:t>ITM put straddles lower lows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450057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Sideways + Theta + IV crash</a:t>
            </a:r>
          </a:p>
          <a:p>
            <a:r>
              <a:rPr lang="en-IN" dirty="0" smtClean="0"/>
              <a:t>All trending lower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>
            <a:off x="8858280" y="3357562"/>
            <a:ext cx="150019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05795"/>
            <a:ext cx="9144000" cy="5752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14480" y="142852"/>
            <a:ext cx="70009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Sensex</a:t>
            </a:r>
            <a:r>
              <a:rPr lang="en-IN" dirty="0" smtClean="0"/>
              <a:t> at 76500   - 76700  ITM put Straddle making higher highs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43108" y="214290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Sensex</a:t>
            </a:r>
            <a:r>
              <a:rPr lang="en-IN" dirty="0" smtClean="0"/>
              <a:t>@ 76500 – ATM straddle making lower lows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1399"/>
            <a:ext cx="9144000" cy="6146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142852"/>
            <a:ext cx="7286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err="1" smtClean="0"/>
              <a:t>Sensex</a:t>
            </a:r>
            <a:r>
              <a:rPr lang="en-IN" dirty="0" smtClean="0"/>
              <a:t> at 76500 – ITM Call straddle lower lows – breaking support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298" y="785794"/>
            <a:ext cx="4214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Indicators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57224" y="1928802"/>
            <a:ext cx="5857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IN" dirty="0" smtClean="0"/>
              <a:t>SMA 20</a:t>
            </a:r>
          </a:p>
          <a:p>
            <a:pPr marL="342900" indent="-342900">
              <a:buAutoNum type="arabicParenR"/>
            </a:pPr>
            <a:r>
              <a:rPr lang="en-IN" dirty="0" smtClean="0"/>
              <a:t>EMA 45</a:t>
            </a:r>
          </a:p>
          <a:p>
            <a:pPr marL="342900" indent="-342900">
              <a:buAutoNum type="arabicParenR"/>
            </a:pPr>
            <a:r>
              <a:rPr lang="en-IN" dirty="0" smtClean="0"/>
              <a:t>RSI 14 period</a:t>
            </a:r>
          </a:p>
          <a:p>
            <a:pPr marL="342900" indent="-342900">
              <a:buAutoNum type="arabicParenR"/>
            </a:pPr>
            <a:endParaRPr lang="en-IN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6014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428728" y="2714620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Above 45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28794" y="578645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Base @40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786182" y="457200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Range 60 - 40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43174" y="214290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During straddle </a:t>
            </a:r>
            <a:r>
              <a:rPr lang="en-IN" dirty="0" err="1" smtClean="0"/>
              <a:t>upmove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41" y="928646"/>
            <a:ext cx="912475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572132" y="2643182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PRICE below 45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86446" y="600076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RSI – 60 to 20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14678" y="21429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Downtrend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50841"/>
            <a:ext cx="9144000" cy="5907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071670" y="3786190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Downtrend</a:t>
            </a:r>
            <a:br>
              <a:rPr lang="en-IN" dirty="0" smtClean="0"/>
            </a:br>
            <a:r>
              <a:rPr lang="en-IN" dirty="0" smtClean="0"/>
              <a:t>RSI 60 top</a:t>
            </a:r>
          </a:p>
          <a:p>
            <a:r>
              <a:rPr lang="en-IN" dirty="0" smtClean="0"/>
              <a:t>Range is 60-20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72132" y="3714752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Uptrend</a:t>
            </a:r>
          </a:p>
          <a:p>
            <a:r>
              <a:rPr lang="en-IN" dirty="0" smtClean="0"/>
              <a:t>RSI 40 bottom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29256" y="578645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Range 80-40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642918"/>
            <a:ext cx="5072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Straddle buying Setup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42976" y="1643050"/>
            <a:ext cx="47149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20 SMA above 45EMA</a:t>
            </a:r>
          </a:p>
          <a:p>
            <a:r>
              <a:rPr lang="en-IN" b="1" dirty="0" smtClean="0"/>
              <a:t>Premium above 45</a:t>
            </a:r>
          </a:p>
          <a:p>
            <a:r>
              <a:rPr lang="en-IN" b="1" dirty="0" smtClean="0"/>
              <a:t>RSI 45 above 50 and support at 50</a:t>
            </a:r>
            <a:endParaRPr lang="en-IN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828584"/>
            <a:ext cx="9144000" cy="602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786050" y="28572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Cream of the move in straddle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43438" y="328612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Above 45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471488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 smtClean="0"/>
              <a:t>Above 50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857232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/>
              <a:t>FAKEOUTS  to avoid</a:t>
            </a:r>
          </a:p>
          <a:p>
            <a:endParaRPr lang="en-IN" dirty="0" smtClean="0"/>
          </a:p>
          <a:p>
            <a:r>
              <a:rPr lang="en-IN" dirty="0" smtClean="0"/>
              <a:t>RSI trading above 50 but premiums below 45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350</Words>
  <Application>Microsoft Office PowerPoint</Application>
  <PresentationFormat>On-screen Show (4:3)</PresentationFormat>
  <Paragraphs>85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Bharath Kumar</dc:creator>
  <cp:lastModifiedBy>Bharath Kumar</cp:lastModifiedBy>
  <cp:revision>71</cp:revision>
  <dcterms:created xsi:type="dcterms:W3CDTF">2026-06-29T11:33:01Z</dcterms:created>
  <dcterms:modified xsi:type="dcterms:W3CDTF">2026-07-03T11:39:52Z</dcterms:modified>
</cp:coreProperties>
</file>