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Roboto Ligh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34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288">
          <p15:clr>
            <a:srgbClr val="747775"/>
          </p15:clr>
        </p15:guide>
        <p15:guide id="4" orient="horz" pos="2964" userDrawn="1">
          <p15:clr>
            <a:srgbClr val="747775"/>
          </p15:clr>
        </p15:guide>
        <p15:guide id="5" pos="576">
          <p15:clr>
            <a:srgbClr val="747775"/>
          </p15:clr>
        </p15:guide>
        <p15:guide id="6" pos="5181">
          <p15:clr>
            <a:srgbClr val="747775"/>
          </p15:clr>
        </p15:guide>
        <p15:guide id="7" pos="3679">
          <p15:clr>
            <a:srgbClr val="747775"/>
          </p15:clr>
        </p15:guide>
        <p15:guide id="8" orient="horz" pos="615">
          <p15:clr>
            <a:srgbClr val="747775"/>
          </p15:clr>
        </p15:guide>
        <p15:guide id="9" orient="horz" pos="262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0"/>
      </p:cViewPr>
      <p:guideLst>
        <p:guide orient="horz" pos="1634"/>
        <p:guide pos="2880"/>
        <p:guide orient="horz" pos="288"/>
        <p:guide orient="horz" pos="2964"/>
        <p:guide pos="576"/>
        <p:guide pos="5181"/>
        <p:guide pos="3679"/>
        <p:guide orient="horz" pos="615"/>
        <p:guide orient="horz" pos="26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f4c170cdb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f4c170cdb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f534008fb0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f534008fb0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5412190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f5412190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555d7ec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555d7ec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f545630a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f545630a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f534008fb0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f534008fb0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545630a5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545630a5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53b1309c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53b1309c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53fe50fd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53fe50fd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4d59508c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f4d59508c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4c170cdb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4c170cdb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4c170cdb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f4c170cdb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blocks.surwww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untref.edu.ar/instituto/laboratorio-de-arte-electronico-e-inteligencia-artificia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09638" y="1253722"/>
            <a:ext cx="7315200" cy="3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Diseñando sonidos en el espacio</a:t>
            </a:r>
            <a:endParaRPr sz="3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 dispositivos interactivos y modulares</a:t>
            </a:r>
            <a:endParaRPr sz="3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1er Congreso Internacional de Artes (UNICEN)</a:t>
            </a:r>
            <a:endParaRPr sz="1600" i="1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Germán Ito, Laurence Bender, Sabrina García, Magalí Lopardo</a:t>
            </a:r>
            <a:endParaRPr sz="15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154" y="359443"/>
            <a:ext cx="977776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Modo Colectivo">
            <a:hlinkClick r:id="" action="ppaction://media"/>
            <a:extLst>
              <a:ext uri="{FF2B5EF4-FFF2-40B4-BE49-F238E27FC236}">
                <a16:creationId xmlns:a16="http://schemas.microsoft.com/office/drawing/2014/main" id="{2E538DCF-3946-EB53-C0DD-9545D212E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255" y="987000"/>
            <a:ext cx="6594355" cy="3709325"/>
          </a:xfrm>
          <a:prstGeom prst="rect">
            <a:avLst/>
          </a:prstGeom>
        </p:spPr>
      </p:pic>
      <p:sp>
        <p:nvSpPr>
          <p:cNvPr id="160" name="Google Shape;160;p22"/>
          <p:cNvSpPr txBox="1"/>
          <p:nvPr/>
        </p:nvSpPr>
        <p:spPr>
          <a:xfrm>
            <a:off x="904200" y="457200"/>
            <a:ext cx="73356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2) 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Colectivo</a:t>
            </a:r>
            <a:r>
              <a:rPr lang="en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: cada módulo se comunica directamente con los demás módulos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/>
        </p:nvSpPr>
        <p:spPr>
          <a:xfrm>
            <a:off x="911400" y="817021"/>
            <a:ext cx="7321200" cy="3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Música experimental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Sonificación de datos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Performance e instalaciones sonoras inmersivas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Interfaces vestibles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Acciones educativas y terapéuticas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Experiencias multisensoriales y transmodales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l="1875" t="1141" r="1971" b="5277"/>
          <a:stretch/>
        </p:blipFill>
        <p:spPr>
          <a:xfrm>
            <a:off x="3797825" y="966450"/>
            <a:ext cx="3806100" cy="2989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3" name="Google Shape;173;p24"/>
          <p:cNvSpPr txBox="1"/>
          <p:nvPr/>
        </p:nvSpPr>
        <p:spPr>
          <a:xfrm>
            <a:off x="3797775" y="3935325"/>
            <a:ext cx="38061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Variantes tridimensionales del experimento Kiki y Bouba que permiten evaluar las asociaciones sinestésicas táctiles-sonoras. Fryer, L., Freeman, J. y Pring, L. (2014). </a:t>
            </a:r>
            <a:r>
              <a:rPr lang="en" sz="800" i="1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Touching words is not enough: How visual experience influences haptic-auditory associations in the “BoubaKiki” effect</a:t>
            </a:r>
            <a:r>
              <a:rPr lang="en" sz="8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Cognition, 132 (2), 164-173.</a:t>
            </a:r>
            <a:endParaRPr sz="8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" y="966450"/>
            <a:ext cx="2628799" cy="372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5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904200" y="2729344"/>
            <a:ext cx="7335600" cy="1161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Muchas gracias!</a:t>
            </a:r>
            <a:br>
              <a:rPr lang="en" sz="19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en" sz="13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en" sz="13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  <a:hlinkClick r:id="rId3"/>
              </a:rPr>
              <a:t>https://soundblocks.surwww.com/</a:t>
            </a:r>
            <a:endParaRPr lang="en"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https://untref.edu.ar/instituto/laboratorio-de-arte-electronico-e-inteligencia-artificial</a:t>
            </a:r>
            <a:endParaRPr lang="en"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5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154" y="359443"/>
            <a:ext cx="977776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1685" y="1978484"/>
            <a:ext cx="1843355" cy="21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385" y="2868556"/>
            <a:ext cx="1946800" cy="12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8685" y="1978484"/>
            <a:ext cx="1367749" cy="21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610" y="2057686"/>
            <a:ext cx="1578496" cy="2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6735" y="2961209"/>
            <a:ext cx="1946798" cy="121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8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917100" y="1258521"/>
            <a:ext cx="7309800" cy="2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Desarrollo de objetos sonoros modulares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Interfaces tangibles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Generan secuencias sonoras programables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Interactúan con los gestos de actores participantes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Intercambian información en tiempo real 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Modifican los parámetros del sonido producido</a:t>
            </a:r>
            <a:endParaRPr sz="23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918600" y="755125"/>
            <a:ext cx="7306800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Exploración creativa </a:t>
            </a:r>
            <a:b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Micro hardware e Internet de las Cosas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Objetos que se pueden asir, mover y combinar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Experiencias espaciales, dinámicas y visuales de interacción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Expresión mediante gestos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Conectar el movimiento con el sonido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17171" t="19791" r="16782" b="8937"/>
          <a:stretch/>
        </p:blipFill>
        <p:spPr>
          <a:xfrm>
            <a:off x="3019642" y="966450"/>
            <a:ext cx="5209958" cy="3736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4" name="Google Shape;84;p17"/>
          <p:cNvSpPr txBox="1"/>
          <p:nvPr/>
        </p:nvSpPr>
        <p:spPr>
          <a:xfrm>
            <a:off x="3019725" y="4702725"/>
            <a:ext cx="5209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Prototipo tecnológico de un módulo</a:t>
            </a:r>
            <a:endParaRPr sz="90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 Prototipo Tecnologico Un Modulo">
            <a:hlinkClick r:id="" action="ppaction://media"/>
            <a:extLst>
              <a:ext uri="{FF2B5EF4-FFF2-40B4-BE49-F238E27FC236}">
                <a16:creationId xmlns:a16="http://schemas.microsoft.com/office/drawing/2014/main" id="{B5201519-2FC3-5835-DFB1-09BBB79DEC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542" y="966454"/>
            <a:ext cx="6613057" cy="3719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6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4918876" y="735524"/>
            <a:ext cx="1303500" cy="1211100"/>
          </a:xfrm>
          <a:prstGeom prst="roundRect">
            <a:avLst>
              <a:gd name="adj" fmla="val 485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5959500" y="2613500"/>
            <a:ext cx="1185900" cy="2022900"/>
          </a:xfrm>
          <a:prstGeom prst="roundRect">
            <a:avLst>
              <a:gd name="adj" fmla="val 485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805" y="369738"/>
            <a:ext cx="2047241" cy="125507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/>
          <p:nvPr/>
        </p:nvSpPr>
        <p:spPr>
          <a:xfrm>
            <a:off x="1270177" y="2664348"/>
            <a:ext cx="3730500" cy="2022900"/>
          </a:xfrm>
          <a:prstGeom prst="roundRect">
            <a:avLst>
              <a:gd name="adj" fmla="val 4858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85725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2698751" y="3757100"/>
            <a:ext cx="1142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micro hardware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1" name="Google Shape;101;p19"/>
          <p:cNvCxnSpPr>
            <a:stCxn id="98" idx="2"/>
            <a:endCxn id="97" idx="0"/>
          </p:cNvCxnSpPr>
          <p:nvPr/>
        </p:nvCxnSpPr>
        <p:spPr>
          <a:xfrm rot="-5400000" flipH="1">
            <a:off x="3884525" y="-54285"/>
            <a:ext cx="988800" cy="43470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2158" y="3193218"/>
            <a:ext cx="908753" cy="6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3781" y="3316564"/>
            <a:ext cx="386595" cy="38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6">
            <a:alphaModFix/>
          </a:blip>
          <a:srcRect l="27971" t="41333" r="50519" b="38828"/>
          <a:stretch/>
        </p:blipFill>
        <p:spPr>
          <a:xfrm>
            <a:off x="4499726" y="3349851"/>
            <a:ext cx="419140" cy="51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438049" y="4098743"/>
            <a:ext cx="577795" cy="43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8276" y="2831598"/>
            <a:ext cx="437768" cy="363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9"/>
          <p:cNvCxnSpPr>
            <a:stCxn id="106" idx="3"/>
          </p:cNvCxnSpPr>
          <p:nvPr/>
        </p:nvCxnSpPr>
        <p:spPr>
          <a:xfrm>
            <a:off x="2486044" y="3013232"/>
            <a:ext cx="354300" cy="361200"/>
          </a:xfrm>
          <a:prstGeom prst="curved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9"/>
          <p:cNvCxnSpPr>
            <a:stCxn id="109" idx="3"/>
            <a:endCxn id="102" idx="1"/>
          </p:cNvCxnSpPr>
          <p:nvPr/>
        </p:nvCxnSpPr>
        <p:spPr>
          <a:xfrm rot="10800000" flipH="1">
            <a:off x="2291802" y="3508725"/>
            <a:ext cx="390300" cy="99600"/>
          </a:xfrm>
          <a:prstGeom prst="curvedConnector3">
            <a:avLst>
              <a:gd name="adj1" fmla="val 5000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9"/>
          <p:cNvCxnSpPr/>
          <p:nvPr/>
        </p:nvCxnSpPr>
        <p:spPr>
          <a:xfrm rot="-5400000">
            <a:off x="2509196" y="3820518"/>
            <a:ext cx="402300" cy="142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9"/>
          <p:cNvCxnSpPr>
            <a:stCxn id="102" idx="3"/>
            <a:endCxn id="103" idx="1"/>
          </p:cNvCxnSpPr>
          <p:nvPr/>
        </p:nvCxnSpPr>
        <p:spPr>
          <a:xfrm>
            <a:off x="3590912" y="3508741"/>
            <a:ext cx="312900" cy="18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9"/>
          <p:cNvCxnSpPr>
            <a:stCxn id="103" idx="3"/>
            <a:endCxn id="104" idx="1"/>
          </p:cNvCxnSpPr>
          <p:nvPr/>
        </p:nvCxnSpPr>
        <p:spPr>
          <a:xfrm>
            <a:off x="4290376" y="3510424"/>
            <a:ext cx="209400" cy="97800"/>
          </a:xfrm>
          <a:prstGeom prst="curvedConnector3">
            <a:avLst>
              <a:gd name="adj1" fmla="val 49988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19"/>
          <p:cNvCxnSpPr>
            <a:stCxn id="102" idx="0"/>
            <a:endCxn id="98" idx="2"/>
          </p:cNvCxnSpPr>
          <p:nvPr/>
        </p:nvCxnSpPr>
        <p:spPr>
          <a:xfrm rot="5400000" flipH="1">
            <a:off x="1886735" y="1943418"/>
            <a:ext cx="1568400" cy="931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4" name="Google Shape;114;p19"/>
          <p:cNvSpPr txBox="1"/>
          <p:nvPr/>
        </p:nvSpPr>
        <p:spPr>
          <a:xfrm>
            <a:off x="1250538" y="2863298"/>
            <a:ext cx="875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acelerómetro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magnetómetro</a:t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giroscopio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277546" y="1525475"/>
            <a:ext cx="13476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Internet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2144279" y="4359550"/>
            <a:ext cx="5778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batería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659590" y="3693811"/>
            <a:ext cx="8757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generador  sonido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404669" y="3770975"/>
            <a:ext cx="6054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parlantes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19" name="Google Shape;119;p19"/>
          <p:cNvGrpSpPr/>
          <p:nvPr/>
        </p:nvGrpSpPr>
        <p:grpSpPr>
          <a:xfrm>
            <a:off x="5061286" y="900066"/>
            <a:ext cx="1076141" cy="1004678"/>
            <a:chOff x="4840401" y="630406"/>
            <a:chExt cx="1770551" cy="1131394"/>
          </a:xfrm>
        </p:grpSpPr>
        <p:pic>
          <p:nvPicPr>
            <p:cNvPr id="120" name="Google Shape;120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40401" y="630406"/>
              <a:ext cx="1238400" cy="67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47650" y="824691"/>
              <a:ext cx="963302" cy="587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084200" y="1159748"/>
              <a:ext cx="963302" cy="6020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" name="Google Shape;123;p19"/>
          <p:cNvSpPr txBox="1"/>
          <p:nvPr/>
        </p:nvSpPr>
        <p:spPr>
          <a:xfrm>
            <a:off x="4195570" y="943737"/>
            <a:ext cx="8757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OSC/MIDI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1609902" y="3445125"/>
            <a:ext cx="6819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táctil capacitivo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" name="Google Shape;124;p19"/>
          <p:cNvCxnSpPr>
            <a:endCxn id="96" idx="1"/>
          </p:cNvCxnSpPr>
          <p:nvPr/>
        </p:nvCxnSpPr>
        <p:spPr>
          <a:xfrm rot="-5400000">
            <a:off x="3267676" y="1491674"/>
            <a:ext cx="1801800" cy="1500600"/>
          </a:xfrm>
          <a:prstGeom prst="curvedConnector2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5" name="Google Shape;125;p19"/>
          <p:cNvSpPr txBox="1"/>
          <p:nvPr/>
        </p:nvSpPr>
        <p:spPr>
          <a:xfrm>
            <a:off x="3717329" y="4200965"/>
            <a:ext cx="1142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40" b="1">
                <a:latin typeface="Roboto"/>
                <a:ea typeface="Roboto"/>
                <a:cs typeface="Roboto"/>
                <a:sym typeface="Roboto"/>
              </a:rPr>
              <a:t>objeto</a:t>
            </a:r>
            <a:r>
              <a:rPr lang="en" sz="1840" b="1" baseline="-25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aseline="-25000"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44031" y="469533"/>
            <a:ext cx="605424" cy="558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19"/>
          <p:cNvCxnSpPr>
            <a:stCxn id="96" idx="3"/>
            <a:endCxn id="128" idx="1"/>
          </p:cNvCxnSpPr>
          <p:nvPr/>
        </p:nvCxnSpPr>
        <p:spPr>
          <a:xfrm>
            <a:off x="6222376" y="1341074"/>
            <a:ext cx="317700" cy="24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8" name="Google Shape;128;p19"/>
          <p:cNvPicPr preferRelativeResize="0"/>
          <p:nvPr/>
        </p:nvPicPr>
        <p:blipFill rotWithShape="1">
          <a:blip r:embed="rId13">
            <a:alphaModFix/>
          </a:blip>
          <a:srcRect b="25043"/>
          <a:stretch/>
        </p:blipFill>
        <p:spPr>
          <a:xfrm>
            <a:off x="6540027" y="1028089"/>
            <a:ext cx="605421" cy="631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9"/>
          <p:cNvCxnSpPr>
            <a:stCxn id="96" idx="3"/>
            <a:endCxn id="126" idx="1"/>
          </p:cNvCxnSpPr>
          <p:nvPr/>
        </p:nvCxnSpPr>
        <p:spPr>
          <a:xfrm rot="10800000" flipH="1">
            <a:off x="6222376" y="748874"/>
            <a:ext cx="321600" cy="5922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0" name="Google Shape;13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6544024" y="1675562"/>
            <a:ext cx="605420" cy="480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9"/>
          <p:cNvCxnSpPr>
            <a:stCxn id="96" idx="3"/>
            <a:endCxn id="130" idx="3"/>
          </p:cNvCxnSpPr>
          <p:nvPr/>
        </p:nvCxnSpPr>
        <p:spPr>
          <a:xfrm>
            <a:off x="6222376" y="1341074"/>
            <a:ext cx="321600" cy="574500"/>
          </a:xfrm>
          <a:prstGeom prst="curvedConnector3">
            <a:avLst>
              <a:gd name="adj1" fmla="val 50007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Google Shape;132;p19"/>
          <p:cNvSpPr/>
          <p:nvPr/>
        </p:nvSpPr>
        <p:spPr>
          <a:xfrm>
            <a:off x="6186511" y="4130783"/>
            <a:ext cx="831600" cy="40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objeto</a:t>
            </a:r>
            <a:r>
              <a:rPr lang="en" sz="1000" b="1" baseline="-25000">
                <a:latin typeface="Roboto"/>
                <a:ea typeface="Roboto"/>
                <a:cs typeface="Roboto"/>
                <a:sym typeface="Roboto"/>
              </a:rPr>
              <a:t>252</a:t>
            </a:r>
            <a:endParaRPr sz="1000" b="1"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6186511" y="2858545"/>
            <a:ext cx="831600" cy="40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objeto</a:t>
            </a:r>
            <a:r>
              <a:rPr lang="en" sz="1100" b="1" baseline="-25000">
                <a:latin typeface="Roboto"/>
                <a:ea typeface="Roboto"/>
                <a:cs typeface="Roboto"/>
                <a:sym typeface="Roboto"/>
              </a:rPr>
              <a:t>2</a:t>
            </a:r>
            <a:endParaRPr sz="1100" b="1"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6186511" y="3370106"/>
            <a:ext cx="831600" cy="40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objeto</a:t>
            </a:r>
            <a:r>
              <a:rPr lang="en" sz="1100" b="1" baseline="-25000">
                <a:latin typeface="Roboto"/>
                <a:ea typeface="Roboto"/>
                <a:cs typeface="Roboto"/>
                <a:sym typeface="Roboto"/>
              </a:rPr>
              <a:t>3</a:t>
            </a:r>
            <a:endParaRPr sz="1100" b="1" baseline="-25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6197984" y="3790434"/>
            <a:ext cx="803400" cy="335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95250" dir="2400000" algn="bl" rotWithShape="0">
              <a:srgbClr val="D9D9D9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Roboto"/>
                <a:ea typeface="Roboto"/>
                <a:cs typeface="Roboto"/>
                <a:sym typeface="Roboto"/>
              </a:rPr>
              <a:t>…</a:t>
            </a:r>
            <a:endParaRPr sz="1100" b="1" baseline="-250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" name="Google Shape;136;p19"/>
          <p:cNvCxnSpPr>
            <a:stCxn id="97" idx="0"/>
            <a:endCxn id="96" idx="2"/>
          </p:cNvCxnSpPr>
          <p:nvPr/>
        </p:nvCxnSpPr>
        <p:spPr>
          <a:xfrm rot="5400000" flipH="1">
            <a:off x="5728050" y="1789100"/>
            <a:ext cx="666900" cy="9819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7" name="Google Shape;137;p19"/>
          <p:cNvCxnSpPr>
            <a:stCxn id="99" idx="3"/>
            <a:endCxn id="133" idx="1"/>
          </p:cNvCxnSpPr>
          <p:nvPr/>
        </p:nvCxnSpPr>
        <p:spPr>
          <a:xfrm rot="10800000" flipH="1">
            <a:off x="5000677" y="3062298"/>
            <a:ext cx="1185900" cy="6135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8" name="Google Shape;138;p19"/>
          <p:cNvCxnSpPr>
            <a:stCxn id="99" idx="3"/>
            <a:endCxn id="134" idx="1"/>
          </p:cNvCxnSpPr>
          <p:nvPr/>
        </p:nvCxnSpPr>
        <p:spPr>
          <a:xfrm rot="10800000" flipH="1">
            <a:off x="5000677" y="3574098"/>
            <a:ext cx="1185900" cy="1017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9" name="Google Shape;139;p19"/>
          <p:cNvCxnSpPr>
            <a:stCxn id="99" idx="3"/>
            <a:endCxn id="132" idx="1"/>
          </p:cNvCxnSpPr>
          <p:nvPr/>
        </p:nvCxnSpPr>
        <p:spPr>
          <a:xfrm>
            <a:off x="5000677" y="3675798"/>
            <a:ext cx="1185900" cy="658800"/>
          </a:xfrm>
          <a:prstGeom prst="curvedConnector3">
            <a:avLst>
              <a:gd name="adj1" fmla="val 49997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40" name="Google Shape;140;p19"/>
          <p:cNvSpPr txBox="1"/>
          <p:nvPr/>
        </p:nvSpPr>
        <p:spPr>
          <a:xfrm>
            <a:off x="5801627" y="1684025"/>
            <a:ext cx="386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839" b="1">
                <a:latin typeface="Roboto"/>
                <a:ea typeface="Roboto"/>
                <a:cs typeface="Roboto"/>
                <a:sym typeface="Roboto"/>
              </a:rPr>
              <a:t>PC</a:t>
            </a:r>
            <a:endParaRPr sz="400" baseline="-25000"/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/>
        </p:nvSpPr>
        <p:spPr>
          <a:xfrm>
            <a:off x="907800" y="1762650"/>
            <a:ext cx="73284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Configuraciones de interacción entre los módulos: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 Light"/>
              <a:buAutoNum type="arabicParenR"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Dirigido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 Light"/>
              <a:buAutoNum type="arabicParenR"/>
            </a:pPr>
            <a:r>
              <a:rPr lang="en" sz="19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Colectivo</a:t>
            </a:r>
            <a:endParaRPr sz="19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 Modo Dirigido">
            <a:hlinkClick r:id="" action="ppaction://media"/>
            <a:extLst>
              <a:ext uri="{FF2B5EF4-FFF2-40B4-BE49-F238E27FC236}">
                <a16:creationId xmlns:a16="http://schemas.microsoft.com/office/drawing/2014/main" id="{720168A5-062F-AAA1-BFA2-6D197443FC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334" y="966439"/>
            <a:ext cx="6612773" cy="3719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" name="Google Shape;153;p21"/>
          <p:cNvSpPr txBox="1"/>
          <p:nvPr/>
        </p:nvSpPr>
        <p:spPr>
          <a:xfrm>
            <a:off x="907800" y="457200"/>
            <a:ext cx="73284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1) </a:t>
            </a: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Dirigido</a:t>
            </a:r>
            <a:r>
              <a:rPr lang="en"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: los módulos envían datos o reciben información desde una computadora central</a:t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6">
            <a:alphaModFix/>
          </a:blip>
          <a:srcRect l="7355" t="17002" r="8582" b="19030"/>
          <a:stretch/>
        </p:blipFill>
        <p:spPr>
          <a:xfrm>
            <a:off x="7716467" y="339400"/>
            <a:ext cx="1065064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260</Words>
  <Application>Microsoft Office PowerPoint</Application>
  <PresentationFormat>On-screen Show (16:9)</PresentationFormat>
  <Paragraphs>55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Roboto Light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EYETRACKER</cp:lastModifiedBy>
  <cp:revision>4</cp:revision>
  <dcterms:modified xsi:type="dcterms:W3CDTF">2024-04-17T18:38:14Z</dcterms:modified>
</cp:coreProperties>
</file>