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69" r:id="rId2"/>
    <p:sldId id="287" r:id="rId3"/>
    <p:sldId id="292" r:id="rId4"/>
    <p:sldId id="301" r:id="rId5"/>
    <p:sldId id="302" r:id="rId6"/>
    <p:sldId id="299" r:id="rId7"/>
    <p:sldId id="295" r:id="rId8"/>
    <p:sldId id="270" r:id="rId9"/>
    <p:sldId id="274" r:id="rId10"/>
    <p:sldId id="265" r:id="rId11"/>
    <p:sldId id="284" r:id="rId12"/>
    <p:sldId id="280" r:id="rId13"/>
    <p:sldId id="271" r:id="rId14"/>
    <p:sldId id="272" r:id="rId15"/>
    <p:sldId id="297" r:id="rId16"/>
    <p:sldId id="300" r:id="rId17"/>
    <p:sldId id="298" r:id="rId18"/>
    <p:sldId id="304" r:id="rId19"/>
    <p:sldId id="26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70A8DA"/>
    <a:srgbClr val="1DD556"/>
    <a:srgbClr val="20D2B4"/>
    <a:srgbClr val="33CCCC"/>
    <a:srgbClr val="A758EE"/>
    <a:srgbClr val="00359E"/>
    <a:srgbClr val="7BEBD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8211" autoAdjust="0"/>
    <p:restoredTop sz="85655" autoAdjust="0"/>
  </p:normalViewPr>
  <p:slideViewPr>
    <p:cSldViewPr snapToGrid="0" showGuides="1">
      <p:cViewPr>
        <p:scale>
          <a:sx n="42" d="100"/>
          <a:sy n="42" d="100"/>
        </p:scale>
        <p:origin x="1344" y="580"/>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sorterViewPr>
    <p:cViewPr>
      <p:scale>
        <a:sx n="43" d="100"/>
        <a:sy n="43" d="100"/>
      </p:scale>
      <p:origin x="0" y="-344"/>
    </p:cViewPr>
  </p:sorterViewPr>
  <p:notesViewPr>
    <p:cSldViewPr snapToGrid="0" showGuides="1">
      <p:cViewPr>
        <p:scale>
          <a:sx n="72" d="100"/>
          <a:sy n="72" d="100"/>
        </p:scale>
        <p:origin x="164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07196" cy="451267"/>
          </a:xfrm>
          <a:prstGeom prst="rect">
            <a:avLst/>
          </a:prstGeom>
        </p:spPr>
        <p:txBody>
          <a:bodyPr vert="horz" lIns="89725" tIns="44862" rIns="89725" bIns="44862" rtlCol="0"/>
          <a:lstStyle>
            <a:lvl1pPr algn="l">
              <a:defRPr sz="1200"/>
            </a:lvl1pPr>
          </a:lstStyle>
          <a:p>
            <a:endParaRPr lang="en-US" dirty="0"/>
          </a:p>
        </p:txBody>
      </p:sp>
      <p:sp>
        <p:nvSpPr>
          <p:cNvPr id="3" name="Date Placeholder 2"/>
          <p:cNvSpPr>
            <a:spLocks noGrp="1"/>
          </p:cNvSpPr>
          <p:nvPr>
            <p:ph type="dt" idx="1"/>
          </p:nvPr>
        </p:nvSpPr>
        <p:spPr>
          <a:xfrm>
            <a:off x="3800165" y="1"/>
            <a:ext cx="2907196" cy="451267"/>
          </a:xfrm>
          <a:prstGeom prst="rect">
            <a:avLst/>
          </a:prstGeom>
        </p:spPr>
        <p:txBody>
          <a:bodyPr vert="horz" lIns="89725" tIns="44862" rIns="89725" bIns="44862" rtlCol="0"/>
          <a:lstStyle>
            <a:lvl1pPr algn="r">
              <a:defRPr sz="1200"/>
            </a:lvl1pPr>
          </a:lstStyle>
          <a:p>
            <a:fld id="{ACB8BDD7-4F37-46AB-9A13-BF4D77EDD71D}" type="datetimeFigureOut">
              <a:rPr lang="en-US" smtClean="0"/>
              <a:t>4/25/2025</a:t>
            </a:fld>
            <a:endParaRPr lang="en-US" dirty="0"/>
          </a:p>
        </p:txBody>
      </p:sp>
      <p:sp>
        <p:nvSpPr>
          <p:cNvPr id="4" name="Slide Image Placeholder 3"/>
          <p:cNvSpPr>
            <a:spLocks noGrp="1" noRot="1" noChangeAspect="1"/>
          </p:cNvSpPr>
          <p:nvPr>
            <p:ph type="sldImg" idx="2"/>
          </p:nvPr>
        </p:nvSpPr>
        <p:spPr>
          <a:xfrm>
            <a:off x="655638" y="1123950"/>
            <a:ext cx="5397500" cy="3035300"/>
          </a:xfrm>
          <a:prstGeom prst="rect">
            <a:avLst/>
          </a:prstGeom>
          <a:noFill/>
          <a:ln w="12700">
            <a:solidFill>
              <a:prstClr val="black"/>
            </a:solidFill>
          </a:ln>
        </p:spPr>
        <p:txBody>
          <a:bodyPr vert="horz" lIns="89725" tIns="44862" rIns="89725" bIns="44862" rtlCol="0" anchor="ctr"/>
          <a:lstStyle/>
          <a:p>
            <a:endParaRPr lang="en-US" dirty="0"/>
          </a:p>
        </p:txBody>
      </p:sp>
      <p:sp>
        <p:nvSpPr>
          <p:cNvPr id="5" name="Notes Placeholder 4"/>
          <p:cNvSpPr>
            <a:spLocks noGrp="1"/>
          </p:cNvSpPr>
          <p:nvPr>
            <p:ph type="body" sz="quarter" idx="3"/>
          </p:nvPr>
        </p:nvSpPr>
        <p:spPr>
          <a:xfrm>
            <a:off x="670893" y="4328410"/>
            <a:ext cx="5367130" cy="3541426"/>
          </a:xfrm>
          <a:prstGeom prst="rect">
            <a:avLst/>
          </a:prstGeom>
        </p:spPr>
        <p:txBody>
          <a:bodyPr vert="horz" lIns="89725" tIns="44862" rIns="89725" bIns="448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42833"/>
            <a:ext cx="2907196" cy="451266"/>
          </a:xfrm>
          <a:prstGeom prst="rect">
            <a:avLst/>
          </a:prstGeom>
        </p:spPr>
        <p:txBody>
          <a:bodyPr vert="horz" lIns="89725" tIns="44862" rIns="89725" bIns="448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0165" y="8542833"/>
            <a:ext cx="2907196" cy="451266"/>
          </a:xfrm>
          <a:prstGeom prst="rect">
            <a:avLst/>
          </a:prstGeom>
        </p:spPr>
        <p:txBody>
          <a:bodyPr vert="horz" lIns="89725" tIns="44862" rIns="89725" bIns="44862" rtlCol="0" anchor="b"/>
          <a:lstStyle>
            <a:lvl1pPr algn="r">
              <a:defRPr sz="1200"/>
            </a:lvl1pPr>
          </a:lstStyle>
          <a:p>
            <a:fld id="{6DF8F48A-6110-47DA-8521-A1D1FFD22FEF}" type="slidenum">
              <a:rPr lang="en-US" smtClean="0"/>
              <a:t>‹#›</a:t>
            </a:fld>
            <a:endParaRPr lang="en-US"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p:txBody>
          <a:bodyPr/>
          <a:lstStyle/>
          <a:p>
            <a:r>
              <a:rPr lang="id-ID" dirty="0"/>
              <a:t> </a:t>
            </a:r>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1</a:t>
            </a:fld>
            <a:endParaRPr lang="en-US" dirty="0"/>
          </a:p>
        </p:txBody>
      </p:sp>
      <p:sp>
        <p:nvSpPr>
          <p:cNvPr id="5" name="TextBox 4">
            <a:extLst>
              <a:ext uri="{FF2B5EF4-FFF2-40B4-BE49-F238E27FC236}">
                <a16:creationId xmlns:a16="http://schemas.microsoft.com/office/drawing/2014/main" id="{29B29F17-6B21-4918-A694-8ACB80A2AD02}"/>
              </a:ext>
            </a:extLst>
          </p:cNvPr>
          <p:cNvSpPr txBox="1"/>
          <p:nvPr/>
        </p:nvSpPr>
        <p:spPr>
          <a:xfrm>
            <a:off x="785307" y="4589346"/>
            <a:ext cx="5367131" cy="2937533"/>
          </a:xfrm>
          <a:prstGeom prst="rect">
            <a:avLst/>
          </a:prstGeom>
          <a:noFill/>
        </p:spPr>
        <p:txBody>
          <a:bodyPr wrap="square" lIns="89725" tIns="44862" rIns="89725" bIns="44862" rtlCol="0">
            <a:spAutoFit/>
          </a:bodyPr>
          <a:lstStyle/>
          <a:p>
            <a:r>
              <a:rPr lang="en-US" sz="1400" dirty="0">
                <a:latin typeface="Source Sans Pro Black" panose="020B0803030403020204" pitchFamily="34" charset="0"/>
                <a:ea typeface="Source Sans Pro Black" panose="020B0803030403020204" pitchFamily="34" charset="0"/>
              </a:rPr>
              <a:t>Welcome to a brief presentation on the NCAA Softball Bat Compliance Program with an emphasis on the barrel compression testing…referred to as BCT.   </a:t>
            </a:r>
          </a:p>
          <a:p>
            <a:r>
              <a:rPr lang="en-US" sz="1400" dirty="0">
                <a:solidFill>
                  <a:srgbClr val="0000FF"/>
                </a:solidFill>
                <a:latin typeface="Source Sans Pro Black" panose="020B0803030403020204" pitchFamily="34" charset="0"/>
                <a:ea typeface="Source Sans Pro Black" panose="020B0803030403020204" pitchFamily="34" charset="0"/>
              </a:rPr>
              <a:t>Before we dive into the details on how to perform BCT, let me quickly explain the goals of the entire compliance program and where barrel compression testing fits into the big picture.</a:t>
            </a:r>
          </a:p>
          <a:p>
            <a:r>
              <a:rPr lang="en-US" sz="1400" dirty="0">
                <a:latin typeface="Source Sans Pro Black" panose="020B0803030403020204" pitchFamily="34" charset="0"/>
                <a:ea typeface="Source Sans Pro Black" panose="020B0803030403020204" pitchFamily="34" charset="0"/>
              </a:rPr>
              <a:t>Following that theory are the details for executing BCT. </a:t>
            </a:r>
          </a:p>
          <a:p>
            <a:r>
              <a:rPr lang="en-US" sz="1400" b="1" dirty="0">
                <a:solidFill>
                  <a:srgbClr val="FF0000"/>
                </a:solidFill>
                <a:latin typeface="Source Sans Pro Black" panose="020B0803030403020204" pitchFamily="34" charset="0"/>
                <a:ea typeface="Source Sans Pro Black" panose="020B0803030403020204" pitchFamily="34" charset="0"/>
              </a:rPr>
              <a:t>Note that the NCAA Softball Playing Rules REQUIRE BCT occur prior to play in tournaments, series, doubleheaders and single games.  No stickers = illegal bats = no game.</a:t>
            </a:r>
          </a:p>
          <a:p>
            <a:r>
              <a:rPr lang="en-US" sz="1400" dirty="0">
                <a:solidFill>
                  <a:srgbClr val="0000FF"/>
                </a:solidFill>
                <a:latin typeface="Source Sans Pro Black" panose="020B0803030403020204" pitchFamily="34" charset="0"/>
                <a:ea typeface="Source Sans Pro Black" panose="020B0803030403020204" pitchFamily="34" charset="0"/>
              </a:rPr>
              <a:t>Finally, at  the end of the presentation is an easy-to-use flow chart suitable for printing and putting in the bat testing fixture case for reference on the bat testing responsibilities.</a:t>
            </a:r>
          </a:p>
        </p:txBody>
      </p:sp>
    </p:spTree>
    <p:extLst>
      <p:ext uri="{BB962C8B-B14F-4D97-AF65-F5344CB8AC3E}">
        <p14:creationId xmlns:p14="http://schemas.microsoft.com/office/powerpoint/2010/main" val="234070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Returning to the first step…</a:t>
            </a:r>
          </a:p>
          <a:p>
            <a:r>
              <a:rPr lang="en-US" sz="1400" dirty="0">
                <a:solidFill>
                  <a:srgbClr val="0000FF"/>
                </a:solidFill>
                <a:latin typeface="Source Sans Pro Black" panose="020B0803030403020204" pitchFamily="34" charset="0"/>
                <a:ea typeface="Source Sans Pro Black" panose="020B0803030403020204" pitchFamily="34" charset="0"/>
              </a:rPr>
              <a:t>Although by rule, coaches are responsible for legally equipping their teams, verification is the responsibility of the bat testing manager. </a:t>
            </a:r>
          </a:p>
          <a:p>
            <a:r>
              <a:rPr lang="en-US" sz="1400" dirty="0">
                <a:latin typeface="Source Sans Pro Black" panose="020B0803030403020204" pitchFamily="34" charset="0"/>
                <a:ea typeface="Source Sans Pro Black" panose="020B0803030403020204" pitchFamily="34" charset="0"/>
              </a:rPr>
              <a:t>It is essential that testing only occurs on bats with legible model numbers and letters that exactly match models on the current NCAA Approved Softball Bat List.  If the model number on the bat is illegible, it is excluded.</a:t>
            </a:r>
          </a:p>
          <a:p>
            <a:r>
              <a:rPr lang="en-US" sz="1400" dirty="0">
                <a:solidFill>
                  <a:srgbClr val="0000FF"/>
                </a:solidFill>
                <a:latin typeface="Source Sans Pro Black" panose="020B0803030403020204" pitchFamily="34" charset="0"/>
                <a:ea typeface="Source Sans Pro Black" panose="020B0803030403020204" pitchFamily="34" charset="0"/>
              </a:rPr>
              <a:t>Finally,  check to ensure the most current list is provided and that it appropriately documents what is presented for testing before totaling the team’s bats and completing the information in the appropriate box of page one.</a:t>
            </a:r>
          </a:p>
        </p:txBody>
      </p:sp>
      <p:sp>
        <p:nvSpPr>
          <p:cNvPr id="4" name="Slide Number Placeholder 3"/>
          <p:cNvSpPr>
            <a:spLocks noGrp="1"/>
          </p:cNvSpPr>
          <p:nvPr>
            <p:ph type="sldNum" sz="quarter" idx="10"/>
          </p:nvPr>
        </p:nvSpPr>
        <p:spPr/>
        <p:txBody>
          <a:bodyPr/>
          <a:lstStyle/>
          <a:p>
            <a:fld id="{6DF8F48A-6110-47DA-8521-A1D1FFD22FEF}" type="slidenum">
              <a:rPr lang="en-US" smtClean="0"/>
              <a:t>10</a:t>
            </a:fld>
            <a:endParaRPr lang="en-US" dirty="0"/>
          </a:p>
        </p:txBody>
      </p:sp>
    </p:spTree>
    <p:extLst>
      <p:ext uri="{BB962C8B-B14F-4D97-AF65-F5344CB8AC3E}">
        <p14:creationId xmlns:p14="http://schemas.microsoft.com/office/powerpoint/2010/main" val="185788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Damage like the examples shown here, disqualifies the bat from testing.  There’s simply no need to waste time since these bats are obviously inappropriate.  </a:t>
            </a:r>
          </a:p>
          <a:p>
            <a:r>
              <a:rPr lang="en-US" sz="1400" dirty="0">
                <a:solidFill>
                  <a:srgbClr val="0000FF"/>
                </a:solidFill>
                <a:latin typeface="Source Sans Pro Black" panose="020B0803030403020204" pitchFamily="34" charset="0"/>
                <a:ea typeface="Source Sans Pro Black" panose="020B0803030403020204" pitchFamily="34" charset="0"/>
              </a:rPr>
              <a:t>Once a damaged bat is disqualified, amend the provided NCAA Approved Softball Bat List and return the bat to the team at this time (i.e. without testing or stickering).</a:t>
            </a:r>
          </a:p>
          <a:p>
            <a:r>
              <a:rPr lang="en-US" sz="1400" dirty="0">
                <a:latin typeface="Source Sans Pro Black" panose="020B0803030403020204" pitchFamily="34" charset="0"/>
                <a:ea typeface="Source Sans Pro Black" panose="020B0803030403020204" pitchFamily="34" charset="0"/>
              </a:rPr>
              <a:t>Note- because bats can sustain damage at any time and will be used for batting practice and warm-ups between BCT and the game or games for which the round of testing is done, the umpire crew will continue to check every bat for damage immediately prior to each game.</a:t>
            </a:r>
          </a:p>
          <a:p>
            <a:r>
              <a:rPr lang="en-US" sz="1400" dirty="0">
                <a:solidFill>
                  <a:srgbClr val="0000FF"/>
                </a:solidFill>
                <a:latin typeface="Source Sans Pro Black" panose="020B0803030403020204" pitchFamily="34" charset="0"/>
                <a:ea typeface="Source Sans Pro Black" panose="020B0803030403020204" pitchFamily="34" charset="0"/>
              </a:rPr>
              <a:t>The bat testing manager’s role in this process is only to disqualify the obviously damaged bat that need not be tested.</a:t>
            </a:r>
          </a:p>
        </p:txBody>
      </p:sp>
      <p:sp>
        <p:nvSpPr>
          <p:cNvPr id="4" name="Slide Number Placeholder 3"/>
          <p:cNvSpPr>
            <a:spLocks noGrp="1"/>
          </p:cNvSpPr>
          <p:nvPr>
            <p:ph type="sldNum" sz="quarter" idx="5"/>
          </p:nvPr>
        </p:nvSpPr>
        <p:spPr/>
        <p:txBody>
          <a:bodyPr/>
          <a:lstStyle/>
          <a:p>
            <a:fld id="{6DF8F48A-6110-47DA-8521-A1D1FFD22FEF}" type="slidenum">
              <a:rPr lang="en-US" smtClean="0"/>
              <a:t>11</a:t>
            </a:fld>
            <a:endParaRPr lang="en-US" dirty="0"/>
          </a:p>
        </p:txBody>
      </p:sp>
    </p:spTree>
    <p:extLst>
      <p:ext uri="{BB962C8B-B14F-4D97-AF65-F5344CB8AC3E}">
        <p14:creationId xmlns:p14="http://schemas.microsoft.com/office/powerpoint/2010/main" val="241685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p:txBody>
          <a:bodyPr/>
          <a:lstStyle/>
          <a:p>
            <a:r>
              <a:rPr lang="id-ID" dirty="0"/>
              <a:t> </a:t>
            </a:r>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12</a:t>
            </a:fld>
            <a:endParaRPr lang="en-US" dirty="0"/>
          </a:p>
        </p:txBody>
      </p:sp>
      <p:sp>
        <p:nvSpPr>
          <p:cNvPr id="5" name="TextBox 4">
            <a:extLst>
              <a:ext uri="{FF2B5EF4-FFF2-40B4-BE49-F238E27FC236}">
                <a16:creationId xmlns:a16="http://schemas.microsoft.com/office/drawing/2014/main" id="{1B396F44-5661-4B59-B009-FA76C16220CE}"/>
              </a:ext>
            </a:extLst>
          </p:cNvPr>
          <p:cNvSpPr txBox="1"/>
          <p:nvPr/>
        </p:nvSpPr>
        <p:spPr>
          <a:xfrm>
            <a:off x="670893" y="4497050"/>
            <a:ext cx="5367130" cy="3106811"/>
          </a:xfrm>
          <a:prstGeom prst="rect">
            <a:avLst/>
          </a:prstGeom>
          <a:noFill/>
        </p:spPr>
        <p:txBody>
          <a:bodyPr wrap="square" lIns="89725" tIns="44862" rIns="89725" bIns="44862" rtlCol="0">
            <a:spAutoFit/>
          </a:bodyPr>
          <a:lstStyle/>
          <a:p>
            <a:r>
              <a:rPr lang="en-US" sz="1400" dirty="0">
                <a:latin typeface="Source Sans Pro Black" panose="020B0803030403020204" pitchFamily="34" charset="0"/>
                <a:ea typeface="Source Sans Pro Black" panose="020B0803030403020204" pitchFamily="34" charset="0"/>
              </a:rPr>
              <a:t>So now to the test itself…finally!</a:t>
            </a:r>
          </a:p>
          <a:p>
            <a:r>
              <a:rPr lang="en-US" sz="1400" dirty="0">
                <a:solidFill>
                  <a:srgbClr val="0000FF"/>
                </a:solidFill>
                <a:latin typeface="Source Sans Pro Black" panose="020B0803030403020204" pitchFamily="34" charset="0"/>
                <a:ea typeface="Source Sans Pro Black" panose="020B0803030403020204" pitchFamily="34" charset="0"/>
              </a:rPr>
              <a:t>The first step is to insert the bat until stopped by the stop stick</a:t>
            </a:r>
            <a:r>
              <a:rPr lang="en-US" sz="1400" dirty="0">
                <a:latin typeface="Source Sans Pro Black" panose="020B0803030403020204" pitchFamily="34" charset="0"/>
                <a:ea typeface="Source Sans Pro Black" panose="020B0803030403020204" pitchFamily="34" charset="0"/>
              </a:rPr>
              <a:t>.  </a:t>
            </a:r>
            <a:r>
              <a:rPr lang="en-US" sz="1400" dirty="0">
                <a:solidFill>
                  <a:srgbClr val="0000FF"/>
                </a:solidFill>
                <a:latin typeface="Source Sans Pro Black" panose="020B0803030403020204" pitchFamily="34" charset="0"/>
                <a:ea typeface="Source Sans Pro Black" panose="020B0803030403020204" pitchFamily="34" charset="0"/>
              </a:rPr>
              <a:t>This will position the bat for testing at the approximate sweet spot.</a:t>
            </a:r>
          </a:p>
          <a:p>
            <a:r>
              <a:rPr lang="en-US" sz="1400" dirty="0">
                <a:latin typeface="Source Sans Pro Black" panose="020B0803030403020204" pitchFamily="34" charset="0"/>
                <a:ea typeface="Source Sans Pro Black" panose="020B0803030403020204" pitchFamily="34" charset="0"/>
              </a:rPr>
              <a:t>Next, level the bat by placing the cylinder under the handle. </a:t>
            </a:r>
            <a:r>
              <a:rPr lang="en-US" sz="1400" i="1" dirty="0">
                <a:latin typeface="Source Sans Pro Black" panose="020B0803030403020204" pitchFamily="34" charset="0"/>
                <a:ea typeface="Source Sans Pro Black" panose="020B0803030403020204" pitchFamily="34" charset="0"/>
                <a:cs typeface="Segoe UI" panose="020B0502040204020203" pitchFamily="34" charset="0"/>
              </a:rPr>
              <a:t>Tip- placing something under or around the cylinder prevents it from </a:t>
            </a:r>
          </a:p>
          <a:p>
            <a:r>
              <a:rPr lang="en-US" sz="1400" i="1" dirty="0">
                <a:latin typeface="Source Sans Pro Black" panose="020B0803030403020204" pitchFamily="34" charset="0"/>
                <a:ea typeface="Source Sans Pro Black" panose="020B0803030403020204" pitchFamily="34" charset="0"/>
                <a:cs typeface="Segoe UI" panose="020B0502040204020203" pitchFamily="34" charset="0"/>
              </a:rPr>
              <a:t>rolling away between bats.</a:t>
            </a:r>
            <a:endParaRPr lang="en-US" sz="1400" dirty="0">
              <a:latin typeface="Source Sans Pro Black" panose="020B0803030403020204" pitchFamily="34" charset="0"/>
              <a:ea typeface="Source Sans Pro Black" panose="020B0803030403020204" pitchFamily="34" charset="0"/>
            </a:endParaRPr>
          </a:p>
          <a:p>
            <a:r>
              <a:rPr lang="en-US" sz="1400" dirty="0">
                <a:solidFill>
                  <a:srgbClr val="0000FF"/>
                </a:solidFill>
                <a:latin typeface="Source Sans Pro Black" panose="020B0803030403020204" pitchFamily="34" charset="0"/>
                <a:ea typeface="Source Sans Pro Black" panose="020B0803030403020204" pitchFamily="34" charset="0"/>
              </a:rPr>
              <a:t>With the fixture handle pointing downward, rotate the pressure gauge until it preloads to 500psi.</a:t>
            </a:r>
          </a:p>
          <a:p>
            <a:r>
              <a:rPr lang="en-US" sz="1400" dirty="0">
                <a:latin typeface="Source Sans Pro Black" panose="020B0803030403020204" pitchFamily="34" charset="0"/>
                <a:ea typeface="Source Sans Pro Black" panose="020B0803030403020204" pitchFamily="34" charset="0"/>
              </a:rPr>
              <a:t>Then lift the fixture handle to obtain the first reading.</a:t>
            </a:r>
          </a:p>
          <a:p>
            <a:r>
              <a:rPr lang="en-US" sz="1400" dirty="0">
                <a:solidFill>
                  <a:srgbClr val="0000FF"/>
                </a:solidFill>
                <a:latin typeface="Source Sans Pro Black" panose="020B0803030403020204" pitchFamily="34" charset="0"/>
                <a:ea typeface="Source Sans Pro Black" panose="020B0803030403020204" pitchFamily="34" charset="0"/>
              </a:rPr>
              <a:t>Drop the handle and loosen the pressure gauge in order to turn the bat 90 degrees to retest.</a:t>
            </a:r>
          </a:p>
          <a:p>
            <a:r>
              <a:rPr lang="en-US" sz="1400" dirty="0">
                <a:latin typeface="Source Sans Pro Black" panose="020B0803030403020204" pitchFamily="34" charset="0"/>
                <a:ea typeface="Source Sans Pro Black" panose="020B0803030403020204" pitchFamily="34" charset="0"/>
              </a:rPr>
              <a:t>If the results are the same, that is, both pass or both fail, that’s the final result.  If they differ, a third test result becomes final.</a:t>
            </a:r>
          </a:p>
        </p:txBody>
      </p:sp>
    </p:spTree>
    <p:extLst>
      <p:ext uri="{BB962C8B-B14F-4D97-AF65-F5344CB8AC3E}">
        <p14:creationId xmlns:p14="http://schemas.microsoft.com/office/powerpoint/2010/main" val="1113805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As noted earlier, most bat models must register at least 1550 pounds of pressure on the pressure gauge to pass.</a:t>
            </a:r>
          </a:p>
          <a:p>
            <a:r>
              <a:rPr lang="en-US" sz="1400" dirty="0">
                <a:solidFill>
                  <a:srgbClr val="0000FF"/>
                </a:solidFill>
                <a:latin typeface="Source Sans Pro Black" panose="020B0803030403020204" pitchFamily="34" charset="0"/>
                <a:ea typeface="Source Sans Pro Black" panose="020B0803030403020204" pitchFamily="34" charset="0"/>
              </a:rPr>
              <a:t>However, there are documented exceptions referred to as “backstop style” bats.  Collectively, they are listed on the first page of the NCAA Approved Softball Bat List for the bat testing manager’s convenience. </a:t>
            </a:r>
          </a:p>
          <a:p>
            <a:r>
              <a:rPr lang="en-US" sz="1400" dirty="0">
                <a:latin typeface="Source Sans Pro Black" panose="020B0803030403020204" pitchFamily="34" charset="0"/>
                <a:ea typeface="Source Sans Pro Black" panose="020B0803030403020204" pitchFamily="34" charset="0"/>
              </a:rPr>
              <a:t>The exact applicable psi minimum is also individually noted on the line of each appropriate model on the bat list .</a:t>
            </a:r>
          </a:p>
          <a:p>
            <a:r>
              <a:rPr lang="en-US" sz="1400" dirty="0">
                <a:solidFill>
                  <a:srgbClr val="0000FF"/>
                </a:solidFill>
                <a:latin typeface="Source Sans Pro Black" panose="020B0803030403020204" pitchFamily="34" charset="0"/>
                <a:ea typeface="Source Sans Pro Black" panose="020B0803030403020204" pitchFamily="34" charset="0"/>
              </a:rPr>
              <a:t>There are two schools of thought on dealing with backstop style bats with lower BCT minimums.  One is to keep the list of exceptions at the fixture while testing and check it as each bat is inserted.   The other is to test the bat and if the reading is less than 1550psi, then consult the list to verify the model’s approved exception.  </a:t>
            </a:r>
          </a:p>
          <a:p>
            <a:r>
              <a:rPr lang="en-US" sz="1400" dirty="0">
                <a:latin typeface="Source Sans Pro Black" panose="020B0803030403020204" pitchFamily="34" charset="0"/>
                <a:ea typeface="Source Sans Pro Black" panose="020B0803030403020204" pitchFamily="34" charset="0"/>
              </a:rPr>
              <a:t>Either way, if the gauge registers less than the required psi for that model, it is a failed test.</a:t>
            </a:r>
          </a:p>
        </p:txBody>
      </p:sp>
      <p:sp>
        <p:nvSpPr>
          <p:cNvPr id="4" name="Slide Number Placeholder 3"/>
          <p:cNvSpPr>
            <a:spLocks noGrp="1"/>
          </p:cNvSpPr>
          <p:nvPr>
            <p:ph type="sldNum" sz="quarter" idx="5"/>
          </p:nvPr>
        </p:nvSpPr>
        <p:spPr/>
        <p:txBody>
          <a:bodyPr/>
          <a:lstStyle/>
          <a:p>
            <a:fld id="{6DF8F48A-6110-47DA-8521-A1D1FFD22FEF}" type="slidenum">
              <a:rPr lang="en-US" smtClean="0"/>
              <a:t>13</a:t>
            </a:fld>
            <a:endParaRPr lang="en-US" dirty="0"/>
          </a:p>
        </p:txBody>
      </p:sp>
    </p:spTree>
    <p:extLst>
      <p:ext uri="{BB962C8B-B14F-4D97-AF65-F5344CB8AC3E}">
        <p14:creationId xmlns:p14="http://schemas.microsoft.com/office/powerpoint/2010/main" val="176660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Bats that are sufficiently stiff and therefore pass are then stickered.  </a:t>
            </a:r>
          </a:p>
          <a:p>
            <a:r>
              <a:rPr lang="en-US" sz="1400" dirty="0">
                <a:solidFill>
                  <a:srgbClr val="0000FF"/>
                </a:solidFill>
                <a:latin typeface="Source Sans Pro Black" panose="020B0803030403020204" pitchFamily="34" charset="0"/>
                <a:ea typeface="Source Sans Pro Black" panose="020B0803030403020204" pitchFamily="34" charset="0"/>
              </a:rPr>
              <a:t>Note that stickers are destructible and cannot be repositioned nor reapplied.</a:t>
            </a:r>
          </a:p>
          <a:p>
            <a:r>
              <a:rPr lang="en-US" sz="1400" dirty="0">
                <a:latin typeface="Source Sans Pro Black" panose="020B0803030403020204" pitchFamily="34" charset="0"/>
                <a:ea typeface="Source Sans Pro Black" panose="020B0803030403020204" pitchFamily="34" charset="0"/>
              </a:rPr>
              <a:t>If there are already stickers on the bat, placing them on top of old ones is preferred and if there are no stickers at the time of testing, the sticker should be placed at the bottom of the grip whenever possible.</a:t>
            </a:r>
            <a:r>
              <a:rPr lang="en-US" sz="1400" dirty="0">
                <a:solidFill>
                  <a:srgbClr val="0000FF"/>
                </a:solidFill>
                <a:latin typeface="Source Sans Pro Black" panose="020B0803030403020204" pitchFamily="34" charset="0"/>
                <a:ea typeface="Source Sans Pro Black" panose="020B0803030403020204" pitchFamily="34" charset="0"/>
              </a:rPr>
              <a:t>  </a:t>
            </a:r>
          </a:p>
          <a:p>
            <a:r>
              <a:rPr lang="en-US" sz="1400" dirty="0">
                <a:solidFill>
                  <a:srgbClr val="0000FF"/>
                </a:solidFill>
                <a:latin typeface="Source Sans Pro Black" panose="020B0803030403020204" pitchFamily="34" charset="0"/>
                <a:ea typeface="Source Sans Pro Black" panose="020B0803030403020204" pitchFamily="34" charset="0"/>
              </a:rPr>
              <a:t>Typically, teams provide stickers that are then placed on the bats of their opponents but specific stickers may alternatively be supplied by the host or a conference.</a:t>
            </a:r>
          </a:p>
          <a:p>
            <a:r>
              <a:rPr lang="en-US" sz="1400" dirty="0">
                <a:latin typeface="Source Sans Pro Black" panose="020B0803030403020204" pitchFamily="34" charset="0"/>
                <a:ea typeface="Source Sans Pro Black" panose="020B0803030403020204" pitchFamily="34" charset="0"/>
              </a:rPr>
              <a:t>In the NCAA postseason, the NCAA will provide tournament hosts with color-varied stickers for each competition day.</a:t>
            </a:r>
          </a:p>
        </p:txBody>
      </p:sp>
      <p:sp>
        <p:nvSpPr>
          <p:cNvPr id="4" name="Slide Number Placeholder 3"/>
          <p:cNvSpPr>
            <a:spLocks noGrp="1"/>
          </p:cNvSpPr>
          <p:nvPr>
            <p:ph type="sldNum" sz="quarter" idx="5"/>
          </p:nvPr>
        </p:nvSpPr>
        <p:spPr/>
        <p:txBody>
          <a:bodyPr/>
          <a:lstStyle/>
          <a:p>
            <a:fld id="{6DF8F48A-6110-47DA-8521-A1D1FFD22FEF}" type="slidenum">
              <a:rPr lang="en-US" smtClean="0"/>
              <a:t>14</a:t>
            </a:fld>
            <a:endParaRPr lang="en-US" dirty="0"/>
          </a:p>
        </p:txBody>
      </p:sp>
    </p:spTree>
    <p:extLst>
      <p:ext uri="{BB962C8B-B14F-4D97-AF65-F5344CB8AC3E}">
        <p14:creationId xmlns:p14="http://schemas.microsoft.com/office/powerpoint/2010/main" val="1201262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0893" y="4328410"/>
            <a:ext cx="5367130" cy="3844040"/>
          </a:xfrm>
        </p:spPr>
        <p:txBody>
          <a:bodyPr/>
          <a:lstStyle/>
          <a:p>
            <a:r>
              <a:rPr lang="en-US" sz="1400" dirty="0">
                <a:latin typeface="Source Sans Pro Black" panose="020B0803030403020204" pitchFamily="34" charset="0"/>
                <a:ea typeface="Source Sans Pro Black" panose="020B0803030403020204" pitchFamily="34" charset="0"/>
              </a:rPr>
              <a:t>Failed bats should be identified with the school that owns it using athletic tape and then secured by the on-site administrator.  The exact disposition of the bat is determined by the testing group during the season… sometimes a conference, sometimes a tournament or the NCAA.  </a:t>
            </a:r>
          </a:p>
          <a:p>
            <a:r>
              <a:rPr lang="en-US" sz="1400" dirty="0">
                <a:solidFill>
                  <a:srgbClr val="0000FF"/>
                </a:solidFill>
                <a:latin typeface="Source Sans Pro Black" panose="020B0803030403020204" pitchFamily="34" charset="0"/>
                <a:ea typeface="Source Sans Pro Black" panose="020B0803030403020204" pitchFamily="34" charset="0"/>
              </a:rPr>
              <a:t>In the post season, the NCAA protocol is the bat is sent for further evaluation-NEVER returned to the team on site.</a:t>
            </a:r>
          </a:p>
          <a:p>
            <a:r>
              <a:rPr lang="en-US" sz="1400" dirty="0">
                <a:latin typeface="Source Sans Pro Black" panose="020B0803030403020204" pitchFamily="34" charset="0"/>
                <a:ea typeface="Source Sans Pro Black" panose="020B0803030403020204" pitchFamily="34" charset="0"/>
              </a:rPr>
              <a:t>The team’s NCAA Approved Softball Bat List and postseason log sheet are amended to reflect the number of bats passed.</a:t>
            </a:r>
          </a:p>
          <a:p>
            <a:r>
              <a:rPr lang="en-US" sz="1400" dirty="0">
                <a:solidFill>
                  <a:srgbClr val="0000FF"/>
                </a:solidFill>
                <a:latin typeface="Source Sans Pro Black" panose="020B0803030403020204" pitchFamily="34" charset="0"/>
                <a:ea typeface="Source Sans Pro Black" panose="020B0803030403020204" pitchFamily="34" charset="0"/>
              </a:rPr>
              <a:t>One quick additional comment on failed bats- if, as the bat testing manager, you want to demonstrate the failed score to the team representative, it should be done on every lever pull that results in a failed number.  Never take the bat out of the fixture and later reinsert it to demonstrate the failed score. Unless the bat is reinserted exactly in the same position, there’s a possibility of getting a slightly different reading which may lead to a conflicting result.</a:t>
            </a:r>
          </a:p>
        </p:txBody>
      </p:sp>
      <p:sp>
        <p:nvSpPr>
          <p:cNvPr id="4" name="Slide Number Placeholder 3"/>
          <p:cNvSpPr>
            <a:spLocks noGrp="1"/>
          </p:cNvSpPr>
          <p:nvPr>
            <p:ph type="sldNum" sz="quarter" idx="5"/>
          </p:nvPr>
        </p:nvSpPr>
        <p:spPr/>
        <p:txBody>
          <a:bodyPr/>
          <a:lstStyle/>
          <a:p>
            <a:fld id="{6DF8F48A-6110-47DA-8521-A1D1FFD22FEF}" type="slidenum">
              <a:rPr lang="en-US" smtClean="0"/>
              <a:t>15</a:t>
            </a:fld>
            <a:endParaRPr lang="en-US" dirty="0"/>
          </a:p>
        </p:txBody>
      </p:sp>
    </p:spTree>
    <p:extLst>
      <p:ext uri="{BB962C8B-B14F-4D97-AF65-F5344CB8AC3E}">
        <p14:creationId xmlns:p14="http://schemas.microsoft.com/office/powerpoint/2010/main" val="238448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 </a:t>
            </a:r>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16</a:t>
            </a:fld>
            <a:endParaRPr lang="en-US" dirty="0"/>
          </a:p>
        </p:txBody>
      </p:sp>
      <p:sp>
        <p:nvSpPr>
          <p:cNvPr id="5" name="TextBox 4">
            <a:extLst>
              <a:ext uri="{FF2B5EF4-FFF2-40B4-BE49-F238E27FC236}">
                <a16:creationId xmlns:a16="http://schemas.microsoft.com/office/drawing/2014/main" id="{1B396F44-5661-4B59-B009-FA76C16220CE}"/>
              </a:ext>
            </a:extLst>
          </p:cNvPr>
          <p:cNvSpPr txBox="1"/>
          <p:nvPr/>
        </p:nvSpPr>
        <p:spPr>
          <a:xfrm>
            <a:off x="670892" y="4497050"/>
            <a:ext cx="5397499" cy="2460480"/>
          </a:xfrm>
          <a:prstGeom prst="rect">
            <a:avLst/>
          </a:prstGeom>
          <a:noFill/>
        </p:spPr>
        <p:txBody>
          <a:bodyPr wrap="square" lIns="89725" tIns="44862" rIns="89725" bIns="44862" rtlCol="0">
            <a:spAutoFit/>
          </a:bodyPr>
          <a:lstStyle/>
          <a:p>
            <a:r>
              <a:rPr lang="en-US" sz="1400" dirty="0">
                <a:latin typeface="Source Sans Pro Black" panose="020B0803030403020204" pitchFamily="34" charset="0"/>
                <a:ea typeface="Source Sans Pro Black" panose="020B0803030403020204" pitchFamily="34" charset="0"/>
              </a:rPr>
              <a:t>Before we wind this up, let me just quickly summarize  a few key points unique to NCAA postseason barrel compression testing.</a:t>
            </a:r>
          </a:p>
          <a:p>
            <a:r>
              <a:rPr lang="en-US" sz="1400" dirty="0">
                <a:solidFill>
                  <a:srgbClr val="0000FF"/>
                </a:solidFill>
                <a:latin typeface="Source Sans Pro Black" panose="020B0803030403020204" pitchFamily="34" charset="0"/>
                <a:ea typeface="Source Sans Pro Black" panose="020B0803030403020204" pitchFamily="34" charset="0"/>
              </a:rPr>
              <a:t>Similar to the regular season, the host institutions are responsible for providing the BCT fixture in the postseason.  </a:t>
            </a:r>
          </a:p>
          <a:p>
            <a:r>
              <a:rPr lang="en-US" sz="1400" dirty="0">
                <a:latin typeface="Source Sans Pro Black" panose="020B0803030403020204" pitchFamily="34" charset="0"/>
                <a:ea typeface="Source Sans Pro Black" panose="020B0803030403020204" pitchFamily="34" charset="0"/>
              </a:rPr>
              <a:t>But, in addition, they provide the bat testing managers with the NCAA provided postseason stickers and team bat logs.</a:t>
            </a:r>
          </a:p>
          <a:p>
            <a:r>
              <a:rPr lang="en-US" sz="1400" dirty="0">
                <a:solidFill>
                  <a:srgbClr val="0000FF"/>
                </a:solidFill>
                <a:latin typeface="Source Sans Pro Black" panose="020B0803030403020204" pitchFamily="34" charset="0"/>
                <a:ea typeface="Source Sans Pro Black" panose="020B0803030403020204" pitchFamily="34" charset="0"/>
              </a:rPr>
              <a:t>Then following hosting responsibilities, email the completed log sheets and request for a prepaid shipping label for failed bats.</a:t>
            </a:r>
          </a:p>
          <a:p>
            <a:r>
              <a:rPr lang="en-US" sz="1400" dirty="0">
                <a:latin typeface="Source Sans Pro Black" panose="020B0803030403020204" pitchFamily="34" charset="0"/>
                <a:ea typeface="Source Sans Pro Black" panose="020B0803030403020204" pitchFamily="34" charset="0"/>
              </a:rPr>
              <a:t>Lastly, following the completion of the final game at the site, the host tournament director is responsible for shipping the failed bats.</a:t>
            </a:r>
          </a:p>
        </p:txBody>
      </p:sp>
    </p:spTree>
    <p:extLst>
      <p:ext uri="{BB962C8B-B14F-4D97-AF65-F5344CB8AC3E}">
        <p14:creationId xmlns:p14="http://schemas.microsoft.com/office/powerpoint/2010/main" val="1065134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70" dirty="0">
                <a:latin typeface="Source Sans Pro Black" panose="020B0803030403020204" pitchFamily="34" charset="0"/>
                <a:ea typeface="Source Sans Pro Black" panose="020B0803030403020204" pitchFamily="34" charset="0"/>
              </a:rPr>
              <a:t>A few final thoughts-</a:t>
            </a:r>
          </a:p>
          <a:p>
            <a:r>
              <a:rPr lang="en-US" sz="1370" dirty="0">
                <a:solidFill>
                  <a:srgbClr val="0000FF"/>
                </a:solidFill>
                <a:latin typeface="Source Sans Pro Black" panose="020B0803030403020204" pitchFamily="34" charset="0"/>
                <a:ea typeface="Source Sans Pro Black" panose="020B0803030403020204" pitchFamily="34" charset="0"/>
              </a:rPr>
              <a:t>First, because BCT has occurred, the pregame inspection of bats by umpires is shortened to confirming the number of stickered bats matches the number of bats on the team’s NCAA Approved Softball Bat List and checking for damage.  If the numbers do not match, the umpires must revert back to their traditional matching of each bat model to the NCAA Approved Softball Bat List.  In all cases, umpires shall correct the paperwork.</a:t>
            </a:r>
          </a:p>
          <a:p>
            <a:r>
              <a:rPr lang="en-US" sz="1370" i="1" dirty="0">
                <a:latin typeface="Source Sans Pro Black" panose="020B0803030403020204" pitchFamily="34" charset="0"/>
                <a:ea typeface="Source Sans Pro Black" panose="020B0803030403020204" pitchFamily="34" charset="0"/>
              </a:rPr>
              <a:t>I can’t stress enough how important the bat testing manager is in this process of only testing appropriate bats.</a:t>
            </a:r>
          </a:p>
          <a:p>
            <a:r>
              <a:rPr lang="en-US" sz="1370" dirty="0">
                <a:solidFill>
                  <a:srgbClr val="0000FF"/>
                </a:solidFill>
                <a:latin typeface="Source Sans Pro Black" panose="020B0803030403020204" pitchFamily="34" charset="0"/>
                <a:ea typeface="Source Sans Pro Black" panose="020B0803030403020204" pitchFamily="34" charset="0"/>
              </a:rPr>
              <a:t>Second, noncompliant/inappropriate bat reports from the Ref Quest website must be completed for all bats failing in-season BCT or, at any time, are removed by umpires for damage.  </a:t>
            </a:r>
          </a:p>
          <a:p>
            <a:r>
              <a:rPr lang="en-US" sz="1370" dirty="0">
                <a:solidFill>
                  <a:srgbClr val="0000FF"/>
                </a:solidFill>
                <a:latin typeface="Source Sans Pro Black" panose="020B0803030403020204" pitchFamily="34" charset="0"/>
                <a:ea typeface="Source Sans Pro Black" panose="020B0803030403020204" pitchFamily="34" charset="0"/>
              </a:rPr>
              <a:t>That form is not required for bats disqualified for failing BCT in the postseason as those failures are noted on the log sheets returned at the end of the tier.</a:t>
            </a:r>
          </a:p>
          <a:p>
            <a:endParaRPr lang="en-US" sz="1400" dirty="0">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10"/>
          </p:nvPr>
        </p:nvSpPr>
        <p:spPr/>
        <p:txBody>
          <a:bodyPr/>
          <a:lstStyle/>
          <a:p>
            <a:fld id="{6DF8F48A-6110-47DA-8521-A1D1FFD22FEF}" type="slidenum">
              <a:rPr lang="en-US" smtClean="0"/>
              <a:t>17</a:t>
            </a:fld>
            <a:endParaRPr lang="en-US" dirty="0"/>
          </a:p>
        </p:txBody>
      </p:sp>
    </p:spTree>
    <p:extLst>
      <p:ext uri="{BB962C8B-B14F-4D97-AF65-F5344CB8AC3E}">
        <p14:creationId xmlns:p14="http://schemas.microsoft.com/office/powerpoint/2010/main" val="948734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This slide is a one-page flow chart depicting the responsibilities of each of the participants in barrel compression testing.  </a:t>
            </a:r>
          </a:p>
          <a:p>
            <a:r>
              <a:rPr lang="en-US" sz="1400" dirty="0">
                <a:solidFill>
                  <a:srgbClr val="0000FF"/>
                </a:solidFill>
                <a:latin typeface="Source Sans Pro Black" panose="020B0803030403020204" pitchFamily="34" charset="0"/>
                <a:ea typeface="Source Sans Pro Black" panose="020B0803030403020204" pitchFamily="34" charset="0"/>
              </a:rPr>
              <a:t>Responsibilities for the host are listed in black font;</a:t>
            </a:r>
          </a:p>
          <a:p>
            <a:r>
              <a:rPr lang="en-US" sz="1400" dirty="0">
                <a:solidFill>
                  <a:srgbClr val="0000FF"/>
                </a:solidFill>
                <a:latin typeface="Source Sans Pro Black" panose="020B0803030403020204" pitchFamily="34" charset="0"/>
                <a:ea typeface="Source Sans Pro Black" panose="020B0803030403020204" pitchFamily="34" charset="0"/>
              </a:rPr>
              <a:t>For the team representative in green font;</a:t>
            </a:r>
          </a:p>
          <a:p>
            <a:r>
              <a:rPr lang="en-US" sz="1400" dirty="0">
                <a:solidFill>
                  <a:srgbClr val="0000FF"/>
                </a:solidFill>
                <a:latin typeface="Source Sans Pro Black" panose="020B0803030403020204" pitchFamily="34" charset="0"/>
                <a:ea typeface="Source Sans Pro Black" panose="020B0803030403020204" pitchFamily="34" charset="0"/>
              </a:rPr>
              <a:t>For umpires in blue font; and</a:t>
            </a:r>
          </a:p>
          <a:p>
            <a:r>
              <a:rPr lang="en-US" sz="1400" dirty="0">
                <a:solidFill>
                  <a:srgbClr val="0000FF"/>
                </a:solidFill>
                <a:latin typeface="Source Sans Pro Black" panose="020B0803030403020204" pitchFamily="34" charset="0"/>
                <a:ea typeface="Source Sans Pro Black" panose="020B0803030403020204" pitchFamily="34" charset="0"/>
              </a:rPr>
              <a:t>For the bat testing manager in red.</a:t>
            </a:r>
          </a:p>
          <a:p>
            <a:r>
              <a:rPr lang="en-US" sz="1400" dirty="0">
                <a:latin typeface="Source Sans Pro Black" panose="020B0803030403020204" pitchFamily="34" charset="0"/>
                <a:ea typeface="Source Sans Pro Black" panose="020B0803030403020204" pitchFamily="34" charset="0"/>
              </a:rPr>
              <a:t>This slide is available for download on the RefQuest website and is a great one-page summary to print and place in the bat testing fixture carrying case for easy reference.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824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Once again, on behalf of all those who compete in or enjoy college softball, thank you for your time and efforts in this important undertaking.</a:t>
            </a:r>
          </a:p>
          <a:p>
            <a:r>
              <a:rPr lang="en-US" sz="1400" dirty="0">
                <a:solidFill>
                  <a:srgbClr val="0000FF"/>
                </a:solidFill>
                <a:latin typeface="Source Sans Pro Black" panose="020B0803030403020204" pitchFamily="34" charset="0"/>
                <a:ea typeface="Source Sans Pro Black" panose="020B0803030403020204" pitchFamily="34" charset="0"/>
              </a:rPr>
              <a:t>Feel free to print this tutorial and place it in your team’s BCT case for quick access.</a:t>
            </a:r>
          </a:p>
          <a:p>
            <a:r>
              <a:rPr lang="en-US" sz="1400" dirty="0">
                <a:latin typeface="Source Sans Pro Black" panose="020B0803030403020204" pitchFamily="34" charset="0"/>
                <a:ea typeface="Source Sans Pro Black" panose="020B0803030403020204" pitchFamily="34" charset="0"/>
              </a:rPr>
              <a:t>For questions regarding the BCT fixture or the NCAA Bat Testing Program or Process, use the contact information noted here.</a:t>
            </a:r>
          </a:p>
          <a:p>
            <a:r>
              <a:rPr lang="en-US" sz="1400" dirty="0">
                <a:solidFill>
                  <a:srgbClr val="0000FF"/>
                </a:solidFill>
                <a:latin typeface="Source Sans Pro Black" panose="020B0803030403020204" pitchFamily="34" charset="0"/>
                <a:ea typeface="Source Sans Pro Black" panose="020B0803030403020204" pitchFamily="34" charset="0"/>
              </a:rPr>
              <a:t>For more detailed information on NCAA Softball Bat Testing, the document titled “NCAA Softball Bat COMPLIANCE and Testing INFORMATION” is posted on Refquest.com.</a:t>
            </a:r>
          </a:p>
        </p:txBody>
      </p:sp>
      <p:sp>
        <p:nvSpPr>
          <p:cNvPr id="4" name="Slide Number Placeholder 3"/>
          <p:cNvSpPr>
            <a:spLocks noGrp="1"/>
          </p:cNvSpPr>
          <p:nvPr>
            <p:ph type="sldNum" sz="quarter" idx="5"/>
          </p:nvPr>
        </p:nvSpPr>
        <p:spPr/>
        <p:txBody>
          <a:bodyPr/>
          <a:lstStyle/>
          <a:p>
            <a:fld id="{6DF8F48A-6110-47DA-8521-A1D1FFD22FEF}" type="slidenum">
              <a:rPr lang="en-US" smtClean="0"/>
              <a:t>19</a:t>
            </a:fld>
            <a:endParaRPr lang="en-US" dirty="0"/>
          </a:p>
        </p:txBody>
      </p:sp>
    </p:spTree>
    <p:extLst>
      <p:ext uri="{BB962C8B-B14F-4D97-AF65-F5344CB8AC3E}">
        <p14:creationId xmlns:p14="http://schemas.microsoft.com/office/powerpoint/2010/main" val="17157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a:xfrm>
            <a:off x="670893" y="4328410"/>
            <a:ext cx="5367130" cy="3844675"/>
          </a:xfrm>
        </p:spPr>
        <p:txBody>
          <a:bodyPr/>
          <a:lstStyle/>
          <a:p>
            <a:r>
              <a:rPr lang="en-US" sz="1400" dirty="0">
                <a:latin typeface="Source Sans Pro Black" panose="020B0803030403020204" pitchFamily="34" charset="0"/>
                <a:ea typeface="Source Sans Pro Black" panose="020B0803030403020204" pitchFamily="34" charset="0"/>
              </a:rPr>
              <a:t>On behalf of the NCAA Softball Rules Committee, I want to thank you for your diligence in helping monitor the appropriateness of bats used in the collegiate game.  </a:t>
            </a:r>
            <a:r>
              <a:rPr lang="en-US" sz="1400" dirty="0">
                <a:solidFill>
                  <a:srgbClr val="0000FF"/>
                </a:solidFill>
                <a:latin typeface="Source Sans Pro Black" panose="020B0803030403020204" pitchFamily="34" charset="0"/>
                <a:ea typeface="Source Sans Pro Black" panose="020B0803030403020204" pitchFamily="34" charset="0"/>
              </a:rPr>
              <a:t>Several years ago, there was significant concern about the impact various bat models  were having on our game and thus the NCAA Softball Bat Compliance Program was created. </a:t>
            </a:r>
          </a:p>
          <a:p>
            <a:r>
              <a:rPr lang="en-US" sz="1400" dirty="0">
                <a:latin typeface="Source Sans Pro Black" panose="020B0803030403020204" pitchFamily="34" charset="0"/>
                <a:ea typeface="Source Sans Pro Black" panose="020B0803030403020204" pitchFamily="34" charset="0"/>
              </a:rPr>
              <a:t>The five goals listed here are the foundation of that program.</a:t>
            </a:r>
          </a:p>
          <a:p>
            <a:pPr marL="336470" indent="-336470">
              <a:buAutoNum type="arabicParenR"/>
            </a:pPr>
            <a:r>
              <a:rPr lang="en-US" sz="1400" dirty="0">
                <a:solidFill>
                  <a:srgbClr val="0000FF"/>
                </a:solidFill>
                <a:latin typeface="Source Sans Pro Black" panose="020B0803030403020204" pitchFamily="34" charset="0"/>
                <a:ea typeface="Source Sans Pro Black" panose="020B0803030403020204" pitchFamily="34" charset="0"/>
              </a:rPr>
              <a:t>To protect the integrity of the game and the credibility to its participants;</a:t>
            </a:r>
          </a:p>
          <a:p>
            <a:pPr marL="336470" indent="-336470">
              <a:buAutoNum type="arabicParenR"/>
            </a:pPr>
            <a:r>
              <a:rPr lang="en-US" sz="1400" dirty="0">
                <a:latin typeface="Source Sans Pro Black" panose="020B0803030403020204" pitchFamily="34" charset="0"/>
                <a:ea typeface="Source Sans Pro Black" panose="020B0803030403020204" pitchFamily="34" charset="0"/>
              </a:rPr>
              <a:t>To assure fair and equitable competition between teams;</a:t>
            </a:r>
          </a:p>
          <a:p>
            <a:pPr marL="336470" indent="-336470">
              <a:buAutoNum type="arabicParenR"/>
            </a:pPr>
            <a:r>
              <a:rPr lang="en-US" sz="1400" dirty="0">
                <a:solidFill>
                  <a:srgbClr val="0000FF"/>
                </a:solidFill>
                <a:latin typeface="Source Sans Pro Black" panose="020B0803030403020204" pitchFamily="34" charset="0"/>
                <a:ea typeface="Source Sans Pro Black" panose="020B0803030403020204" pitchFamily="34" charset="0"/>
              </a:rPr>
              <a:t>To maintain the delicate balance of offense and defense;</a:t>
            </a:r>
          </a:p>
          <a:p>
            <a:pPr marL="336470" indent="-336470">
              <a:buAutoNum type="arabicParenR"/>
            </a:pPr>
            <a:r>
              <a:rPr lang="en-US" sz="1400" dirty="0">
                <a:latin typeface="Source Sans Pro Black" panose="020B0803030403020204" pitchFamily="34" charset="0"/>
                <a:ea typeface="Source Sans Pro Black" panose="020B0803030403020204" pitchFamily="34" charset="0"/>
              </a:rPr>
              <a:t>To regulate the defender’s available reaction time and therefore minimize injury risk; and</a:t>
            </a:r>
          </a:p>
          <a:p>
            <a:pPr marL="336470" indent="-336470">
              <a:buAutoNum type="arabicParenR"/>
            </a:pPr>
            <a:r>
              <a:rPr lang="en-US" sz="1400" dirty="0">
                <a:solidFill>
                  <a:srgbClr val="0000FF"/>
                </a:solidFill>
                <a:latin typeface="Source Sans Pro Black" panose="020B0803030403020204" pitchFamily="34" charset="0"/>
                <a:ea typeface="Source Sans Pro Black" panose="020B0803030403020204" pitchFamily="34" charset="0"/>
              </a:rPr>
              <a:t>To ensure a player’s performance is a result of the player’s skill more than of her equipment by eliminating rogue bats.</a:t>
            </a:r>
          </a:p>
          <a:p>
            <a:endParaRPr lang="en-US" sz="1800" dirty="0">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5"/>
          </p:nvPr>
        </p:nvSpPr>
        <p:spPr/>
        <p:txBody>
          <a:bodyPr/>
          <a:lstStyle/>
          <a:p>
            <a:fld id="{6DF8F48A-6110-47DA-8521-A1D1FFD22FEF}" type="slidenum">
              <a:rPr lang="en-US" smtClean="0"/>
              <a:t>2</a:t>
            </a:fld>
            <a:endParaRPr lang="en-US" dirty="0"/>
          </a:p>
        </p:txBody>
      </p:sp>
    </p:spTree>
    <p:extLst>
      <p:ext uri="{BB962C8B-B14F-4D97-AF65-F5344CB8AC3E}">
        <p14:creationId xmlns:p14="http://schemas.microsoft.com/office/powerpoint/2010/main" val="265627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1162050"/>
            <a:ext cx="5397500" cy="3035300"/>
          </a:xfrm>
        </p:spPr>
      </p:sp>
      <p:sp>
        <p:nvSpPr>
          <p:cNvPr id="3" name="Notes Placeholder 2"/>
          <p:cNvSpPr>
            <a:spLocks noGrp="1"/>
          </p:cNvSpPr>
          <p:nvPr>
            <p:ph type="body" idx="1"/>
          </p:nvPr>
        </p:nvSpPr>
        <p:spPr>
          <a:xfrm>
            <a:off x="670892" y="4328408"/>
            <a:ext cx="5507839" cy="4048675"/>
          </a:xfrm>
        </p:spPr>
        <p:txBody>
          <a:bodyPr/>
          <a:lstStyle/>
          <a:p>
            <a:r>
              <a:rPr lang="en-US" sz="1300" dirty="0">
                <a:latin typeface="Source Sans Pro Black" panose="020B0803030403020204" pitchFamily="34" charset="0"/>
                <a:ea typeface="Source Sans Pro Black" panose="020B0803030403020204" pitchFamily="34" charset="0"/>
              </a:rPr>
              <a:t>To address those goals, a  five-prong approach was created.</a:t>
            </a:r>
          </a:p>
          <a:p>
            <a:r>
              <a:rPr lang="en-US" sz="1300" dirty="0">
                <a:solidFill>
                  <a:srgbClr val="0000FF"/>
                </a:solidFill>
                <a:latin typeface="Source Sans Pro Black" panose="020B0803030403020204" pitchFamily="34" charset="0"/>
                <a:ea typeface="Source Sans Pro Black" panose="020B0803030403020204" pitchFamily="34" charset="0"/>
              </a:rPr>
              <a:t>The first and second are the responsibility of the coach.  The first is the requirement that bats used in NCAA competition must be USA Softball certified.</a:t>
            </a:r>
          </a:p>
          <a:p>
            <a:r>
              <a:rPr lang="en-US" sz="1300" dirty="0">
                <a:latin typeface="Source Sans Pro Black" panose="020B0803030403020204" pitchFamily="34" charset="0"/>
                <a:ea typeface="Source Sans Pro Black" panose="020B0803030403020204" pitchFamily="34" charset="0"/>
              </a:rPr>
              <a:t>And the second is the model must be included on the current NCAA Approved Softball Bat List.</a:t>
            </a:r>
          </a:p>
          <a:p>
            <a:r>
              <a:rPr lang="en-US" sz="1300" dirty="0">
                <a:solidFill>
                  <a:srgbClr val="0000FF"/>
                </a:solidFill>
                <a:latin typeface="Source Sans Pro Black" panose="020B0803030403020204" pitchFamily="34" charset="0"/>
                <a:ea typeface="Source Sans Pro Black" panose="020B0803030403020204" pitchFamily="34" charset="0"/>
              </a:rPr>
              <a:t>The third is the one we are going to concentrate on today -that is, Barrel Compression Testing  which is done PRIOR to games, tournaments and  daily in every tier of the NCAA post season.</a:t>
            </a:r>
          </a:p>
          <a:p>
            <a:r>
              <a:rPr lang="en-US" sz="1300" dirty="0">
                <a:latin typeface="Source Sans Pro Black" panose="020B0803030403020204" pitchFamily="34" charset="0"/>
                <a:ea typeface="Source Sans Pro Black" panose="020B0803030403020204" pitchFamily="34" charset="0"/>
              </a:rPr>
              <a:t>The fourth is to provide a safety net for the opposing team by having umpires perform a pre-game inspection of bats for BCT verification (i.e. the appropriate sticker) and their suitability (that is, not damaged) prior to every game. </a:t>
            </a:r>
          </a:p>
          <a:p>
            <a:r>
              <a:rPr lang="en-US" sz="1300" dirty="0">
                <a:solidFill>
                  <a:srgbClr val="0000FF"/>
                </a:solidFill>
                <a:latin typeface="Source Sans Pro Black" panose="020B0803030403020204" pitchFamily="34" charset="0"/>
                <a:ea typeface="Source Sans Pro Black" panose="020B0803030403020204" pitchFamily="34" charset="0"/>
              </a:rPr>
              <a:t>The fifth is post-competition compliance testing done in a lab on  bats that both pass and fail BCT to confirm the test’s validity as </a:t>
            </a:r>
          </a:p>
          <a:p>
            <a:r>
              <a:rPr lang="en-US" sz="1300" dirty="0">
                <a:solidFill>
                  <a:srgbClr val="0000FF"/>
                </a:solidFill>
                <a:latin typeface="Source Sans Pro Black" panose="020B0803030403020204" pitchFamily="34" charset="0"/>
                <a:ea typeface="Source Sans Pro Black" panose="020B0803030403020204" pitchFamily="34" charset="0"/>
              </a:rPr>
              <a:t>a predictor of compliance with the batted ball speed standard.</a:t>
            </a:r>
          </a:p>
          <a:p>
            <a:r>
              <a:rPr lang="en-US" sz="1300" dirty="0">
                <a:latin typeface="Source Sans Pro Black" panose="020B0803030403020204" pitchFamily="34" charset="0"/>
                <a:ea typeface="Source Sans Pro Black" panose="020B0803030403020204" pitchFamily="34" charset="0"/>
              </a:rPr>
              <a:t>The generic term “bat testing” could refer to either of these last two prongs but remember BCT is done locally and PRIOR to competition and lab testing is done at the Sport Science lab AFTER competition.</a:t>
            </a:r>
          </a:p>
        </p:txBody>
      </p:sp>
      <p:sp>
        <p:nvSpPr>
          <p:cNvPr id="4" name="Slide Number Placeholder 3"/>
          <p:cNvSpPr>
            <a:spLocks noGrp="1"/>
          </p:cNvSpPr>
          <p:nvPr>
            <p:ph type="sldNum" sz="quarter" idx="5"/>
          </p:nvPr>
        </p:nvSpPr>
        <p:spPr/>
        <p:txBody>
          <a:bodyPr/>
          <a:lstStyle/>
          <a:p>
            <a:fld id="{6DF8F48A-6110-47DA-8521-A1D1FFD22FEF}" type="slidenum">
              <a:rPr lang="en-US" smtClean="0"/>
              <a:t>3</a:t>
            </a:fld>
            <a:endParaRPr lang="en-US" dirty="0"/>
          </a:p>
        </p:txBody>
      </p:sp>
    </p:spTree>
    <p:extLst>
      <p:ext uri="{BB962C8B-B14F-4D97-AF65-F5344CB8AC3E}">
        <p14:creationId xmlns:p14="http://schemas.microsoft.com/office/powerpoint/2010/main" val="376776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Prior to the season, host administrations must secure a BCT fixture and have the following plans for every competition with the exception of those using NCAA assigned bat testing managers.  </a:t>
            </a:r>
          </a:p>
          <a:p>
            <a:r>
              <a:rPr lang="en-US" sz="1400" dirty="0">
                <a:solidFill>
                  <a:srgbClr val="0000FF"/>
                </a:solidFill>
                <a:latin typeface="Source Sans Pro Black" panose="020B0803030403020204" pitchFamily="34" charset="0"/>
                <a:ea typeface="Source Sans Pro Black" panose="020B0803030403020204" pitchFamily="34" charset="0"/>
              </a:rPr>
              <a:t>First, prior to the start of the season, each institution is responsible for acquiring the appropriate number of distinctive stickers to be used on bats that pass barrel compression testing for individual competitions.</a:t>
            </a:r>
          </a:p>
          <a:p>
            <a:r>
              <a:rPr lang="en-US" sz="1400" dirty="0">
                <a:latin typeface="Source Sans Pro Black" panose="020B0803030403020204" pitchFamily="34" charset="0"/>
                <a:ea typeface="Source Sans Pro Black" panose="020B0803030403020204" pitchFamily="34" charset="0"/>
              </a:rPr>
              <a:t>Second, prior to competition, the disposition of bats that are surrendered following BCT failure, needs to be established and communicated.</a:t>
            </a:r>
            <a:endParaRPr lang="en-US" sz="1400" dirty="0">
              <a:solidFill>
                <a:srgbClr val="0000FF"/>
              </a:solidFill>
              <a:latin typeface="Source Sans Pro Black" panose="020B0803030403020204" pitchFamily="34" charset="0"/>
              <a:ea typeface="Source Sans Pro Black" panose="020B0803030403020204" pitchFamily="34" charset="0"/>
            </a:endParaRPr>
          </a:p>
          <a:p>
            <a:r>
              <a:rPr lang="en-US" sz="1400" dirty="0">
                <a:solidFill>
                  <a:srgbClr val="0000FF"/>
                </a:solidFill>
                <a:latin typeface="Source Sans Pro Black" panose="020B0803030403020204" pitchFamily="34" charset="0"/>
                <a:ea typeface="Source Sans Pro Black" panose="020B0803030403020204" pitchFamily="34" charset="0"/>
              </a:rPr>
              <a:t>Finally, the time, location, and bat testing manager for BCT should be communicated to participating coaches in a timely manner but no later than 48 hours before game time.</a:t>
            </a:r>
            <a:endParaRPr lang="en-US" sz="1400" dirty="0">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5"/>
          </p:nvPr>
        </p:nvSpPr>
        <p:spPr/>
        <p:txBody>
          <a:bodyPr/>
          <a:lstStyle/>
          <a:p>
            <a:fld id="{6DF8F48A-6110-47DA-8521-A1D1FFD22FEF}" type="slidenum">
              <a:rPr lang="en-US" smtClean="0"/>
              <a:t>4</a:t>
            </a:fld>
            <a:endParaRPr lang="en-US" dirty="0"/>
          </a:p>
        </p:txBody>
      </p:sp>
    </p:spTree>
    <p:extLst>
      <p:ext uri="{BB962C8B-B14F-4D97-AF65-F5344CB8AC3E}">
        <p14:creationId xmlns:p14="http://schemas.microsoft.com/office/powerpoint/2010/main" val="23525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Coaches must acquire enough stickers to accommodate use on every passed bat for either their opponents or for all events they host.  </a:t>
            </a:r>
          </a:p>
          <a:p>
            <a:r>
              <a:rPr lang="en-US" sz="1400" dirty="0">
                <a:solidFill>
                  <a:srgbClr val="0000FF"/>
                </a:solidFill>
                <a:latin typeface="Source Sans Pro Black" panose="020B0803030403020204" pitchFamily="34" charset="0"/>
                <a:ea typeface="Source Sans Pro Black" panose="020B0803030403020204" pitchFamily="34" charset="0"/>
              </a:rPr>
              <a:t>Stickers need not be the same event to event but must be distinctive each day of a multiday event if BCT occurs daily.</a:t>
            </a:r>
          </a:p>
          <a:p>
            <a:r>
              <a:rPr lang="en-US" sz="1400" dirty="0">
                <a:latin typeface="Source Sans Pro Black" panose="020B0803030403020204" pitchFamily="34" charset="0"/>
                <a:ea typeface="Source Sans Pro Black" panose="020B0803030403020204" pitchFamily="34" charset="0"/>
              </a:rPr>
              <a:t>In tournament settings, the host may provide distinctive stickers for all teams in the event. </a:t>
            </a:r>
          </a:p>
          <a:p>
            <a:r>
              <a:rPr lang="en-US" sz="1400" dirty="0">
                <a:latin typeface="Source Sans Pro Black" panose="020B0803030403020204" pitchFamily="34" charset="0"/>
                <a:ea typeface="Source Sans Pro Black" panose="020B0803030403020204" pitchFamily="34" charset="0"/>
              </a:rPr>
              <a:t> </a:t>
            </a:r>
            <a:r>
              <a:rPr lang="en-US" sz="1400" dirty="0">
                <a:solidFill>
                  <a:srgbClr val="0000FF"/>
                </a:solidFill>
                <a:latin typeface="Source Sans Pro Black" panose="020B0803030403020204" pitchFamily="34" charset="0"/>
                <a:ea typeface="Source Sans Pro Black" panose="020B0803030403020204" pitchFamily="34" charset="0"/>
              </a:rPr>
              <a:t>Alternatively, stickers  may be used from teams competing in their first game.  This process can also be used in a tournament as long as teams are notified as to the number of teams requiring their stickers.</a:t>
            </a:r>
          </a:p>
          <a:p>
            <a:r>
              <a:rPr lang="en-US" sz="1400" dirty="0">
                <a:latin typeface="Source Sans Pro Black" panose="020B0803030403020204" pitchFamily="34" charset="0"/>
                <a:ea typeface="Source Sans Pro Black" panose="020B0803030403020204" pitchFamily="34" charset="0"/>
              </a:rPr>
              <a:t>The NCAA will provide hosts with the appropriate stickers for the postseason.</a:t>
            </a:r>
          </a:p>
          <a:p>
            <a:endParaRPr lang="en-US" sz="1400" dirty="0">
              <a:solidFill>
                <a:srgbClr val="0000FF"/>
              </a:solidFill>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10"/>
          </p:nvPr>
        </p:nvSpPr>
        <p:spPr/>
        <p:txBody>
          <a:bodyPr/>
          <a:lstStyle/>
          <a:p>
            <a:fld id="{6DF8F48A-6110-47DA-8521-A1D1FFD22FEF}" type="slidenum">
              <a:rPr lang="en-US" smtClean="0"/>
              <a:t>5</a:t>
            </a:fld>
            <a:endParaRPr lang="en-US" dirty="0"/>
          </a:p>
        </p:txBody>
      </p:sp>
    </p:spTree>
    <p:extLst>
      <p:ext uri="{BB962C8B-B14F-4D97-AF65-F5344CB8AC3E}">
        <p14:creationId xmlns:p14="http://schemas.microsoft.com/office/powerpoint/2010/main" val="157879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The responsibility for legally equipping the team rests with the coach regardless of if the bats are team or player owned, purchased or gifted.</a:t>
            </a:r>
          </a:p>
          <a:p>
            <a:r>
              <a:rPr lang="en-US" sz="1400" dirty="0">
                <a:solidFill>
                  <a:srgbClr val="0000FF"/>
                </a:solidFill>
                <a:latin typeface="Source Sans Pro Black" panose="020B0803030403020204" pitchFamily="34" charset="0"/>
                <a:ea typeface="Source Sans Pro Black" panose="020B0803030403020204" pitchFamily="34" charset="0"/>
              </a:rPr>
              <a:t>In addition to presenting legal bats at testing, coaches must provide the first page and all relevant pages of a current NCAA Approved Softball Bat List that has their presented  models highlighted and indicates the number of each in the first column.</a:t>
            </a:r>
          </a:p>
          <a:p>
            <a:r>
              <a:rPr lang="en-US" sz="1400" dirty="0">
                <a:latin typeface="Source Sans Pro Black" panose="020B0803030403020204" pitchFamily="34" charset="0"/>
                <a:ea typeface="Source Sans Pro Black" panose="020B0803030403020204" pitchFamily="34" charset="0"/>
              </a:rPr>
              <a:t>The redesigned bat list includes a new multi-color section to enter the information for use by the bat testing manager and umpires to detail bats that are disqualified and those that are appropriate for competition. </a:t>
            </a:r>
          </a:p>
          <a:p>
            <a:r>
              <a:rPr lang="en-US" sz="1400" dirty="0">
                <a:solidFill>
                  <a:srgbClr val="0000FF"/>
                </a:solidFill>
                <a:latin typeface="Source Sans Pro Black" panose="020B0803030403020204" pitchFamily="34" charset="0"/>
                <a:ea typeface="Source Sans Pro Black" panose="020B0803030403020204" pitchFamily="34" charset="0"/>
              </a:rPr>
              <a:t>A summary of all backstop style models with an exception to the 1550psi is provided at the top of the first page in a blue box for the convenience of the bat testing manager as an alternative to using the individually listed bats by manufacturer.</a:t>
            </a:r>
          </a:p>
        </p:txBody>
      </p:sp>
      <p:sp>
        <p:nvSpPr>
          <p:cNvPr id="4" name="Slide Number Placeholder 3"/>
          <p:cNvSpPr>
            <a:spLocks noGrp="1"/>
          </p:cNvSpPr>
          <p:nvPr>
            <p:ph type="sldNum" sz="quarter" idx="5"/>
          </p:nvPr>
        </p:nvSpPr>
        <p:spPr/>
        <p:txBody>
          <a:bodyPr/>
          <a:lstStyle/>
          <a:p>
            <a:fld id="{6DF8F48A-6110-47DA-8521-A1D1FFD22FEF}" type="slidenum">
              <a:rPr lang="en-US" smtClean="0"/>
              <a:t>6</a:t>
            </a:fld>
            <a:endParaRPr lang="en-US" dirty="0"/>
          </a:p>
        </p:txBody>
      </p:sp>
    </p:spTree>
    <p:extLst>
      <p:ext uri="{BB962C8B-B14F-4D97-AF65-F5344CB8AC3E}">
        <p14:creationId xmlns:p14="http://schemas.microsoft.com/office/powerpoint/2010/main" val="269534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23950"/>
            <a:ext cx="5397500" cy="3035300"/>
          </a:xfrm>
        </p:spPr>
      </p:sp>
      <p:sp>
        <p:nvSpPr>
          <p:cNvPr id="3" name="Notes Placeholder 2"/>
          <p:cNvSpPr>
            <a:spLocks noGrp="1"/>
          </p:cNvSpPr>
          <p:nvPr>
            <p:ph type="body" idx="1"/>
          </p:nvPr>
        </p:nvSpPr>
        <p:spPr>
          <a:xfrm>
            <a:off x="670893" y="4328411"/>
            <a:ext cx="5367130" cy="4214423"/>
          </a:xfrm>
        </p:spPr>
        <p:txBody>
          <a:bodyPr/>
          <a:lstStyle/>
          <a:p>
            <a:r>
              <a:rPr lang="en-US" sz="1400" dirty="0">
                <a:latin typeface="Source Sans Pro Black" panose="020B0803030403020204" pitchFamily="34" charset="0"/>
                <a:ea typeface="Source Sans Pro Black" panose="020B0803030403020204" pitchFamily="34" charset="0"/>
              </a:rPr>
              <a:t>The basics of barrel compression testing is that it is a simple, reasonably accurate predictor of bat performance.  A  portable fixture is used to apply pressure to the bat barrel to measure barrel stiffness in specific locations.</a:t>
            </a:r>
          </a:p>
          <a:p>
            <a:r>
              <a:rPr lang="en-US" sz="1400" dirty="0">
                <a:solidFill>
                  <a:srgbClr val="0000FF"/>
                </a:solidFill>
                <a:latin typeface="Source Sans Pro Black" panose="020B0803030403020204" pitchFamily="34" charset="0"/>
                <a:ea typeface="Source Sans Pro Black" panose="020B0803030403020204" pitchFamily="34" charset="0"/>
              </a:rPr>
              <a:t>In general, there’s a linear correlation between the softness of the bat barrel and the exit speed of a batted ball. </a:t>
            </a:r>
            <a:endParaRPr lang="en-US" sz="1400" dirty="0">
              <a:latin typeface="Source Sans Pro Black" panose="020B0803030403020204" pitchFamily="34" charset="0"/>
              <a:ea typeface="Source Sans Pro Black" panose="020B0803030403020204" pitchFamily="34" charset="0"/>
            </a:endParaRPr>
          </a:p>
          <a:p>
            <a:r>
              <a:rPr lang="en-US" sz="1400" dirty="0">
                <a:latin typeface="Source Sans Pro Black" panose="020B0803030403020204" pitchFamily="34" charset="0"/>
                <a:ea typeface="Source Sans Pro Black" panose="020B0803030403020204" pitchFamily="34" charset="0"/>
              </a:rPr>
              <a:t>Meaning if the barrel is stiff, the batted ball speed is likely slower than the 98mph standard and if it is soft, the batted ball speed is likely faster.</a:t>
            </a:r>
            <a:endParaRPr lang="en-US" sz="1400" b="1" dirty="0">
              <a:latin typeface="Arial Narrow" panose="020B0606020202030204" pitchFamily="34" charset="0"/>
              <a:ea typeface="Source Sans Pro Black" panose="020B0803030403020204" pitchFamily="34" charset="0"/>
              <a:cs typeface="Segoe UI" panose="020B0502040204020203" pitchFamily="34" charset="0"/>
            </a:endParaRPr>
          </a:p>
          <a:p>
            <a:r>
              <a:rPr lang="en-US" sz="1400" dirty="0">
                <a:solidFill>
                  <a:srgbClr val="0000FF"/>
                </a:solidFill>
                <a:latin typeface="Source Sans Pro Black" panose="020B0803030403020204" pitchFamily="34" charset="0"/>
                <a:ea typeface="Source Sans Pro Black" panose="020B0803030403020204" pitchFamily="34" charset="0"/>
              </a:rPr>
              <a:t>So a reading of 1550 pounds per square inch (psi) is the minimum standard of stiffness, as measured with this testing unit.   </a:t>
            </a:r>
          </a:p>
          <a:p>
            <a:r>
              <a:rPr lang="en-US" sz="1400" b="1" dirty="0">
                <a:latin typeface="Source Sans Pro Black" panose="020B0803030403020204" pitchFamily="34" charset="0"/>
                <a:ea typeface="Source Sans Pro Black" panose="020B0803030403020204" pitchFamily="34" charset="0"/>
                <a:cs typeface="Segoe UI" panose="020B0502040204020203" pitchFamily="34" charset="0"/>
              </a:rPr>
              <a:t>However, due to unique construction of “backstop style” models, there is a process for manufacturers to be granted a lower psi minimum as noted on the NCAA Approved Softball Bat List.  </a:t>
            </a:r>
            <a:r>
              <a:rPr lang="en-US" sz="1400" b="1" dirty="0">
                <a:solidFill>
                  <a:srgbClr val="0000FF"/>
                </a:solidFill>
                <a:latin typeface="Source Sans Pro Black" panose="020B0803030403020204" pitchFamily="34" charset="0"/>
                <a:ea typeface="Source Sans Pro Black" panose="020B0803030403020204" pitchFamily="34" charset="0"/>
                <a:cs typeface="Segoe UI" panose="020B0502040204020203" pitchFamily="34" charset="0"/>
              </a:rPr>
              <a:t>Note-this is a number exception NOT an exception to the required testing.</a:t>
            </a:r>
          </a:p>
          <a:p>
            <a:endParaRPr lang="en-US" dirty="0"/>
          </a:p>
        </p:txBody>
      </p:sp>
      <p:sp>
        <p:nvSpPr>
          <p:cNvPr id="4" name="Slide Number Placeholder 3"/>
          <p:cNvSpPr>
            <a:spLocks noGrp="1"/>
          </p:cNvSpPr>
          <p:nvPr>
            <p:ph type="sldNum" sz="quarter" idx="5"/>
          </p:nvPr>
        </p:nvSpPr>
        <p:spPr/>
        <p:txBody>
          <a:bodyPr/>
          <a:lstStyle/>
          <a:p>
            <a:fld id="{6DF8F48A-6110-47DA-8521-A1D1FFD22FEF}" type="slidenum">
              <a:rPr lang="en-US" smtClean="0"/>
              <a:t>7</a:t>
            </a:fld>
            <a:endParaRPr lang="en-US" dirty="0"/>
          </a:p>
        </p:txBody>
      </p:sp>
    </p:spTree>
    <p:extLst>
      <p:ext uri="{BB962C8B-B14F-4D97-AF65-F5344CB8AC3E}">
        <p14:creationId xmlns:p14="http://schemas.microsoft.com/office/powerpoint/2010/main" val="252420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So let’s talk about getting started in barrel compression testing.</a:t>
            </a:r>
          </a:p>
          <a:p>
            <a:r>
              <a:rPr lang="en-US" sz="1400" dirty="0">
                <a:solidFill>
                  <a:srgbClr val="0000FF"/>
                </a:solidFill>
                <a:latin typeface="Source Sans Pro Black" panose="020B0803030403020204" pitchFamily="34" charset="0"/>
                <a:ea typeface="Source Sans Pro Black" panose="020B0803030403020204" pitchFamily="34" charset="0"/>
              </a:rPr>
              <a:t>Prior to testing, coaches must gather all the bats they wish to have available for use. At the designated time, coaches must present their annotated bat list and should arrange the bats in the order in which they appear.  </a:t>
            </a:r>
          </a:p>
          <a:p>
            <a:r>
              <a:rPr lang="en-US" sz="1400" dirty="0">
                <a:latin typeface="Source Sans Pro Black" panose="020B0803030403020204" pitchFamily="34" charset="0"/>
                <a:ea typeface="Source Sans Pro Black" panose="020B0803030403020204" pitchFamily="34" charset="0"/>
              </a:rPr>
              <a:t>Note- coaches need not present the entire NCAA Approved Softball Bat List…only the first page and all additional relevant pages.</a:t>
            </a:r>
          </a:p>
          <a:p>
            <a:r>
              <a:rPr lang="en-US" sz="1400" dirty="0">
                <a:solidFill>
                  <a:srgbClr val="0000FF"/>
                </a:solidFill>
                <a:latin typeface="Source Sans Pro Black" panose="020B0803030403020204" pitchFamily="34" charset="0"/>
                <a:ea typeface="Source Sans Pro Black" panose="020B0803030403020204" pitchFamily="34" charset="0"/>
              </a:rPr>
              <a:t>If testing is done daily, there is flexibility to present different bats daily but if testing is for an entire series or tournament, there is only one opportunity to present bats for testing. </a:t>
            </a:r>
          </a:p>
          <a:p>
            <a:r>
              <a:rPr lang="en-US" sz="1400" dirty="0">
                <a:latin typeface="Source Sans Pro Black" panose="020B0803030403020204" pitchFamily="34" charset="0"/>
                <a:ea typeface="Source Sans Pro Black" panose="020B0803030403020204" pitchFamily="34" charset="0"/>
              </a:rPr>
              <a:t>Also prior to testing, the bat testing manager must ensure that all the necessary materials are present, test the fixture to ensure it is calibrated correctly and secure the stop stick to the BCT fixture for ease in testing the approximate sweet spot of the bat.</a:t>
            </a:r>
          </a:p>
          <a:p>
            <a:endParaRPr lang="en-US" sz="1400" dirty="0">
              <a:latin typeface="Source Sans Pro Black" panose="020B0803030403020204" pitchFamily="34" charset="0"/>
              <a:ea typeface="Source Sans Pro Black" panose="020B0803030403020204" pitchFamily="34" charset="0"/>
            </a:endParaRPr>
          </a:p>
        </p:txBody>
      </p:sp>
      <p:sp>
        <p:nvSpPr>
          <p:cNvPr id="4" name="Slide Number Placeholder 3"/>
          <p:cNvSpPr>
            <a:spLocks noGrp="1"/>
          </p:cNvSpPr>
          <p:nvPr>
            <p:ph type="sldNum" sz="quarter" idx="5"/>
          </p:nvPr>
        </p:nvSpPr>
        <p:spPr/>
        <p:txBody>
          <a:bodyPr/>
          <a:lstStyle/>
          <a:p>
            <a:fld id="{6DF8F48A-6110-47DA-8521-A1D1FFD22FEF}" type="slidenum">
              <a:rPr lang="en-US" smtClean="0"/>
              <a:t>8</a:t>
            </a:fld>
            <a:endParaRPr lang="en-US" dirty="0"/>
          </a:p>
        </p:txBody>
      </p:sp>
    </p:spTree>
    <p:extLst>
      <p:ext uri="{BB962C8B-B14F-4D97-AF65-F5344CB8AC3E}">
        <p14:creationId xmlns:p14="http://schemas.microsoft.com/office/powerpoint/2010/main" val="1127355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Source Sans Pro Black" panose="020B0803030403020204" pitchFamily="34" charset="0"/>
                <a:ea typeface="Source Sans Pro Black" panose="020B0803030403020204" pitchFamily="34" charset="0"/>
              </a:rPr>
              <a:t>Let’s briefly talk about the process of barrel compression testing.  There are four distinct parts:</a:t>
            </a:r>
          </a:p>
          <a:p>
            <a:r>
              <a:rPr lang="en-US" sz="1400" dirty="0">
                <a:solidFill>
                  <a:srgbClr val="0000FF"/>
                </a:solidFill>
                <a:latin typeface="Source Sans Pro Black" panose="020B0803030403020204" pitchFamily="34" charset="0"/>
                <a:ea typeface="Source Sans Pro Black" panose="020B0803030403020204" pitchFamily="34" charset="0"/>
              </a:rPr>
              <a:t>The first is the bat testing manager must verify the model number on each bat EXACTLY MATCHES the model numbers on the annotated NCAA Approved Softball Bat List before continuing.</a:t>
            </a:r>
          </a:p>
          <a:p>
            <a:r>
              <a:rPr lang="en-US" sz="1400" dirty="0">
                <a:latin typeface="Source Sans Pro Black" panose="020B0803030403020204" pitchFamily="34" charset="0"/>
                <a:ea typeface="Source Sans Pro Black" panose="020B0803030403020204" pitchFamily="34" charset="0"/>
              </a:rPr>
              <a:t>The second is to disqualify any bat with significant damage such as cracks and damaged end caps .</a:t>
            </a:r>
          </a:p>
          <a:p>
            <a:r>
              <a:rPr lang="en-US" sz="1400" dirty="0">
                <a:solidFill>
                  <a:srgbClr val="0000FF"/>
                </a:solidFill>
                <a:latin typeface="Source Sans Pro Black" panose="020B0803030403020204" pitchFamily="34" charset="0"/>
                <a:ea typeface="Source Sans Pro Black" panose="020B0803030403020204" pitchFamily="34" charset="0"/>
              </a:rPr>
              <a:t>Next, compression test all bats that survive until each one has two passes or two fails, which ever happens first.</a:t>
            </a:r>
          </a:p>
          <a:p>
            <a:r>
              <a:rPr lang="en-US" sz="1400" dirty="0">
                <a:latin typeface="Source Sans Pro Black" panose="020B0803030403020204" pitchFamily="34" charset="0"/>
                <a:ea typeface="Source Sans Pro Black" panose="020B0803030403020204" pitchFamily="34" charset="0"/>
              </a:rPr>
              <a:t>Finally, follow-up the test by applying a sticker to each bat that passes and retain possession of failed bats while amending the provided bat list to reflect those failures.</a:t>
            </a:r>
          </a:p>
          <a:p>
            <a:r>
              <a:rPr lang="en-US" sz="1400" dirty="0">
                <a:solidFill>
                  <a:srgbClr val="0000FF"/>
                </a:solidFill>
                <a:latin typeface="Source Sans Pro Black" panose="020B0803030403020204" pitchFamily="34" charset="0"/>
                <a:ea typeface="Source Sans Pro Black" panose="020B0803030403020204" pitchFamily="34" charset="0"/>
              </a:rPr>
              <a:t>Let’s go into detail on each part…</a:t>
            </a:r>
          </a:p>
        </p:txBody>
      </p:sp>
      <p:sp>
        <p:nvSpPr>
          <p:cNvPr id="4" name="Slide Number Placeholder 3"/>
          <p:cNvSpPr>
            <a:spLocks noGrp="1"/>
          </p:cNvSpPr>
          <p:nvPr>
            <p:ph type="sldNum" sz="quarter" idx="5"/>
          </p:nvPr>
        </p:nvSpPr>
        <p:spPr/>
        <p:txBody>
          <a:bodyPr/>
          <a:lstStyle/>
          <a:p>
            <a:fld id="{6DF8F48A-6110-47DA-8521-A1D1FFD22FEF}" type="slidenum">
              <a:rPr lang="en-US" smtClean="0"/>
              <a:t>9</a:t>
            </a:fld>
            <a:endParaRPr lang="en-US" dirty="0"/>
          </a:p>
        </p:txBody>
      </p:sp>
    </p:spTree>
    <p:extLst>
      <p:ext uri="{BB962C8B-B14F-4D97-AF65-F5344CB8AC3E}">
        <p14:creationId xmlns:p14="http://schemas.microsoft.com/office/powerpoint/2010/main" val="349476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245F25D-6082-47DE-9B2C-675944DD1812}"/>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5" name="Footer Placeholder 4">
            <a:extLst>
              <a:ext uri="{FF2B5EF4-FFF2-40B4-BE49-F238E27FC236}">
                <a16:creationId xmlns:a16="http://schemas.microsoft.com/office/drawing/2014/main" id="{5E24B0FF-3B25-4E5C-A0A7-4E16363621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1C24-32F4-4208-B651-CDCBFCD03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44BD-4FA0-432C-95D7-517D2DE8C4B6}"/>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5" name="Footer Placeholder 4">
            <a:extLst>
              <a:ext uri="{FF2B5EF4-FFF2-40B4-BE49-F238E27FC236}">
                <a16:creationId xmlns:a16="http://schemas.microsoft.com/office/drawing/2014/main" id="{AD17F283-FE61-4C9A-9E39-74D429C582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2C56-63F3-4246-AAEE-2FBC89E80248}"/>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5" name="Footer Placeholder 4">
            <a:extLst>
              <a:ext uri="{FF2B5EF4-FFF2-40B4-BE49-F238E27FC236}">
                <a16:creationId xmlns:a16="http://schemas.microsoft.com/office/drawing/2014/main" id="{35C10319-C816-40EC-B1D0-FD9748E41D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DCE2-978E-4923-B0E9-4C966B679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B0BD6-F012-4C6D-BDAD-9E90ED25A3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2F9E5-192C-4E88-9147-D263893B1842}"/>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5" name="Footer Placeholder 4">
            <a:extLst>
              <a:ext uri="{FF2B5EF4-FFF2-40B4-BE49-F238E27FC236}">
                <a16:creationId xmlns:a16="http://schemas.microsoft.com/office/drawing/2014/main" id="{794A7138-3EAF-4C9D-903E-55D9BC040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F46640-E89E-47CE-984D-0C0ECF7CF529}"/>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5" name="Footer Placeholder 4">
            <a:extLst>
              <a:ext uri="{FF2B5EF4-FFF2-40B4-BE49-F238E27FC236}">
                <a16:creationId xmlns:a16="http://schemas.microsoft.com/office/drawing/2014/main" id="{F4177A8F-F167-4C43-AEE7-450670801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A026-BFE6-4D2A-9ABF-C593B5666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49B47-0C41-4DCC-9902-126916D9C448}"/>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6" name="Footer Placeholder 5">
            <a:extLst>
              <a:ext uri="{FF2B5EF4-FFF2-40B4-BE49-F238E27FC236}">
                <a16:creationId xmlns:a16="http://schemas.microsoft.com/office/drawing/2014/main" id="{B7CD28B7-2F2D-4E80-A107-C1F266C630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8C038-E6A1-499D-9E24-FA5980421C81}"/>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8" name="Footer Placeholder 7">
            <a:extLst>
              <a:ext uri="{FF2B5EF4-FFF2-40B4-BE49-F238E27FC236}">
                <a16:creationId xmlns:a16="http://schemas.microsoft.com/office/drawing/2014/main" id="{F9F911B6-A759-487E-8CB6-CF9EF737F0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2F8A-97AC-456C-B9E3-45A7D520C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0F483-F2B9-47A3-9B5C-8C264B7016BD}"/>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4" name="Footer Placeholder 3">
            <a:extLst>
              <a:ext uri="{FF2B5EF4-FFF2-40B4-BE49-F238E27FC236}">
                <a16:creationId xmlns:a16="http://schemas.microsoft.com/office/drawing/2014/main" id="{25849874-9D9B-4597-B20D-33D6F58BCA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3F6AD-4D61-4238-AB7D-613625BFF81F}"/>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3" name="Footer Placeholder 2">
            <a:extLst>
              <a:ext uri="{FF2B5EF4-FFF2-40B4-BE49-F238E27FC236}">
                <a16:creationId xmlns:a16="http://schemas.microsoft.com/office/drawing/2014/main" id="{D8AACDC9-944D-47C6-B286-82C86AD943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909769-F5A5-4635-BD0C-D6049DEB9632}"/>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6" name="Footer Placeholder 5">
            <a:extLst>
              <a:ext uri="{FF2B5EF4-FFF2-40B4-BE49-F238E27FC236}">
                <a16:creationId xmlns:a16="http://schemas.microsoft.com/office/drawing/2014/main" id="{F9252DC3-D3D7-446F-A866-D7820B7BF8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DA2C9E-A9AD-4BB9-A691-90BB84F58CE9}"/>
              </a:ext>
            </a:extLst>
          </p:cNvPr>
          <p:cNvSpPr>
            <a:spLocks noGrp="1"/>
          </p:cNvSpPr>
          <p:nvPr>
            <p:ph type="dt" sz="half" idx="10"/>
          </p:nvPr>
        </p:nvSpPr>
        <p:spPr/>
        <p:txBody>
          <a:bodyPr/>
          <a:lstStyle/>
          <a:p>
            <a:fld id="{9294036C-9E7C-4FFC-99FA-414B61E345DD}" type="datetimeFigureOut">
              <a:rPr lang="en-US" smtClean="0"/>
              <a:t>4/25/2025</a:t>
            </a:fld>
            <a:endParaRPr lang="en-US" dirty="0"/>
          </a:p>
        </p:txBody>
      </p:sp>
      <p:sp>
        <p:nvSpPr>
          <p:cNvPr id="6" name="Footer Placeholder 5">
            <a:extLst>
              <a:ext uri="{FF2B5EF4-FFF2-40B4-BE49-F238E27FC236}">
                <a16:creationId xmlns:a16="http://schemas.microsoft.com/office/drawing/2014/main" id="{F4B3D45D-C826-4846-BBFC-A0D98B7E7A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4036C-9E7C-4FFC-99FA-414B61E345DD}" type="datetimeFigureOut">
              <a:rPr lang="en-US" smtClean="0"/>
              <a:t>4/25/2025</a:t>
            </a:fld>
            <a:endParaRPr lang="en-US" dirty="0"/>
          </a:p>
        </p:txBody>
      </p:sp>
      <p:sp>
        <p:nvSpPr>
          <p:cNvPr id="5" name="Footer Placeholder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80AB-5C3C-4B4F-8E2A-8B7A0A8CE695}" type="slidenum">
              <a:rPr lang="en-US" smtClean="0"/>
              <a:t>‹#›</a:t>
            </a:fld>
            <a:endParaRPr lang="en-US"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pixabay.com/en/writing-hand-writing-hand-pen-1891073/"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Abrahamson@niu.ed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537-4AB4-4445-A3AC-40D738EDF3DC}"/>
              </a:ext>
            </a:extLst>
          </p:cNvPr>
          <p:cNvSpPr txBox="1"/>
          <p:nvPr/>
        </p:nvSpPr>
        <p:spPr>
          <a:xfrm>
            <a:off x="7604276" y="696532"/>
            <a:ext cx="4159123" cy="1846659"/>
          </a:xfrm>
          <a:prstGeom prst="rect">
            <a:avLst/>
          </a:prstGeom>
          <a:noFill/>
        </p:spPr>
        <p:txBody>
          <a:bodyPr wrap="square" lIns="0" tIns="0" rIns="0" bIns="0" rtlCol="0">
            <a:spAutoFit/>
          </a:bodyPr>
          <a:lstStyle/>
          <a:p>
            <a:pPr algn="ctr"/>
            <a:r>
              <a:rPr lang="en-US" sz="4000" b="1" dirty="0">
                <a:solidFill>
                  <a:srgbClr val="000099"/>
                </a:solidFill>
                <a:latin typeface="Source Sans Pro Black" panose="020B0604020202020204" pitchFamily="34" charset="0"/>
                <a:cs typeface="Segoe UI" panose="020B0502040204020203" pitchFamily="34" charset="0"/>
              </a:rPr>
              <a:t>NCAA </a:t>
            </a:r>
          </a:p>
          <a:p>
            <a:pPr algn="ctr"/>
            <a:r>
              <a:rPr lang="en-US" sz="4000" b="1" dirty="0">
                <a:solidFill>
                  <a:srgbClr val="000099"/>
                </a:solidFill>
                <a:latin typeface="Source Sans Pro Black" panose="020B0604020202020204" pitchFamily="34" charset="0"/>
                <a:cs typeface="Segoe UI" panose="020B0502040204020203" pitchFamily="34" charset="0"/>
              </a:rPr>
              <a:t>SOFTBALL BAT</a:t>
            </a:r>
          </a:p>
          <a:p>
            <a:pPr algn="ctr"/>
            <a:r>
              <a:rPr lang="en-US" sz="4000" b="1" dirty="0">
                <a:solidFill>
                  <a:srgbClr val="000099"/>
                </a:solidFill>
                <a:latin typeface="Source Sans Pro Black" panose="020B0604020202020204" pitchFamily="34" charset="0"/>
                <a:cs typeface="Segoe UI" panose="020B0502040204020203" pitchFamily="34" charset="0"/>
              </a:rPr>
              <a:t>COMPLIANCE </a:t>
            </a:r>
          </a:p>
        </p:txBody>
      </p:sp>
      <p:cxnSp>
        <p:nvCxnSpPr>
          <p:cNvPr id="4" name="Straight Connector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p:nvPr/>
        </p:nvCxnSpPr>
        <p:spPr>
          <a:xfrm>
            <a:off x="740229"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E7D1D117-BC5C-430A-9FEB-B231E691511F}"/>
              </a:ext>
              <a:ext uri="{C183D7F6-B498-43B3-948B-1728B52AA6E4}">
                <adec:decorative xmlns:adec="http://schemas.microsoft.com/office/drawing/2017/decorative"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2577E8EA-5E95-41C5-8BE8-EE647DE2613A}"/>
              </a:ext>
              <a:ext uri="{C183D7F6-B498-43B3-948B-1728B52AA6E4}">
                <adec:decorative xmlns:adec="http://schemas.microsoft.com/office/drawing/2017/decorative" val="1"/>
              </a:ext>
            </a:extLst>
          </p:cNvPr>
          <p:cNvSpPr/>
          <p:nvPr/>
        </p:nvSpPr>
        <p:spPr>
          <a:xfrm>
            <a:off x="713852"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descr="This image is a woman's hand writing on a piece of paper. ">
            <a:extLst>
              <a:ext uri="{FF2B5EF4-FFF2-40B4-BE49-F238E27FC236}">
                <a16:creationId xmlns:a16="http://schemas.microsoft.com/office/drawing/2014/main" id="{123C05C1-3914-48FB-B4B8-1388A2DB5ACE}"/>
              </a:ext>
            </a:extLst>
          </p:cNvPr>
          <p:cNvGrpSpPr/>
          <p:nvPr/>
        </p:nvGrpSpPr>
        <p:grpSpPr>
          <a:xfrm flipH="1">
            <a:off x="-212865" y="-569224"/>
            <a:ext cx="10664670" cy="8348168"/>
            <a:chOff x="4597682" y="-440833"/>
            <a:chExt cx="7594319" cy="7254127"/>
          </a:xfrm>
        </p:grpSpPr>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2ACAA286-8EC7-477A-B799-85B6B23E638D}"/>
                </a:ext>
              </a:extLst>
            </p:cNvPr>
            <p:cNvSpPr/>
            <p:nvPr/>
          </p:nvSpPr>
          <p:spPr>
            <a:xfrm rot="20923453">
              <a:off x="6659934" y="-440833"/>
              <a:ext cx="5497541" cy="1093172"/>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15" name="Title 14" hidden="1">
            <a:extLst>
              <a:ext uri="{FF2B5EF4-FFF2-40B4-BE49-F238E27FC236}">
                <a16:creationId xmlns:a16="http://schemas.microsoft.com/office/drawing/2014/main" id="{1B710331-53CB-4E4F-A9D3-D1E190EEAEE4}"/>
              </a:ext>
            </a:extLst>
          </p:cNvPr>
          <p:cNvSpPr>
            <a:spLocks noGrp="1"/>
          </p:cNvSpPr>
          <p:nvPr>
            <p:ph type="title"/>
          </p:nvPr>
        </p:nvSpPr>
        <p:spPr/>
        <p:txBody>
          <a:bodyPr/>
          <a:lstStyle/>
          <a:p>
            <a:r>
              <a:rPr lang="en-US" dirty="0"/>
              <a:t>Human resources slide 2</a:t>
            </a:r>
          </a:p>
        </p:txBody>
      </p:sp>
      <p:sp>
        <p:nvSpPr>
          <p:cNvPr id="5" name="TextBox 4">
            <a:extLst>
              <a:ext uri="{FF2B5EF4-FFF2-40B4-BE49-F238E27FC236}">
                <a16:creationId xmlns:a16="http://schemas.microsoft.com/office/drawing/2014/main" id="{D7B1780A-3186-4A23-8EC2-5F8ABF465884}"/>
              </a:ext>
            </a:extLst>
          </p:cNvPr>
          <p:cNvSpPr txBox="1"/>
          <p:nvPr/>
        </p:nvSpPr>
        <p:spPr>
          <a:xfrm>
            <a:off x="8882629" y="2838886"/>
            <a:ext cx="2880770" cy="707886"/>
          </a:xfrm>
          <a:prstGeom prst="rect">
            <a:avLst/>
          </a:prstGeom>
          <a:noFill/>
        </p:spPr>
        <p:txBody>
          <a:bodyPr wrap="square" rtlCol="0">
            <a:spAutoFit/>
          </a:bodyPr>
          <a:lstStyle/>
          <a:p>
            <a:pPr algn="ctr"/>
            <a:r>
              <a:rPr lang="en-US" sz="2000" b="1" dirty="0">
                <a:solidFill>
                  <a:srgbClr val="00359E"/>
                </a:solidFill>
                <a:latin typeface="Source Sans Pro Black" panose="020B0604020202020204" pitchFamily="34" charset="0"/>
                <a:cs typeface="Segoe UI" panose="020B0502040204020203" pitchFamily="34" charset="0"/>
              </a:rPr>
              <a:t>Dee Abrahamson</a:t>
            </a:r>
          </a:p>
          <a:p>
            <a:pPr algn="ctr"/>
            <a:r>
              <a:rPr lang="en-US" sz="2000" b="1" dirty="0">
                <a:solidFill>
                  <a:srgbClr val="00359E"/>
                </a:solidFill>
                <a:latin typeface="Source Sans Pro Black" panose="020B0604020202020204" pitchFamily="34" charset="0"/>
                <a:cs typeface="Segoe UI" panose="020B0502040204020203" pitchFamily="34" charset="0"/>
              </a:rPr>
              <a:t>Batology Presentation</a:t>
            </a:r>
          </a:p>
        </p:txBody>
      </p:sp>
      <p:pic>
        <p:nvPicPr>
          <p:cNvPr id="18" name="Picture 17">
            <a:extLst>
              <a:ext uri="{FF2B5EF4-FFF2-40B4-BE49-F238E27FC236}">
                <a16:creationId xmlns:a16="http://schemas.microsoft.com/office/drawing/2014/main" id="{E076B3AC-7E6C-4F6B-AABF-8052496FA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473" y="1399907"/>
            <a:ext cx="3585988" cy="4403034"/>
          </a:xfrm>
          <a:prstGeom prst="rect">
            <a:avLst/>
          </a:prstGeom>
        </p:spPr>
      </p:pic>
      <p:pic>
        <p:nvPicPr>
          <p:cNvPr id="36" name="Picture 35">
            <a:extLst>
              <a:ext uri="{FF2B5EF4-FFF2-40B4-BE49-F238E27FC236}">
                <a16:creationId xmlns:a16="http://schemas.microsoft.com/office/drawing/2014/main" id="{ABD05BDF-F35C-4A44-8AC6-BB61A8B08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99811" y="594215"/>
            <a:ext cx="2880768" cy="5953489"/>
          </a:xfrm>
          <a:prstGeom prst="rect">
            <a:avLst/>
          </a:prstGeom>
        </p:spPr>
      </p:pic>
      <p:sp>
        <p:nvSpPr>
          <p:cNvPr id="3" name="TextBox 2">
            <a:extLst>
              <a:ext uri="{FF2B5EF4-FFF2-40B4-BE49-F238E27FC236}">
                <a16:creationId xmlns:a16="http://schemas.microsoft.com/office/drawing/2014/main" id="{56804A62-D5AC-E43B-07D1-F7FC1A87D294}"/>
              </a:ext>
            </a:extLst>
          </p:cNvPr>
          <p:cNvSpPr txBox="1"/>
          <p:nvPr/>
        </p:nvSpPr>
        <p:spPr>
          <a:xfrm>
            <a:off x="10810749" y="6432288"/>
            <a:ext cx="1132122" cy="230832"/>
          </a:xfrm>
          <a:prstGeom prst="rect">
            <a:avLst/>
          </a:prstGeom>
          <a:noFill/>
        </p:spPr>
        <p:txBody>
          <a:bodyPr wrap="square" rtlCol="0">
            <a:spAutoFit/>
          </a:bodyPr>
          <a:lstStyle/>
          <a:p>
            <a:r>
              <a:rPr lang="en-US" sz="900" dirty="0">
                <a:latin typeface="Arial Narrow" panose="020B0606020202030204" pitchFamily="34" charset="0"/>
              </a:rPr>
              <a:t>1.25 edition</a:t>
            </a:r>
          </a:p>
        </p:txBody>
      </p:sp>
    </p:spTree>
    <p:extLst>
      <p:ext uri="{BB962C8B-B14F-4D97-AF65-F5344CB8AC3E}">
        <p14:creationId xmlns:p14="http://schemas.microsoft.com/office/powerpoint/2010/main" val="281390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AF7FE-5978-4B5F-90E1-044AC25EC230}"/>
              </a:ext>
            </a:extLst>
          </p:cNvPr>
          <p:cNvSpPr txBox="1"/>
          <p:nvPr/>
        </p:nvSpPr>
        <p:spPr>
          <a:xfrm>
            <a:off x="704097" y="703482"/>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sz="3200" dirty="0">
                <a:solidFill>
                  <a:srgbClr val="000099"/>
                </a:solidFill>
                <a:latin typeface="Source Sans Pro Black" panose="020B0803030403020204" pitchFamily="34" charset="0"/>
                <a:ea typeface="Source Sans Pro Black" panose="020B0803030403020204" pitchFamily="34" charset="0"/>
              </a:rPr>
              <a:t>VERIFY BAT MODELS </a:t>
            </a:r>
          </a:p>
        </p:txBody>
      </p:sp>
      <p:sp>
        <p:nvSpPr>
          <p:cNvPr id="5" name="TextBox 4">
            <a:extLst>
              <a:ext uri="{FF2B5EF4-FFF2-40B4-BE49-F238E27FC236}">
                <a16:creationId xmlns:a16="http://schemas.microsoft.com/office/drawing/2014/main" id="{11FEAF3D-6FC9-46CB-B4A4-9B8CA760AE20}"/>
              </a:ext>
            </a:extLst>
          </p:cNvPr>
          <p:cNvSpPr txBox="1"/>
          <p:nvPr/>
        </p:nvSpPr>
        <p:spPr>
          <a:xfrm>
            <a:off x="1679807" y="1507392"/>
            <a:ext cx="5197271" cy="923330"/>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2000" i="0" dirty="0">
                <a:solidFill>
                  <a:srgbClr val="000099"/>
                </a:solidFill>
                <a:latin typeface="Source Sans Pro Black" panose="020B0803030403020204" pitchFamily="34" charset="0"/>
                <a:ea typeface="Source Sans Pro Black" panose="020B0803030403020204" pitchFamily="34" charset="0"/>
              </a:rPr>
              <a:t>Using the coach-provided NCAA </a:t>
            </a:r>
          </a:p>
          <a:p>
            <a:pPr algn="ctr"/>
            <a:r>
              <a:rPr lang="en-US" sz="2000" i="0" dirty="0">
                <a:solidFill>
                  <a:srgbClr val="000099"/>
                </a:solidFill>
                <a:latin typeface="Source Sans Pro Black" panose="020B0803030403020204" pitchFamily="34" charset="0"/>
                <a:ea typeface="Source Sans Pro Black" panose="020B0803030403020204" pitchFamily="34" charset="0"/>
              </a:rPr>
              <a:t>Approved Softball Bat List, the model numbers on the bats must exactly match. </a:t>
            </a:r>
          </a:p>
        </p:txBody>
      </p:sp>
      <p:grpSp>
        <p:nvGrpSpPr>
          <p:cNvPr id="95" name="Group 94">
            <a:extLst>
              <a:ext uri="{FF2B5EF4-FFF2-40B4-BE49-F238E27FC236}">
                <a16:creationId xmlns:a16="http://schemas.microsoft.com/office/drawing/2014/main" id="{2D732C95-5F88-4013-B13B-3A9F05760413}"/>
              </a:ext>
              <a:ext uri="{C183D7F6-B498-43B3-948B-1728B52AA6E4}">
                <adec:decorative xmlns:adec="http://schemas.microsoft.com/office/drawing/2017/decorative" val="1"/>
              </a:ext>
            </a:extLst>
          </p:cNvPr>
          <p:cNvGrpSpPr/>
          <p:nvPr/>
        </p:nvGrpSpPr>
        <p:grpSpPr>
          <a:xfrm>
            <a:off x="734259" y="2642284"/>
            <a:ext cx="6197294" cy="3187813"/>
            <a:chOff x="900224" y="3489300"/>
            <a:chExt cx="4644233" cy="2062942"/>
          </a:xfrm>
        </p:grpSpPr>
        <p:grpSp>
          <p:nvGrpSpPr>
            <p:cNvPr id="23" name="Group 22">
              <a:extLst>
                <a:ext uri="{FF2B5EF4-FFF2-40B4-BE49-F238E27FC236}">
                  <a16:creationId xmlns:a16="http://schemas.microsoft.com/office/drawing/2014/main" id="{80E448E9-8D3E-4E87-8BD9-BB0A5FCE4314}"/>
                </a:ext>
              </a:extLst>
            </p:cNvPr>
            <p:cNvGrpSpPr/>
            <p:nvPr/>
          </p:nvGrpSpPr>
          <p:grpSpPr>
            <a:xfrm>
              <a:off x="900224" y="4324203"/>
              <a:ext cx="286013" cy="314614"/>
              <a:chOff x="3398838" y="2895601"/>
              <a:chExt cx="346075" cy="346075"/>
            </a:xfrm>
          </p:grpSpPr>
          <p:sp>
            <p:nvSpPr>
              <p:cNvPr id="24" name="Freeform 49">
                <a:extLst>
                  <a:ext uri="{FF2B5EF4-FFF2-40B4-BE49-F238E27FC236}">
                    <a16:creationId xmlns:a16="http://schemas.microsoft.com/office/drawing/2014/main" id="{900FD381-E04C-464E-9532-96CE76EC414D}"/>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50">
                <a:extLst>
                  <a:ext uri="{FF2B5EF4-FFF2-40B4-BE49-F238E27FC236}">
                    <a16:creationId xmlns:a16="http://schemas.microsoft.com/office/drawing/2014/main" id="{0AAA747D-35DC-4EE0-9D32-BF78DC5D6FAA}"/>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Oval 51">
                <a:extLst>
                  <a:ext uri="{FF2B5EF4-FFF2-40B4-BE49-F238E27FC236}">
                    <a16:creationId xmlns:a16="http://schemas.microsoft.com/office/drawing/2014/main" id="{503777B0-93DB-41FF-AF12-988F22D8EF07}"/>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52">
                <a:extLst>
                  <a:ext uri="{FF2B5EF4-FFF2-40B4-BE49-F238E27FC236}">
                    <a16:creationId xmlns:a16="http://schemas.microsoft.com/office/drawing/2014/main" id="{5BECC3A3-CC8C-45CE-B1CA-43711BF0D286}"/>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8" name="Freeform 53">
                <a:extLst>
                  <a:ext uri="{FF2B5EF4-FFF2-40B4-BE49-F238E27FC236}">
                    <a16:creationId xmlns:a16="http://schemas.microsoft.com/office/drawing/2014/main" id="{B5171D60-1DF1-499A-9F39-FC24C343ECBD}"/>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9" name="Freeform 54">
                <a:extLst>
                  <a:ext uri="{FF2B5EF4-FFF2-40B4-BE49-F238E27FC236}">
                    <a16:creationId xmlns:a16="http://schemas.microsoft.com/office/drawing/2014/main" id="{CFD9B5F6-AFF8-4993-89AE-D69E672105FD}"/>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Oval 55">
                <a:extLst>
                  <a:ext uri="{FF2B5EF4-FFF2-40B4-BE49-F238E27FC236}">
                    <a16:creationId xmlns:a16="http://schemas.microsoft.com/office/drawing/2014/main" id="{36BFA32B-FA26-4754-93F4-487DE832F58B}"/>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Freeform 56">
                <a:extLst>
                  <a:ext uri="{FF2B5EF4-FFF2-40B4-BE49-F238E27FC236}">
                    <a16:creationId xmlns:a16="http://schemas.microsoft.com/office/drawing/2014/main" id="{303EC14D-2E2D-4E85-BB11-A039F98B7AB5}"/>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Freeform 57">
                <a:extLst>
                  <a:ext uri="{FF2B5EF4-FFF2-40B4-BE49-F238E27FC236}">
                    <a16:creationId xmlns:a16="http://schemas.microsoft.com/office/drawing/2014/main" id="{E13CAB86-D647-424D-B8CD-E02875AB75EA}"/>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58">
                <a:extLst>
                  <a:ext uri="{FF2B5EF4-FFF2-40B4-BE49-F238E27FC236}">
                    <a16:creationId xmlns:a16="http://schemas.microsoft.com/office/drawing/2014/main" id="{B7261918-764A-4F85-9EEF-5EB3BA32E0C1}"/>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4" name="Oval 59">
                <a:extLst>
                  <a:ext uri="{FF2B5EF4-FFF2-40B4-BE49-F238E27FC236}">
                    <a16:creationId xmlns:a16="http://schemas.microsoft.com/office/drawing/2014/main" id="{0E109123-F859-4F4E-8CD0-F7BB960AF24E}"/>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5" name="Freeform 60">
                <a:extLst>
                  <a:ext uri="{FF2B5EF4-FFF2-40B4-BE49-F238E27FC236}">
                    <a16:creationId xmlns:a16="http://schemas.microsoft.com/office/drawing/2014/main" id="{4C0C0DDF-7D59-46B7-B96E-6172A73F8EB6}"/>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6" name="Line 61">
                <a:extLst>
                  <a:ext uri="{FF2B5EF4-FFF2-40B4-BE49-F238E27FC236}">
                    <a16:creationId xmlns:a16="http://schemas.microsoft.com/office/drawing/2014/main" id="{B11953D6-9857-4A56-A60D-A53A04E59E59}"/>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7" name="Line 62">
                <a:extLst>
                  <a:ext uri="{FF2B5EF4-FFF2-40B4-BE49-F238E27FC236}">
                    <a16:creationId xmlns:a16="http://schemas.microsoft.com/office/drawing/2014/main" id="{1C2A1C5E-D452-4250-A462-D29A31FF5CF8}"/>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40" name="Group 39">
              <a:extLst>
                <a:ext uri="{FF2B5EF4-FFF2-40B4-BE49-F238E27FC236}">
                  <a16:creationId xmlns:a16="http://schemas.microsoft.com/office/drawing/2014/main" id="{D8E4B96B-58FD-4E6A-AF13-C5020615E0FE}"/>
                </a:ext>
              </a:extLst>
            </p:cNvPr>
            <p:cNvGrpSpPr/>
            <p:nvPr/>
          </p:nvGrpSpPr>
          <p:grpSpPr>
            <a:xfrm>
              <a:off x="905571" y="5237628"/>
              <a:ext cx="284701" cy="314614"/>
              <a:chOff x="4841875" y="2895601"/>
              <a:chExt cx="344488" cy="346075"/>
            </a:xfrm>
          </p:grpSpPr>
          <p:sp>
            <p:nvSpPr>
              <p:cNvPr id="41" name="Freeform 258">
                <a:extLst>
                  <a:ext uri="{FF2B5EF4-FFF2-40B4-BE49-F238E27FC236}">
                    <a16:creationId xmlns:a16="http://schemas.microsoft.com/office/drawing/2014/main" id="{9171BF0F-A8C1-40E4-8B5E-018BF6635098}"/>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Freeform 259">
                <a:extLst>
                  <a:ext uri="{FF2B5EF4-FFF2-40B4-BE49-F238E27FC236}">
                    <a16:creationId xmlns:a16="http://schemas.microsoft.com/office/drawing/2014/main" id="{B64E9334-097C-4CB9-9617-46C8650E4344}"/>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3" name="Freeform 260">
                <a:extLst>
                  <a:ext uri="{FF2B5EF4-FFF2-40B4-BE49-F238E27FC236}">
                    <a16:creationId xmlns:a16="http://schemas.microsoft.com/office/drawing/2014/main" id="{B9A1BA9E-445A-47A3-ADC3-32683BF486B0}"/>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4" name="Line 261">
                <a:extLst>
                  <a:ext uri="{FF2B5EF4-FFF2-40B4-BE49-F238E27FC236}">
                    <a16:creationId xmlns:a16="http://schemas.microsoft.com/office/drawing/2014/main" id="{C3A77B5D-68B1-4090-BBC4-B0E5DCEC1455}"/>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5" name="Line 262">
                <a:extLst>
                  <a:ext uri="{FF2B5EF4-FFF2-40B4-BE49-F238E27FC236}">
                    <a16:creationId xmlns:a16="http://schemas.microsoft.com/office/drawing/2014/main" id="{1A7BA1EA-CD95-424F-8A0A-F35B3CB9BAC4}"/>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6" name="Line 263">
                <a:extLst>
                  <a:ext uri="{FF2B5EF4-FFF2-40B4-BE49-F238E27FC236}">
                    <a16:creationId xmlns:a16="http://schemas.microsoft.com/office/drawing/2014/main" id="{31E345C1-BFCC-4770-880A-DBB426F702D6}"/>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47" name="Oval 264">
                <a:extLst>
                  <a:ext uri="{FF2B5EF4-FFF2-40B4-BE49-F238E27FC236}">
                    <a16:creationId xmlns:a16="http://schemas.microsoft.com/office/drawing/2014/main" id="{19215AFA-FCFF-4C23-9FA1-5D129B00D1AB}"/>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8" name="Oval 265">
                <a:extLst>
                  <a:ext uri="{FF2B5EF4-FFF2-40B4-BE49-F238E27FC236}">
                    <a16:creationId xmlns:a16="http://schemas.microsoft.com/office/drawing/2014/main" id="{BD2367C6-5620-4A86-9127-9FEB49685C96}"/>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9" name="Oval 266">
                <a:extLst>
                  <a:ext uri="{FF2B5EF4-FFF2-40B4-BE49-F238E27FC236}">
                    <a16:creationId xmlns:a16="http://schemas.microsoft.com/office/drawing/2014/main" id="{DAEB3F93-9D9D-4620-87D0-9DEB1033E91A}"/>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0" name="Freeform 267">
                <a:extLst>
                  <a:ext uri="{FF2B5EF4-FFF2-40B4-BE49-F238E27FC236}">
                    <a16:creationId xmlns:a16="http://schemas.microsoft.com/office/drawing/2014/main" id="{39E2F49B-9389-47F1-9AD1-A580B79C3758}"/>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72F7507E-84C4-43E3-8F05-07666B4AA53B}"/>
                </a:ext>
              </a:extLst>
            </p:cNvPr>
            <p:cNvGrpSpPr/>
            <p:nvPr/>
          </p:nvGrpSpPr>
          <p:grpSpPr>
            <a:xfrm>
              <a:off x="1636214" y="3489300"/>
              <a:ext cx="3908243" cy="198582"/>
              <a:chOff x="1636214" y="3195950"/>
              <a:chExt cx="2421165" cy="88596"/>
            </a:xfrm>
          </p:grpSpPr>
          <p:sp>
            <p:nvSpPr>
              <p:cNvPr id="82" name="Rectangle: Rounded Corners 81">
                <a:extLst>
                  <a:ext uri="{FF2B5EF4-FFF2-40B4-BE49-F238E27FC236}">
                    <a16:creationId xmlns:a16="http://schemas.microsoft.com/office/drawing/2014/main" id="{BCEB1F2F-367D-41AE-A066-F8669215D8F2}"/>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3" name="Rectangle: Rounded Corners 82">
                <a:extLst>
                  <a:ext uri="{FF2B5EF4-FFF2-40B4-BE49-F238E27FC236}">
                    <a16:creationId xmlns:a16="http://schemas.microsoft.com/office/drawing/2014/main" id="{F7F9128D-E30C-4733-AE4B-3863B632AE0A}"/>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6" name="Group 85">
              <a:extLst>
                <a:ext uri="{FF2B5EF4-FFF2-40B4-BE49-F238E27FC236}">
                  <a16:creationId xmlns:a16="http://schemas.microsoft.com/office/drawing/2014/main" id="{C0891A01-8A14-486D-93D7-756C1B0A9EF0}"/>
                </a:ext>
              </a:extLst>
            </p:cNvPr>
            <p:cNvGrpSpPr/>
            <p:nvPr/>
          </p:nvGrpSpPr>
          <p:grpSpPr>
            <a:xfrm>
              <a:off x="1636214" y="4422278"/>
              <a:ext cx="3908243" cy="198582"/>
              <a:chOff x="1636214" y="3195950"/>
              <a:chExt cx="2421165" cy="88596"/>
            </a:xfrm>
          </p:grpSpPr>
          <p:sp>
            <p:nvSpPr>
              <p:cNvPr id="87" name="Rectangle: Rounded Corners 86">
                <a:extLst>
                  <a:ext uri="{FF2B5EF4-FFF2-40B4-BE49-F238E27FC236}">
                    <a16:creationId xmlns:a16="http://schemas.microsoft.com/office/drawing/2014/main" id="{BEC06DD3-CCF5-4FA9-B6A5-88C2AD698D60}"/>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8" name="Rectangle: Rounded Corners 87">
                <a:extLst>
                  <a:ext uri="{FF2B5EF4-FFF2-40B4-BE49-F238E27FC236}">
                    <a16:creationId xmlns:a16="http://schemas.microsoft.com/office/drawing/2014/main" id="{AD9B3B86-FE3B-4F92-A920-9858B368D411}"/>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9" name="Group 88">
              <a:extLst>
                <a:ext uri="{FF2B5EF4-FFF2-40B4-BE49-F238E27FC236}">
                  <a16:creationId xmlns:a16="http://schemas.microsoft.com/office/drawing/2014/main" id="{DCB2CD80-A7D2-4E5E-8A6D-4BC684DF7BE1}"/>
                </a:ext>
              </a:extLst>
            </p:cNvPr>
            <p:cNvGrpSpPr/>
            <p:nvPr/>
          </p:nvGrpSpPr>
          <p:grpSpPr>
            <a:xfrm>
              <a:off x="1636214" y="5306795"/>
              <a:ext cx="3908243" cy="198582"/>
              <a:chOff x="1636214" y="3195950"/>
              <a:chExt cx="2421165" cy="88596"/>
            </a:xfrm>
          </p:grpSpPr>
          <p:sp>
            <p:nvSpPr>
              <p:cNvPr id="90" name="Rectangle: Rounded Corners 89">
                <a:extLst>
                  <a:ext uri="{FF2B5EF4-FFF2-40B4-BE49-F238E27FC236}">
                    <a16:creationId xmlns:a16="http://schemas.microsoft.com/office/drawing/2014/main" id="{5819435B-AB91-4456-82A2-4B47BC037ACD}"/>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91" name="Rectangle: Rounded Corners 90">
                <a:extLst>
                  <a:ext uri="{FF2B5EF4-FFF2-40B4-BE49-F238E27FC236}">
                    <a16:creationId xmlns:a16="http://schemas.microsoft.com/office/drawing/2014/main" id="{0DDE19D2-9433-4660-BEFC-0A90ABFBACB5}"/>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pic>
        <p:nvPicPr>
          <p:cNvPr id="163" name="Picture 162" descr="This image is of two sets of hands putting puzzle pieces together. ">
            <a:extLst>
              <a:ext uri="{FF2B5EF4-FFF2-40B4-BE49-F238E27FC236}">
                <a16:creationId xmlns:a16="http://schemas.microsoft.com/office/drawing/2014/main" id="{AB835B29-19DB-41C9-9C29-FB52358C44C7}"/>
              </a:ext>
            </a:extLst>
          </p:cNvPr>
          <p:cNvPicPr>
            <a:picLocks noChangeAspect="1"/>
          </p:cNvPicPr>
          <p:nvPr/>
        </p:nvPicPr>
        <p:blipFill rotWithShape="1">
          <a:blip r:embed="rId3"/>
          <a:srcRect r="15224"/>
          <a:stretch/>
        </p:blipFill>
        <p:spPr>
          <a:xfrm>
            <a:off x="7052503" y="0"/>
            <a:ext cx="5139497" cy="6858000"/>
          </a:xfrm>
          <a:prstGeom prst="ellipse">
            <a:avLst/>
          </a:prstGeom>
          <a:ln>
            <a:noFill/>
          </a:ln>
          <a:effectLst>
            <a:softEdge rad="112500"/>
          </a:effectLst>
        </p:spPr>
      </p:pic>
      <p:sp>
        <p:nvSpPr>
          <p:cNvPr id="53" name="Title 52" hidden="1">
            <a:extLst>
              <a:ext uri="{FF2B5EF4-FFF2-40B4-BE49-F238E27FC236}">
                <a16:creationId xmlns:a16="http://schemas.microsoft.com/office/drawing/2014/main" id="{6BCAF586-A14B-4A3B-A249-655ADDBB3A4C}"/>
              </a:ext>
            </a:extLst>
          </p:cNvPr>
          <p:cNvSpPr>
            <a:spLocks noGrp="1"/>
          </p:cNvSpPr>
          <p:nvPr>
            <p:ph type="title"/>
          </p:nvPr>
        </p:nvSpPr>
        <p:spPr/>
        <p:txBody>
          <a:bodyPr/>
          <a:lstStyle/>
          <a:p>
            <a:r>
              <a:rPr lang="en-US" dirty="0"/>
              <a:t>Human resources slide 8</a:t>
            </a:r>
          </a:p>
        </p:txBody>
      </p:sp>
      <p:sp>
        <p:nvSpPr>
          <p:cNvPr id="63" name="Oval 26" descr="This image is an icon of one person interacting with three people.">
            <a:extLst>
              <a:ext uri="{FF2B5EF4-FFF2-40B4-BE49-F238E27FC236}">
                <a16:creationId xmlns:a16="http://schemas.microsoft.com/office/drawing/2014/main" id="{13E58488-1563-496F-B481-F9FB7E31EA59}"/>
              </a:ext>
            </a:extLst>
          </p:cNvPr>
          <p:cNvSpPr>
            <a:spLocks noChangeArrowheads="1"/>
          </p:cNvSpPr>
          <p:nvPr/>
        </p:nvSpPr>
        <p:spPr bwMode="auto">
          <a:xfrm>
            <a:off x="779690" y="4930248"/>
            <a:ext cx="593945" cy="59320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26" descr="This image is an icon of one person interacting with three people.">
            <a:extLst>
              <a:ext uri="{FF2B5EF4-FFF2-40B4-BE49-F238E27FC236}">
                <a16:creationId xmlns:a16="http://schemas.microsoft.com/office/drawing/2014/main" id="{0EA045C2-0F10-4F6B-892E-9D050F41D7D5}"/>
              </a:ext>
            </a:extLst>
          </p:cNvPr>
          <p:cNvSpPr>
            <a:spLocks noChangeArrowheads="1"/>
          </p:cNvSpPr>
          <p:nvPr/>
        </p:nvSpPr>
        <p:spPr bwMode="auto">
          <a:xfrm>
            <a:off x="734259" y="3527680"/>
            <a:ext cx="593945" cy="59320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a:extLst>
              <a:ext uri="{FF2B5EF4-FFF2-40B4-BE49-F238E27FC236}">
                <a16:creationId xmlns:a16="http://schemas.microsoft.com/office/drawing/2014/main" id="{6DE23B45-942C-493D-96AB-E6BBB8BD6974}"/>
              </a:ext>
            </a:extLst>
          </p:cNvPr>
          <p:cNvSpPr txBox="1"/>
          <p:nvPr/>
        </p:nvSpPr>
        <p:spPr>
          <a:xfrm>
            <a:off x="1679807" y="3199974"/>
            <a:ext cx="5139497" cy="707886"/>
          </a:xfrm>
          <a:prstGeom prst="rect">
            <a:avLst/>
          </a:prstGeom>
          <a:noFill/>
        </p:spPr>
        <p:txBody>
          <a:bodyPr wrap="square" rtlCol="0">
            <a:spAutoFit/>
          </a:bodyPr>
          <a:lstStyle/>
          <a:p>
            <a:pPr algn="ctr"/>
            <a:r>
              <a:rPr lang="en-US" sz="2000" dirty="0">
                <a:solidFill>
                  <a:srgbClr val="000099"/>
                </a:solidFill>
                <a:latin typeface="Source Sans Pro Black" panose="020B0803030403020204" pitchFamily="34" charset="0"/>
                <a:ea typeface="Source Sans Pro Black" panose="020B0803030403020204" pitchFamily="34" charset="0"/>
              </a:rPr>
              <a:t>Disqualify those bats that do  </a:t>
            </a:r>
          </a:p>
          <a:p>
            <a:pPr algn="ctr"/>
            <a:r>
              <a:rPr lang="en-US" sz="2000" dirty="0">
                <a:solidFill>
                  <a:srgbClr val="000099"/>
                </a:solidFill>
                <a:latin typeface="Source Sans Pro Black" panose="020B0803030403020204" pitchFamily="34" charset="0"/>
                <a:ea typeface="Source Sans Pro Black" panose="020B0803030403020204" pitchFamily="34" charset="0"/>
              </a:rPr>
              <a:t>not match the list or are  illegible</a:t>
            </a:r>
            <a:r>
              <a:rPr lang="en-US" sz="2000" dirty="0">
                <a:solidFill>
                  <a:srgbClr val="00359E"/>
                </a:solidFill>
                <a:latin typeface="Source Sans Pro Black" panose="020B0803030403020204" pitchFamily="34" charset="0"/>
                <a:ea typeface="Source Sans Pro Black" panose="020B0803030403020204" pitchFamily="34" charset="0"/>
              </a:rPr>
              <a:t>.</a:t>
            </a:r>
          </a:p>
        </p:txBody>
      </p:sp>
      <p:sp>
        <p:nvSpPr>
          <p:cNvPr id="52" name="Oval 26" descr="This image is an icon of one person interacting with three people.">
            <a:extLst>
              <a:ext uri="{FF2B5EF4-FFF2-40B4-BE49-F238E27FC236}">
                <a16:creationId xmlns:a16="http://schemas.microsoft.com/office/drawing/2014/main" id="{96BD76C4-BC91-4143-9FE5-41FBC4599977}"/>
              </a:ext>
            </a:extLst>
          </p:cNvPr>
          <p:cNvSpPr>
            <a:spLocks noChangeArrowheads="1"/>
          </p:cNvSpPr>
          <p:nvPr/>
        </p:nvSpPr>
        <p:spPr bwMode="auto">
          <a:xfrm>
            <a:off x="779690" y="2049079"/>
            <a:ext cx="593945" cy="59320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a:extLst>
              <a:ext uri="{FF2B5EF4-FFF2-40B4-BE49-F238E27FC236}">
                <a16:creationId xmlns:a16="http://schemas.microsoft.com/office/drawing/2014/main" id="{330C72D7-508E-4FAA-9991-5DA0CF018F86}"/>
              </a:ext>
            </a:extLst>
          </p:cNvPr>
          <p:cNvSpPr txBox="1"/>
          <p:nvPr/>
        </p:nvSpPr>
        <p:spPr>
          <a:xfrm>
            <a:off x="1693609" y="4435127"/>
            <a:ext cx="5169666" cy="1015663"/>
          </a:xfrm>
          <a:prstGeom prst="rect">
            <a:avLst/>
          </a:prstGeom>
          <a:noFill/>
        </p:spPr>
        <p:txBody>
          <a:bodyPr wrap="square" rtlCol="0">
            <a:spAutoFit/>
          </a:bodyPr>
          <a:lstStyle/>
          <a:p>
            <a:pPr algn="ctr"/>
            <a:r>
              <a:rPr lang="en-US" sz="2000" dirty="0">
                <a:solidFill>
                  <a:srgbClr val="000099"/>
                </a:solidFill>
                <a:latin typeface="Source Sans Pro Black" panose="020B0803030403020204" pitchFamily="34" charset="0"/>
                <a:ea typeface="Source Sans Pro Black" panose="020B0803030403020204" pitchFamily="34" charset="0"/>
              </a:rPr>
              <a:t>The number of bats of each model are totaled and the bat testing manager completes the paperwork.</a:t>
            </a:r>
          </a:p>
        </p:txBody>
      </p:sp>
    </p:spTree>
    <p:extLst>
      <p:ext uri="{BB962C8B-B14F-4D97-AF65-F5344CB8AC3E}">
        <p14:creationId xmlns:p14="http://schemas.microsoft.com/office/powerpoint/2010/main" val="222538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image is an abstract decorative shape. ">
            <a:extLst>
              <a:ext uri="{FF2B5EF4-FFF2-40B4-BE49-F238E27FC236}">
                <a16:creationId xmlns:a16="http://schemas.microsoft.com/office/drawing/2014/main" id="{8E504344-8563-476C-9EF9-4200B272FDC1}"/>
              </a:ext>
            </a:extLst>
          </p:cNvPr>
          <p:cNvGrpSpPr/>
          <p:nvPr/>
        </p:nvGrpSpPr>
        <p:grpSpPr>
          <a:xfrm rot="17775936">
            <a:off x="-586445" y="-6910493"/>
            <a:ext cx="11520492" cy="20678986"/>
            <a:chOff x="4855953" y="-3414567"/>
            <a:chExt cx="8801758" cy="12686161"/>
          </a:xfrm>
        </p:grpSpPr>
        <p:sp>
          <p:nvSpPr>
            <p:cNvPr id="18" name="Freeform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C42C174B-303A-45F6-8FF1-93001A3AAFC1}"/>
                </a:ext>
              </a:extLst>
            </p:cNvPr>
            <p:cNvSpPr>
              <a:spLocks/>
            </p:cNvSpPr>
            <p:nvPr/>
          </p:nvSpPr>
          <p:spPr bwMode="auto">
            <a:xfrm rot="9420272">
              <a:off x="4900816" y="-3414567"/>
              <a:ext cx="8756895" cy="11361080"/>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22AA5A4F-A0EB-453F-A699-F817D4616C6F}"/>
                </a:ext>
              </a:extLst>
            </p:cNvPr>
            <p:cNvSpPr>
              <a:spLocks/>
            </p:cNvSpPr>
            <p:nvPr/>
          </p:nvSpPr>
          <p:spPr bwMode="auto">
            <a:xfrm rot="9420272">
              <a:off x="5279102" y="-1990762"/>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TextBox 23">
            <a:extLst>
              <a:ext uri="{FF2B5EF4-FFF2-40B4-BE49-F238E27FC236}">
                <a16:creationId xmlns:a16="http://schemas.microsoft.com/office/drawing/2014/main" id="{C1165547-DF3A-4694-9097-2BDAF2003713}"/>
              </a:ext>
            </a:extLst>
          </p:cNvPr>
          <p:cNvSpPr txBox="1"/>
          <p:nvPr/>
        </p:nvSpPr>
        <p:spPr>
          <a:xfrm>
            <a:off x="1111135" y="612379"/>
            <a:ext cx="9757878" cy="492443"/>
          </a:xfrm>
          <a:prstGeom prst="rect">
            <a:avLst/>
          </a:prstGeom>
          <a:noFill/>
        </p:spPr>
        <p:txBody>
          <a:bodyPr wrap="square" lIns="0" tIns="0" rIns="0" bIns="0" rtlCol="0">
            <a:spAutoFit/>
          </a:bodyPr>
          <a:lstStyle/>
          <a:p>
            <a:r>
              <a:rPr lang="en-US" sz="3200" b="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DISQUALIFY DAMAGED BATS</a:t>
            </a:r>
          </a:p>
        </p:txBody>
      </p:sp>
      <p:sp>
        <p:nvSpPr>
          <p:cNvPr id="55" name="Rectangle 54">
            <a:extLst>
              <a:ext uri="{FF2B5EF4-FFF2-40B4-BE49-F238E27FC236}">
                <a16:creationId xmlns:a16="http://schemas.microsoft.com/office/drawing/2014/main" id="{6BBBCB2E-F413-4381-8378-02FDC20EA4F6}"/>
              </a:ext>
            </a:extLst>
          </p:cNvPr>
          <p:cNvSpPr/>
          <p:nvPr/>
        </p:nvSpPr>
        <p:spPr>
          <a:xfrm>
            <a:off x="7904566" y="757807"/>
            <a:ext cx="4582632" cy="1354217"/>
          </a:xfrm>
          <a:prstGeom prst="rect">
            <a:avLst/>
          </a:prstGeom>
        </p:spPr>
        <p:txBody>
          <a:bodyPr wrap="square" lIns="0" tIns="0" rIns="0" bIns="0">
            <a:spAutoFit/>
          </a:bodyPr>
          <a:lstStyle/>
          <a:p>
            <a:r>
              <a:rPr lang="en-US" sz="24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even though umpires will </a:t>
            </a:r>
          </a:p>
          <a:p>
            <a:r>
              <a:rPr lang="en-US" sz="24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check each bat for suitability   </a:t>
            </a:r>
          </a:p>
          <a:p>
            <a:r>
              <a:rPr lang="en-US" sz="24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prior to each game.</a:t>
            </a:r>
          </a:p>
          <a:p>
            <a:r>
              <a:rPr lang="en-US" sz="1600" i="1" dirty="0">
                <a:solidFill>
                  <a:srgbClr val="002060"/>
                </a:solidFill>
                <a:latin typeface="+mj-lt"/>
                <a:cs typeface="Segoe UI" panose="020B0502040204020203" pitchFamily="34" charset="0"/>
              </a:rPr>
              <a:t>. </a:t>
            </a:r>
          </a:p>
        </p:txBody>
      </p:sp>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sp>
        <p:nvSpPr>
          <p:cNvPr id="4" name="Rectangle 3">
            <a:extLst>
              <a:ext uri="{FF2B5EF4-FFF2-40B4-BE49-F238E27FC236}">
                <a16:creationId xmlns:a16="http://schemas.microsoft.com/office/drawing/2014/main" id="{9B7F94B9-E216-45A5-B645-82F2876C05BB}"/>
              </a:ext>
            </a:extLst>
          </p:cNvPr>
          <p:cNvSpPr/>
          <p:nvPr/>
        </p:nvSpPr>
        <p:spPr>
          <a:xfrm>
            <a:off x="15564413" y="7169127"/>
            <a:ext cx="3358395" cy="646331"/>
          </a:xfrm>
          <a:prstGeom prst="rect">
            <a:avLst/>
          </a:prstGeom>
        </p:spPr>
        <p:txBody>
          <a:bodyPr wrap="square">
            <a:spAutoFit/>
          </a:bodyPr>
          <a:lstStyle/>
          <a:p>
            <a:r>
              <a:rPr lang="en-US" dirty="0">
                <a:solidFill>
                  <a:srgbClr val="FF0000"/>
                </a:solidFill>
              </a:rPr>
              <a:t>Need pictures of crack, dent</a:t>
            </a:r>
          </a:p>
          <a:p>
            <a:r>
              <a:rPr lang="en-US" dirty="0">
                <a:solidFill>
                  <a:srgbClr val="FF0000"/>
                </a:solidFill>
              </a:rPr>
              <a:t>Baby rattle and </a:t>
            </a:r>
            <a:r>
              <a:rPr lang="en-US" dirty="0" err="1">
                <a:solidFill>
                  <a:srgbClr val="FF0000"/>
                </a:solidFill>
              </a:rPr>
              <a:t>weeble</a:t>
            </a:r>
            <a:endParaRPr lang="en-US" dirty="0">
              <a:solidFill>
                <a:srgbClr val="FF0000"/>
              </a:solidFill>
            </a:endParaRPr>
          </a:p>
        </p:txBody>
      </p:sp>
      <p:pic>
        <p:nvPicPr>
          <p:cNvPr id="10" name="Picture 9">
            <a:extLst>
              <a:ext uri="{FF2B5EF4-FFF2-40B4-BE49-F238E27FC236}">
                <a16:creationId xmlns:a16="http://schemas.microsoft.com/office/drawing/2014/main" id="{16C25C1F-7CB9-4BD1-B524-6ED7B79321C9}"/>
              </a:ext>
            </a:extLst>
          </p:cNvPr>
          <p:cNvPicPr>
            <a:picLocks noChangeAspect="1"/>
          </p:cNvPicPr>
          <p:nvPr/>
        </p:nvPicPr>
        <p:blipFill rotWithShape="1">
          <a:blip r:embed="rId3">
            <a:extLst>
              <a:ext uri="{28A0092B-C50C-407E-A947-70E740481C1C}">
                <a14:useLocalDpi xmlns:a14="http://schemas.microsoft.com/office/drawing/2010/main" val="0"/>
              </a:ext>
            </a:extLst>
          </a:blip>
          <a:srcRect l="6785" t="19541" r="27925" b="6349"/>
          <a:stretch/>
        </p:blipFill>
        <p:spPr>
          <a:xfrm rot="5400000">
            <a:off x="7283199" y="2622581"/>
            <a:ext cx="4506059" cy="3603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F2E83A22-E160-40D4-9C4F-16B62B6BCA17}"/>
              </a:ext>
            </a:extLst>
          </p:cNvPr>
          <p:cNvPicPr>
            <a:picLocks noChangeAspect="1"/>
          </p:cNvPicPr>
          <p:nvPr/>
        </p:nvPicPr>
        <p:blipFill rotWithShape="1">
          <a:blip r:embed="rId4">
            <a:extLst>
              <a:ext uri="{28A0092B-C50C-407E-A947-70E740481C1C}">
                <a14:useLocalDpi xmlns:a14="http://schemas.microsoft.com/office/drawing/2010/main" val="0"/>
              </a:ext>
            </a:extLst>
          </a:blip>
          <a:srcRect l="55167" r="8043" b="10317"/>
          <a:stretch/>
        </p:blipFill>
        <p:spPr>
          <a:xfrm>
            <a:off x="5524659" y="2834552"/>
            <a:ext cx="1475515" cy="26975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a:extLst>
              <a:ext uri="{FF2B5EF4-FFF2-40B4-BE49-F238E27FC236}">
                <a16:creationId xmlns:a16="http://schemas.microsoft.com/office/drawing/2014/main" id="{FE52BDB2-75DA-4E91-B7A1-8BE208288070}"/>
              </a:ext>
            </a:extLst>
          </p:cNvPr>
          <p:cNvPicPr>
            <a:picLocks noChangeAspect="1"/>
          </p:cNvPicPr>
          <p:nvPr/>
        </p:nvPicPr>
        <p:blipFill rotWithShape="1">
          <a:blip r:embed="rId5">
            <a:extLst>
              <a:ext uri="{28A0092B-C50C-407E-A947-70E740481C1C}">
                <a14:useLocalDpi xmlns:a14="http://schemas.microsoft.com/office/drawing/2010/main" val="0"/>
              </a:ext>
            </a:extLst>
          </a:blip>
          <a:srcRect l="19412" t="26974" r="14526" b="10695"/>
          <a:stretch/>
        </p:blipFill>
        <p:spPr>
          <a:xfrm rot="5400000">
            <a:off x="886039" y="2077047"/>
            <a:ext cx="4216239" cy="3592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8611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537-4AB4-4445-A3AC-40D738EDF3DC}"/>
              </a:ext>
            </a:extLst>
          </p:cNvPr>
          <p:cNvSpPr txBox="1"/>
          <p:nvPr/>
        </p:nvSpPr>
        <p:spPr>
          <a:xfrm>
            <a:off x="1183820" y="433270"/>
            <a:ext cx="5726259" cy="492443"/>
          </a:xfrm>
          <a:prstGeom prst="rect">
            <a:avLst/>
          </a:prstGeom>
          <a:noFill/>
        </p:spPr>
        <p:txBody>
          <a:bodyPr wrap="square" lIns="0" tIns="0" rIns="0" bIns="0" rtlCol="0">
            <a:spAutoFit/>
          </a:bodyPr>
          <a:lstStyle/>
          <a:p>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COMPRESSION TEST PROCESS</a:t>
            </a:r>
          </a:p>
        </p:txBody>
      </p:sp>
      <p:cxnSp>
        <p:nvCxnSpPr>
          <p:cNvPr id="4" name="Straight Connector 3">
            <a:extLst>
              <a:ext uri="{FF2B5EF4-FFF2-40B4-BE49-F238E27FC236}">
                <a16:creationId xmlns:a16="http://schemas.microsoft.com/office/drawing/2014/main" id="{B38D4B56-7D6C-4345-912F-B3BA9A014E8B}"/>
              </a:ext>
              <a:ext uri="{C183D7F6-B498-43B3-948B-1728B52AA6E4}">
                <adec:decorative xmlns:adec="http://schemas.microsoft.com/office/drawing/2017/decorative" val="1"/>
              </a:ext>
            </a:extLst>
          </p:cNvPr>
          <p:cNvCxnSpPr>
            <a:cxnSpLocks/>
          </p:cNvCxnSpPr>
          <p:nvPr/>
        </p:nvCxnSpPr>
        <p:spPr>
          <a:xfrm>
            <a:off x="675886" y="11472"/>
            <a:ext cx="0" cy="68768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B457331C-2A24-4352-9B4C-1C1B326F404F}"/>
              </a:ext>
              <a:ext uri="{C183D7F6-B498-43B3-948B-1728B52AA6E4}">
                <adec:decorative xmlns:adec="http://schemas.microsoft.com/office/drawing/2017/decorative" val="1"/>
              </a:ext>
            </a:extLst>
          </p:cNvPr>
          <p:cNvGrpSpPr/>
          <p:nvPr/>
        </p:nvGrpSpPr>
        <p:grpSpPr>
          <a:xfrm>
            <a:off x="297389" y="1166129"/>
            <a:ext cx="6568937" cy="5909310"/>
            <a:chOff x="488946" y="1739046"/>
            <a:chExt cx="4577858" cy="4655893"/>
          </a:xfrm>
        </p:grpSpPr>
        <p:grpSp>
          <p:nvGrpSpPr>
            <p:cNvPr id="21" name="Group 20">
              <a:extLst>
                <a:ext uri="{FF2B5EF4-FFF2-40B4-BE49-F238E27FC236}">
                  <a16:creationId xmlns:a16="http://schemas.microsoft.com/office/drawing/2014/main" id="{B111D787-E830-4638-97B3-205F0A0ABC3F}"/>
                </a:ext>
              </a:extLst>
            </p:cNvPr>
            <p:cNvGrpSpPr/>
            <p:nvPr/>
          </p:nvGrpSpPr>
          <p:grpSpPr>
            <a:xfrm>
              <a:off x="493019" y="1739046"/>
              <a:ext cx="4573785" cy="4655893"/>
              <a:chOff x="493019" y="1898123"/>
              <a:chExt cx="4573785" cy="4655893"/>
            </a:xfrm>
          </p:grpSpPr>
          <p:sp>
            <p:nvSpPr>
              <p:cNvPr id="6" name="Rectangle: Rounded Corners 5">
                <a:extLst>
                  <a:ext uri="{FF2B5EF4-FFF2-40B4-BE49-F238E27FC236}">
                    <a16:creationId xmlns:a16="http://schemas.microsoft.com/office/drawing/2014/main" id="{6BFCD1AA-E1CA-41D6-8605-56AFEBE4EEE3}"/>
                  </a:ext>
                </a:extLst>
              </p:cNvPr>
              <p:cNvSpPr/>
              <p:nvPr/>
            </p:nvSpPr>
            <p:spPr>
              <a:xfrm>
                <a:off x="493019" y="1898123"/>
                <a:ext cx="443592" cy="237738"/>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8" name="Rectangle 7">
                <a:extLst>
                  <a:ext uri="{FF2B5EF4-FFF2-40B4-BE49-F238E27FC236}">
                    <a16:creationId xmlns:a16="http://schemas.microsoft.com/office/drawing/2014/main" id="{E9101D99-B002-4698-9C7E-C942B9AA2D39}"/>
                  </a:ext>
                </a:extLst>
              </p:cNvPr>
              <p:cNvSpPr/>
              <p:nvPr/>
            </p:nvSpPr>
            <p:spPr>
              <a:xfrm>
                <a:off x="1042753" y="1898123"/>
                <a:ext cx="4024051" cy="4655893"/>
              </a:xfrm>
              <a:prstGeom prst="rect">
                <a:avLst/>
              </a:prstGeom>
              <a:ln>
                <a:noFill/>
              </a:ln>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Insert bat into chamber until it stops at stop stick.</a:t>
                </a:r>
              </a:p>
              <a:p>
                <a:endParaRPr lang="en-US" sz="24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Place the cylinder under the handle so the bat remains level.  </a:t>
                </a:r>
              </a:p>
              <a:p>
                <a:endParaRPr lang="en-US" sz="2400" i="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Making sure the lever is pointed down, turn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the pressure gauge until it reads exactly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500 psi (called preload). </a:t>
                </a:r>
              </a:p>
              <a:p>
                <a:endParaRPr lang="en-US" sz="24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Lift the handle and make a mental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note of the reading before releasing</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the lever.  Release the pressure.</a:t>
                </a:r>
              </a:p>
              <a:p>
                <a:endParaRPr lang="en-US" sz="24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Rotate the bat 90 degrees and retest.</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If a third test is needed, rotate</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the bat 45 degrees for the final test</a:t>
                </a:r>
                <a:r>
                  <a:rPr lang="en-US" sz="2000" i="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a:t>
                </a:r>
                <a:endPar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1600" dirty="0">
                  <a:solidFill>
                    <a:srgbClr val="002060"/>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1600" i="1" dirty="0">
                  <a:solidFill>
                    <a:srgbClr val="002060"/>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1600" dirty="0">
                  <a:solidFill>
                    <a:srgbClr val="002060"/>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grpSp>
        <p:sp>
          <p:nvSpPr>
            <p:cNvPr id="9" name="Rectangle: Rounded Corners 8">
              <a:extLst>
                <a:ext uri="{FF2B5EF4-FFF2-40B4-BE49-F238E27FC236}">
                  <a16:creationId xmlns:a16="http://schemas.microsoft.com/office/drawing/2014/main" id="{14FF47BA-9557-4442-8E2A-74A4F4AAD237}"/>
                </a:ext>
              </a:extLst>
            </p:cNvPr>
            <p:cNvSpPr/>
            <p:nvPr/>
          </p:nvSpPr>
          <p:spPr>
            <a:xfrm>
              <a:off x="493019" y="2265068"/>
              <a:ext cx="443592" cy="232296"/>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11" name="Rectangle: Rounded Corners 10">
              <a:extLst>
                <a:ext uri="{FF2B5EF4-FFF2-40B4-BE49-F238E27FC236}">
                  <a16:creationId xmlns:a16="http://schemas.microsoft.com/office/drawing/2014/main" id="{6B458D5C-BDF7-4A75-A4E8-B99128DCD84A}"/>
                </a:ext>
              </a:extLst>
            </p:cNvPr>
            <p:cNvSpPr/>
            <p:nvPr/>
          </p:nvSpPr>
          <p:spPr>
            <a:xfrm>
              <a:off x="488946" y="3010414"/>
              <a:ext cx="443592" cy="232296"/>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13" name="Rectangle: Rounded Corners 12">
              <a:extLst>
                <a:ext uri="{FF2B5EF4-FFF2-40B4-BE49-F238E27FC236}">
                  <a16:creationId xmlns:a16="http://schemas.microsoft.com/office/drawing/2014/main" id="{64E3D015-D1E6-40C0-B820-5D2B0144652D}"/>
                </a:ext>
              </a:extLst>
            </p:cNvPr>
            <p:cNvSpPr/>
            <p:nvPr/>
          </p:nvSpPr>
          <p:spPr>
            <a:xfrm>
              <a:off x="488946" y="5072542"/>
              <a:ext cx="443592" cy="232296"/>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grpSp>
      <p:grpSp>
        <p:nvGrpSpPr>
          <p:cNvPr id="62" name="Group 61" descr="This image is a woman's hand writing on a piece of paper. ">
            <a:extLst>
              <a:ext uri="{FF2B5EF4-FFF2-40B4-BE49-F238E27FC236}">
                <a16:creationId xmlns:a16="http://schemas.microsoft.com/office/drawing/2014/main" id="{123C05C1-3914-48FB-B4B8-1388A2DB5ACE}"/>
              </a:ext>
            </a:extLst>
          </p:cNvPr>
          <p:cNvGrpSpPr/>
          <p:nvPr/>
        </p:nvGrpSpPr>
        <p:grpSpPr>
          <a:xfrm>
            <a:off x="4673457" y="-486735"/>
            <a:ext cx="8739666" cy="8346238"/>
            <a:chOff x="4597682" y="-439156"/>
            <a:chExt cx="7594320" cy="7252450"/>
          </a:xfrm>
        </p:grpSpPr>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Freeform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Freeform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15" name="Title 14" hidden="1">
            <a:extLst>
              <a:ext uri="{FF2B5EF4-FFF2-40B4-BE49-F238E27FC236}">
                <a16:creationId xmlns:a16="http://schemas.microsoft.com/office/drawing/2014/main" id="{1B710331-53CB-4E4F-A9D3-D1E190EEAEE4}"/>
              </a:ext>
            </a:extLst>
          </p:cNvPr>
          <p:cNvSpPr>
            <a:spLocks noGrp="1"/>
          </p:cNvSpPr>
          <p:nvPr>
            <p:ph type="title"/>
          </p:nvPr>
        </p:nvSpPr>
        <p:spPr/>
        <p:txBody>
          <a:bodyPr/>
          <a:lstStyle/>
          <a:p>
            <a:r>
              <a:rPr lang="en-US" dirty="0"/>
              <a:t>Human resources slide 2</a:t>
            </a:r>
          </a:p>
        </p:txBody>
      </p:sp>
      <p:sp>
        <p:nvSpPr>
          <p:cNvPr id="37" name="Rectangle: Rounded Corners 36">
            <a:extLst>
              <a:ext uri="{FF2B5EF4-FFF2-40B4-BE49-F238E27FC236}">
                <a16:creationId xmlns:a16="http://schemas.microsoft.com/office/drawing/2014/main" id="{190E0C28-FF68-41F6-9230-595EEF434AD1}"/>
              </a:ext>
            </a:extLst>
          </p:cNvPr>
          <p:cNvSpPr/>
          <p:nvPr/>
        </p:nvSpPr>
        <p:spPr>
          <a:xfrm>
            <a:off x="305212" y="4120784"/>
            <a:ext cx="636526" cy="294832"/>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3" name="TextBox 2">
            <a:extLst>
              <a:ext uri="{FF2B5EF4-FFF2-40B4-BE49-F238E27FC236}">
                <a16:creationId xmlns:a16="http://schemas.microsoft.com/office/drawing/2014/main" id="{ED1A0560-68C6-4506-8CEF-47C5B882FBE6}"/>
              </a:ext>
            </a:extLst>
          </p:cNvPr>
          <p:cNvSpPr txBox="1"/>
          <p:nvPr/>
        </p:nvSpPr>
        <p:spPr>
          <a:xfrm rot="21122689">
            <a:off x="8268782" y="3740558"/>
            <a:ext cx="2081868" cy="1200329"/>
          </a:xfrm>
          <a:prstGeom prst="rect">
            <a:avLst/>
          </a:prstGeom>
          <a:noFill/>
        </p:spPr>
        <p:txBody>
          <a:bodyPr wrap="square" rtlCol="0">
            <a:spAutoFit/>
          </a:bodyPr>
          <a:lstStyle/>
          <a:p>
            <a:r>
              <a:rPr lang="en-US" sz="2400" dirty="0">
                <a:solidFill>
                  <a:srgbClr val="00359E"/>
                </a:solidFill>
                <a:latin typeface="Source Sans Pro Black" panose="020B0803030403020204" pitchFamily="34" charset="0"/>
                <a:ea typeface="Source Sans Pro Black" panose="020B0803030403020204" pitchFamily="34" charset="0"/>
              </a:rPr>
              <a:t>FIVE  </a:t>
            </a:r>
          </a:p>
          <a:p>
            <a:r>
              <a:rPr lang="en-US" sz="2400" dirty="0">
                <a:solidFill>
                  <a:srgbClr val="00359E"/>
                </a:solidFill>
                <a:latin typeface="Source Sans Pro Black" panose="020B0803030403020204" pitchFamily="34" charset="0"/>
                <a:ea typeface="Source Sans Pro Black" panose="020B0803030403020204" pitchFamily="34" charset="0"/>
              </a:rPr>
              <a:t>        EASY </a:t>
            </a:r>
          </a:p>
          <a:p>
            <a:r>
              <a:rPr lang="en-US" sz="2400" dirty="0">
                <a:solidFill>
                  <a:srgbClr val="00359E"/>
                </a:solidFill>
                <a:latin typeface="Source Sans Pro Black" panose="020B0803030403020204" pitchFamily="34" charset="0"/>
                <a:ea typeface="Source Sans Pro Black" panose="020B0803030403020204" pitchFamily="34" charset="0"/>
              </a:rPr>
              <a:t>                 STEPS</a:t>
            </a:r>
          </a:p>
        </p:txBody>
      </p:sp>
    </p:spTree>
    <p:extLst>
      <p:ext uri="{BB962C8B-B14F-4D97-AF65-F5344CB8AC3E}">
        <p14:creationId xmlns:p14="http://schemas.microsoft.com/office/powerpoint/2010/main" val="333007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a:extLst>
              <a:ext uri="{FF2B5EF4-FFF2-40B4-BE49-F238E27FC236}">
                <a16:creationId xmlns:a16="http://schemas.microsoft.com/office/drawing/2014/main" id="{D14F9816-D761-44CD-80AC-A13A6A2BF4F4}"/>
              </a:ext>
              <a:ext uri="{C183D7F6-B498-43B3-948B-1728B52AA6E4}">
                <adec:decorative xmlns:adec="http://schemas.microsoft.com/office/drawing/2017/decorative" val="1"/>
              </a:ext>
            </a:extLst>
          </p:cNvPr>
          <p:cNvGrpSpPr/>
          <p:nvPr/>
        </p:nvGrpSpPr>
        <p:grpSpPr>
          <a:xfrm>
            <a:off x="2892834" y="3292485"/>
            <a:ext cx="584970" cy="615624"/>
            <a:chOff x="4127500" y="2909888"/>
            <a:chExt cx="330200" cy="315913"/>
          </a:xfrm>
        </p:grpSpPr>
        <p:sp>
          <p:nvSpPr>
            <p:cNvPr id="182" name="Oval 268">
              <a:extLst>
                <a:ext uri="{FF2B5EF4-FFF2-40B4-BE49-F238E27FC236}">
                  <a16:creationId xmlns:a16="http://schemas.microsoft.com/office/drawing/2014/main" id="{8D0C8D9D-E9ED-445E-B175-12C0160A5981}"/>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3" name="Freeform 269">
              <a:extLst>
                <a:ext uri="{FF2B5EF4-FFF2-40B4-BE49-F238E27FC236}">
                  <a16:creationId xmlns:a16="http://schemas.microsoft.com/office/drawing/2014/main" id="{86759DBE-9B84-4D15-8B20-34E76E5F570C}"/>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4" name="Oval 270">
              <a:extLst>
                <a:ext uri="{FF2B5EF4-FFF2-40B4-BE49-F238E27FC236}">
                  <a16:creationId xmlns:a16="http://schemas.microsoft.com/office/drawing/2014/main" id="{0524A632-17BB-4AA9-A49C-41BE94905C3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5" name="Freeform 271">
              <a:extLst>
                <a:ext uri="{FF2B5EF4-FFF2-40B4-BE49-F238E27FC236}">
                  <a16:creationId xmlns:a16="http://schemas.microsoft.com/office/drawing/2014/main" id="{D502FFDD-28F4-4AA4-B259-B57867A0C506}"/>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6" name="Oval 272">
              <a:extLst>
                <a:ext uri="{FF2B5EF4-FFF2-40B4-BE49-F238E27FC236}">
                  <a16:creationId xmlns:a16="http://schemas.microsoft.com/office/drawing/2014/main" id="{074B1DAE-77A3-4CE2-BB5F-6E109DFB6B0C}"/>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7" name="Freeform 273">
              <a:extLst>
                <a:ext uri="{FF2B5EF4-FFF2-40B4-BE49-F238E27FC236}">
                  <a16:creationId xmlns:a16="http://schemas.microsoft.com/office/drawing/2014/main" id="{6F4FD849-C2CF-4E95-92A3-DF3CD12C6031}"/>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8" name="Freeform 274">
              <a:extLst>
                <a:ext uri="{FF2B5EF4-FFF2-40B4-BE49-F238E27FC236}">
                  <a16:creationId xmlns:a16="http://schemas.microsoft.com/office/drawing/2014/main" id="{E95CA879-26B6-4158-84CA-E13BF1DBB284}"/>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9" name="Freeform 275">
              <a:extLst>
                <a:ext uri="{FF2B5EF4-FFF2-40B4-BE49-F238E27FC236}">
                  <a16:creationId xmlns:a16="http://schemas.microsoft.com/office/drawing/2014/main" id="{E086F5C4-405F-457A-B470-EDF08E80A41A}"/>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0" name="Freeform 276">
              <a:extLst>
                <a:ext uri="{FF2B5EF4-FFF2-40B4-BE49-F238E27FC236}">
                  <a16:creationId xmlns:a16="http://schemas.microsoft.com/office/drawing/2014/main" id="{8CDF0588-DA3B-4B0D-BDF8-DE1AF3941577}"/>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32" name="Oval 24">
            <a:extLst>
              <a:ext uri="{FF2B5EF4-FFF2-40B4-BE49-F238E27FC236}">
                <a16:creationId xmlns:a16="http://schemas.microsoft.com/office/drawing/2014/main" id="{16A34343-0998-42BB-80E4-28FB10F8BF29}"/>
              </a:ext>
            </a:extLst>
          </p:cNvPr>
          <p:cNvSpPr>
            <a:spLocks noChangeArrowheads="1"/>
          </p:cNvSpPr>
          <p:nvPr/>
        </p:nvSpPr>
        <p:spPr bwMode="auto">
          <a:xfrm>
            <a:off x="206479" y="169701"/>
            <a:ext cx="7643531" cy="4601421"/>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Title 23" hidden="1">
            <a:extLst>
              <a:ext uri="{FF2B5EF4-FFF2-40B4-BE49-F238E27FC236}">
                <a16:creationId xmlns:a16="http://schemas.microsoft.com/office/drawing/2014/main" id="{6FF5F564-0C08-4A3C-8BAC-1FADF459417F}"/>
              </a:ext>
            </a:extLst>
          </p:cNvPr>
          <p:cNvSpPr>
            <a:spLocks noGrp="1"/>
          </p:cNvSpPr>
          <p:nvPr>
            <p:ph type="title"/>
          </p:nvPr>
        </p:nvSpPr>
        <p:spPr/>
        <p:txBody>
          <a:bodyPr/>
          <a:lstStyle/>
          <a:p>
            <a:r>
              <a:rPr lang="en-US" dirty="0"/>
              <a:t>Human resources slide 4</a:t>
            </a:r>
          </a:p>
        </p:txBody>
      </p:sp>
      <p:sp>
        <p:nvSpPr>
          <p:cNvPr id="34" name="TextBox 33">
            <a:extLst>
              <a:ext uri="{FF2B5EF4-FFF2-40B4-BE49-F238E27FC236}">
                <a16:creationId xmlns:a16="http://schemas.microsoft.com/office/drawing/2014/main" id="{E7076DB0-EF26-4F58-84D8-C85BB8845BF2}"/>
              </a:ext>
            </a:extLst>
          </p:cNvPr>
          <p:cNvSpPr txBox="1"/>
          <p:nvPr/>
        </p:nvSpPr>
        <p:spPr>
          <a:xfrm>
            <a:off x="206478" y="799566"/>
            <a:ext cx="7643531" cy="3108543"/>
          </a:xfrm>
          <a:prstGeom prst="rect">
            <a:avLst/>
          </a:prstGeom>
          <a:noFill/>
        </p:spPr>
        <p:txBody>
          <a:bodyPr wrap="square" rtlCol="0">
            <a:spAutoFit/>
          </a:bodyPr>
          <a:lstStyle/>
          <a:p>
            <a:pPr algn="ctr"/>
            <a:r>
              <a:rPr lang="en-US" sz="2800" dirty="0">
                <a:solidFill>
                  <a:schemeClr val="bg1"/>
                </a:solidFill>
                <a:latin typeface="Source Sans Pro Black" panose="020B0803030403020204" pitchFamily="34" charset="0"/>
                <a:ea typeface="Source Sans Pro Black" panose="020B0803030403020204" pitchFamily="34" charset="0"/>
              </a:rPr>
              <a:t>BACKSTOP STYLE BATS </a:t>
            </a:r>
          </a:p>
          <a:p>
            <a:pPr algn="ctr"/>
            <a:r>
              <a:rPr lang="en-US" sz="2800" dirty="0">
                <a:solidFill>
                  <a:schemeClr val="bg1"/>
                </a:solidFill>
                <a:latin typeface="Source Sans Pro Black" panose="020B0803030403020204" pitchFamily="34" charset="0"/>
                <a:ea typeface="Source Sans Pro Black" panose="020B0803030403020204" pitchFamily="34" charset="0"/>
              </a:rPr>
              <a:t>HAVE SPECIFIC PSI MINIMUMS </a:t>
            </a:r>
          </a:p>
          <a:p>
            <a:pPr algn="ctr"/>
            <a:r>
              <a:rPr lang="en-US" sz="2800" dirty="0">
                <a:solidFill>
                  <a:schemeClr val="bg1"/>
                </a:solidFill>
                <a:latin typeface="Source Sans Pro Black" panose="020B0803030403020204" pitchFamily="34" charset="0"/>
                <a:ea typeface="Source Sans Pro Black" panose="020B0803030403020204" pitchFamily="34" charset="0"/>
              </a:rPr>
              <a:t>NOTED ON EACH MANUFACTURER’S APPROPRIATE PAGES AS WELL AS SUMMARIZED ON THE FIRST PAGE </a:t>
            </a:r>
          </a:p>
          <a:p>
            <a:pPr algn="ctr"/>
            <a:r>
              <a:rPr lang="en-US" sz="2800" dirty="0">
                <a:solidFill>
                  <a:schemeClr val="bg1"/>
                </a:solidFill>
                <a:latin typeface="Source Sans Pro Black" panose="020B0803030403020204" pitchFamily="34" charset="0"/>
                <a:ea typeface="Source Sans Pro Black" panose="020B0803030403020204" pitchFamily="34" charset="0"/>
              </a:rPr>
              <a:t>OF THE CURRENT NCAA APPROVED </a:t>
            </a:r>
          </a:p>
          <a:p>
            <a:pPr algn="ctr"/>
            <a:r>
              <a:rPr lang="en-US" sz="2800" dirty="0">
                <a:solidFill>
                  <a:schemeClr val="bg1"/>
                </a:solidFill>
                <a:latin typeface="Source Sans Pro Black" panose="020B0803030403020204" pitchFamily="34" charset="0"/>
                <a:ea typeface="Source Sans Pro Black" panose="020B0803030403020204" pitchFamily="34" charset="0"/>
              </a:rPr>
              <a:t>SOFTBALL BAT LIST…</a:t>
            </a:r>
          </a:p>
        </p:txBody>
      </p:sp>
      <p:sp>
        <p:nvSpPr>
          <p:cNvPr id="11" name="Oval 24">
            <a:extLst>
              <a:ext uri="{FF2B5EF4-FFF2-40B4-BE49-F238E27FC236}">
                <a16:creationId xmlns:a16="http://schemas.microsoft.com/office/drawing/2014/main" id="{37B30430-C8CD-7296-34F2-54C2F0780487}"/>
              </a:ext>
            </a:extLst>
          </p:cNvPr>
          <p:cNvSpPr>
            <a:spLocks noChangeArrowheads="1"/>
          </p:cNvSpPr>
          <p:nvPr/>
        </p:nvSpPr>
        <p:spPr bwMode="auto">
          <a:xfrm rot="10800000">
            <a:off x="5981104" y="3512130"/>
            <a:ext cx="5865542" cy="3108543"/>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extBox 11">
            <a:extLst>
              <a:ext uri="{FF2B5EF4-FFF2-40B4-BE49-F238E27FC236}">
                <a16:creationId xmlns:a16="http://schemas.microsoft.com/office/drawing/2014/main" id="{815F1089-65BE-7EE1-0981-D263ED97F35F}"/>
              </a:ext>
            </a:extLst>
          </p:cNvPr>
          <p:cNvSpPr txBox="1"/>
          <p:nvPr/>
        </p:nvSpPr>
        <p:spPr>
          <a:xfrm>
            <a:off x="6902245" y="4075258"/>
            <a:ext cx="4227871" cy="1815882"/>
          </a:xfrm>
          <a:prstGeom prst="rect">
            <a:avLst/>
          </a:prstGeom>
          <a:noFill/>
        </p:spPr>
        <p:txBody>
          <a:bodyPr wrap="square" rtlCol="0">
            <a:spAutoFit/>
          </a:bodyPr>
          <a:lstStyle/>
          <a:p>
            <a:pPr algn="ctr"/>
            <a:r>
              <a:rPr lang="en-US" sz="2800" dirty="0">
                <a:solidFill>
                  <a:srgbClr val="000099"/>
                </a:solidFill>
                <a:latin typeface="Source Sans Pro Black" panose="020B0803030403020204" pitchFamily="34" charset="0"/>
                <a:ea typeface="Source Sans Pro Black" panose="020B0803030403020204" pitchFamily="34" charset="0"/>
              </a:rPr>
              <a:t>ALL OTHER BATS</a:t>
            </a:r>
          </a:p>
          <a:p>
            <a:pPr algn="ctr"/>
            <a:r>
              <a:rPr lang="en-US" sz="2800" dirty="0">
                <a:solidFill>
                  <a:srgbClr val="000099"/>
                </a:solidFill>
                <a:latin typeface="Source Sans Pro Black" panose="020B0803030403020204" pitchFamily="34" charset="0"/>
                <a:ea typeface="Source Sans Pro Black" panose="020B0803030403020204" pitchFamily="34" charset="0"/>
              </a:rPr>
              <a:t>MUST MEET THE 1550PSI MINIMUM WHEN BARREL </a:t>
            </a:r>
          </a:p>
          <a:p>
            <a:pPr algn="ctr"/>
            <a:r>
              <a:rPr lang="en-US" sz="2800" dirty="0">
                <a:solidFill>
                  <a:srgbClr val="000099"/>
                </a:solidFill>
                <a:latin typeface="Source Sans Pro Black" panose="020B0803030403020204" pitchFamily="34" charset="0"/>
                <a:ea typeface="Source Sans Pro Black" panose="020B0803030403020204" pitchFamily="34" charset="0"/>
              </a:rPr>
              <a:t>COMPRESSION TESTED.   </a:t>
            </a:r>
          </a:p>
        </p:txBody>
      </p:sp>
    </p:spTree>
    <p:extLst>
      <p:ext uri="{BB962C8B-B14F-4D97-AF65-F5344CB8AC3E}">
        <p14:creationId xmlns:p14="http://schemas.microsoft.com/office/powerpoint/2010/main" val="355555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3638C06D-F644-4B33-8858-D880F038FAC3}"/>
              </a:ext>
              <a:ext uri="{C183D7F6-B498-43B3-948B-1728B52AA6E4}">
                <adec:decorative xmlns:adec="http://schemas.microsoft.com/office/drawing/2017/decorative" val="1"/>
              </a:ext>
            </a:extLst>
          </p:cNvPr>
          <p:cNvGrpSpPr/>
          <p:nvPr/>
        </p:nvGrpSpPr>
        <p:grpSpPr>
          <a:xfrm>
            <a:off x="2721935" y="0"/>
            <a:ext cx="7928220" cy="6547788"/>
            <a:chOff x="723899" y="968477"/>
            <a:chExt cx="5372101" cy="4921047"/>
          </a:xfrm>
        </p:grpSpPr>
        <p:sp>
          <p:nvSpPr>
            <p:cNvPr id="16" name="Freeform 15">
              <a:extLst>
                <a:ext uri="{FF2B5EF4-FFF2-40B4-BE49-F238E27FC236}">
                  <a16:creationId xmlns:a16="http://schemas.microsoft.com/office/drawing/2014/main" id="{F9F720D8-8BAF-4A0C-B2DC-8A1F1E0B265B}"/>
                </a:ext>
              </a:extLst>
            </p:cNvPr>
            <p:cNvSpPr>
              <a:spLocks/>
            </p:cNvSpPr>
            <p:nvPr/>
          </p:nvSpPr>
          <p:spPr bwMode="auto">
            <a:xfrm>
              <a:off x="723899" y="2968796"/>
              <a:ext cx="2319325" cy="2920728"/>
            </a:xfrm>
            <a:custGeom>
              <a:avLst/>
              <a:gdLst>
                <a:gd name="T0" fmla="*/ 378 w 709"/>
                <a:gd name="T1" fmla="*/ 376 h 893"/>
                <a:gd name="T2" fmla="*/ 198 w 709"/>
                <a:gd name="T3" fmla="*/ 0 h 893"/>
                <a:gd name="T4" fmla="*/ 0 w 709"/>
                <a:gd name="T5" fmla="*/ 397 h 893"/>
                <a:gd name="T6" fmla="*/ 497 w 709"/>
                <a:gd name="T7" fmla="*/ 893 h 893"/>
                <a:gd name="T8" fmla="*/ 709 w 709"/>
                <a:gd name="T9" fmla="*/ 845 h 893"/>
                <a:gd name="T10" fmla="*/ 526 w 709"/>
                <a:gd name="T11" fmla="*/ 485 h 893"/>
                <a:gd name="T12" fmla="*/ 378 w 709"/>
                <a:gd name="T13" fmla="*/ 376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378" y="376"/>
                  </a:moveTo>
                  <a:cubicBezTo>
                    <a:pt x="276" y="273"/>
                    <a:pt x="213" y="142"/>
                    <a:pt x="198" y="0"/>
                  </a:cubicBezTo>
                  <a:cubicBezTo>
                    <a:pt x="78" y="90"/>
                    <a:pt x="0" y="234"/>
                    <a:pt x="0" y="397"/>
                  </a:cubicBezTo>
                  <a:cubicBezTo>
                    <a:pt x="0" y="671"/>
                    <a:pt x="222" y="893"/>
                    <a:pt x="497" y="893"/>
                  </a:cubicBezTo>
                  <a:cubicBezTo>
                    <a:pt x="573" y="893"/>
                    <a:pt x="644" y="876"/>
                    <a:pt x="709" y="845"/>
                  </a:cubicBezTo>
                  <a:cubicBezTo>
                    <a:pt x="609" y="748"/>
                    <a:pt x="545" y="622"/>
                    <a:pt x="526" y="485"/>
                  </a:cubicBezTo>
                  <a:cubicBezTo>
                    <a:pt x="472" y="456"/>
                    <a:pt x="422" y="420"/>
                    <a:pt x="378" y="376"/>
                  </a:cubicBezTo>
                  <a:close/>
                </a:path>
              </a:pathLst>
            </a:custGeom>
            <a:gradFill>
              <a:gsLst>
                <a:gs pos="100000">
                  <a:srgbClr val="7CEFD8"/>
                </a:gs>
                <a:gs pos="92000">
                  <a:srgbClr val="6672E4"/>
                </a:gs>
                <a:gs pos="28000">
                  <a:srgbClr val="882BE5"/>
                </a:gs>
              </a:gsLst>
              <a:lin ang="9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a:extLst>
                <a:ext uri="{FF2B5EF4-FFF2-40B4-BE49-F238E27FC236}">
                  <a16:creationId xmlns:a16="http://schemas.microsoft.com/office/drawing/2014/main" id="{BB8E7BA8-3BC1-4755-AE40-0C84D9216B78}"/>
                </a:ext>
              </a:extLst>
            </p:cNvPr>
            <p:cNvSpPr>
              <a:spLocks/>
            </p:cNvSpPr>
            <p:nvPr/>
          </p:nvSpPr>
          <p:spPr bwMode="auto">
            <a:xfrm>
              <a:off x="1814935" y="968477"/>
              <a:ext cx="3107685" cy="1546653"/>
            </a:xfrm>
            <a:custGeom>
              <a:avLst/>
              <a:gdLst>
                <a:gd name="T0" fmla="*/ 475 w 950"/>
                <a:gd name="T1" fmla="*/ 473 h 473"/>
                <a:gd name="T2" fmla="*/ 800 w 950"/>
                <a:gd name="T3" fmla="*/ 382 h 473"/>
                <a:gd name="T4" fmla="*/ 950 w 950"/>
                <a:gd name="T5" fmla="*/ 401 h 473"/>
                <a:gd name="T6" fmla="*/ 826 w 950"/>
                <a:gd name="T7" fmla="*/ 194 h 473"/>
                <a:gd name="T8" fmla="*/ 124 w 950"/>
                <a:gd name="T9" fmla="*/ 194 h 473"/>
                <a:gd name="T10" fmla="*/ 0 w 950"/>
                <a:gd name="T11" fmla="*/ 401 h 473"/>
                <a:gd name="T12" fmla="*/ 151 w 950"/>
                <a:gd name="T13" fmla="*/ 382 h 473"/>
                <a:gd name="T14" fmla="*/ 475 w 950"/>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473">
                  <a:moveTo>
                    <a:pt x="475" y="473"/>
                  </a:moveTo>
                  <a:cubicBezTo>
                    <a:pt x="572" y="414"/>
                    <a:pt x="685" y="382"/>
                    <a:pt x="800" y="382"/>
                  </a:cubicBezTo>
                  <a:cubicBezTo>
                    <a:pt x="851" y="382"/>
                    <a:pt x="901" y="389"/>
                    <a:pt x="950" y="401"/>
                  </a:cubicBezTo>
                  <a:cubicBezTo>
                    <a:pt x="927" y="325"/>
                    <a:pt x="886" y="253"/>
                    <a:pt x="826" y="194"/>
                  </a:cubicBezTo>
                  <a:cubicBezTo>
                    <a:pt x="632" y="0"/>
                    <a:pt x="318" y="0"/>
                    <a:pt x="124" y="194"/>
                  </a:cubicBezTo>
                  <a:cubicBezTo>
                    <a:pt x="64" y="253"/>
                    <a:pt x="23" y="325"/>
                    <a:pt x="0" y="401"/>
                  </a:cubicBezTo>
                  <a:cubicBezTo>
                    <a:pt x="49" y="389"/>
                    <a:pt x="99" y="382"/>
                    <a:pt x="151" y="382"/>
                  </a:cubicBezTo>
                  <a:cubicBezTo>
                    <a:pt x="266" y="382"/>
                    <a:pt x="378" y="414"/>
                    <a:pt x="475" y="473"/>
                  </a:cubicBezTo>
                  <a:close/>
                </a:path>
              </a:pathLst>
            </a:custGeom>
            <a:gradFill>
              <a:gsLst>
                <a:gs pos="3000">
                  <a:srgbClr val="7CEFD8"/>
                </a:gs>
                <a:gs pos="13000">
                  <a:srgbClr val="6672E4"/>
                </a:gs>
                <a:gs pos="99000">
                  <a:srgbClr val="882BE5"/>
                </a:gs>
              </a:gsLst>
              <a:lin ang="6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a:extLst>
                <a:ext uri="{FF2B5EF4-FFF2-40B4-BE49-F238E27FC236}">
                  <a16:creationId xmlns:a16="http://schemas.microsoft.com/office/drawing/2014/main" id="{C3B6EAAE-1C2D-46EB-A473-3B6078DC2541}"/>
                </a:ext>
              </a:extLst>
            </p:cNvPr>
            <p:cNvSpPr>
              <a:spLocks/>
            </p:cNvSpPr>
            <p:nvPr/>
          </p:nvSpPr>
          <p:spPr bwMode="auto">
            <a:xfrm>
              <a:off x="3776675" y="2968796"/>
              <a:ext cx="2319325" cy="2920728"/>
            </a:xfrm>
            <a:custGeom>
              <a:avLst/>
              <a:gdLst>
                <a:gd name="T0" fmla="*/ 511 w 709"/>
                <a:gd name="T1" fmla="*/ 0 h 893"/>
                <a:gd name="T2" fmla="*/ 331 w 709"/>
                <a:gd name="T3" fmla="*/ 376 h 893"/>
                <a:gd name="T4" fmla="*/ 183 w 709"/>
                <a:gd name="T5" fmla="*/ 485 h 893"/>
                <a:gd name="T6" fmla="*/ 0 w 709"/>
                <a:gd name="T7" fmla="*/ 845 h 893"/>
                <a:gd name="T8" fmla="*/ 213 w 709"/>
                <a:gd name="T9" fmla="*/ 893 h 893"/>
                <a:gd name="T10" fmla="*/ 709 w 709"/>
                <a:gd name="T11" fmla="*/ 397 h 893"/>
                <a:gd name="T12" fmla="*/ 511 w 709"/>
                <a:gd name="T13" fmla="*/ 0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511" y="0"/>
                  </a:moveTo>
                  <a:cubicBezTo>
                    <a:pt x="496" y="142"/>
                    <a:pt x="433" y="273"/>
                    <a:pt x="331" y="376"/>
                  </a:cubicBezTo>
                  <a:cubicBezTo>
                    <a:pt x="287" y="420"/>
                    <a:pt x="237" y="456"/>
                    <a:pt x="183" y="485"/>
                  </a:cubicBezTo>
                  <a:cubicBezTo>
                    <a:pt x="164" y="622"/>
                    <a:pt x="100" y="748"/>
                    <a:pt x="0" y="845"/>
                  </a:cubicBezTo>
                  <a:cubicBezTo>
                    <a:pt x="65" y="876"/>
                    <a:pt x="137" y="893"/>
                    <a:pt x="213" y="893"/>
                  </a:cubicBezTo>
                  <a:cubicBezTo>
                    <a:pt x="487" y="893"/>
                    <a:pt x="709" y="671"/>
                    <a:pt x="709" y="397"/>
                  </a:cubicBezTo>
                  <a:cubicBezTo>
                    <a:pt x="709" y="234"/>
                    <a:pt x="631" y="90"/>
                    <a:pt x="511" y="0"/>
                  </a:cubicBezTo>
                  <a:close/>
                </a:path>
              </a:pathLst>
            </a:custGeom>
            <a:gradFill>
              <a:gsLst>
                <a:gs pos="100000">
                  <a:srgbClr val="7CEFD8"/>
                </a:gs>
                <a:gs pos="92000">
                  <a:srgbClr val="6672E4"/>
                </a:gs>
                <a:gs pos="28000">
                  <a:srgbClr val="882BE5"/>
                </a:gs>
              </a:gsLst>
              <a:lin ang="1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descr="This image is an icon of three people interacting. ">
              <a:extLst>
                <a:ext uri="{FF2B5EF4-FFF2-40B4-BE49-F238E27FC236}">
                  <a16:creationId xmlns:a16="http://schemas.microsoft.com/office/drawing/2014/main" id="{7BF3ACC0-B381-45FC-900F-55F46E5E7EFD}"/>
                </a:ext>
              </a:extLst>
            </p:cNvPr>
            <p:cNvSpPr>
              <a:spLocks/>
            </p:cNvSpPr>
            <p:nvPr/>
          </p:nvSpPr>
          <p:spPr bwMode="auto">
            <a:xfrm>
              <a:off x="2919022" y="4735092"/>
              <a:ext cx="984471" cy="758291"/>
            </a:xfrm>
            <a:custGeom>
              <a:avLst/>
              <a:gdLst>
                <a:gd name="T0" fmla="*/ 0 w 301"/>
                <a:gd name="T1" fmla="*/ 0 h 232"/>
                <a:gd name="T2" fmla="*/ 150 w 301"/>
                <a:gd name="T3" fmla="*/ 232 h 232"/>
                <a:gd name="T4" fmla="*/ 301 w 301"/>
                <a:gd name="T5" fmla="*/ 0 h 232"/>
                <a:gd name="T6" fmla="*/ 150 w 301"/>
                <a:gd name="T7" fmla="*/ 19 h 232"/>
                <a:gd name="T8" fmla="*/ 0 w 301"/>
                <a:gd name="T9" fmla="*/ 0 h 232"/>
              </a:gdLst>
              <a:ahLst/>
              <a:cxnLst>
                <a:cxn ang="0">
                  <a:pos x="T0" y="T1"/>
                </a:cxn>
                <a:cxn ang="0">
                  <a:pos x="T2" y="T3"/>
                </a:cxn>
                <a:cxn ang="0">
                  <a:pos x="T4" y="T5"/>
                </a:cxn>
                <a:cxn ang="0">
                  <a:pos x="T6" y="T7"/>
                </a:cxn>
                <a:cxn ang="0">
                  <a:pos x="T8" y="T9"/>
                </a:cxn>
              </a:cxnLst>
              <a:rect l="0" t="0" r="r" b="b"/>
              <a:pathLst>
                <a:path w="301" h="232">
                  <a:moveTo>
                    <a:pt x="0" y="0"/>
                  </a:moveTo>
                  <a:cubicBezTo>
                    <a:pt x="27" y="92"/>
                    <a:pt x="80" y="172"/>
                    <a:pt x="150" y="232"/>
                  </a:cubicBezTo>
                  <a:cubicBezTo>
                    <a:pt x="220" y="172"/>
                    <a:pt x="273" y="92"/>
                    <a:pt x="301" y="0"/>
                  </a:cubicBezTo>
                  <a:cubicBezTo>
                    <a:pt x="252" y="13"/>
                    <a:pt x="201" y="19"/>
                    <a:pt x="150" y="19"/>
                  </a:cubicBezTo>
                  <a:cubicBezTo>
                    <a:pt x="99" y="19"/>
                    <a:pt x="49" y="13"/>
                    <a:pt x="0" y="0"/>
                  </a:cubicBezTo>
                  <a:close/>
                </a:path>
              </a:pathLst>
            </a:custGeom>
            <a:gradFill>
              <a:gsLst>
                <a:gs pos="100000">
                  <a:srgbClr val="7CEFD8"/>
                </a:gs>
                <a:gs pos="42000">
                  <a:srgbClr val="6672E4"/>
                </a:gs>
                <a:gs pos="0">
                  <a:srgbClr val="882BE5"/>
                </a:gs>
              </a:gsLst>
              <a:lin ang="5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descr="This image is an icon of three people and a symbol that represents connection to the internet.">
              <a:extLst>
                <a:ext uri="{FF2B5EF4-FFF2-40B4-BE49-F238E27FC236}">
                  <a16:creationId xmlns:a16="http://schemas.microsoft.com/office/drawing/2014/main" id="{9E41B0EC-DA27-4BF7-891C-FC6D7EF3CCFF}"/>
                </a:ext>
              </a:extLst>
            </p:cNvPr>
            <p:cNvSpPr>
              <a:spLocks/>
            </p:cNvSpPr>
            <p:nvPr/>
          </p:nvSpPr>
          <p:spPr bwMode="auto">
            <a:xfrm>
              <a:off x="3776675" y="2641947"/>
              <a:ext cx="1260332" cy="1406761"/>
            </a:xfrm>
            <a:custGeom>
              <a:avLst/>
              <a:gdLst>
                <a:gd name="T0" fmla="*/ 239 w 385"/>
                <a:gd name="T1" fmla="*/ 384 h 430"/>
                <a:gd name="T2" fmla="*/ 385 w 385"/>
                <a:gd name="T3" fmla="*/ 31 h 430"/>
                <a:gd name="T4" fmla="*/ 213 w 385"/>
                <a:gd name="T5" fmla="*/ 0 h 430"/>
                <a:gd name="T6" fmla="*/ 0 w 385"/>
                <a:gd name="T7" fmla="*/ 48 h 430"/>
                <a:gd name="T8" fmla="*/ 186 w 385"/>
                <a:gd name="T9" fmla="*/ 430 h 430"/>
                <a:gd name="T10" fmla="*/ 239 w 385"/>
                <a:gd name="T11" fmla="*/ 384 h 430"/>
              </a:gdLst>
              <a:ahLst/>
              <a:cxnLst>
                <a:cxn ang="0">
                  <a:pos x="T0" y="T1"/>
                </a:cxn>
                <a:cxn ang="0">
                  <a:pos x="T2" y="T3"/>
                </a:cxn>
                <a:cxn ang="0">
                  <a:pos x="T4" y="T5"/>
                </a:cxn>
                <a:cxn ang="0">
                  <a:pos x="T6" y="T7"/>
                </a:cxn>
                <a:cxn ang="0">
                  <a:pos x="T8" y="T9"/>
                </a:cxn>
                <a:cxn ang="0">
                  <a:pos x="T10" y="T11"/>
                </a:cxn>
              </a:cxnLst>
              <a:rect l="0" t="0" r="r" b="b"/>
              <a:pathLst>
                <a:path w="385" h="430">
                  <a:moveTo>
                    <a:pt x="239" y="384"/>
                  </a:moveTo>
                  <a:cubicBezTo>
                    <a:pt x="337" y="286"/>
                    <a:pt x="385" y="159"/>
                    <a:pt x="385" y="31"/>
                  </a:cubicBezTo>
                  <a:cubicBezTo>
                    <a:pt x="331" y="11"/>
                    <a:pt x="273" y="0"/>
                    <a:pt x="213" y="0"/>
                  </a:cubicBezTo>
                  <a:cubicBezTo>
                    <a:pt x="137" y="0"/>
                    <a:pt x="65" y="17"/>
                    <a:pt x="0" y="48"/>
                  </a:cubicBezTo>
                  <a:cubicBezTo>
                    <a:pt x="105" y="150"/>
                    <a:pt x="171" y="285"/>
                    <a:pt x="186" y="430"/>
                  </a:cubicBezTo>
                  <a:cubicBezTo>
                    <a:pt x="205" y="416"/>
                    <a:pt x="222" y="400"/>
                    <a:pt x="239" y="384"/>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descr="This image is an icon of three people and a globe.">
              <a:extLst>
                <a:ext uri="{FF2B5EF4-FFF2-40B4-BE49-F238E27FC236}">
                  <a16:creationId xmlns:a16="http://schemas.microsoft.com/office/drawing/2014/main" id="{BDEE62C1-79C7-4BD6-99A1-2466D37A5EB4}"/>
                </a:ext>
              </a:extLst>
            </p:cNvPr>
            <p:cNvSpPr>
              <a:spLocks/>
            </p:cNvSpPr>
            <p:nvPr/>
          </p:nvSpPr>
          <p:spPr bwMode="auto">
            <a:xfrm>
              <a:off x="1784200" y="2641947"/>
              <a:ext cx="1259024" cy="1402839"/>
            </a:xfrm>
            <a:custGeom>
              <a:avLst/>
              <a:gdLst>
                <a:gd name="T0" fmla="*/ 173 w 385"/>
                <a:gd name="T1" fmla="*/ 0 h 429"/>
                <a:gd name="T2" fmla="*/ 1 w 385"/>
                <a:gd name="T3" fmla="*/ 31 h 429"/>
                <a:gd name="T4" fmla="*/ 146 w 385"/>
                <a:gd name="T5" fmla="*/ 384 h 429"/>
                <a:gd name="T6" fmla="*/ 199 w 385"/>
                <a:gd name="T7" fmla="*/ 429 h 429"/>
                <a:gd name="T8" fmla="*/ 385 w 385"/>
                <a:gd name="T9" fmla="*/ 48 h 429"/>
                <a:gd name="T10" fmla="*/ 173 w 385"/>
                <a:gd name="T11" fmla="*/ 0 h 429"/>
              </a:gdLst>
              <a:ahLst/>
              <a:cxnLst>
                <a:cxn ang="0">
                  <a:pos x="T0" y="T1"/>
                </a:cxn>
                <a:cxn ang="0">
                  <a:pos x="T2" y="T3"/>
                </a:cxn>
                <a:cxn ang="0">
                  <a:pos x="T4" y="T5"/>
                </a:cxn>
                <a:cxn ang="0">
                  <a:pos x="T6" y="T7"/>
                </a:cxn>
                <a:cxn ang="0">
                  <a:pos x="T8" y="T9"/>
                </a:cxn>
                <a:cxn ang="0">
                  <a:pos x="T10" y="T11"/>
                </a:cxn>
              </a:cxnLst>
              <a:rect l="0" t="0" r="r" b="b"/>
              <a:pathLst>
                <a:path w="385" h="429">
                  <a:moveTo>
                    <a:pt x="173" y="0"/>
                  </a:moveTo>
                  <a:cubicBezTo>
                    <a:pt x="112" y="0"/>
                    <a:pt x="54" y="11"/>
                    <a:pt x="1" y="31"/>
                  </a:cubicBezTo>
                  <a:cubicBezTo>
                    <a:pt x="0" y="159"/>
                    <a:pt x="49" y="286"/>
                    <a:pt x="146" y="384"/>
                  </a:cubicBezTo>
                  <a:cubicBezTo>
                    <a:pt x="163" y="400"/>
                    <a:pt x="181" y="416"/>
                    <a:pt x="199" y="429"/>
                  </a:cubicBezTo>
                  <a:cubicBezTo>
                    <a:pt x="215" y="285"/>
                    <a:pt x="280" y="150"/>
                    <a:pt x="385" y="48"/>
                  </a:cubicBezTo>
                  <a:cubicBezTo>
                    <a:pt x="320" y="17"/>
                    <a:pt x="249" y="0"/>
                    <a:pt x="173" y="0"/>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descr="This image is an icon of four people interacting. ">
              <a:extLst>
                <a:ext uri="{FF2B5EF4-FFF2-40B4-BE49-F238E27FC236}">
                  <a16:creationId xmlns:a16="http://schemas.microsoft.com/office/drawing/2014/main" id="{C8436027-C518-481B-BDB7-763A96442B5F}"/>
                </a:ext>
              </a:extLst>
            </p:cNvPr>
            <p:cNvSpPr>
              <a:spLocks/>
            </p:cNvSpPr>
            <p:nvPr/>
          </p:nvSpPr>
          <p:spPr bwMode="auto">
            <a:xfrm>
              <a:off x="2819810" y="3042234"/>
              <a:ext cx="1255103" cy="1329401"/>
            </a:xfrm>
            <a:custGeom>
              <a:avLst/>
              <a:gdLst>
                <a:gd name="T0" fmla="*/ 344 w 344"/>
                <a:gd name="T1" fmla="*/ 376 h 408"/>
                <a:gd name="T2" fmla="*/ 344 w 344"/>
                <a:gd name="T3" fmla="*/ 377 h 408"/>
                <a:gd name="T4" fmla="*/ 323 w 344"/>
                <a:gd name="T5" fmla="*/ 385 h 408"/>
                <a:gd name="T6" fmla="*/ 282 w 344"/>
                <a:gd name="T7" fmla="*/ 396 h 408"/>
                <a:gd name="T8" fmla="*/ 277 w 344"/>
                <a:gd name="T9" fmla="*/ 397 h 408"/>
                <a:gd name="T10" fmla="*/ 218 w 344"/>
                <a:gd name="T11" fmla="*/ 406 h 408"/>
                <a:gd name="T12" fmla="*/ 217 w 344"/>
                <a:gd name="T13" fmla="*/ 406 h 408"/>
                <a:gd name="T14" fmla="*/ 214 w 344"/>
                <a:gd name="T15" fmla="*/ 406 h 408"/>
                <a:gd name="T16" fmla="*/ 172 w 344"/>
                <a:gd name="T17" fmla="*/ 408 h 408"/>
                <a:gd name="T18" fmla="*/ 128 w 344"/>
                <a:gd name="T19" fmla="*/ 406 h 408"/>
                <a:gd name="T20" fmla="*/ 127 w 344"/>
                <a:gd name="T21" fmla="*/ 406 h 408"/>
                <a:gd name="T22" fmla="*/ 64 w 344"/>
                <a:gd name="T23" fmla="*/ 396 h 408"/>
                <a:gd name="T24" fmla="*/ 62 w 344"/>
                <a:gd name="T25" fmla="*/ 396 h 408"/>
                <a:gd name="T26" fmla="*/ 0 w 344"/>
                <a:gd name="T27" fmla="*/ 377 h 408"/>
                <a:gd name="T28" fmla="*/ 0 w 344"/>
                <a:gd name="T29" fmla="*/ 376 h 408"/>
                <a:gd name="T30" fmla="*/ 4 w 344"/>
                <a:gd name="T31" fmla="*/ 313 h 408"/>
                <a:gd name="T32" fmla="*/ 17 w 344"/>
                <a:gd name="T33" fmla="*/ 249 h 408"/>
                <a:gd name="T34" fmla="*/ 86 w 344"/>
                <a:gd name="T35" fmla="*/ 97 h 408"/>
                <a:gd name="T36" fmla="*/ 126 w 344"/>
                <a:gd name="T37" fmla="*/ 46 h 408"/>
                <a:gd name="T38" fmla="*/ 172 w 344"/>
                <a:gd name="T39" fmla="*/ 0 h 408"/>
                <a:gd name="T40" fmla="*/ 218 w 344"/>
                <a:gd name="T41" fmla="*/ 46 h 408"/>
                <a:gd name="T42" fmla="*/ 258 w 344"/>
                <a:gd name="T43" fmla="*/ 97 h 408"/>
                <a:gd name="T44" fmla="*/ 327 w 344"/>
                <a:gd name="T45" fmla="*/ 249 h 408"/>
                <a:gd name="T46" fmla="*/ 340 w 344"/>
                <a:gd name="T47" fmla="*/ 313 h 408"/>
                <a:gd name="T48" fmla="*/ 344 w 344"/>
                <a:gd name="T49" fmla="*/ 37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408">
                  <a:moveTo>
                    <a:pt x="344" y="376"/>
                  </a:moveTo>
                  <a:cubicBezTo>
                    <a:pt x="344" y="377"/>
                    <a:pt x="344" y="377"/>
                    <a:pt x="344" y="377"/>
                  </a:cubicBezTo>
                  <a:cubicBezTo>
                    <a:pt x="337" y="380"/>
                    <a:pt x="330" y="382"/>
                    <a:pt x="323" y="385"/>
                  </a:cubicBezTo>
                  <a:cubicBezTo>
                    <a:pt x="309" y="389"/>
                    <a:pt x="296" y="393"/>
                    <a:pt x="282" y="396"/>
                  </a:cubicBezTo>
                  <a:cubicBezTo>
                    <a:pt x="280" y="396"/>
                    <a:pt x="279" y="396"/>
                    <a:pt x="277" y="397"/>
                  </a:cubicBezTo>
                  <a:cubicBezTo>
                    <a:pt x="258" y="401"/>
                    <a:pt x="238" y="404"/>
                    <a:pt x="218" y="406"/>
                  </a:cubicBezTo>
                  <a:cubicBezTo>
                    <a:pt x="217" y="406"/>
                    <a:pt x="217" y="406"/>
                    <a:pt x="217" y="406"/>
                  </a:cubicBezTo>
                  <a:cubicBezTo>
                    <a:pt x="216" y="406"/>
                    <a:pt x="215" y="406"/>
                    <a:pt x="214" y="406"/>
                  </a:cubicBezTo>
                  <a:cubicBezTo>
                    <a:pt x="200" y="407"/>
                    <a:pt x="186" y="408"/>
                    <a:pt x="172" y="408"/>
                  </a:cubicBezTo>
                  <a:cubicBezTo>
                    <a:pt x="158" y="408"/>
                    <a:pt x="143" y="407"/>
                    <a:pt x="128" y="406"/>
                  </a:cubicBezTo>
                  <a:cubicBezTo>
                    <a:pt x="128" y="406"/>
                    <a:pt x="127" y="406"/>
                    <a:pt x="127" y="406"/>
                  </a:cubicBezTo>
                  <a:cubicBezTo>
                    <a:pt x="106" y="404"/>
                    <a:pt x="85" y="401"/>
                    <a:pt x="64" y="396"/>
                  </a:cubicBezTo>
                  <a:cubicBezTo>
                    <a:pt x="63" y="396"/>
                    <a:pt x="63" y="396"/>
                    <a:pt x="62" y="396"/>
                  </a:cubicBezTo>
                  <a:cubicBezTo>
                    <a:pt x="41" y="391"/>
                    <a:pt x="21" y="385"/>
                    <a:pt x="0" y="377"/>
                  </a:cubicBezTo>
                  <a:cubicBezTo>
                    <a:pt x="0" y="376"/>
                    <a:pt x="0" y="376"/>
                    <a:pt x="0" y="376"/>
                  </a:cubicBezTo>
                  <a:cubicBezTo>
                    <a:pt x="0" y="354"/>
                    <a:pt x="2" y="333"/>
                    <a:pt x="4" y="313"/>
                  </a:cubicBezTo>
                  <a:cubicBezTo>
                    <a:pt x="7" y="291"/>
                    <a:pt x="11" y="270"/>
                    <a:pt x="17" y="249"/>
                  </a:cubicBezTo>
                  <a:cubicBezTo>
                    <a:pt x="31" y="194"/>
                    <a:pt x="55" y="143"/>
                    <a:pt x="86" y="97"/>
                  </a:cubicBezTo>
                  <a:cubicBezTo>
                    <a:pt x="98" y="79"/>
                    <a:pt x="112" y="62"/>
                    <a:pt x="126" y="46"/>
                  </a:cubicBezTo>
                  <a:cubicBezTo>
                    <a:pt x="140" y="29"/>
                    <a:pt x="156" y="14"/>
                    <a:pt x="172" y="0"/>
                  </a:cubicBezTo>
                  <a:cubicBezTo>
                    <a:pt x="188" y="14"/>
                    <a:pt x="204" y="29"/>
                    <a:pt x="218" y="46"/>
                  </a:cubicBezTo>
                  <a:cubicBezTo>
                    <a:pt x="233" y="62"/>
                    <a:pt x="246" y="79"/>
                    <a:pt x="258" y="97"/>
                  </a:cubicBezTo>
                  <a:cubicBezTo>
                    <a:pt x="289" y="143"/>
                    <a:pt x="313" y="194"/>
                    <a:pt x="327" y="249"/>
                  </a:cubicBezTo>
                  <a:cubicBezTo>
                    <a:pt x="333" y="270"/>
                    <a:pt x="337" y="291"/>
                    <a:pt x="340" y="313"/>
                  </a:cubicBezTo>
                  <a:cubicBezTo>
                    <a:pt x="343" y="333"/>
                    <a:pt x="344" y="354"/>
                    <a:pt x="344" y="376"/>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2" descr="This image is of three overlapping circles.   ">
              <a:extLst>
                <a:ext uri="{FF2B5EF4-FFF2-40B4-BE49-F238E27FC236}">
                  <a16:creationId xmlns:a16="http://schemas.microsoft.com/office/drawing/2014/main" id="{84BAF14B-A443-42DB-8BF6-893FAE5CCE6F}"/>
                </a:ext>
              </a:extLst>
            </p:cNvPr>
            <p:cNvSpPr/>
            <p:nvPr/>
          </p:nvSpPr>
          <p:spPr>
            <a:xfrm>
              <a:off x="4117918" y="4535957"/>
              <a:ext cx="1260333" cy="925248"/>
            </a:xfrm>
            <a:prstGeom prst="rect">
              <a:avLst/>
            </a:prstGeom>
          </p:spPr>
          <p:txBody>
            <a:bodyPr wrap="square" lIns="0" tIns="0" rIns="0" bIns="0">
              <a:spAutoFit/>
            </a:bodyPr>
            <a:lstStyle/>
            <a:p>
              <a:pPr algn="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placed at </a:t>
              </a:r>
            </a:p>
            <a:p>
              <a:pPr algn="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end of grip </a:t>
              </a:r>
            </a:p>
            <a:p>
              <a:pPr algn="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and on top of existing ones. </a:t>
              </a:r>
              <a:endPar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sp>
          <p:nvSpPr>
            <p:cNvPr id="104" name="Rectangle 103">
              <a:extLst>
                <a:ext uri="{FF2B5EF4-FFF2-40B4-BE49-F238E27FC236}">
                  <a16:creationId xmlns:a16="http://schemas.microsoft.com/office/drawing/2014/main" id="{10F61556-59B4-4A9C-90FA-556F81054F9F}"/>
                </a:ext>
              </a:extLst>
            </p:cNvPr>
            <p:cNvSpPr/>
            <p:nvPr/>
          </p:nvSpPr>
          <p:spPr>
            <a:xfrm>
              <a:off x="1029874" y="4535957"/>
              <a:ext cx="1523088" cy="925248"/>
            </a:xfrm>
            <a:prstGeom prst="rect">
              <a:avLst/>
            </a:prstGeom>
          </p:spPr>
          <p:txBody>
            <a:bodyPr wrap="square" lIns="0" tIns="0" rIns="0" bIns="0">
              <a:spAutoFit/>
            </a:bodyPr>
            <a:lstStyle/>
            <a:p>
              <a:r>
                <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secured to ensure</a:t>
              </a:r>
            </a:p>
            <a:p>
              <a:r>
                <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stickers cannot</a:t>
              </a:r>
            </a:p>
            <a:p>
              <a:r>
                <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be moved to</a:t>
              </a:r>
            </a:p>
            <a:p>
              <a:r>
                <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untested bats; </a:t>
              </a:r>
            </a:p>
          </p:txBody>
        </p:sp>
        <p:sp>
          <p:nvSpPr>
            <p:cNvPr id="105" name="Rectangle 104">
              <a:extLst>
                <a:ext uri="{FF2B5EF4-FFF2-40B4-BE49-F238E27FC236}">
                  <a16:creationId xmlns:a16="http://schemas.microsoft.com/office/drawing/2014/main" id="{F5EBCB29-78BB-40FE-BAC2-F83D56B8F2B7}"/>
                </a:ext>
              </a:extLst>
            </p:cNvPr>
            <p:cNvSpPr/>
            <p:nvPr/>
          </p:nvSpPr>
          <p:spPr>
            <a:xfrm>
              <a:off x="2511791" y="1395743"/>
              <a:ext cx="1713974" cy="925248"/>
            </a:xfrm>
            <a:prstGeom prst="rect">
              <a:avLst/>
            </a:prstGeom>
          </p:spPr>
          <p:txBody>
            <a:bodyPr wrap="square" lIns="0" tIns="0" rIns="0" bIns="0">
              <a:spAutoFit/>
            </a:bodyPr>
            <a:lstStyle/>
            <a:p>
              <a:pPr algn="ct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Stickers must be distinctive for a </a:t>
              </a:r>
            </a:p>
            <a:p>
              <a:pPr algn="ct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single round of testing;</a:t>
              </a:r>
              <a:endPar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grpSp>
      <p:sp>
        <p:nvSpPr>
          <p:cNvPr id="107" name="TextBox 106">
            <a:extLst>
              <a:ext uri="{FF2B5EF4-FFF2-40B4-BE49-F238E27FC236}">
                <a16:creationId xmlns:a16="http://schemas.microsoft.com/office/drawing/2014/main" id="{54EA7ED5-6E34-4D47-91B6-F78F5F8B4C6E}"/>
              </a:ext>
            </a:extLst>
          </p:cNvPr>
          <p:cNvSpPr txBox="1"/>
          <p:nvPr/>
        </p:nvSpPr>
        <p:spPr>
          <a:xfrm>
            <a:off x="694107" y="1130457"/>
            <a:ext cx="3603287" cy="1538883"/>
          </a:xfrm>
          <a:prstGeom prst="rect">
            <a:avLst/>
          </a:prstGeom>
          <a:noFill/>
        </p:spPr>
        <p:txBody>
          <a:bodyPr wrap="square" lIns="0" tIns="0" rIns="0" bIns="0" rtlCol="0">
            <a:spAutoFit/>
          </a:bodyPr>
          <a:lstStyle/>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BATS THAT </a:t>
            </a:r>
          </a:p>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PASS ARE</a:t>
            </a:r>
          </a:p>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STICKERED…</a:t>
            </a:r>
            <a:r>
              <a:rPr lang="en-US" sz="4400" b="1" dirty="0">
                <a:solidFill>
                  <a:srgbClr val="000099"/>
                </a:solidFill>
                <a:latin typeface="Segoe UI" panose="020B0502040204020203" pitchFamily="34" charset="0"/>
                <a:cs typeface="Segoe UI" panose="020B0502040204020203" pitchFamily="34" charset="0"/>
              </a:rPr>
              <a:t> </a:t>
            </a:r>
          </a:p>
        </p:txBody>
      </p:sp>
      <p:sp>
        <p:nvSpPr>
          <p:cNvPr id="4" name="Title 3" hidden="1">
            <a:extLst>
              <a:ext uri="{FF2B5EF4-FFF2-40B4-BE49-F238E27FC236}">
                <a16:creationId xmlns:a16="http://schemas.microsoft.com/office/drawing/2014/main" id="{2784E464-B64A-4614-9350-2C88DBD46AB5}"/>
              </a:ext>
            </a:extLst>
          </p:cNvPr>
          <p:cNvSpPr>
            <a:spLocks noGrp="1"/>
          </p:cNvSpPr>
          <p:nvPr>
            <p:ph type="title"/>
          </p:nvPr>
        </p:nvSpPr>
        <p:spPr/>
        <p:txBody>
          <a:bodyPr/>
          <a:lstStyle/>
          <a:p>
            <a:r>
              <a:rPr lang="en-US" dirty="0"/>
              <a:t>Human resources slide 5</a:t>
            </a:r>
          </a:p>
        </p:txBody>
      </p:sp>
      <p:sp>
        <p:nvSpPr>
          <p:cNvPr id="3" name="Rectangle 2">
            <a:extLst>
              <a:ext uri="{FF2B5EF4-FFF2-40B4-BE49-F238E27FC236}">
                <a16:creationId xmlns:a16="http://schemas.microsoft.com/office/drawing/2014/main" id="{B16C27FA-10A3-4F62-A40C-ADC626BC76AC}"/>
              </a:ext>
            </a:extLst>
          </p:cNvPr>
          <p:cNvSpPr/>
          <p:nvPr/>
        </p:nvSpPr>
        <p:spPr>
          <a:xfrm>
            <a:off x="5900322" y="3861868"/>
            <a:ext cx="1681871" cy="400110"/>
          </a:xfrm>
          <a:prstGeom prst="rect">
            <a:avLst/>
          </a:prstGeom>
        </p:spPr>
        <p:txBody>
          <a:bodyPr wrap="none">
            <a:spAutoFit/>
          </a:bodyPr>
          <a:lstStyle/>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destructible;</a:t>
            </a:r>
            <a:endParaRPr lang="en-US" sz="2000" dirty="0"/>
          </a:p>
        </p:txBody>
      </p:sp>
    </p:spTree>
    <p:extLst>
      <p:ext uri="{BB962C8B-B14F-4D97-AF65-F5344CB8AC3E}">
        <p14:creationId xmlns:p14="http://schemas.microsoft.com/office/powerpoint/2010/main" val="14862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3638C06D-F644-4B33-8858-D880F038FAC3}"/>
              </a:ext>
              <a:ext uri="{C183D7F6-B498-43B3-948B-1728B52AA6E4}">
                <adec:decorative xmlns:adec="http://schemas.microsoft.com/office/drawing/2017/decorative" val="1"/>
              </a:ext>
            </a:extLst>
          </p:cNvPr>
          <p:cNvGrpSpPr/>
          <p:nvPr/>
        </p:nvGrpSpPr>
        <p:grpSpPr>
          <a:xfrm flipV="1">
            <a:off x="3699064" y="557202"/>
            <a:ext cx="7445346" cy="6172201"/>
            <a:chOff x="797022" y="968477"/>
            <a:chExt cx="5172310" cy="4952580"/>
          </a:xfrm>
        </p:grpSpPr>
        <p:sp>
          <p:nvSpPr>
            <p:cNvPr id="16" name="Freeform 15">
              <a:extLst>
                <a:ext uri="{FF2B5EF4-FFF2-40B4-BE49-F238E27FC236}">
                  <a16:creationId xmlns:a16="http://schemas.microsoft.com/office/drawing/2014/main" id="{F9F720D8-8BAF-4A0C-B2DC-8A1F1E0B265B}"/>
                </a:ext>
              </a:extLst>
            </p:cNvPr>
            <p:cNvSpPr>
              <a:spLocks/>
            </p:cNvSpPr>
            <p:nvPr/>
          </p:nvSpPr>
          <p:spPr bwMode="auto">
            <a:xfrm>
              <a:off x="797022" y="2911271"/>
              <a:ext cx="2319325" cy="2920728"/>
            </a:xfrm>
            <a:custGeom>
              <a:avLst/>
              <a:gdLst>
                <a:gd name="T0" fmla="*/ 378 w 709"/>
                <a:gd name="T1" fmla="*/ 376 h 893"/>
                <a:gd name="T2" fmla="*/ 198 w 709"/>
                <a:gd name="T3" fmla="*/ 0 h 893"/>
                <a:gd name="T4" fmla="*/ 0 w 709"/>
                <a:gd name="T5" fmla="*/ 397 h 893"/>
                <a:gd name="T6" fmla="*/ 497 w 709"/>
                <a:gd name="T7" fmla="*/ 893 h 893"/>
                <a:gd name="T8" fmla="*/ 709 w 709"/>
                <a:gd name="T9" fmla="*/ 845 h 893"/>
                <a:gd name="T10" fmla="*/ 526 w 709"/>
                <a:gd name="T11" fmla="*/ 485 h 893"/>
                <a:gd name="T12" fmla="*/ 378 w 709"/>
                <a:gd name="T13" fmla="*/ 376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378" y="376"/>
                  </a:moveTo>
                  <a:cubicBezTo>
                    <a:pt x="276" y="273"/>
                    <a:pt x="213" y="142"/>
                    <a:pt x="198" y="0"/>
                  </a:cubicBezTo>
                  <a:cubicBezTo>
                    <a:pt x="78" y="90"/>
                    <a:pt x="0" y="234"/>
                    <a:pt x="0" y="397"/>
                  </a:cubicBezTo>
                  <a:cubicBezTo>
                    <a:pt x="0" y="671"/>
                    <a:pt x="222" y="893"/>
                    <a:pt x="497" y="893"/>
                  </a:cubicBezTo>
                  <a:cubicBezTo>
                    <a:pt x="573" y="893"/>
                    <a:pt x="644" y="876"/>
                    <a:pt x="709" y="845"/>
                  </a:cubicBezTo>
                  <a:cubicBezTo>
                    <a:pt x="609" y="748"/>
                    <a:pt x="545" y="622"/>
                    <a:pt x="526" y="485"/>
                  </a:cubicBezTo>
                  <a:cubicBezTo>
                    <a:pt x="472" y="456"/>
                    <a:pt x="422" y="420"/>
                    <a:pt x="378" y="376"/>
                  </a:cubicBezTo>
                  <a:close/>
                </a:path>
              </a:pathLst>
            </a:custGeom>
            <a:gradFill>
              <a:gsLst>
                <a:gs pos="100000">
                  <a:srgbClr val="7CEFD8"/>
                </a:gs>
                <a:gs pos="92000">
                  <a:srgbClr val="6672E4"/>
                </a:gs>
                <a:gs pos="28000">
                  <a:srgbClr val="882BE5"/>
                </a:gs>
              </a:gsLst>
              <a:lin ang="9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a:extLst>
                <a:ext uri="{FF2B5EF4-FFF2-40B4-BE49-F238E27FC236}">
                  <a16:creationId xmlns:a16="http://schemas.microsoft.com/office/drawing/2014/main" id="{BB8E7BA8-3BC1-4755-AE40-0C84D9216B78}"/>
                </a:ext>
              </a:extLst>
            </p:cNvPr>
            <p:cNvSpPr>
              <a:spLocks/>
            </p:cNvSpPr>
            <p:nvPr/>
          </p:nvSpPr>
          <p:spPr bwMode="auto">
            <a:xfrm>
              <a:off x="1856107" y="968477"/>
              <a:ext cx="3107685" cy="1616340"/>
            </a:xfrm>
            <a:custGeom>
              <a:avLst/>
              <a:gdLst>
                <a:gd name="T0" fmla="*/ 475 w 950"/>
                <a:gd name="T1" fmla="*/ 473 h 473"/>
                <a:gd name="T2" fmla="*/ 800 w 950"/>
                <a:gd name="T3" fmla="*/ 382 h 473"/>
                <a:gd name="T4" fmla="*/ 950 w 950"/>
                <a:gd name="T5" fmla="*/ 401 h 473"/>
                <a:gd name="T6" fmla="*/ 826 w 950"/>
                <a:gd name="T7" fmla="*/ 194 h 473"/>
                <a:gd name="T8" fmla="*/ 124 w 950"/>
                <a:gd name="T9" fmla="*/ 194 h 473"/>
                <a:gd name="T10" fmla="*/ 0 w 950"/>
                <a:gd name="T11" fmla="*/ 401 h 473"/>
                <a:gd name="T12" fmla="*/ 151 w 950"/>
                <a:gd name="T13" fmla="*/ 382 h 473"/>
                <a:gd name="T14" fmla="*/ 475 w 950"/>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473">
                  <a:moveTo>
                    <a:pt x="475" y="473"/>
                  </a:moveTo>
                  <a:cubicBezTo>
                    <a:pt x="572" y="414"/>
                    <a:pt x="685" y="382"/>
                    <a:pt x="800" y="382"/>
                  </a:cubicBezTo>
                  <a:cubicBezTo>
                    <a:pt x="851" y="382"/>
                    <a:pt x="901" y="389"/>
                    <a:pt x="950" y="401"/>
                  </a:cubicBezTo>
                  <a:cubicBezTo>
                    <a:pt x="927" y="325"/>
                    <a:pt x="886" y="253"/>
                    <a:pt x="826" y="194"/>
                  </a:cubicBezTo>
                  <a:cubicBezTo>
                    <a:pt x="632" y="0"/>
                    <a:pt x="318" y="0"/>
                    <a:pt x="124" y="194"/>
                  </a:cubicBezTo>
                  <a:cubicBezTo>
                    <a:pt x="64" y="253"/>
                    <a:pt x="23" y="325"/>
                    <a:pt x="0" y="401"/>
                  </a:cubicBezTo>
                  <a:cubicBezTo>
                    <a:pt x="49" y="389"/>
                    <a:pt x="99" y="382"/>
                    <a:pt x="151" y="382"/>
                  </a:cubicBezTo>
                  <a:cubicBezTo>
                    <a:pt x="266" y="382"/>
                    <a:pt x="378" y="414"/>
                    <a:pt x="475" y="473"/>
                  </a:cubicBezTo>
                  <a:close/>
                </a:path>
              </a:pathLst>
            </a:custGeom>
            <a:gradFill>
              <a:gsLst>
                <a:gs pos="3000">
                  <a:srgbClr val="7CEFD8"/>
                </a:gs>
                <a:gs pos="13000">
                  <a:srgbClr val="6672E4"/>
                </a:gs>
                <a:gs pos="99000">
                  <a:srgbClr val="882BE5"/>
                </a:gs>
              </a:gsLst>
              <a:lin ang="60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a:extLst>
                <a:ext uri="{FF2B5EF4-FFF2-40B4-BE49-F238E27FC236}">
                  <a16:creationId xmlns:a16="http://schemas.microsoft.com/office/drawing/2014/main" id="{C3B6EAAE-1C2D-46EB-A473-3B6078DC2541}"/>
                </a:ext>
              </a:extLst>
            </p:cNvPr>
            <p:cNvSpPr>
              <a:spLocks/>
            </p:cNvSpPr>
            <p:nvPr/>
          </p:nvSpPr>
          <p:spPr bwMode="auto">
            <a:xfrm>
              <a:off x="3650007" y="3000329"/>
              <a:ext cx="2319325" cy="2920728"/>
            </a:xfrm>
            <a:custGeom>
              <a:avLst/>
              <a:gdLst>
                <a:gd name="T0" fmla="*/ 511 w 709"/>
                <a:gd name="T1" fmla="*/ 0 h 893"/>
                <a:gd name="T2" fmla="*/ 331 w 709"/>
                <a:gd name="T3" fmla="*/ 376 h 893"/>
                <a:gd name="T4" fmla="*/ 183 w 709"/>
                <a:gd name="T5" fmla="*/ 485 h 893"/>
                <a:gd name="T6" fmla="*/ 0 w 709"/>
                <a:gd name="T7" fmla="*/ 845 h 893"/>
                <a:gd name="T8" fmla="*/ 213 w 709"/>
                <a:gd name="T9" fmla="*/ 893 h 893"/>
                <a:gd name="T10" fmla="*/ 709 w 709"/>
                <a:gd name="T11" fmla="*/ 397 h 893"/>
                <a:gd name="T12" fmla="*/ 511 w 709"/>
                <a:gd name="T13" fmla="*/ 0 h 893"/>
              </a:gdLst>
              <a:ahLst/>
              <a:cxnLst>
                <a:cxn ang="0">
                  <a:pos x="T0" y="T1"/>
                </a:cxn>
                <a:cxn ang="0">
                  <a:pos x="T2" y="T3"/>
                </a:cxn>
                <a:cxn ang="0">
                  <a:pos x="T4" y="T5"/>
                </a:cxn>
                <a:cxn ang="0">
                  <a:pos x="T6" y="T7"/>
                </a:cxn>
                <a:cxn ang="0">
                  <a:pos x="T8" y="T9"/>
                </a:cxn>
                <a:cxn ang="0">
                  <a:pos x="T10" y="T11"/>
                </a:cxn>
                <a:cxn ang="0">
                  <a:pos x="T12" y="T13"/>
                </a:cxn>
              </a:cxnLst>
              <a:rect l="0" t="0" r="r" b="b"/>
              <a:pathLst>
                <a:path w="709" h="893">
                  <a:moveTo>
                    <a:pt x="511" y="0"/>
                  </a:moveTo>
                  <a:cubicBezTo>
                    <a:pt x="496" y="142"/>
                    <a:pt x="433" y="273"/>
                    <a:pt x="331" y="376"/>
                  </a:cubicBezTo>
                  <a:cubicBezTo>
                    <a:pt x="287" y="420"/>
                    <a:pt x="237" y="456"/>
                    <a:pt x="183" y="485"/>
                  </a:cubicBezTo>
                  <a:cubicBezTo>
                    <a:pt x="164" y="622"/>
                    <a:pt x="100" y="748"/>
                    <a:pt x="0" y="845"/>
                  </a:cubicBezTo>
                  <a:cubicBezTo>
                    <a:pt x="65" y="876"/>
                    <a:pt x="137" y="893"/>
                    <a:pt x="213" y="893"/>
                  </a:cubicBezTo>
                  <a:cubicBezTo>
                    <a:pt x="487" y="893"/>
                    <a:pt x="709" y="671"/>
                    <a:pt x="709" y="397"/>
                  </a:cubicBezTo>
                  <a:cubicBezTo>
                    <a:pt x="709" y="234"/>
                    <a:pt x="631" y="90"/>
                    <a:pt x="511" y="0"/>
                  </a:cubicBezTo>
                  <a:close/>
                </a:path>
              </a:pathLst>
            </a:custGeom>
            <a:gradFill>
              <a:gsLst>
                <a:gs pos="100000">
                  <a:srgbClr val="7CEFD8"/>
                </a:gs>
                <a:gs pos="92000">
                  <a:srgbClr val="6672E4"/>
                </a:gs>
                <a:gs pos="28000">
                  <a:srgbClr val="882BE5"/>
                </a:gs>
              </a:gsLst>
              <a:lin ang="1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descr="This image is an icon of three people interacting. ">
              <a:extLst>
                <a:ext uri="{FF2B5EF4-FFF2-40B4-BE49-F238E27FC236}">
                  <a16:creationId xmlns:a16="http://schemas.microsoft.com/office/drawing/2014/main" id="{7BF3ACC0-B381-45FC-900F-55F46E5E7EFD}"/>
                </a:ext>
              </a:extLst>
            </p:cNvPr>
            <p:cNvSpPr>
              <a:spLocks/>
            </p:cNvSpPr>
            <p:nvPr/>
          </p:nvSpPr>
          <p:spPr bwMode="auto">
            <a:xfrm>
              <a:off x="2919022" y="4735092"/>
              <a:ext cx="984471" cy="758291"/>
            </a:xfrm>
            <a:custGeom>
              <a:avLst/>
              <a:gdLst>
                <a:gd name="T0" fmla="*/ 0 w 301"/>
                <a:gd name="T1" fmla="*/ 0 h 232"/>
                <a:gd name="T2" fmla="*/ 150 w 301"/>
                <a:gd name="T3" fmla="*/ 232 h 232"/>
                <a:gd name="T4" fmla="*/ 301 w 301"/>
                <a:gd name="T5" fmla="*/ 0 h 232"/>
                <a:gd name="T6" fmla="*/ 150 w 301"/>
                <a:gd name="T7" fmla="*/ 19 h 232"/>
                <a:gd name="T8" fmla="*/ 0 w 301"/>
                <a:gd name="T9" fmla="*/ 0 h 232"/>
              </a:gdLst>
              <a:ahLst/>
              <a:cxnLst>
                <a:cxn ang="0">
                  <a:pos x="T0" y="T1"/>
                </a:cxn>
                <a:cxn ang="0">
                  <a:pos x="T2" y="T3"/>
                </a:cxn>
                <a:cxn ang="0">
                  <a:pos x="T4" y="T5"/>
                </a:cxn>
                <a:cxn ang="0">
                  <a:pos x="T6" y="T7"/>
                </a:cxn>
                <a:cxn ang="0">
                  <a:pos x="T8" y="T9"/>
                </a:cxn>
              </a:cxnLst>
              <a:rect l="0" t="0" r="r" b="b"/>
              <a:pathLst>
                <a:path w="301" h="232">
                  <a:moveTo>
                    <a:pt x="0" y="0"/>
                  </a:moveTo>
                  <a:cubicBezTo>
                    <a:pt x="27" y="92"/>
                    <a:pt x="80" y="172"/>
                    <a:pt x="150" y="232"/>
                  </a:cubicBezTo>
                  <a:cubicBezTo>
                    <a:pt x="220" y="172"/>
                    <a:pt x="273" y="92"/>
                    <a:pt x="301" y="0"/>
                  </a:cubicBezTo>
                  <a:cubicBezTo>
                    <a:pt x="252" y="13"/>
                    <a:pt x="201" y="19"/>
                    <a:pt x="150" y="19"/>
                  </a:cubicBezTo>
                  <a:cubicBezTo>
                    <a:pt x="99" y="19"/>
                    <a:pt x="49" y="13"/>
                    <a:pt x="0" y="0"/>
                  </a:cubicBezTo>
                  <a:close/>
                </a:path>
              </a:pathLst>
            </a:custGeom>
            <a:gradFill>
              <a:gsLst>
                <a:gs pos="100000">
                  <a:srgbClr val="7CEFD8"/>
                </a:gs>
                <a:gs pos="42000">
                  <a:srgbClr val="6672E4"/>
                </a:gs>
                <a:gs pos="0">
                  <a:srgbClr val="882BE5"/>
                </a:gs>
              </a:gsLst>
              <a:lin ang="5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descr="This image is an icon of three people and a symbol that represents connection to the internet.">
              <a:extLst>
                <a:ext uri="{FF2B5EF4-FFF2-40B4-BE49-F238E27FC236}">
                  <a16:creationId xmlns:a16="http://schemas.microsoft.com/office/drawing/2014/main" id="{9E41B0EC-DA27-4BF7-891C-FC6D7EF3CCFF}"/>
                </a:ext>
              </a:extLst>
            </p:cNvPr>
            <p:cNvSpPr>
              <a:spLocks/>
            </p:cNvSpPr>
            <p:nvPr/>
          </p:nvSpPr>
          <p:spPr bwMode="auto">
            <a:xfrm>
              <a:off x="3776675" y="2641947"/>
              <a:ext cx="1260332" cy="1406761"/>
            </a:xfrm>
            <a:custGeom>
              <a:avLst/>
              <a:gdLst>
                <a:gd name="T0" fmla="*/ 239 w 385"/>
                <a:gd name="T1" fmla="*/ 384 h 430"/>
                <a:gd name="T2" fmla="*/ 385 w 385"/>
                <a:gd name="T3" fmla="*/ 31 h 430"/>
                <a:gd name="T4" fmla="*/ 213 w 385"/>
                <a:gd name="T5" fmla="*/ 0 h 430"/>
                <a:gd name="T6" fmla="*/ 0 w 385"/>
                <a:gd name="T7" fmla="*/ 48 h 430"/>
                <a:gd name="T8" fmla="*/ 186 w 385"/>
                <a:gd name="T9" fmla="*/ 430 h 430"/>
                <a:gd name="T10" fmla="*/ 239 w 385"/>
                <a:gd name="T11" fmla="*/ 384 h 430"/>
              </a:gdLst>
              <a:ahLst/>
              <a:cxnLst>
                <a:cxn ang="0">
                  <a:pos x="T0" y="T1"/>
                </a:cxn>
                <a:cxn ang="0">
                  <a:pos x="T2" y="T3"/>
                </a:cxn>
                <a:cxn ang="0">
                  <a:pos x="T4" y="T5"/>
                </a:cxn>
                <a:cxn ang="0">
                  <a:pos x="T6" y="T7"/>
                </a:cxn>
                <a:cxn ang="0">
                  <a:pos x="T8" y="T9"/>
                </a:cxn>
                <a:cxn ang="0">
                  <a:pos x="T10" y="T11"/>
                </a:cxn>
              </a:cxnLst>
              <a:rect l="0" t="0" r="r" b="b"/>
              <a:pathLst>
                <a:path w="385" h="430">
                  <a:moveTo>
                    <a:pt x="239" y="384"/>
                  </a:moveTo>
                  <a:cubicBezTo>
                    <a:pt x="337" y="286"/>
                    <a:pt x="385" y="159"/>
                    <a:pt x="385" y="31"/>
                  </a:cubicBezTo>
                  <a:cubicBezTo>
                    <a:pt x="331" y="11"/>
                    <a:pt x="273" y="0"/>
                    <a:pt x="213" y="0"/>
                  </a:cubicBezTo>
                  <a:cubicBezTo>
                    <a:pt x="137" y="0"/>
                    <a:pt x="65" y="17"/>
                    <a:pt x="0" y="48"/>
                  </a:cubicBezTo>
                  <a:cubicBezTo>
                    <a:pt x="105" y="150"/>
                    <a:pt x="171" y="285"/>
                    <a:pt x="186" y="430"/>
                  </a:cubicBezTo>
                  <a:cubicBezTo>
                    <a:pt x="205" y="416"/>
                    <a:pt x="222" y="400"/>
                    <a:pt x="239" y="384"/>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0" descr="This image is an icon of three people and a globe.">
              <a:extLst>
                <a:ext uri="{FF2B5EF4-FFF2-40B4-BE49-F238E27FC236}">
                  <a16:creationId xmlns:a16="http://schemas.microsoft.com/office/drawing/2014/main" id="{BDEE62C1-79C7-4BD6-99A1-2466D37A5EB4}"/>
                </a:ext>
              </a:extLst>
            </p:cNvPr>
            <p:cNvSpPr>
              <a:spLocks/>
            </p:cNvSpPr>
            <p:nvPr/>
          </p:nvSpPr>
          <p:spPr bwMode="auto">
            <a:xfrm>
              <a:off x="1784200" y="2641947"/>
              <a:ext cx="1259024" cy="1402839"/>
            </a:xfrm>
            <a:custGeom>
              <a:avLst/>
              <a:gdLst>
                <a:gd name="T0" fmla="*/ 173 w 385"/>
                <a:gd name="T1" fmla="*/ 0 h 429"/>
                <a:gd name="T2" fmla="*/ 1 w 385"/>
                <a:gd name="T3" fmla="*/ 31 h 429"/>
                <a:gd name="T4" fmla="*/ 146 w 385"/>
                <a:gd name="T5" fmla="*/ 384 h 429"/>
                <a:gd name="T6" fmla="*/ 199 w 385"/>
                <a:gd name="T7" fmla="*/ 429 h 429"/>
                <a:gd name="T8" fmla="*/ 385 w 385"/>
                <a:gd name="T9" fmla="*/ 48 h 429"/>
                <a:gd name="T10" fmla="*/ 173 w 385"/>
                <a:gd name="T11" fmla="*/ 0 h 429"/>
              </a:gdLst>
              <a:ahLst/>
              <a:cxnLst>
                <a:cxn ang="0">
                  <a:pos x="T0" y="T1"/>
                </a:cxn>
                <a:cxn ang="0">
                  <a:pos x="T2" y="T3"/>
                </a:cxn>
                <a:cxn ang="0">
                  <a:pos x="T4" y="T5"/>
                </a:cxn>
                <a:cxn ang="0">
                  <a:pos x="T6" y="T7"/>
                </a:cxn>
                <a:cxn ang="0">
                  <a:pos x="T8" y="T9"/>
                </a:cxn>
                <a:cxn ang="0">
                  <a:pos x="T10" y="T11"/>
                </a:cxn>
              </a:cxnLst>
              <a:rect l="0" t="0" r="r" b="b"/>
              <a:pathLst>
                <a:path w="385" h="429">
                  <a:moveTo>
                    <a:pt x="173" y="0"/>
                  </a:moveTo>
                  <a:cubicBezTo>
                    <a:pt x="112" y="0"/>
                    <a:pt x="54" y="11"/>
                    <a:pt x="1" y="31"/>
                  </a:cubicBezTo>
                  <a:cubicBezTo>
                    <a:pt x="0" y="159"/>
                    <a:pt x="49" y="286"/>
                    <a:pt x="146" y="384"/>
                  </a:cubicBezTo>
                  <a:cubicBezTo>
                    <a:pt x="163" y="400"/>
                    <a:pt x="181" y="416"/>
                    <a:pt x="199" y="429"/>
                  </a:cubicBezTo>
                  <a:cubicBezTo>
                    <a:pt x="215" y="285"/>
                    <a:pt x="280" y="150"/>
                    <a:pt x="385" y="48"/>
                  </a:cubicBezTo>
                  <a:cubicBezTo>
                    <a:pt x="320" y="17"/>
                    <a:pt x="249" y="0"/>
                    <a:pt x="173" y="0"/>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 descr="This image is an icon of four people interacting. ">
              <a:extLst>
                <a:ext uri="{FF2B5EF4-FFF2-40B4-BE49-F238E27FC236}">
                  <a16:creationId xmlns:a16="http://schemas.microsoft.com/office/drawing/2014/main" id="{C8436027-C518-481B-BDB7-763A96442B5F}"/>
                </a:ext>
              </a:extLst>
            </p:cNvPr>
            <p:cNvSpPr>
              <a:spLocks/>
            </p:cNvSpPr>
            <p:nvPr/>
          </p:nvSpPr>
          <p:spPr bwMode="auto">
            <a:xfrm>
              <a:off x="2847115" y="3038089"/>
              <a:ext cx="1125670" cy="1333546"/>
            </a:xfrm>
            <a:custGeom>
              <a:avLst/>
              <a:gdLst>
                <a:gd name="T0" fmla="*/ 344 w 344"/>
                <a:gd name="T1" fmla="*/ 376 h 408"/>
                <a:gd name="T2" fmla="*/ 344 w 344"/>
                <a:gd name="T3" fmla="*/ 377 h 408"/>
                <a:gd name="T4" fmla="*/ 323 w 344"/>
                <a:gd name="T5" fmla="*/ 385 h 408"/>
                <a:gd name="T6" fmla="*/ 282 w 344"/>
                <a:gd name="T7" fmla="*/ 396 h 408"/>
                <a:gd name="T8" fmla="*/ 277 w 344"/>
                <a:gd name="T9" fmla="*/ 397 h 408"/>
                <a:gd name="T10" fmla="*/ 218 w 344"/>
                <a:gd name="T11" fmla="*/ 406 h 408"/>
                <a:gd name="T12" fmla="*/ 217 w 344"/>
                <a:gd name="T13" fmla="*/ 406 h 408"/>
                <a:gd name="T14" fmla="*/ 214 w 344"/>
                <a:gd name="T15" fmla="*/ 406 h 408"/>
                <a:gd name="T16" fmla="*/ 172 w 344"/>
                <a:gd name="T17" fmla="*/ 408 h 408"/>
                <a:gd name="T18" fmla="*/ 128 w 344"/>
                <a:gd name="T19" fmla="*/ 406 h 408"/>
                <a:gd name="T20" fmla="*/ 127 w 344"/>
                <a:gd name="T21" fmla="*/ 406 h 408"/>
                <a:gd name="T22" fmla="*/ 64 w 344"/>
                <a:gd name="T23" fmla="*/ 396 h 408"/>
                <a:gd name="T24" fmla="*/ 62 w 344"/>
                <a:gd name="T25" fmla="*/ 396 h 408"/>
                <a:gd name="T26" fmla="*/ 0 w 344"/>
                <a:gd name="T27" fmla="*/ 377 h 408"/>
                <a:gd name="T28" fmla="*/ 0 w 344"/>
                <a:gd name="T29" fmla="*/ 376 h 408"/>
                <a:gd name="T30" fmla="*/ 4 w 344"/>
                <a:gd name="T31" fmla="*/ 313 h 408"/>
                <a:gd name="T32" fmla="*/ 17 w 344"/>
                <a:gd name="T33" fmla="*/ 249 h 408"/>
                <a:gd name="T34" fmla="*/ 86 w 344"/>
                <a:gd name="T35" fmla="*/ 97 h 408"/>
                <a:gd name="T36" fmla="*/ 126 w 344"/>
                <a:gd name="T37" fmla="*/ 46 h 408"/>
                <a:gd name="T38" fmla="*/ 172 w 344"/>
                <a:gd name="T39" fmla="*/ 0 h 408"/>
                <a:gd name="T40" fmla="*/ 218 w 344"/>
                <a:gd name="T41" fmla="*/ 46 h 408"/>
                <a:gd name="T42" fmla="*/ 258 w 344"/>
                <a:gd name="T43" fmla="*/ 97 h 408"/>
                <a:gd name="T44" fmla="*/ 327 w 344"/>
                <a:gd name="T45" fmla="*/ 249 h 408"/>
                <a:gd name="T46" fmla="*/ 340 w 344"/>
                <a:gd name="T47" fmla="*/ 313 h 408"/>
                <a:gd name="T48" fmla="*/ 344 w 344"/>
                <a:gd name="T49" fmla="*/ 37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4" h="408">
                  <a:moveTo>
                    <a:pt x="344" y="376"/>
                  </a:moveTo>
                  <a:cubicBezTo>
                    <a:pt x="344" y="377"/>
                    <a:pt x="344" y="377"/>
                    <a:pt x="344" y="377"/>
                  </a:cubicBezTo>
                  <a:cubicBezTo>
                    <a:pt x="337" y="380"/>
                    <a:pt x="330" y="382"/>
                    <a:pt x="323" y="385"/>
                  </a:cubicBezTo>
                  <a:cubicBezTo>
                    <a:pt x="309" y="389"/>
                    <a:pt x="296" y="393"/>
                    <a:pt x="282" y="396"/>
                  </a:cubicBezTo>
                  <a:cubicBezTo>
                    <a:pt x="280" y="396"/>
                    <a:pt x="279" y="396"/>
                    <a:pt x="277" y="397"/>
                  </a:cubicBezTo>
                  <a:cubicBezTo>
                    <a:pt x="258" y="401"/>
                    <a:pt x="238" y="404"/>
                    <a:pt x="218" y="406"/>
                  </a:cubicBezTo>
                  <a:cubicBezTo>
                    <a:pt x="217" y="406"/>
                    <a:pt x="217" y="406"/>
                    <a:pt x="217" y="406"/>
                  </a:cubicBezTo>
                  <a:cubicBezTo>
                    <a:pt x="216" y="406"/>
                    <a:pt x="215" y="406"/>
                    <a:pt x="214" y="406"/>
                  </a:cubicBezTo>
                  <a:cubicBezTo>
                    <a:pt x="200" y="407"/>
                    <a:pt x="186" y="408"/>
                    <a:pt x="172" y="408"/>
                  </a:cubicBezTo>
                  <a:cubicBezTo>
                    <a:pt x="158" y="408"/>
                    <a:pt x="143" y="407"/>
                    <a:pt x="128" y="406"/>
                  </a:cubicBezTo>
                  <a:cubicBezTo>
                    <a:pt x="128" y="406"/>
                    <a:pt x="127" y="406"/>
                    <a:pt x="127" y="406"/>
                  </a:cubicBezTo>
                  <a:cubicBezTo>
                    <a:pt x="106" y="404"/>
                    <a:pt x="85" y="401"/>
                    <a:pt x="64" y="396"/>
                  </a:cubicBezTo>
                  <a:cubicBezTo>
                    <a:pt x="63" y="396"/>
                    <a:pt x="63" y="396"/>
                    <a:pt x="62" y="396"/>
                  </a:cubicBezTo>
                  <a:cubicBezTo>
                    <a:pt x="41" y="391"/>
                    <a:pt x="21" y="385"/>
                    <a:pt x="0" y="377"/>
                  </a:cubicBezTo>
                  <a:cubicBezTo>
                    <a:pt x="0" y="376"/>
                    <a:pt x="0" y="376"/>
                    <a:pt x="0" y="376"/>
                  </a:cubicBezTo>
                  <a:cubicBezTo>
                    <a:pt x="0" y="354"/>
                    <a:pt x="2" y="333"/>
                    <a:pt x="4" y="313"/>
                  </a:cubicBezTo>
                  <a:cubicBezTo>
                    <a:pt x="7" y="291"/>
                    <a:pt x="11" y="270"/>
                    <a:pt x="17" y="249"/>
                  </a:cubicBezTo>
                  <a:cubicBezTo>
                    <a:pt x="31" y="194"/>
                    <a:pt x="55" y="143"/>
                    <a:pt x="86" y="97"/>
                  </a:cubicBezTo>
                  <a:cubicBezTo>
                    <a:pt x="98" y="79"/>
                    <a:pt x="112" y="62"/>
                    <a:pt x="126" y="46"/>
                  </a:cubicBezTo>
                  <a:cubicBezTo>
                    <a:pt x="140" y="29"/>
                    <a:pt x="156" y="14"/>
                    <a:pt x="172" y="0"/>
                  </a:cubicBezTo>
                  <a:cubicBezTo>
                    <a:pt x="188" y="14"/>
                    <a:pt x="204" y="29"/>
                    <a:pt x="218" y="46"/>
                  </a:cubicBezTo>
                  <a:cubicBezTo>
                    <a:pt x="233" y="62"/>
                    <a:pt x="246" y="79"/>
                    <a:pt x="258" y="97"/>
                  </a:cubicBezTo>
                  <a:cubicBezTo>
                    <a:pt x="289" y="143"/>
                    <a:pt x="313" y="194"/>
                    <a:pt x="327" y="249"/>
                  </a:cubicBezTo>
                  <a:cubicBezTo>
                    <a:pt x="333" y="270"/>
                    <a:pt x="337" y="291"/>
                    <a:pt x="340" y="313"/>
                  </a:cubicBezTo>
                  <a:cubicBezTo>
                    <a:pt x="343" y="333"/>
                    <a:pt x="344" y="354"/>
                    <a:pt x="344" y="376"/>
                  </a:cubicBezTo>
                  <a:close/>
                </a:path>
              </a:pathLst>
            </a:custGeom>
            <a:gradFill>
              <a:gsLst>
                <a:gs pos="0">
                  <a:srgbClr val="7CEFD8"/>
                </a:gs>
                <a:gs pos="71000">
                  <a:srgbClr val="6672E4"/>
                </a:gs>
                <a:gs pos="100000">
                  <a:srgbClr val="882BE5"/>
                </a:gs>
              </a:gsLst>
              <a:lin ang="5400000" scaled="1"/>
            </a:gradFill>
            <a:ln w="12700" cap="flat">
              <a:noFill/>
              <a:prstDash val="solid"/>
              <a:miter lim="800000"/>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62" descr="This image is of three overlapping circles.   ">
              <a:extLst>
                <a:ext uri="{FF2B5EF4-FFF2-40B4-BE49-F238E27FC236}">
                  <a16:creationId xmlns:a16="http://schemas.microsoft.com/office/drawing/2014/main" id="{84BAF14B-A443-42DB-8BF6-893FAE5CCE6F}"/>
                </a:ext>
              </a:extLst>
            </p:cNvPr>
            <p:cNvSpPr/>
            <p:nvPr/>
          </p:nvSpPr>
          <p:spPr>
            <a:xfrm rot="10800000">
              <a:off x="4206587" y="4275345"/>
              <a:ext cx="1697969" cy="1234801"/>
            </a:xfrm>
            <a:prstGeom prst="rect">
              <a:avLst/>
            </a:prstGeom>
          </p:spPr>
          <p:txBody>
            <a:bodyPr wrap="square" lIns="0" tIns="0" rIns="0" bIns="0">
              <a:spAutoFit/>
            </a:bodyPr>
            <a:lstStyle/>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mark bat with</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school name on</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provided tape </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and secure bat  </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with OSA; </a:t>
              </a:r>
            </a:p>
          </p:txBody>
        </p:sp>
        <p:sp>
          <p:nvSpPr>
            <p:cNvPr id="104" name="Rectangle 103">
              <a:extLst>
                <a:ext uri="{FF2B5EF4-FFF2-40B4-BE49-F238E27FC236}">
                  <a16:creationId xmlns:a16="http://schemas.microsoft.com/office/drawing/2014/main" id="{10F61556-59B4-4A9C-90FA-556F81054F9F}"/>
                </a:ext>
              </a:extLst>
            </p:cNvPr>
            <p:cNvSpPr/>
            <p:nvPr/>
          </p:nvSpPr>
          <p:spPr>
            <a:xfrm rot="10800000">
              <a:off x="1290342" y="4373262"/>
              <a:ext cx="1495176" cy="987841"/>
            </a:xfrm>
            <a:prstGeom prst="rect">
              <a:avLst/>
            </a:prstGeom>
          </p:spPr>
          <p:txBody>
            <a:bodyPr wrap="square" lIns="0" tIns="0" rIns="0" bIns="0">
              <a:spAutoFit/>
            </a:bodyPr>
            <a:lstStyle/>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Amend number</a:t>
              </a:r>
            </a:p>
            <a:p>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of bats on provided paperwork;</a:t>
              </a:r>
              <a:endParaRPr lang="en-US"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sp>
          <p:nvSpPr>
            <p:cNvPr id="105" name="Rectangle 104">
              <a:extLst>
                <a:ext uri="{FF2B5EF4-FFF2-40B4-BE49-F238E27FC236}">
                  <a16:creationId xmlns:a16="http://schemas.microsoft.com/office/drawing/2014/main" id="{F5EBCB29-78BB-40FE-BAC2-F83D56B8F2B7}"/>
                </a:ext>
              </a:extLst>
            </p:cNvPr>
            <p:cNvSpPr/>
            <p:nvPr/>
          </p:nvSpPr>
          <p:spPr>
            <a:xfrm rot="10800000">
              <a:off x="2499115" y="1282727"/>
              <a:ext cx="1970116" cy="987841"/>
            </a:xfrm>
            <a:prstGeom prst="rect">
              <a:avLst/>
            </a:prstGeom>
          </p:spPr>
          <p:txBody>
            <a:bodyPr wrap="square" lIns="0" tIns="0" rIns="0" bIns="0">
              <a:spAutoFit/>
            </a:bodyPr>
            <a:lstStyle/>
            <a:p>
              <a:pPr algn="ctr"/>
              <a:r>
                <a:rPr lang="da-DK" sz="2000"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know in advance and follow appropriate policy for  bat’s  disposition.</a:t>
              </a:r>
            </a:p>
          </p:txBody>
        </p:sp>
      </p:grpSp>
      <p:sp>
        <p:nvSpPr>
          <p:cNvPr id="107" name="TextBox 106">
            <a:extLst>
              <a:ext uri="{FF2B5EF4-FFF2-40B4-BE49-F238E27FC236}">
                <a16:creationId xmlns:a16="http://schemas.microsoft.com/office/drawing/2014/main" id="{54EA7ED5-6E34-4D47-91B6-F78F5F8B4C6E}"/>
              </a:ext>
            </a:extLst>
          </p:cNvPr>
          <p:cNvSpPr txBox="1"/>
          <p:nvPr/>
        </p:nvSpPr>
        <p:spPr>
          <a:xfrm>
            <a:off x="601231" y="3088937"/>
            <a:ext cx="3807949" cy="1514645"/>
          </a:xfrm>
          <a:prstGeom prst="rect">
            <a:avLst/>
          </a:prstGeom>
          <a:noFill/>
        </p:spPr>
        <p:txBody>
          <a:bodyPr wrap="square" lIns="0" tIns="0" rIns="0" bIns="0" rtlCol="0">
            <a:spAutoFit/>
          </a:bodyPr>
          <a:lstStyle/>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BATS THAT </a:t>
            </a:r>
          </a:p>
          <a:p>
            <a:pPr>
              <a:lnSpc>
                <a:spcPts val="4000"/>
              </a:lnSpc>
            </a:pPr>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FAIL ARE DISQUALIFIED…</a:t>
            </a:r>
            <a:endParaRPr lang="en-US" sz="4400" b="1" dirty="0">
              <a:solidFill>
                <a:srgbClr val="000099"/>
              </a:solidFill>
              <a:latin typeface="Segoe UI" panose="020B0502040204020203" pitchFamily="34" charset="0"/>
              <a:cs typeface="Segoe UI" panose="020B0502040204020203" pitchFamily="34" charset="0"/>
            </a:endParaRPr>
          </a:p>
        </p:txBody>
      </p:sp>
      <p:sp>
        <p:nvSpPr>
          <p:cNvPr id="4" name="Title 3" hidden="1">
            <a:extLst>
              <a:ext uri="{FF2B5EF4-FFF2-40B4-BE49-F238E27FC236}">
                <a16:creationId xmlns:a16="http://schemas.microsoft.com/office/drawing/2014/main" id="{2784E464-B64A-4614-9350-2C88DBD46AB5}"/>
              </a:ext>
            </a:extLst>
          </p:cNvPr>
          <p:cNvSpPr>
            <a:spLocks noGrp="1"/>
          </p:cNvSpPr>
          <p:nvPr>
            <p:ph type="title"/>
          </p:nvPr>
        </p:nvSpPr>
        <p:spPr/>
        <p:txBody>
          <a:bodyPr/>
          <a:lstStyle/>
          <a:p>
            <a:r>
              <a:rPr lang="en-US" dirty="0"/>
              <a:t>Human resources slide 5</a:t>
            </a:r>
          </a:p>
        </p:txBody>
      </p:sp>
      <p:sp>
        <p:nvSpPr>
          <p:cNvPr id="3" name="Rectangle 2">
            <a:extLst>
              <a:ext uri="{FF2B5EF4-FFF2-40B4-BE49-F238E27FC236}">
                <a16:creationId xmlns:a16="http://schemas.microsoft.com/office/drawing/2014/main" id="{B16C27FA-10A3-4F62-A40C-ADC626BC76AC}"/>
              </a:ext>
            </a:extLst>
          </p:cNvPr>
          <p:cNvSpPr/>
          <p:nvPr/>
        </p:nvSpPr>
        <p:spPr>
          <a:xfrm>
            <a:off x="6943486" y="2691846"/>
            <a:ext cx="1039066" cy="923330"/>
          </a:xfrm>
          <a:prstGeom prst="rect">
            <a:avLst/>
          </a:prstGeom>
        </p:spPr>
        <p:txBody>
          <a:bodyPr wrap="none">
            <a:spAutoFit/>
          </a:bodyPr>
          <a:lstStyle/>
          <a:p>
            <a:pPr algn="ctr"/>
            <a:r>
              <a:rPr lang="da-DK"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NEVER</a:t>
            </a:r>
          </a:p>
          <a:p>
            <a:pPr algn="ctr"/>
            <a:r>
              <a:rPr lang="da-DK"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REPEAT </a:t>
            </a:r>
          </a:p>
          <a:p>
            <a:pPr algn="ctr"/>
            <a:r>
              <a:rPr lang="da-DK"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TEST;</a:t>
            </a:r>
            <a:endParaRPr lang="en-US" dirty="0"/>
          </a:p>
        </p:txBody>
      </p:sp>
    </p:spTree>
    <p:extLst>
      <p:ext uri="{BB962C8B-B14F-4D97-AF65-F5344CB8AC3E}">
        <p14:creationId xmlns:p14="http://schemas.microsoft.com/office/powerpoint/2010/main" val="157595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5E537-4AB4-4445-A3AC-40D738EDF3DC}"/>
              </a:ext>
            </a:extLst>
          </p:cNvPr>
          <p:cNvSpPr txBox="1"/>
          <p:nvPr/>
        </p:nvSpPr>
        <p:spPr>
          <a:xfrm>
            <a:off x="825546" y="337130"/>
            <a:ext cx="5726259" cy="984885"/>
          </a:xfrm>
          <a:prstGeom prst="rect">
            <a:avLst/>
          </a:prstGeom>
          <a:noFill/>
        </p:spPr>
        <p:txBody>
          <a:bodyPr wrap="square" lIns="0" tIns="0" rIns="0" bIns="0" rtlCol="0">
            <a:spAutoFit/>
          </a:bodyPr>
          <a:lstStyle/>
          <a:p>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NCAA POSTSEASON </a:t>
            </a:r>
          </a:p>
          <a:p>
            <a:r>
              <a:rPr lang="en-US" sz="3200" b="1"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 	 TESTING NOTES</a:t>
            </a:r>
          </a:p>
        </p:txBody>
      </p:sp>
      <p:grpSp>
        <p:nvGrpSpPr>
          <p:cNvPr id="21" name="Group 20">
            <a:extLst>
              <a:ext uri="{FF2B5EF4-FFF2-40B4-BE49-F238E27FC236}">
                <a16:creationId xmlns:a16="http://schemas.microsoft.com/office/drawing/2014/main" id="{B111D787-E830-4638-97B3-205F0A0ABC3F}"/>
              </a:ext>
            </a:extLst>
          </p:cNvPr>
          <p:cNvGrpSpPr/>
          <p:nvPr/>
        </p:nvGrpSpPr>
        <p:grpSpPr>
          <a:xfrm>
            <a:off x="283925" y="1646093"/>
            <a:ext cx="7163251" cy="4124206"/>
            <a:chOff x="604121" y="1843704"/>
            <a:chExt cx="4672067" cy="3186288"/>
          </a:xfrm>
        </p:grpSpPr>
        <p:sp>
          <p:nvSpPr>
            <p:cNvPr id="6" name="Rectangle: Rounded Corners 5">
              <a:extLst>
                <a:ext uri="{FF2B5EF4-FFF2-40B4-BE49-F238E27FC236}">
                  <a16:creationId xmlns:a16="http://schemas.microsoft.com/office/drawing/2014/main" id="{6BFCD1AA-E1CA-41D6-8605-56AFEBE4EEE3}"/>
                </a:ext>
              </a:extLst>
            </p:cNvPr>
            <p:cNvSpPr/>
            <p:nvPr/>
          </p:nvSpPr>
          <p:spPr>
            <a:xfrm>
              <a:off x="604121" y="1843704"/>
              <a:ext cx="251983" cy="281452"/>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8" name="Rectangle 7">
              <a:extLst>
                <a:ext uri="{FF2B5EF4-FFF2-40B4-BE49-F238E27FC236}">
                  <a16:creationId xmlns:a16="http://schemas.microsoft.com/office/drawing/2014/main" id="{E9101D99-B002-4698-9C7E-C942B9AA2D39}"/>
                </a:ext>
              </a:extLst>
            </p:cNvPr>
            <p:cNvSpPr/>
            <p:nvPr/>
          </p:nvSpPr>
          <p:spPr>
            <a:xfrm>
              <a:off x="1038783" y="1843704"/>
              <a:ext cx="4237405" cy="3186288"/>
            </a:xfrm>
            <a:prstGeom prst="rect">
              <a:avLst/>
            </a:prstGeom>
            <a:ln>
              <a:noFill/>
            </a:ln>
          </p:spPr>
          <p:txBody>
            <a:bodyPr wrap="square" lIns="0" tIns="0" rIns="0" bIns="0">
              <a:spAutoFit/>
            </a:bodyPr>
            <a:lstStyle/>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Forms and detailed informational materials regarding</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BCT are available on the Ref Quest website.</a:t>
              </a:r>
            </a:p>
            <a:p>
              <a:endParaRPr lang="en-US" sz="24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The NCAA will provide tournament host with daily, color-varied stickers and team log sheets for use </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by the site representative.</a:t>
              </a:r>
            </a:p>
            <a:p>
              <a:endParaRPr lang="en-US" sz="24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Immediately after the tier, the tournament </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host is responsible for emailing the </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completed log sheets, providing the </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number of failed bats (so a prepaid </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shipping label can be sent) and</a:t>
              </a:r>
            </a:p>
            <a:p>
              <a:r>
                <a:rPr lang="en-US" sz="2000" dirty="0">
                  <a:solidFill>
                    <a:srgbClr val="000099"/>
                  </a:solidFill>
                  <a:latin typeface="Source Sans Pro Black" panose="020B0803030403020204" pitchFamily="34" charset="0"/>
                  <a:ea typeface="Source Sans Pro Black" panose="020B0803030403020204" pitchFamily="34" charset="0"/>
                  <a:cs typeface="Segoe UI" panose="020B0502040204020203" pitchFamily="34" charset="0"/>
                </a:rPr>
                <a:t>shipping the failed bats to Dee.   </a:t>
              </a:r>
              <a:endParaRPr lang="en-US" sz="1600" i="1" dirty="0">
                <a:solidFill>
                  <a:srgbClr val="002060"/>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grpSp>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5810866" y="183482"/>
            <a:ext cx="7502559" cy="7155462"/>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12" name="Picture 11">
            <a:extLst>
              <a:ext uri="{FF2B5EF4-FFF2-40B4-BE49-F238E27FC236}">
                <a16:creationId xmlns:a16="http://schemas.microsoft.com/office/drawing/2014/main" id="{7CE6C5ED-B54C-40B8-BC71-0F1EBAA80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30147">
            <a:off x="8671255" y="1509480"/>
            <a:ext cx="3052501" cy="4129145"/>
          </a:xfrm>
          <a:prstGeom prst="rect">
            <a:avLst/>
          </a:prstGeom>
        </p:spPr>
      </p:pic>
      <p:pic>
        <p:nvPicPr>
          <p:cNvPr id="20" name="Picture 19">
            <a:extLst>
              <a:ext uri="{FF2B5EF4-FFF2-40B4-BE49-F238E27FC236}">
                <a16:creationId xmlns:a16="http://schemas.microsoft.com/office/drawing/2014/main" id="{ADA72B17-D5C6-4A7C-9EB9-C2733AD75A1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431687" y="2182800"/>
            <a:ext cx="2760313" cy="3712947"/>
          </a:xfrm>
          <a:prstGeom prst="rect">
            <a:avLst/>
          </a:prstGeom>
        </p:spPr>
      </p:pic>
      <p:sp>
        <p:nvSpPr>
          <p:cNvPr id="64" name="Rectangle: Rounded Corners 63">
            <a:extLst>
              <a:ext uri="{FF2B5EF4-FFF2-40B4-BE49-F238E27FC236}">
                <a16:creationId xmlns:a16="http://schemas.microsoft.com/office/drawing/2014/main" id="{997BC480-5CE3-43EE-B33D-F3F2B5C66E48}"/>
              </a:ext>
            </a:extLst>
          </p:cNvPr>
          <p:cNvSpPr/>
          <p:nvPr/>
        </p:nvSpPr>
        <p:spPr>
          <a:xfrm>
            <a:off x="316833" y="3901140"/>
            <a:ext cx="361580" cy="364300"/>
          </a:xfrm>
          <a:prstGeom prst="roundRect">
            <a:avLst>
              <a:gd name="adj" fmla="val 44119"/>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
        <p:nvSpPr>
          <p:cNvPr id="9" name="Rectangle: Rounded Corners 8">
            <a:extLst>
              <a:ext uri="{FF2B5EF4-FFF2-40B4-BE49-F238E27FC236}">
                <a16:creationId xmlns:a16="http://schemas.microsoft.com/office/drawing/2014/main" id="{63A66925-8B20-7B6F-9DA0-4941589995ED}"/>
              </a:ext>
            </a:extLst>
          </p:cNvPr>
          <p:cNvSpPr/>
          <p:nvPr/>
        </p:nvSpPr>
        <p:spPr>
          <a:xfrm>
            <a:off x="308687" y="2592561"/>
            <a:ext cx="386342" cy="364300"/>
          </a:xfrm>
          <a:prstGeom prst="roundRect">
            <a:avLst>
              <a:gd name="adj" fmla="val 50000"/>
            </a:avLst>
          </a:prstGeom>
          <a:solidFill>
            <a:srgbClr val="C6F6EE"/>
          </a:solidFill>
          <a:ln>
            <a:solidFill>
              <a:srgbClr val="A75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129779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AF7FE-5978-4B5F-90E1-044AC25EC230}"/>
              </a:ext>
            </a:extLst>
          </p:cNvPr>
          <p:cNvSpPr txBox="1"/>
          <p:nvPr/>
        </p:nvSpPr>
        <p:spPr>
          <a:xfrm>
            <a:off x="681916" y="437353"/>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sz="3200" i="1" dirty="0">
                <a:solidFill>
                  <a:srgbClr val="000099"/>
                </a:solidFill>
                <a:latin typeface="Source Sans Pro Black" panose="020B0803030403020204" pitchFamily="34" charset="0"/>
                <a:ea typeface="Source Sans Pro Black" panose="020B0803030403020204" pitchFamily="34" charset="0"/>
              </a:rPr>
              <a:t>FINAL TIPS:</a:t>
            </a:r>
          </a:p>
        </p:txBody>
      </p:sp>
      <p:sp>
        <p:nvSpPr>
          <p:cNvPr id="5" name="TextBox 4">
            <a:extLst>
              <a:ext uri="{FF2B5EF4-FFF2-40B4-BE49-F238E27FC236}">
                <a16:creationId xmlns:a16="http://schemas.microsoft.com/office/drawing/2014/main" id="{11FEAF3D-6FC9-46CB-B4A4-9B8CA760AE20}"/>
              </a:ext>
            </a:extLst>
          </p:cNvPr>
          <p:cNvSpPr txBox="1"/>
          <p:nvPr/>
        </p:nvSpPr>
        <p:spPr>
          <a:xfrm>
            <a:off x="1331718" y="1054472"/>
            <a:ext cx="9431178" cy="2215991"/>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2000" dirty="0">
                <a:solidFill>
                  <a:srgbClr val="A758EE"/>
                </a:solidFill>
                <a:latin typeface="Source Sans Pro Black" panose="020B0803030403020204" pitchFamily="34" charset="0"/>
                <a:ea typeface="Source Sans Pro Black" panose="020B0803030403020204" pitchFamily="34" charset="0"/>
              </a:rPr>
              <a:t>Because BCT has occurred prior to the pre-game inspection, umpires need </a:t>
            </a:r>
          </a:p>
          <a:p>
            <a:pPr algn="ctr"/>
            <a:r>
              <a:rPr lang="en-US" sz="2000" dirty="0">
                <a:solidFill>
                  <a:srgbClr val="A758EE"/>
                </a:solidFill>
                <a:latin typeface="Source Sans Pro Black" panose="020B0803030403020204" pitchFamily="34" charset="0"/>
                <a:ea typeface="Source Sans Pro Black" panose="020B0803030403020204" pitchFamily="34" charset="0"/>
              </a:rPr>
              <a:t>only match the total number of bats annotated on the NCAA Approved </a:t>
            </a:r>
          </a:p>
          <a:p>
            <a:pPr algn="ctr"/>
            <a:r>
              <a:rPr lang="en-US" sz="2000" dirty="0">
                <a:solidFill>
                  <a:srgbClr val="A758EE"/>
                </a:solidFill>
                <a:latin typeface="Source Sans Pro Black" panose="020B0803030403020204" pitchFamily="34" charset="0"/>
                <a:ea typeface="Source Sans Pro Black" panose="020B0803030403020204" pitchFamily="34" charset="0"/>
              </a:rPr>
              <a:t>Softball Bat List with the number of stickered bats.  </a:t>
            </a:r>
          </a:p>
          <a:p>
            <a:pPr algn="ctr"/>
            <a:r>
              <a:rPr lang="en-US" sz="2000" dirty="0">
                <a:solidFill>
                  <a:srgbClr val="0070C0"/>
                </a:solidFill>
                <a:latin typeface="Source Sans Pro Black" panose="020B0803030403020204" pitchFamily="34" charset="0"/>
                <a:ea typeface="Source Sans Pro Black" panose="020B0803030403020204" pitchFamily="34" charset="0"/>
              </a:rPr>
              <a:t>If the numbers do not match, a traditional reconciliation of the individual </a:t>
            </a:r>
          </a:p>
          <a:p>
            <a:pPr algn="ctr"/>
            <a:r>
              <a:rPr lang="en-US" sz="2000" dirty="0">
                <a:solidFill>
                  <a:srgbClr val="0070C0"/>
                </a:solidFill>
                <a:latin typeface="Source Sans Pro Black" panose="020B0803030403020204" pitchFamily="34" charset="0"/>
                <a:ea typeface="Source Sans Pro Black" panose="020B0803030403020204" pitchFamily="34" charset="0"/>
              </a:rPr>
              <a:t>models on the NCAA Approved Softball Bat List with the actual bats is required.</a:t>
            </a:r>
            <a:r>
              <a:rPr lang="en-US" sz="2000" i="1" dirty="0">
                <a:solidFill>
                  <a:srgbClr val="0070C0"/>
                </a:solidFill>
                <a:latin typeface="Source Sans Pro Black" panose="020B0803030403020204" pitchFamily="34" charset="0"/>
                <a:ea typeface="Source Sans Pro Black" panose="020B0803030403020204" pitchFamily="34" charset="0"/>
              </a:rPr>
              <a:t> </a:t>
            </a:r>
          </a:p>
          <a:p>
            <a:pPr algn="ctr"/>
            <a:endParaRPr lang="en-US" sz="2000" dirty="0">
              <a:solidFill>
                <a:srgbClr val="000099"/>
              </a:solidFill>
              <a:latin typeface="Source Sans Pro Black" panose="020B0803030403020204" pitchFamily="34" charset="0"/>
              <a:ea typeface="Source Sans Pro Black" panose="020B0803030403020204" pitchFamily="34" charset="0"/>
            </a:endParaRPr>
          </a:p>
          <a:p>
            <a:pPr algn="ctr"/>
            <a:endParaRPr lang="en-US" sz="400" dirty="0">
              <a:solidFill>
                <a:srgbClr val="000099"/>
              </a:solidFill>
              <a:latin typeface="Source Sans Pro Black" panose="020B0803030403020204" pitchFamily="34" charset="0"/>
              <a:ea typeface="Source Sans Pro Black" panose="020B0803030403020204" pitchFamily="34" charset="0"/>
            </a:endParaRPr>
          </a:p>
          <a:p>
            <a:pPr algn="ctr"/>
            <a:r>
              <a:rPr lang="en-US" sz="2000" dirty="0">
                <a:solidFill>
                  <a:srgbClr val="A758EE"/>
                </a:solidFill>
                <a:latin typeface="Source Sans Pro Black" panose="020B0803030403020204" pitchFamily="34" charset="0"/>
                <a:ea typeface="Source Sans Pro Black" panose="020B0803030403020204" pitchFamily="34" charset="0"/>
              </a:rPr>
              <a:t>  </a:t>
            </a:r>
          </a:p>
        </p:txBody>
      </p:sp>
      <p:grpSp>
        <p:nvGrpSpPr>
          <p:cNvPr id="95" name="Group 94">
            <a:extLst>
              <a:ext uri="{FF2B5EF4-FFF2-40B4-BE49-F238E27FC236}">
                <a16:creationId xmlns:a16="http://schemas.microsoft.com/office/drawing/2014/main" id="{2D732C95-5F88-4013-B13B-3A9F05760413}"/>
              </a:ext>
              <a:ext uri="{C183D7F6-B498-43B3-948B-1728B52AA6E4}">
                <adec:decorative xmlns:adec="http://schemas.microsoft.com/office/drawing/2017/decorative" val="1"/>
              </a:ext>
            </a:extLst>
          </p:cNvPr>
          <p:cNvGrpSpPr/>
          <p:nvPr/>
        </p:nvGrpSpPr>
        <p:grpSpPr>
          <a:xfrm>
            <a:off x="378984" y="2687780"/>
            <a:ext cx="11434030" cy="3646174"/>
            <a:chOff x="900224" y="3489199"/>
            <a:chExt cx="4388674" cy="2063043"/>
          </a:xfrm>
        </p:grpSpPr>
        <p:grpSp>
          <p:nvGrpSpPr>
            <p:cNvPr id="23" name="Group 22">
              <a:extLst>
                <a:ext uri="{FF2B5EF4-FFF2-40B4-BE49-F238E27FC236}">
                  <a16:creationId xmlns:a16="http://schemas.microsoft.com/office/drawing/2014/main" id="{80E448E9-8D3E-4E87-8BD9-BB0A5FCE4314}"/>
                </a:ext>
              </a:extLst>
            </p:cNvPr>
            <p:cNvGrpSpPr/>
            <p:nvPr/>
          </p:nvGrpSpPr>
          <p:grpSpPr>
            <a:xfrm>
              <a:off x="900224" y="4324203"/>
              <a:ext cx="286013" cy="314614"/>
              <a:chOff x="3398838" y="2895601"/>
              <a:chExt cx="346075" cy="346075"/>
            </a:xfrm>
          </p:grpSpPr>
          <p:sp>
            <p:nvSpPr>
              <p:cNvPr id="24" name="Freeform 49">
                <a:extLst>
                  <a:ext uri="{FF2B5EF4-FFF2-40B4-BE49-F238E27FC236}">
                    <a16:creationId xmlns:a16="http://schemas.microsoft.com/office/drawing/2014/main" id="{900FD381-E04C-464E-9532-96CE76EC414D}"/>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50">
                <a:extLst>
                  <a:ext uri="{FF2B5EF4-FFF2-40B4-BE49-F238E27FC236}">
                    <a16:creationId xmlns:a16="http://schemas.microsoft.com/office/drawing/2014/main" id="{0AAA747D-35DC-4EE0-9D32-BF78DC5D6FAA}"/>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Oval 51">
                <a:extLst>
                  <a:ext uri="{FF2B5EF4-FFF2-40B4-BE49-F238E27FC236}">
                    <a16:creationId xmlns:a16="http://schemas.microsoft.com/office/drawing/2014/main" id="{503777B0-93DB-41FF-AF12-988F22D8EF07}"/>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52">
                <a:extLst>
                  <a:ext uri="{FF2B5EF4-FFF2-40B4-BE49-F238E27FC236}">
                    <a16:creationId xmlns:a16="http://schemas.microsoft.com/office/drawing/2014/main" id="{5BECC3A3-CC8C-45CE-B1CA-43711BF0D286}"/>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8" name="Freeform 53">
                <a:extLst>
                  <a:ext uri="{FF2B5EF4-FFF2-40B4-BE49-F238E27FC236}">
                    <a16:creationId xmlns:a16="http://schemas.microsoft.com/office/drawing/2014/main" id="{B5171D60-1DF1-499A-9F39-FC24C343ECBD}"/>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9" name="Freeform 54">
                <a:extLst>
                  <a:ext uri="{FF2B5EF4-FFF2-40B4-BE49-F238E27FC236}">
                    <a16:creationId xmlns:a16="http://schemas.microsoft.com/office/drawing/2014/main" id="{CFD9B5F6-AFF8-4993-89AE-D69E672105FD}"/>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Oval 55">
                <a:extLst>
                  <a:ext uri="{FF2B5EF4-FFF2-40B4-BE49-F238E27FC236}">
                    <a16:creationId xmlns:a16="http://schemas.microsoft.com/office/drawing/2014/main" id="{36BFA32B-FA26-4754-93F4-487DE832F58B}"/>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Freeform 56">
                <a:extLst>
                  <a:ext uri="{FF2B5EF4-FFF2-40B4-BE49-F238E27FC236}">
                    <a16:creationId xmlns:a16="http://schemas.microsoft.com/office/drawing/2014/main" id="{303EC14D-2E2D-4E85-BB11-A039F98B7AB5}"/>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Freeform 57">
                <a:extLst>
                  <a:ext uri="{FF2B5EF4-FFF2-40B4-BE49-F238E27FC236}">
                    <a16:creationId xmlns:a16="http://schemas.microsoft.com/office/drawing/2014/main" id="{E13CAB86-D647-424D-B8CD-E02875AB75EA}"/>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58">
                <a:extLst>
                  <a:ext uri="{FF2B5EF4-FFF2-40B4-BE49-F238E27FC236}">
                    <a16:creationId xmlns:a16="http://schemas.microsoft.com/office/drawing/2014/main" id="{B7261918-764A-4F85-9EEF-5EB3BA32E0C1}"/>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4" name="Oval 59">
                <a:extLst>
                  <a:ext uri="{FF2B5EF4-FFF2-40B4-BE49-F238E27FC236}">
                    <a16:creationId xmlns:a16="http://schemas.microsoft.com/office/drawing/2014/main" id="{0E109123-F859-4F4E-8CD0-F7BB960AF24E}"/>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5" name="Freeform 60">
                <a:extLst>
                  <a:ext uri="{FF2B5EF4-FFF2-40B4-BE49-F238E27FC236}">
                    <a16:creationId xmlns:a16="http://schemas.microsoft.com/office/drawing/2014/main" id="{4C0C0DDF-7D59-46B7-B96E-6172A73F8EB6}"/>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6" name="Line 61">
                <a:extLst>
                  <a:ext uri="{FF2B5EF4-FFF2-40B4-BE49-F238E27FC236}">
                    <a16:creationId xmlns:a16="http://schemas.microsoft.com/office/drawing/2014/main" id="{B11953D6-9857-4A56-A60D-A53A04E59E59}"/>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7" name="Line 62">
                <a:extLst>
                  <a:ext uri="{FF2B5EF4-FFF2-40B4-BE49-F238E27FC236}">
                    <a16:creationId xmlns:a16="http://schemas.microsoft.com/office/drawing/2014/main" id="{1C2A1C5E-D452-4250-A462-D29A31FF5CF8}"/>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40" name="Group 39">
              <a:extLst>
                <a:ext uri="{FF2B5EF4-FFF2-40B4-BE49-F238E27FC236}">
                  <a16:creationId xmlns:a16="http://schemas.microsoft.com/office/drawing/2014/main" id="{D8E4B96B-58FD-4E6A-AF13-C5020615E0FE}"/>
                </a:ext>
              </a:extLst>
            </p:cNvPr>
            <p:cNvGrpSpPr/>
            <p:nvPr/>
          </p:nvGrpSpPr>
          <p:grpSpPr>
            <a:xfrm>
              <a:off x="905571" y="5237628"/>
              <a:ext cx="284701" cy="314614"/>
              <a:chOff x="4841875" y="2895601"/>
              <a:chExt cx="344488" cy="346075"/>
            </a:xfrm>
          </p:grpSpPr>
          <p:sp>
            <p:nvSpPr>
              <p:cNvPr id="41" name="Freeform 258">
                <a:extLst>
                  <a:ext uri="{FF2B5EF4-FFF2-40B4-BE49-F238E27FC236}">
                    <a16:creationId xmlns:a16="http://schemas.microsoft.com/office/drawing/2014/main" id="{9171BF0F-A8C1-40E4-8B5E-018BF6635098}"/>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Freeform 259">
                <a:extLst>
                  <a:ext uri="{FF2B5EF4-FFF2-40B4-BE49-F238E27FC236}">
                    <a16:creationId xmlns:a16="http://schemas.microsoft.com/office/drawing/2014/main" id="{B64E9334-097C-4CB9-9617-46C8650E4344}"/>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3" name="Freeform 260">
                <a:extLst>
                  <a:ext uri="{FF2B5EF4-FFF2-40B4-BE49-F238E27FC236}">
                    <a16:creationId xmlns:a16="http://schemas.microsoft.com/office/drawing/2014/main" id="{B9A1BA9E-445A-47A3-ADC3-32683BF486B0}"/>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4" name="Line 261">
                <a:extLst>
                  <a:ext uri="{FF2B5EF4-FFF2-40B4-BE49-F238E27FC236}">
                    <a16:creationId xmlns:a16="http://schemas.microsoft.com/office/drawing/2014/main" id="{C3A77B5D-68B1-4090-BBC4-B0E5DCEC1455}"/>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5" name="Line 262">
                <a:extLst>
                  <a:ext uri="{FF2B5EF4-FFF2-40B4-BE49-F238E27FC236}">
                    <a16:creationId xmlns:a16="http://schemas.microsoft.com/office/drawing/2014/main" id="{1A7BA1EA-CD95-424F-8A0A-F35B3CB9BAC4}"/>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6" name="Line 263">
                <a:extLst>
                  <a:ext uri="{FF2B5EF4-FFF2-40B4-BE49-F238E27FC236}">
                    <a16:creationId xmlns:a16="http://schemas.microsoft.com/office/drawing/2014/main" id="{31E345C1-BFCC-4770-880A-DBB426F702D6}"/>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47" name="Oval 264">
                <a:extLst>
                  <a:ext uri="{FF2B5EF4-FFF2-40B4-BE49-F238E27FC236}">
                    <a16:creationId xmlns:a16="http://schemas.microsoft.com/office/drawing/2014/main" id="{19215AFA-FCFF-4C23-9FA1-5D129B00D1AB}"/>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8" name="Oval 265">
                <a:extLst>
                  <a:ext uri="{FF2B5EF4-FFF2-40B4-BE49-F238E27FC236}">
                    <a16:creationId xmlns:a16="http://schemas.microsoft.com/office/drawing/2014/main" id="{BD2367C6-5620-4A86-9127-9FEB49685C96}"/>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9" name="Oval 266">
                <a:extLst>
                  <a:ext uri="{FF2B5EF4-FFF2-40B4-BE49-F238E27FC236}">
                    <a16:creationId xmlns:a16="http://schemas.microsoft.com/office/drawing/2014/main" id="{DAEB3F93-9D9D-4620-87D0-9DEB1033E91A}"/>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0" name="Freeform 267">
                <a:extLst>
                  <a:ext uri="{FF2B5EF4-FFF2-40B4-BE49-F238E27FC236}">
                    <a16:creationId xmlns:a16="http://schemas.microsoft.com/office/drawing/2014/main" id="{39E2F49B-9389-47F1-9AD1-A580B79C3758}"/>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72F7507E-84C4-43E3-8F05-07666B4AA53B}"/>
                </a:ext>
              </a:extLst>
            </p:cNvPr>
            <p:cNvGrpSpPr/>
            <p:nvPr/>
          </p:nvGrpSpPr>
          <p:grpSpPr>
            <a:xfrm>
              <a:off x="923939" y="3489199"/>
              <a:ext cx="4364959" cy="198552"/>
              <a:chOff x="1194958" y="3195882"/>
              <a:chExt cx="2704102" cy="88582"/>
            </a:xfrm>
          </p:grpSpPr>
          <p:sp>
            <p:nvSpPr>
              <p:cNvPr id="82" name="Rectangle: Rounded Corners 81">
                <a:extLst>
                  <a:ext uri="{FF2B5EF4-FFF2-40B4-BE49-F238E27FC236}">
                    <a16:creationId xmlns:a16="http://schemas.microsoft.com/office/drawing/2014/main" id="{BCEB1F2F-367D-41AE-A066-F8669215D8F2}"/>
                  </a:ext>
                </a:extLst>
              </p:cNvPr>
              <p:cNvSpPr/>
              <p:nvPr/>
            </p:nvSpPr>
            <p:spPr>
              <a:xfrm>
                <a:off x="1477895" y="3195882"/>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3" name="Rectangle: Rounded Corners 82">
                <a:extLst>
                  <a:ext uri="{FF2B5EF4-FFF2-40B4-BE49-F238E27FC236}">
                    <a16:creationId xmlns:a16="http://schemas.microsoft.com/office/drawing/2014/main" id="{F7F9128D-E30C-4733-AE4B-3863B632AE0A}"/>
                  </a:ext>
                  <a:ext uri="{C183D7F6-B498-43B3-948B-1728B52AA6E4}">
                    <adec:decorative xmlns:adec="http://schemas.microsoft.com/office/drawing/2017/decorative" val="1"/>
                  </a:ext>
                </a:extLst>
              </p:cNvPr>
              <p:cNvSpPr/>
              <p:nvPr/>
            </p:nvSpPr>
            <p:spPr>
              <a:xfrm>
                <a:off x="1194958" y="3196581"/>
                <a:ext cx="2347080" cy="84254"/>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6" name="Group 85">
              <a:extLst>
                <a:ext uri="{FF2B5EF4-FFF2-40B4-BE49-F238E27FC236}">
                  <a16:creationId xmlns:a16="http://schemas.microsoft.com/office/drawing/2014/main" id="{C0891A01-8A14-486D-93D7-756C1B0A9EF0}"/>
                </a:ext>
              </a:extLst>
            </p:cNvPr>
            <p:cNvGrpSpPr/>
            <p:nvPr/>
          </p:nvGrpSpPr>
          <p:grpSpPr>
            <a:xfrm>
              <a:off x="925154" y="4354493"/>
              <a:ext cx="4341769" cy="202546"/>
              <a:chOff x="1195711" y="3165726"/>
              <a:chExt cx="2689735" cy="90365"/>
            </a:xfrm>
          </p:grpSpPr>
          <p:sp>
            <p:nvSpPr>
              <p:cNvPr id="87" name="Rectangle: Rounded Corners 86">
                <a:extLst>
                  <a:ext uri="{FF2B5EF4-FFF2-40B4-BE49-F238E27FC236}">
                    <a16:creationId xmlns:a16="http://schemas.microsoft.com/office/drawing/2014/main" id="{BEC06DD3-CCF5-4FA9-B6A5-88C2AD698D60}"/>
                  </a:ext>
                </a:extLst>
              </p:cNvPr>
              <p:cNvSpPr/>
              <p:nvPr/>
            </p:nvSpPr>
            <p:spPr>
              <a:xfrm>
                <a:off x="1195711" y="3167509"/>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8" name="Rectangle: Rounded Corners 87">
                <a:extLst>
                  <a:ext uri="{FF2B5EF4-FFF2-40B4-BE49-F238E27FC236}">
                    <a16:creationId xmlns:a16="http://schemas.microsoft.com/office/drawing/2014/main" id="{AD9B3B86-FE3B-4F92-A920-9858B368D411}"/>
                  </a:ext>
                  <a:ext uri="{C183D7F6-B498-43B3-948B-1728B52AA6E4}">
                    <adec:decorative xmlns:adec="http://schemas.microsoft.com/office/drawing/2017/decorative" val="1"/>
                  </a:ext>
                </a:extLst>
              </p:cNvPr>
              <p:cNvSpPr/>
              <p:nvPr/>
            </p:nvSpPr>
            <p:spPr>
              <a:xfrm rot="10800000">
                <a:off x="1483787" y="3165726"/>
                <a:ext cx="2401659" cy="85137"/>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9" name="Group 88">
              <a:extLst>
                <a:ext uri="{FF2B5EF4-FFF2-40B4-BE49-F238E27FC236}">
                  <a16:creationId xmlns:a16="http://schemas.microsoft.com/office/drawing/2014/main" id="{DCB2CD80-A7D2-4E5E-8A6D-4BC684DF7BE1}"/>
                </a:ext>
              </a:extLst>
            </p:cNvPr>
            <p:cNvGrpSpPr/>
            <p:nvPr/>
          </p:nvGrpSpPr>
          <p:grpSpPr>
            <a:xfrm>
              <a:off x="923939" y="5292711"/>
              <a:ext cx="4364732" cy="204691"/>
              <a:chOff x="1194958" y="3189650"/>
              <a:chExt cx="2703961" cy="91321"/>
            </a:xfrm>
          </p:grpSpPr>
          <p:sp>
            <p:nvSpPr>
              <p:cNvPr id="90" name="Rectangle: Rounded Corners 89">
                <a:extLst>
                  <a:ext uri="{FF2B5EF4-FFF2-40B4-BE49-F238E27FC236}">
                    <a16:creationId xmlns:a16="http://schemas.microsoft.com/office/drawing/2014/main" id="{5819435B-AB91-4456-82A2-4B47BC037ACD}"/>
                  </a:ext>
                </a:extLst>
              </p:cNvPr>
              <p:cNvSpPr/>
              <p:nvPr/>
            </p:nvSpPr>
            <p:spPr>
              <a:xfrm>
                <a:off x="1477754" y="3192389"/>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91" name="Rectangle: Rounded Corners 90">
                <a:extLst>
                  <a:ext uri="{FF2B5EF4-FFF2-40B4-BE49-F238E27FC236}">
                    <a16:creationId xmlns:a16="http://schemas.microsoft.com/office/drawing/2014/main" id="{0DDE19D2-9433-4660-BEFC-0A90ABFBACB5}"/>
                  </a:ext>
                  <a:ext uri="{C183D7F6-B498-43B3-948B-1728B52AA6E4}">
                    <adec:decorative xmlns:adec="http://schemas.microsoft.com/office/drawing/2017/decorative" val="1"/>
                  </a:ext>
                </a:extLst>
              </p:cNvPr>
              <p:cNvSpPr/>
              <p:nvPr/>
            </p:nvSpPr>
            <p:spPr>
              <a:xfrm>
                <a:off x="1194958" y="3189650"/>
                <a:ext cx="2391100" cy="85526"/>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sp>
        <p:nvSpPr>
          <p:cNvPr id="53" name="Title 52" hidden="1">
            <a:extLst>
              <a:ext uri="{FF2B5EF4-FFF2-40B4-BE49-F238E27FC236}">
                <a16:creationId xmlns:a16="http://schemas.microsoft.com/office/drawing/2014/main" id="{6BCAF586-A14B-4A3B-A249-655ADDBB3A4C}"/>
              </a:ext>
            </a:extLst>
          </p:cNvPr>
          <p:cNvSpPr>
            <a:spLocks noGrp="1"/>
          </p:cNvSpPr>
          <p:nvPr>
            <p:ph type="title"/>
          </p:nvPr>
        </p:nvSpPr>
        <p:spPr/>
        <p:txBody>
          <a:bodyPr/>
          <a:lstStyle/>
          <a:p>
            <a:r>
              <a:rPr lang="en-US" dirty="0"/>
              <a:t>Human resources slide 8</a:t>
            </a:r>
          </a:p>
        </p:txBody>
      </p:sp>
      <p:sp>
        <p:nvSpPr>
          <p:cNvPr id="6" name="TextBox 5">
            <a:extLst>
              <a:ext uri="{FF2B5EF4-FFF2-40B4-BE49-F238E27FC236}">
                <a16:creationId xmlns:a16="http://schemas.microsoft.com/office/drawing/2014/main" id="{6DE23B45-942C-493D-96AB-E6BBB8BD6974}"/>
              </a:ext>
            </a:extLst>
          </p:cNvPr>
          <p:cNvSpPr txBox="1"/>
          <p:nvPr/>
        </p:nvSpPr>
        <p:spPr>
          <a:xfrm>
            <a:off x="858097" y="3259326"/>
            <a:ext cx="10475805" cy="707886"/>
          </a:xfrm>
          <a:prstGeom prst="rect">
            <a:avLst/>
          </a:prstGeom>
          <a:noFill/>
        </p:spPr>
        <p:txBody>
          <a:bodyPr wrap="square" rtlCol="0">
            <a:spAutoFit/>
          </a:bodyPr>
          <a:lstStyle/>
          <a:p>
            <a:pPr algn="ctr"/>
            <a:r>
              <a:rPr lang="en-US" sz="2000" dirty="0">
                <a:solidFill>
                  <a:srgbClr val="70A8DA"/>
                </a:solidFill>
                <a:latin typeface="Source Sans Pro Black" panose="020B0803030403020204" pitchFamily="34" charset="0"/>
                <a:ea typeface="Source Sans Pro Black" panose="020B0803030403020204" pitchFamily="34" charset="0"/>
              </a:rPr>
              <a:t>In addition to verifying the correct number of appropriate bats, umpires </a:t>
            </a:r>
          </a:p>
          <a:p>
            <a:pPr algn="ctr"/>
            <a:r>
              <a:rPr lang="en-US" sz="2000" dirty="0">
                <a:solidFill>
                  <a:srgbClr val="70A8DA"/>
                </a:solidFill>
                <a:latin typeface="Source Sans Pro Black" panose="020B0803030403020204" pitchFamily="34" charset="0"/>
                <a:ea typeface="Source Sans Pro Black" panose="020B0803030403020204" pitchFamily="34" charset="0"/>
              </a:rPr>
              <a:t>are responsible for checking all bats for damage .</a:t>
            </a:r>
            <a:r>
              <a:rPr lang="en-US" sz="2000" i="1" dirty="0">
                <a:solidFill>
                  <a:srgbClr val="70A8DA"/>
                </a:solidFill>
                <a:latin typeface="Source Sans Pro Black" panose="020B0803030403020204" pitchFamily="34" charset="0"/>
                <a:ea typeface="Source Sans Pro Black" panose="020B0803030403020204" pitchFamily="34" charset="0"/>
              </a:rPr>
              <a:t> </a:t>
            </a:r>
          </a:p>
        </p:txBody>
      </p:sp>
      <p:sp>
        <p:nvSpPr>
          <p:cNvPr id="2" name="Isosceles Triangle 1">
            <a:extLst>
              <a:ext uri="{FF2B5EF4-FFF2-40B4-BE49-F238E27FC236}">
                <a16:creationId xmlns:a16="http://schemas.microsoft.com/office/drawing/2014/main" id="{07391812-34E0-4560-B68C-692A2B93CD8D}"/>
              </a:ext>
            </a:extLst>
          </p:cNvPr>
          <p:cNvSpPr/>
          <p:nvPr/>
        </p:nvSpPr>
        <p:spPr>
          <a:xfrm>
            <a:off x="-482600" y="2046193"/>
            <a:ext cx="80786"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956D266-5157-4186-A2EE-AE64884F7905}"/>
              </a:ext>
            </a:extLst>
          </p:cNvPr>
          <p:cNvSpPr txBox="1"/>
          <p:nvPr/>
        </p:nvSpPr>
        <p:spPr>
          <a:xfrm>
            <a:off x="809935" y="4706012"/>
            <a:ext cx="10537646" cy="1323439"/>
          </a:xfrm>
          <a:prstGeom prst="rect">
            <a:avLst/>
          </a:prstGeom>
          <a:noFill/>
        </p:spPr>
        <p:txBody>
          <a:bodyPr wrap="square" rtlCol="0">
            <a:spAutoFit/>
          </a:bodyPr>
          <a:lstStyle/>
          <a:p>
            <a:pPr algn="ctr"/>
            <a:r>
              <a:rPr lang="en-US" sz="2000" i="1" dirty="0">
                <a:solidFill>
                  <a:srgbClr val="20D2B4"/>
                </a:solidFill>
                <a:latin typeface="Source Sans Pro Black" panose="020B0803030403020204" pitchFamily="34" charset="0"/>
                <a:ea typeface="Source Sans Pro Black" panose="020B0803030403020204" pitchFamily="34" charset="0"/>
              </a:rPr>
              <a:t>Noncompliant/Inappropriate Bat Reports are required for all bats  disqualified for damage at each  pre-game inspection and for those failing in-season barrel compression testing.</a:t>
            </a:r>
          </a:p>
          <a:p>
            <a:pPr algn="ctr"/>
            <a:r>
              <a:rPr lang="en-US" sz="2000" i="1" dirty="0">
                <a:solidFill>
                  <a:srgbClr val="20D2B4"/>
                </a:solidFill>
                <a:latin typeface="Source Sans Pro Black" panose="020B0803030403020204" pitchFamily="34" charset="0"/>
                <a:ea typeface="Source Sans Pro Black" panose="020B0803030403020204" pitchFamily="34" charset="0"/>
              </a:rPr>
              <a:t>In the post season, bats failing BCT must be noted on the team log sheet.</a:t>
            </a:r>
          </a:p>
          <a:p>
            <a:pPr algn="ctr"/>
            <a:endParaRPr lang="en-US" sz="2000" i="1" dirty="0">
              <a:solidFill>
                <a:srgbClr val="20D2B4"/>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67175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sp>
        <p:nvSpPr>
          <p:cNvPr id="4" name="Rectangle 3">
            <a:extLst>
              <a:ext uri="{FF2B5EF4-FFF2-40B4-BE49-F238E27FC236}">
                <a16:creationId xmlns:a16="http://schemas.microsoft.com/office/drawing/2014/main" id="{9B7F94B9-E216-45A5-B645-82F2876C05BB}"/>
              </a:ext>
            </a:extLst>
          </p:cNvPr>
          <p:cNvSpPr/>
          <p:nvPr/>
        </p:nvSpPr>
        <p:spPr>
          <a:xfrm>
            <a:off x="15564413" y="7169127"/>
            <a:ext cx="335839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Need pictures of crack, 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Baby rattle and </a:t>
            </a:r>
            <a:r>
              <a:rPr kumimoji="0" lang="en-US" sz="1800" b="0" i="0" u="none" strike="noStrike" kern="1200" cap="none" spc="0" normalizeH="0" baseline="0" noProof="0" dirty="0" err="1">
                <a:ln>
                  <a:noFill/>
                </a:ln>
                <a:solidFill>
                  <a:srgbClr val="FF0000"/>
                </a:solidFill>
                <a:effectLst/>
                <a:uLnTx/>
                <a:uFillTx/>
                <a:latin typeface="Calibri" panose="020F0502020204030204"/>
                <a:ea typeface="+mn-ea"/>
                <a:cs typeface="+mn-cs"/>
              </a:rPr>
              <a:t>weeble</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0" name="Rectangle 90">
            <a:extLst>
              <a:ext uri="{FF2B5EF4-FFF2-40B4-BE49-F238E27FC236}">
                <a16:creationId xmlns:a16="http://schemas.microsoft.com/office/drawing/2014/main" id="{3A5E30D3-9A29-40B4-8119-00E2DDDE3459}"/>
              </a:ext>
            </a:extLst>
          </p:cNvPr>
          <p:cNvSpPr>
            <a:spLocks noChangeArrowheads="1"/>
          </p:cNvSpPr>
          <p:nvPr/>
        </p:nvSpPr>
        <p:spPr bwMode="auto">
          <a:xfrm>
            <a:off x="1709530" y="6891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 Box 10">
            <a:extLst>
              <a:ext uri="{FF2B5EF4-FFF2-40B4-BE49-F238E27FC236}">
                <a16:creationId xmlns:a16="http://schemas.microsoft.com/office/drawing/2014/main" id="{93D53284-D798-9AC6-7A91-32E7E927C4A5}"/>
              </a:ext>
            </a:extLst>
          </p:cNvPr>
          <p:cNvSpPr txBox="1">
            <a:spLocks noChangeArrowheads="1"/>
          </p:cNvSpPr>
          <p:nvPr/>
        </p:nvSpPr>
        <p:spPr bwMode="auto">
          <a:xfrm>
            <a:off x="3071386" y="347507"/>
            <a:ext cx="7755364" cy="768348"/>
          </a:xfrm>
          <a:prstGeom prst="rect">
            <a:avLst/>
          </a:prstGeom>
          <a:solidFill>
            <a:srgbClr val="FFFFFF"/>
          </a:solidFill>
          <a:ln w="31750">
            <a:solidFill>
              <a:srgbClr val="0D0D0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just" defTabSz="914377" eaLnBrk="0" fontAlgn="base" hangingPunct="0">
              <a:spcBef>
                <a:spcPct val="0"/>
              </a:spcBef>
              <a:spcAft>
                <a:spcPct val="0"/>
              </a:spcAft>
            </a:pPr>
            <a:r>
              <a:rPr lang="en-US" altLang="en-US" sz="1000" b="1" dirty="0">
                <a:latin typeface="Arial Narrow" panose="020B0606020202030204" pitchFamily="34" charset="0"/>
                <a:ea typeface="Calibri" panose="020F0502020204030204" pitchFamily="34" charset="0"/>
                <a:cs typeface="Arial" panose="020B0604020202020204" pitchFamily="34" charset="0"/>
              </a:rPr>
              <a:t>1</a:t>
            </a:r>
            <a:r>
              <a:rPr lang="en-US" altLang="en-US" sz="1000" dirty="0">
                <a:latin typeface="Arial Narrow" panose="020B0606020202030204" pitchFamily="34" charset="0"/>
                <a:ea typeface="Calibri" panose="020F0502020204030204" pitchFamily="34" charset="0"/>
                <a:cs typeface="Arial" panose="020B0604020202020204" pitchFamily="34" charset="0"/>
              </a:rPr>
              <a:t>.In advance of testing-</a:t>
            </a:r>
            <a:endParaRPr lang="en-US" altLang="en-US" sz="800" dirty="0"/>
          </a:p>
          <a:p>
            <a:pPr algn="just" defTabSz="914377" eaLnBrk="0" fontAlgn="base" hangingPunct="0">
              <a:spcBef>
                <a:spcPct val="0"/>
              </a:spcBef>
              <a:spcAft>
                <a:spcPct val="0"/>
              </a:spcAft>
            </a:pPr>
            <a:r>
              <a:rPr lang="en-US" altLang="en-US" sz="800" dirty="0">
                <a:latin typeface="Arial Narrow" panose="020B0606020202030204" pitchFamily="34" charset="0"/>
                <a:ea typeface="Calibri" panose="020F0502020204030204" pitchFamily="34" charset="0"/>
                <a:cs typeface="Arial" panose="020B0604020202020204" pitchFamily="34" charset="0"/>
              </a:rPr>
              <a:t>    </a:t>
            </a:r>
            <a:r>
              <a:rPr lang="en-US" altLang="en-US" sz="1000" dirty="0">
                <a:latin typeface="Arial Narrow" panose="020B0606020202030204" pitchFamily="34" charset="0"/>
                <a:ea typeface="Calibri" panose="020F0502020204030204" pitchFamily="34" charset="0"/>
                <a:cs typeface="Arial" panose="020B0604020202020204" pitchFamily="34" charset="0"/>
              </a:rPr>
              <a:t>Designate a secure location with table and chairs for barrel compression testing. </a:t>
            </a:r>
            <a:endParaRPr lang="en-US" altLang="en-US" sz="800" dirty="0"/>
          </a:p>
          <a:p>
            <a:pPr algn="just" defTabSz="914377" eaLnBrk="0" fontAlgn="base" hangingPunct="0">
              <a:spcBef>
                <a:spcPct val="0"/>
              </a:spcBef>
              <a:spcAft>
                <a:spcPct val="0"/>
              </a:spcAft>
            </a:pPr>
            <a:r>
              <a:rPr lang="en-US" altLang="en-US" sz="800" dirty="0">
                <a:latin typeface="Arial Narrow" panose="020B0606020202030204" pitchFamily="34" charset="0"/>
                <a:ea typeface="Calibri" panose="020F0502020204030204" pitchFamily="34" charset="0"/>
                <a:cs typeface="Arial" panose="020B0604020202020204" pitchFamily="34" charset="0"/>
              </a:rPr>
              <a:t>    </a:t>
            </a:r>
            <a:r>
              <a:rPr lang="en-US" altLang="en-US" sz="1000" dirty="0">
                <a:latin typeface="Arial Narrow" panose="020B0606020202030204" pitchFamily="34" charset="0"/>
                <a:ea typeface="Calibri" panose="020F0502020204030204" pitchFamily="34" charset="0"/>
                <a:cs typeface="Arial" panose="020B0604020202020204" pitchFamily="34" charset="0"/>
              </a:rPr>
              <a:t>Provide site rep with your portable BCT fixture and the provided envelope with the stickers and bat log sheets for each team (which were shipped to your attention).</a:t>
            </a:r>
            <a:endParaRPr lang="en-US" altLang="en-US" sz="800" dirty="0"/>
          </a:p>
          <a:p>
            <a:pPr algn="just" defTabSz="914377" eaLnBrk="0" fontAlgn="base" hangingPunct="0">
              <a:spcBef>
                <a:spcPct val="0"/>
              </a:spcBef>
              <a:spcAft>
                <a:spcPct val="0"/>
              </a:spcAft>
            </a:pPr>
            <a:r>
              <a:rPr lang="en-US" altLang="en-US" sz="800" dirty="0">
                <a:latin typeface="Arial Narrow" panose="020B0606020202030204" pitchFamily="34" charset="0"/>
                <a:ea typeface="Calibri" panose="020F0502020204030204" pitchFamily="34" charset="0"/>
                <a:cs typeface="Arial" panose="020B0604020202020204" pitchFamily="34" charset="0"/>
              </a:rPr>
              <a:t>    </a:t>
            </a:r>
            <a:r>
              <a:rPr lang="en-US" altLang="en-US" sz="1000" dirty="0">
                <a:latin typeface="Arial Narrow" panose="020B0606020202030204" pitchFamily="34" charset="0"/>
                <a:ea typeface="Calibri" panose="020F0502020204030204" pitchFamily="34" charset="0"/>
                <a:cs typeface="Arial" panose="020B0604020202020204" pitchFamily="34" charset="0"/>
              </a:rPr>
              <a:t>In conjunction with the site rep, communicate testing plans, time and location to participating coaches.</a:t>
            </a:r>
            <a:endParaRPr lang="en-US" altLang="en-US" sz="800" dirty="0"/>
          </a:p>
          <a:p>
            <a:pPr defTabSz="914377" eaLnBrk="0" fontAlgn="base" hangingPunct="0">
              <a:spcBef>
                <a:spcPct val="0"/>
              </a:spcBef>
              <a:spcAft>
                <a:spcPct val="0"/>
              </a:spcAft>
            </a:pPr>
            <a:endParaRPr lang="en-US" altLang="en-US" dirty="0">
              <a:latin typeface="Arial" panose="020B0604020202020204" pitchFamily="34" charset="0"/>
            </a:endParaRPr>
          </a:p>
        </p:txBody>
      </p:sp>
      <p:sp>
        <p:nvSpPr>
          <p:cNvPr id="5" name="Text Box 97">
            <a:extLst>
              <a:ext uri="{FF2B5EF4-FFF2-40B4-BE49-F238E27FC236}">
                <a16:creationId xmlns:a16="http://schemas.microsoft.com/office/drawing/2014/main" id="{26968BA5-84C8-3296-A2A4-49E84103C167}"/>
              </a:ext>
            </a:extLst>
          </p:cNvPr>
          <p:cNvSpPr txBox="1">
            <a:spLocks noChangeArrowheads="1"/>
          </p:cNvSpPr>
          <p:nvPr/>
        </p:nvSpPr>
        <p:spPr bwMode="auto">
          <a:xfrm>
            <a:off x="2872911" y="2101985"/>
            <a:ext cx="2464924" cy="1024881"/>
          </a:xfrm>
          <a:prstGeom prst="rect">
            <a:avLst/>
          </a:prstGeom>
          <a:solidFill>
            <a:srgbClr val="FFFFFF"/>
          </a:solidFill>
          <a:ln w="31750">
            <a:solidFill>
              <a:srgbClr val="71AE0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solidFill>
                  <a:srgbClr val="71AE02"/>
                </a:solidFill>
                <a:latin typeface="Arial Narrow" panose="020B0606020202030204" pitchFamily="34" charset="0"/>
                <a:ea typeface="Calibri" panose="020F0502020204030204" pitchFamily="34" charset="0"/>
                <a:cs typeface="Arial" panose="020B0604020202020204" pitchFamily="34" charset="0"/>
              </a:rPr>
              <a:t>2. </a:t>
            </a: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Highlight and enter the number of each </a:t>
            </a:r>
          </a:p>
          <a:p>
            <a:pPr defTabSz="914377" eaLnBrk="0" fontAlgn="base" hangingPunct="0">
              <a:spcBef>
                <a:spcPct val="0"/>
              </a:spcBef>
              <a:spcAft>
                <a:spcPct val="0"/>
              </a:spcAft>
            </a:pP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       model on the team’s bat list.</a:t>
            </a:r>
            <a:endParaRPr lang="en-US" altLang="en-US" sz="800" dirty="0"/>
          </a:p>
          <a:p>
            <a:pPr defTabSz="914377" eaLnBrk="0" fontAlgn="base" hangingPunct="0">
              <a:spcBef>
                <a:spcPct val="0"/>
              </a:spcBef>
              <a:spcAft>
                <a:spcPct val="0"/>
              </a:spcAft>
            </a:pP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    Attend BCT at the predetermined time.</a:t>
            </a:r>
            <a:endParaRPr lang="en-US" altLang="en-US" sz="800" dirty="0"/>
          </a:p>
          <a:p>
            <a:pPr defTabSz="914377" eaLnBrk="0" fontAlgn="base" hangingPunct="0">
              <a:spcBef>
                <a:spcPct val="0"/>
              </a:spcBef>
              <a:spcAft>
                <a:spcPct val="0"/>
              </a:spcAft>
            </a:pP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    Arrange bats in the appropriate bat list order. </a:t>
            </a:r>
            <a:endParaRPr lang="en-US" altLang="en-US" sz="800" dirty="0"/>
          </a:p>
          <a:p>
            <a:pPr defTabSz="914377" eaLnBrk="0" fontAlgn="base" hangingPunct="0">
              <a:spcBef>
                <a:spcPct val="0"/>
              </a:spcBef>
              <a:spcAft>
                <a:spcPct val="0"/>
              </a:spcAft>
            </a:pP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    Following testing, retrieve team’s bat list and</a:t>
            </a:r>
          </a:p>
          <a:p>
            <a:pPr defTabSz="914377" eaLnBrk="0" fontAlgn="base" hangingPunct="0">
              <a:spcBef>
                <a:spcPct val="0"/>
              </a:spcBef>
              <a:spcAft>
                <a:spcPct val="0"/>
              </a:spcAft>
            </a:pP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       bats that passed BCT.</a:t>
            </a:r>
            <a:endParaRPr lang="en-US" altLang="en-US" dirty="0">
              <a:latin typeface="Arial" panose="020B0604020202020204" pitchFamily="34" charset="0"/>
            </a:endParaRPr>
          </a:p>
        </p:txBody>
      </p:sp>
      <p:sp>
        <p:nvSpPr>
          <p:cNvPr id="6" name="Text Box 12">
            <a:extLst>
              <a:ext uri="{FF2B5EF4-FFF2-40B4-BE49-F238E27FC236}">
                <a16:creationId xmlns:a16="http://schemas.microsoft.com/office/drawing/2014/main" id="{EA541672-E1B0-E6FB-B31F-F23307A91087}"/>
              </a:ext>
            </a:extLst>
          </p:cNvPr>
          <p:cNvSpPr txBox="1">
            <a:spLocks noChangeArrowheads="1"/>
          </p:cNvSpPr>
          <p:nvPr/>
        </p:nvSpPr>
        <p:spPr bwMode="auto">
          <a:xfrm>
            <a:off x="5577549" y="1372596"/>
            <a:ext cx="5471887" cy="1846028"/>
          </a:xfrm>
          <a:prstGeom prst="rect">
            <a:avLst/>
          </a:prstGeom>
          <a:solidFill>
            <a:srgbClr val="FFFFFF"/>
          </a:solidFill>
          <a:ln w="31750">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just" defTabSz="914377" eaLnBrk="0" fontAlgn="base" hangingPunct="0">
              <a:spcBef>
                <a:spcPct val="0"/>
              </a:spcBef>
              <a:spcAft>
                <a:spcPct val="0"/>
              </a:spcAft>
            </a:pPr>
            <a:r>
              <a:rPr lang="en-US" altLang="en-US" sz="1000" b="1" dirty="0">
                <a:solidFill>
                  <a:srgbClr val="C0504D"/>
                </a:solidFill>
                <a:latin typeface="Arial Narrow" panose="020B0606020202030204" pitchFamily="34" charset="0"/>
                <a:ea typeface="Calibri" panose="020F0502020204030204" pitchFamily="34" charset="0"/>
                <a:cs typeface="Arial" panose="020B0604020202020204" pitchFamily="34" charset="0"/>
              </a:rPr>
              <a:t>2</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.The site rep should be the bat testing manager, or at a minimum, closely supervise a neutral party replacement.</a:t>
            </a:r>
            <a:endParaRPr lang="en-US" altLang="en-US" sz="800" dirty="0"/>
          </a:p>
          <a:p>
            <a:pPr algn="just" defTabSz="914377" eaLnBrk="0" fontAlgn="base" hangingPunct="0">
              <a:spcBef>
                <a:spcPct val="0"/>
              </a:spcBef>
              <a:spcAft>
                <a:spcPct val="0"/>
              </a:spcAft>
            </a:pPr>
            <a:r>
              <a:rPr lang="en-US" altLang="en-US" sz="800" dirty="0">
                <a:solidFill>
                  <a:srgbClr val="C0504D"/>
                </a:solidFill>
                <a:latin typeface="Arial Narrow" panose="020B0606020202030204" pitchFamily="34" charset="0"/>
                <a:ea typeface="Calibri" panose="020F0502020204030204" pitchFamily="34" charset="0"/>
                <a:cs typeface="Arial" panose="020B0604020202020204" pitchFamily="34" charset="0"/>
              </a:rPr>
              <a:t>    </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Assemble and calibrate the portable BCT fixture whenever it is assembled.</a:t>
            </a:r>
            <a:endParaRPr lang="en-US" altLang="en-US" sz="800" dirty="0"/>
          </a:p>
          <a:p>
            <a:pPr algn="just" defTabSz="914377" eaLnBrk="0" fontAlgn="base" hangingPunct="0">
              <a:spcBef>
                <a:spcPct val="0"/>
              </a:spcBef>
              <a:spcAft>
                <a:spcPct val="0"/>
              </a:spcAft>
            </a:pPr>
            <a:r>
              <a:rPr lang="en-US" altLang="en-US" sz="800" dirty="0">
                <a:solidFill>
                  <a:srgbClr val="C0504D"/>
                </a:solidFill>
                <a:latin typeface="Arial Narrow" panose="020B0606020202030204" pitchFamily="34" charset="0"/>
                <a:ea typeface="Calibri" panose="020F0502020204030204" pitchFamily="34" charset="0"/>
                <a:cs typeface="Arial" panose="020B0604020202020204" pitchFamily="34" charset="0"/>
              </a:rPr>
              <a:t>    </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Match the model number on each bat to each team’s bat list.</a:t>
            </a:r>
            <a:endParaRPr lang="en-US" altLang="en-US" sz="800" dirty="0"/>
          </a:p>
          <a:p>
            <a:pPr algn="just" defTabSz="914377" eaLnBrk="0" fontAlgn="base" hangingPunct="0">
              <a:spcBef>
                <a:spcPct val="0"/>
              </a:spcBef>
              <a:spcAft>
                <a:spcPct val="0"/>
              </a:spcAft>
            </a:pP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Return bats not on the bat list, those with illegible model numbers, or those with obvious damage to the team rep.</a:t>
            </a:r>
            <a:endParaRPr lang="en-US" altLang="en-US" sz="800" dirty="0"/>
          </a:p>
          <a:p>
            <a:pPr algn="just" defTabSz="914377" eaLnBrk="0" fontAlgn="base" hangingPunct="0">
              <a:spcBef>
                <a:spcPct val="0"/>
              </a:spcBef>
              <a:spcAft>
                <a:spcPct val="0"/>
              </a:spcAft>
            </a:pP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Compress each bat until it passes or fails twice paying attention to back-stop style exception minimums as </a:t>
            </a:r>
          </a:p>
          <a:p>
            <a:pPr algn="just" defTabSz="914377" eaLnBrk="0" fontAlgn="base" hangingPunct="0">
              <a:spcBef>
                <a:spcPct val="0"/>
              </a:spcBef>
              <a:spcAft>
                <a:spcPct val="0"/>
              </a:spcAft>
            </a:pP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noted on the bat list.</a:t>
            </a:r>
            <a:endParaRPr lang="en-US" altLang="en-US" sz="800" dirty="0"/>
          </a:p>
          <a:p>
            <a:pPr algn="just" defTabSz="914377" eaLnBrk="0" fontAlgn="base" hangingPunct="0">
              <a:spcBef>
                <a:spcPct val="0"/>
              </a:spcBef>
              <a:spcAft>
                <a:spcPct val="0"/>
              </a:spcAft>
            </a:pP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Sticker or oversee stickering of bats that pass twice.</a:t>
            </a:r>
            <a:endParaRPr lang="en-US" altLang="en-US" sz="800" dirty="0"/>
          </a:p>
          <a:p>
            <a:pPr algn="just" defTabSz="914377" eaLnBrk="0" fontAlgn="base" hangingPunct="0">
              <a:spcBef>
                <a:spcPct val="0"/>
              </a:spcBef>
              <a:spcAft>
                <a:spcPct val="0"/>
              </a:spcAft>
            </a:pPr>
            <a:r>
              <a:rPr lang="en-US" altLang="en-US" sz="800" dirty="0">
                <a:solidFill>
                  <a:srgbClr val="C0504D"/>
                </a:solidFill>
                <a:latin typeface="Arial Narrow" panose="020B0606020202030204" pitchFamily="34" charset="0"/>
                <a:ea typeface="Calibri" panose="020F0502020204030204" pitchFamily="34" charset="0"/>
                <a:cs typeface="Arial" panose="020B0604020202020204" pitchFamily="34" charset="0"/>
              </a:rPr>
              <a:t>    </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Disqualify bats that fail twice, identify them with the team’s name prior to securing them with the tournament</a:t>
            </a:r>
          </a:p>
          <a:p>
            <a:pPr algn="just" defTabSz="914377" eaLnBrk="0" fontAlgn="base" hangingPunct="0">
              <a:spcBef>
                <a:spcPct val="0"/>
              </a:spcBef>
              <a:spcAft>
                <a:spcPct val="0"/>
              </a:spcAft>
            </a:pP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host and appropriately amend the bat list.</a:t>
            </a:r>
            <a:endParaRPr lang="en-US" altLang="en-US" sz="800" dirty="0"/>
          </a:p>
          <a:p>
            <a:pPr algn="just" defTabSz="914377" eaLnBrk="0" fontAlgn="base" hangingPunct="0">
              <a:spcBef>
                <a:spcPct val="0"/>
              </a:spcBef>
              <a:spcAft>
                <a:spcPct val="0"/>
              </a:spcAft>
            </a:pPr>
            <a:r>
              <a:rPr lang="en-US" altLang="en-US" sz="800" dirty="0">
                <a:solidFill>
                  <a:srgbClr val="C0504D"/>
                </a:solidFill>
                <a:latin typeface="Arial Narrow" panose="020B0606020202030204" pitchFamily="34" charset="0"/>
                <a:ea typeface="Calibri" panose="020F0502020204030204" pitchFamily="34" charset="0"/>
                <a:cs typeface="Arial" panose="020B0604020202020204" pitchFamily="34" charset="0"/>
              </a:rPr>
              <a:t>    </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Complete the appropriate section of the first page of bat list.</a:t>
            </a:r>
            <a:endParaRPr lang="en-US" altLang="en-US" sz="800" dirty="0"/>
          </a:p>
          <a:p>
            <a:pPr algn="just" defTabSz="914377" eaLnBrk="0" fontAlgn="base" hangingPunct="0">
              <a:spcBef>
                <a:spcPct val="0"/>
              </a:spcBef>
              <a:spcAft>
                <a:spcPct val="0"/>
              </a:spcAft>
            </a:pPr>
            <a:r>
              <a:rPr lang="en-US" altLang="en-US" sz="800" dirty="0">
                <a:solidFill>
                  <a:srgbClr val="C0504D"/>
                </a:solidFill>
                <a:latin typeface="Arial Narrow" panose="020B0606020202030204" pitchFamily="34" charset="0"/>
                <a:ea typeface="Calibri" panose="020F0502020204030204" pitchFamily="34" charset="0"/>
                <a:cs typeface="Arial" panose="020B0604020202020204" pitchFamily="34" charset="0"/>
              </a:rPr>
              <a:t>    </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On the first day, complete (or have team rep complete) the provided bat log which then  must be updated daily.</a:t>
            </a:r>
            <a:endParaRPr lang="en-US" altLang="en-US" dirty="0">
              <a:latin typeface="Arial" panose="020B0604020202020204" pitchFamily="34" charset="0"/>
            </a:endParaRPr>
          </a:p>
        </p:txBody>
      </p:sp>
      <p:sp>
        <p:nvSpPr>
          <p:cNvPr id="7" name="Text Box 2">
            <a:extLst>
              <a:ext uri="{FF2B5EF4-FFF2-40B4-BE49-F238E27FC236}">
                <a16:creationId xmlns:a16="http://schemas.microsoft.com/office/drawing/2014/main" id="{D976DD24-35C8-50A5-C288-1E8C51216887}"/>
              </a:ext>
            </a:extLst>
          </p:cNvPr>
          <p:cNvSpPr txBox="1">
            <a:spLocks noChangeArrowheads="1"/>
          </p:cNvSpPr>
          <p:nvPr/>
        </p:nvSpPr>
        <p:spPr bwMode="auto">
          <a:xfrm>
            <a:off x="508120" y="3324669"/>
            <a:ext cx="2244317" cy="415603"/>
          </a:xfrm>
          <a:prstGeom prst="rect">
            <a:avLst/>
          </a:prstGeom>
          <a:solidFill>
            <a:srgbClr val="FFFFFF"/>
          </a:solidFill>
          <a:ln w="31750">
            <a:solidFill>
              <a:srgbClr val="0D0D0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latin typeface="Arial Narrow" panose="020B0606020202030204" pitchFamily="34" charset="0"/>
                <a:ea typeface="Calibri" panose="020F0502020204030204" pitchFamily="34" charset="0"/>
                <a:cs typeface="Arial" panose="020B0604020202020204" pitchFamily="34" charset="0"/>
              </a:rPr>
              <a:t>3.</a:t>
            </a:r>
            <a:r>
              <a:rPr lang="en-US" altLang="en-US" sz="1000" dirty="0">
                <a:latin typeface="Arial Narrow" panose="020B0606020202030204" pitchFamily="34" charset="0"/>
                <a:ea typeface="Calibri" panose="020F0502020204030204" pitchFamily="34" charset="0"/>
                <a:cs typeface="Arial" panose="020B0604020202020204" pitchFamily="34" charset="0"/>
              </a:rPr>
              <a:t>Secure failed bats from the site rep for</a:t>
            </a:r>
            <a:endParaRPr lang="en-US" altLang="en-US" sz="800" dirty="0"/>
          </a:p>
          <a:p>
            <a:pPr defTabSz="914377" eaLnBrk="0" fontAlgn="base" hangingPunct="0">
              <a:spcBef>
                <a:spcPct val="0"/>
              </a:spcBef>
              <a:spcAft>
                <a:spcPct val="0"/>
              </a:spcAft>
            </a:pPr>
            <a:r>
              <a:rPr lang="en-US" altLang="en-US" sz="1000" dirty="0">
                <a:latin typeface="Arial Narrow" panose="020B0606020202030204" pitchFamily="34" charset="0"/>
                <a:ea typeface="Calibri" panose="020F0502020204030204" pitchFamily="34" charset="0"/>
                <a:cs typeface="Arial" panose="020B0604020202020204" pitchFamily="34" charset="0"/>
              </a:rPr>
              <a:t>      shipment to Dee following your tier. </a:t>
            </a:r>
            <a:endParaRPr lang="en-US" altLang="en-US" sz="800" dirty="0"/>
          </a:p>
          <a:p>
            <a:pPr algn="just" defTabSz="914377" eaLnBrk="0" fontAlgn="base" hangingPunct="0">
              <a:spcBef>
                <a:spcPct val="0"/>
              </a:spcBef>
              <a:spcAft>
                <a:spcPct val="0"/>
              </a:spcAft>
            </a:pPr>
            <a:r>
              <a:rPr lang="en-US" altLang="en-US" sz="1000" dirty="0">
                <a:latin typeface="Arial Narrow" panose="020B0606020202030204" pitchFamily="34" charset="0"/>
                <a:ea typeface="Calibri" panose="020F0502020204030204" pitchFamily="34" charset="0"/>
                <a:cs typeface="Arial" panose="020B0604020202020204" pitchFamily="34" charset="0"/>
              </a:rPr>
              <a:t>   </a:t>
            </a:r>
            <a:endParaRPr lang="en-US" altLang="en-US" sz="800" dirty="0"/>
          </a:p>
          <a:p>
            <a:pPr defTabSz="914377" eaLnBrk="0" fontAlgn="base" hangingPunct="0">
              <a:spcBef>
                <a:spcPct val="0"/>
              </a:spcBef>
              <a:spcAft>
                <a:spcPct val="0"/>
              </a:spcAft>
            </a:pPr>
            <a:endParaRPr lang="en-US" altLang="en-US" dirty="0">
              <a:latin typeface="Arial" panose="020B0604020202020204" pitchFamily="34" charset="0"/>
            </a:endParaRPr>
          </a:p>
        </p:txBody>
      </p:sp>
      <p:sp>
        <p:nvSpPr>
          <p:cNvPr id="8" name="Text Box 88">
            <a:extLst>
              <a:ext uri="{FF2B5EF4-FFF2-40B4-BE49-F238E27FC236}">
                <a16:creationId xmlns:a16="http://schemas.microsoft.com/office/drawing/2014/main" id="{668527AD-D921-0A6B-0E30-F374D2B3BD56}"/>
              </a:ext>
            </a:extLst>
          </p:cNvPr>
          <p:cNvSpPr txBox="1">
            <a:spLocks noChangeArrowheads="1"/>
          </p:cNvSpPr>
          <p:nvPr/>
        </p:nvSpPr>
        <p:spPr bwMode="auto">
          <a:xfrm>
            <a:off x="3071385" y="3388998"/>
            <a:ext cx="2589411" cy="551911"/>
          </a:xfrm>
          <a:prstGeom prst="rect">
            <a:avLst/>
          </a:prstGeom>
          <a:solidFill>
            <a:srgbClr val="FFFFFF"/>
          </a:solidFill>
          <a:ln w="31750">
            <a:solidFill>
              <a:srgbClr val="71AE0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solidFill>
                  <a:srgbClr val="71AE02"/>
                </a:solidFill>
                <a:latin typeface="Arial Narrow" panose="020B0606020202030204" pitchFamily="34" charset="0"/>
                <a:ea typeface="Calibri" panose="020F0502020204030204" pitchFamily="34" charset="0"/>
                <a:cs typeface="Arial" panose="020B0604020202020204" pitchFamily="34" charset="0"/>
              </a:rPr>
              <a:t>3.</a:t>
            </a: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Present only stickered  bats (preferably in order) </a:t>
            </a:r>
            <a:endParaRPr lang="en-US" altLang="en-US" sz="800" dirty="0"/>
          </a:p>
          <a:p>
            <a:pPr defTabSz="914377" eaLnBrk="0" fontAlgn="base" hangingPunct="0">
              <a:spcBef>
                <a:spcPct val="0"/>
              </a:spcBef>
              <a:spcAft>
                <a:spcPct val="0"/>
              </a:spcAft>
            </a:pP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       and current bat list to the umpires at the</a:t>
            </a:r>
            <a:endParaRPr lang="en-US" altLang="en-US" sz="800" dirty="0"/>
          </a:p>
          <a:p>
            <a:pPr defTabSz="914377" eaLnBrk="0" fontAlgn="base" hangingPunct="0">
              <a:spcBef>
                <a:spcPct val="0"/>
              </a:spcBef>
              <a:spcAft>
                <a:spcPct val="0"/>
              </a:spcAft>
            </a:pP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       dugout for inspection prior to each game.</a:t>
            </a:r>
            <a:endParaRPr lang="en-US" altLang="en-US" dirty="0">
              <a:latin typeface="Arial" panose="020B0604020202020204" pitchFamily="34" charset="0"/>
            </a:endParaRPr>
          </a:p>
        </p:txBody>
      </p:sp>
      <p:sp>
        <p:nvSpPr>
          <p:cNvPr id="9" name="Text Box 89">
            <a:extLst>
              <a:ext uri="{FF2B5EF4-FFF2-40B4-BE49-F238E27FC236}">
                <a16:creationId xmlns:a16="http://schemas.microsoft.com/office/drawing/2014/main" id="{A7314086-14B1-FB65-289C-53746F4CE7D4}"/>
              </a:ext>
            </a:extLst>
          </p:cNvPr>
          <p:cNvSpPr txBox="1">
            <a:spLocks noChangeArrowheads="1"/>
          </p:cNvSpPr>
          <p:nvPr/>
        </p:nvSpPr>
        <p:spPr bwMode="auto">
          <a:xfrm>
            <a:off x="7237135" y="3463441"/>
            <a:ext cx="3812300" cy="1149683"/>
          </a:xfrm>
          <a:prstGeom prst="rect">
            <a:avLst/>
          </a:prstGeom>
          <a:solidFill>
            <a:srgbClr val="FFFFFF"/>
          </a:solidFill>
          <a:ln w="31750">
            <a:solidFill>
              <a:srgbClr val="5B9BD5"/>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solidFill>
                  <a:srgbClr val="4F81BD"/>
                </a:solidFill>
                <a:latin typeface="Arial Narrow" panose="020B0606020202030204" pitchFamily="34" charset="0"/>
                <a:ea typeface="Calibri" panose="020F0502020204030204" pitchFamily="34" charset="0"/>
                <a:cs typeface="Arial" panose="020B0604020202020204" pitchFamily="34" charset="0"/>
              </a:rPr>
              <a:t>3.</a:t>
            </a: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Verify the number of presented bats equals the number of bats in the game </a:t>
            </a:r>
          </a:p>
          <a:p>
            <a:pPr defTabSz="914377" eaLnBrk="0" fontAlgn="base" hangingPunct="0">
              <a:spcBef>
                <a:spcPct val="0"/>
              </a:spcBef>
              <a:spcAft>
                <a:spcPct val="0"/>
              </a:spcAft>
            </a:pP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      column of the relevant pages of the provided bat list AND equals or is less</a:t>
            </a:r>
          </a:p>
          <a:p>
            <a:pPr defTabSz="914377" eaLnBrk="0" fontAlgn="base" hangingPunct="0">
              <a:spcBef>
                <a:spcPct val="0"/>
              </a:spcBef>
              <a:spcAft>
                <a:spcPct val="0"/>
              </a:spcAft>
            </a:pP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      than the total listed by the site rep in the appropriate box of page one. </a:t>
            </a:r>
            <a:endParaRPr lang="en-US" altLang="en-US" sz="800" dirty="0"/>
          </a:p>
          <a:p>
            <a:pPr algn="just" defTabSz="914377" eaLnBrk="0" fontAlgn="base" hangingPunct="0">
              <a:spcBef>
                <a:spcPct val="0"/>
              </a:spcBef>
              <a:spcAft>
                <a:spcPct val="0"/>
              </a:spcAft>
            </a:pP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   Amend the list to the number of stickered bats presented if needed.</a:t>
            </a:r>
            <a:endParaRPr lang="en-US" altLang="en-US" sz="800" dirty="0"/>
          </a:p>
          <a:p>
            <a:pPr algn="just" defTabSz="914377" eaLnBrk="0" fontAlgn="base" hangingPunct="0">
              <a:spcBef>
                <a:spcPct val="0"/>
              </a:spcBef>
              <a:spcAft>
                <a:spcPct val="0"/>
              </a:spcAft>
            </a:pP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   Inspect the bats for appropriateness, remove those with damage</a:t>
            </a:r>
            <a:r>
              <a:rPr lang="en-US" altLang="en-US" sz="800" dirty="0"/>
              <a:t> </a:t>
            </a: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and </a:t>
            </a:r>
          </a:p>
          <a:p>
            <a:pPr algn="just" defTabSz="914377" eaLnBrk="0" fontAlgn="base" hangingPunct="0">
              <a:spcBef>
                <a:spcPct val="0"/>
              </a:spcBef>
              <a:spcAft>
                <a:spcPct val="0"/>
              </a:spcAft>
            </a:pP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      amend the bat list appropriately.</a:t>
            </a:r>
            <a:endParaRPr lang="en-US" altLang="en-US" sz="800" dirty="0"/>
          </a:p>
          <a:p>
            <a:pPr algn="just" defTabSz="914377" eaLnBrk="0" fontAlgn="base" hangingPunct="0">
              <a:spcBef>
                <a:spcPct val="0"/>
              </a:spcBef>
              <a:spcAft>
                <a:spcPct val="0"/>
              </a:spcAft>
            </a:pP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   Secure damaged bats with the tournament host.</a:t>
            </a:r>
            <a:endParaRPr lang="en-US" altLang="en-US" dirty="0">
              <a:latin typeface="Arial" panose="020B0604020202020204" pitchFamily="34" charset="0"/>
            </a:endParaRPr>
          </a:p>
        </p:txBody>
      </p:sp>
      <p:sp>
        <p:nvSpPr>
          <p:cNvPr id="10" name="Text Box 79">
            <a:extLst>
              <a:ext uri="{FF2B5EF4-FFF2-40B4-BE49-F238E27FC236}">
                <a16:creationId xmlns:a16="http://schemas.microsoft.com/office/drawing/2014/main" id="{8AE06572-2010-5FA4-8B32-B667668CDF5B}"/>
              </a:ext>
            </a:extLst>
          </p:cNvPr>
          <p:cNvSpPr txBox="1">
            <a:spLocks noChangeArrowheads="1"/>
          </p:cNvSpPr>
          <p:nvPr/>
        </p:nvSpPr>
        <p:spPr bwMode="auto">
          <a:xfrm>
            <a:off x="529254" y="4095509"/>
            <a:ext cx="2267095" cy="579972"/>
          </a:xfrm>
          <a:prstGeom prst="rect">
            <a:avLst/>
          </a:prstGeom>
          <a:solidFill>
            <a:srgbClr val="FFFFFF"/>
          </a:solidFill>
          <a:ln w="31750">
            <a:solidFill>
              <a:srgbClr val="0D0D0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latin typeface="Arial Narrow" panose="020B0606020202030204" pitchFamily="34" charset="0"/>
                <a:ea typeface="Calibri" panose="020F0502020204030204" pitchFamily="34" charset="0"/>
                <a:cs typeface="Arial" panose="020B0604020202020204" pitchFamily="34" charset="0"/>
              </a:rPr>
              <a:t>4.</a:t>
            </a:r>
            <a:r>
              <a:rPr lang="en-US" altLang="en-US" sz="1000" dirty="0">
                <a:latin typeface="Arial Narrow" panose="020B0606020202030204" pitchFamily="34" charset="0"/>
                <a:ea typeface="Calibri" panose="020F0502020204030204" pitchFamily="34" charset="0"/>
                <a:cs typeface="Arial" panose="020B0604020202020204" pitchFamily="34" charset="0"/>
              </a:rPr>
              <a:t>Obtain disqualified bats from the umpires</a:t>
            </a:r>
          </a:p>
          <a:p>
            <a:pPr defTabSz="914377" eaLnBrk="0" fontAlgn="base" hangingPunct="0">
              <a:spcBef>
                <a:spcPct val="0"/>
              </a:spcBef>
              <a:spcAft>
                <a:spcPct val="0"/>
              </a:spcAft>
            </a:pPr>
            <a:r>
              <a:rPr lang="en-US" altLang="en-US" sz="1000" dirty="0">
                <a:latin typeface="Arial Narrow" panose="020B0606020202030204" pitchFamily="34" charset="0"/>
                <a:ea typeface="Calibri" panose="020F0502020204030204" pitchFamily="34" charset="0"/>
                <a:cs typeface="Arial" panose="020B0604020202020204" pitchFamily="34" charset="0"/>
              </a:rPr>
              <a:t>      on the field, securing them until the</a:t>
            </a:r>
          </a:p>
          <a:p>
            <a:pPr defTabSz="914377" eaLnBrk="0" fontAlgn="base" hangingPunct="0">
              <a:spcBef>
                <a:spcPct val="0"/>
              </a:spcBef>
              <a:spcAft>
                <a:spcPct val="0"/>
              </a:spcAft>
            </a:pPr>
            <a:r>
              <a:rPr lang="en-US" altLang="en-US" sz="1000" dirty="0">
                <a:latin typeface="Arial Narrow" panose="020B0606020202030204" pitchFamily="34" charset="0"/>
                <a:ea typeface="Calibri" panose="020F0502020204030204" pitchFamily="34" charset="0"/>
                <a:cs typeface="Arial" panose="020B0604020202020204" pitchFamily="34" charset="0"/>
              </a:rPr>
              <a:t>      team’s final departure from the site.</a:t>
            </a:r>
            <a:endParaRPr lang="en-US" altLang="en-US" sz="800" dirty="0"/>
          </a:p>
          <a:p>
            <a:pPr defTabSz="914377" eaLnBrk="0" fontAlgn="base" hangingPunct="0">
              <a:spcBef>
                <a:spcPct val="0"/>
              </a:spcBef>
              <a:spcAft>
                <a:spcPct val="0"/>
              </a:spcAft>
            </a:pPr>
            <a:endParaRPr lang="en-US" altLang="en-US" dirty="0">
              <a:latin typeface="Arial" panose="020B0604020202020204" pitchFamily="34" charset="0"/>
            </a:endParaRPr>
          </a:p>
        </p:txBody>
      </p:sp>
      <p:sp>
        <p:nvSpPr>
          <p:cNvPr id="11" name="Text Box 94">
            <a:extLst>
              <a:ext uri="{FF2B5EF4-FFF2-40B4-BE49-F238E27FC236}">
                <a16:creationId xmlns:a16="http://schemas.microsoft.com/office/drawing/2014/main" id="{4F2CB2D3-7601-0589-C6F4-CC3A6787EBFF}"/>
              </a:ext>
            </a:extLst>
          </p:cNvPr>
          <p:cNvSpPr txBox="1">
            <a:spLocks noChangeArrowheads="1"/>
          </p:cNvSpPr>
          <p:nvPr/>
        </p:nvSpPr>
        <p:spPr bwMode="auto">
          <a:xfrm>
            <a:off x="3473841" y="4227613"/>
            <a:ext cx="2775779" cy="447867"/>
          </a:xfrm>
          <a:prstGeom prst="rect">
            <a:avLst/>
          </a:prstGeom>
          <a:solidFill>
            <a:srgbClr val="FFFFFF"/>
          </a:solidFill>
          <a:ln w="31750">
            <a:solidFill>
              <a:srgbClr val="71AE0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solidFill>
                  <a:srgbClr val="71AE02"/>
                </a:solidFill>
                <a:latin typeface="Arial Narrow" panose="020B0606020202030204" pitchFamily="34" charset="0"/>
                <a:ea typeface="Calibri" panose="020F0502020204030204" pitchFamily="34" charset="0"/>
                <a:cs typeface="Arial" panose="020B0604020202020204" pitchFamily="34" charset="0"/>
              </a:rPr>
              <a:t>4.</a:t>
            </a: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Retrieve damaged bats from the tournament host</a:t>
            </a:r>
          </a:p>
          <a:p>
            <a:pPr defTabSz="914377" eaLnBrk="0" fontAlgn="base" hangingPunct="0">
              <a:spcBef>
                <a:spcPct val="0"/>
              </a:spcBef>
              <a:spcAft>
                <a:spcPct val="0"/>
              </a:spcAft>
            </a:pP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      when departing the facility for the final time.</a:t>
            </a:r>
            <a:endParaRPr lang="en-US" altLang="en-US" sz="800" dirty="0"/>
          </a:p>
          <a:p>
            <a:pPr algn="just" defTabSz="914377" eaLnBrk="0" fontAlgn="base" hangingPunct="0">
              <a:spcBef>
                <a:spcPct val="0"/>
              </a:spcBef>
              <a:spcAft>
                <a:spcPct val="0"/>
              </a:spcAft>
            </a:pPr>
            <a:r>
              <a:rPr lang="en-US" altLang="en-US" sz="1000" dirty="0">
                <a:solidFill>
                  <a:srgbClr val="71AE02"/>
                </a:solidFill>
                <a:latin typeface="Arial Narrow" panose="020B0606020202030204" pitchFamily="34" charset="0"/>
                <a:ea typeface="Calibri" panose="020F0502020204030204" pitchFamily="34" charset="0"/>
                <a:cs typeface="Arial" panose="020B0604020202020204" pitchFamily="34" charset="0"/>
              </a:rPr>
              <a:t>.</a:t>
            </a:r>
            <a:endParaRPr lang="en-US" altLang="en-US" dirty="0">
              <a:latin typeface="Arial" panose="020B0604020202020204" pitchFamily="34" charset="0"/>
            </a:endParaRPr>
          </a:p>
        </p:txBody>
      </p:sp>
      <p:sp>
        <p:nvSpPr>
          <p:cNvPr id="12" name="Text Box 134430573">
            <a:extLst>
              <a:ext uri="{FF2B5EF4-FFF2-40B4-BE49-F238E27FC236}">
                <a16:creationId xmlns:a16="http://schemas.microsoft.com/office/drawing/2014/main" id="{DDAC3D80-3EC3-75F8-0B6C-C86A56B14BC1}"/>
              </a:ext>
            </a:extLst>
          </p:cNvPr>
          <p:cNvSpPr txBox="1">
            <a:spLocks noChangeArrowheads="1"/>
          </p:cNvSpPr>
          <p:nvPr/>
        </p:nvSpPr>
        <p:spPr bwMode="auto">
          <a:xfrm>
            <a:off x="517060" y="4905391"/>
            <a:ext cx="2355851" cy="575987"/>
          </a:xfrm>
          <a:prstGeom prst="rect">
            <a:avLst/>
          </a:prstGeom>
          <a:solidFill>
            <a:srgbClr val="FFFFFF"/>
          </a:solidFill>
          <a:ln w="31750">
            <a:solidFill>
              <a:srgbClr val="0D0D0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latin typeface="Arial Narrow" panose="020B0606020202030204" pitchFamily="34" charset="0"/>
                <a:ea typeface="Calibri" panose="020F0502020204030204" pitchFamily="34" charset="0"/>
                <a:cs typeface="Arial" panose="020B0604020202020204" pitchFamily="34" charset="0"/>
              </a:rPr>
              <a:t>5.</a:t>
            </a:r>
            <a:r>
              <a:rPr lang="en-US" altLang="en-US" sz="1000" dirty="0">
                <a:latin typeface="Arial Narrow" panose="020B0606020202030204" pitchFamily="34" charset="0"/>
                <a:ea typeface="Calibri" panose="020F0502020204030204" pitchFamily="34" charset="0"/>
                <a:cs typeface="Arial" panose="020B0604020202020204" pitchFamily="34" charset="0"/>
              </a:rPr>
              <a:t>If any bats failed BCT, contact Dee following  </a:t>
            </a:r>
            <a:endParaRPr lang="en-US" altLang="en-US" sz="800" dirty="0"/>
          </a:p>
          <a:p>
            <a:pPr defTabSz="914377" eaLnBrk="0" fontAlgn="base" hangingPunct="0">
              <a:spcBef>
                <a:spcPct val="0"/>
              </a:spcBef>
              <a:spcAft>
                <a:spcPct val="0"/>
              </a:spcAft>
            </a:pPr>
            <a:r>
              <a:rPr lang="en-US" altLang="en-US" sz="1000" dirty="0">
                <a:latin typeface="Arial Narrow" panose="020B0606020202030204" pitchFamily="34" charset="0"/>
                <a:ea typeface="Calibri" panose="020F0502020204030204" pitchFamily="34" charset="0"/>
                <a:cs typeface="Arial" panose="020B0604020202020204" pitchFamily="34" charset="0"/>
              </a:rPr>
              <a:t>     the final testing session to obtain a shipping</a:t>
            </a:r>
          </a:p>
          <a:p>
            <a:pPr defTabSz="914377" eaLnBrk="0" fontAlgn="base" hangingPunct="0">
              <a:spcBef>
                <a:spcPct val="0"/>
              </a:spcBef>
              <a:spcAft>
                <a:spcPct val="0"/>
              </a:spcAft>
            </a:pPr>
            <a:r>
              <a:rPr lang="en-US" altLang="en-US" sz="1000" dirty="0">
                <a:latin typeface="Arial Narrow" panose="020B0606020202030204" pitchFamily="34" charset="0"/>
                <a:ea typeface="Calibri" panose="020F0502020204030204" pitchFamily="34" charset="0"/>
                <a:cs typeface="Arial" panose="020B0604020202020204" pitchFamily="34" charset="0"/>
              </a:rPr>
              <a:t>      label</a:t>
            </a:r>
            <a:r>
              <a:rPr lang="en-US" altLang="en-US" sz="800" dirty="0"/>
              <a:t> </a:t>
            </a:r>
            <a:r>
              <a:rPr lang="en-US" altLang="en-US" sz="1000" dirty="0">
                <a:latin typeface="Arial Narrow" panose="020B0606020202030204" pitchFamily="34" charset="0"/>
                <a:ea typeface="Calibri" panose="020F0502020204030204" pitchFamily="34" charset="0"/>
                <a:cs typeface="Arial" panose="020B0604020202020204" pitchFamily="34" charset="0"/>
              </a:rPr>
              <a:t>and ship them ASAP.</a:t>
            </a:r>
            <a:endParaRPr lang="en-US" altLang="en-US" sz="800" dirty="0"/>
          </a:p>
          <a:p>
            <a:pPr defTabSz="914377" eaLnBrk="0" fontAlgn="base" hangingPunct="0">
              <a:spcBef>
                <a:spcPct val="0"/>
              </a:spcBef>
              <a:spcAft>
                <a:spcPct val="0"/>
              </a:spcAft>
            </a:pPr>
            <a:endParaRPr lang="en-US" altLang="en-US" dirty="0">
              <a:latin typeface="Arial" panose="020B0604020202020204" pitchFamily="34" charset="0"/>
            </a:endParaRPr>
          </a:p>
        </p:txBody>
      </p:sp>
      <p:sp>
        <p:nvSpPr>
          <p:cNvPr id="13" name="Text Box 85">
            <a:extLst>
              <a:ext uri="{FF2B5EF4-FFF2-40B4-BE49-F238E27FC236}">
                <a16:creationId xmlns:a16="http://schemas.microsoft.com/office/drawing/2014/main" id="{A328F0E5-3EDD-AE8B-661E-889911D653E1}"/>
              </a:ext>
            </a:extLst>
          </p:cNvPr>
          <p:cNvSpPr txBox="1">
            <a:spLocks noChangeArrowheads="1"/>
          </p:cNvSpPr>
          <p:nvPr/>
        </p:nvSpPr>
        <p:spPr bwMode="auto">
          <a:xfrm>
            <a:off x="3922939" y="4794157"/>
            <a:ext cx="3502657" cy="447867"/>
          </a:xfrm>
          <a:prstGeom prst="rect">
            <a:avLst/>
          </a:prstGeom>
          <a:solidFill>
            <a:srgbClr val="FFFFFF"/>
          </a:solidFill>
          <a:ln w="31750">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just" defTabSz="914377" eaLnBrk="0" fontAlgn="base" hangingPunct="0">
              <a:spcBef>
                <a:spcPct val="0"/>
              </a:spcBef>
              <a:spcAft>
                <a:spcPct val="0"/>
              </a:spcAft>
            </a:pPr>
            <a:r>
              <a:rPr lang="en-US" altLang="en-US" sz="1000" b="1" dirty="0">
                <a:solidFill>
                  <a:srgbClr val="C0504D"/>
                </a:solidFill>
                <a:latin typeface="Arial Narrow" panose="020B0606020202030204" pitchFamily="34" charset="0"/>
                <a:ea typeface="Calibri" panose="020F0502020204030204" pitchFamily="34" charset="0"/>
                <a:cs typeface="Arial" panose="020B0604020202020204" pitchFamily="34" charset="0"/>
              </a:rPr>
              <a:t>5.</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No later than the end of each day,</a:t>
            </a:r>
            <a:r>
              <a:rPr lang="en-US" altLang="en-US" sz="800" dirty="0"/>
              <a:t> </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complete the </a:t>
            </a:r>
            <a:r>
              <a:rPr lang="en-US" altLang="en-US" sz="1000" dirty="0" err="1">
                <a:solidFill>
                  <a:srgbClr val="C0504D"/>
                </a:solidFill>
                <a:latin typeface="Arial Narrow" panose="020B0606020202030204" pitchFamily="34" charset="0"/>
                <a:ea typeface="Calibri" panose="020F0502020204030204" pitchFamily="34" charset="0"/>
                <a:cs typeface="Arial" panose="020B0604020202020204" pitchFamily="34" charset="0"/>
              </a:rPr>
              <a:t>RefQuest</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a:t>
            </a:r>
          </a:p>
          <a:p>
            <a:pPr algn="just" defTabSz="914377" eaLnBrk="0" fontAlgn="base" hangingPunct="0">
              <a:spcBef>
                <a:spcPct val="0"/>
              </a:spcBef>
              <a:spcAft>
                <a:spcPct val="0"/>
              </a:spcAft>
            </a:pP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electronic Noncompliant/Inappropriate Bat form for bats failing BCT.</a:t>
            </a:r>
            <a:endParaRPr lang="en-US" altLang="en-US" sz="800" dirty="0"/>
          </a:p>
          <a:p>
            <a:pPr defTabSz="914377" eaLnBrk="0" fontAlgn="base" hangingPunct="0">
              <a:spcBef>
                <a:spcPct val="0"/>
              </a:spcBef>
              <a:spcAft>
                <a:spcPct val="0"/>
              </a:spcAft>
            </a:pPr>
            <a:endParaRPr lang="en-US" altLang="en-US" dirty="0">
              <a:latin typeface="Arial" panose="020B0604020202020204" pitchFamily="34" charset="0"/>
            </a:endParaRPr>
          </a:p>
        </p:txBody>
      </p:sp>
      <p:sp>
        <p:nvSpPr>
          <p:cNvPr id="14" name="Text Box 90">
            <a:extLst>
              <a:ext uri="{FF2B5EF4-FFF2-40B4-BE49-F238E27FC236}">
                <a16:creationId xmlns:a16="http://schemas.microsoft.com/office/drawing/2014/main" id="{CC84DE82-8A95-2743-940A-61BDE5FE1F2F}"/>
              </a:ext>
            </a:extLst>
          </p:cNvPr>
          <p:cNvSpPr txBox="1">
            <a:spLocks noChangeArrowheads="1"/>
          </p:cNvSpPr>
          <p:nvPr/>
        </p:nvSpPr>
        <p:spPr bwMode="auto">
          <a:xfrm>
            <a:off x="7860842" y="4814041"/>
            <a:ext cx="3502657" cy="447867"/>
          </a:xfrm>
          <a:prstGeom prst="rect">
            <a:avLst/>
          </a:prstGeom>
          <a:solidFill>
            <a:srgbClr val="FFFFFF"/>
          </a:solidFill>
          <a:ln w="31750">
            <a:solidFill>
              <a:srgbClr val="5B9BD5"/>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solidFill>
                  <a:srgbClr val="4F81BD"/>
                </a:solidFill>
                <a:latin typeface="Arial Narrow" panose="020B0606020202030204" pitchFamily="34" charset="0"/>
                <a:ea typeface="Calibri" panose="020F0502020204030204" pitchFamily="34" charset="0"/>
                <a:cs typeface="Arial" panose="020B0604020202020204" pitchFamily="34" charset="0"/>
              </a:rPr>
              <a:t>5.</a:t>
            </a: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Following the game, complete the </a:t>
            </a:r>
            <a:r>
              <a:rPr lang="en-US" altLang="en-US" sz="1000" dirty="0" err="1">
                <a:solidFill>
                  <a:srgbClr val="4F81BD"/>
                </a:solidFill>
                <a:latin typeface="Arial Narrow" panose="020B0606020202030204" pitchFamily="34" charset="0"/>
                <a:ea typeface="Calibri" panose="020F0502020204030204" pitchFamily="34" charset="0"/>
                <a:cs typeface="Arial" panose="020B0604020202020204" pitchFamily="34" charset="0"/>
              </a:rPr>
              <a:t>RefQuest</a:t>
            </a: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 electronic Noncompliant/</a:t>
            </a:r>
          </a:p>
          <a:p>
            <a:pPr defTabSz="914377" eaLnBrk="0" fontAlgn="base" hangingPunct="0">
              <a:spcBef>
                <a:spcPct val="0"/>
              </a:spcBef>
              <a:spcAft>
                <a:spcPct val="0"/>
              </a:spcAft>
            </a:pPr>
            <a:r>
              <a:rPr lang="en-US" altLang="en-US" sz="1000" dirty="0">
                <a:solidFill>
                  <a:srgbClr val="4F81BD"/>
                </a:solidFill>
                <a:latin typeface="Arial Narrow" panose="020B0606020202030204" pitchFamily="34" charset="0"/>
                <a:ea typeface="Calibri" panose="020F0502020204030204" pitchFamily="34" charset="0"/>
                <a:cs typeface="Arial" panose="020B0604020202020204" pitchFamily="34" charset="0"/>
              </a:rPr>
              <a:t>        Inappropriate Bat form for disqualified bats due to damage.</a:t>
            </a:r>
            <a:endParaRPr lang="en-US" altLang="en-US" dirty="0">
              <a:latin typeface="Arial" panose="020B0604020202020204" pitchFamily="34" charset="0"/>
            </a:endParaRPr>
          </a:p>
        </p:txBody>
      </p:sp>
      <p:sp>
        <p:nvSpPr>
          <p:cNvPr id="15" name="Text Box 86">
            <a:extLst>
              <a:ext uri="{FF2B5EF4-FFF2-40B4-BE49-F238E27FC236}">
                <a16:creationId xmlns:a16="http://schemas.microsoft.com/office/drawing/2014/main" id="{18AB0856-193D-5D9A-93FA-E6805DA66B4A}"/>
              </a:ext>
            </a:extLst>
          </p:cNvPr>
          <p:cNvSpPr txBox="1">
            <a:spLocks noChangeArrowheads="1"/>
          </p:cNvSpPr>
          <p:nvPr/>
        </p:nvSpPr>
        <p:spPr bwMode="auto">
          <a:xfrm>
            <a:off x="6096000" y="5488398"/>
            <a:ext cx="2982012" cy="575987"/>
          </a:xfrm>
          <a:prstGeom prst="rect">
            <a:avLst/>
          </a:prstGeom>
          <a:solidFill>
            <a:srgbClr val="FFFFFF"/>
          </a:solidFill>
          <a:ln w="31750">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solidFill>
                  <a:srgbClr val="C0504D"/>
                </a:solidFill>
                <a:latin typeface="Arial Narrow" panose="020B0606020202030204" pitchFamily="34" charset="0"/>
                <a:ea typeface="Calibri" panose="020F0502020204030204" pitchFamily="34" charset="0"/>
                <a:cs typeface="Arial" panose="020B0604020202020204" pitchFamily="34" charset="0"/>
              </a:rPr>
              <a:t>6.</a:t>
            </a: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Following the final BCT for the tier, return the BCT fixture,</a:t>
            </a:r>
          </a:p>
          <a:p>
            <a:pPr defTabSz="914377" eaLnBrk="0" fontAlgn="base" hangingPunct="0">
              <a:spcBef>
                <a:spcPct val="0"/>
              </a:spcBef>
              <a:spcAft>
                <a:spcPct val="0"/>
              </a:spcAft>
            </a:pP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unused stickers and completed log sheets to the host </a:t>
            </a:r>
            <a:endParaRPr lang="en-US" altLang="en-US" sz="800" dirty="0"/>
          </a:p>
          <a:p>
            <a:pPr defTabSz="914377" eaLnBrk="0" fontAlgn="base" hangingPunct="0">
              <a:spcBef>
                <a:spcPct val="0"/>
              </a:spcBef>
              <a:spcAft>
                <a:spcPct val="0"/>
              </a:spcAft>
            </a:pP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tournament director.</a:t>
            </a:r>
            <a:endParaRPr lang="en-US" altLang="en-US" sz="800" dirty="0"/>
          </a:p>
          <a:p>
            <a:pPr algn="just" defTabSz="914377" eaLnBrk="0" fontAlgn="base" hangingPunct="0">
              <a:spcBef>
                <a:spcPct val="0"/>
              </a:spcBef>
              <a:spcAft>
                <a:spcPct val="0"/>
              </a:spcAft>
            </a:pPr>
            <a:r>
              <a:rPr lang="en-US" altLang="en-US" sz="1000" dirty="0">
                <a:solidFill>
                  <a:srgbClr val="C0504D"/>
                </a:solidFill>
                <a:latin typeface="Arial Narrow" panose="020B0606020202030204" pitchFamily="34" charset="0"/>
                <a:ea typeface="Calibri" panose="020F0502020204030204" pitchFamily="34" charset="0"/>
                <a:cs typeface="Arial" panose="020B0604020202020204" pitchFamily="34" charset="0"/>
              </a:rPr>
              <a:t>       </a:t>
            </a:r>
            <a:endParaRPr lang="en-US" altLang="en-US" sz="800" dirty="0"/>
          </a:p>
          <a:p>
            <a:pPr defTabSz="914377" eaLnBrk="0" fontAlgn="base" hangingPunct="0">
              <a:spcBef>
                <a:spcPct val="0"/>
              </a:spcBef>
              <a:spcAft>
                <a:spcPct val="0"/>
              </a:spcAft>
            </a:pPr>
            <a:endParaRPr lang="en-US" altLang="en-US" dirty="0">
              <a:latin typeface="Arial" panose="020B0604020202020204" pitchFamily="34" charset="0"/>
            </a:endParaRPr>
          </a:p>
        </p:txBody>
      </p:sp>
      <p:sp>
        <p:nvSpPr>
          <p:cNvPr id="16" name="Text Box 1220417128">
            <a:extLst>
              <a:ext uri="{FF2B5EF4-FFF2-40B4-BE49-F238E27FC236}">
                <a16:creationId xmlns:a16="http://schemas.microsoft.com/office/drawing/2014/main" id="{41463971-6FB9-8406-15D9-76FAFB5562AF}"/>
              </a:ext>
            </a:extLst>
          </p:cNvPr>
          <p:cNvSpPr txBox="1">
            <a:spLocks noChangeArrowheads="1"/>
          </p:cNvSpPr>
          <p:nvPr/>
        </p:nvSpPr>
        <p:spPr bwMode="auto">
          <a:xfrm>
            <a:off x="1178042" y="5748581"/>
            <a:ext cx="4730845" cy="447867"/>
          </a:xfrm>
          <a:prstGeom prst="rect">
            <a:avLst/>
          </a:prstGeom>
          <a:solidFill>
            <a:srgbClr val="FFFFFF"/>
          </a:solidFill>
          <a:ln w="31750">
            <a:solidFill>
              <a:srgbClr val="0D0D0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defTabSz="914377" eaLnBrk="0" fontAlgn="base" hangingPunct="0">
              <a:spcBef>
                <a:spcPct val="0"/>
              </a:spcBef>
              <a:spcAft>
                <a:spcPct val="0"/>
              </a:spcAft>
            </a:pPr>
            <a:r>
              <a:rPr lang="en-US" altLang="en-US" sz="1000" b="1" dirty="0">
                <a:latin typeface="Arial Narrow" panose="020B0606020202030204" pitchFamily="34" charset="0"/>
                <a:ea typeface="Calibri" panose="020F0502020204030204" pitchFamily="34" charset="0"/>
                <a:cs typeface="Arial" panose="020B0604020202020204" pitchFamily="34" charset="0"/>
              </a:rPr>
              <a:t>7.</a:t>
            </a:r>
            <a:r>
              <a:rPr lang="en-US" altLang="en-US" sz="1000" dirty="0">
                <a:latin typeface="Arial Narrow" panose="020B0606020202030204" pitchFamily="34" charset="0"/>
                <a:ea typeface="Calibri" panose="020F0502020204030204" pitchFamily="34" charset="0"/>
                <a:cs typeface="Arial" panose="020B0604020202020204" pitchFamily="34" charset="0"/>
              </a:rPr>
              <a:t>Immediately following each tier, forward the teams’ bat logs through an email or screenshots</a:t>
            </a:r>
          </a:p>
          <a:p>
            <a:pPr defTabSz="914377" eaLnBrk="0" fontAlgn="base" hangingPunct="0">
              <a:spcBef>
                <a:spcPct val="0"/>
              </a:spcBef>
              <a:spcAft>
                <a:spcPct val="0"/>
              </a:spcAft>
            </a:pPr>
            <a:r>
              <a:rPr lang="en-US" altLang="en-US" sz="1000" dirty="0">
                <a:latin typeface="Arial Narrow" panose="020B0606020202030204" pitchFamily="34" charset="0"/>
                <a:ea typeface="Calibri" panose="020F0502020204030204" pitchFamily="34" charset="0"/>
                <a:cs typeface="Arial" panose="020B0604020202020204" pitchFamily="34" charset="0"/>
              </a:rPr>
              <a:t>      to Dee (</a:t>
            </a:r>
            <a:r>
              <a:rPr lang="en-US" altLang="en-US" sz="1000" dirty="0">
                <a:latin typeface="Arial Narrow" panose="020B0606020202030204" pitchFamily="34" charset="0"/>
                <a:ea typeface="Calibri" panose="020F0502020204030204" pitchFamily="34" charset="0"/>
                <a:cs typeface="Arial" panose="020B0604020202020204" pitchFamily="34" charset="0"/>
                <a:hlinkClick r:id="rId3"/>
              </a:rPr>
              <a:t>Abrahamson@niu.edu</a:t>
            </a:r>
            <a:r>
              <a:rPr lang="en-US" altLang="en-US" sz="1000" dirty="0">
                <a:latin typeface="Arial Narrow" panose="020B0606020202030204" pitchFamily="34" charset="0"/>
                <a:ea typeface="Calibri" panose="020F0502020204030204" pitchFamily="34" charset="0"/>
                <a:cs typeface="Arial" panose="020B0604020202020204" pitchFamily="34" charset="0"/>
              </a:rPr>
              <a:t>).</a:t>
            </a:r>
            <a:r>
              <a:rPr lang="en-US" altLang="en-US" sz="800" dirty="0"/>
              <a:t>   </a:t>
            </a:r>
            <a:r>
              <a:rPr lang="en-US" altLang="en-US" sz="1000" dirty="0">
                <a:latin typeface="Arial Narrow" panose="020B0606020202030204" pitchFamily="34" charset="0"/>
                <a:ea typeface="Calibri" panose="020F0502020204030204" pitchFamily="34" charset="0"/>
                <a:cs typeface="Arial" panose="020B0604020202020204" pitchFamily="34" charset="0"/>
              </a:rPr>
              <a:t>Note-stickers need not be returned.</a:t>
            </a:r>
            <a:endParaRPr lang="en-US" altLang="en-US" sz="800" dirty="0"/>
          </a:p>
          <a:p>
            <a:pPr defTabSz="914377" eaLnBrk="0" fontAlgn="base" hangingPunct="0">
              <a:spcBef>
                <a:spcPct val="0"/>
              </a:spcBef>
              <a:spcAft>
                <a:spcPct val="0"/>
              </a:spcAft>
            </a:pPr>
            <a:endParaRPr lang="en-US" altLang="en-US" dirty="0">
              <a:latin typeface="Arial" panose="020B0604020202020204" pitchFamily="34" charset="0"/>
            </a:endParaRPr>
          </a:p>
        </p:txBody>
      </p:sp>
      <p:cxnSp>
        <p:nvCxnSpPr>
          <p:cNvPr id="17" name="Straight Arrow Connector 16">
            <a:extLst>
              <a:ext uri="{FF2B5EF4-FFF2-40B4-BE49-F238E27FC236}">
                <a16:creationId xmlns:a16="http://schemas.microsoft.com/office/drawing/2014/main" id="{212D69C5-F971-5692-FA25-05D52A9CE4C8}"/>
              </a:ext>
            </a:extLst>
          </p:cNvPr>
          <p:cNvCxnSpPr>
            <a:cxnSpLocks/>
          </p:cNvCxnSpPr>
          <p:nvPr/>
        </p:nvCxnSpPr>
        <p:spPr>
          <a:xfrm>
            <a:off x="5920338" y="3191762"/>
            <a:ext cx="887120" cy="1578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F925C471-99FA-F276-07D0-08529414DED1}"/>
              </a:ext>
            </a:extLst>
          </p:cNvPr>
          <p:cNvCxnSpPr>
            <a:cxnSpLocks/>
          </p:cNvCxnSpPr>
          <p:nvPr/>
        </p:nvCxnSpPr>
        <p:spPr>
          <a:xfrm>
            <a:off x="7079907" y="5280721"/>
            <a:ext cx="314455" cy="214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566CA96-311D-80F7-62BC-0CFD2D27CA84}"/>
              </a:ext>
            </a:extLst>
          </p:cNvPr>
          <p:cNvCxnSpPr>
            <a:cxnSpLocks/>
          </p:cNvCxnSpPr>
          <p:nvPr/>
        </p:nvCxnSpPr>
        <p:spPr>
          <a:xfrm flipH="1">
            <a:off x="1772345" y="1080627"/>
            <a:ext cx="1330227" cy="22852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ACA10E9-8258-D00D-16DF-C06EEB4B33C7}"/>
              </a:ext>
            </a:extLst>
          </p:cNvPr>
          <p:cNvCxnSpPr>
            <a:cxnSpLocks/>
          </p:cNvCxnSpPr>
          <p:nvPr/>
        </p:nvCxnSpPr>
        <p:spPr>
          <a:xfrm>
            <a:off x="537023" y="4691425"/>
            <a:ext cx="641019" cy="1891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97CD548A-F7CF-DF8D-9352-C91AD9831B7B}"/>
              </a:ext>
            </a:extLst>
          </p:cNvPr>
          <p:cNvCxnSpPr>
            <a:cxnSpLocks/>
          </p:cNvCxnSpPr>
          <p:nvPr/>
        </p:nvCxnSpPr>
        <p:spPr>
          <a:xfrm>
            <a:off x="525779" y="3768669"/>
            <a:ext cx="652263" cy="310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40A96E4-FA59-61FA-F0A6-B6864A70BD3C}"/>
              </a:ext>
            </a:extLst>
          </p:cNvPr>
          <p:cNvCxnSpPr>
            <a:cxnSpLocks/>
          </p:cNvCxnSpPr>
          <p:nvPr/>
        </p:nvCxnSpPr>
        <p:spPr>
          <a:xfrm>
            <a:off x="3115296" y="3940908"/>
            <a:ext cx="367224" cy="279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44B74982-4007-8513-AF17-99F02E56CD82}"/>
              </a:ext>
            </a:extLst>
          </p:cNvPr>
          <p:cNvCxnSpPr>
            <a:cxnSpLocks/>
          </p:cNvCxnSpPr>
          <p:nvPr/>
        </p:nvCxnSpPr>
        <p:spPr>
          <a:xfrm>
            <a:off x="7298577" y="4623783"/>
            <a:ext cx="570225" cy="231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4E3A9D0-CBEB-67CD-83E6-D12B34B6B15A}"/>
              </a:ext>
            </a:extLst>
          </p:cNvPr>
          <p:cNvCxnSpPr>
            <a:cxnSpLocks/>
          </p:cNvCxnSpPr>
          <p:nvPr/>
        </p:nvCxnSpPr>
        <p:spPr>
          <a:xfrm>
            <a:off x="2896247" y="3132257"/>
            <a:ext cx="395684" cy="2692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9953E9EB-43AA-B613-68C0-80928A67267A}"/>
              </a:ext>
            </a:extLst>
          </p:cNvPr>
          <p:cNvCxnSpPr>
            <a:cxnSpLocks/>
          </p:cNvCxnSpPr>
          <p:nvPr/>
        </p:nvCxnSpPr>
        <p:spPr>
          <a:xfrm>
            <a:off x="517059" y="5468141"/>
            <a:ext cx="660983" cy="3082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103">
            <a:extLst>
              <a:ext uri="{FF2B5EF4-FFF2-40B4-BE49-F238E27FC236}">
                <a16:creationId xmlns:a16="http://schemas.microsoft.com/office/drawing/2014/main" id="{98C91095-4E42-4B4C-003E-43D2D8EC184C}"/>
              </a:ext>
            </a:extLst>
          </p:cNvPr>
          <p:cNvSpPr>
            <a:spLocks noChangeArrowheads="1"/>
          </p:cNvSpPr>
          <p:nvPr/>
        </p:nvSpPr>
        <p:spPr bwMode="auto">
          <a:xfrm>
            <a:off x="331271" y="531243"/>
            <a:ext cx="280846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b="1" dirty="0">
                <a:solidFill>
                  <a:srgbClr val="CC66FF"/>
                </a:solidFill>
                <a:latin typeface="Arial Narrow" panose="020B0606020202030204" pitchFamily="34" charset="0"/>
                <a:ea typeface="Calibri" panose="020F0502020204030204" pitchFamily="34" charset="0"/>
                <a:cs typeface="Arial" panose="020B0604020202020204" pitchFamily="34" charset="0"/>
              </a:rPr>
              <a:t>NCAA Postseason BCT Info</a:t>
            </a:r>
          </a:p>
          <a:p>
            <a:pPr defTabSz="914377" eaLnBrk="0" fontAlgn="base" hangingPunct="0">
              <a:spcBef>
                <a:spcPct val="0"/>
              </a:spcBef>
              <a:spcAft>
                <a:spcPct val="0"/>
              </a:spcAft>
            </a:pPr>
            <a:endParaRPr lang="en-US" altLang="en-US" sz="1200" b="1" dirty="0">
              <a:solidFill>
                <a:srgbClr val="CC66FF"/>
              </a:solidFill>
              <a:latin typeface="Arial Narrow" panose="020B0606020202030204" pitchFamily="34" charset="0"/>
              <a:ea typeface="Calibri" panose="020F0502020204030204" pitchFamily="34" charset="0"/>
              <a:cs typeface="Arial" panose="020B0604020202020204" pitchFamily="34" charset="0"/>
            </a:endParaRPr>
          </a:p>
          <a:p>
            <a:pPr defTabSz="914377" eaLnBrk="0" fontAlgn="base" hangingPunct="0">
              <a:spcBef>
                <a:spcPct val="0"/>
              </a:spcBef>
              <a:spcAft>
                <a:spcPct val="0"/>
              </a:spcAft>
            </a:pPr>
            <a:r>
              <a:rPr lang="en-US" altLang="en-US" sz="1200" b="1" dirty="0">
                <a:solidFill>
                  <a:srgbClr val="CC66FF"/>
                </a:solidFill>
                <a:latin typeface="Arial Narrow" panose="020B0606020202030204" pitchFamily="34" charset="0"/>
                <a:ea typeface="Calibri" panose="020F0502020204030204" pitchFamily="34" charset="0"/>
                <a:cs typeface="Arial" panose="020B0604020202020204" pitchFamily="34" charset="0"/>
              </a:rPr>
              <a:t>Key to responsibilities:</a:t>
            </a:r>
          </a:p>
          <a:p>
            <a:pPr defTabSz="914377" eaLnBrk="0" fontAlgn="base" hangingPunct="0">
              <a:spcBef>
                <a:spcPct val="0"/>
              </a:spcBef>
              <a:spcAft>
                <a:spcPct val="0"/>
              </a:spcAft>
            </a:pPr>
            <a:r>
              <a:rPr lang="en-US" altLang="en-US" sz="1200" dirty="0"/>
              <a:t>Tournament Host-black font</a:t>
            </a:r>
          </a:p>
          <a:p>
            <a:pPr eaLnBrk="0" fontAlgn="base" hangingPunct="0">
              <a:spcBef>
                <a:spcPct val="0"/>
              </a:spcBef>
              <a:spcAft>
                <a:spcPct val="0"/>
              </a:spcAft>
            </a:pPr>
            <a:r>
              <a:rPr lang="en-US" altLang="en-US" sz="1200" dirty="0">
                <a:solidFill>
                  <a:srgbClr val="71AE02"/>
                </a:solidFill>
                <a:latin typeface="Arial Narrow" panose="020B0606020202030204" pitchFamily="34" charset="0"/>
                <a:ea typeface="Calibri" panose="020F0502020204030204" pitchFamily="34" charset="0"/>
                <a:cs typeface="Arial" panose="020B0604020202020204" pitchFamily="34" charset="0"/>
              </a:rPr>
              <a:t>Team Rep-green font;</a:t>
            </a:r>
          </a:p>
          <a:p>
            <a:pPr eaLnBrk="0" fontAlgn="base" hangingPunct="0">
              <a:spcBef>
                <a:spcPct val="0"/>
              </a:spcBef>
              <a:spcAft>
                <a:spcPct val="0"/>
              </a:spcAft>
            </a:pPr>
            <a:r>
              <a:rPr lang="en-US" altLang="en-US" sz="1200" dirty="0">
                <a:solidFill>
                  <a:srgbClr val="C00000"/>
                </a:solidFill>
              </a:rPr>
              <a:t>Site Rep-red font</a:t>
            </a:r>
          </a:p>
          <a:p>
            <a:pPr eaLnBrk="0" fontAlgn="base" hangingPunct="0">
              <a:spcBef>
                <a:spcPct val="0"/>
              </a:spcBef>
              <a:spcAft>
                <a:spcPct val="0"/>
              </a:spcAft>
            </a:pPr>
            <a:r>
              <a:rPr lang="en-US" altLang="en-US" sz="1200" dirty="0">
                <a:solidFill>
                  <a:srgbClr val="4F81BD"/>
                </a:solidFill>
                <a:latin typeface="Arial Narrow" panose="020B0606020202030204" pitchFamily="34" charset="0"/>
                <a:ea typeface="Calibri" panose="020F0502020204030204" pitchFamily="34" charset="0"/>
                <a:cs typeface="Arial" panose="020B0604020202020204" pitchFamily="34" charset="0"/>
              </a:rPr>
              <a:t>Umpire-blue font</a:t>
            </a:r>
          </a:p>
          <a:p>
            <a:pPr eaLnBrk="0" fontAlgn="base" hangingPunct="0">
              <a:spcBef>
                <a:spcPct val="0"/>
              </a:spcBef>
              <a:spcAft>
                <a:spcPct val="0"/>
              </a:spcAft>
            </a:pPr>
            <a:endParaRPr lang="en-US" altLang="en-US" sz="1200" dirty="0">
              <a:solidFill>
                <a:srgbClr val="4F81BD"/>
              </a:solidFill>
              <a:latin typeface="Arial Narrow" panose="020B060602020203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200" b="1" dirty="0">
                <a:solidFill>
                  <a:srgbClr val="CC66FF"/>
                </a:solidFill>
                <a:latin typeface="Arial Narrow" panose="020B0606020202030204" pitchFamily="34" charset="0"/>
                <a:ea typeface="Calibri" panose="020F0502020204030204" pitchFamily="34" charset="0"/>
                <a:cs typeface="Arial" panose="020B0604020202020204" pitchFamily="34" charset="0"/>
              </a:rPr>
              <a:t>Note-”bat list” refers to the </a:t>
            </a:r>
          </a:p>
          <a:p>
            <a:pPr eaLnBrk="0" fontAlgn="base" hangingPunct="0">
              <a:spcBef>
                <a:spcPct val="0"/>
              </a:spcBef>
              <a:spcAft>
                <a:spcPct val="0"/>
              </a:spcAft>
            </a:pPr>
            <a:r>
              <a:rPr lang="en-US" altLang="en-US" sz="1200" b="1" dirty="0">
                <a:solidFill>
                  <a:srgbClr val="CC66FF"/>
                </a:solidFill>
                <a:latin typeface="Arial Narrow" panose="020B0606020202030204" pitchFamily="34" charset="0"/>
                <a:ea typeface="Calibri" panose="020F0502020204030204" pitchFamily="34" charset="0"/>
                <a:cs typeface="Arial" panose="020B0604020202020204" pitchFamily="34" charset="0"/>
              </a:rPr>
              <a:t>current NCAA Approved </a:t>
            </a:r>
          </a:p>
          <a:p>
            <a:pPr eaLnBrk="0" fontAlgn="base" hangingPunct="0">
              <a:spcBef>
                <a:spcPct val="0"/>
              </a:spcBef>
              <a:spcAft>
                <a:spcPct val="0"/>
              </a:spcAft>
            </a:pPr>
            <a:r>
              <a:rPr lang="en-US" altLang="en-US" sz="1200" b="1" dirty="0">
                <a:solidFill>
                  <a:srgbClr val="CC66FF"/>
                </a:solidFill>
                <a:latin typeface="Arial Narrow" panose="020B0606020202030204" pitchFamily="34" charset="0"/>
                <a:ea typeface="Calibri" panose="020F0502020204030204" pitchFamily="34" charset="0"/>
                <a:cs typeface="Arial" panose="020B0604020202020204" pitchFamily="34" charset="0"/>
              </a:rPr>
              <a:t>Softball Bat List</a:t>
            </a:r>
          </a:p>
        </p:txBody>
      </p:sp>
      <p:sp>
        <p:nvSpPr>
          <p:cNvPr id="27" name="Rectangle 117">
            <a:extLst>
              <a:ext uri="{FF2B5EF4-FFF2-40B4-BE49-F238E27FC236}">
                <a16:creationId xmlns:a16="http://schemas.microsoft.com/office/drawing/2014/main" id="{E7B419FC-1DE4-83C2-4C8F-5A6E262F552C}"/>
              </a:ext>
            </a:extLst>
          </p:cNvPr>
          <p:cNvSpPr>
            <a:spLocks noChangeArrowheads="1"/>
          </p:cNvSpPr>
          <p:nvPr/>
        </p:nvSpPr>
        <p:spPr bwMode="auto">
          <a:xfrm>
            <a:off x="779178" y="1191457"/>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just" defTabSz="914377" eaLnBrk="0" fontAlgn="base" hangingPunct="0">
              <a:spcBef>
                <a:spcPct val="0"/>
              </a:spcBef>
              <a:spcAft>
                <a:spcPct val="0"/>
              </a:spcAft>
            </a:pPr>
            <a:r>
              <a:rPr lang="en-US" altLang="en-US" sz="1200" dirty="0">
                <a:solidFill>
                  <a:srgbClr val="4F81BD"/>
                </a:solidFill>
                <a:latin typeface="Arial Narrow" panose="020B0606020202030204" pitchFamily="34" charset="0"/>
                <a:ea typeface="Calibri" panose="020F0502020204030204" pitchFamily="34" charset="0"/>
                <a:cs typeface="Arial" panose="020B0604020202020204" pitchFamily="34" charset="0"/>
              </a:rPr>
              <a:t>.</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410828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descr="This image is of an abstract shape. ">
            <a:extLst>
              <a:ext uri="{FF2B5EF4-FFF2-40B4-BE49-F238E27FC236}">
                <a16:creationId xmlns:a16="http://schemas.microsoft.com/office/drawing/2014/main" id="{C5C1EC81-7459-4B76-B0C8-CF221BB21A2F}"/>
              </a:ext>
            </a:extLst>
          </p:cNvPr>
          <p:cNvGrpSpPr/>
          <p:nvPr/>
        </p:nvGrpSpPr>
        <p:grpSpPr>
          <a:xfrm>
            <a:off x="1195684" y="-3924942"/>
            <a:ext cx="10468159" cy="12105059"/>
            <a:chOff x="4855953" y="-2833465"/>
            <a:chExt cx="8948964" cy="12105059"/>
          </a:xfrm>
        </p:grpSpPr>
        <p:sp>
          <p:nvSpPr>
            <p:cNvPr id="20" name="Freeform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 name="Title 24" hidden="1">
            <a:extLst>
              <a:ext uri="{FF2B5EF4-FFF2-40B4-BE49-F238E27FC236}">
                <a16:creationId xmlns:a16="http://schemas.microsoft.com/office/drawing/2014/main" id="{24922840-A8AD-427F-889C-2B79CACC872F}"/>
              </a:ext>
            </a:extLst>
          </p:cNvPr>
          <p:cNvSpPr>
            <a:spLocks noGrp="1"/>
          </p:cNvSpPr>
          <p:nvPr>
            <p:ph type="title"/>
          </p:nvPr>
        </p:nvSpPr>
        <p:spPr/>
        <p:txBody>
          <a:bodyPr/>
          <a:lstStyle/>
          <a:p>
            <a:r>
              <a:rPr lang="en-US" dirty="0"/>
              <a:t>Human resources slide 10</a:t>
            </a:r>
          </a:p>
        </p:txBody>
      </p:sp>
      <p:sp>
        <p:nvSpPr>
          <p:cNvPr id="2" name="TextBox 1">
            <a:extLst>
              <a:ext uri="{FF2B5EF4-FFF2-40B4-BE49-F238E27FC236}">
                <a16:creationId xmlns:a16="http://schemas.microsoft.com/office/drawing/2014/main" id="{5E580E7E-851E-478D-90EF-10967995ECDB}"/>
              </a:ext>
            </a:extLst>
          </p:cNvPr>
          <p:cNvSpPr txBox="1"/>
          <p:nvPr/>
        </p:nvSpPr>
        <p:spPr>
          <a:xfrm>
            <a:off x="246004" y="3315940"/>
            <a:ext cx="3054041" cy="707886"/>
          </a:xfrm>
          <a:prstGeom prst="rect">
            <a:avLst/>
          </a:prstGeom>
          <a:noFill/>
        </p:spPr>
        <p:txBody>
          <a:bodyPr wrap="none" rtlCol="0">
            <a:spAutoFit/>
          </a:bodyPr>
          <a:lstStyle/>
          <a:p>
            <a:r>
              <a:rPr lang="en-US" sz="4000" dirty="0">
                <a:solidFill>
                  <a:srgbClr val="00359E"/>
                </a:solidFill>
                <a:latin typeface="Source Sans Pro Black" panose="020B0803030403020204" pitchFamily="34" charset="0"/>
                <a:ea typeface="Source Sans Pro Black" panose="020B0803030403020204" pitchFamily="34" charset="0"/>
              </a:rPr>
              <a:t>THANK YOU!</a:t>
            </a:r>
          </a:p>
        </p:txBody>
      </p:sp>
      <p:sp>
        <p:nvSpPr>
          <p:cNvPr id="9" name="TextBox 8">
            <a:extLst>
              <a:ext uri="{FF2B5EF4-FFF2-40B4-BE49-F238E27FC236}">
                <a16:creationId xmlns:a16="http://schemas.microsoft.com/office/drawing/2014/main" id="{6C9B065C-9F44-43D3-A686-8A3ABC851C0E}"/>
              </a:ext>
            </a:extLst>
          </p:cNvPr>
          <p:cNvSpPr txBox="1"/>
          <p:nvPr/>
        </p:nvSpPr>
        <p:spPr>
          <a:xfrm>
            <a:off x="3395784" y="4318221"/>
            <a:ext cx="8183072" cy="1415772"/>
          </a:xfrm>
          <a:prstGeom prst="rect">
            <a:avLst/>
          </a:prstGeom>
          <a:noFill/>
        </p:spPr>
        <p:txBody>
          <a:bodyPr wrap="square">
            <a:spAutoFit/>
          </a:bodyPr>
          <a:lstStyle/>
          <a:p>
            <a:r>
              <a:rPr lang="en-US" sz="2200" i="1" dirty="0">
                <a:solidFill>
                  <a:schemeClr val="bg1"/>
                </a:solidFill>
                <a:latin typeface="Source Sans Pro Black" panose="020B0803030403020204" pitchFamily="34" charset="0"/>
                <a:ea typeface="Source Sans Pro Black" panose="020B0803030403020204" pitchFamily="34" charset="0"/>
              </a:rPr>
              <a:t>For more detailed documentation, </a:t>
            </a:r>
          </a:p>
          <a:p>
            <a:r>
              <a:rPr lang="en-US" sz="2200" i="1" dirty="0">
                <a:solidFill>
                  <a:schemeClr val="bg1"/>
                </a:solidFill>
                <a:latin typeface="Source Sans Pro Black" panose="020B0803030403020204" pitchFamily="34" charset="0"/>
                <a:ea typeface="Source Sans Pro Black" panose="020B0803030403020204" pitchFamily="34" charset="0"/>
              </a:rPr>
              <a:t> visit Refquest.com to access</a:t>
            </a:r>
          </a:p>
          <a:p>
            <a:r>
              <a:rPr lang="en-US" sz="2200" i="1" dirty="0">
                <a:solidFill>
                  <a:schemeClr val="bg1"/>
                </a:solidFill>
                <a:latin typeface="Source Sans Pro Black" panose="020B0803030403020204" pitchFamily="34" charset="0"/>
                <a:ea typeface="Source Sans Pro Black" panose="020B0803030403020204" pitchFamily="34" charset="0"/>
              </a:rPr>
              <a:t>“NCAA Softball Bat COMPLIANCE and Testing INFORMATION”.</a:t>
            </a:r>
          </a:p>
          <a:p>
            <a:endParaRPr lang="en-US" sz="20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CD8068DD-741D-4511-9707-296D3BC6D7AD}"/>
              </a:ext>
            </a:extLst>
          </p:cNvPr>
          <p:cNvSpPr txBox="1"/>
          <p:nvPr/>
        </p:nvSpPr>
        <p:spPr>
          <a:xfrm>
            <a:off x="6154949" y="302075"/>
            <a:ext cx="4032297" cy="1384995"/>
          </a:xfrm>
          <a:prstGeom prst="rect">
            <a:avLst/>
          </a:prstGeom>
          <a:noFill/>
        </p:spPr>
        <p:txBody>
          <a:bodyPr wrap="square" rtlCol="0">
            <a:spAutoFit/>
          </a:bodyPr>
          <a:lstStyle/>
          <a:p>
            <a:pPr algn="r"/>
            <a:r>
              <a:rPr lang="en-US" sz="2200" i="1" dirty="0">
                <a:solidFill>
                  <a:schemeClr val="bg1"/>
                </a:solidFill>
                <a:latin typeface="Source Sans Pro Black" panose="020B0803030403020204" pitchFamily="34" charset="0"/>
                <a:ea typeface="Source Sans Pro Black" panose="020B0803030403020204" pitchFamily="34" charset="0"/>
              </a:rPr>
              <a:t>For questions regarding</a:t>
            </a:r>
          </a:p>
          <a:p>
            <a:pPr algn="r"/>
            <a:r>
              <a:rPr lang="en-US" sz="2200" i="1" dirty="0">
                <a:solidFill>
                  <a:schemeClr val="bg1"/>
                </a:solidFill>
                <a:latin typeface="Source Sans Pro Black" panose="020B0803030403020204" pitchFamily="34" charset="0"/>
                <a:ea typeface="Source Sans Pro Black" panose="020B0803030403020204" pitchFamily="34" charset="0"/>
              </a:rPr>
              <a:t> the BCT fixture, visit   	        www.barrelcompression.com.</a:t>
            </a:r>
            <a:endParaRPr lang="en-US" sz="2200" i="1" dirty="0">
              <a:solidFill>
                <a:srgbClr val="FF0000"/>
              </a:solidFill>
              <a:latin typeface="Source Sans Pro Black" panose="020B0803030403020204" pitchFamily="34" charset="0"/>
              <a:ea typeface="Source Sans Pro Black" panose="020B0803030403020204" pitchFamily="34" charset="0"/>
            </a:endParaRPr>
          </a:p>
          <a:p>
            <a:endParaRPr lang="en-US" dirty="0"/>
          </a:p>
        </p:txBody>
      </p:sp>
      <p:sp>
        <p:nvSpPr>
          <p:cNvPr id="5" name="TextBox 4">
            <a:extLst>
              <a:ext uri="{FF2B5EF4-FFF2-40B4-BE49-F238E27FC236}">
                <a16:creationId xmlns:a16="http://schemas.microsoft.com/office/drawing/2014/main" id="{C6B1F8B0-CECF-4C9E-89F2-71ED4BCFC2C2}"/>
              </a:ext>
            </a:extLst>
          </p:cNvPr>
          <p:cNvSpPr txBox="1"/>
          <p:nvPr/>
        </p:nvSpPr>
        <p:spPr>
          <a:xfrm>
            <a:off x="2992514" y="1687070"/>
            <a:ext cx="6874500" cy="1723549"/>
          </a:xfrm>
          <a:prstGeom prst="rect">
            <a:avLst/>
          </a:prstGeom>
          <a:noFill/>
        </p:spPr>
        <p:txBody>
          <a:bodyPr wrap="square" rtlCol="0">
            <a:spAutoFit/>
          </a:bodyPr>
          <a:lstStyle/>
          <a:p>
            <a:r>
              <a:rPr lang="en-US" sz="22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For questions regarding </a:t>
            </a:r>
          </a:p>
          <a:p>
            <a:r>
              <a:rPr lang="en-US" sz="22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NCAA Bat Testing, </a:t>
            </a:r>
          </a:p>
          <a:p>
            <a:r>
              <a:rPr lang="en-US" sz="22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contact Dee Abrahamson at </a:t>
            </a:r>
          </a:p>
          <a:p>
            <a:r>
              <a:rPr lang="en-US" sz="2200" i="1" dirty="0">
                <a:solidFill>
                  <a:schemeClr val="bg1"/>
                </a:solidFill>
                <a:latin typeface="Source Sans Pro Black" panose="020B0803030403020204" pitchFamily="34" charset="0"/>
                <a:ea typeface="Source Sans Pro Black" panose="020B0803030403020204" pitchFamily="34" charset="0"/>
                <a:cs typeface="Segoe UI" panose="020B0502040204020203" pitchFamily="34" charset="0"/>
              </a:rPr>
              <a:t>                        Abrahamson@niu.edu or 815-751-2648.</a:t>
            </a:r>
          </a:p>
          <a:p>
            <a:endParaRPr lang="en-US" dirty="0"/>
          </a:p>
        </p:txBody>
      </p:sp>
    </p:spTree>
    <p:extLst>
      <p:ext uri="{BB962C8B-B14F-4D97-AF65-F5344CB8AC3E}">
        <p14:creationId xmlns:p14="http://schemas.microsoft.com/office/powerpoint/2010/main" val="2352568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image is an abstract decorative shape. ">
            <a:extLst>
              <a:ext uri="{FF2B5EF4-FFF2-40B4-BE49-F238E27FC236}">
                <a16:creationId xmlns:a16="http://schemas.microsoft.com/office/drawing/2014/main" id="{8E504344-8563-476C-9EF9-4200B272FDC1}"/>
              </a:ext>
            </a:extLst>
          </p:cNvPr>
          <p:cNvGrpSpPr/>
          <p:nvPr/>
        </p:nvGrpSpPr>
        <p:grpSpPr>
          <a:xfrm rot="3741562" flipV="1">
            <a:off x="7906599" y="2932143"/>
            <a:ext cx="3019332" cy="4564379"/>
            <a:chOff x="4855953" y="-2833465"/>
            <a:chExt cx="8948964" cy="12105059"/>
          </a:xfrm>
        </p:grpSpPr>
        <p:sp>
          <p:nvSpPr>
            <p:cNvPr id="18" name="Freeform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sp>
        <p:nvSpPr>
          <p:cNvPr id="8" name="Subtitle 7">
            <a:extLst>
              <a:ext uri="{FF2B5EF4-FFF2-40B4-BE49-F238E27FC236}">
                <a16:creationId xmlns:a16="http://schemas.microsoft.com/office/drawing/2014/main" id="{B8B14E07-4E46-40AE-A56A-76CAE9528AB3}"/>
              </a:ext>
            </a:extLst>
          </p:cNvPr>
          <p:cNvSpPr>
            <a:spLocks noGrp="1"/>
          </p:cNvSpPr>
          <p:nvPr>
            <p:ph type="subTitle" idx="1"/>
          </p:nvPr>
        </p:nvSpPr>
        <p:spPr>
          <a:xfrm>
            <a:off x="2757700" y="661404"/>
            <a:ext cx="6676600" cy="634151"/>
          </a:xfrm>
        </p:spPr>
        <p:txBody>
          <a:bodyPr>
            <a:normAutofit/>
          </a:bodyPr>
          <a:lstStyle/>
          <a:p>
            <a:r>
              <a:rPr lang="en-US" sz="3200" dirty="0">
                <a:solidFill>
                  <a:srgbClr val="00359E"/>
                </a:solidFill>
                <a:latin typeface="Source Sans Pro Black" panose="020B0803030403020204" pitchFamily="34" charset="0"/>
                <a:ea typeface="Source Sans Pro Black" panose="020B0803030403020204" pitchFamily="34" charset="0"/>
              </a:rPr>
              <a:t>REASONS TO REGULATE BATS</a:t>
            </a:r>
          </a:p>
        </p:txBody>
      </p:sp>
      <p:grpSp>
        <p:nvGrpSpPr>
          <p:cNvPr id="24" name="Group 23" descr="This image is an abstract decorative shape. ">
            <a:extLst>
              <a:ext uri="{FF2B5EF4-FFF2-40B4-BE49-F238E27FC236}">
                <a16:creationId xmlns:a16="http://schemas.microsoft.com/office/drawing/2014/main" id="{D1940009-9F86-44C6-ABAA-62A12A1A92A9}"/>
              </a:ext>
            </a:extLst>
          </p:cNvPr>
          <p:cNvGrpSpPr/>
          <p:nvPr/>
        </p:nvGrpSpPr>
        <p:grpSpPr>
          <a:xfrm rot="16906302">
            <a:off x="8342558" y="-134065"/>
            <a:ext cx="3293324" cy="4593383"/>
            <a:chOff x="4855953" y="-2833465"/>
            <a:chExt cx="8948964" cy="12105059"/>
          </a:xfrm>
        </p:grpSpPr>
        <p:sp>
          <p:nvSpPr>
            <p:cNvPr id="25" name="Freeform 10">
              <a:extLst>
                <a:ext uri="{FF2B5EF4-FFF2-40B4-BE49-F238E27FC236}">
                  <a16:creationId xmlns:a16="http://schemas.microsoft.com/office/drawing/2014/main" id="{D9A7A892-C69B-466D-B10A-76A7C6E53FE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1">
              <a:extLst>
                <a:ext uri="{FF2B5EF4-FFF2-40B4-BE49-F238E27FC236}">
                  <a16:creationId xmlns:a16="http://schemas.microsoft.com/office/drawing/2014/main" id="{7B82C0C1-5FA7-412C-98E7-95F7601ACCA6}"/>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2">
              <a:extLst>
                <a:ext uri="{FF2B5EF4-FFF2-40B4-BE49-F238E27FC236}">
                  <a16:creationId xmlns:a16="http://schemas.microsoft.com/office/drawing/2014/main" id="{A377EE47-7AFA-401A-A61F-4EF83B6BCD81}"/>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8" descr="This image is an abstract decorative shape. ">
            <a:extLst>
              <a:ext uri="{FF2B5EF4-FFF2-40B4-BE49-F238E27FC236}">
                <a16:creationId xmlns:a16="http://schemas.microsoft.com/office/drawing/2014/main" id="{601BDA57-E567-44CB-A0EC-B06732775595}"/>
              </a:ext>
            </a:extLst>
          </p:cNvPr>
          <p:cNvGrpSpPr/>
          <p:nvPr/>
        </p:nvGrpSpPr>
        <p:grpSpPr>
          <a:xfrm rot="18712766">
            <a:off x="4279335" y="1240681"/>
            <a:ext cx="3526730" cy="4817973"/>
            <a:chOff x="4855953" y="-2833465"/>
            <a:chExt cx="8948964" cy="12105059"/>
          </a:xfrm>
        </p:grpSpPr>
        <p:sp>
          <p:nvSpPr>
            <p:cNvPr id="10" name="Freeform 10">
              <a:extLst>
                <a:ext uri="{FF2B5EF4-FFF2-40B4-BE49-F238E27FC236}">
                  <a16:creationId xmlns:a16="http://schemas.microsoft.com/office/drawing/2014/main" id="{EC239F4E-B401-4AEE-A2CA-F908C4A992C2}"/>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1">
              <a:extLst>
                <a:ext uri="{FF2B5EF4-FFF2-40B4-BE49-F238E27FC236}">
                  <a16:creationId xmlns:a16="http://schemas.microsoft.com/office/drawing/2014/main" id="{6CD8401B-B90B-4C6B-878D-B7E848C9B967}"/>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2">
              <a:extLst>
                <a:ext uri="{FF2B5EF4-FFF2-40B4-BE49-F238E27FC236}">
                  <a16:creationId xmlns:a16="http://schemas.microsoft.com/office/drawing/2014/main" id="{7985AC9D-09E0-48A2-96FC-C79E17D584A5}"/>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descr="This image is an abstract decorative shape. ">
            <a:extLst>
              <a:ext uri="{FF2B5EF4-FFF2-40B4-BE49-F238E27FC236}">
                <a16:creationId xmlns:a16="http://schemas.microsoft.com/office/drawing/2014/main" id="{4A65A5E3-091F-415F-9077-02A23AFF69A5}"/>
              </a:ext>
            </a:extLst>
          </p:cNvPr>
          <p:cNvGrpSpPr/>
          <p:nvPr/>
        </p:nvGrpSpPr>
        <p:grpSpPr>
          <a:xfrm rot="6427542">
            <a:off x="645787" y="2902270"/>
            <a:ext cx="3139067" cy="4484317"/>
            <a:chOff x="4855953" y="-2833465"/>
            <a:chExt cx="8948964" cy="12105059"/>
          </a:xfrm>
        </p:grpSpPr>
        <p:sp>
          <p:nvSpPr>
            <p:cNvPr id="14" name="Freeform 10">
              <a:extLst>
                <a:ext uri="{FF2B5EF4-FFF2-40B4-BE49-F238E27FC236}">
                  <a16:creationId xmlns:a16="http://schemas.microsoft.com/office/drawing/2014/main" id="{A30DFC3D-B650-470D-976C-53788B88503E}"/>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1">
              <a:extLst>
                <a:ext uri="{FF2B5EF4-FFF2-40B4-BE49-F238E27FC236}">
                  <a16:creationId xmlns:a16="http://schemas.microsoft.com/office/drawing/2014/main" id="{3635EB5C-AFB8-447D-B352-14DAF869B146}"/>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2">
              <a:extLst>
                <a:ext uri="{FF2B5EF4-FFF2-40B4-BE49-F238E27FC236}">
                  <a16:creationId xmlns:a16="http://schemas.microsoft.com/office/drawing/2014/main" id="{53008974-AF6D-48F4-B5C4-A23D4663D685}"/>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7" descr="This image is an abstract decorative shape. ">
            <a:extLst>
              <a:ext uri="{FF2B5EF4-FFF2-40B4-BE49-F238E27FC236}">
                <a16:creationId xmlns:a16="http://schemas.microsoft.com/office/drawing/2014/main" id="{DE3A1D54-8569-4588-8175-CC26E68E29B8}"/>
              </a:ext>
            </a:extLst>
          </p:cNvPr>
          <p:cNvGrpSpPr/>
          <p:nvPr/>
        </p:nvGrpSpPr>
        <p:grpSpPr>
          <a:xfrm rot="4972684" flipH="1">
            <a:off x="770143" y="-219443"/>
            <a:ext cx="3043424" cy="4753182"/>
            <a:chOff x="4855953" y="-2833465"/>
            <a:chExt cx="8948964" cy="12105059"/>
          </a:xfrm>
        </p:grpSpPr>
        <p:sp>
          <p:nvSpPr>
            <p:cNvPr id="29" name="Freeform 10">
              <a:extLst>
                <a:ext uri="{FF2B5EF4-FFF2-40B4-BE49-F238E27FC236}">
                  <a16:creationId xmlns:a16="http://schemas.microsoft.com/office/drawing/2014/main" id="{9A617740-332E-4B12-AC18-0DBA88E94025}"/>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1">
              <a:extLst>
                <a:ext uri="{FF2B5EF4-FFF2-40B4-BE49-F238E27FC236}">
                  <a16:creationId xmlns:a16="http://schemas.microsoft.com/office/drawing/2014/main" id="{56236645-312F-4AB4-8081-B1F38F3120BC}"/>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0402A5AA-4087-4006-92FD-5F6948EA7723}"/>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 name="TextBox 4">
            <a:extLst>
              <a:ext uri="{FF2B5EF4-FFF2-40B4-BE49-F238E27FC236}">
                <a16:creationId xmlns:a16="http://schemas.microsoft.com/office/drawing/2014/main" id="{41F8AD0B-380F-4F30-8335-C216858AE059}"/>
              </a:ext>
            </a:extLst>
          </p:cNvPr>
          <p:cNvSpPr txBox="1"/>
          <p:nvPr/>
        </p:nvSpPr>
        <p:spPr>
          <a:xfrm>
            <a:off x="1035148" y="1116765"/>
            <a:ext cx="2241439" cy="1785104"/>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Protect the integrity of the game and credibility to its participants.</a:t>
            </a:r>
          </a:p>
        </p:txBody>
      </p:sp>
      <p:sp>
        <p:nvSpPr>
          <p:cNvPr id="6" name="TextBox 5">
            <a:extLst>
              <a:ext uri="{FF2B5EF4-FFF2-40B4-BE49-F238E27FC236}">
                <a16:creationId xmlns:a16="http://schemas.microsoft.com/office/drawing/2014/main" id="{12C1D3C1-9B41-4783-9EAD-A093FDD270E3}"/>
              </a:ext>
            </a:extLst>
          </p:cNvPr>
          <p:cNvSpPr txBox="1"/>
          <p:nvPr/>
        </p:nvSpPr>
        <p:spPr>
          <a:xfrm>
            <a:off x="9125657" y="1373043"/>
            <a:ext cx="2194576" cy="1446550"/>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Assure fair and equitable competition between teams. </a:t>
            </a:r>
          </a:p>
        </p:txBody>
      </p:sp>
      <p:sp>
        <p:nvSpPr>
          <p:cNvPr id="7" name="TextBox 6">
            <a:extLst>
              <a:ext uri="{FF2B5EF4-FFF2-40B4-BE49-F238E27FC236}">
                <a16:creationId xmlns:a16="http://schemas.microsoft.com/office/drawing/2014/main" id="{0A45193F-F760-47CF-8BA2-7D7C0F19063D}"/>
              </a:ext>
            </a:extLst>
          </p:cNvPr>
          <p:cNvSpPr txBox="1"/>
          <p:nvPr/>
        </p:nvSpPr>
        <p:spPr>
          <a:xfrm>
            <a:off x="1096652" y="4407484"/>
            <a:ext cx="2032537" cy="1785104"/>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Maintain the balance of offense and defense.</a:t>
            </a:r>
          </a:p>
          <a:p>
            <a:pPr algn="ctr"/>
            <a:endParaRPr lang="en-US" altLang="zh-CN" sz="2200" dirty="0">
              <a:solidFill>
                <a:schemeClr val="bg1"/>
              </a:solidFill>
              <a:latin typeface="Source Sans Pro Black" panose="020B0803030403020204" pitchFamily="34" charset="0"/>
              <a:ea typeface="Source Sans Pro Black" panose="020B0803030403020204" pitchFamily="34" charset="0"/>
            </a:endParaRPr>
          </a:p>
        </p:txBody>
      </p:sp>
      <p:sp>
        <p:nvSpPr>
          <p:cNvPr id="17" name="TextBox 16">
            <a:extLst>
              <a:ext uri="{FF2B5EF4-FFF2-40B4-BE49-F238E27FC236}">
                <a16:creationId xmlns:a16="http://schemas.microsoft.com/office/drawing/2014/main" id="{7FEE4AC5-FECF-422A-B440-983D6D3BC992}"/>
              </a:ext>
            </a:extLst>
          </p:cNvPr>
          <p:cNvSpPr txBox="1"/>
          <p:nvPr/>
        </p:nvSpPr>
        <p:spPr>
          <a:xfrm>
            <a:off x="8608467" y="4429248"/>
            <a:ext cx="1968500" cy="1785104"/>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Regulate the defender’s</a:t>
            </a:r>
          </a:p>
          <a:p>
            <a:pPr algn="ctr"/>
            <a:r>
              <a:rPr lang="en-US" altLang="zh-CN" sz="2200" dirty="0">
                <a:solidFill>
                  <a:schemeClr val="bg1"/>
                </a:solidFill>
                <a:latin typeface="Source Sans Pro Black" panose="020B0803030403020204" pitchFamily="34" charset="0"/>
                <a:ea typeface="Source Sans Pro Black" panose="020B0803030403020204" pitchFamily="34" charset="0"/>
              </a:rPr>
              <a:t>available reaction time.</a:t>
            </a:r>
          </a:p>
          <a:p>
            <a:pPr algn="ctr"/>
            <a:endParaRPr lang="en-US" altLang="zh-CN" sz="2200" dirty="0">
              <a:solidFill>
                <a:schemeClr val="bg1"/>
              </a:solidFill>
              <a:latin typeface="Source Sans Pro Black" panose="020B0803030403020204" pitchFamily="34" charset="0"/>
              <a:ea typeface="Source Sans Pro Black" panose="020B0803030403020204" pitchFamily="34" charset="0"/>
            </a:endParaRPr>
          </a:p>
        </p:txBody>
      </p:sp>
      <p:sp>
        <p:nvSpPr>
          <p:cNvPr id="21" name="TextBox 20">
            <a:extLst>
              <a:ext uri="{FF2B5EF4-FFF2-40B4-BE49-F238E27FC236}">
                <a16:creationId xmlns:a16="http://schemas.microsoft.com/office/drawing/2014/main" id="{352B0D5A-505C-42A0-9CB9-56ADB5656B44}"/>
              </a:ext>
            </a:extLst>
          </p:cNvPr>
          <p:cNvSpPr txBox="1"/>
          <p:nvPr/>
        </p:nvSpPr>
        <p:spPr>
          <a:xfrm>
            <a:off x="4893331" y="2696393"/>
            <a:ext cx="2412324" cy="1785104"/>
          </a:xfrm>
          <a:prstGeom prst="rect">
            <a:avLst/>
          </a:prstGeom>
          <a:noFill/>
        </p:spPr>
        <p:txBody>
          <a:bodyPr wrap="square" rtlCol="0">
            <a:spAutoFit/>
          </a:bodyPr>
          <a:lstStyle/>
          <a:p>
            <a:pPr algn="ctr"/>
            <a:r>
              <a:rPr lang="en-US" altLang="zh-CN" sz="2200" dirty="0">
                <a:solidFill>
                  <a:schemeClr val="bg1"/>
                </a:solidFill>
                <a:latin typeface="Source Sans Pro Black" panose="020B0803030403020204" pitchFamily="34" charset="0"/>
                <a:ea typeface="Source Sans Pro Black" panose="020B0803030403020204" pitchFamily="34" charset="0"/>
              </a:rPr>
              <a:t>Ensure performance is a result of player’s skill more than of her equipment.</a:t>
            </a:r>
          </a:p>
        </p:txBody>
      </p:sp>
    </p:spTree>
    <p:extLst>
      <p:ext uri="{BB962C8B-B14F-4D97-AF65-F5344CB8AC3E}">
        <p14:creationId xmlns:p14="http://schemas.microsoft.com/office/powerpoint/2010/main" val="56141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r graph image">
            <a:extLst>
              <a:ext uri="{FF2B5EF4-FFF2-40B4-BE49-F238E27FC236}">
                <a16:creationId xmlns:a16="http://schemas.microsoft.com/office/drawing/2014/main" id="{C411750E-BDB7-43C3-AF5A-027899F46C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1" t="10235" r="10037" b="9981"/>
          <a:stretch/>
        </p:blipFill>
        <p:spPr bwMode="auto">
          <a:xfrm flipH="1">
            <a:off x="0" y="1818828"/>
            <a:ext cx="12191999" cy="3116727"/>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A6D12FB3-2E0E-4392-B30A-8FABD55972D2}"/>
              </a:ext>
              <a:ext uri="{C183D7F6-B498-43B3-948B-1728B52AA6E4}">
                <adec:decorative xmlns:adec="http://schemas.microsoft.com/office/drawing/2017/decorative" val="1"/>
              </a:ext>
            </a:extLst>
          </p:cNvPr>
          <p:cNvGrpSpPr/>
          <p:nvPr/>
        </p:nvGrpSpPr>
        <p:grpSpPr>
          <a:xfrm>
            <a:off x="7464" y="1791612"/>
            <a:ext cx="12177069" cy="3116727"/>
            <a:chOff x="2247280" y="2138800"/>
            <a:chExt cx="12192000" cy="2770095"/>
          </a:xfrm>
        </p:grpSpPr>
        <p:sp>
          <p:nvSpPr>
            <p:cNvPr id="3" name="Rectangle 2" descr="This is an image of a desk with laptop computers and people working.">
              <a:extLst>
                <a:ext uri="{FF2B5EF4-FFF2-40B4-BE49-F238E27FC236}">
                  <a16:creationId xmlns:a16="http://schemas.microsoft.com/office/drawing/2014/main" id="{53AEFB1F-87BB-40C6-9BC7-E1CE0AC0AC1B}"/>
                </a:ext>
              </a:extLst>
            </p:cNvPr>
            <p:cNvSpPr/>
            <p:nvPr/>
          </p:nvSpPr>
          <p:spPr>
            <a:xfrm>
              <a:off x="2247280" y="2138800"/>
              <a:ext cx="12192000" cy="2770095"/>
            </a:xfrm>
            <a:prstGeom prst="round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14" name="Oval 13">
              <a:extLst>
                <a:ext uri="{FF2B5EF4-FFF2-40B4-BE49-F238E27FC236}">
                  <a16:creationId xmlns:a16="http://schemas.microsoft.com/office/drawing/2014/main" id="{3CFBA714-94A9-4CEA-9D73-2E90A898B450}"/>
                </a:ext>
                <a:ext uri="{C183D7F6-B498-43B3-948B-1728B52AA6E4}">
                  <adec:decorative xmlns:adec="http://schemas.microsoft.com/office/drawing/2017/decorative" val="1"/>
                </a:ext>
              </a:extLst>
            </p:cNvPr>
            <p:cNvSpPr/>
            <p:nvPr/>
          </p:nvSpPr>
          <p:spPr>
            <a:xfrm>
              <a:off x="2924265" y="2214572"/>
              <a:ext cx="1513300" cy="2165752"/>
            </a:xfrm>
            <a:prstGeom prst="roundRect">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02C732-8960-4820-B185-F087E030DAAA}"/>
                </a:ext>
              </a:extLst>
            </p:cNvPr>
            <p:cNvSpPr txBox="1"/>
            <p:nvPr/>
          </p:nvSpPr>
          <p:spPr>
            <a:xfrm>
              <a:off x="3017207" y="2372903"/>
              <a:ext cx="1372624" cy="2025939"/>
            </a:xfrm>
            <a:prstGeom prst="roundRect">
              <a:avLst/>
            </a:prstGeom>
            <a:noFill/>
          </p:spPr>
          <p:txBody>
            <a:bodyPr wrap="none" lIns="0" tIns="0" rIns="0" bIns="0" rtlCol="0">
              <a:spAutoFit/>
            </a:bodyPr>
            <a:lstStyle/>
            <a:p>
              <a:pPr algn="ctr"/>
              <a:r>
                <a:rPr lang="en-US" sz="2000" b="1" dirty="0">
                  <a:solidFill>
                    <a:schemeClr val="bg1"/>
                  </a:solidFill>
                  <a:latin typeface="Source Sans Pro Black" panose="020B0803030403020204" pitchFamily="34" charset="0"/>
                  <a:ea typeface="Source Sans Pro Black" panose="020B0803030403020204" pitchFamily="34" charset="0"/>
                </a:rPr>
                <a:t>Bat is USA</a:t>
              </a:r>
            </a:p>
            <a:p>
              <a:pPr algn="ctr"/>
              <a:r>
                <a:rPr lang="en-US" sz="2000" b="1" dirty="0">
                  <a:solidFill>
                    <a:schemeClr val="bg1"/>
                  </a:solidFill>
                  <a:latin typeface="Source Sans Pro Black" panose="020B0803030403020204" pitchFamily="34" charset="0"/>
                  <a:ea typeface="Source Sans Pro Black" panose="020B0803030403020204" pitchFamily="34" charset="0"/>
                </a:rPr>
                <a:t>Softball </a:t>
              </a:r>
            </a:p>
            <a:p>
              <a:pPr algn="ctr"/>
              <a:r>
                <a:rPr lang="en-US" sz="2000" b="1" dirty="0">
                  <a:solidFill>
                    <a:schemeClr val="bg1"/>
                  </a:solidFill>
                  <a:latin typeface="Source Sans Pro Black" panose="020B0803030403020204" pitchFamily="34" charset="0"/>
                  <a:ea typeface="Source Sans Pro Black" panose="020B0803030403020204" pitchFamily="34" charset="0"/>
                </a:rPr>
                <a:t>certified</a:t>
              </a:r>
            </a:p>
            <a:p>
              <a:pPr algn="ctr"/>
              <a:r>
                <a:rPr lang="en-US" sz="2000" b="1" dirty="0">
                  <a:solidFill>
                    <a:schemeClr val="bg1"/>
                  </a:solidFill>
                  <a:latin typeface="Source Sans Pro Black" panose="020B0803030403020204" pitchFamily="34" charset="0"/>
                  <a:ea typeface="Source Sans Pro Black" panose="020B0803030403020204" pitchFamily="34" charset="0"/>
                </a:rPr>
                <a:t>&amp; 0n NCAA </a:t>
              </a:r>
            </a:p>
            <a:p>
              <a:pPr algn="ctr"/>
              <a:r>
                <a:rPr lang="en-US" sz="2000" b="1" dirty="0">
                  <a:solidFill>
                    <a:schemeClr val="bg1"/>
                  </a:solidFill>
                  <a:latin typeface="Source Sans Pro Black" panose="020B0803030403020204" pitchFamily="34" charset="0"/>
                  <a:ea typeface="Source Sans Pro Black" panose="020B0803030403020204" pitchFamily="34" charset="0"/>
                </a:rPr>
                <a:t>Approved</a:t>
              </a:r>
            </a:p>
            <a:p>
              <a:pPr algn="ctr"/>
              <a:r>
                <a:rPr lang="en-US" sz="2000" b="1" dirty="0">
                  <a:solidFill>
                    <a:schemeClr val="bg1"/>
                  </a:solidFill>
                  <a:latin typeface="Source Sans Pro Black" panose="020B0803030403020204" pitchFamily="34" charset="0"/>
                  <a:ea typeface="Source Sans Pro Black" panose="020B0803030403020204" pitchFamily="34" charset="0"/>
                </a:rPr>
                <a:t>Softball</a:t>
              </a:r>
            </a:p>
            <a:p>
              <a:pPr algn="ctr"/>
              <a:r>
                <a:rPr lang="en-US" sz="2000" b="1" dirty="0">
                  <a:solidFill>
                    <a:schemeClr val="bg1"/>
                  </a:solidFill>
                  <a:latin typeface="Source Sans Pro Black" panose="020B0803030403020204" pitchFamily="34" charset="0"/>
                  <a:ea typeface="Source Sans Pro Black" panose="020B0803030403020204" pitchFamily="34" charset="0"/>
                </a:rPr>
                <a:t>Bat List</a:t>
              </a:r>
            </a:p>
          </p:txBody>
        </p:sp>
        <p:sp>
          <p:nvSpPr>
            <p:cNvPr id="29" name="Oval 28">
              <a:extLst>
                <a:ext uri="{FF2B5EF4-FFF2-40B4-BE49-F238E27FC236}">
                  <a16:creationId xmlns:a16="http://schemas.microsoft.com/office/drawing/2014/main" id="{1B02FFA3-53E3-4FFD-922C-CCB9EFEA5C8A}"/>
                </a:ext>
                <a:ext uri="{C183D7F6-B498-43B3-948B-1728B52AA6E4}">
                  <adec:decorative xmlns:adec="http://schemas.microsoft.com/office/drawing/2017/decorative" val="1"/>
                </a:ext>
              </a:extLst>
            </p:cNvPr>
            <p:cNvSpPr/>
            <p:nvPr/>
          </p:nvSpPr>
          <p:spPr>
            <a:xfrm>
              <a:off x="5969762" y="3284595"/>
              <a:ext cx="1835449" cy="1145099"/>
            </a:xfrm>
            <a:prstGeom prst="roundRect">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a:extLst>
                <a:ext uri="{FF2B5EF4-FFF2-40B4-BE49-F238E27FC236}">
                  <a16:creationId xmlns:a16="http://schemas.microsoft.com/office/drawing/2014/main" id="{1CC8C601-FB40-4573-87B3-B1126A610542}"/>
                </a:ext>
              </a:extLst>
            </p:cNvPr>
            <p:cNvSpPr txBox="1"/>
            <p:nvPr/>
          </p:nvSpPr>
          <p:spPr>
            <a:xfrm>
              <a:off x="6704915" y="3069878"/>
              <a:ext cx="70" cy="273547"/>
            </a:xfrm>
            <a:prstGeom prst="roundRect">
              <a:avLst/>
            </a:prstGeom>
            <a:noFill/>
          </p:spPr>
          <p:txBody>
            <a:bodyPr wrap="none" lIns="0" tIns="0" rIns="0" bIns="0" rtlCol="0">
              <a:spAutoFit/>
            </a:bodyPr>
            <a:lstStyle/>
            <a:p>
              <a:pPr algn="ctr"/>
              <a:endParaRPr lang="en-US" sz="2000" b="1" dirty="0">
                <a:solidFill>
                  <a:schemeClr val="bg1"/>
                </a:solidFill>
                <a:latin typeface="Source Sans Pro Black" panose="020B0803030403020204" pitchFamily="34" charset="0"/>
                <a:ea typeface="Source Sans Pro Black" panose="020B0803030403020204" pitchFamily="34" charset="0"/>
              </a:endParaRPr>
            </a:p>
          </p:txBody>
        </p:sp>
        <p:sp>
          <p:nvSpPr>
            <p:cNvPr id="41" name="Oval 40">
              <a:extLst>
                <a:ext uri="{FF2B5EF4-FFF2-40B4-BE49-F238E27FC236}">
                  <a16:creationId xmlns:a16="http://schemas.microsoft.com/office/drawing/2014/main" id="{9AA6EBCD-B27A-4FC4-87A8-ED6638C5545A}"/>
                </a:ext>
              </a:extLst>
            </p:cNvPr>
            <p:cNvSpPr/>
            <p:nvPr/>
          </p:nvSpPr>
          <p:spPr>
            <a:xfrm>
              <a:off x="8929841" y="3627782"/>
              <a:ext cx="1665359" cy="1019344"/>
            </a:xfrm>
            <a:prstGeom prst="roundRect">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TextBox 39">
              <a:extLst>
                <a:ext uri="{FF2B5EF4-FFF2-40B4-BE49-F238E27FC236}">
                  <a16:creationId xmlns:a16="http://schemas.microsoft.com/office/drawing/2014/main" id="{5C436978-7B84-4F27-8A32-574050B29AD0}"/>
                </a:ext>
              </a:extLst>
            </p:cNvPr>
            <p:cNvSpPr txBox="1"/>
            <p:nvPr/>
          </p:nvSpPr>
          <p:spPr>
            <a:xfrm>
              <a:off x="8912003" y="3864563"/>
              <a:ext cx="1673686" cy="605295"/>
            </a:xfrm>
            <a:prstGeom prst="roundRect">
              <a:avLst/>
            </a:prstGeom>
            <a:noFill/>
          </p:spPr>
          <p:txBody>
            <a:bodyPr wrap="square" lIns="0" tIns="0" rIns="0" bIns="0" rtlCol="0">
              <a:spAutoFit/>
            </a:bodyPr>
            <a:lstStyle/>
            <a:p>
              <a:pPr algn="ctr"/>
              <a:r>
                <a:rPr lang="en-US" sz="2000" b="1" dirty="0">
                  <a:solidFill>
                    <a:schemeClr val="bg1"/>
                  </a:solidFill>
                  <a:latin typeface="Source Sans Pro Black" panose="020B0803030403020204" pitchFamily="34" charset="0"/>
                  <a:ea typeface="Source Sans Pro Black" panose="020B0803030403020204" pitchFamily="34" charset="0"/>
                </a:rPr>
                <a:t>On-field</a:t>
              </a:r>
            </a:p>
            <a:p>
              <a:pPr algn="ctr"/>
              <a:r>
                <a:rPr lang="en-US" sz="2000" b="1" dirty="0">
                  <a:solidFill>
                    <a:schemeClr val="bg1"/>
                  </a:solidFill>
                  <a:latin typeface="Source Sans Pro Black" panose="020B0803030403020204" pitchFamily="34" charset="0"/>
                  <a:ea typeface="Source Sans Pro Black" panose="020B0803030403020204" pitchFamily="34" charset="0"/>
                </a:rPr>
                <a:t>Inspection</a:t>
              </a:r>
            </a:p>
          </p:txBody>
        </p:sp>
        <p:grpSp>
          <p:nvGrpSpPr>
            <p:cNvPr id="46" name="Group 45">
              <a:extLst>
                <a:ext uri="{FF2B5EF4-FFF2-40B4-BE49-F238E27FC236}">
                  <a16:creationId xmlns:a16="http://schemas.microsoft.com/office/drawing/2014/main" id="{65E89B9B-4C47-402B-9C75-47765E1F7593}"/>
                </a:ext>
              </a:extLst>
            </p:cNvPr>
            <p:cNvGrpSpPr/>
            <p:nvPr/>
          </p:nvGrpSpPr>
          <p:grpSpPr>
            <a:xfrm>
              <a:off x="11974639" y="3887213"/>
              <a:ext cx="1431828" cy="893850"/>
              <a:chOff x="9271320" y="3858249"/>
              <a:chExt cx="1431828" cy="893850"/>
            </a:xfrm>
          </p:grpSpPr>
          <p:sp>
            <p:nvSpPr>
              <p:cNvPr id="53" name="Oval 52">
                <a:extLst>
                  <a:ext uri="{FF2B5EF4-FFF2-40B4-BE49-F238E27FC236}">
                    <a16:creationId xmlns:a16="http://schemas.microsoft.com/office/drawing/2014/main" id="{52EBF013-87F7-4305-9CC9-737BE16F0D9F}"/>
                  </a:ext>
                  <a:ext uri="{C183D7F6-B498-43B3-948B-1728B52AA6E4}">
                    <adec:decorative xmlns:adec="http://schemas.microsoft.com/office/drawing/2017/decorative" val="1"/>
                  </a:ext>
                </a:extLst>
              </p:cNvPr>
              <p:cNvSpPr/>
              <p:nvPr/>
            </p:nvSpPr>
            <p:spPr>
              <a:xfrm>
                <a:off x="9271320" y="3858249"/>
                <a:ext cx="1431828" cy="893850"/>
              </a:xfrm>
              <a:prstGeom prst="roundRect">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TextBox 51">
                <a:extLst>
                  <a:ext uri="{FF2B5EF4-FFF2-40B4-BE49-F238E27FC236}">
                    <a16:creationId xmlns:a16="http://schemas.microsoft.com/office/drawing/2014/main" id="{38F4B3FC-E555-4F37-BC12-4940EF773A7E}"/>
                  </a:ext>
                </a:extLst>
              </p:cNvPr>
              <p:cNvSpPr txBox="1"/>
              <p:nvPr/>
            </p:nvSpPr>
            <p:spPr>
              <a:xfrm>
                <a:off x="9527982" y="4008640"/>
                <a:ext cx="918502" cy="605295"/>
              </a:xfrm>
              <a:prstGeom prst="roundRect">
                <a:avLst/>
              </a:prstGeom>
              <a:noFill/>
            </p:spPr>
            <p:txBody>
              <a:bodyPr wrap="none" lIns="0" tIns="0" rIns="0" bIns="0" rtlCol="0">
                <a:spAutoFit/>
              </a:bodyPr>
              <a:lstStyle/>
              <a:p>
                <a:pPr algn="ctr"/>
                <a:r>
                  <a:rPr lang="en-US" sz="2000" b="1" dirty="0">
                    <a:solidFill>
                      <a:schemeClr val="bg1"/>
                    </a:solidFill>
                    <a:latin typeface="Source Sans Pro Black" panose="020B0803030403020204" pitchFamily="34" charset="0"/>
                    <a:ea typeface="Source Sans Pro Black" panose="020B0803030403020204" pitchFamily="34" charset="0"/>
                  </a:rPr>
                  <a:t>Lab </a:t>
                </a:r>
              </a:p>
              <a:p>
                <a:pPr algn="ctr"/>
                <a:r>
                  <a:rPr lang="en-US" sz="2000" b="1" dirty="0">
                    <a:solidFill>
                      <a:schemeClr val="bg1"/>
                    </a:solidFill>
                    <a:latin typeface="Source Sans Pro Black" panose="020B0803030403020204" pitchFamily="34" charset="0"/>
                    <a:ea typeface="Source Sans Pro Black" panose="020B0803030403020204" pitchFamily="34" charset="0"/>
                  </a:rPr>
                  <a:t>Testing</a:t>
                </a:r>
              </a:p>
            </p:txBody>
          </p:sp>
        </p:grpSp>
      </p:grpSp>
      <p:sp>
        <p:nvSpPr>
          <p:cNvPr id="18" name="TextBox 17">
            <a:extLst>
              <a:ext uri="{FF2B5EF4-FFF2-40B4-BE49-F238E27FC236}">
                <a16:creationId xmlns:a16="http://schemas.microsoft.com/office/drawing/2014/main" id="{39929E06-4AB9-4598-A963-82CCC18A3FF2}"/>
              </a:ext>
            </a:extLst>
          </p:cNvPr>
          <p:cNvSpPr txBox="1"/>
          <p:nvPr/>
        </p:nvSpPr>
        <p:spPr>
          <a:xfrm>
            <a:off x="383148" y="5329543"/>
            <a:ext cx="2359620" cy="615553"/>
          </a:xfrm>
          <a:prstGeom prst="rect">
            <a:avLst/>
          </a:prstGeom>
          <a:noFill/>
        </p:spPr>
        <p:txBody>
          <a:bodyPr wrap="none" lIns="0" tIns="0" rIns="0" bIns="0" rtlCol="0">
            <a:spAutoFit/>
          </a:bodyPr>
          <a:lstStyle/>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Coach responsibility</a:t>
            </a:r>
          </a:p>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every day </a:t>
            </a:r>
          </a:p>
        </p:txBody>
      </p:sp>
      <p:cxnSp>
        <p:nvCxnSpPr>
          <p:cNvPr id="20" name="Straight Connector 19">
            <a:extLst>
              <a:ext uri="{FF2B5EF4-FFF2-40B4-BE49-F238E27FC236}">
                <a16:creationId xmlns:a16="http://schemas.microsoft.com/office/drawing/2014/main" id="{A258B9C9-A63C-4AE4-8EB4-544F3A70C2F7}"/>
              </a:ext>
              <a:ext uri="{C183D7F6-B498-43B3-948B-1728B52AA6E4}">
                <adec:decorative xmlns:adec="http://schemas.microsoft.com/office/drawing/2017/decorative" val="1"/>
              </a:ext>
            </a:extLst>
          </p:cNvPr>
          <p:cNvCxnSpPr/>
          <p:nvPr/>
        </p:nvCxnSpPr>
        <p:spPr>
          <a:xfrm>
            <a:off x="1323555" y="6064375"/>
            <a:ext cx="47880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B0754C1-4097-4CDA-B3CB-7304331CBBB9}"/>
              </a:ext>
            </a:extLst>
          </p:cNvPr>
          <p:cNvSpPr txBox="1"/>
          <p:nvPr/>
        </p:nvSpPr>
        <p:spPr>
          <a:xfrm>
            <a:off x="3338682" y="5359079"/>
            <a:ext cx="2399695" cy="923330"/>
          </a:xfrm>
          <a:prstGeom prst="rect">
            <a:avLst/>
          </a:prstGeom>
          <a:noFill/>
        </p:spPr>
        <p:txBody>
          <a:bodyPr wrap="none" lIns="0" tIns="0" rIns="0" bIns="0" rtlCol="0">
            <a:spAutoFit/>
          </a:bodyPr>
          <a:lstStyle/>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Admin responsibility</a:t>
            </a:r>
          </a:p>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prior to competition</a:t>
            </a:r>
          </a:p>
          <a:p>
            <a:pPr algn="ctr"/>
            <a:endPar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EE30765C-622F-4015-90C6-297DE00BBDB5}"/>
              </a:ext>
              <a:ext uri="{C183D7F6-B498-43B3-948B-1728B52AA6E4}">
                <adec:decorative xmlns:adec="http://schemas.microsoft.com/office/drawing/2017/decorative" val="1"/>
              </a:ext>
            </a:extLst>
          </p:cNvPr>
          <p:cNvCxnSpPr/>
          <p:nvPr/>
        </p:nvCxnSpPr>
        <p:spPr>
          <a:xfrm>
            <a:off x="4299127" y="6069604"/>
            <a:ext cx="47880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005B0B-E5FC-472B-962B-C2258039F3B2}"/>
              </a:ext>
            </a:extLst>
          </p:cNvPr>
          <p:cNvSpPr txBox="1"/>
          <p:nvPr/>
        </p:nvSpPr>
        <p:spPr>
          <a:xfrm>
            <a:off x="6336820" y="5351078"/>
            <a:ext cx="2568011" cy="615553"/>
          </a:xfrm>
          <a:prstGeom prst="rect">
            <a:avLst/>
          </a:prstGeom>
          <a:noFill/>
        </p:spPr>
        <p:txBody>
          <a:bodyPr wrap="none" lIns="0" tIns="0" rIns="0" bIns="0" rtlCol="0">
            <a:spAutoFit/>
          </a:bodyPr>
          <a:lstStyle/>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Umpire responsibility </a:t>
            </a:r>
          </a:p>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every game</a:t>
            </a:r>
          </a:p>
        </p:txBody>
      </p:sp>
      <p:cxnSp>
        <p:nvCxnSpPr>
          <p:cNvPr id="38" name="Straight Connector 37">
            <a:extLst>
              <a:ext uri="{FF2B5EF4-FFF2-40B4-BE49-F238E27FC236}">
                <a16:creationId xmlns:a16="http://schemas.microsoft.com/office/drawing/2014/main" id="{8781AB32-AC63-443B-8ADA-AAB7C9723936}"/>
              </a:ext>
              <a:ext uri="{C183D7F6-B498-43B3-948B-1728B52AA6E4}">
                <adec:decorative xmlns:adec="http://schemas.microsoft.com/office/drawing/2017/decorative" val="1"/>
              </a:ext>
            </a:extLst>
          </p:cNvPr>
          <p:cNvCxnSpPr/>
          <p:nvPr/>
        </p:nvCxnSpPr>
        <p:spPr>
          <a:xfrm>
            <a:off x="7452633" y="6064375"/>
            <a:ext cx="47880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7B6FBDF-4663-4A5D-A2B3-B90DCEBBA233}"/>
              </a:ext>
            </a:extLst>
          </p:cNvPr>
          <p:cNvSpPr txBox="1"/>
          <p:nvPr/>
        </p:nvSpPr>
        <p:spPr>
          <a:xfrm>
            <a:off x="9444760" y="5329543"/>
            <a:ext cx="2285883" cy="615553"/>
          </a:xfrm>
          <a:prstGeom prst="rect">
            <a:avLst/>
          </a:prstGeom>
          <a:noFill/>
        </p:spPr>
        <p:txBody>
          <a:bodyPr wrap="none" lIns="0" tIns="0" rIns="0" bIns="0" rtlCol="0">
            <a:spAutoFit/>
          </a:bodyPr>
          <a:lstStyle/>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NSRC responsibility</a:t>
            </a:r>
          </a:p>
          <a:p>
            <a:pPr algn="ctr"/>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selected bats</a:t>
            </a:r>
          </a:p>
        </p:txBody>
      </p:sp>
      <p:cxnSp>
        <p:nvCxnSpPr>
          <p:cNvPr id="50" name="Straight Connector 49">
            <a:extLst>
              <a:ext uri="{FF2B5EF4-FFF2-40B4-BE49-F238E27FC236}">
                <a16:creationId xmlns:a16="http://schemas.microsoft.com/office/drawing/2014/main" id="{28F561C8-B2FA-4D2D-9122-39870DF5465F}"/>
              </a:ext>
              <a:ext uri="{C183D7F6-B498-43B3-948B-1728B52AA6E4}">
                <adec:decorative xmlns:adec="http://schemas.microsoft.com/office/drawing/2017/decorative" val="1"/>
              </a:ext>
            </a:extLst>
          </p:cNvPr>
          <p:cNvCxnSpPr/>
          <p:nvPr/>
        </p:nvCxnSpPr>
        <p:spPr>
          <a:xfrm>
            <a:off x="10348298" y="6037374"/>
            <a:ext cx="478805"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5264A13-2CF6-4653-9A8E-AE29B6F25F8E}"/>
              </a:ext>
            </a:extLst>
          </p:cNvPr>
          <p:cNvSpPr txBox="1"/>
          <p:nvPr/>
        </p:nvSpPr>
        <p:spPr>
          <a:xfrm>
            <a:off x="683620" y="228600"/>
            <a:ext cx="11047023" cy="1362777"/>
          </a:xfrm>
          <a:prstGeom prst="rect">
            <a:avLst/>
          </a:prstGeom>
          <a:noFill/>
        </p:spPr>
        <p:txBody>
          <a:bodyPr wrap="square" lIns="0" tIns="0" rIns="0" bIns="0" rtlCol="0">
            <a:noAutofit/>
          </a:bodyPr>
          <a:lstStyle/>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a:t>
            </a:r>
            <a:r>
              <a:rPr lang="en-US" sz="3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OVERVIEW OF THE NCAA SOFTBALL</a:t>
            </a:r>
          </a:p>
          <a:p>
            <a:pPr>
              <a:lnSpc>
                <a:spcPts val="4000"/>
              </a:lnSpc>
            </a:pPr>
            <a:r>
              <a:rPr lang="en-US" sz="3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BAT COMPLIANCE PROGRAM </a:t>
            </a:r>
          </a:p>
        </p:txBody>
      </p:sp>
      <p:sp>
        <p:nvSpPr>
          <p:cNvPr id="7" name="Title 6" hidden="1">
            <a:extLst>
              <a:ext uri="{FF2B5EF4-FFF2-40B4-BE49-F238E27FC236}">
                <a16:creationId xmlns:a16="http://schemas.microsoft.com/office/drawing/2014/main" id="{8336C4B5-E15C-4086-8FF8-C33A073734A2}"/>
              </a:ext>
            </a:extLst>
          </p:cNvPr>
          <p:cNvSpPr>
            <a:spLocks noGrp="1"/>
          </p:cNvSpPr>
          <p:nvPr>
            <p:ph type="title"/>
          </p:nvPr>
        </p:nvSpPr>
        <p:spPr/>
        <p:txBody>
          <a:bodyPr/>
          <a:lstStyle/>
          <a:p>
            <a:r>
              <a:rPr lang="en-US" dirty="0"/>
              <a:t>Human resources slide 7</a:t>
            </a:r>
          </a:p>
        </p:txBody>
      </p:sp>
      <p:sp>
        <p:nvSpPr>
          <p:cNvPr id="25" name="TextBox 24">
            <a:extLst>
              <a:ext uri="{FF2B5EF4-FFF2-40B4-BE49-F238E27FC236}">
                <a16:creationId xmlns:a16="http://schemas.microsoft.com/office/drawing/2014/main" id="{2D407A2C-34D1-464E-94E0-2813CFA91970}"/>
              </a:ext>
            </a:extLst>
          </p:cNvPr>
          <p:cNvSpPr txBox="1"/>
          <p:nvPr/>
        </p:nvSpPr>
        <p:spPr>
          <a:xfrm>
            <a:off x="3222842" y="3177175"/>
            <a:ext cx="2838226" cy="1015663"/>
          </a:xfrm>
          <a:prstGeom prst="rect">
            <a:avLst/>
          </a:prstGeom>
          <a:noFill/>
        </p:spPr>
        <p:txBody>
          <a:bodyPr wrap="square">
            <a:spAutoFit/>
          </a:bodyPr>
          <a:lstStyle/>
          <a:p>
            <a:pPr algn="ctr"/>
            <a:r>
              <a:rPr lang="en-US" sz="2000" b="1" dirty="0">
                <a:solidFill>
                  <a:schemeClr val="bg1"/>
                </a:solidFill>
                <a:latin typeface="Source Sans Pro Black" panose="020B0803030403020204" pitchFamily="34" charset="0"/>
                <a:ea typeface="Source Sans Pro Black" panose="020B0803030403020204" pitchFamily="34" charset="0"/>
              </a:rPr>
              <a:t>Barrel</a:t>
            </a:r>
          </a:p>
          <a:p>
            <a:pPr algn="ctr"/>
            <a:r>
              <a:rPr lang="en-US" sz="2000" b="1" dirty="0">
                <a:solidFill>
                  <a:schemeClr val="bg1"/>
                </a:solidFill>
                <a:latin typeface="Source Sans Pro Black" panose="020B0803030403020204" pitchFamily="34" charset="0"/>
                <a:ea typeface="Source Sans Pro Black" panose="020B0803030403020204" pitchFamily="34" charset="0"/>
              </a:rPr>
              <a:t>Compression</a:t>
            </a:r>
          </a:p>
          <a:p>
            <a:pPr algn="ctr"/>
            <a:r>
              <a:rPr lang="en-US" sz="2000" b="1" dirty="0">
                <a:solidFill>
                  <a:schemeClr val="bg1"/>
                </a:solidFill>
                <a:latin typeface="Source Sans Pro Black" panose="020B0803030403020204" pitchFamily="34" charset="0"/>
                <a:ea typeface="Source Sans Pro Black" panose="020B0803030403020204" pitchFamily="34" charset="0"/>
              </a:rPr>
              <a:t>Testing</a:t>
            </a:r>
          </a:p>
        </p:txBody>
      </p:sp>
    </p:spTree>
    <p:extLst>
      <p:ext uri="{BB962C8B-B14F-4D97-AF65-F5344CB8AC3E}">
        <p14:creationId xmlns:p14="http://schemas.microsoft.com/office/powerpoint/2010/main" val="33320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 name="Group 180">
            <a:extLst>
              <a:ext uri="{FF2B5EF4-FFF2-40B4-BE49-F238E27FC236}">
                <a16:creationId xmlns:a16="http://schemas.microsoft.com/office/drawing/2014/main" id="{D14F9816-D761-44CD-80AC-A13A6A2BF4F4}"/>
              </a:ext>
              <a:ext uri="{C183D7F6-B498-43B3-948B-1728B52AA6E4}">
                <adec:decorative xmlns:adec="http://schemas.microsoft.com/office/drawing/2017/decorative" val="1"/>
              </a:ext>
            </a:extLst>
          </p:cNvPr>
          <p:cNvGrpSpPr/>
          <p:nvPr/>
        </p:nvGrpSpPr>
        <p:grpSpPr>
          <a:xfrm>
            <a:off x="2892834" y="3292485"/>
            <a:ext cx="584970" cy="615624"/>
            <a:chOff x="4127500" y="2909888"/>
            <a:chExt cx="330200" cy="315913"/>
          </a:xfrm>
        </p:grpSpPr>
        <p:sp>
          <p:nvSpPr>
            <p:cNvPr id="182" name="Oval 268">
              <a:extLst>
                <a:ext uri="{FF2B5EF4-FFF2-40B4-BE49-F238E27FC236}">
                  <a16:creationId xmlns:a16="http://schemas.microsoft.com/office/drawing/2014/main" id="{8D0C8D9D-E9ED-445E-B175-12C0160A5981}"/>
                </a:ext>
              </a:extLst>
            </p:cNvPr>
            <p:cNvSpPr>
              <a:spLocks noChangeArrowheads="1"/>
            </p:cNvSpPr>
            <p:nvPr/>
          </p:nvSpPr>
          <p:spPr bwMode="auto">
            <a:xfrm>
              <a:off x="4149725" y="3060701"/>
              <a:ext cx="76200"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3" name="Freeform 269">
              <a:extLst>
                <a:ext uri="{FF2B5EF4-FFF2-40B4-BE49-F238E27FC236}">
                  <a16:creationId xmlns:a16="http://schemas.microsoft.com/office/drawing/2014/main" id="{86759DBE-9B84-4D15-8B20-34E76E5F570C}"/>
                </a:ext>
              </a:extLst>
            </p:cNvPr>
            <p:cNvSpPr>
              <a:spLocks/>
            </p:cNvSpPr>
            <p:nvPr/>
          </p:nvSpPr>
          <p:spPr bwMode="auto">
            <a:xfrm>
              <a:off x="4127500" y="3135313"/>
              <a:ext cx="109538" cy="60325"/>
            </a:xfrm>
            <a:custGeom>
              <a:avLst/>
              <a:gdLst>
                <a:gd name="T0" fmla="*/ 22 w 29"/>
                <a:gd name="T1" fmla="*/ 16 h 16"/>
                <a:gd name="T2" fmla="*/ 0 w 29"/>
                <a:gd name="T3" fmla="*/ 16 h 16"/>
                <a:gd name="T4" fmla="*/ 16 w 29"/>
                <a:gd name="T5" fmla="*/ 0 h 16"/>
                <a:gd name="T6" fmla="*/ 29 w 29"/>
                <a:gd name="T7" fmla="*/ 7 h 16"/>
              </a:gdLst>
              <a:ahLst/>
              <a:cxnLst>
                <a:cxn ang="0">
                  <a:pos x="T0" y="T1"/>
                </a:cxn>
                <a:cxn ang="0">
                  <a:pos x="T2" y="T3"/>
                </a:cxn>
                <a:cxn ang="0">
                  <a:pos x="T4" y="T5"/>
                </a:cxn>
                <a:cxn ang="0">
                  <a:pos x="T6" y="T7"/>
                </a:cxn>
              </a:cxnLst>
              <a:rect l="0" t="0" r="r" b="b"/>
              <a:pathLst>
                <a:path w="29" h="16">
                  <a:moveTo>
                    <a:pt x="22" y="16"/>
                  </a:moveTo>
                  <a:cubicBezTo>
                    <a:pt x="0" y="16"/>
                    <a:pt x="0" y="16"/>
                    <a:pt x="0" y="16"/>
                  </a:cubicBezTo>
                  <a:cubicBezTo>
                    <a:pt x="0" y="7"/>
                    <a:pt x="7" y="0"/>
                    <a:pt x="16" y="0"/>
                  </a:cubicBezTo>
                  <a:cubicBezTo>
                    <a:pt x="21" y="0"/>
                    <a:pt x="26" y="3"/>
                    <a:pt x="29" y="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4" name="Oval 270">
              <a:extLst>
                <a:ext uri="{FF2B5EF4-FFF2-40B4-BE49-F238E27FC236}">
                  <a16:creationId xmlns:a16="http://schemas.microsoft.com/office/drawing/2014/main" id="{0524A632-17BB-4AA9-A49C-41BE94905C34}"/>
                </a:ext>
              </a:extLst>
            </p:cNvPr>
            <p:cNvSpPr>
              <a:spLocks noChangeArrowheads="1"/>
            </p:cNvSpPr>
            <p:nvPr/>
          </p:nvSpPr>
          <p:spPr bwMode="auto">
            <a:xfrm>
              <a:off x="4360863" y="3060701"/>
              <a:ext cx="74613" cy="74613"/>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5" name="Freeform 271">
              <a:extLst>
                <a:ext uri="{FF2B5EF4-FFF2-40B4-BE49-F238E27FC236}">
                  <a16:creationId xmlns:a16="http://schemas.microsoft.com/office/drawing/2014/main" id="{D502FFDD-28F4-4AA4-B259-B57867A0C506}"/>
                </a:ext>
              </a:extLst>
            </p:cNvPr>
            <p:cNvSpPr>
              <a:spLocks/>
            </p:cNvSpPr>
            <p:nvPr/>
          </p:nvSpPr>
          <p:spPr bwMode="auto">
            <a:xfrm>
              <a:off x="4349750" y="3135313"/>
              <a:ext cx="107950" cy="60325"/>
            </a:xfrm>
            <a:custGeom>
              <a:avLst/>
              <a:gdLst>
                <a:gd name="T0" fmla="*/ 0 w 29"/>
                <a:gd name="T1" fmla="*/ 7 h 16"/>
                <a:gd name="T2" fmla="*/ 13 w 29"/>
                <a:gd name="T3" fmla="*/ 0 h 16"/>
                <a:gd name="T4" fmla="*/ 29 w 29"/>
                <a:gd name="T5" fmla="*/ 16 h 16"/>
                <a:gd name="T6" fmla="*/ 7 w 29"/>
                <a:gd name="T7" fmla="*/ 16 h 16"/>
              </a:gdLst>
              <a:ahLst/>
              <a:cxnLst>
                <a:cxn ang="0">
                  <a:pos x="T0" y="T1"/>
                </a:cxn>
                <a:cxn ang="0">
                  <a:pos x="T2" y="T3"/>
                </a:cxn>
                <a:cxn ang="0">
                  <a:pos x="T4" y="T5"/>
                </a:cxn>
                <a:cxn ang="0">
                  <a:pos x="T6" y="T7"/>
                </a:cxn>
              </a:cxnLst>
              <a:rect l="0" t="0" r="r" b="b"/>
              <a:pathLst>
                <a:path w="29" h="16">
                  <a:moveTo>
                    <a:pt x="0" y="7"/>
                  </a:moveTo>
                  <a:cubicBezTo>
                    <a:pt x="3" y="3"/>
                    <a:pt x="8" y="0"/>
                    <a:pt x="13" y="0"/>
                  </a:cubicBezTo>
                  <a:cubicBezTo>
                    <a:pt x="22" y="0"/>
                    <a:pt x="29" y="7"/>
                    <a:pt x="29" y="16"/>
                  </a:cubicBezTo>
                  <a:cubicBezTo>
                    <a:pt x="7" y="16"/>
                    <a:pt x="7" y="16"/>
                    <a:pt x="7" y="1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6" name="Oval 272">
              <a:extLst>
                <a:ext uri="{FF2B5EF4-FFF2-40B4-BE49-F238E27FC236}">
                  <a16:creationId xmlns:a16="http://schemas.microsoft.com/office/drawing/2014/main" id="{074B1DAE-77A3-4CE2-BB5F-6E109DFB6B0C}"/>
                </a:ext>
              </a:extLst>
            </p:cNvPr>
            <p:cNvSpPr>
              <a:spLocks noChangeArrowheads="1"/>
            </p:cNvSpPr>
            <p:nvPr/>
          </p:nvSpPr>
          <p:spPr bwMode="auto">
            <a:xfrm>
              <a:off x="4240213" y="3030538"/>
              <a:ext cx="104775" cy="1095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7" name="Freeform 273">
              <a:extLst>
                <a:ext uri="{FF2B5EF4-FFF2-40B4-BE49-F238E27FC236}">
                  <a16:creationId xmlns:a16="http://schemas.microsoft.com/office/drawing/2014/main" id="{6F4FD849-C2CF-4E95-92A3-DF3CD12C6031}"/>
                </a:ext>
              </a:extLst>
            </p:cNvPr>
            <p:cNvSpPr>
              <a:spLocks/>
            </p:cNvSpPr>
            <p:nvPr/>
          </p:nvSpPr>
          <p:spPr bwMode="auto">
            <a:xfrm>
              <a:off x="4214813" y="2986088"/>
              <a:ext cx="157163" cy="36513"/>
            </a:xfrm>
            <a:custGeom>
              <a:avLst/>
              <a:gdLst>
                <a:gd name="T0" fmla="*/ 0 w 42"/>
                <a:gd name="T1" fmla="*/ 10 h 10"/>
                <a:gd name="T2" fmla="*/ 21 w 42"/>
                <a:gd name="T3" fmla="*/ 0 h 10"/>
                <a:gd name="T4" fmla="*/ 42 w 42"/>
                <a:gd name="T5" fmla="*/ 10 h 10"/>
              </a:gdLst>
              <a:ahLst/>
              <a:cxnLst>
                <a:cxn ang="0">
                  <a:pos x="T0" y="T1"/>
                </a:cxn>
                <a:cxn ang="0">
                  <a:pos x="T2" y="T3"/>
                </a:cxn>
                <a:cxn ang="0">
                  <a:pos x="T4" y="T5"/>
                </a:cxn>
              </a:cxnLst>
              <a:rect l="0" t="0" r="r" b="b"/>
              <a:pathLst>
                <a:path w="42" h="10">
                  <a:moveTo>
                    <a:pt x="0" y="10"/>
                  </a:moveTo>
                  <a:cubicBezTo>
                    <a:pt x="5" y="4"/>
                    <a:pt x="13" y="0"/>
                    <a:pt x="21" y="0"/>
                  </a:cubicBezTo>
                  <a:cubicBezTo>
                    <a:pt x="29" y="0"/>
                    <a:pt x="37" y="4"/>
                    <a:pt x="42" y="1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8" name="Freeform 274">
              <a:extLst>
                <a:ext uri="{FF2B5EF4-FFF2-40B4-BE49-F238E27FC236}">
                  <a16:creationId xmlns:a16="http://schemas.microsoft.com/office/drawing/2014/main" id="{E95CA879-26B6-4158-84CA-E13BF1DBB284}"/>
                </a:ext>
              </a:extLst>
            </p:cNvPr>
            <p:cNvSpPr>
              <a:spLocks/>
            </p:cNvSpPr>
            <p:nvPr/>
          </p:nvSpPr>
          <p:spPr bwMode="auto">
            <a:xfrm>
              <a:off x="4187825" y="2947988"/>
              <a:ext cx="211138" cy="49213"/>
            </a:xfrm>
            <a:custGeom>
              <a:avLst/>
              <a:gdLst>
                <a:gd name="T0" fmla="*/ 0 w 56"/>
                <a:gd name="T1" fmla="*/ 13 h 13"/>
                <a:gd name="T2" fmla="*/ 28 w 56"/>
                <a:gd name="T3" fmla="*/ 0 h 13"/>
                <a:gd name="T4" fmla="*/ 56 w 56"/>
                <a:gd name="T5" fmla="*/ 13 h 13"/>
              </a:gdLst>
              <a:ahLst/>
              <a:cxnLst>
                <a:cxn ang="0">
                  <a:pos x="T0" y="T1"/>
                </a:cxn>
                <a:cxn ang="0">
                  <a:pos x="T2" y="T3"/>
                </a:cxn>
                <a:cxn ang="0">
                  <a:pos x="T4" y="T5"/>
                </a:cxn>
              </a:cxnLst>
              <a:rect l="0" t="0" r="r" b="b"/>
              <a:pathLst>
                <a:path w="56" h="13">
                  <a:moveTo>
                    <a:pt x="0" y="13"/>
                  </a:moveTo>
                  <a:cubicBezTo>
                    <a:pt x="7" y="5"/>
                    <a:pt x="17" y="0"/>
                    <a:pt x="28" y="0"/>
                  </a:cubicBezTo>
                  <a:cubicBezTo>
                    <a:pt x="39" y="0"/>
                    <a:pt x="49" y="5"/>
                    <a:pt x="56" y="13"/>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9" name="Freeform 275">
              <a:extLst>
                <a:ext uri="{FF2B5EF4-FFF2-40B4-BE49-F238E27FC236}">
                  <a16:creationId xmlns:a16="http://schemas.microsoft.com/office/drawing/2014/main" id="{E086F5C4-405F-457A-B470-EDF08E80A41A}"/>
                </a:ext>
              </a:extLst>
            </p:cNvPr>
            <p:cNvSpPr>
              <a:spLocks/>
            </p:cNvSpPr>
            <p:nvPr/>
          </p:nvSpPr>
          <p:spPr bwMode="auto">
            <a:xfrm>
              <a:off x="4157663" y="2909888"/>
              <a:ext cx="269875" cy="63500"/>
            </a:xfrm>
            <a:custGeom>
              <a:avLst/>
              <a:gdLst>
                <a:gd name="T0" fmla="*/ 0 w 72"/>
                <a:gd name="T1" fmla="*/ 17 h 17"/>
                <a:gd name="T2" fmla="*/ 36 w 72"/>
                <a:gd name="T3" fmla="*/ 0 h 17"/>
                <a:gd name="T4" fmla="*/ 72 w 72"/>
                <a:gd name="T5" fmla="*/ 17 h 17"/>
              </a:gdLst>
              <a:ahLst/>
              <a:cxnLst>
                <a:cxn ang="0">
                  <a:pos x="T0" y="T1"/>
                </a:cxn>
                <a:cxn ang="0">
                  <a:pos x="T2" y="T3"/>
                </a:cxn>
                <a:cxn ang="0">
                  <a:pos x="T4" y="T5"/>
                </a:cxn>
              </a:cxnLst>
              <a:rect l="0" t="0" r="r" b="b"/>
              <a:pathLst>
                <a:path w="72" h="17">
                  <a:moveTo>
                    <a:pt x="0" y="17"/>
                  </a:moveTo>
                  <a:cubicBezTo>
                    <a:pt x="8" y="7"/>
                    <a:pt x="21" y="0"/>
                    <a:pt x="36" y="0"/>
                  </a:cubicBezTo>
                  <a:cubicBezTo>
                    <a:pt x="51" y="0"/>
                    <a:pt x="64" y="7"/>
                    <a:pt x="72" y="1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0" name="Freeform 276">
              <a:extLst>
                <a:ext uri="{FF2B5EF4-FFF2-40B4-BE49-F238E27FC236}">
                  <a16:creationId xmlns:a16="http://schemas.microsoft.com/office/drawing/2014/main" id="{8CDF0588-DA3B-4B0D-BDF8-DE1AF3941577}"/>
                </a:ext>
              </a:extLst>
            </p:cNvPr>
            <p:cNvSpPr>
              <a:spLocks/>
            </p:cNvSpPr>
            <p:nvPr/>
          </p:nvSpPr>
          <p:spPr bwMode="auto">
            <a:xfrm>
              <a:off x="4206875" y="3140076"/>
              <a:ext cx="173038" cy="85725"/>
            </a:xfrm>
            <a:custGeom>
              <a:avLst/>
              <a:gdLst>
                <a:gd name="T0" fmla="*/ 46 w 46"/>
                <a:gd name="T1" fmla="*/ 23 h 23"/>
                <a:gd name="T2" fmla="*/ 0 w 46"/>
                <a:gd name="T3" fmla="*/ 23 h 23"/>
                <a:gd name="T4" fmla="*/ 23 w 46"/>
                <a:gd name="T5" fmla="*/ 0 h 23"/>
                <a:gd name="T6" fmla="*/ 46 w 46"/>
                <a:gd name="T7" fmla="*/ 23 h 23"/>
              </a:gdLst>
              <a:ahLst/>
              <a:cxnLst>
                <a:cxn ang="0">
                  <a:pos x="T0" y="T1"/>
                </a:cxn>
                <a:cxn ang="0">
                  <a:pos x="T2" y="T3"/>
                </a:cxn>
                <a:cxn ang="0">
                  <a:pos x="T4" y="T5"/>
                </a:cxn>
                <a:cxn ang="0">
                  <a:pos x="T6" y="T7"/>
                </a:cxn>
              </a:cxnLst>
              <a:rect l="0" t="0" r="r" b="b"/>
              <a:pathLst>
                <a:path w="46" h="23">
                  <a:moveTo>
                    <a:pt x="46" y="23"/>
                  </a:moveTo>
                  <a:cubicBezTo>
                    <a:pt x="0" y="23"/>
                    <a:pt x="0" y="23"/>
                    <a:pt x="0" y="23"/>
                  </a:cubicBezTo>
                  <a:cubicBezTo>
                    <a:pt x="0" y="10"/>
                    <a:pt x="10" y="0"/>
                    <a:pt x="23" y="0"/>
                  </a:cubicBezTo>
                  <a:cubicBezTo>
                    <a:pt x="36" y="0"/>
                    <a:pt x="46" y="10"/>
                    <a:pt x="46" y="23"/>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24" name="Title 23" hidden="1">
            <a:extLst>
              <a:ext uri="{FF2B5EF4-FFF2-40B4-BE49-F238E27FC236}">
                <a16:creationId xmlns:a16="http://schemas.microsoft.com/office/drawing/2014/main" id="{6FF5F564-0C08-4A3C-8BAC-1FADF459417F}"/>
              </a:ext>
            </a:extLst>
          </p:cNvPr>
          <p:cNvSpPr>
            <a:spLocks noGrp="1"/>
          </p:cNvSpPr>
          <p:nvPr>
            <p:ph type="title"/>
          </p:nvPr>
        </p:nvSpPr>
        <p:spPr/>
        <p:txBody>
          <a:bodyPr/>
          <a:lstStyle/>
          <a:p>
            <a:r>
              <a:rPr lang="en-US" dirty="0"/>
              <a:t>Human resources slide 4</a:t>
            </a:r>
          </a:p>
        </p:txBody>
      </p:sp>
      <p:sp>
        <p:nvSpPr>
          <p:cNvPr id="3" name="TextBox 2">
            <a:extLst>
              <a:ext uri="{FF2B5EF4-FFF2-40B4-BE49-F238E27FC236}">
                <a16:creationId xmlns:a16="http://schemas.microsoft.com/office/drawing/2014/main" id="{96685CB4-BF56-43D7-B7A0-F58A34E28CD9}"/>
              </a:ext>
            </a:extLst>
          </p:cNvPr>
          <p:cNvSpPr txBox="1"/>
          <p:nvPr/>
        </p:nvSpPr>
        <p:spPr>
          <a:xfrm>
            <a:off x="3477804" y="5439933"/>
            <a:ext cx="2412524" cy="461665"/>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R</a:t>
            </a:r>
            <a:endParaRPr lang="en-US" sz="2000" dirty="0">
              <a:solidFill>
                <a:schemeClr val="bg1"/>
              </a:solidFill>
              <a:latin typeface="Source Sans Pro Black" panose="020B0803030403020204" pitchFamily="34" charset="0"/>
              <a:ea typeface="Source Sans Pro Black" panose="020B0803030403020204" pitchFamily="34" charset="0"/>
            </a:endParaRPr>
          </a:p>
        </p:txBody>
      </p:sp>
      <p:sp>
        <p:nvSpPr>
          <p:cNvPr id="30" name="TextBox 29">
            <a:extLst>
              <a:ext uri="{FF2B5EF4-FFF2-40B4-BE49-F238E27FC236}">
                <a16:creationId xmlns:a16="http://schemas.microsoft.com/office/drawing/2014/main" id="{DE42C250-C86C-48E4-9112-B419AE3BA0C9}"/>
              </a:ext>
            </a:extLst>
          </p:cNvPr>
          <p:cNvSpPr txBox="1"/>
          <p:nvPr/>
        </p:nvSpPr>
        <p:spPr>
          <a:xfrm>
            <a:off x="8109825" y="3869780"/>
            <a:ext cx="2097444" cy="461665"/>
          </a:xfrm>
          <a:prstGeom prst="rect">
            <a:avLst/>
          </a:prstGeom>
          <a:noFill/>
        </p:spPr>
        <p:txBody>
          <a:bodyPr wrap="square" rtlCol="0">
            <a:spAutoFit/>
          </a:bodyPr>
          <a:lstStyle/>
          <a:p>
            <a:pPr algn="ctr"/>
            <a:r>
              <a:rPr lang="en-US" sz="2400" dirty="0">
                <a:solidFill>
                  <a:schemeClr val="bg1"/>
                </a:solidFill>
                <a:latin typeface="Source Sans Pro Black" panose="020B0803030403020204" pitchFamily="34" charset="0"/>
                <a:ea typeface="Source Sans Pro Black" panose="020B0803030403020204" pitchFamily="34" charset="0"/>
              </a:rPr>
              <a:t>M</a:t>
            </a:r>
          </a:p>
        </p:txBody>
      </p:sp>
      <p:sp>
        <p:nvSpPr>
          <p:cNvPr id="34" name="TextBox 33">
            <a:extLst>
              <a:ext uri="{FF2B5EF4-FFF2-40B4-BE49-F238E27FC236}">
                <a16:creationId xmlns:a16="http://schemas.microsoft.com/office/drawing/2014/main" id="{E7076DB0-EF26-4F58-84D8-C85BB8845BF2}"/>
              </a:ext>
            </a:extLst>
          </p:cNvPr>
          <p:cNvSpPr txBox="1"/>
          <p:nvPr/>
        </p:nvSpPr>
        <p:spPr>
          <a:xfrm>
            <a:off x="289973" y="697414"/>
            <a:ext cx="5976308" cy="2677656"/>
          </a:xfrm>
          <a:prstGeom prst="rect">
            <a:avLst/>
          </a:prstGeom>
          <a:noFill/>
        </p:spPr>
        <p:txBody>
          <a:bodyPr wrap="square" rtlCol="0">
            <a:spAutoFit/>
          </a:bodyPr>
          <a:lstStyle/>
          <a:p>
            <a:pPr algn="ctr"/>
            <a:r>
              <a:rPr lang="en-US" sz="2400" dirty="0">
                <a:solidFill>
                  <a:srgbClr val="00359E"/>
                </a:solidFill>
                <a:latin typeface="Source Sans Pro Black" panose="020B0803030403020204" pitchFamily="34" charset="0"/>
                <a:ea typeface="Source Sans Pro Black" panose="020B0803030403020204" pitchFamily="34" charset="0"/>
              </a:rPr>
              <a:t>PRIOR TO THE START OF THE SEASON, </a:t>
            </a:r>
          </a:p>
          <a:p>
            <a:pPr algn="ctr"/>
            <a:r>
              <a:rPr lang="en-US" sz="2400" dirty="0">
                <a:solidFill>
                  <a:srgbClr val="00359E"/>
                </a:solidFill>
                <a:latin typeface="Source Sans Pro Black" panose="020B0803030403020204" pitchFamily="34" charset="0"/>
                <a:ea typeface="Source Sans Pro Black" panose="020B0803030403020204" pitchFamily="34" charset="0"/>
              </a:rPr>
              <a:t>HOST ADMINISTRATIONS MUST </a:t>
            </a:r>
          </a:p>
          <a:p>
            <a:pPr algn="ctr"/>
            <a:r>
              <a:rPr lang="en-US" sz="2400" dirty="0">
                <a:solidFill>
                  <a:srgbClr val="00359E"/>
                </a:solidFill>
                <a:latin typeface="Source Sans Pro Black" panose="020B0803030403020204" pitchFamily="34" charset="0"/>
                <a:ea typeface="Source Sans Pro Black" panose="020B0803030403020204" pitchFamily="34" charset="0"/>
              </a:rPr>
              <a:t>SECURE A  BCT FIXTURE AND </a:t>
            </a:r>
          </a:p>
          <a:p>
            <a:pPr algn="ctr"/>
            <a:r>
              <a:rPr lang="en-US" sz="2400" dirty="0">
                <a:solidFill>
                  <a:srgbClr val="00359E"/>
                </a:solidFill>
                <a:latin typeface="Source Sans Pro Black" panose="020B0803030403020204" pitchFamily="34" charset="0"/>
                <a:ea typeface="Source Sans Pro Black" panose="020B0803030403020204" pitchFamily="34" charset="0"/>
              </a:rPr>
              <a:t>HAVE PLANS FOR TESTING AT</a:t>
            </a:r>
          </a:p>
          <a:p>
            <a:pPr algn="ctr"/>
            <a:r>
              <a:rPr lang="en-US" sz="2400" dirty="0">
                <a:solidFill>
                  <a:srgbClr val="00359E"/>
                </a:solidFill>
                <a:latin typeface="Source Sans Pro Black" panose="020B0803030403020204" pitchFamily="34" charset="0"/>
                <a:ea typeface="Source Sans Pro Black" panose="020B0803030403020204" pitchFamily="34" charset="0"/>
              </a:rPr>
              <a:t>EVERY COMPETITION INCLUDING</a:t>
            </a:r>
          </a:p>
          <a:p>
            <a:pPr algn="ctr"/>
            <a:r>
              <a:rPr lang="en-US" sz="2400" dirty="0">
                <a:solidFill>
                  <a:srgbClr val="00359E"/>
                </a:solidFill>
                <a:latin typeface="Source Sans Pro Black" panose="020B0803030403020204" pitchFamily="34" charset="0"/>
                <a:ea typeface="Source Sans Pro Black" panose="020B0803030403020204" pitchFamily="34" charset="0"/>
              </a:rPr>
              <a:t>IN THE NCAA POSTSEASON. </a:t>
            </a:r>
          </a:p>
          <a:p>
            <a:pPr algn="ctr"/>
            <a:endParaRPr lang="en-US" sz="2400" dirty="0">
              <a:solidFill>
                <a:srgbClr val="00359E"/>
              </a:solidFill>
              <a:latin typeface="Source Sans Pro Black" panose="020B0803030403020204" pitchFamily="34" charset="0"/>
              <a:ea typeface="Source Sans Pro Black" panose="020B0803030403020204" pitchFamily="34" charset="0"/>
            </a:endParaRPr>
          </a:p>
        </p:txBody>
      </p:sp>
      <p:sp>
        <p:nvSpPr>
          <p:cNvPr id="21" name="Oval 24">
            <a:extLst>
              <a:ext uri="{FF2B5EF4-FFF2-40B4-BE49-F238E27FC236}">
                <a16:creationId xmlns:a16="http://schemas.microsoft.com/office/drawing/2014/main" id="{F1E50683-2C0A-44B9-8868-4D9DDE26DF7D}"/>
              </a:ext>
            </a:extLst>
          </p:cNvPr>
          <p:cNvSpPr>
            <a:spLocks noChangeArrowheads="1"/>
          </p:cNvSpPr>
          <p:nvPr/>
        </p:nvSpPr>
        <p:spPr bwMode="auto">
          <a:xfrm>
            <a:off x="6253120" y="827947"/>
            <a:ext cx="5130268" cy="2878139"/>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sz="1000" dirty="0">
              <a:solidFill>
                <a:schemeClr val="bg1"/>
              </a:solidFill>
              <a:latin typeface="Source Sans Pro Black" panose="020B0803030403020204" pitchFamily="34" charset="0"/>
              <a:ea typeface="Source Sans Pro Black" panose="020B0803030403020204" pitchFamily="34" charset="0"/>
            </a:endParaRPr>
          </a:p>
          <a:p>
            <a:pPr algn="ctr"/>
            <a:r>
              <a:rPr lang="en-US" sz="2500" dirty="0">
                <a:solidFill>
                  <a:schemeClr val="bg1"/>
                </a:solidFill>
                <a:latin typeface="Source Sans Pro Black" panose="020B0803030403020204" pitchFamily="34" charset="0"/>
                <a:ea typeface="Source Sans Pro Black" panose="020B0803030403020204" pitchFamily="34" charset="0"/>
              </a:rPr>
              <a:t>Individual conferences and tournaments must establish protocols to include, at a minimum…</a:t>
            </a:r>
          </a:p>
        </p:txBody>
      </p:sp>
      <p:sp>
        <p:nvSpPr>
          <p:cNvPr id="22" name="Oval 24">
            <a:extLst>
              <a:ext uri="{FF2B5EF4-FFF2-40B4-BE49-F238E27FC236}">
                <a16:creationId xmlns:a16="http://schemas.microsoft.com/office/drawing/2014/main" id="{24BD31DA-3168-432D-A092-D63BE31F9665}"/>
              </a:ext>
            </a:extLst>
          </p:cNvPr>
          <p:cNvSpPr>
            <a:spLocks noChangeArrowheads="1"/>
          </p:cNvSpPr>
          <p:nvPr/>
        </p:nvSpPr>
        <p:spPr bwMode="auto">
          <a:xfrm rot="725161">
            <a:off x="8103361" y="4143593"/>
            <a:ext cx="3617261" cy="2314361"/>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en-US" sz="1000" dirty="0">
              <a:solidFill>
                <a:schemeClr val="bg1"/>
              </a:solidFill>
              <a:latin typeface="Source Sans Pro Black" panose="020B0803030403020204" pitchFamily="34" charset="0"/>
              <a:ea typeface="Source Sans Pro Black" panose="020B0803030403020204" pitchFamily="34" charset="0"/>
            </a:endParaRPr>
          </a:p>
          <a:p>
            <a:pPr algn="ctr"/>
            <a:r>
              <a:rPr lang="en-US" sz="2200" dirty="0">
                <a:solidFill>
                  <a:schemeClr val="bg1"/>
                </a:solidFill>
                <a:latin typeface="Source Sans Pro Black" panose="020B0803030403020204" pitchFamily="34" charset="0"/>
                <a:ea typeface="Source Sans Pro Black" panose="020B0803030403020204" pitchFamily="34" charset="0"/>
              </a:rPr>
              <a:t>and when, where and by whom BCT will be performed. </a:t>
            </a:r>
            <a:r>
              <a:rPr lang="en-US" sz="2400" dirty="0">
                <a:solidFill>
                  <a:schemeClr val="bg1"/>
                </a:solidFill>
                <a:latin typeface="Source Sans Pro Black" panose="020B0803030403020204" pitchFamily="34" charset="0"/>
                <a:ea typeface="Source Sans Pro Black" panose="020B0803030403020204" pitchFamily="34" charset="0"/>
              </a:rPr>
              <a:t> </a:t>
            </a:r>
          </a:p>
        </p:txBody>
      </p:sp>
      <p:sp>
        <p:nvSpPr>
          <p:cNvPr id="25" name="Oval 24">
            <a:extLst>
              <a:ext uri="{FF2B5EF4-FFF2-40B4-BE49-F238E27FC236}">
                <a16:creationId xmlns:a16="http://schemas.microsoft.com/office/drawing/2014/main" id="{91EC26B0-6609-44ED-9740-671E6E4F0FF2}"/>
              </a:ext>
            </a:extLst>
          </p:cNvPr>
          <p:cNvSpPr>
            <a:spLocks noChangeArrowheads="1"/>
          </p:cNvSpPr>
          <p:nvPr/>
        </p:nvSpPr>
        <p:spPr bwMode="auto">
          <a:xfrm rot="20691043">
            <a:off x="380925" y="4130269"/>
            <a:ext cx="3552596" cy="2303550"/>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algn="ctr"/>
            <a:r>
              <a:rPr lang="en-US" sz="2200" dirty="0">
                <a:solidFill>
                  <a:schemeClr val="bg1"/>
                </a:solidFill>
                <a:latin typeface="Source Sans Pro Black" panose="020B0803030403020204" pitchFamily="34" charset="0"/>
                <a:ea typeface="Source Sans Pro Black" panose="020B0803030403020204" pitchFamily="34" charset="0"/>
              </a:rPr>
              <a:t>source of distinctive stickers to indicate bats have passed BCT; </a:t>
            </a:r>
            <a:r>
              <a:rPr lang="en-US" sz="2400" dirty="0">
                <a:solidFill>
                  <a:schemeClr val="bg1"/>
                </a:solidFill>
                <a:latin typeface="Source Sans Pro Black" panose="020B0803030403020204" pitchFamily="34" charset="0"/>
                <a:ea typeface="Source Sans Pro Black" panose="020B0803030403020204" pitchFamily="34" charset="0"/>
              </a:rPr>
              <a:t> </a:t>
            </a:r>
          </a:p>
        </p:txBody>
      </p:sp>
      <p:sp>
        <p:nvSpPr>
          <p:cNvPr id="27" name="Oval 24">
            <a:extLst>
              <a:ext uri="{FF2B5EF4-FFF2-40B4-BE49-F238E27FC236}">
                <a16:creationId xmlns:a16="http://schemas.microsoft.com/office/drawing/2014/main" id="{518BEEAC-BD38-4A61-A149-84C43FCDD6CD}"/>
              </a:ext>
            </a:extLst>
          </p:cNvPr>
          <p:cNvSpPr>
            <a:spLocks noChangeArrowheads="1"/>
          </p:cNvSpPr>
          <p:nvPr/>
        </p:nvSpPr>
        <p:spPr bwMode="auto">
          <a:xfrm>
            <a:off x="4163319" y="4366463"/>
            <a:ext cx="3644572" cy="2244647"/>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pPr algn="ctr"/>
            <a:r>
              <a:rPr lang="en-US" sz="2200" dirty="0">
                <a:solidFill>
                  <a:schemeClr val="bg1"/>
                </a:solidFill>
                <a:latin typeface="Source Sans Pro Black" panose="020B0803030403020204" pitchFamily="34" charset="0"/>
                <a:ea typeface="Source Sans Pro Black" panose="020B0803030403020204" pitchFamily="34" charset="0"/>
              </a:rPr>
              <a:t>the disposition of bats surrendered following BCT failure;</a:t>
            </a:r>
            <a:endParaRPr lang="en-US" sz="2400" dirty="0">
              <a:solidFill>
                <a:schemeClr val="bg1"/>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28844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AF7FE-5978-4B5F-90E1-044AC25EC230}"/>
              </a:ext>
            </a:extLst>
          </p:cNvPr>
          <p:cNvSpPr txBox="1"/>
          <p:nvPr/>
        </p:nvSpPr>
        <p:spPr>
          <a:xfrm>
            <a:off x="7473197" y="347882"/>
            <a:ext cx="5369219" cy="405205"/>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sz="3200" dirty="0">
                <a:solidFill>
                  <a:srgbClr val="00359E"/>
                </a:solidFill>
                <a:latin typeface="Source Sans Pro Black" panose="020B0803030403020204" pitchFamily="34" charset="0"/>
                <a:ea typeface="Source Sans Pro Black" panose="020B0803030403020204" pitchFamily="34" charset="0"/>
              </a:rPr>
              <a:t>STICKER PLANS</a:t>
            </a:r>
          </a:p>
        </p:txBody>
      </p:sp>
      <p:sp>
        <p:nvSpPr>
          <p:cNvPr id="5" name="TextBox 4">
            <a:extLst>
              <a:ext uri="{FF2B5EF4-FFF2-40B4-BE49-F238E27FC236}">
                <a16:creationId xmlns:a16="http://schemas.microsoft.com/office/drawing/2014/main" id="{11FEAF3D-6FC9-46CB-B4A4-9B8CA760AE20}"/>
              </a:ext>
            </a:extLst>
          </p:cNvPr>
          <p:cNvSpPr txBox="1"/>
          <p:nvPr/>
        </p:nvSpPr>
        <p:spPr>
          <a:xfrm>
            <a:off x="5563301" y="1797722"/>
            <a:ext cx="5957921" cy="123110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2000" i="0" dirty="0">
                <a:solidFill>
                  <a:srgbClr val="00359E"/>
                </a:solidFill>
                <a:latin typeface="Source Sans Pro Black" panose="020B0803030403020204" pitchFamily="34" charset="0"/>
                <a:ea typeface="Source Sans Pro Black" panose="020B0803030403020204" pitchFamily="34" charset="0"/>
              </a:rPr>
              <a:t>Stickers for single-opponent competitions  </a:t>
            </a:r>
          </a:p>
          <a:p>
            <a:pPr algn="ctr"/>
            <a:r>
              <a:rPr lang="en-US" sz="2000" i="0" dirty="0">
                <a:solidFill>
                  <a:srgbClr val="00359E"/>
                </a:solidFill>
                <a:latin typeface="Source Sans Pro Black" panose="020B0803030403020204" pitchFamily="34" charset="0"/>
                <a:ea typeface="Source Sans Pro Black" panose="020B0803030403020204" pitchFamily="34" charset="0"/>
              </a:rPr>
              <a:t>   are typically provided by each team as each </a:t>
            </a:r>
          </a:p>
          <a:p>
            <a:pPr algn="ctr"/>
            <a:r>
              <a:rPr lang="en-US" sz="2000" i="0" dirty="0">
                <a:solidFill>
                  <a:srgbClr val="00359E"/>
                </a:solidFill>
                <a:latin typeface="Source Sans Pro Black" panose="020B0803030403020204" pitchFamily="34" charset="0"/>
                <a:ea typeface="Source Sans Pro Black" panose="020B0803030403020204" pitchFamily="34" charset="0"/>
              </a:rPr>
              <a:t>places its stickers on the passed bats of </a:t>
            </a:r>
          </a:p>
          <a:p>
            <a:pPr algn="ctr"/>
            <a:r>
              <a:rPr lang="en-US" sz="2000" i="0" dirty="0">
                <a:solidFill>
                  <a:srgbClr val="00359E"/>
                </a:solidFill>
                <a:latin typeface="Source Sans Pro Black" panose="020B0803030403020204" pitchFamily="34" charset="0"/>
                <a:ea typeface="Source Sans Pro Black" panose="020B0803030403020204" pitchFamily="34" charset="0"/>
              </a:rPr>
              <a:t>their opponent.  </a:t>
            </a:r>
          </a:p>
        </p:txBody>
      </p:sp>
      <p:grpSp>
        <p:nvGrpSpPr>
          <p:cNvPr id="95" name="Group 94">
            <a:extLst>
              <a:ext uri="{FF2B5EF4-FFF2-40B4-BE49-F238E27FC236}">
                <a16:creationId xmlns:a16="http://schemas.microsoft.com/office/drawing/2014/main" id="{2D732C95-5F88-4013-B13B-3A9F05760413}"/>
              </a:ext>
              <a:ext uri="{C183D7F6-B498-43B3-948B-1728B52AA6E4}">
                <adec:decorative xmlns:adec="http://schemas.microsoft.com/office/drawing/2017/decorative" val="1"/>
              </a:ext>
            </a:extLst>
          </p:cNvPr>
          <p:cNvGrpSpPr/>
          <p:nvPr/>
        </p:nvGrpSpPr>
        <p:grpSpPr>
          <a:xfrm>
            <a:off x="4441321" y="901700"/>
            <a:ext cx="7079901" cy="5511800"/>
            <a:chOff x="900224" y="3489300"/>
            <a:chExt cx="4644233" cy="2062942"/>
          </a:xfrm>
        </p:grpSpPr>
        <p:grpSp>
          <p:nvGrpSpPr>
            <p:cNvPr id="23" name="Group 22">
              <a:extLst>
                <a:ext uri="{FF2B5EF4-FFF2-40B4-BE49-F238E27FC236}">
                  <a16:creationId xmlns:a16="http://schemas.microsoft.com/office/drawing/2014/main" id="{80E448E9-8D3E-4E87-8BD9-BB0A5FCE4314}"/>
                </a:ext>
              </a:extLst>
            </p:cNvPr>
            <p:cNvGrpSpPr/>
            <p:nvPr/>
          </p:nvGrpSpPr>
          <p:grpSpPr>
            <a:xfrm>
              <a:off x="900224" y="4324203"/>
              <a:ext cx="286013" cy="314614"/>
              <a:chOff x="3398838" y="2895601"/>
              <a:chExt cx="346075" cy="346075"/>
            </a:xfrm>
          </p:grpSpPr>
          <p:sp>
            <p:nvSpPr>
              <p:cNvPr id="24" name="Freeform 49">
                <a:extLst>
                  <a:ext uri="{FF2B5EF4-FFF2-40B4-BE49-F238E27FC236}">
                    <a16:creationId xmlns:a16="http://schemas.microsoft.com/office/drawing/2014/main" id="{900FD381-E04C-464E-9532-96CE76EC414D}"/>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5" name="Freeform 50">
                <a:extLst>
                  <a:ext uri="{FF2B5EF4-FFF2-40B4-BE49-F238E27FC236}">
                    <a16:creationId xmlns:a16="http://schemas.microsoft.com/office/drawing/2014/main" id="{0AAA747D-35DC-4EE0-9D32-BF78DC5D6FAA}"/>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6" name="Oval 51">
                <a:extLst>
                  <a:ext uri="{FF2B5EF4-FFF2-40B4-BE49-F238E27FC236}">
                    <a16:creationId xmlns:a16="http://schemas.microsoft.com/office/drawing/2014/main" id="{503777B0-93DB-41FF-AF12-988F22D8EF07}"/>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7" name="Freeform 52">
                <a:extLst>
                  <a:ext uri="{FF2B5EF4-FFF2-40B4-BE49-F238E27FC236}">
                    <a16:creationId xmlns:a16="http://schemas.microsoft.com/office/drawing/2014/main" id="{5BECC3A3-CC8C-45CE-B1CA-43711BF0D286}"/>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8" name="Freeform 53">
                <a:extLst>
                  <a:ext uri="{FF2B5EF4-FFF2-40B4-BE49-F238E27FC236}">
                    <a16:creationId xmlns:a16="http://schemas.microsoft.com/office/drawing/2014/main" id="{B5171D60-1DF1-499A-9F39-FC24C343ECBD}"/>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9" name="Freeform 54">
                <a:extLst>
                  <a:ext uri="{FF2B5EF4-FFF2-40B4-BE49-F238E27FC236}">
                    <a16:creationId xmlns:a16="http://schemas.microsoft.com/office/drawing/2014/main" id="{CFD9B5F6-AFF8-4993-89AE-D69E672105FD}"/>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 name="Oval 55">
                <a:extLst>
                  <a:ext uri="{FF2B5EF4-FFF2-40B4-BE49-F238E27FC236}">
                    <a16:creationId xmlns:a16="http://schemas.microsoft.com/office/drawing/2014/main" id="{36BFA32B-FA26-4754-93F4-487DE832F58B}"/>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1" name="Freeform 56">
                <a:extLst>
                  <a:ext uri="{FF2B5EF4-FFF2-40B4-BE49-F238E27FC236}">
                    <a16:creationId xmlns:a16="http://schemas.microsoft.com/office/drawing/2014/main" id="{303EC14D-2E2D-4E85-BB11-A039F98B7AB5}"/>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 name="Freeform 57">
                <a:extLst>
                  <a:ext uri="{FF2B5EF4-FFF2-40B4-BE49-F238E27FC236}">
                    <a16:creationId xmlns:a16="http://schemas.microsoft.com/office/drawing/2014/main" id="{E13CAB86-D647-424D-B8CD-E02875AB75EA}"/>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 name="Freeform 58">
                <a:extLst>
                  <a:ext uri="{FF2B5EF4-FFF2-40B4-BE49-F238E27FC236}">
                    <a16:creationId xmlns:a16="http://schemas.microsoft.com/office/drawing/2014/main" id="{B7261918-764A-4F85-9EEF-5EB3BA32E0C1}"/>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4" name="Oval 59">
                <a:extLst>
                  <a:ext uri="{FF2B5EF4-FFF2-40B4-BE49-F238E27FC236}">
                    <a16:creationId xmlns:a16="http://schemas.microsoft.com/office/drawing/2014/main" id="{0E109123-F859-4F4E-8CD0-F7BB960AF24E}"/>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5" name="Freeform 60">
                <a:extLst>
                  <a:ext uri="{FF2B5EF4-FFF2-40B4-BE49-F238E27FC236}">
                    <a16:creationId xmlns:a16="http://schemas.microsoft.com/office/drawing/2014/main" id="{4C0C0DDF-7D59-46B7-B96E-6172A73F8EB6}"/>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6" name="Line 61">
                <a:extLst>
                  <a:ext uri="{FF2B5EF4-FFF2-40B4-BE49-F238E27FC236}">
                    <a16:creationId xmlns:a16="http://schemas.microsoft.com/office/drawing/2014/main" id="{B11953D6-9857-4A56-A60D-A53A04E59E59}"/>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7" name="Line 62">
                <a:extLst>
                  <a:ext uri="{FF2B5EF4-FFF2-40B4-BE49-F238E27FC236}">
                    <a16:creationId xmlns:a16="http://schemas.microsoft.com/office/drawing/2014/main" id="{1C2A1C5E-D452-4250-A462-D29A31FF5CF8}"/>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40" name="Group 39">
              <a:extLst>
                <a:ext uri="{FF2B5EF4-FFF2-40B4-BE49-F238E27FC236}">
                  <a16:creationId xmlns:a16="http://schemas.microsoft.com/office/drawing/2014/main" id="{D8E4B96B-58FD-4E6A-AF13-C5020615E0FE}"/>
                </a:ext>
              </a:extLst>
            </p:cNvPr>
            <p:cNvGrpSpPr/>
            <p:nvPr/>
          </p:nvGrpSpPr>
          <p:grpSpPr>
            <a:xfrm>
              <a:off x="905571" y="5237628"/>
              <a:ext cx="284701" cy="314614"/>
              <a:chOff x="4841875" y="2895601"/>
              <a:chExt cx="344488" cy="346075"/>
            </a:xfrm>
          </p:grpSpPr>
          <p:sp>
            <p:nvSpPr>
              <p:cNvPr id="41" name="Freeform 258">
                <a:extLst>
                  <a:ext uri="{FF2B5EF4-FFF2-40B4-BE49-F238E27FC236}">
                    <a16:creationId xmlns:a16="http://schemas.microsoft.com/office/drawing/2014/main" id="{9171BF0F-A8C1-40E4-8B5E-018BF6635098}"/>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2" name="Freeform 259">
                <a:extLst>
                  <a:ext uri="{FF2B5EF4-FFF2-40B4-BE49-F238E27FC236}">
                    <a16:creationId xmlns:a16="http://schemas.microsoft.com/office/drawing/2014/main" id="{B64E9334-097C-4CB9-9617-46C8650E4344}"/>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3" name="Freeform 260">
                <a:extLst>
                  <a:ext uri="{FF2B5EF4-FFF2-40B4-BE49-F238E27FC236}">
                    <a16:creationId xmlns:a16="http://schemas.microsoft.com/office/drawing/2014/main" id="{B9A1BA9E-445A-47A3-ADC3-32683BF486B0}"/>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4" name="Line 261">
                <a:extLst>
                  <a:ext uri="{FF2B5EF4-FFF2-40B4-BE49-F238E27FC236}">
                    <a16:creationId xmlns:a16="http://schemas.microsoft.com/office/drawing/2014/main" id="{C3A77B5D-68B1-4090-BBC4-B0E5DCEC1455}"/>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5" name="Line 262">
                <a:extLst>
                  <a:ext uri="{FF2B5EF4-FFF2-40B4-BE49-F238E27FC236}">
                    <a16:creationId xmlns:a16="http://schemas.microsoft.com/office/drawing/2014/main" id="{1A7BA1EA-CD95-424F-8A0A-F35B3CB9BAC4}"/>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6" name="Line 263">
                <a:extLst>
                  <a:ext uri="{FF2B5EF4-FFF2-40B4-BE49-F238E27FC236}">
                    <a16:creationId xmlns:a16="http://schemas.microsoft.com/office/drawing/2014/main" id="{31E345C1-BFCC-4770-880A-DBB426F702D6}"/>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47" name="Oval 264">
                <a:extLst>
                  <a:ext uri="{FF2B5EF4-FFF2-40B4-BE49-F238E27FC236}">
                    <a16:creationId xmlns:a16="http://schemas.microsoft.com/office/drawing/2014/main" id="{19215AFA-FCFF-4C23-9FA1-5D129B00D1AB}"/>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8" name="Oval 265">
                <a:extLst>
                  <a:ext uri="{FF2B5EF4-FFF2-40B4-BE49-F238E27FC236}">
                    <a16:creationId xmlns:a16="http://schemas.microsoft.com/office/drawing/2014/main" id="{BD2367C6-5620-4A86-9127-9FEB49685C96}"/>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49" name="Oval 266">
                <a:extLst>
                  <a:ext uri="{FF2B5EF4-FFF2-40B4-BE49-F238E27FC236}">
                    <a16:creationId xmlns:a16="http://schemas.microsoft.com/office/drawing/2014/main" id="{DAEB3F93-9D9D-4620-87D0-9DEB1033E91A}"/>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0" name="Freeform 267">
                <a:extLst>
                  <a:ext uri="{FF2B5EF4-FFF2-40B4-BE49-F238E27FC236}">
                    <a16:creationId xmlns:a16="http://schemas.microsoft.com/office/drawing/2014/main" id="{39E2F49B-9389-47F1-9AD1-A580B79C3758}"/>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85" name="Group 84">
              <a:extLst>
                <a:ext uri="{FF2B5EF4-FFF2-40B4-BE49-F238E27FC236}">
                  <a16:creationId xmlns:a16="http://schemas.microsoft.com/office/drawing/2014/main" id="{72F7507E-84C4-43E3-8F05-07666B4AA53B}"/>
                </a:ext>
              </a:extLst>
            </p:cNvPr>
            <p:cNvGrpSpPr/>
            <p:nvPr/>
          </p:nvGrpSpPr>
          <p:grpSpPr>
            <a:xfrm>
              <a:off x="1636214" y="3489300"/>
              <a:ext cx="3908243" cy="198582"/>
              <a:chOff x="1636214" y="3195950"/>
              <a:chExt cx="2421165" cy="88596"/>
            </a:xfrm>
          </p:grpSpPr>
          <p:sp>
            <p:nvSpPr>
              <p:cNvPr id="82" name="Rectangle: Rounded Corners 81">
                <a:extLst>
                  <a:ext uri="{FF2B5EF4-FFF2-40B4-BE49-F238E27FC236}">
                    <a16:creationId xmlns:a16="http://schemas.microsoft.com/office/drawing/2014/main" id="{BCEB1F2F-367D-41AE-A066-F8669215D8F2}"/>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3" name="Rectangle: Rounded Corners 82">
                <a:extLst>
                  <a:ext uri="{FF2B5EF4-FFF2-40B4-BE49-F238E27FC236}">
                    <a16:creationId xmlns:a16="http://schemas.microsoft.com/office/drawing/2014/main" id="{F7F9128D-E30C-4733-AE4B-3863B632AE0A}"/>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6" name="Group 85">
              <a:extLst>
                <a:ext uri="{FF2B5EF4-FFF2-40B4-BE49-F238E27FC236}">
                  <a16:creationId xmlns:a16="http://schemas.microsoft.com/office/drawing/2014/main" id="{C0891A01-8A14-486D-93D7-756C1B0A9EF0}"/>
                </a:ext>
              </a:extLst>
            </p:cNvPr>
            <p:cNvGrpSpPr/>
            <p:nvPr/>
          </p:nvGrpSpPr>
          <p:grpSpPr>
            <a:xfrm>
              <a:off x="1636214" y="4422278"/>
              <a:ext cx="3908243" cy="198582"/>
              <a:chOff x="1636214" y="3195950"/>
              <a:chExt cx="2421165" cy="88596"/>
            </a:xfrm>
          </p:grpSpPr>
          <p:sp>
            <p:nvSpPr>
              <p:cNvPr id="87" name="Rectangle: Rounded Corners 86">
                <a:extLst>
                  <a:ext uri="{FF2B5EF4-FFF2-40B4-BE49-F238E27FC236}">
                    <a16:creationId xmlns:a16="http://schemas.microsoft.com/office/drawing/2014/main" id="{BEC06DD3-CCF5-4FA9-B6A5-88C2AD698D60}"/>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88" name="Rectangle: Rounded Corners 87">
                <a:extLst>
                  <a:ext uri="{FF2B5EF4-FFF2-40B4-BE49-F238E27FC236}">
                    <a16:creationId xmlns:a16="http://schemas.microsoft.com/office/drawing/2014/main" id="{AD9B3B86-FE3B-4F92-A920-9858B368D411}"/>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nvGrpSpPr>
            <p:cNvPr id="89" name="Group 88">
              <a:extLst>
                <a:ext uri="{FF2B5EF4-FFF2-40B4-BE49-F238E27FC236}">
                  <a16:creationId xmlns:a16="http://schemas.microsoft.com/office/drawing/2014/main" id="{DCB2CD80-A7D2-4E5E-8A6D-4BC684DF7BE1}"/>
                </a:ext>
              </a:extLst>
            </p:cNvPr>
            <p:cNvGrpSpPr/>
            <p:nvPr/>
          </p:nvGrpSpPr>
          <p:grpSpPr>
            <a:xfrm>
              <a:off x="1636214" y="5306795"/>
              <a:ext cx="3908243" cy="198582"/>
              <a:chOff x="1636214" y="3195950"/>
              <a:chExt cx="2421165" cy="88596"/>
            </a:xfrm>
          </p:grpSpPr>
          <p:sp>
            <p:nvSpPr>
              <p:cNvPr id="90" name="Rectangle: Rounded Corners 89">
                <a:extLst>
                  <a:ext uri="{FF2B5EF4-FFF2-40B4-BE49-F238E27FC236}">
                    <a16:creationId xmlns:a16="http://schemas.microsoft.com/office/drawing/2014/main" id="{5819435B-AB91-4456-82A2-4B47BC037ACD}"/>
                  </a:ext>
                </a:extLst>
              </p:cNvPr>
              <p:cNvSpPr/>
              <p:nvPr/>
            </p:nvSpPr>
            <p:spPr>
              <a:xfrm>
                <a:off x="1636214" y="3195964"/>
                <a:ext cx="2421165" cy="88582"/>
              </a:xfrm>
              <a:prstGeom prst="roundRect">
                <a:avLst>
                  <a:gd name="adj" fmla="val 50000"/>
                </a:avLst>
              </a:prstGeom>
              <a:solidFill>
                <a:srgbClr val="7BEBD8">
                  <a:alpha val="29000"/>
                </a:srgbClr>
              </a:solidFill>
              <a:ln w="12700" cap="flat">
                <a:noFill/>
                <a:prstDash val="solid"/>
                <a:miter lim="800000"/>
                <a:headEnd/>
                <a:tailEnd/>
              </a:ln>
              <a:effectLst>
                <a:innerShdw blurRad="114300">
                  <a:prstClr val="black">
                    <a:alpha val="47000"/>
                  </a:prstClr>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91" name="Rectangle: Rounded Corners 90">
                <a:extLst>
                  <a:ext uri="{FF2B5EF4-FFF2-40B4-BE49-F238E27FC236}">
                    <a16:creationId xmlns:a16="http://schemas.microsoft.com/office/drawing/2014/main" id="{0DDE19D2-9433-4660-BEFC-0A90ABFBACB5}"/>
                  </a:ext>
                  <a:ext uri="{C183D7F6-B498-43B3-948B-1728B52AA6E4}">
                    <adec:decorative xmlns:adec="http://schemas.microsoft.com/office/drawing/2017/decorative" val="1"/>
                  </a:ext>
                </a:extLst>
              </p:cNvPr>
              <p:cNvSpPr/>
              <p:nvPr/>
            </p:nvSpPr>
            <p:spPr>
              <a:xfrm>
                <a:off x="1636215" y="3195950"/>
                <a:ext cx="1458429" cy="88582"/>
              </a:xfrm>
              <a:prstGeom prst="roundRect">
                <a:avLst>
                  <a:gd name="adj" fmla="val 50000"/>
                </a:avLst>
              </a:prstGeom>
              <a:gradFill>
                <a:gsLst>
                  <a:gs pos="1000">
                    <a:srgbClr val="7CEFD8">
                      <a:alpha val="79000"/>
                    </a:srgbClr>
                  </a:gs>
                  <a:gs pos="61000">
                    <a:srgbClr val="6672E4">
                      <a:alpha val="84000"/>
                    </a:srgbClr>
                  </a:gs>
                  <a:gs pos="98000">
                    <a:srgbClr val="882BE5">
                      <a:alpha val="66000"/>
                    </a:srgbClr>
                  </a:gs>
                </a:gsLst>
                <a:lin ang="7200000" scaled="0"/>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grpSp>
      </p:grpSp>
      <p:pic>
        <p:nvPicPr>
          <p:cNvPr id="163" name="Picture 162" descr="This image is of two sets of hands putting puzzle pieces together. ">
            <a:extLst>
              <a:ext uri="{FF2B5EF4-FFF2-40B4-BE49-F238E27FC236}">
                <a16:creationId xmlns:a16="http://schemas.microsoft.com/office/drawing/2014/main" id="{AB835B29-19DB-41C9-9C29-FB52358C44C7}"/>
              </a:ext>
            </a:extLst>
          </p:cNvPr>
          <p:cNvPicPr>
            <a:picLocks noChangeAspect="1"/>
          </p:cNvPicPr>
          <p:nvPr/>
        </p:nvPicPr>
        <p:blipFill rotWithShape="1">
          <a:blip r:embed="rId3"/>
          <a:srcRect r="15224"/>
          <a:stretch/>
        </p:blipFill>
        <p:spPr>
          <a:xfrm>
            <a:off x="92991" y="46219"/>
            <a:ext cx="4819290" cy="6858000"/>
          </a:xfrm>
          <a:prstGeom prst="ellipse">
            <a:avLst/>
          </a:prstGeom>
          <a:ln>
            <a:noFill/>
          </a:ln>
          <a:effectLst>
            <a:softEdge rad="112500"/>
          </a:effectLst>
        </p:spPr>
      </p:pic>
      <p:sp>
        <p:nvSpPr>
          <p:cNvPr id="53" name="Title 52" hidden="1">
            <a:extLst>
              <a:ext uri="{FF2B5EF4-FFF2-40B4-BE49-F238E27FC236}">
                <a16:creationId xmlns:a16="http://schemas.microsoft.com/office/drawing/2014/main" id="{6BCAF586-A14B-4A3B-A249-655ADDBB3A4C}"/>
              </a:ext>
            </a:extLst>
          </p:cNvPr>
          <p:cNvSpPr>
            <a:spLocks noGrp="1"/>
          </p:cNvSpPr>
          <p:nvPr>
            <p:ph type="title"/>
          </p:nvPr>
        </p:nvSpPr>
        <p:spPr/>
        <p:txBody>
          <a:bodyPr/>
          <a:lstStyle/>
          <a:p>
            <a:r>
              <a:rPr lang="en-US" dirty="0"/>
              <a:t>Human resources slide 8</a:t>
            </a:r>
          </a:p>
        </p:txBody>
      </p:sp>
      <p:sp>
        <p:nvSpPr>
          <p:cNvPr id="6" name="TextBox 5">
            <a:extLst>
              <a:ext uri="{FF2B5EF4-FFF2-40B4-BE49-F238E27FC236}">
                <a16:creationId xmlns:a16="http://schemas.microsoft.com/office/drawing/2014/main" id="{6DE23B45-942C-493D-96AB-E6BBB8BD6974}"/>
              </a:ext>
            </a:extLst>
          </p:cNvPr>
          <p:cNvSpPr txBox="1"/>
          <p:nvPr/>
        </p:nvSpPr>
        <p:spPr>
          <a:xfrm>
            <a:off x="5670259" y="3996374"/>
            <a:ext cx="5670772" cy="1938992"/>
          </a:xfrm>
          <a:prstGeom prst="rect">
            <a:avLst/>
          </a:prstGeom>
          <a:noFill/>
        </p:spPr>
        <p:txBody>
          <a:bodyPr wrap="square" rtlCol="0">
            <a:spAutoFit/>
          </a:bodyPr>
          <a:lstStyle/>
          <a:p>
            <a:pPr algn="ctr"/>
            <a:r>
              <a:rPr lang="en-US" sz="2000" i="0" dirty="0">
                <a:solidFill>
                  <a:srgbClr val="00359E"/>
                </a:solidFill>
                <a:latin typeface="Source Sans Pro Black" panose="020B0803030403020204" pitchFamily="34" charset="0"/>
                <a:ea typeface="Source Sans Pro Black" panose="020B0803030403020204" pitchFamily="34" charset="0"/>
              </a:rPr>
              <a:t>Tournament hosts should provide stickers distinctive to the event and secure them from all teams.   Alternatively, they may inform competing teams they will be responsible for providing stickers for their  opponents.</a:t>
            </a:r>
          </a:p>
          <a:p>
            <a:pPr algn="ctr"/>
            <a:endParaRPr lang="en-US" sz="2000" dirty="0">
              <a:solidFill>
                <a:srgbClr val="00359E"/>
              </a:solidFill>
              <a:latin typeface="Source Sans Pro Black" panose="020B0803030403020204" pitchFamily="34" charset="0"/>
              <a:ea typeface="Source Sans Pro Black" panose="020B0803030403020204" pitchFamily="34" charset="0"/>
            </a:endParaRPr>
          </a:p>
        </p:txBody>
      </p:sp>
      <p:pic>
        <p:nvPicPr>
          <p:cNvPr id="13" name="Picture 12">
            <a:extLst>
              <a:ext uri="{FF2B5EF4-FFF2-40B4-BE49-F238E27FC236}">
                <a16:creationId xmlns:a16="http://schemas.microsoft.com/office/drawing/2014/main" id="{58677A11-2AAD-4D71-9999-5548DC44006E}"/>
              </a:ext>
            </a:extLst>
          </p:cNvPr>
          <p:cNvPicPr>
            <a:picLocks noChangeAspect="1"/>
          </p:cNvPicPr>
          <p:nvPr/>
        </p:nvPicPr>
        <p:blipFill>
          <a:blip r:embed="rId4"/>
          <a:stretch>
            <a:fillRect/>
          </a:stretch>
        </p:blipFill>
        <p:spPr>
          <a:xfrm rot="1351792">
            <a:off x="1747801" y="1823889"/>
            <a:ext cx="1452326" cy="1259042"/>
          </a:xfrm>
          <a:prstGeom prst="rect">
            <a:avLst/>
          </a:prstGeom>
        </p:spPr>
      </p:pic>
      <p:pic>
        <p:nvPicPr>
          <p:cNvPr id="17" name="Picture 16">
            <a:extLst>
              <a:ext uri="{FF2B5EF4-FFF2-40B4-BE49-F238E27FC236}">
                <a16:creationId xmlns:a16="http://schemas.microsoft.com/office/drawing/2014/main" id="{A34481CF-6F25-4CF1-92CC-A582FBC0D212}"/>
              </a:ext>
            </a:extLst>
          </p:cNvPr>
          <p:cNvPicPr>
            <a:picLocks noChangeAspect="1"/>
          </p:cNvPicPr>
          <p:nvPr/>
        </p:nvPicPr>
        <p:blipFill>
          <a:blip r:embed="rId5"/>
          <a:stretch>
            <a:fillRect/>
          </a:stretch>
        </p:blipFill>
        <p:spPr>
          <a:xfrm rot="1478965">
            <a:off x="2592507" y="3462200"/>
            <a:ext cx="1423530" cy="1244654"/>
          </a:xfrm>
          <a:prstGeom prst="rect">
            <a:avLst/>
          </a:prstGeom>
        </p:spPr>
      </p:pic>
      <p:pic>
        <p:nvPicPr>
          <p:cNvPr id="21" name="Picture 20">
            <a:extLst>
              <a:ext uri="{FF2B5EF4-FFF2-40B4-BE49-F238E27FC236}">
                <a16:creationId xmlns:a16="http://schemas.microsoft.com/office/drawing/2014/main" id="{7EF0AF21-5B7A-4C46-B365-85991B4ED82E}"/>
              </a:ext>
            </a:extLst>
          </p:cNvPr>
          <p:cNvPicPr>
            <a:picLocks noChangeAspect="1"/>
          </p:cNvPicPr>
          <p:nvPr/>
        </p:nvPicPr>
        <p:blipFill>
          <a:blip r:embed="rId6"/>
          <a:stretch>
            <a:fillRect/>
          </a:stretch>
        </p:blipFill>
        <p:spPr>
          <a:xfrm rot="1333130">
            <a:off x="1245580" y="2989799"/>
            <a:ext cx="1491397" cy="1197481"/>
          </a:xfrm>
          <a:prstGeom prst="rect">
            <a:avLst/>
          </a:prstGeom>
        </p:spPr>
      </p:pic>
      <p:pic>
        <p:nvPicPr>
          <p:cNvPr id="38" name="Picture 37">
            <a:extLst>
              <a:ext uri="{FF2B5EF4-FFF2-40B4-BE49-F238E27FC236}">
                <a16:creationId xmlns:a16="http://schemas.microsoft.com/office/drawing/2014/main" id="{C562E4B7-4EB8-42AB-8C7D-D8BA10B4CB58}"/>
              </a:ext>
            </a:extLst>
          </p:cNvPr>
          <p:cNvPicPr>
            <a:picLocks noChangeAspect="1"/>
          </p:cNvPicPr>
          <p:nvPr/>
        </p:nvPicPr>
        <p:blipFill>
          <a:blip r:embed="rId7"/>
          <a:stretch>
            <a:fillRect/>
          </a:stretch>
        </p:blipFill>
        <p:spPr>
          <a:xfrm rot="1385479">
            <a:off x="3062595" y="2381318"/>
            <a:ext cx="1483083" cy="1211697"/>
          </a:xfrm>
          <a:prstGeom prst="rect">
            <a:avLst/>
          </a:prstGeom>
        </p:spPr>
      </p:pic>
    </p:spTree>
    <p:extLst>
      <p:ext uri="{BB962C8B-B14F-4D97-AF65-F5344CB8AC3E}">
        <p14:creationId xmlns:p14="http://schemas.microsoft.com/office/powerpoint/2010/main" val="175757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0" y="2"/>
            <a:ext cx="12192000" cy="685799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grpSp>
        <p:nvGrpSpPr>
          <p:cNvPr id="32" name="Group 31" descr="This image is of an abstract shape. ">
            <a:extLst>
              <a:ext uri="{FF2B5EF4-FFF2-40B4-BE49-F238E27FC236}">
                <a16:creationId xmlns:a16="http://schemas.microsoft.com/office/drawing/2014/main" id="{3FFE33E7-51D1-4CBC-A33F-B6FAF2006360}"/>
              </a:ext>
            </a:extLst>
          </p:cNvPr>
          <p:cNvGrpSpPr/>
          <p:nvPr/>
        </p:nvGrpSpPr>
        <p:grpSpPr>
          <a:xfrm rot="3063009">
            <a:off x="232538" y="-3038342"/>
            <a:ext cx="12168776" cy="14079273"/>
            <a:chOff x="4855953" y="-2833465"/>
            <a:chExt cx="8948964" cy="12105059"/>
          </a:xfrm>
        </p:grpSpPr>
        <p:sp>
          <p:nvSpPr>
            <p:cNvPr id="33" name="Freeform 10">
              <a:extLst>
                <a:ext uri="{FF2B5EF4-FFF2-40B4-BE49-F238E27FC236}">
                  <a16:creationId xmlns:a16="http://schemas.microsoft.com/office/drawing/2014/main" id="{783B6A61-59F4-47D8-9995-DB64D37EF40E}"/>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1">
              <a:extLst>
                <a:ext uri="{FF2B5EF4-FFF2-40B4-BE49-F238E27FC236}">
                  <a16:creationId xmlns:a16="http://schemas.microsoft.com/office/drawing/2014/main" id="{0F261ED1-DCCF-46DE-9CC1-3E4D7703269C}"/>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2">
              <a:extLst>
                <a:ext uri="{FF2B5EF4-FFF2-40B4-BE49-F238E27FC236}">
                  <a16:creationId xmlns:a16="http://schemas.microsoft.com/office/drawing/2014/main" id="{CE1D174B-CA77-4B4F-B725-DD80CF7B2C2A}"/>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TextBox 8">
            <a:extLst>
              <a:ext uri="{FF2B5EF4-FFF2-40B4-BE49-F238E27FC236}">
                <a16:creationId xmlns:a16="http://schemas.microsoft.com/office/drawing/2014/main" id="{ED336282-6A9B-4609-82BD-9BF6F9D587A9}"/>
              </a:ext>
            </a:extLst>
          </p:cNvPr>
          <p:cNvSpPr txBox="1"/>
          <p:nvPr/>
        </p:nvSpPr>
        <p:spPr>
          <a:xfrm>
            <a:off x="416550" y="249865"/>
            <a:ext cx="2326650" cy="1993605"/>
          </a:xfrm>
          <a:prstGeom prst="rect">
            <a:avLst/>
          </a:prstGeom>
          <a:noFill/>
        </p:spPr>
        <p:txBody>
          <a:bodyPr wrap="square" lIns="0" tIns="0" rIns="0" bIns="0" rtlCol="0">
            <a:noAutofit/>
          </a:bodyPr>
          <a:lstStyle/>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NCAA</a:t>
            </a:r>
          </a:p>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APPROVED</a:t>
            </a:r>
          </a:p>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SOFTBALL</a:t>
            </a:r>
          </a:p>
          <a:p>
            <a:pPr>
              <a:lnSpc>
                <a:spcPts val="4000"/>
              </a:lnSpc>
            </a:pPr>
            <a:r>
              <a:rPr lang="en-US" sz="32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     BAT  LIST </a:t>
            </a:r>
          </a:p>
        </p:txBody>
      </p:sp>
      <p:graphicFrame>
        <p:nvGraphicFramePr>
          <p:cNvPr id="5" name="Table 4">
            <a:extLst>
              <a:ext uri="{FF2B5EF4-FFF2-40B4-BE49-F238E27FC236}">
                <a16:creationId xmlns:a16="http://schemas.microsoft.com/office/drawing/2014/main" id="{A21A0CEC-92EA-C534-B95B-3A35F138C852}"/>
              </a:ext>
            </a:extLst>
          </p:cNvPr>
          <p:cNvGraphicFramePr>
            <a:graphicFrameLocks noGrp="1"/>
          </p:cNvGraphicFramePr>
          <p:nvPr/>
        </p:nvGraphicFramePr>
        <p:xfrm>
          <a:off x="4702852" y="1794646"/>
          <a:ext cx="2786295" cy="4413297"/>
        </p:xfrm>
        <a:graphic>
          <a:graphicData uri="http://schemas.openxmlformats.org/drawingml/2006/table">
            <a:tbl>
              <a:tblPr/>
              <a:tblGrid>
                <a:gridCol w="159902">
                  <a:extLst>
                    <a:ext uri="{9D8B030D-6E8A-4147-A177-3AD203B41FA5}">
                      <a16:colId xmlns:a16="http://schemas.microsoft.com/office/drawing/2014/main" val="4125030973"/>
                    </a:ext>
                  </a:extLst>
                </a:gridCol>
                <a:gridCol w="159902">
                  <a:extLst>
                    <a:ext uri="{9D8B030D-6E8A-4147-A177-3AD203B41FA5}">
                      <a16:colId xmlns:a16="http://schemas.microsoft.com/office/drawing/2014/main" val="3164110970"/>
                    </a:ext>
                  </a:extLst>
                </a:gridCol>
                <a:gridCol w="159902">
                  <a:extLst>
                    <a:ext uri="{9D8B030D-6E8A-4147-A177-3AD203B41FA5}">
                      <a16:colId xmlns:a16="http://schemas.microsoft.com/office/drawing/2014/main" val="673054249"/>
                    </a:ext>
                  </a:extLst>
                </a:gridCol>
                <a:gridCol w="159902">
                  <a:extLst>
                    <a:ext uri="{9D8B030D-6E8A-4147-A177-3AD203B41FA5}">
                      <a16:colId xmlns:a16="http://schemas.microsoft.com/office/drawing/2014/main" val="2866933903"/>
                    </a:ext>
                  </a:extLst>
                </a:gridCol>
                <a:gridCol w="499694">
                  <a:extLst>
                    <a:ext uri="{9D8B030D-6E8A-4147-A177-3AD203B41FA5}">
                      <a16:colId xmlns:a16="http://schemas.microsoft.com/office/drawing/2014/main" val="939247593"/>
                    </a:ext>
                  </a:extLst>
                </a:gridCol>
                <a:gridCol w="243851">
                  <a:extLst>
                    <a:ext uri="{9D8B030D-6E8A-4147-A177-3AD203B41FA5}">
                      <a16:colId xmlns:a16="http://schemas.microsoft.com/office/drawing/2014/main" val="769598122"/>
                    </a:ext>
                  </a:extLst>
                </a:gridCol>
                <a:gridCol w="583643">
                  <a:extLst>
                    <a:ext uri="{9D8B030D-6E8A-4147-A177-3AD203B41FA5}">
                      <a16:colId xmlns:a16="http://schemas.microsoft.com/office/drawing/2014/main" val="333759484"/>
                    </a:ext>
                  </a:extLst>
                </a:gridCol>
                <a:gridCol w="411748">
                  <a:extLst>
                    <a:ext uri="{9D8B030D-6E8A-4147-A177-3AD203B41FA5}">
                      <a16:colId xmlns:a16="http://schemas.microsoft.com/office/drawing/2014/main" val="252640660"/>
                    </a:ext>
                  </a:extLst>
                </a:gridCol>
                <a:gridCol w="407751">
                  <a:extLst>
                    <a:ext uri="{9D8B030D-6E8A-4147-A177-3AD203B41FA5}">
                      <a16:colId xmlns:a16="http://schemas.microsoft.com/office/drawing/2014/main" val="696129120"/>
                    </a:ext>
                  </a:extLst>
                </a:gridCol>
              </a:tblGrid>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800791236"/>
                  </a:ext>
                </a:extLst>
              </a:tr>
              <a:tr h="69957">
                <a:tc gridSpan="9">
                  <a:txBody>
                    <a:bodyPr/>
                    <a:lstStyle/>
                    <a:p>
                      <a:pPr algn="l" fontAlgn="b"/>
                      <a:r>
                        <a:rPr lang="en-US" sz="300" b="1" i="0" u="none" strike="noStrike">
                          <a:solidFill>
                            <a:srgbClr val="16365C"/>
                          </a:solidFill>
                          <a:effectLst/>
                          <a:latin typeface="Arial Narrow" panose="020B0606020202030204" pitchFamily="34" charset="0"/>
                        </a:rPr>
                        <a:t>           Planned postings of the NCAA Approved Bat List will be the 2nd Monday in December 2023,  April and August 2024; additional lists will post</a:t>
                      </a:r>
                    </a:p>
                  </a:txBody>
                  <a:tcPr marL="1999" marR="1999" marT="19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3129298"/>
                  </a:ext>
                </a:extLst>
              </a:tr>
              <a:tr h="160302">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2">
                  <a:txBody>
                    <a:bodyPr/>
                    <a:lstStyle/>
                    <a:p>
                      <a:pPr algn="l" fontAlgn="b"/>
                      <a:r>
                        <a:rPr lang="en-US" sz="300" b="1" i="0" u="none" strike="noStrike">
                          <a:solidFill>
                            <a:srgbClr val="16365C"/>
                          </a:solidFill>
                          <a:effectLst/>
                          <a:latin typeface="Arial Narrow" panose="020B0606020202030204" pitchFamily="34" charset="0"/>
                        </a:rPr>
                        <a:t>when model(s) must be immediately removed.       Information new to the list is noted in blue font.</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300" b="1" i="0" u="none" strike="noStrike">
                          <a:solidFill>
                            <a:srgbClr val="16365C"/>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965449382"/>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3767902659"/>
                  </a:ext>
                </a:extLst>
              </a:tr>
              <a:tr h="71956">
                <a:tc gridSpan="7">
                  <a:txBody>
                    <a:bodyPr/>
                    <a:lstStyle/>
                    <a:p>
                      <a:pPr algn="l" fontAlgn="b"/>
                      <a:r>
                        <a:rPr lang="en-US" sz="300" b="1" i="0" u="none" strike="noStrike">
                          <a:solidFill>
                            <a:srgbClr val="009900"/>
                          </a:solidFill>
                          <a:effectLst/>
                          <a:latin typeface="Arial Narrow" panose="020B0606020202030204" pitchFamily="34" charset="0"/>
                        </a:rPr>
                        <a:t>Summary of strikes assessed to models currently on the NCAA Approved Softball Bat List:</a:t>
                      </a:r>
                    </a:p>
                  </a:txBody>
                  <a:tcPr marL="1999" marR="1999" marT="19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8DFBA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a:noFill/>
                    </a:lnB>
                    <a:solidFill>
                      <a:srgbClr val="8DFBA7"/>
                    </a:solidFill>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DFBA7"/>
                    </a:solidFill>
                  </a:tcPr>
                </a:tc>
                <a:extLst>
                  <a:ext uri="{0D108BD9-81ED-4DB2-BD59-A6C34878D82A}">
                    <a16:rowId xmlns:a16="http://schemas.microsoft.com/office/drawing/2014/main" val="1176015778"/>
                  </a:ext>
                </a:extLst>
              </a:tr>
              <a:tr h="73955">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a:noFill/>
                    </a:lnT>
                    <a:lnB>
                      <a:noFill/>
                    </a:lnB>
                    <a:solidFill>
                      <a:srgbClr val="8DFBA7"/>
                    </a:solidFill>
                  </a:tcPr>
                </a:tc>
                <a:tc gridSpan="8">
                  <a:txBody>
                    <a:bodyPr/>
                    <a:lstStyle/>
                    <a:p>
                      <a:pPr algn="l" fontAlgn="b"/>
                      <a:r>
                        <a:rPr lang="en-US" sz="300" b="1" i="0" u="none" strike="noStrike">
                          <a:solidFill>
                            <a:srgbClr val="009900"/>
                          </a:solidFill>
                          <a:effectLst/>
                          <a:latin typeface="Arial Narrow" panose="020B0606020202030204" pitchFamily="34" charset="0"/>
                        </a:rPr>
                        <a:t>1 strike each-</a:t>
                      </a:r>
                      <a:r>
                        <a:rPr lang="en-US" sz="300" b="0" i="0" u="none" strike="noStrike">
                          <a:solidFill>
                            <a:srgbClr val="009900"/>
                          </a:solidFill>
                          <a:effectLst/>
                          <a:latin typeface="Arial Narrow" panose="020B0606020202030204" pitchFamily="34" charset="0"/>
                        </a:rPr>
                        <a:t>    Demarini CFF34-19,</a:t>
                      </a:r>
                      <a:r>
                        <a:rPr lang="en-US" sz="300" b="0" i="0" u="sng" strike="noStrike">
                          <a:solidFill>
                            <a:srgbClr val="009900"/>
                          </a:solidFill>
                          <a:effectLst/>
                          <a:latin typeface="Arial Narrow" panose="020B0606020202030204" pitchFamily="34" charset="0"/>
                        </a:rPr>
                        <a:t> </a:t>
                      </a:r>
                      <a:r>
                        <a:rPr lang="en-US" sz="300" b="0" i="0" u="none" strike="noStrike">
                          <a:solidFill>
                            <a:srgbClr val="009900"/>
                          </a:solidFill>
                          <a:effectLst/>
                          <a:latin typeface="Arial Narrow" panose="020B0606020202030204" pitchFamily="34" charset="0"/>
                        </a:rPr>
                        <a:t>CFP34-21 &amp; PZP-20;       Dirty  South FSSW08;         Mizuno 340500, 340531, 340556, 340606, &amp; 340651</a:t>
                      </a:r>
                    </a:p>
                  </a:txBody>
                  <a:tcPr marL="1999" marR="1999" marT="1999" marB="0" anchor="b">
                    <a:lnL>
                      <a:noFill/>
                    </a:lnL>
                    <a:lnR w="12700" cap="flat" cmpd="sng" algn="ctr">
                      <a:solidFill>
                        <a:srgbClr val="000000"/>
                      </a:solidFill>
                      <a:prstDash val="solid"/>
                      <a:round/>
                      <a:headEnd type="none" w="med" len="med"/>
                      <a:tailEnd type="none" w="med" len="med"/>
                    </a:lnR>
                    <a:lnT>
                      <a:noFill/>
                    </a:lnT>
                    <a:lnB>
                      <a:noFill/>
                    </a:lnB>
                    <a:solidFill>
                      <a:srgbClr val="8DFBA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443680"/>
                  </a:ext>
                </a:extLst>
              </a:tr>
              <a:tr h="73955">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8DFBA7"/>
                    </a:solidFill>
                  </a:tcPr>
                </a:tc>
                <a:tc gridSpan="4">
                  <a:txBody>
                    <a:bodyPr/>
                    <a:lstStyle/>
                    <a:p>
                      <a:pPr algn="l" fontAlgn="b"/>
                      <a:r>
                        <a:rPr lang="en-US" sz="300" b="1" i="0" u="none" strike="noStrike">
                          <a:solidFill>
                            <a:srgbClr val="009900"/>
                          </a:solidFill>
                          <a:effectLst/>
                          <a:latin typeface="Arial Narrow" panose="020B0606020202030204" pitchFamily="34" charset="0"/>
                        </a:rPr>
                        <a:t>2 strikes each </a:t>
                      </a:r>
                      <a:r>
                        <a:rPr lang="en-US" sz="300" b="0" i="0" u="none" strike="noStrike">
                          <a:solidFill>
                            <a:srgbClr val="009900"/>
                          </a:solidFill>
                          <a:effectLst/>
                          <a:latin typeface="Arial Narrow" panose="020B0606020202030204" pitchFamily="34" charset="0"/>
                        </a:rPr>
                        <a:t>-  Easton FP18GH10***          Mizuno 340554</a:t>
                      </a:r>
                    </a:p>
                  </a:txBody>
                  <a:tcPr marL="1999" marR="1999" marT="1999" marB="0" anchor="b">
                    <a:lnL>
                      <a:noFill/>
                    </a:lnL>
                    <a:lnR>
                      <a:noFill/>
                    </a:lnR>
                    <a:lnT>
                      <a:noFill/>
                    </a:lnT>
                    <a:lnB w="12700" cap="flat" cmpd="sng" algn="ctr">
                      <a:solidFill>
                        <a:srgbClr val="000000"/>
                      </a:solidFill>
                      <a:prstDash val="solid"/>
                      <a:round/>
                      <a:headEnd type="none" w="med" len="med"/>
                      <a:tailEnd type="none" w="med" len="med"/>
                    </a:lnB>
                    <a:solidFill>
                      <a:srgbClr val="8DFBA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a:noFill/>
                    </a:lnR>
                    <a:lnT>
                      <a:noFill/>
                    </a:lnT>
                    <a:lnB w="12700" cap="flat" cmpd="sng" algn="ctr">
                      <a:solidFill>
                        <a:srgbClr val="000000"/>
                      </a:solidFill>
                      <a:prstDash val="solid"/>
                      <a:round/>
                      <a:headEnd type="none" w="med" len="med"/>
                      <a:tailEnd type="none" w="med" len="med"/>
                    </a:lnB>
                    <a:solidFill>
                      <a:srgbClr val="8DFBA7"/>
                    </a:solidFill>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a:noFill/>
                    </a:lnR>
                    <a:lnT>
                      <a:noFill/>
                    </a:lnT>
                    <a:lnB w="12700" cap="flat" cmpd="sng" algn="ctr">
                      <a:solidFill>
                        <a:srgbClr val="000000"/>
                      </a:solidFill>
                      <a:prstDash val="solid"/>
                      <a:round/>
                      <a:headEnd type="none" w="med" len="med"/>
                      <a:tailEnd type="none" w="med" len="med"/>
                    </a:lnB>
                    <a:solidFill>
                      <a:srgbClr val="8DFBA7"/>
                    </a:solidFill>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a:noFill/>
                    </a:lnR>
                    <a:lnT>
                      <a:noFill/>
                    </a:lnT>
                    <a:lnB w="12700" cap="flat" cmpd="sng" algn="ctr">
                      <a:solidFill>
                        <a:srgbClr val="000000"/>
                      </a:solidFill>
                      <a:prstDash val="solid"/>
                      <a:round/>
                      <a:headEnd type="none" w="med" len="med"/>
                      <a:tailEnd type="none" w="med" len="med"/>
                    </a:lnB>
                    <a:solidFill>
                      <a:srgbClr val="8DFBA7"/>
                    </a:solidFill>
                  </a:tcPr>
                </a:tc>
                <a:tc>
                  <a:txBody>
                    <a:bodyPr/>
                    <a:lstStyle/>
                    <a:p>
                      <a:pPr algn="l" fontAlgn="b"/>
                      <a:r>
                        <a:rPr lang="en-US" sz="300" b="0" i="0" u="none" strike="noStrike">
                          <a:solidFill>
                            <a:srgbClr val="0099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FBA7"/>
                    </a:solidFill>
                  </a:tcPr>
                </a:tc>
                <a:extLst>
                  <a:ext uri="{0D108BD9-81ED-4DB2-BD59-A6C34878D82A}">
                    <a16:rowId xmlns:a16="http://schemas.microsoft.com/office/drawing/2014/main" val="2410513888"/>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3188672524"/>
                  </a:ext>
                </a:extLst>
              </a:tr>
              <a:tr h="61962">
                <a:tc gridSpan="9">
                  <a:txBody>
                    <a:bodyPr/>
                    <a:lstStyle/>
                    <a:p>
                      <a:pPr algn="l" fontAlgn="b"/>
                      <a:r>
                        <a:rPr lang="en-US" sz="400" b="1" i="0" u="none" strike="noStrike">
                          <a:solidFill>
                            <a:srgbClr val="0060A8"/>
                          </a:solidFill>
                          <a:effectLst/>
                          <a:latin typeface="Arial Narrow" panose="020B0606020202030204" pitchFamily="34" charset="0"/>
                        </a:rPr>
                        <a:t>BARREL COMPRESSION TESTING MINIMUMS: ALL BATS MUST MEET A MINIMUM OF 1550PSI EXCEPT THE FOLLOWING MODELS WHICH ARE</a:t>
                      </a:r>
                    </a:p>
                  </a:txBody>
                  <a:tcPr marL="1999" marR="1999" marT="19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1167289"/>
                  </a:ext>
                </a:extLst>
              </a:tr>
              <a:tr h="65960">
                <a:tc gridSpan="9">
                  <a:txBody>
                    <a:bodyPr/>
                    <a:lstStyle/>
                    <a:p>
                      <a:pPr algn="l" fontAlgn="b"/>
                      <a:r>
                        <a:rPr lang="en-US" sz="400" b="1" i="0" u="none" strike="noStrike">
                          <a:solidFill>
                            <a:srgbClr val="0060A8"/>
                          </a:solidFill>
                          <a:effectLst/>
                          <a:latin typeface="Arial Narrow" panose="020B0606020202030204" pitchFamily="34" charset="0"/>
                        </a:rPr>
                        <a:t>SUMMARIZED BELOW AND NOTED ON THE APPROPRIATE LINES AND PAGES OF THE CURRENT NCAA APPROVED SOFTBALL BAT LIST</a:t>
                      </a:r>
                    </a:p>
                  </a:txBody>
                  <a:tcPr marL="1999" marR="1999" marT="19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2815343"/>
                  </a:ext>
                </a:extLst>
              </a:tr>
              <a:tr h="107534">
                <a:tc gridSpan="2">
                  <a:txBody>
                    <a:bodyPr/>
                    <a:lstStyle/>
                    <a:p>
                      <a:pPr algn="l" fontAlgn="b"/>
                      <a:r>
                        <a:rPr lang="en-US" sz="300" b="1" i="0" u="none" strike="noStrike">
                          <a:solidFill>
                            <a:srgbClr val="0060A8"/>
                          </a:solidFill>
                          <a:effectLst/>
                          <a:latin typeface="Arial Narrow" panose="020B0606020202030204" pitchFamily="34" charset="0"/>
                        </a:rPr>
                        <a:t> *Demarini Models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gridSpan="6">
                  <a:txBody>
                    <a:bodyPr/>
                    <a:lstStyle/>
                    <a:p>
                      <a:pPr algn="l" fontAlgn="b"/>
                      <a:r>
                        <a:rPr lang="en-US" sz="300" b="1" i="0" u="none" strike="noStrike">
                          <a:solidFill>
                            <a:srgbClr val="0060A8"/>
                          </a:solidFill>
                          <a:effectLst/>
                          <a:latin typeface="Arial Narrow" panose="020B0606020202030204" pitchFamily="34" charset="0"/>
                        </a:rPr>
                        <a:t>   *Prism &amp; custom (PZF-20 &amp; 21, PZ1-21, PZP-19, 20, 21 &amp; 23)-1200psi minimum;      all Whisper series -1100psi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2134096488"/>
                  </a:ext>
                </a:extLst>
              </a:tr>
              <a:tr h="63961">
                <a:tc gridSpan="2">
                  <a:txBody>
                    <a:bodyPr/>
                    <a:lstStyle/>
                    <a:p>
                      <a:pPr algn="l" fontAlgn="b"/>
                      <a:r>
                        <a:rPr lang="en-US" sz="300" b="1" i="0" u="none" strike="noStrike">
                          <a:solidFill>
                            <a:srgbClr val="0060A8"/>
                          </a:solidFill>
                          <a:effectLst/>
                          <a:latin typeface="Arial Narrow" panose="020B0606020202030204" pitchFamily="34" charset="0"/>
                        </a:rPr>
                        <a:t>  ***Easton Models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gridSpan="6">
                  <a:txBody>
                    <a:bodyPr/>
                    <a:lstStyle/>
                    <a:p>
                      <a:pPr algn="l" fontAlgn="b"/>
                      <a:r>
                        <a:rPr lang="en-US" sz="300" b="1" i="0" u="none" strike="noStrike">
                          <a:solidFill>
                            <a:srgbClr val="0060A8"/>
                          </a:solidFill>
                          <a:effectLst/>
                          <a:latin typeface="Arial Narrow" panose="020B0606020202030204" pitchFamily="34" charset="0"/>
                        </a:rPr>
                        <a:t>        ***Ghost EFP4GHAD8, FP21GHADG4TG10, FP22GH &amp; FP22GHAD series, FP22GHAF10, and FP22GHAM10,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E5FF"/>
                    </a:solidFill>
                  </a:tcPr>
                </a:tc>
                <a:extLst>
                  <a:ext uri="{0D108BD9-81ED-4DB2-BD59-A6C34878D82A}">
                    <a16:rowId xmlns:a16="http://schemas.microsoft.com/office/drawing/2014/main" val="3568267869"/>
                  </a:ext>
                </a:extLst>
              </a:tr>
              <a:tr h="63961">
                <a:tc>
                  <a:txBody>
                    <a:bodyPr/>
                    <a:lstStyle/>
                    <a:p>
                      <a:pPr algn="l" fontAlgn="b"/>
                      <a:r>
                        <a:rPr lang="en-US" sz="300" b="1" i="0" u="none" strike="noStrike">
                          <a:solidFill>
                            <a:srgbClr val="0060A8"/>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a:noFill/>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a:noFill/>
                    </a:lnB>
                    <a:solidFill>
                      <a:srgbClr val="9BE5FF"/>
                    </a:solidFill>
                  </a:tcPr>
                </a:tc>
                <a:tc gridSpan="4">
                  <a:txBody>
                    <a:bodyPr/>
                    <a:lstStyle/>
                    <a:p>
                      <a:pPr algn="l" fontAlgn="b"/>
                      <a:r>
                        <a:rPr lang="de-DE" sz="300" b="1" i="0" u="none" strike="noStrike">
                          <a:solidFill>
                            <a:srgbClr val="0060A8"/>
                          </a:solidFill>
                          <a:effectLst/>
                          <a:latin typeface="Arial Narrow" panose="020B0606020202030204" pitchFamily="34" charset="0"/>
                        </a:rPr>
                        <a:t>               FP22GHT10, FP23GH8, FP23GHU series- 900psi minimum</a:t>
                      </a:r>
                    </a:p>
                  </a:txBody>
                  <a:tcPr marL="1999" marR="1999" marT="1999" marB="0" anchor="b">
                    <a:lnL>
                      <a:noFill/>
                    </a:lnL>
                    <a:lnR>
                      <a:noFill/>
                    </a:lnR>
                    <a:lnT>
                      <a:noFill/>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a:noFill/>
                    </a:lnR>
                    <a:lnT>
                      <a:noFill/>
                    </a:lnT>
                    <a:lnB>
                      <a:noFill/>
                    </a:lnB>
                    <a:solidFill>
                      <a:srgbClr val="9BE5FF"/>
                    </a:solidFill>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9BE5FF"/>
                    </a:solidFill>
                  </a:tcPr>
                </a:tc>
                <a:extLst>
                  <a:ext uri="{0D108BD9-81ED-4DB2-BD59-A6C34878D82A}">
                    <a16:rowId xmlns:a16="http://schemas.microsoft.com/office/drawing/2014/main" val="2178513674"/>
                  </a:ext>
                </a:extLst>
              </a:tr>
              <a:tr h="63961">
                <a:tc>
                  <a:txBody>
                    <a:bodyPr/>
                    <a:lstStyle/>
                    <a:p>
                      <a:pPr algn="l" fontAlgn="b"/>
                      <a:r>
                        <a:rPr lang="en-US" sz="300" b="1" i="0" u="none" strike="noStrike">
                          <a:solidFill>
                            <a:srgbClr val="0060A8"/>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a:noFill/>
                    </a:lnB>
                    <a:solidFill>
                      <a:srgbClr val="9BE5FF"/>
                    </a:solidFill>
                  </a:tcPr>
                </a:tc>
                <a:tc gridSpan="6">
                  <a:txBody>
                    <a:bodyPr/>
                    <a:lstStyle/>
                    <a:p>
                      <a:pPr algn="l" fontAlgn="b"/>
                      <a:r>
                        <a:rPr lang="en-US" sz="300" b="1" i="0" u="none" strike="noStrike">
                          <a:solidFill>
                            <a:srgbClr val="0060A8"/>
                          </a:solidFill>
                          <a:effectLst/>
                          <a:latin typeface="Arial Narrow" panose="020B0606020202030204" pitchFamily="34" charset="0"/>
                        </a:rPr>
                        <a:t> ***Ghost FP18GH, FP20GH, FP20GHAD series &amp; FP20GHCAN10, FP20GHSNS10, FP21GHADGLD -1000psi minimum</a:t>
                      </a:r>
                    </a:p>
                  </a:txBody>
                  <a:tcPr marL="1999" marR="1999" marT="1999" marB="0" anchor="b">
                    <a:lnL>
                      <a:noFill/>
                    </a:lnL>
                    <a:lnR>
                      <a:noFill/>
                    </a:lnR>
                    <a:lnT>
                      <a:noFill/>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9BE5FF"/>
                    </a:solidFill>
                  </a:tcPr>
                </a:tc>
                <a:extLst>
                  <a:ext uri="{0D108BD9-81ED-4DB2-BD59-A6C34878D82A}">
                    <a16:rowId xmlns:a16="http://schemas.microsoft.com/office/drawing/2014/main" val="4085897300"/>
                  </a:ext>
                </a:extLst>
              </a:tr>
              <a:tr h="63961">
                <a:tc>
                  <a:txBody>
                    <a:bodyPr/>
                    <a:lstStyle/>
                    <a:p>
                      <a:pPr algn="l" fontAlgn="b"/>
                      <a:r>
                        <a:rPr lang="en-US" sz="300" b="1" i="0" u="none" strike="noStrike">
                          <a:solidFill>
                            <a:srgbClr val="0060A8"/>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gridSpan="4">
                  <a:txBody>
                    <a:bodyPr/>
                    <a:lstStyle/>
                    <a:p>
                      <a:pPr algn="l" fontAlgn="b"/>
                      <a:r>
                        <a:rPr lang="en-US" sz="300" b="1" i="0" u="none" strike="noStrike">
                          <a:solidFill>
                            <a:srgbClr val="0060A8"/>
                          </a:solidFill>
                          <a:effectLst/>
                          <a:latin typeface="Arial Narrow" panose="020B0606020202030204" pitchFamily="34" charset="0"/>
                        </a:rPr>
                        <a:t>            ***Ghost EFP3GHB10, EFP4GHAD9 &amp; 10, FP23GH9 &amp; 10-1050psi minimum</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2288032136"/>
                  </a:ext>
                </a:extLst>
              </a:tr>
              <a:tr h="63961">
                <a:tc gridSpan="3">
                  <a:txBody>
                    <a:bodyPr/>
                    <a:lstStyle/>
                    <a:p>
                      <a:pPr algn="l" fontAlgn="b"/>
                      <a:r>
                        <a:rPr lang="en-US" sz="300" b="1" i="0" u="none" strike="noStrike">
                          <a:solidFill>
                            <a:srgbClr val="0060A8"/>
                          </a:solidFill>
                          <a:effectLst/>
                          <a:latin typeface="Calibri" panose="020F0502020204030204" pitchFamily="34" charset="0"/>
                        </a:rPr>
                        <a:t>    **Louisville Slugger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gridSpan="5">
                  <a:txBody>
                    <a:bodyPr/>
                    <a:lstStyle/>
                    <a:p>
                      <a:pPr algn="l" fontAlgn="b"/>
                      <a:r>
                        <a:rPr lang="en-US" sz="300" b="1" i="0" u="none" strike="noStrike">
                          <a:solidFill>
                            <a:srgbClr val="0060A8"/>
                          </a:solidFill>
                          <a:effectLst/>
                          <a:latin typeface="Arial Narrow" panose="020B0606020202030204" pitchFamily="34" charset="0"/>
                        </a:rPr>
                        <a:t>         **All LXT, PXT, RXT &amp; XENO series -1400psi minimum;      KRYO &amp; META series -950psi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1957278604"/>
                  </a:ext>
                </a:extLst>
              </a:tr>
              <a:tr h="107534">
                <a:tc gridSpan="2">
                  <a:txBody>
                    <a:bodyPr/>
                    <a:lstStyle/>
                    <a:p>
                      <a:pPr algn="l" fontAlgn="b"/>
                      <a:r>
                        <a:rPr lang="en-US" sz="300" b="1" i="0" u="none" strike="noStrike">
                          <a:solidFill>
                            <a:srgbClr val="0060A8"/>
                          </a:solidFill>
                          <a:effectLst/>
                          <a:latin typeface="Calibri" panose="020F0502020204030204" pitchFamily="34" charset="0"/>
                        </a:rPr>
                        <a:t>    *****Mizuno Models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gridSpan="5">
                  <a:txBody>
                    <a:bodyPr/>
                    <a:lstStyle/>
                    <a:p>
                      <a:pPr algn="l" fontAlgn="b"/>
                      <a:r>
                        <a:rPr lang="en-US" sz="300" b="1" i="0" u="none" strike="noStrike">
                          <a:solidFill>
                            <a:srgbClr val="0060A8"/>
                          </a:solidFill>
                          <a:effectLst/>
                          <a:latin typeface="Arial Narrow" panose="020B0606020202030204" pitchFamily="34" charset="0"/>
                        </a:rPr>
                        <a:t>  *****PWR CRBN (340527,340528, 340529, 350551 350552, 340553, 340603 340604 340605) -1400psi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1552322189"/>
                  </a:ext>
                </a:extLst>
              </a:tr>
              <a:tr h="63961">
                <a:tc gridSpan="3">
                  <a:txBody>
                    <a:bodyPr/>
                    <a:lstStyle/>
                    <a:p>
                      <a:pPr algn="l" fontAlgn="b"/>
                      <a:r>
                        <a:rPr lang="en-US" sz="300" b="1" i="0" u="none" strike="noStrike">
                          <a:solidFill>
                            <a:srgbClr val="0060A8"/>
                          </a:solidFill>
                          <a:effectLst/>
                          <a:latin typeface="Arial Narrow" panose="020B0606020202030204" pitchFamily="34" charset="0"/>
                        </a:rPr>
                        <a:t>     ******Monsta Model</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a:txBody>
                    <a:bodyPr/>
                    <a:lstStyle/>
                    <a:p>
                      <a:pPr algn="l" fontAlgn="b"/>
                      <a:r>
                        <a:rPr lang="en-US" sz="300" b="1" i="0" u="none" strike="noStrike">
                          <a:solidFill>
                            <a:srgbClr val="0060A8"/>
                          </a:solidFill>
                          <a:effectLst/>
                          <a:latin typeface="Calibri" panose="020F0502020204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gridSpan="3">
                  <a:txBody>
                    <a:bodyPr/>
                    <a:lstStyle/>
                    <a:p>
                      <a:pPr algn="l" fontAlgn="b"/>
                      <a:r>
                        <a:rPr lang="en-US" sz="300" b="1" i="0" u="none" strike="noStrike">
                          <a:solidFill>
                            <a:srgbClr val="0060A8"/>
                          </a:solidFill>
                          <a:effectLst/>
                          <a:latin typeface="Arial Narrow" panose="020B0606020202030204" pitchFamily="34" charset="0"/>
                        </a:rPr>
                        <a:t>          ******22FPH24A2 &amp; 24FPFUL-1350psi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1396829252"/>
                  </a:ext>
                </a:extLst>
              </a:tr>
              <a:tr h="63961">
                <a:tc gridSpan="3">
                  <a:txBody>
                    <a:bodyPr/>
                    <a:lstStyle/>
                    <a:p>
                      <a:pPr algn="l" fontAlgn="b"/>
                      <a:r>
                        <a:rPr lang="en-US" sz="300" b="1" i="0" u="none" strike="noStrike">
                          <a:solidFill>
                            <a:srgbClr val="0060A8"/>
                          </a:solidFill>
                          <a:effectLst/>
                          <a:latin typeface="Calibri" panose="020F0502020204030204" pitchFamily="34" charset="0"/>
                        </a:rPr>
                        <a:t>    ****Rawlings Models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hMerge="1">
                  <a:txBody>
                    <a:bodyPr/>
                    <a:lstStyle/>
                    <a:p>
                      <a:endParaRPr lang="en-US"/>
                    </a:p>
                  </a:txBody>
                  <a:tcPr/>
                </a:tc>
                <a:tc gridSpan="5">
                  <a:txBody>
                    <a:bodyPr/>
                    <a:lstStyle/>
                    <a:p>
                      <a:pPr algn="l" fontAlgn="b"/>
                      <a:r>
                        <a:rPr lang="en-US" sz="300" b="1" i="0" u="none" strike="noStrike">
                          <a:solidFill>
                            <a:srgbClr val="0060A8"/>
                          </a:solidFill>
                          <a:effectLst/>
                          <a:latin typeface="Arial Narrow" panose="020B0606020202030204" pitchFamily="34" charset="0"/>
                        </a:rPr>
                        <a:t>****MANTRA (FP1M9&amp;10 &amp; RFPM39&amp;10) -1100psi minimum;     MANTRA 3.0 (RFP4M9&amp;10) -1200psi minimum</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E5FF"/>
                    </a:solidFill>
                  </a:tcPr>
                </a:tc>
                <a:extLst>
                  <a:ext uri="{0D108BD9-81ED-4DB2-BD59-A6C34878D82A}">
                    <a16:rowId xmlns:a16="http://schemas.microsoft.com/office/drawing/2014/main" val="52606534"/>
                  </a:ext>
                </a:extLst>
              </a:tr>
              <a:tr h="63961">
                <a:tc>
                  <a:txBody>
                    <a:bodyPr/>
                    <a:lstStyle/>
                    <a:p>
                      <a:pPr algn="l" fontAlgn="b"/>
                      <a:r>
                        <a:rPr lang="en-US" sz="300" b="1" i="0" u="none" strike="noStrike">
                          <a:solidFill>
                            <a:srgbClr val="0060A8"/>
                          </a:solidFill>
                          <a:effectLst/>
                          <a:latin typeface="Calibri" panose="020F0502020204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l" fontAlgn="b"/>
                      <a:r>
                        <a:rPr lang="en-US" sz="300" b="0" i="0" u="none" strike="noStrike">
                          <a:solidFill>
                            <a:srgbClr val="0060A8"/>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gridSpan="4">
                  <a:txBody>
                    <a:bodyPr/>
                    <a:lstStyle/>
                    <a:p>
                      <a:pPr algn="l" fontAlgn="b"/>
                      <a:r>
                        <a:rPr lang="en-US" sz="300" b="1" i="0" u="none" strike="noStrike">
                          <a:solidFill>
                            <a:srgbClr val="0060A8"/>
                          </a:solidFill>
                          <a:effectLst/>
                          <a:latin typeface="Arial Narrow" panose="020B0606020202030204" pitchFamily="34" charset="0"/>
                        </a:rPr>
                        <a:t>****MANTRA PLUS (RFP3MP9&amp;10 &amp; RFPMP9&amp;10) -1000psi minimum</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9BE5FF"/>
                    </a:solidFill>
                  </a:tcPr>
                </a:tc>
                <a:tc>
                  <a:txBody>
                    <a:bodyPr/>
                    <a:lstStyle/>
                    <a:p>
                      <a:pPr algn="ctr" fontAlgn="b"/>
                      <a:r>
                        <a:rPr lang="en-US" sz="300" b="1" i="0" u="none" strike="noStrike">
                          <a:solidFill>
                            <a:srgbClr val="0060A8"/>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E5FF"/>
                    </a:solidFill>
                  </a:tcPr>
                </a:tc>
                <a:extLst>
                  <a:ext uri="{0D108BD9-81ED-4DB2-BD59-A6C34878D82A}">
                    <a16:rowId xmlns:a16="http://schemas.microsoft.com/office/drawing/2014/main" val="3932769479"/>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3366765251"/>
                  </a:ext>
                </a:extLst>
              </a:tr>
              <a:tr h="63961">
                <a:tc gridSpan="6">
                  <a:txBody>
                    <a:bodyPr/>
                    <a:lstStyle/>
                    <a:p>
                      <a:pPr algn="l" fontAlgn="b"/>
                      <a:r>
                        <a:rPr lang="en-US" sz="400" b="1" i="0" u="none" strike="noStrike">
                          <a:solidFill>
                            <a:srgbClr val="990099"/>
                          </a:solidFill>
                          <a:effectLst/>
                          <a:latin typeface="Arial Narrow" panose="020B0606020202030204" pitchFamily="34" charset="0"/>
                        </a:rPr>
                        <a:t>Barrel Compression Testing and Pregame Inspection Information:</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1" i="0" u="none" strike="noStrike">
                          <a:solidFill>
                            <a:srgbClr val="990099"/>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E4C9FF"/>
                    </a:solidFill>
                  </a:tcPr>
                </a:tc>
                <a:tc>
                  <a:txBody>
                    <a:bodyPr/>
                    <a:lstStyle/>
                    <a:p>
                      <a:pPr algn="l" fontAlgn="b"/>
                      <a:r>
                        <a:rPr lang="en-US" sz="400" b="1" i="0" u="none" strike="noStrike">
                          <a:solidFill>
                            <a:srgbClr val="990099"/>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E4C9FF"/>
                    </a:solidFill>
                  </a:tcPr>
                </a:tc>
                <a:tc>
                  <a:txBody>
                    <a:bodyPr/>
                    <a:lstStyle/>
                    <a:p>
                      <a:pPr algn="l" fontAlgn="b"/>
                      <a:r>
                        <a:rPr lang="en-US" sz="400" b="1" i="0" u="none" strike="noStrike">
                          <a:solidFill>
                            <a:srgbClr val="990099"/>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C9FF"/>
                    </a:solidFill>
                  </a:tcPr>
                </a:tc>
                <a:extLst>
                  <a:ext uri="{0D108BD9-81ED-4DB2-BD59-A6C34878D82A}">
                    <a16:rowId xmlns:a16="http://schemas.microsoft.com/office/drawing/2014/main" val="128896216"/>
                  </a:ext>
                </a:extLst>
              </a:tr>
              <a:tr h="93943">
                <a:tc gridSpan="7">
                  <a:txBody>
                    <a:bodyPr/>
                    <a:lstStyle/>
                    <a:p>
                      <a:pPr algn="l" fontAlgn="b"/>
                      <a:r>
                        <a:rPr lang="en-US" sz="300" b="1" i="0" u="none" strike="noStrike">
                          <a:solidFill>
                            <a:srgbClr val="990099"/>
                          </a:solidFill>
                          <a:effectLst/>
                          <a:latin typeface="Arial Narrow" panose="020B0606020202030204" pitchFamily="34" charset="0"/>
                        </a:rPr>
                        <a:t>Bat Testing Manager Name (s)__________________________________________________________________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1" i="0" u="none" strike="noStrike">
                          <a:solidFill>
                            <a:srgbClr val="990099"/>
                          </a:solidFill>
                          <a:effectLst/>
                          <a:latin typeface="Arial Narrow" panose="020B0606020202030204" pitchFamily="34" charset="0"/>
                        </a:rPr>
                        <a:t> </a:t>
                      </a:r>
                    </a:p>
                  </a:txBody>
                  <a:tcPr marL="1999" marR="1999" marT="1999" marB="0" anchor="b">
                    <a:lnL>
                      <a:noFill/>
                    </a:lnL>
                    <a:lnR>
                      <a:noFill/>
                    </a:lnR>
                    <a:lnT>
                      <a:noFill/>
                    </a:lnT>
                    <a:lnB>
                      <a:noFill/>
                    </a:lnB>
                    <a:solidFill>
                      <a:srgbClr val="E4C9FF"/>
                    </a:solidFill>
                  </a:tcPr>
                </a:tc>
                <a:tc>
                  <a:txBody>
                    <a:bodyPr/>
                    <a:lstStyle/>
                    <a:p>
                      <a:pPr algn="l" fontAlgn="b"/>
                      <a:r>
                        <a:rPr lang="en-US" sz="300" b="1" i="0" u="none" strike="noStrike">
                          <a:solidFill>
                            <a:srgbClr val="990099"/>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E4C9FF"/>
                    </a:solidFill>
                  </a:tcPr>
                </a:tc>
                <a:extLst>
                  <a:ext uri="{0D108BD9-81ED-4DB2-BD59-A6C34878D82A}">
                    <a16:rowId xmlns:a16="http://schemas.microsoft.com/office/drawing/2014/main" val="31245083"/>
                  </a:ext>
                </a:extLst>
              </a:tr>
              <a:tr h="93943">
                <a:tc gridSpan="9">
                  <a:txBody>
                    <a:bodyPr/>
                    <a:lstStyle/>
                    <a:p>
                      <a:pPr algn="l" fontAlgn="b"/>
                      <a:r>
                        <a:rPr lang="en-US" sz="300" b="1" i="0" u="none" strike="noStrike">
                          <a:solidFill>
                            <a:srgbClr val="990099"/>
                          </a:solidFill>
                          <a:effectLst/>
                          <a:latin typeface="Arial Narrow" panose="020B0606020202030204" pitchFamily="34" charset="0"/>
                        </a:rPr>
                        <a:t>    Day One Sticker Color______________________ # Passed Bats_______         Date ______     Umpire Initials__________ # Bats Presented &amp; Approved_______</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5887867"/>
                  </a:ext>
                </a:extLst>
              </a:tr>
              <a:tr h="93943">
                <a:tc gridSpan="9">
                  <a:txBody>
                    <a:bodyPr/>
                    <a:lstStyle/>
                    <a:p>
                      <a:pPr algn="l" fontAlgn="b"/>
                      <a:r>
                        <a:rPr lang="en-US" sz="300" b="1" i="0" u="none" strike="noStrike">
                          <a:solidFill>
                            <a:srgbClr val="990099"/>
                          </a:solidFill>
                          <a:effectLst/>
                          <a:latin typeface="Arial Narrow" panose="020B0606020202030204" pitchFamily="34" charset="0"/>
                        </a:rPr>
                        <a:t>    Day Two Sticker Color______________________ # Passed Bats_______         Date ______     Umpire Initials__________ # Bats Presented &amp; Approved_______</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2514299"/>
                  </a:ext>
                </a:extLst>
              </a:tr>
              <a:tr h="91944">
                <a:tc gridSpan="9">
                  <a:txBody>
                    <a:bodyPr/>
                    <a:lstStyle/>
                    <a:p>
                      <a:pPr algn="l" fontAlgn="b"/>
                      <a:r>
                        <a:rPr lang="en-US" sz="300" b="1" i="0" u="none" strike="noStrike">
                          <a:solidFill>
                            <a:srgbClr val="990099"/>
                          </a:solidFill>
                          <a:effectLst/>
                          <a:latin typeface="Arial Narrow" panose="020B0606020202030204" pitchFamily="34" charset="0"/>
                        </a:rPr>
                        <a:t>    Day Three Sticker Color____________________ # Passed Bats_______         Date _______     Umpire Initials__________ # Bats Presented &amp; Approved_______</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C9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9438470"/>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C4BD97"/>
                    </a:solidFill>
                  </a:tcPr>
                </a:tc>
                <a:extLst>
                  <a:ext uri="{0D108BD9-81ED-4DB2-BD59-A6C34878D82A}">
                    <a16:rowId xmlns:a16="http://schemas.microsoft.com/office/drawing/2014/main" val="2542274712"/>
                  </a:ext>
                </a:extLst>
              </a:tr>
              <a:tr h="635211">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A143FF"/>
                    </a:solidFill>
                  </a:tcPr>
                </a:tc>
                <a:tc>
                  <a:txBody>
                    <a:bodyPr/>
                    <a:lstStyle/>
                    <a:p>
                      <a:pPr algn="ctr" fontAlgn="b"/>
                      <a:r>
                        <a:rPr lang="en-US" sz="300" b="1" i="0" u="none" strike="noStrike">
                          <a:solidFill>
                            <a:srgbClr val="000000"/>
                          </a:solidFill>
                          <a:effectLst/>
                          <a:latin typeface="Arial Narrow" panose="020B0606020202030204" pitchFamily="34" charset="0"/>
                        </a:rPr>
                        <a:t>FOR NCAA GAMES--Disqualified bats MUST be reported via the Noncompliant/Inappropriate Bat Report found on www.refquest.com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A143FF"/>
                    </a:solidFill>
                  </a:tcPr>
                </a:tc>
                <a:extLst>
                  <a:ext uri="{0D108BD9-81ED-4DB2-BD59-A6C34878D82A}">
                    <a16:rowId xmlns:a16="http://schemas.microsoft.com/office/drawing/2014/main" val="4210791886"/>
                  </a:ext>
                </a:extLst>
              </a:tr>
              <a:tr h="476908">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0" i="0" u="none" strike="noStrike">
                          <a:solidFill>
                            <a:srgbClr val="000000"/>
                          </a:solidFill>
                          <a:effectLst/>
                          <a:latin typeface="Calibri" panose="020F0502020204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A143FF"/>
                    </a:solidFill>
                  </a:tcPr>
                </a:tc>
                <a:tc>
                  <a:txBody>
                    <a:bodyPr/>
                    <a:lstStyle/>
                    <a:p>
                      <a:pPr algn="ctr" fontAlgn="b"/>
                      <a:r>
                        <a:rPr lang="en-US" sz="300" b="1" i="0" u="none" strike="noStrike">
                          <a:solidFill>
                            <a:srgbClr val="000000"/>
                          </a:solidFill>
                          <a:effectLst/>
                          <a:latin typeface="Arial Narrow" panose="020B0606020202030204" pitchFamily="34" charset="0"/>
                        </a:rPr>
                        <a:t>(under governing body choose NCAA; scroll down to softball banner and select the form).  </a:t>
                      </a:r>
                    </a:p>
                  </a:txBody>
                  <a:tcPr marL="1999" marR="1999" marT="1999" marB="0" anchor="b">
                    <a:lnL w="6350" cap="flat" cmpd="sng" algn="ctr">
                      <a:solidFill>
                        <a:srgbClr val="000000"/>
                      </a:solidFill>
                      <a:prstDash val="solid"/>
                      <a:round/>
                      <a:headEnd type="none" w="med" len="med"/>
                      <a:tailEnd type="none" w="med" len="med"/>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a:noFill/>
                    </a:lnR>
                    <a:lnT>
                      <a:noFill/>
                    </a:lnT>
                    <a:lnB>
                      <a:noFill/>
                    </a:lnB>
                    <a:solidFill>
                      <a:srgbClr val="A143FF"/>
                    </a:solidFill>
                  </a:tcPr>
                </a:tc>
                <a:tc>
                  <a:txBody>
                    <a:bodyPr/>
                    <a:lstStyle/>
                    <a:p>
                      <a:pPr algn="l" fontAlgn="b"/>
                      <a:r>
                        <a:rPr lang="en-US" sz="300" b="1" i="0" u="none" strike="noStrike">
                          <a:solidFill>
                            <a:srgbClr val="0000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a:noFill/>
                    </a:lnT>
                    <a:lnB>
                      <a:noFill/>
                    </a:lnB>
                    <a:solidFill>
                      <a:srgbClr val="A143FF"/>
                    </a:solidFill>
                  </a:tcPr>
                </a:tc>
                <a:extLst>
                  <a:ext uri="{0D108BD9-81ED-4DB2-BD59-A6C34878D82A}">
                    <a16:rowId xmlns:a16="http://schemas.microsoft.com/office/drawing/2014/main" val="3627509003"/>
                  </a:ext>
                </a:extLst>
              </a:tr>
              <a:tr h="63961">
                <a:tc gridSpan="9">
                  <a:txBody>
                    <a:bodyPr/>
                    <a:lstStyle/>
                    <a:p>
                      <a:pPr algn="l" fontAlgn="b"/>
                      <a:r>
                        <a:rPr lang="en-US" sz="300" b="1" i="0" u="none" strike="noStrike">
                          <a:solidFill>
                            <a:srgbClr val="000000"/>
                          </a:solidFill>
                          <a:effectLst/>
                          <a:latin typeface="Arial Narrow" panose="020B0606020202030204" pitchFamily="34" charset="0"/>
                        </a:rPr>
                        <a:t>     Bat testing managers MUST file the report for failed bats including the actual BCT readings; umpires MUST complete the form for bats disqualified for damage.</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143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6105682"/>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BD97"/>
                    </a:solidFill>
                  </a:tcPr>
                </a:tc>
                <a:extLst>
                  <a:ext uri="{0D108BD9-81ED-4DB2-BD59-A6C34878D82A}">
                    <a16:rowId xmlns:a16="http://schemas.microsoft.com/office/drawing/2014/main" val="878231665"/>
                  </a:ext>
                </a:extLst>
              </a:tr>
              <a:tr h="65960">
                <a:tc gridSpan="3">
                  <a:txBody>
                    <a:bodyPr/>
                    <a:lstStyle/>
                    <a:p>
                      <a:pPr algn="l" fontAlgn="b"/>
                      <a:r>
                        <a:rPr lang="en-US" sz="300" b="1" i="0" u="none" strike="noStrike">
                          <a:solidFill>
                            <a:srgbClr val="7A007A"/>
                          </a:solidFill>
                          <a:effectLst/>
                          <a:latin typeface="Arial Narrow" panose="020B0606020202030204" pitchFamily="34" charset="0"/>
                        </a:rPr>
                        <a:t>Failed BCT Information:</a:t>
                      </a:r>
                    </a:p>
                  </a:txBody>
                  <a:tcPr marL="1999" marR="1999" marT="199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285FF"/>
                    </a:solidFill>
                  </a:tcPr>
                </a:tc>
                <a:tc hMerge="1">
                  <a:txBody>
                    <a:bodyPr/>
                    <a:lstStyle/>
                    <a:p>
                      <a:endParaRPr lang="en-US"/>
                    </a:p>
                  </a:txBody>
                  <a:tcPr/>
                </a:tc>
                <a:tc hMerge="1">
                  <a:txBody>
                    <a:bodyPr/>
                    <a:lstStyle/>
                    <a:p>
                      <a:endParaRPr lang="en-US"/>
                    </a:p>
                  </a:txBody>
                  <a:tcPr/>
                </a:tc>
                <a:tc>
                  <a:txBody>
                    <a:bodyPr/>
                    <a:lstStyle/>
                    <a:p>
                      <a:pPr algn="l" fontAlgn="b"/>
                      <a:r>
                        <a:rPr lang="en-US" sz="300" b="0" i="0" u="none" strike="noStrike">
                          <a:solidFill>
                            <a:srgbClr val="7A007A"/>
                          </a:solidFill>
                          <a:effectLst/>
                          <a:latin typeface="Calibri" panose="020F0502020204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0" i="0" u="none" strike="noStrike">
                          <a:solidFill>
                            <a:srgbClr val="7A007A"/>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0" i="0" u="none" strike="noStrike">
                          <a:solidFill>
                            <a:srgbClr val="7A007A"/>
                          </a:solidFill>
                          <a:effectLst/>
                          <a:latin typeface="Arial Narrow" panose="020B0606020202030204" pitchFamily="34" charset="0"/>
                        </a:rPr>
                        <a:t> </a:t>
                      </a:r>
                    </a:p>
                  </a:txBody>
                  <a:tcPr marL="1999" marR="1999" marT="1999" marB="0" anchor="b">
                    <a:lnL>
                      <a:noFill/>
                    </a:lnL>
                    <a:lnR>
                      <a:noFill/>
                    </a:lnR>
                    <a:lnT>
                      <a:noFill/>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2675595509"/>
                  </a:ext>
                </a:extLst>
              </a:tr>
              <a:tr h="91944">
                <a:tc gridSpan="2">
                  <a:txBody>
                    <a:bodyPr/>
                    <a:lstStyle/>
                    <a:p>
                      <a:pPr algn="l" fontAlgn="b"/>
                      <a:r>
                        <a:rPr lang="en-US" sz="300" b="1" i="0" u="none" strike="noStrike">
                          <a:solidFill>
                            <a:srgbClr val="7A007A"/>
                          </a:solidFill>
                          <a:effectLst/>
                          <a:latin typeface="Arial Narrow" panose="020B0606020202030204" pitchFamily="34" charset="0"/>
                        </a:rPr>
                        <a:t>        Date</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hMerge="1">
                  <a:txBody>
                    <a:bodyPr/>
                    <a:lstStyle/>
                    <a:p>
                      <a:endParaRPr lang="en-US"/>
                    </a:p>
                  </a:txBody>
                  <a:tcPr/>
                </a:tc>
                <a:tc gridSpan="2">
                  <a:txBody>
                    <a:bodyPr/>
                    <a:lstStyle/>
                    <a:p>
                      <a:pPr algn="l" fontAlgn="b"/>
                      <a:r>
                        <a:rPr lang="en-US" sz="300" b="1" i="0" u="none" strike="noStrike">
                          <a:solidFill>
                            <a:srgbClr val="7A007A"/>
                          </a:solidFill>
                          <a:effectLst/>
                          <a:latin typeface="Arial Narrow" panose="020B0606020202030204" pitchFamily="34" charset="0"/>
                        </a:rPr>
                        <a:t>   Manufacturer</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hMerge="1">
                  <a:txBody>
                    <a:bodyPr/>
                    <a:lstStyle/>
                    <a:p>
                      <a:endParaRPr lang="en-US"/>
                    </a:p>
                  </a:txBody>
                  <a:tcPr/>
                </a:tc>
                <a:tc>
                  <a:txBody>
                    <a:bodyPr/>
                    <a:lstStyle/>
                    <a:p>
                      <a:pPr algn="ctr" fontAlgn="b"/>
                      <a:r>
                        <a:rPr lang="en-US" sz="300" b="1" i="0" u="none" strike="noStrike">
                          <a:solidFill>
                            <a:srgbClr val="7A007A"/>
                          </a:solidFill>
                          <a:effectLst/>
                          <a:latin typeface="Arial Narrow" panose="020B0606020202030204" pitchFamily="34" charset="0"/>
                        </a:rPr>
                        <a:t>Model Number</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0"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BCT Readings</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ctr" fontAlgn="b"/>
                      <a:r>
                        <a:rPr lang="en-US" sz="300" b="1" i="0" u="none" strike="noStrike">
                          <a:solidFill>
                            <a:srgbClr val="7A007A"/>
                          </a:solidFill>
                          <a:effectLst/>
                          <a:latin typeface="Arial Narrow" panose="020B0606020202030204" pitchFamily="34" charset="0"/>
                        </a:rPr>
                        <a:t>Bat Manager Initials</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439482181"/>
                  </a:ext>
                </a:extLst>
              </a:tr>
              <a:tr h="81950">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1734912284"/>
                  </a:ext>
                </a:extLst>
              </a:tr>
              <a:tr h="81950">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1217417231"/>
                  </a:ext>
                </a:extLst>
              </a:tr>
              <a:tr h="81950">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313865061"/>
                  </a:ext>
                </a:extLst>
              </a:tr>
              <a:tr h="81950">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tc>
                  <a:txBody>
                    <a:bodyPr/>
                    <a:lstStyle/>
                    <a:p>
                      <a:pPr algn="l" fontAlgn="b"/>
                      <a:r>
                        <a:rPr lang="en-US" sz="300" b="1" i="0" u="none" strike="noStrike">
                          <a:solidFill>
                            <a:srgbClr val="7A007A"/>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85FF"/>
                    </a:solidFill>
                  </a:tcPr>
                </a:tc>
                <a:extLst>
                  <a:ext uri="{0D108BD9-81ED-4DB2-BD59-A6C34878D82A}">
                    <a16:rowId xmlns:a16="http://schemas.microsoft.com/office/drawing/2014/main" val="2818983757"/>
                  </a:ext>
                </a:extLst>
              </a:tr>
              <a:tr h="65960">
                <a:tc gridSpan="5">
                  <a:txBody>
                    <a:bodyPr/>
                    <a:lstStyle/>
                    <a:p>
                      <a:pPr algn="l" fontAlgn="b"/>
                      <a:r>
                        <a:rPr lang="en-US" sz="300" b="1" i="0" u="none" strike="noStrike">
                          <a:solidFill>
                            <a:srgbClr val="F303ED"/>
                          </a:solidFill>
                          <a:effectLst/>
                          <a:latin typeface="Arial Narrow" panose="020B0606020202030204" pitchFamily="34" charset="0"/>
                        </a:rPr>
                        <a:t>Disqualified Damaged Bat Information:</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2750594194"/>
                  </a:ext>
                </a:extLst>
              </a:tr>
              <a:tr h="91944">
                <a:tc gridSpan="2">
                  <a:txBody>
                    <a:bodyPr/>
                    <a:lstStyle/>
                    <a:p>
                      <a:pPr algn="l" fontAlgn="b"/>
                      <a:r>
                        <a:rPr lang="en-US" sz="300" b="1" i="0" u="none" strike="noStrike">
                          <a:solidFill>
                            <a:srgbClr val="F303ED"/>
                          </a:solidFill>
                          <a:effectLst/>
                          <a:latin typeface="Arial Narrow" panose="020B0606020202030204" pitchFamily="34" charset="0"/>
                        </a:rPr>
                        <a:t>        Date</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hMerge="1">
                  <a:txBody>
                    <a:bodyPr/>
                    <a:lstStyle/>
                    <a:p>
                      <a:endParaRPr lang="en-US"/>
                    </a:p>
                  </a:txBody>
                  <a:tcPr/>
                </a:tc>
                <a:tc gridSpan="2">
                  <a:txBody>
                    <a:bodyPr/>
                    <a:lstStyle/>
                    <a:p>
                      <a:pPr algn="l" fontAlgn="b"/>
                      <a:r>
                        <a:rPr lang="en-US" sz="300" b="1" i="0" u="none" strike="noStrike">
                          <a:solidFill>
                            <a:srgbClr val="F303ED"/>
                          </a:solidFill>
                          <a:effectLst/>
                          <a:latin typeface="Arial Narrow" panose="020B0606020202030204" pitchFamily="34" charset="0"/>
                        </a:rPr>
                        <a:t>   Manufacturer</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hMerge="1">
                  <a:txBody>
                    <a:bodyPr/>
                    <a:lstStyle/>
                    <a:p>
                      <a:endParaRPr lang="en-US"/>
                    </a:p>
                  </a:txBody>
                  <a:tcPr/>
                </a:tc>
                <a:tc>
                  <a:txBody>
                    <a:bodyPr/>
                    <a:lstStyle/>
                    <a:p>
                      <a:pPr algn="ctr" fontAlgn="b"/>
                      <a:r>
                        <a:rPr lang="en-US" sz="300" b="1" i="0" u="none" strike="noStrike">
                          <a:solidFill>
                            <a:srgbClr val="F303ED"/>
                          </a:solidFill>
                          <a:effectLst/>
                          <a:latin typeface="Arial Narrow" panose="020B0606020202030204" pitchFamily="34" charset="0"/>
                        </a:rPr>
                        <a:t>Model Number</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gridSpan="3">
                  <a:txBody>
                    <a:bodyPr/>
                    <a:lstStyle/>
                    <a:p>
                      <a:pPr algn="l" fontAlgn="b"/>
                      <a:r>
                        <a:rPr lang="en-US" sz="300" b="1" i="0" u="none" strike="noStrike">
                          <a:solidFill>
                            <a:srgbClr val="F303ED"/>
                          </a:solidFill>
                          <a:effectLst/>
                          <a:latin typeface="Arial Narrow" panose="020B0606020202030204" pitchFamily="34" charset="0"/>
                        </a:rPr>
                        <a:t> Issue (e.g. break, crack, illegal, illegible, rattle, wobble, endcap, connection)</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hMerge="1">
                  <a:txBody>
                    <a:bodyPr/>
                    <a:lstStyle/>
                    <a:p>
                      <a:endParaRPr lang="en-US"/>
                    </a:p>
                  </a:txBody>
                  <a:tcPr/>
                </a:tc>
                <a:tc hMerge="1">
                  <a:txBody>
                    <a:bodyPr/>
                    <a:lstStyle/>
                    <a:p>
                      <a:endParaRPr lang="en-US"/>
                    </a:p>
                  </a:txBody>
                  <a:tcPr/>
                </a:tc>
                <a:tc>
                  <a:txBody>
                    <a:bodyPr/>
                    <a:lstStyle/>
                    <a:p>
                      <a:pPr algn="ctr" fontAlgn="b"/>
                      <a:r>
                        <a:rPr lang="en-US" sz="300" b="1" i="0" u="none" strike="noStrike">
                          <a:solidFill>
                            <a:srgbClr val="F303ED"/>
                          </a:solidFill>
                          <a:effectLst/>
                          <a:latin typeface="Arial Narrow" panose="020B0606020202030204" pitchFamily="34" charset="0"/>
                        </a:rPr>
                        <a:t>Initials</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2034109729"/>
                  </a:ext>
                </a:extLst>
              </a:tr>
              <a:tr h="83949">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Calibri" panose="020F0502020204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2845607863"/>
                  </a:ext>
                </a:extLst>
              </a:tr>
              <a:tr h="83949">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Calibri" panose="020F0502020204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2883782953"/>
                  </a:ext>
                </a:extLst>
              </a:tr>
              <a:tr h="83949">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Calibri" panose="020F0502020204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3317118043"/>
                  </a:ext>
                </a:extLst>
              </a:tr>
              <a:tr h="83949">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Calibri" panose="020F0502020204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0" i="0" u="none" strike="noStrike">
                          <a:solidFill>
                            <a:srgbClr val="F303ED"/>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l" fontAlgn="b"/>
                      <a:r>
                        <a:rPr lang="en-US" sz="300" b="1" i="0" u="none" strike="noStrike">
                          <a:solidFill>
                            <a:srgbClr val="F303ED"/>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tc>
                  <a:txBody>
                    <a:bodyPr/>
                    <a:lstStyle/>
                    <a:p>
                      <a:pPr algn="ctr" fontAlgn="b"/>
                      <a:r>
                        <a:rPr lang="en-US" sz="300" b="1" i="0" u="none" strike="noStrike">
                          <a:solidFill>
                            <a:srgbClr val="F303ED"/>
                          </a:solidFill>
                          <a:effectLst/>
                          <a:latin typeface="Arial Narrow" panose="020B0606020202030204" pitchFamily="34" charset="0"/>
                        </a:rPr>
                        <a:t> </a:t>
                      </a:r>
                    </a:p>
                  </a:txBody>
                  <a:tcPr marL="1999" marR="1999" marT="19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AFE"/>
                    </a:solidFill>
                  </a:tcPr>
                </a:tc>
                <a:extLst>
                  <a:ext uri="{0D108BD9-81ED-4DB2-BD59-A6C34878D82A}">
                    <a16:rowId xmlns:a16="http://schemas.microsoft.com/office/drawing/2014/main" val="952929100"/>
                  </a:ext>
                </a:extLst>
              </a:tr>
              <a:tr h="54766">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FF"/>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300" b="0" i="0" u="none" strike="noStrike">
                          <a:solidFill>
                            <a:srgbClr val="000000"/>
                          </a:solidFill>
                          <a:effectLst/>
                          <a:latin typeface="Arial Narrow" panose="020B0606020202030204" pitchFamily="34" charset="0"/>
                        </a:rPr>
                        <a:t> </a:t>
                      </a:r>
                    </a:p>
                  </a:txBody>
                  <a:tcPr marL="1999" marR="1999" marT="199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extLst>
                  <a:ext uri="{0D108BD9-81ED-4DB2-BD59-A6C34878D82A}">
                    <a16:rowId xmlns:a16="http://schemas.microsoft.com/office/drawing/2014/main" val="128399292"/>
                  </a:ext>
                </a:extLst>
              </a:tr>
              <a:tr h="69957">
                <a:tc gridSpan="4">
                  <a:txBody>
                    <a:bodyPr/>
                    <a:lstStyle/>
                    <a:p>
                      <a:pPr algn="l" fontAlgn="b"/>
                      <a:r>
                        <a:rPr lang="en-US" sz="400" b="1" i="0" u="none" strike="noStrike">
                          <a:solidFill>
                            <a:srgbClr val="996600"/>
                          </a:solidFill>
                          <a:effectLst/>
                          <a:latin typeface="Arial Narrow" panose="020B0606020202030204" pitchFamily="34" charset="0"/>
                        </a:rPr>
                        <a:t>FOR ALL COMPETITION:</a:t>
                      </a:r>
                    </a:p>
                  </a:txBody>
                  <a:tcPr marL="1999" marR="1999" marT="199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400" b="1" i="0" u="none" strike="noStrike">
                          <a:solidFill>
                            <a:srgbClr val="9966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300" b="1" i="0" u="none" strike="noStrike">
                          <a:solidFill>
                            <a:srgbClr val="9966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400" b="1" i="0" u="none" strike="noStrike">
                          <a:solidFill>
                            <a:srgbClr val="9966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400" b="1" i="0" u="none" strike="noStrike">
                          <a:solidFill>
                            <a:srgbClr val="996600"/>
                          </a:solidFill>
                          <a:effectLst/>
                          <a:latin typeface="Arial Narrow" panose="020B0606020202030204" pitchFamily="34" charset="0"/>
                        </a:rPr>
                        <a:t> </a:t>
                      </a:r>
                    </a:p>
                  </a:txBody>
                  <a:tcPr marL="1999" marR="1999" marT="1999"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400" b="1" i="0" u="none" strike="noStrike" dirty="0">
                          <a:solidFill>
                            <a:srgbClr val="996600"/>
                          </a:solidFill>
                          <a:effectLst/>
                          <a:latin typeface="Arial Narrow" panose="020B0606020202030204" pitchFamily="34" charset="0"/>
                        </a:rPr>
                        <a:t> </a:t>
                      </a:r>
                    </a:p>
                  </a:txBody>
                  <a:tcPr marL="1999" marR="1999" marT="199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341944483"/>
                  </a:ext>
                </a:extLst>
              </a:tr>
            </a:tbl>
          </a:graphicData>
        </a:graphic>
      </p:graphicFrame>
      <p:graphicFrame>
        <p:nvGraphicFramePr>
          <p:cNvPr id="6" name="Object 5">
            <a:extLst>
              <a:ext uri="{FF2B5EF4-FFF2-40B4-BE49-F238E27FC236}">
                <a16:creationId xmlns:a16="http://schemas.microsoft.com/office/drawing/2014/main" id="{069C508F-D1B3-78C8-2C3C-8BD11BDDF04E}"/>
              </a:ext>
            </a:extLst>
          </p:cNvPr>
          <p:cNvGraphicFramePr>
            <a:graphicFrameLocks noChangeAspect="1"/>
          </p:cNvGraphicFramePr>
          <p:nvPr>
            <p:extLst>
              <p:ext uri="{D42A27DB-BD31-4B8C-83A1-F6EECF244321}">
                <p14:modId xmlns:p14="http://schemas.microsoft.com/office/powerpoint/2010/main" val="757679624"/>
              </p:ext>
            </p:extLst>
          </p:nvPr>
        </p:nvGraphicFramePr>
        <p:xfrm>
          <a:off x="3425436" y="137786"/>
          <a:ext cx="5178425" cy="6400799"/>
        </p:xfrm>
        <a:graphic>
          <a:graphicData uri="http://schemas.openxmlformats.org/presentationml/2006/ole">
            <mc:AlternateContent xmlns:mc="http://schemas.openxmlformats.org/markup-compatibility/2006">
              <mc:Choice xmlns:v="urn:schemas-microsoft-com:vml" Requires="v">
                <p:oleObj name="Worksheet" r:id="rId3" imgW="9035890" imgH="9454975" progId="Excel.Sheet.12">
                  <p:embed/>
                </p:oleObj>
              </mc:Choice>
              <mc:Fallback>
                <p:oleObj name="Worksheet" r:id="rId3" imgW="9035890" imgH="9454975" progId="Excel.Sheet.12">
                  <p:embed/>
                  <p:pic>
                    <p:nvPicPr>
                      <p:cNvPr id="0" name=""/>
                      <p:cNvPicPr/>
                      <p:nvPr/>
                    </p:nvPicPr>
                    <p:blipFill>
                      <a:blip r:embed="rId4"/>
                      <a:stretch>
                        <a:fillRect/>
                      </a:stretch>
                    </p:blipFill>
                    <p:spPr>
                      <a:xfrm>
                        <a:off x="3425436" y="137786"/>
                        <a:ext cx="5178425" cy="6400799"/>
                      </a:xfrm>
                      <a:prstGeom prst="rect">
                        <a:avLst/>
                      </a:prstGeom>
                    </p:spPr>
                  </p:pic>
                </p:oleObj>
              </mc:Fallback>
            </mc:AlternateContent>
          </a:graphicData>
        </a:graphic>
      </p:graphicFrame>
    </p:spTree>
    <p:extLst>
      <p:ext uri="{BB962C8B-B14F-4D97-AF65-F5344CB8AC3E}">
        <p14:creationId xmlns:p14="http://schemas.microsoft.com/office/powerpoint/2010/main" val="304804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descr="This image is of an abstract shape. ">
            <a:extLst>
              <a:ext uri="{FF2B5EF4-FFF2-40B4-BE49-F238E27FC236}">
                <a16:creationId xmlns:a16="http://schemas.microsoft.com/office/drawing/2014/main" id="{C5C1EC81-7459-4B76-B0C8-CF221BB21A2F}"/>
              </a:ext>
            </a:extLst>
          </p:cNvPr>
          <p:cNvGrpSpPr/>
          <p:nvPr/>
        </p:nvGrpSpPr>
        <p:grpSpPr>
          <a:xfrm rot="21112961" flipV="1">
            <a:off x="-108586" y="-1271566"/>
            <a:ext cx="14644372" cy="9401131"/>
            <a:chOff x="4855953" y="-2833465"/>
            <a:chExt cx="8948964" cy="12105059"/>
          </a:xfrm>
        </p:grpSpPr>
        <p:sp>
          <p:nvSpPr>
            <p:cNvPr id="20" name="Freeform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 name="Title 24" hidden="1">
            <a:extLst>
              <a:ext uri="{FF2B5EF4-FFF2-40B4-BE49-F238E27FC236}">
                <a16:creationId xmlns:a16="http://schemas.microsoft.com/office/drawing/2014/main" id="{24922840-A8AD-427F-889C-2B79CACC872F}"/>
              </a:ext>
            </a:extLst>
          </p:cNvPr>
          <p:cNvSpPr>
            <a:spLocks noGrp="1"/>
          </p:cNvSpPr>
          <p:nvPr>
            <p:ph type="title"/>
          </p:nvPr>
        </p:nvSpPr>
        <p:spPr/>
        <p:txBody>
          <a:bodyPr/>
          <a:lstStyle/>
          <a:p>
            <a:r>
              <a:rPr lang="en-US" dirty="0"/>
              <a:t>Human resources slide 10</a:t>
            </a:r>
          </a:p>
        </p:txBody>
      </p:sp>
      <p:sp>
        <p:nvSpPr>
          <p:cNvPr id="3" name="TextBox 2">
            <a:extLst>
              <a:ext uri="{FF2B5EF4-FFF2-40B4-BE49-F238E27FC236}">
                <a16:creationId xmlns:a16="http://schemas.microsoft.com/office/drawing/2014/main" id="{9436B850-15F2-41BC-A54E-6E0F332F011D}"/>
              </a:ext>
            </a:extLst>
          </p:cNvPr>
          <p:cNvSpPr txBox="1"/>
          <p:nvPr/>
        </p:nvSpPr>
        <p:spPr>
          <a:xfrm>
            <a:off x="850900" y="363264"/>
            <a:ext cx="10904507" cy="8063746"/>
          </a:xfrm>
          <a:prstGeom prst="rect">
            <a:avLst/>
          </a:prstGeom>
          <a:noFill/>
        </p:spPr>
        <p:txBody>
          <a:bodyPr wrap="square" lIns="0" tIns="0" rIns="0" bIns="0" rtlCol="0">
            <a:spAutoFit/>
          </a:bodyPr>
          <a:lstStyle/>
          <a:p>
            <a:r>
              <a:rPr lang="en-US" sz="3200" dirty="0">
                <a:solidFill>
                  <a:srgbClr val="00359E"/>
                </a:solidFill>
                <a:latin typeface="Source Sans Pro Black" panose="020B0803030403020204" pitchFamily="34" charset="0"/>
                <a:ea typeface="Source Sans Pro Black" panose="020B0803030403020204" pitchFamily="34" charset="0"/>
              </a:rPr>
              <a:t>    	  THE BASICS OF </a:t>
            </a:r>
          </a:p>
          <a:p>
            <a:r>
              <a:rPr lang="en-US" sz="3200" dirty="0">
                <a:solidFill>
                  <a:srgbClr val="00359E"/>
                </a:solidFill>
                <a:latin typeface="Source Sans Pro Black" panose="020B0803030403020204" pitchFamily="34" charset="0"/>
                <a:ea typeface="Source Sans Pro Black" panose="020B0803030403020204" pitchFamily="34" charset="0"/>
              </a:rPr>
              <a:t>				  BARREL COMPRESSION TESTING </a:t>
            </a:r>
            <a:endParaRPr lang="en-US" sz="800" dirty="0">
              <a:solidFill>
                <a:srgbClr val="00359E"/>
              </a:solidFill>
              <a:latin typeface="Source Sans Pro Black" panose="020B0803030403020204" pitchFamily="34" charset="0"/>
              <a:ea typeface="Source Sans Pro Black" panose="020B0803030403020204" pitchFamily="34" charset="0"/>
            </a:endParaRPr>
          </a:p>
          <a:p>
            <a:endParaRPr lang="en-US" sz="800" dirty="0">
              <a:solidFill>
                <a:srgbClr val="00359E"/>
              </a:solidFill>
              <a:latin typeface="Source Sans Pro Black" panose="020B0803030403020204" pitchFamily="34" charset="0"/>
              <a:ea typeface="Source Sans Pro Black" panose="020B0803030403020204" pitchFamily="34" charset="0"/>
            </a:endParaRPr>
          </a:p>
          <a:p>
            <a:r>
              <a:rPr lang="en-US" sz="800" dirty="0">
                <a:solidFill>
                  <a:srgbClr val="00359E"/>
                </a:solidFill>
                <a:latin typeface="Source Sans Pro Black" panose="020B0803030403020204" pitchFamily="34" charset="0"/>
                <a:ea typeface="Source Sans Pro Black" panose="020B0803030403020204" pitchFamily="34" charset="0"/>
              </a:rPr>
              <a:t>			     </a:t>
            </a:r>
            <a:r>
              <a:rPr lang="en-US" sz="2200" dirty="0">
                <a:solidFill>
                  <a:srgbClr val="00359E"/>
                </a:solidFill>
                <a:latin typeface="Source Sans Pro Black" panose="020B0803030403020204" pitchFamily="34" charset="0"/>
                <a:ea typeface="Source Sans Pro Black" panose="020B0803030403020204" pitchFamily="34" charset="0"/>
              </a:rPr>
              <a:t>Barrel compression testing is a simple </a:t>
            </a:r>
          </a:p>
          <a:p>
            <a:r>
              <a:rPr lang="en-US" sz="2200" dirty="0">
                <a:solidFill>
                  <a:srgbClr val="00359E"/>
                </a:solidFill>
                <a:latin typeface="Source Sans Pro Black" panose="020B0803030403020204" pitchFamily="34" charset="0"/>
                <a:ea typeface="Source Sans Pro Black" panose="020B0803030403020204" pitchFamily="34" charset="0"/>
              </a:rPr>
              <a:t>				predictor of bat performance.  </a:t>
            </a:r>
          </a:p>
          <a:p>
            <a:endParaRPr lang="en-US" sz="3200" dirty="0">
              <a:solidFill>
                <a:schemeClr val="bg1"/>
              </a:solidFill>
              <a:latin typeface="Source Sans Pro Black" panose="020B0803030403020204" pitchFamily="34" charset="0"/>
              <a:ea typeface="Source Sans Pro Black" panose="020B0803030403020204" pitchFamily="34" charset="0"/>
            </a:endParaRPr>
          </a:p>
          <a:p>
            <a:endParaRPr lang="en-US" sz="1600" dirty="0">
              <a:solidFill>
                <a:schemeClr val="bg1"/>
              </a:solidFill>
              <a:latin typeface="Source Sans Pro Black" panose="020B0803030403020204" pitchFamily="34" charset="0"/>
              <a:ea typeface="Source Sans Pro Black" panose="020B0803030403020204" pitchFamily="34" charset="0"/>
            </a:endParaRPr>
          </a:p>
          <a:p>
            <a:r>
              <a:rPr lang="en-US" sz="2000" dirty="0">
                <a:solidFill>
                  <a:schemeClr val="bg1"/>
                </a:solidFill>
                <a:latin typeface="Source Sans Pro Black" panose="020B0803030403020204" pitchFamily="34" charset="0"/>
                <a:ea typeface="Source Sans Pro Black" panose="020B0803030403020204" pitchFamily="34" charset="0"/>
              </a:rPr>
              <a:t>		</a:t>
            </a:r>
            <a:r>
              <a:rPr lang="en-US" sz="2200" dirty="0">
                <a:solidFill>
                  <a:schemeClr val="bg1"/>
                </a:solidFill>
                <a:latin typeface="Source Sans Pro Black" panose="020B0803030403020204" pitchFamily="34" charset="0"/>
                <a:ea typeface="Source Sans Pro Black" panose="020B0803030403020204" pitchFamily="34" charset="0"/>
              </a:rPr>
              <a:t>In general, a reading of 1550 pounds  </a:t>
            </a:r>
          </a:p>
          <a:p>
            <a:r>
              <a:rPr lang="en-US" sz="2200" dirty="0">
                <a:solidFill>
                  <a:schemeClr val="bg1"/>
                </a:solidFill>
                <a:latin typeface="Source Sans Pro Black" panose="020B0803030403020204" pitchFamily="34" charset="0"/>
                <a:ea typeface="Source Sans Pro Black" panose="020B0803030403020204" pitchFamily="34" charset="0"/>
              </a:rPr>
              <a:t>		per square inch (psi) is the minimum </a:t>
            </a:r>
          </a:p>
          <a:p>
            <a:r>
              <a:rPr lang="en-US" sz="2200" dirty="0">
                <a:solidFill>
                  <a:schemeClr val="bg1"/>
                </a:solidFill>
                <a:latin typeface="Source Sans Pro Black" panose="020B0803030403020204" pitchFamily="34" charset="0"/>
                <a:ea typeface="Source Sans Pro Black" panose="020B0803030403020204" pitchFamily="34" charset="0"/>
              </a:rPr>
              <a:t>		standard because it correlates to </a:t>
            </a:r>
          </a:p>
          <a:p>
            <a:r>
              <a:rPr lang="en-US" sz="2200" dirty="0">
                <a:solidFill>
                  <a:schemeClr val="bg1"/>
                </a:solidFill>
                <a:latin typeface="Source Sans Pro Black" panose="020B0803030403020204" pitchFamily="34" charset="0"/>
                <a:ea typeface="Source Sans Pro Black" panose="020B0803030403020204" pitchFamily="34" charset="0"/>
              </a:rPr>
              <a:t>		the maximum allowable batted </a:t>
            </a:r>
          </a:p>
          <a:p>
            <a:r>
              <a:rPr lang="en-US" sz="2200" dirty="0">
                <a:solidFill>
                  <a:schemeClr val="bg1"/>
                </a:solidFill>
                <a:latin typeface="Source Sans Pro Black" panose="020B0803030403020204" pitchFamily="34" charset="0"/>
                <a:ea typeface="Source Sans Pro Black" panose="020B0803030403020204" pitchFamily="34" charset="0"/>
              </a:rPr>
              <a:t>		ball speed of 98mph.</a:t>
            </a:r>
            <a:endParaRPr lang="en-US" sz="800" dirty="0">
              <a:solidFill>
                <a:schemeClr val="bg1"/>
              </a:solidFill>
              <a:latin typeface="Source Sans Pro Black" panose="020B0803030403020204" pitchFamily="34" charset="0"/>
              <a:ea typeface="Source Sans Pro Black" panose="020B0803030403020204" pitchFamily="34" charset="0"/>
            </a:endParaRPr>
          </a:p>
          <a:p>
            <a:r>
              <a:rPr lang="en-US" dirty="0">
                <a:solidFill>
                  <a:schemeClr val="bg1"/>
                </a:solidFill>
                <a:latin typeface="Source Sans Pro Black" panose="020B0803030403020204" pitchFamily="34" charset="0"/>
                <a:ea typeface="Source Sans Pro Black" panose="020B0803030403020204" pitchFamily="34" charset="0"/>
              </a:rPr>
              <a:t>						          	</a:t>
            </a:r>
            <a:r>
              <a:rPr lang="en-US" sz="2200" dirty="0">
                <a:solidFill>
                  <a:srgbClr val="CCECFF"/>
                </a:solidFill>
                <a:latin typeface="Source Sans Pro Black" panose="020B0803030403020204" pitchFamily="34" charset="0"/>
                <a:ea typeface="Source Sans Pro Black" panose="020B0803030403020204" pitchFamily="34" charset="0"/>
              </a:rPr>
              <a:t>However there are approved</a:t>
            </a:r>
          </a:p>
          <a:p>
            <a:r>
              <a:rPr lang="en-US" sz="2200" b="1" dirty="0">
                <a:solidFill>
                  <a:srgbClr val="CCECFF"/>
                </a:solidFill>
                <a:latin typeface="Source Sans Pro Black" panose="020B0803030403020204" pitchFamily="34" charset="0"/>
                <a:ea typeface="Source Sans Pro Black" panose="020B0803030403020204" pitchFamily="34" charset="0"/>
                <a:cs typeface="Segoe UI" panose="020B0502040204020203" pitchFamily="34" charset="0"/>
              </a:rPr>
              <a:t>						        	lower minimums for “backstop</a:t>
            </a:r>
          </a:p>
          <a:p>
            <a:r>
              <a:rPr lang="en-US" sz="2200" b="1" dirty="0">
                <a:solidFill>
                  <a:srgbClr val="CCECFF"/>
                </a:solidFill>
                <a:latin typeface="Source Sans Pro Black" panose="020B0803030403020204" pitchFamily="34" charset="0"/>
                <a:ea typeface="Source Sans Pro Black" panose="020B0803030403020204" pitchFamily="34" charset="0"/>
                <a:cs typeface="Segoe UI" panose="020B0502040204020203" pitchFamily="34" charset="0"/>
              </a:rPr>
              <a:t>						        	style” models as noted on the						        	NCAA Approved Softball Bat List.</a:t>
            </a:r>
          </a:p>
          <a:p>
            <a:endParaRPr lang="en-US" sz="54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54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endParaRPr lang="en-US" sz="54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spTree>
    <p:extLst>
      <p:ext uri="{BB962C8B-B14F-4D97-AF65-F5344CB8AC3E}">
        <p14:creationId xmlns:p14="http://schemas.microsoft.com/office/powerpoint/2010/main" val="1808767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val="1"/>
              </a:ext>
            </a:extLst>
          </p:cNvPr>
          <p:cNvSpPr/>
          <p:nvPr/>
        </p:nvSpPr>
        <p:spPr>
          <a:xfrm>
            <a:off x="0" y="158520"/>
            <a:ext cx="12192000" cy="685799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2AEF5FE-6C45-4BF6-9676-571742C3CDD7}"/>
              </a:ext>
            </a:extLst>
          </p:cNvPr>
          <p:cNvSpPr txBox="1"/>
          <p:nvPr/>
        </p:nvSpPr>
        <p:spPr>
          <a:xfrm>
            <a:off x="551255" y="375750"/>
            <a:ext cx="3603287" cy="491673"/>
          </a:xfrm>
          <a:prstGeom prst="rect">
            <a:avLst/>
          </a:prstGeom>
          <a:noFill/>
        </p:spPr>
        <p:txBody>
          <a:bodyPr wrap="square" lIns="0" tIns="0" rIns="0" bIns="0" rtlCol="0">
            <a:spAutoFit/>
          </a:bodyPr>
          <a:lstStyle/>
          <a:p>
            <a:pPr>
              <a:lnSpc>
                <a:spcPts val="4000"/>
              </a:lnSpc>
            </a:pPr>
            <a:r>
              <a:rPr lang="en-US" sz="3200" b="1" dirty="0">
                <a:solidFill>
                  <a:srgbClr val="00359E"/>
                </a:solidFill>
                <a:latin typeface="Source Sans Pro Black" panose="020B0604020202020204" pitchFamily="34" charset="0"/>
                <a:cs typeface="Segoe UI" panose="020B0502040204020203" pitchFamily="34" charset="0"/>
              </a:rPr>
              <a:t>PREP BY COACHES</a:t>
            </a:r>
          </a:p>
        </p:txBody>
      </p:sp>
      <p:sp>
        <p:nvSpPr>
          <p:cNvPr id="4" name="Rectangle: Rounded Corners 3">
            <a:extLst>
              <a:ext uri="{FF2B5EF4-FFF2-40B4-BE49-F238E27FC236}">
                <a16:creationId xmlns:a16="http://schemas.microsoft.com/office/drawing/2014/main" id="{241C7FC4-FEFA-4A96-9749-9068C68611EF}"/>
              </a:ext>
              <a:ext uri="{C183D7F6-B498-43B3-948B-1728B52AA6E4}">
                <adec:decorative xmlns:adec="http://schemas.microsoft.com/office/drawing/2017/decorative" val="1"/>
              </a:ext>
            </a:extLst>
          </p:cNvPr>
          <p:cNvSpPr/>
          <p:nvPr/>
        </p:nvSpPr>
        <p:spPr>
          <a:xfrm>
            <a:off x="4268045" y="15778"/>
            <a:ext cx="3131256" cy="6857998"/>
          </a:xfrm>
          <a:prstGeom prst="roundRect">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93" name="Group 92">
            <a:extLst>
              <a:ext uri="{FF2B5EF4-FFF2-40B4-BE49-F238E27FC236}">
                <a16:creationId xmlns:a16="http://schemas.microsoft.com/office/drawing/2014/main" id="{294AEDC0-6B1D-4A3D-860D-83756CC387D3}"/>
              </a:ext>
              <a:ext uri="{C183D7F6-B498-43B3-948B-1728B52AA6E4}">
                <adec:decorative xmlns:adec="http://schemas.microsoft.com/office/drawing/2017/decorative" val="1"/>
              </a:ext>
            </a:extLst>
          </p:cNvPr>
          <p:cNvGrpSpPr/>
          <p:nvPr/>
        </p:nvGrpSpPr>
        <p:grpSpPr>
          <a:xfrm>
            <a:off x="7763640" y="918635"/>
            <a:ext cx="4251149" cy="5283009"/>
            <a:chOff x="8447345" y="1346600"/>
            <a:chExt cx="3522183" cy="4982402"/>
          </a:xfrm>
        </p:grpSpPr>
        <p:sp>
          <p:nvSpPr>
            <p:cNvPr id="101" name="TextBox 100">
              <a:extLst>
                <a:ext uri="{FF2B5EF4-FFF2-40B4-BE49-F238E27FC236}">
                  <a16:creationId xmlns:a16="http://schemas.microsoft.com/office/drawing/2014/main" id="{CAECCF3F-B2FA-4F0A-96EE-B54207D66547}"/>
                </a:ext>
              </a:extLst>
            </p:cNvPr>
            <p:cNvSpPr txBox="1"/>
            <p:nvPr/>
          </p:nvSpPr>
          <p:spPr>
            <a:xfrm>
              <a:off x="8492032" y="1346600"/>
              <a:ext cx="3277766" cy="290264"/>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LOCATE ALL TESTING MATERIALS </a:t>
              </a:r>
            </a:p>
          </p:txBody>
        </p:sp>
        <p:sp>
          <p:nvSpPr>
            <p:cNvPr id="103" name="Rectangle 102">
              <a:extLst>
                <a:ext uri="{FF2B5EF4-FFF2-40B4-BE49-F238E27FC236}">
                  <a16:creationId xmlns:a16="http://schemas.microsoft.com/office/drawing/2014/main" id="{CDAD2E5F-3DBB-47BA-B90E-DDB45972B6AF}"/>
                </a:ext>
              </a:extLst>
            </p:cNvPr>
            <p:cNvSpPr/>
            <p:nvPr/>
          </p:nvSpPr>
          <p:spPr>
            <a:xfrm>
              <a:off x="8471559" y="1742004"/>
              <a:ext cx="3497969" cy="2031847"/>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Obtain case with fixture, cylinder, stop stick plus tape and pen to identify failures and stickers (note postseason stickers and log sheets will be provided by the NCAA to tournament hosts).  </a:t>
              </a:r>
            </a:p>
            <a:p>
              <a:endPar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p:txBody>
        </p:sp>
        <p:sp>
          <p:nvSpPr>
            <p:cNvPr id="104" name="TextBox 103">
              <a:extLst>
                <a:ext uri="{FF2B5EF4-FFF2-40B4-BE49-F238E27FC236}">
                  <a16:creationId xmlns:a16="http://schemas.microsoft.com/office/drawing/2014/main" id="{36650A66-75C3-4933-AFC0-6AB58DFE89D9}"/>
                </a:ext>
              </a:extLst>
            </p:cNvPr>
            <p:cNvSpPr txBox="1"/>
            <p:nvPr/>
          </p:nvSpPr>
          <p:spPr>
            <a:xfrm>
              <a:off x="8510238" y="3335141"/>
              <a:ext cx="3047138" cy="580528"/>
            </a:xfrm>
            <a:prstGeom prst="rect">
              <a:avLst/>
            </a:prstGeom>
            <a:noFill/>
          </p:spPr>
          <p:txBody>
            <a:bodyPr wrap="square" lIns="0" tIns="0" rIns="0" bIns="0" rtlCol="0">
              <a:spAutoFit/>
            </a:bodyPr>
            <a:lstStyle/>
            <a:p>
              <a:endPar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endParaRPr>
            </a:p>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CALIBRATION TRIAL</a:t>
              </a:r>
            </a:p>
          </p:txBody>
        </p:sp>
        <p:sp>
          <p:nvSpPr>
            <p:cNvPr id="105" name="Rectangle 104">
              <a:extLst>
                <a:ext uri="{FF2B5EF4-FFF2-40B4-BE49-F238E27FC236}">
                  <a16:creationId xmlns:a16="http://schemas.microsoft.com/office/drawing/2014/main" id="{AD1F5E0B-9D11-43FF-9946-9B61EF9D6E88}"/>
                </a:ext>
              </a:extLst>
            </p:cNvPr>
            <p:cNvSpPr/>
            <p:nvPr/>
          </p:nvSpPr>
          <p:spPr>
            <a:xfrm>
              <a:off x="8504788" y="4010205"/>
              <a:ext cx="3252254" cy="870792"/>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Insert and compress cylinder to confirm reading matches the load printed on it.</a:t>
              </a:r>
            </a:p>
          </p:txBody>
        </p:sp>
        <p:sp>
          <p:nvSpPr>
            <p:cNvPr id="106" name="TextBox 105">
              <a:extLst>
                <a:ext uri="{FF2B5EF4-FFF2-40B4-BE49-F238E27FC236}">
                  <a16:creationId xmlns:a16="http://schemas.microsoft.com/office/drawing/2014/main" id="{2BACDD99-66AF-423B-B714-10B1BD09EBE4}"/>
                </a:ext>
              </a:extLst>
            </p:cNvPr>
            <p:cNvSpPr txBox="1"/>
            <p:nvPr/>
          </p:nvSpPr>
          <p:spPr>
            <a:xfrm>
              <a:off x="8495282" y="5121836"/>
              <a:ext cx="3047138" cy="290264"/>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STOP STICK</a:t>
              </a:r>
            </a:p>
          </p:txBody>
        </p:sp>
        <p:sp>
          <p:nvSpPr>
            <p:cNvPr id="107" name="Rectangle 106">
              <a:extLst>
                <a:ext uri="{FF2B5EF4-FFF2-40B4-BE49-F238E27FC236}">
                  <a16:creationId xmlns:a16="http://schemas.microsoft.com/office/drawing/2014/main" id="{D6D9691D-4606-4981-97A5-3BEAC7F0804E}"/>
                </a:ext>
              </a:extLst>
            </p:cNvPr>
            <p:cNvSpPr/>
            <p:nvPr/>
          </p:nvSpPr>
          <p:spPr>
            <a:xfrm>
              <a:off x="8447345" y="5458210"/>
              <a:ext cx="3277765" cy="870792"/>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Insert stop stick from preferred side until it is flush with far side then tighten set screw.</a:t>
              </a:r>
            </a:p>
          </p:txBody>
        </p:sp>
        <p:cxnSp>
          <p:nvCxnSpPr>
            <p:cNvPr id="72" name="Straight Connector 71">
              <a:extLst>
                <a:ext uri="{FF2B5EF4-FFF2-40B4-BE49-F238E27FC236}">
                  <a16:creationId xmlns:a16="http://schemas.microsoft.com/office/drawing/2014/main" id="{281FF210-334C-43FA-80C2-0E1E9F3F51C4}"/>
                </a:ext>
              </a:extLst>
            </p:cNvPr>
            <p:cNvCxnSpPr>
              <a:cxnSpLocks/>
            </p:cNvCxnSpPr>
            <p:nvPr/>
          </p:nvCxnSpPr>
          <p:spPr>
            <a:xfrm>
              <a:off x="8508644" y="5009467"/>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F599308-2B51-4D9D-9F9B-2C2E81CA918F}"/>
                </a:ext>
              </a:extLst>
            </p:cNvPr>
            <p:cNvCxnSpPr>
              <a:cxnSpLocks/>
            </p:cNvCxnSpPr>
            <p:nvPr/>
          </p:nvCxnSpPr>
          <p:spPr>
            <a:xfrm>
              <a:off x="8588169" y="3516013"/>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7" name="TextBox 6">
            <a:extLst>
              <a:ext uri="{FF2B5EF4-FFF2-40B4-BE49-F238E27FC236}">
                <a16:creationId xmlns:a16="http://schemas.microsoft.com/office/drawing/2014/main" id="{E96B9D6D-CB7D-40B6-8100-BD3A9B2BE46C}"/>
              </a:ext>
            </a:extLst>
          </p:cNvPr>
          <p:cNvSpPr txBox="1"/>
          <p:nvPr/>
        </p:nvSpPr>
        <p:spPr>
          <a:xfrm>
            <a:off x="8039273" y="292212"/>
            <a:ext cx="3670664" cy="584006"/>
          </a:xfrm>
          <a:prstGeom prst="rect">
            <a:avLst/>
          </a:prstGeom>
          <a:noFill/>
        </p:spPr>
        <p:txBody>
          <a:bodyPr wrap="square" rtlCol="0">
            <a:spAutoFit/>
          </a:bodyPr>
          <a:lstStyle/>
          <a:p>
            <a:pPr>
              <a:lnSpc>
                <a:spcPts val="4000"/>
              </a:lnSpc>
            </a:pPr>
            <a:r>
              <a:rPr lang="en-US" sz="3200" b="1" dirty="0">
                <a:solidFill>
                  <a:srgbClr val="00359E"/>
                </a:solidFill>
                <a:latin typeface="Source Sans Pro Black" panose="020B0604020202020204" pitchFamily="34" charset="0"/>
                <a:cs typeface="Segoe UI" panose="020B0502040204020203" pitchFamily="34" charset="0"/>
              </a:rPr>
              <a:t>PREP BY TESTERS</a:t>
            </a:r>
          </a:p>
        </p:txBody>
      </p:sp>
      <p:grpSp>
        <p:nvGrpSpPr>
          <p:cNvPr id="21" name="Group 20">
            <a:extLst>
              <a:ext uri="{FF2B5EF4-FFF2-40B4-BE49-F238E27FC236}">
                <a16:creationId xmlns:a16="http://schemas.microsoft.com/office/drawing/2014/main" id="{207A3E55-3405-4C84-B2F9-5A33E6D292EA}"/>
              </a:ext>
              <a:ext uri="{C183D7F6-B498-43B3-948B-1728B52AA6E4}">
                <adec:decorative xmlns:adec="http://schemas.microsoft.com/office/drawing/2017/decorative" val="1"/>
              </a:ext>
            </a:extLst>
          </p:cNvPr>
          <p:cNvGrpSpPr/>
          <p:nvPr/>
        </p:nvGrpSpPr>
        <p:grpSpPr>
          <a:xfrm>
            <a:off x="717722" y="1103327"/>
            <a:ext cx="3334496" cy="5139039"/>
            <a:chOff x="8411668" y="1300476"/>
            <a:chExt cx="3334496" cy="4832788"/>
          </a:xfrm>
        </p:grpSpPr>
        <p:sp>
          <p:nvSpPr>
            <p:cNvPr id="22" name="TextBox 21">
              <a:extLst>
                <a:ext uri="{FF2B5EF4-FFF2-40B4-BE49-F238E27FC236}">
                  <a16:creationId xmlns:a16="http://schemas.microsoft.com/office/drawing/2014/main" id="{688DDD23-395A-46C9-9DDB-E715B0660102}"/>
                </a:ext>
              </a:extLst>
            </p:cNvPr>
            <p:cNvSpPr txBox="1"/>
            <p:nvPr/>
          </p:nvSpPr>
          <p:spPr>
            <a:xfrm>
              <a:off x="8462691" y="1300476"/>
              <a:ext cx="3047138" cy="289436"/>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PRESENT EVERY BAT </a:t>
              </a:r>
            </a:p>
          </p:txBody>
        </p:sp>
        <p:sp>
          <p:nvSpPr>
            <p:cNvPr id="23" name="Rectangle 22">
              <a:extLst>
                <a:ext uri="{FF2B5EF4-FFF2-40B4-BE49-F238E27FC236}">
                  <a16:creationId xmlns:a16="http://schemas.microsoft.com/office/drawing/2014/main" id="{244B547E-177E-495D-A7D1-E302DBA58F75}"/>
                </a:ext>
              </a:extLst>
            </p:cNvPr>
            <p:cNvSpPr/>
            <p:nvPr/>
          </p:nvSpPr>
          <p:spPr>
            <a:xfrm>
              <a:off x="8411668" y="1681005"/>
              <a:ext cx="3228255" cy="868306"/>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Bats without the appropriate sticker will not be allowed in team areas.</a:t>
              </a:r>
            </a:p>
          </p:txBody>
        </p:sp>
        <p:sp>
          <p:nvSpPr>
            <p:cNvPr id="24" name="TextBox 23">
              <a:extLst>
                <a:ext uri="{FF2B5EF4-FFF2-40B4-BE49-F238E27FC236}">
                  <a16:creationId xmlns:a16="http://schemas.microsoft.com/office/drawing/2014/main" id="{FF24CC8A-DF46-4965-BC28-AA65257577AA}"/>
                </a:ext>
              </a:extLst>
            </p:cNvPr>
            <p:cNvSpPr txBox="1"/>
            <p:nvPr/>
          </p:nvSpPr>
          <p:spPr>
            <a:xfrm>
              <a:off x="8437178" y="2766625"/>
              <a:ext cx="3047138" cy="289436"/>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ANNOTATED BAT LIST</a:t>
              </a:r>
            </a:p>
          </p:txBody>
        </p:sp>
        <p:sp>
          <p:nvSpPr>
            <p:cNvPr id="25" name="Rectangle 24">
              <a:extLst>
                <a:ext uri="{FF2B5EF4-FFF2-40B4-BE49-F238E27FC236}">
                  <a16:creationId xmlns:a16="http://schemas.microsoft.com/office/drawing/2014/main" id="{73885F50-3813-4AEE-9D0C-974D861B8255}"/>
                </a:ext>
              </a:extLst>
            </p:cNvPr>
            <p:cNvSpPr/>
            <p:nvPr/>
          </p:nvSpPr>
          <p:spPr>
            <a:xfrm>
              <a:off x="8411668" y="3200615"/>
              <a:ext cx="3270355" cy="1157741"/>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Highlight the models presented and indicate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the number of each that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will be tested.</a:t>
              </a:r>
            </a:p>
          </p:txBody>
        </p:sp>
        <p:sp>
          <p:nvSpPr>
            <p:cNvPr id="26" name="TextBox 25">
              <a:extLst>
                <a:ext uri="{FF2B5EF4-FFF2-40B4-BE49-F238E27FC236}">
                  <a16:creationId xmlns:a16="http://schemas.microsoft.com/office/drawing/2014/main" id="{C73B3F07-BF3F-489E-925F-E7BA4A241E47}"/>
                </a:ext>
              </a:extLst>
            </p:cNvPr>
            <p:cNvSpPr txBox="1"/>
            <p:nvPr/>
          </p:nvSpPr>
          <p:spPr>
            <a:xfrm>
              <a:off x="8474603" y="4638457"/>
              <a:ext cx="3047138" cy="289436"/>
            </a:xfrm>
            <a:prstGeom prst="rect">
              <a:avLst/>
            </a:prstGeom>
            <a:noFill/>
          </p:spPr>
          <p:txBody>
            <a:bodyPr wrap="square" lIns="0" tIns="0" rIns="0" bIns="0" rtlCol="0">
              <a:spAutoFit/>
            </a:bodyPr>
            <a:lstStyle/>
            <a:p>
              <a:r>
                <a:rPr lang="en-US" sz="2000" b="1"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LINE UP BATS  </a:t>
              </a:r>
            </a:p>
          </p:txBody>
        </p:sp>
        <p:sp>
          <p:nvSpPr>
            <p:cNvPr id="27" name="Rectangle 26">
              <a:extLst>
                <a:ext uri="{FF2B5EF4-FFF2-40B4-BE49-F238E27FC236}">
                  <a16:creationId xmlns:a16="http://schemas.microsoft.com/office/drawing/2014/main" id="{F83AD502-3177-462F-ABA8-BD10C6D63AED}"/>
                </a:ext>
              </a:extLst>
            </p:cNvPr>
            <p:cNvSpPr/>
            <p:nvPr/>
          </p:nvSpPr>
          <p:spPr>
            <a:xfrm>
              <a:off x="8411668" y="4975523"/>
              <a:ext cx="3334496" cy="1157741"/>
            </a:xfrm>
            <a:prstGeom prst="rect">
              <a:avLst/>
            </a:prstGeom>
          </p:spPr>
          <p:txBody>
            <a:bodyPr wrap="square" lIns="0" tIns="0" rIns="0" bIns="0">
              <a:spAutoFit/>
            </a:bodyPr>
            <a:lstStyle/>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Arrange the bats in the </a:t>
              </a:r>
            </a:p>
            <a:p>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order in which they appear on the  NCAA Approved Softball Bat List.</a:t>
              </a:r>
            </a:p>
          </p:txBody>
        </p:sp>
        <p:cxnSp>
          <p:nvCxnSpPr>
            <p:cNvPr id="28" name="Straight Connector 27">
              <a:extLst>
                <a:ext uri="{FF2B5EF4-FFF2-40B4-BE49-F238E27FC236}">
                  <a16:creationId xmlns:a16="http://schemas.microsoft.com/office/drawing/2014/main" id="{00B787F4-552F-4A10-BCB4-6159541B5D66}"/>
                </a:ext>
              </a:extLst>
            </p:cNvPr>
            <p:cNvCxnSpPr>
              <a:cxnSpLocks/>
            </p:cNvCxnSpPr>
            <p:nvPr/>
          </p:nvCxnSpPr>
          <p:spPr>
            <a:xfrm>
              <a:off x="8462689" y="4431721"/>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1C6CA6-2C14-4154-8B32-046E77044F12}"/>
                </a:ext>
              </a:extLst>
            </p:cNvPr>
            <p:cNvCxnSpPr>
              <a:cxnSpLocks/>
            </p:cNvCxnSpPr>
            <p:nvPr/>
          </p:nvCxnSpPr>
          <p:spPr>
            <a:xfrm>
              <a:off x="8462691" y="2604335"/>
              <a:ext cx="29961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617F934-91D6-46CD-A96A-5F7EA0415068}"/>
              </a:ext>
            </a:extLst>
          </p:cNvPr>
          <p:cNvSpPr txBox="1"/>
          <p:nvPr/>
        </p:nvSpPr>
        <p:spPr>
          <a:xfrm flipH="1">
            <a:off x="4602244" y="126209"/>
            <a:ext cx="2600352" cy="3539430"/>
          </a:xfrm>
          <a:prstGeom prst="rect">
            <a:avLst/>
          </a:prstGeom>
          <a:noFill/>
        </p:spPr>
        <p:txBody>
          <a:bodyPr wrap="square" rtlCol="0">
            <a:spAutoFit/>
          </a:bodyPr>
          <a:lstStyle/>
          <a:p>
            <a:r>
              <a:rPr lang="en-US" sz="3200" dirty="0">
                <a:solidFill>
                  <a:schemeClr val="bg1"/>
                </a:solidFill>
                <a:latin typeface="Source Sans Pro Black" panose="020B0803030403020204" pitchFamily="34" charset="0"/>
                <a:ea typeface="Source Sans Pro Black" panose="020B0803030403020204" pitchFamily="34" charset="0"/>
              </a:rPr>
              <a:t>G</a:t>
            </a:r>
          </a:p>
          <a:p>
            <a:r>
              <a:rPr lang="en-US" sz="3200" dirty="0">
                <a:solidFill>
                  <a:schemeClr val="bg1"/>
                </a:solidFill>
                <a:latin typeface="Source Sans Pro Black" panose="020B0803030403020204" pitchFamily="34" charset="0"/>
                <a:ea typeface="Source Sans Pro Black" panose="020B0803030403020204" pitchFamily="34" charset="0"/>
              </a:rPr>
              <a:t>    E</a:t>
            </a:r>
          </a:p>
          <a:p>
            <a:r>
              <a:rPr lang="en-US" sz="3200" dirty="0">
                <a:solidFill>
                  <a:schemeClr val="bg1"/>
                </a:solidFill>
                <a:latin typeface="Source Sans Pro Black" panose="020B0803030403020204" pitchFamily="34" charset="0"/>
                <a:ea typeface="Source Sans Pro Black" panose="020B0803030403020204" pitchFamily="34" charset="0"/>
              </a:rPr>
              <a:t>        T</a:t>
            </a:r>
          </a:p>
          <a:p>
            <a:r>
              <a:rPr lang="en-US" sz="3200" dirty="0">
                <a:solidFill>
                  <a:schemeClr val="bg1"/>
                </a:solidFill>
                <a:latin typeface="Source Sans Pro Black" panose="020B0803030403020204" pitchFamily="34" charset="0"/>
                <a:ea typeface="Source Sans Pro Black" panose="020B0803030403020204" pitchFamily="34" charset="0"/>
              </a:rPr>
              <a:t>            T</a:t>
            </a:r>
          </a:p>
          <a:p>
            <a:r>
              <a:rPr lang="en-US" sz="3200" dirty="0">
                <a:solidFill>
                  <a:schemeClr val="bg1"/>
                </a:solidFill>
                <a:latin typeface="Source Sans Pro Black" panose="020B0803030403020204" pitchFamily="34" charset="0"/>
                <a:ea typeface="Source Sans Pro Black" panose="020B0803030403020204" pitchFamily="34" charset="0"/>
              </a:rPr>
              <a:t>                I</a:t>
            </a:r>
          </a:p>
          <a:p>
            <a:r>
              <a:rPr lang="en-US" sz="3200" dirty="0">
                <a:solidFill>
                  <a:schemeClr val="bg1"/>
                </a:solidFill>
                <a:latin typeface="Source Sans Pro Black" panose="020B0803030403020204" pitchFamily="34" charset="0"/>
                <a:ea typeface="Source Sans Pro Black" panose="020B0803030403020204" pitchFamily="34" charset="0"/>
              </a:rPr>
              <a:t>                   N</a:t>
            </a:r>
          </a:p>
          <a:p>
            <a:r>
              <a:rPr lang="en-US" sz="3200" dirty="0">
                <a:solidFill>
                  <a:schemeClr val="bg1"/>
                </a:solidFill>
                <a:latin typeface="Source Sans Pro Black" panose="020B0803030403020204" pitchFamily="34" charset="0"/>
                <a:ea typeface="Source Sans Pro Black" panose="020B0803030403020204" pitchFamily="34" charset="0"/>
              </a:rPr>
              <a:t>                       G </a:t>
            </a:r>
          </a:p>
        </p:txBody>
      </p:sp>
      <p:sp>
        <p:nvSpPr>
          <p:cNvPr id="6" name="TextBox 5">
            <a:extLst>
              <a:ext uri="{FF2B5EF4-FFF2-40B4-BE49-F238E27FC236}">
                <a16:creationId xmlns:a16="http://schemas.microsoft.com/office/drawing/2014/main" id="{2FAA908D-D716-4213-8D5E-039E8E806AD8}"/>
              </a:ext>
            </a:extLst>
          </p:cNvPr>
          <p:cNvSpPr txBox="1"/>
          <p:nvPr/>
        </p:nvSpPr>
        <p:spPr>
          <a:xfrm>
            <a:off x="4773232" y="3210400"/>
            <a:ext cx="2684392" cy="3539430"/>
          </a:xfrm>
          <a:prstGeom prst="rect">
            <a:avLst/>
          </a:prstGeom>
          <a:noFill/>
        </p:spPr>
        <p:txBody>
          <a:bodyPr wrap="square" rtlCol="0">
            <a:spAutoFit/>
          </a:bodyPr>
          <a:lstStyle/>
          <a:p>
            <a:r>
              <a:rPr lang="en-US" sz="3200" dirty="0">
                <a:solidFill>
                  <a:schemeClr val="bg1"/>
                </a:solidFill>
                <a:latin typeface="Source Sans Pro Black" panose="020B0803030403020204" pitchFamily="34" charset="0"/>
                <a:ea typeface="Source Sans Pro Black" panose="020B0803030403020204" pitchFamily="34" charset="0"/>
              </a:rPr>
              <a:t>S  </a:t>
            </a:r>
          </a:p>
          <a:p>
            <a:r>
              <a:rPr lang="en-US" sz="3200" dirty="0">
                <a:solidFill>
                  <a:schemeClr val="bg1"/>
                </a:solidFill>
                <a:latin typeface="Source Sans Pro Black" panose="020B0803030403020204" pitchFamily="34" charset="0"/>
                <a:ea typeface="Source Sans Pro Black" panose="020B0803030403020204" pitchFamily="34" charset="0"/>
              </a:rPr>
              <a:t>    T</a:t>
            </a:r>
          </a:p>
          <a:p>
            <a:r>
              <a:rPr lang="en-US" sz="3200" dirty="0">
                <a:solidFill>
                  <a:schemeClr val="bg1"/>
                </a:solidFill>
                <a:latin typeface="Source Sans Pro Black" panose="020B0803030403020204" pitchFamily="34" charset="0"/>
                <a:ea typeface="Source Sans Pro Black" panose="020B0803030403020204" pitchFamily="34" charset="0"/>
              </a:rPr>
              <a:t>        A</a:t>
            </a:r>
          </a:p>
          <a:p>
            <a:r>
              <a:rPr lang="en-US" sz="3200" dirty="0">
                <a:solidFill>
                  <a:schemeClr val="bg1"/>
                </a:solidFill>
                <a:latin typeface="Source Sans Pro Black" panose="020B0803030403020204" pitchFamily="34" charset="0"/>
                <a:ea typeface="Source Sans Pro Black" panose="020B0803030403020204" pitchFamily="34" charset="0"/>
              </a:rPr>
              <a:t>            R</a:t>
            </a:r>
          </a:p>
          <a:p>
            <a:r>
              <a:rPr lang="en-US" sz="3200" dirty="0">
                <a:solidFill>
                  <a:schemeClr val="bg1"/>
                </a:solidFill>
                <a:latin typeface="Source Sans Pro Black" panose="020B0803030403020204" pitchFamily="34" charset="0"/>
                <a:ea typeface="Source Sans Pro Black" panose="020B0803030403020204" pitchFamily="34" charset="0"/>
              </a:rPr>
              <a:t>                T</a:t>
            </a:r>
          </a:p>
          <a:p>
            <a:r>
              <a:rPr lang="en-US" sz="3200" dirty="0">
                <a:solidFill>
                  <a:schemeClr val="bg1"/>
                </a:solidFill>
                <a:latin typeface="Source Sans Pro Black" panose="020B0803030403020204" pitchFamily="34" charset="0"/>
                <a:ea typeface="Source Sans Pro Black" panose="020B0803030403020204" pitchFamily="34" charset="0"/>
              </a:rPr>
              <a:t>                   E</a:t>
            </a:r>
          </a:p>
          <a:p>
            <a:r>
              <a:rPr lang="en-US" sz="3200" dirty="0">
                <a:solidFill>
                  <a:schemeClr val="bg1"/>
                </a:solidFill>
                <a:latin typeface="Source Sans Pro Black" panose="020B0803030403020204" pitchFamily="34" charset="0"/>
                <a:ea typeface="Source Sans Pro Black" panose="020B0803030403020204" pitchFamily="34" charset="0"/>
              </a:rPr>
              <a:t>                       D </a:t>
            </a:r>
          </a:p>
        </p:txBody>
      </p:sp>
      <p:cxnSp>
        <p:nvCxnSpPr>
          <p:cNvPr id="30" name="Straight Connector 29">
            <a:extLst>
              <a:ext uri="{FF2B5EF4-FFF2-40B4-BE49-F238E27FC236}">
                <a16:creationId xmlns:a16="http://schemas.microsoft.com/office/drawing/2014/main" id="{AEB24FB7-06B4-49A9-8998-7D0D9AE5C174}"/>
              </a:ext>
            </a:extLst>
          </p:cNvPr>
          <p:cNvCxnSpPr>
            <a:cxnSpLocks/>
          </p:cNvCxnSpPr>
          <p:nvPr/>
        </p:nvCxnSpPr>
        <p:spPr>
          <a:xfrm>
            <a:off x="776318" y="6309204"/>
            <a:ext cx="30981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E5D073-99A4-4A07-8960-C8B8F3FBC536}"/>
              </a:ext>
            </a:extLst>
          </p:cNvPr>
          <p:cNvCxnSpPr>
            <a:cxnSpLocks/>
          </p:cNvCxnSpPr>
          <p:nvPr/>
        </p:nvCxnSpPr>
        <p:spPr>
          <a:xfrm>
            <a:off x="7937526" y="6309204"/>
            <a:ext cx="344573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51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9929E06-4AB9-4598-A963-82CCC18A3FF2}"/>
              </a:ext>
            </a:extLst>
          </p:cNvPr>
          <p:cNvSpPr txBox="1"/>
          <p:nvPr/>
        </p:nvSpPr>
        <p:spPr>
          <a:xfrm>
            <a:off x="738512" y="4595450"/>
            <a:ext cx="1660456" cy="615553"/>
          </a:xfrm>
          <a:prstGeom prst="rect">
            <a:avLst/>
          </a:prstGeom>
          <a:noFill/>
        </p:spPr>
        <p:txBody>
          <a:bodyPr wrap="none" lIns="0" tIns="0" rIns="0" bIns="0" rtlCol="0">
            <a:spAutoFit/>
          </a:bodyPr>
          <a:lstStyle/>
          <a:p>
            <a:pPr algn="ctr"/>
            <a:r>
              <a:rPr lang="en-US" sz="2000" b="1" dirty="0">
                <a:solidFill>
                  <a:srgbClr val="00359E"/>
                </a:solidFill>
                <a:latin typeface="Segoe UI" panose="020B0502040204020203" pitchFamily="34" charset="0"/>
                <a:cs typeface="Segoe UI" panose="020B0502040204020203" pitchFamily="34" charset="0"/>
              </a:rPr>
              <a:t>VERIFY </a:t>
            </a:r>
          </a:p>
          <a:p>
            <a:pPr algn="ctr"/>
            <a:r>
              <a:rPr lang="en-US" sz="2000" b="1" dirty="0">
                <a:solidFill>
                  <a:srgbClr val="00359E"/>
                </a:solidFill>
                <a:latin typeface="Segoe UI" panose="020B0502040204020203" pitchFamily="34" charset="0"/>
                <a:cs typeface="Segoe UI" panose="020B0502040204020203" pitchFamily="34" charset="0"/>
              </a:rPr>
              <a:t>BAT MODELS </a:t>
            </a:r>
          </a:p>
        </p:txBody>
      </p:sp>
      <p:sp>
        <p:nvSpPr>
          <p:cNvPr id="19" name="Text Placeholder 2">
            <a:extLst>
              <a:ext uri="{FF2B5EF4-FFF2-40B4-BE49-F238E27FC236}">
                <a16:creationId xmlns:a16="http://schemas.microsoft.com/office/drawing/2014/main" id="{9DF162EE-A4BE-4D4C-9A3C-51FC2F765D81}"/>
              </a:ext>
            </a:extLst>
          </p:cNvPr>
          <p:cNvSpPr txBox="1">
            <a:spLocks/>
          </p:cNvSpPr>
          <p:nvPr/>
        </p:nvSpPr>
        <p:spPr>
          <a:xfrm>
            <a:off x="549185" y="5454662"/>
            <a:ext cx="2025011" cy="12311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Model numbers on the bat must exactly match those  on the list.</a:t>
            </a:r>
          </a:p>
        </p:txBody>
      </p:sp>
      <p:cxnSp>
        <p:nvCxnSpPr>
          <p:cNvPr id="20" name="Straight Connector 19">
            <a:extLst>
              <a:ext uri="{FF2B5EF4-FFF2-40B4-BE49-F238E27FC236}">
                <a16:creationId xmlns:a16="http://schemas.microsoft.com/office/drawing/2014/main" id="{A258B9C9-A63C-4AE4-8EB4-544F3A70C2F7}"/>
              </a:ext>
              <a:ext uri="{C183D7F6-B498-43B3-948B-1728B52AA6E4}">
                <adec:decorative xmlns:adec="http://schemas.microsoft.com/office/drawing/2017/decorative" val="1"/>
              </a:ext>
            </a:extLst>
          </p:cNvPr>
          <p:cNvCxnSpPr/>
          <p:nvPr/>
        </p:nvCxnSpPr>
        <p:spPr>
          <a:xfrm>
            <a:off x="1329338" y="5277685"/>
            <a:ext cx="478805" cy="0"/>
          </a:xfrm>
          <a:prstGeom prst="line">
            <a:avLst/>
          </a:prstGeom>
          <a:ln w="28575">
            <a:solidFill>
              <a:srgbClr val="A758EE"/>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B0754C1-4097-4CDA-B3CB-7304331CBBB9}"/>
              </a:ext>
            </a:extLst>
          </p:cNvPr>
          <p:cNvSpPr txBox="1"/>
          <p:nvPr/>
        </p:nvSpPr>
        <p:spPr>
          <a:xfrm>
            <a:off x="3339377" y="4605862"/>
            <a:ext cx="2437128" cy="615553"/>
          </a:xfrm>
          <a:prstGeom prst="rect">
            <a:avLst/>
          </a:prstGeom>
          <a:noFill/>
        </p:spPr>
        <p:txBody>
          <a:bodyPr wrap="square" lIns="0" tIns="0" rIns="0" bIns="0" rtlCol="0">
            <a:spAutoFit/>
          </a:bodyPr>
          <a:lstStyle/>
          <a:p>
            <a:pPr algn="ctr"/>
            <a:r>
              <a:rPr lang="en-US" sz="2000" b="1" dirty="0">
                <a:solidFill>
                  <a:srgbClr val="00359E"/>
                </a:solidFill>
                <a:latin typeface="Segoe UI" panose="020B0502040204020203" pitchFamily="34" charset="0"/>
                <a:cs typeface="Segoe UI" panose="020B0502040204020203" pitchFamily="34" charset="0"/>
              </a:rPr>
              <a:t>DISQUALIFY </a:t>
            </a:r>
          </a:p>
          <a:p>
            <a:pPr algn="ctr"/>
            <a:r>
              <a:rPr lang="en-US" sz="2000" b="1" dirty="0">
                <a:solidFill>
                  <a:srgbClr val="00359E"/>
                </a:solidFill>
                <a:latin typeface="Segoe UI" panose="020B0502040204020203" pitchFamily="34" charset="0"/>
                <a:cs typeface="Segoe UI" panose="020B0502040204020203" pitchFamily="34" charset="0"/>
              </a:rPr>
              <a:t>OBVIOUS DAMAGE </a:t>
            </a:r>
          </a:p>
        </p:txBody>
      </p:sp>
      <p:sp>
        <p:nvSpPr>
          <p:cNvPr id="25" name="Text Placeholder 2">
            <a:extLst>
              <a:ext uri="{FF2B5EF4-FFF2-40B4-BE49-F238E27FC236}">
                <a16:creationId xmlns:a16="http://schemas.microsoft.com/office/drawing/2014/main" id="{72AC3065-20B0-4A63-89FA-B10AD6D1363C}"/>
              </a:ext>
            </a:extLst>
          </p:cNvPr>
          <p:cNvSpPr txBox="1">
            <a:spLocks/>
          </p:cNvSpPr>
          <p:nvPr/>
        </p:nvSpPr>
        <p:spPr>
          <a:xfrm>
            <a:off x="3437998" y="5454662"/>
            <a:ext cx="2177840" cy="12311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Don’t waste your time testing obviously damaged  bats. </a:t>
            </a:r>
            <a:endParaRPr lang="en-US" sz="2000" dirty="0">
              <a:solidFill>
                <a:srgbClr val="00359E"/>
              </a:solidFill>
              <a:latin typeface="Segoe UI" panose="020B0502040204020203" pitchFamily="34" charset="0"/>
              <a:cs typeface="Segoe UI" panose="020B0502040204020203" pitchFamily="34" charset="0"/>
            </a:endParaRPr>
          </a:p>
        </p:txBody>
      </p:sp>
      <p:cxnSp>
        <p:nvCxnSpPr>
          <p:cNvPr id="26" name="Straight Connector 25">
            <a:extLst>
              <a:ext uri="{FF2B5EF4-FFF2-40B4-BE49-F238E27FC236}">
                <a16:creationId xmlns:a16="http://schemas.microsoft.com/office/drawing/2014/main" id="{EE30765C-622F-4015-90C6-297DE00BBDB5}"/>
              </a:ext>
              <a:ext uri="{C183D7F6-B498-43B3-948B-1728B52AA6E4}">
                <adec:decorative xmlns:adec="http://schemas.microsoft.com/office/drawing/2017/decorative" val="1"/>
              </a:ext>
            </a:extLst>
          </p:cNvPr>
          <p:cNvCxnSpPr/>
          <p:nvPr/>
        </p:nvCxnSpPr>
        <p:spPr>
          <a:xfrm>
            <a:off x="4321589" y="5277686"/>
            <a:ext cx="478805" cy="0"/>
          </a:xfrm>
          <a:prstGeom prst="line">
            <a:avLst/>
          </a:prstGeom>
          <a:ln w="28575">
            <a:solidFill>
              <a:srgbClr val="6FA3F7"/>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005B0B-E5FC-472B-962B-C2258039F3B2}"/>
              </a:ext>
            </a:extLst>
          </p:cNvPr>
          <p:cNvSpPr txBox="1"/>
          <p:nvPr/>
        </p:nvSpPr>
        <p:spPr>
          <a:xfrm>
            <a:off x="6721578" y="4605862"/>
            <a:ext cx="1822679" cy="615553"/>
          </a:xfrm>
          <a:prstGeom prst="rect">
            <a:avLst/>
          </a:prstGeom>
          <a:noFill/>
        </p:spPr>
        <p:txBody>
          <a:bodyPr wrap="none" lIns="0" tIns="0" rIns="0" bIns="0" rtlCol="0">
            <a:spAutoFit/>
          </a:bodyPr>
          <a:lstStyle/>
          <a:p>
            <a:pPr algn="ctr"/>
            <a:r>
              <a:rPr lang="en-US" sz="2000" b="1" dirty="0">
                <a:solidFill>
                  <a:srgbClr val="00359E"/>
                </a:solidFill>
                <a:latin typeface="Segoe UI" panose="020B0502040204020203" pitchFamily="34" charset="0"/>
                <a:cs typeface="Segoe UI" panose="020B0502040204020203" pitchFamily="34" charset="0"/>
              </a:rPr>
              <a:t>COMPRESSION</a:t>
            </a:r>
          </a:p>
          <a:p>
            <a:pPr algn="ctr"/>
            <a:r>
              <a:rPr lang="en-US" sz="2000" b="1" dirty="0">
                <a:solidFill>
                  <a:srgbClr val="00359E"/>
                </a:solidFill>
                <a:latin typeface="Segoe UI" panose="020B0502040204020203" pitchFamily="34" charset="0"/>
                <a:cs typeface="Segoe UI" panose="020B0502040204020203" pitchFamily="34" charset="0"/>
              </a:rPr>
              <a:t>TEST </a:t>
            </a:r>
          </a:p>
        </p:txBody>
      </p:sp>
      <p:sp>
        <p:nvSpPr>
          <p:cNvPr id="37" name="Text Placeholder 2">
            <a:extLst>
              <a:ext uri="{FF2B5EF4-FFF2-40B4-BE49-F238E27FC236}">
                <a16:creationId xmlns:a16="http://schemas.microsoft.com/office/drawing/2014/main" id="{5BA86B7F-9A89-4AB5-BADE-64D7C6E5C868}"/>
              </a:ext>
            </a:extLst>
          </p:cNvPr>
          <p:cNvSpPr txBox="1">
            <a:spLocks/>
          </p:cNvSpPr>
          <p:nvPr/>
        </p:nvSpPr>
        <p:spPr>
          <a:xfrm>
            <a:off x="6606760" y="5454662"/>
            <a:ext cx="2052313" cy="12311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Test until the bat passes or fails twice, whichever happens first.</a:t>
            </a:r>
          </a:p>
        </p:txBody>
      </p:sp>
      <p:cxnSp>
        <p:nvCxnSpPr>
          <p:cNvPr id="38" name="Straight Connector 37">
            <a:extLst>
              <a:ext uri="{FF2B5EF4-FFF2-40B4-BE49-F238E27FC236}">
                <a16:creationId xmlns:a16="http://schemas.microsoft.com/office/drawing/2014/main" id="{8781AB32-AC63-443B-8ADA-AAB7C9723936}"/>
              </a:ext>
              <a:ext uri="{C183D7F6-B498-43B3-948B-1728B52AA6E4}">
                <adec:decorative xmlns:adec="http://schemas.microsoft.com/office/drawing/2017/decorative" val="1"/>
              </a:ext>
            </a:extLst>
          </p:cNvPr>
          <p:cNvCxnSpPr/>
          <p:nvPr/>
        </p:nvCxnSpPr>
        <p:spPr>
          <a:xfrm>
            <a:off x="7337841" y="5277685"/>
            <a:ext cx="478805" cy="0"/>
          </a:xfrm>
          <a:prstGeom prst="line">
            <a:avLst/>
          </a:prstGeom>
          <a:ln w="28575">
            <a:solidFill>
              <a:srgbClr val="79CFED"/>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7B6FBDF-4663-4A5D-A2B3-B90DCEBBA233}"/>
              </a:ext>
            </a:extLst>
          </p:cNvPr>
          <p:cNvSpPr txBox="1"/>
          <p:nvPr/>
        </p:nvSpPr>
        <p:spPr>
          <a:xfrm>
            <a:off x="9948296" y="4749337"/>
            <a:ext cx="1553310" cy="307777"/>
          </a:xfrm>
          <a:prstGeom prst="rect">
            <a:avLst/>
          </a:prstGeom>
          <a:noFill/>
        </p:spPr>
        <p:txBody>
          <a:bodyPr wrap="none" lIns="0" tIns="0" rIns="0" bIns="0" rtlCol="0">
            <a:spAutoFit/>
          </a:bodyPr>
          <a:lstStyle/>
          <a:p>
            <a:pPr algn="ctr"/>
            <a:r>
              <a:rPr lang="en-US" sz="2000" b="1" dirty="0">
                <a:solidFill>
                  <a:srgbClr val="00359E"/>
                </a:solidFill>
                <a:latin typeface="Segoe UI" panose="020B0502040204020203" pitchFamily="34" charset="0"/>
                <a:cs typeface="Segoe UI" panose="020B0502040204020203" pitchFamily="34" charset="0"/>
              </a:rPr>
              <a:t>FOLLOW-UP </a:t>
            </a:r>
          </a:p>
        </p:txBody>
      </p:sp>
      <p:sp>
        <p:nvSpPr>
          <p:cNvPr id="49" name="Text Placeholder 2">
            <a:extLst>
              <a:ext uri="{FF2B5EF4-FFF2-40B4-BE49-F238E27FC236}">
                <a16:creationId xmlns:a16="http://schemas.microsoft.com/office/drawing/2014/main" id="{EB976B3E-89DE-4833-94D4-23A4F14582CA}"/>
              </a:ext>
            </a:extLst>
          </p:cNvPr>
          <p:cNvSpPr txBox="1">
            <a:spLocks/>
          </p:cNvSpPr>
          <p:nvPr/>
        </p:nvSpPr>
        <p:spPr>
          <a:xfrm>
            <a:off x="9531255" y="5454662"/>
            <a:ext cx="2284519" cy="12311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Sticker  bats that pass; retain </a:t>
            </a:r>
          </a:p>
          <a:p>
            <a:pPr algn="ctr">
              <a:lnSpc>
                <a:spcPct val="100000"/>
              </a:lnSpc>
              <a:spcBef>
                <a:spcPts val="0"/>
              </a:spcBef>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failures and </a:t>
            </a:r>
          </a:p>
          <a:p>
            <a:pPr algn="ctr">
              <a:lnSpc>
                <a:spcPct val="100000"/>
              </a:lnSpc>
              <a:spcBef>
                <a:spcPts val="0"/>
              </a:spcBef>
            </a:pPr>
            <a:r>
              <a:rPr lang="en-US" sz="2000" dirty="0">
                <a:solidFill>
                  <a:srgbClr val="00359E"/>
                </a:solidFill>
                <a:latin typeface="Source Sans Pro Black" panose="020B0803030403020204" pitchFamily="34" charset="0"/>
                <a:ea typeface="Source Sans Pro Black" panose="020B0803030403020204" pitchFamily="34" charset="0"/>
                <a:cs typeface="Segoe UI" panose="020B0502040204020203" pitchFamily="34" charset="0"/>
              </a:rPr>
              <a:t>amend bat list.</a:t>
            </a:r>
          </a:p>
        </p:txBody>
      </p:sp>
      <p:cxnSp>
        <p:nvCxnSpPr>
          <p:cNvPr id="50" name="Straight Connector 49">
            <a:extLst>
              <a:ext uri="{FF2B5EF4-FFF2-40B4-BE49-F238E27FC236}">
                <a16:creationId xmlns:a16="http://schemas.microsoft.com/office/drawing/2014/main" id="{28F561C8-B2FA-4D2D-9122-39870DF5465F}"/>
              </a:ext>
              <a:ext uri="{C183D7F6-B498-43B3-948B-1728B52AA6E4}">
                <adec:decorative xmlns:adec="http://schemas.microsoft.com/office/drawing/2017/decorative" val="1"/>
              </a:ext>
            </a:extLst>
          </p:cNvPr>
          <p:cNvCxnSpPr/>
          <p:nvPr/>
        </p:nvCxnSpPr>
        <p:spPr>
          <a:xfrm>
            <a:off x="10485548" y="5211003"/>
            <a:ext cx="478805" cy="0"/>
          </a:xfrm>
          <a:prstGeom prst="line">
            <a:avLst/>
          </a:prstGeom>
          <a:ln w="28575">
            <a:solidFill>
              <a:srgbClr val="7BEBD8"/>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25264A13-2CF6-4653-9A8E-AE29B6F25F8E}"/>
              </a:ext>
            </a:extLst>
          </p:cNvPr>
          <p:cNvSpPr txBox="1"/>
          <p:nvPr/>
        </p:nvSpPr>
        <p:spPr>
          <a:xfrm>
            <a:off x="723900" y="457291"/>
            <a:ext cx="3803018" cy="630845"/>
          </a:xfrm>
          <a:prstGeom prst="rect">
            <a:avLst/>
          </a:prstGeom>
          <a:noFill/>
        </p:spPr>
        <p:txBody>
          <a:bodyPr wrap="square" lIns="0" tIns="0" rIns="0" bIns="0" rtlCol="0">
            <a:noAutofit/>
          </a:bodyPr>
          <a:lstStyle/>
          <a:p>
            <a:pPr>
              <a:lnSpc>
                <a:spcPts val="4000"/>
              </a:lnSpc>
            </a:pPr>
            <a:r>
              <a:rPr lang="en-US" sz="3200" b="1" dirty="0">
                <a:solidFill>
                  <a:srgbClr val="000099"/>
                </a:solidFill>
                <a:latin typeface="Segoe UI" panose="020B0502040204020203" pitchFamily="34" charset="0"/>
                <a:cs typeface="Segoe UI" panose="020B0502040204020203" pitchFamily="34" charset="0"/>
              </a:rPr>
              <a:t>THE PROCESS </a:t>
            </a:r>
          </a:p>
        </p:txBody>
      </p:sp>
      <p:sp>
        <p:nvSpPr>
          <p:cNvPr id="7" name="Title 6" hidden="1">
            <a:extLst>
              <a:ext uri="{FF2B5EF4-FFF2-40B4-BE49-F238E27FC236}">
                <a16:creationId xmlns:a16="http://schemas.microsoft.com/office/drawing/2014/main" id="{8336C4B5-E15C-4086-8FF8-C33A073734A2}"/>
              </a:ext>
            </a:extLst>
          </p:cNvPr>
          <p:cNvSpPr>
            <a:spLocks noGrp="1"/>
          </p:cNvSpPr>
          <p:nvPr>
            <p:ph type="title"/>
          </p:nvPr>
        </p:nvSpPr>
        <p:spPr/>
        <p:txBody>
          <a:bodyPr/>
          <a:lstStyle/>
          <a:p>
            <a:r>
              <a:rPr lang="en-US" dirty="0"/>
              <a:t>Human resources slide 7</a:t>
            </a:r>
          </a:p>
        </p:txBody>
      </p:sp>
      <p:sp>
        <p:nvSpPr>
          <p:cNvPr id="45" name="Rectangle: Diagonal Corners Snipped 44">
            <a:extLst>
              <a:ext uri="{FF2B5EF4-FFF2-40B4-BE49-F238E27FC236}">
                <a16:creationId xmlns:a16="http://schemas.microsoft.com/office/drawing/2014/main" id="{46790B8A-96E2-4038-9070-A09DF6DB5AFE}"/>
              </a:ext>
              <a:ext uri="{C183D7F6-B498-43B3-948B-1728B52AA6E4}">
                <adec:decorative xmlns:adec="http://schemas.microsoft.com/office/drawing/2017/decorative" val="1"/>
              </a:ext>
            </a:extLst>
          </p:cNvPr>
          <p:cNvSpPr/>
          <p:nvPr/>
        </p:nvSpPr>
        <p:spPr>
          <a:xfrm rot="16200000">
            <a:off x="4370888" y="-3247345"/>
            <a:ext cx="3450224" cy="12192000"/>
          </a:xfrm>
          <a:prstGeom prst="snip2DiagRect">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10" name="Picture 9">
            <a:extLst>
              <a:ext uri="{FF2B5EF4-FFF2-40B4-BE49-F238E27FC236}">
                <a16:creationId xmlns:a16="http://schemas.microsoft.com/office/drawing/2014/main" id="{220457F6-E4BE-4D8E-9AE1-5FF39D8A1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428" y="1780434"/>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a:extLst>
              <a:ext uri="{FF2B5EF4-FFF2-40B4-BE49-F238E27FC236}">
                <a16:creationId xmlns:a16="http://schemas.microsoft.com/office/drawing/2014/main" id="{3B1E4BC0-7900-48BB-A00C-F8FBE6255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650" y="2210448"/>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0">
            <a:extLst>
              <a:ext uri="{FF2B5EF4-FFF2-40B4-BE49-F238E27FC236}">
                <a16:creationId xmlns:a16="http://schemas.microsoft.com/office/drawing/2014/main" id="{31359CE7-B937-481D-AD8A-818A470CD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799" y="1381889"/>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31">
            <a:extLst>
              <a:ext uri="{FF2B5EF4-FFF2-40B4-BE49-F238E27FC236}">
                <a16:creationId xmlns:a16="http://schemas.microsoft.com/office/drawing/2014/main" id="{6EE16345-27B5-4B40-8B28-412362643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26" y="2546770"/>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8421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Human_resources.potx" id="{FCA23E4D-BBA6-42AA-B584-B2F61B58D23B}" vid="{FACEDC86-E352-46D7-8179-62AC0FE9D0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Human resources, from 24Slides</Template>
  <TotalTime>0</TotalTime>
  <Words>5363</Words>
  <Application>Microsoft Office PowerPoint</Application>
  <PresentationFormat>Widescreen</PresentationFormat>
  <Paragraphs>692</Paragraphs>
  <Slides>19</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Arial Narrow</vt:lpstr>
      <vt:lpstr>Calibri</vt:lpstr>
      <vt:lpstr>Calibri Light</vt:lpstr>
      <vt:lpstr>Segoe UI</vt:lpstr>
      <vt:lpstr>Source Sans Pro Black</vt:lpstr>
      <vt:lpstr>Office Theme</vt:lpstr>
      <vt:lpstr>Worksheet</vt:lpstr>
      <vt:lpstr>Human resources slide 2</vt:lpstr>
      <vt:lpstr>Human resources slide 1</vt:lpstr>
      <vt:lpstr>Human resources slide 7</vt:lpstr>
      <vt:lpstr>Human resources slide 4</vt:lpstr>
      <vt:lpstr>Human resources slide 8</vt:lpstr>
      <vt:lpstr>Human resources slide 3</vt:lpstr>
      <vt:lpstr>Human resources slide 10</vt:lpstr>
      <vt:lpstr>Human resources slide 3</vt:lpstr>
      <vt:lpstr>Human resources slide 7</vt:lpstr>
      <vt:lpstr>Human resources slide 8</vt:lpstr>
      <vt:lpstr>Human resources slide 1</vt:lpstr>
      <vt:lpstr>Human resources slide 2</vt:lpstr>
      <vt:lpstr>Human resources slide 4</vt:lpstr>
      <vt:lpstr>Human resources slide 5</vt:lpstr>
      <vt:lpstr>Human resources slide 5</vt:lpstr>
      <vt:lpstr>PowerPoint Presentation</vt:lpstr>
      <vt:lpstr>Human resources slide 8</vt:lpstr>
      <vt:lpstr>Human resources slide 1</vt:lpstr>
      <vt:lpstr>Human resources slide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2019-01-31T03:19:25Z</dcterms:created>
  <dcterms:modified xsi:type="dcterms:W3CDTF">2025-04-25T16:29:47Z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2018-11-20T23:59:14.8270896Z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