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charts/chart1.xml" ContentType="application/vnd.openxmlformats-officedocument.drawingml.chart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notesMasterIdLst>
    <p:notesMasterId r:id="rId3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Issues</c:v>
                </c:pt>
              </c:strCache>
            </c:strRef>
          </c:tx>
          <c:spPr>
            <a:solidFill>
              <a:srgbClr val="02809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028090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00A896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02C39A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A0D9D9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8ECEC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Order Status</c:v>
                  </c:pt>
                  <c:pt idx="1">
                    <c:v>Pricing</c:v>
                  </c:pt>
                  <c:pt idx="2">
                    <c:v>Product Info</c:v>
                  </c:pt>
                  <c:pt idx="3">
                    <c:v>Complaints</c:v>
                  </c:pt>
                  <c:pt idx="4">
                    <c:v>Other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</c:v>
                </c:pt>
                <c:pt idx="1">
                  <c:v>16</c:v>
                </c:pt>
                <c:pt idx="2">
                  <c:v>10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74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R-PM FUNDAMENTALS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210312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02C3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Process</a:t>
            </a:r>
            <a:endParaRPr lang="en-US" sz="4000" dirty="0"/>
          </a:p>
          <a:p>
            <a:pPr indent="0" marL="0">
              <a:buNone/>
            </a:pPr>
            <a:r>
              <a:rPr lang="en-US" sz="4000" dirty="0">
                <a:solidFill>
                  <a:srgbClr val="02C3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Improvement Tools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457200" y="3840480"/>
            <a:ext cx="1828800" cy="73152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1148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tools for solo entrepreneurs and small teams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improve processes and solve problems systematically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an Affinity Diagram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143000"/>
            <a:ext cx="548640" cy="54864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1430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280160" y="10058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Display Ideas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280160" y="14173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each idea on a separate sticky note or card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057400"/>
            <a:ext cx="548640" cy="54864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20574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280160" y="19202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Sort Silently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280160" y="2331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related ideas together without talking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971800"/>
            <a:ext cx="548640" cy="54864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9718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280160" y="28346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Headers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280160" y="32461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 each group with a summary statement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886200"/>
            <a:ext cx="548640" cy="548640"/>
          </a:xfrm>
          <a:prstGeom prst="ellipse">
            <a:avLst/>
          </a:prstGeom>
          <a:solidFill>
            <a:srgbClr val="E87A3C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886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280160" y="37490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 Final Diagram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280160" y="4160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Organize groups and show relationships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" y="46177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Key: Let patterns emerge naturally – don't force ideas into predetermined categories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4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 and Effect Diagram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Also called Fishbone or Ishikawa Diagram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Systematically identifies potential causes of a problem or effect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 branches typically: People, Methods, Materials, Machines, Environment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asking 'Why?' to drill down to root causes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Helps prevent jumping to conclusions about what's causing a problem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Pick a recurring problem in your business. What are all possible causes?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 &amp; Effect Diagram Structure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914400" y="2560320"/>
            <a:ext cx="6400800" cy="0"/>
          </a:xfrm>
          <a:prstGeom prst="line">
            <a:avLst/>
          </a:prstGeom>
          <a:noFill/>
          <a:ln w="508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2103120"/>
            <a:ext cx="1828800" cy="91440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0" y="210312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EFFECT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(Problem)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828800" y="1645920"/>
            <a:ext cx="914400" cy="914400"/>
          </a:xfrm>
          <a:prstGeom prst="line">
            <a:avLst/>
          </a:prstGeom>
          <a:noFill/>
          <a:ln w="25400">
            <a:solidFill>
              <a:srgbClr val="02809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0" y="1645920"/>
            <a:ext cx="914400" cy="914400"/>
          </a:xfrm>
          <a:prstGeom prst="line">
            <a:avLst/>
          </a:prstGeom>
          <a:noFill/>
          <a:ln w="25400">
            <a:solidFill>
              <a:srgbClr val="02809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0" y="1645920"/>
            <a:ext cx="914400" cy="914400"/>
          </a:xfrm>
          <a:prstGeom prst="line">
            <a:avLst/>
          </a:prstGeom>
          <a:noFill/>
          <a:ln w="25400">
            <a:solidFill>
              <a:srgbClr val="02809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828800" y="2560320"/>
            <a:ext cx="914400" cy="914400"/>
          </a:xfrm>
          <a:prstGeom prst="line">
            <a:avLst/>
          </a:prstGeom>
          <a:noFill/>
          <a:ln w="25400">
            <a:solidFill>
              <a:srgbClr val="00A89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0" y="2560320"/>
            <a:ext cx="914400" cy="914400"/>
          </a:xfrm>
          <a:prstGeom prst="line">
            <a:avLst/>
          </a:prstGeom>
          <a:noFill/>
          <a:ln w="25400">
            <a:solidFill>
              <a:srgbClr val="00A89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0" y="2560320"/>
            <a:ext cx="914400" cy="914400"/>
          </a:xfrm>
          <a:prstGeom prst="line">
            <a:avLst/>
          </a:prstGeom>
          <a:noFill/>
          <a:ln w="25400">
            <a:solidFill>
              <a:srgbClr val="00A89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11887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</a:rPr>
              <a:t>People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017520" y="11887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</a:rPr>
              <a:t>Methods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46320" y="11887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</a:rPr>
              <a:t>Materials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88720" y="365760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</a:rPr>
              <a:t>Machines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834640" y="36576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</a:rPr>
              <a:t>Measurement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663440" y="36576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</a:rPr>
              <a:t>Environment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6 M's: Common categories for manufacturing and service processes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tip: Adapt categories to fit YOUR business (e.g., Technology, Suppliers, Time, Skills)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5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Multivoting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technique to narrow down a large list to the most important items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person gets multiple votes (typically 1/3 of total items)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Items with fewest votes are eliminated after each round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 voting until a manageable number of priorities remain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Democratic way to reach consensus without lengthy debate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After brainstorming 20 ideas, how do you pick which to pursue first?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6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Nominal Group Technique (NGT)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method for generating and prioritizing ideas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Ensures equal participation – prevents dominant voices from taking over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Steps: Silent generation → Round-robin sharing → Discussion → Ranking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person ranks their top choices; scores are totaled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Combines benefits of individual thinking with group input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Great when you have team members who are quiet in group settings.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7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Checksheets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 forms for collecting data in a systematic, organized way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Designed before data collection to ensure you capture what you need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Types: Tally format (counting occurrences) and Location format (where problems occur)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Must include: What, Who, Where, When being measured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vague impressions into concrete numbers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What could you track daily that would reveal patterns in your business?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Checksheet Example: Customer Inquiry Types</a:t>
            </a:r>
            <a:endParaRPr lang="en-US" sz="28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914400"/>
          <a:ext cx="8229600" cy="2743200"/>
        </p:xfrm>
        <a:graphic>
          <a:graphicData uri="http://schemas.openxmlformats.org/drawingml/2006/table">
            <a:tbl>
              <a:tblPr/>
              <a:tblGrid>
                <a:gridCol w="201168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Inquiry Type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Tue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Thu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7A3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 questions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Order status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IIII 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IIII 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IIII 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26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Product info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Complaints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Other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3931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Pattern revealed: Order status inquiries are the most common → opportunity to improve order tracking communication</a:t>
            </a:r>
            <a:endParaRPr lang="en-US" sz="1500" dirty="0"/>
          </a:p>
        </p:txBody>
      </p:sp>
      <p:sp>
        <p:nvSpPr>
          <p:cNvPr id="5" name="Shape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6" name="Text 3"/>
          <p:cNvSpPr/>
          <p:nvPr/>
        </p:nvSpPr>
        <p:spPr>
          <a:xfrm>
            <a:off x="548640" y="46177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tip: Use a simple spreadsheet or even a notebook tally – the format matters less than consistency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8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Pareto Chart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the 80/20 principle: 80% of problems come from 20% of causes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 chart showing problems in descending order of frequency or impact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Cumulative line shows the combined percentage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Helps focus improvement efforts on the 'vital few' vs. the 'trivial many'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 the question: 'Where should we focus first for maximum impact?'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What's the ONE issue that, if fixed, would solve most of your problems?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Pareto Chart: Focus on the Vital Few</a:t>
            </a:r>
            <a:endParaRPr lang="en-US" sz="28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22960"/>
          <a:ext cx="50292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5760720" y="914400"/>
            <a:ext cx="2926080" cy="228600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5" name="Text 2"/>
          <p:cNvSpPr/>
          <p:nvPr/>
        </p:nvSpPr>
        <p:spPr>
          <a:xfrm>
            <a:off x="5943600" y="10058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Insight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5943600" y="1463040"/>
            <a:ext cx="26517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Status + Pricing = 70% of all inquiries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improvement efforts here for maximum impact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80/20 Rule: Approximately 80% of effects come from 20% of causes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Named after Vilfredo Pareto, who observed that 80% of Italy's wealth was owned by 20% of the population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9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Histogram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bar chart showing the distribution of data across ranges (bins)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Reveals the shape, center, and spread of your data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Unlike Control Charts, shows a snapshot – not performance over time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shapes: Normal (bell curve), Skewed, Bimodal (two peaks)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Helps answer: 'What does our typical performance look like?'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Think of a Histogram as a photograph; a Control Chart is like a video.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Objectives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1828800" cy="54864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188720"/>
            <a:ext cx="73152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18872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EO 5-1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737360" y="118872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 the purpose and uses of process improvement tools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1965960"/>
            <a:ext cx="73152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96596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EO 5-2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737360" y="196596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Construct and apply: Flowcharting, Brainstorming, Affinity Diagrams, Cause &amp; Effect Diagrams, NGT, Multivoting, Checksheets, Pareto Charts, and Run Charts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2743200"/>
            <a:ext cx="73152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74320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EO 5-3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737360" y="27432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Histograms and Control Charts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3520440"/>
            <a:ext cx="73152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52044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EO 5-4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737360" y="352044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the importance of a Data Collection Plan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4297680"/>
            <a:ext cx="73152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429768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EO 5-5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737360" y="429768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the basic process improvement tools to your business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10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Chart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line graph showing data points over time, with a centerline (median)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Simplest tool for tracking whether performance is improving or declining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for: Runs (consecutive points on one side), Trends (steady movement)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run of 7+ points above or below median suggests a non-random pattern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Easy to create – just plot your metric over time and add the median line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What one metric could you track weekly to see your progress?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Interpreting Run Charts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1828800" cy="4572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3931920" cy="182880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146304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sequence of consecutive points on one side of the median. Seven or more points is statistically significant – something has changed.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54880" y="1005840"/>
            <a:ext cx="3931920" cy="1828800"/>
          </a:xfrm>
          <a:prstGeom prst="rect">
            <a:avLst/>
          </a:prstGeom>
          <a:solidFill>
            <a:srgbClr val="FFF5EB"/>
          </a:solidFill>
          <a:ln/>
        </p:spPr>
      </p:sp>
      <p:sp>
        <p:nvSpPr>
          <p:cNvPr id="8" name="Text 6"/>
          <p:cNvSpPr/>
          <p:nvPr/>
        </p:nvSpPr>
        <p:spPr>
          <a:xfrm>
            <a:off x="493776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Trend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937760" y="146304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continuous increase or decrease across multiple points. Six or more points consistently going up or down indicates a trend.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3017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to Look For: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48640" y="3383280"/>
            <a:ext cx="8046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 outside expected range → Special cause, investigate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Runs of 7+ points → Process shift has occurred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Trends of 6+ points → Sustained improvement or decline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Random variation around the median → Process is stable</a:t>
            </a:r>
            <a:endParaRPr lang="en-US" sz="1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11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Chart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Statistical tool showing process performance over time with control limits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Distinguishes between Common Causes (inherent) and Special Causes (unusual)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Components: Data points, Centerline, Upper Control Limit (UCL), Lower Control Limit (LCL)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 within limits = stable process; points outside = investigate!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limits ≠ Specification limits (what you want vs. what the process does)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Control limits tell you what your process CAN do; specs tell you what it SHOULD do.</a:t>
            </a:r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Elements of a Control Chart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914400" y="1188720"/>
            <a:ext cx="6400800" cy="0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</a:ln>
        </p:spPr>
      </p:sp>
      <p:sp>
        <p:nvSpPr>
          <p:cNvPr id="4" name="Text 2"/>
          <p:cNvSpPr/>
          <p:nvPr/>
        </p:nvSpPr>
        <p:spPr>
          <a:xfrm>
            <a:off x="7406640" y="10515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UCL (Upper Control Limit)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914400" y="2103120"/>
            <a:ext cx="6400800" cy="0"/>
          </a:xfrm>
          <a:prstGeom prst="line">
            <a:avLst/>
          </a:prstGeom>
          <a:noFill/>
          <a:ln w="254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406640" y="19659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Centerline (Mean)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914400" y="3017520"/>
            <a:ext cx="6400800" cy="0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</a:ln>
        </p:spPr>
      </p:sp>
      <p:sp>
        <p:nvSpPr>
          <p:cNvPr id="8" name="Text 6"/>
          <p:cNvSpPr/>
          <p:nvPr/>
        </p:nvSpPr>
        <p:spPr>
          <a:xfrm>
            <a:off x="7406640" y="28803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LCL (Lower Control Limit)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097280" y="182880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0" name="Shape 8"/>
          <p:cNvSpPr/>
          <p:nvPr/>
        </p:nvSpPr>
        <p:spPr>
          <a:xfrm>
            <a:off x="1600200" y="219456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1" name="Shape 9"/>
          <p:cNvSpPr/>
          <p:nvPr/>
        </p:nvSpPr>
        <p:spPr>
          <a:xfrm>
            <a:off x="2103120" y="192024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2" name="Shape 10"/>
          <p:cNvSpPr/>
          <p:nvPr/>
        </p:nvSpPr>
        <p:spPr>
          <a:xfrm>
            <a:off x="2606040" y="228600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3" name="Shape 11"/>
          <p:cNvSpPr/>
          <p:nvPr/>
        </p:nvSpPr>
        <p:spPr>
          <a:xfrm>
            <a:off x="3108960" y="201168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4" name="Shape 12"/>
          <p:cNvSpPr/>
          <p:nvPr/>
        </p:nvSpPr>
        <p:spPr>
          <a:xfrm>
            <a:off x="3611880" y="173736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5" name="Shape 13"/>
          <p:cNvSpPr/>
          <p:nvPr/>
        </p:nvSpPr>
        <p:spPr>
          <a:xfrm>
            <a:off x="4114800" y="210312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6" name="Shape 14"/>
          <p:cNvSpPr/>
          <p:nvPr/>
        </p:nvSpPr>
        <p:spPr>
          <a:xfrm>
            <a:off x="4617720" y="237744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7" name="Shape 15"/>
          <p:cNvSpPr/>
          <p:nvPr/>
        </p:nvSpPr>
        <p:spPr>
          <a:xfrm>
            <a:off x="5120640" y="182880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8" name="Shape 16"/>
          <p:cNvSpPr/>
          <p:nvPr/>
        </p:nvSpPr>
        <p:spPr>
          <a:xfrm>
            <a:off x="5623560" y="219456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9" name="Shape 17"/>
          <p:cNvSpPr/>
          <p:nvPr/>
        </p:nvSpPr>
        <p:spPr>
          <a:xfrm>
            <a:off x="6126480" y="164592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0" name="Shape 18"/>
          <p:cNvSpPr/>
          <p:nvPr/>
        </p:nvSpPr>
        <p:spPr>
          <a:xfrm>
            <a:off x="6629400" y="2011680"/>
            <a:ext cx="137160" cy="1371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1" name="Shape 19"/>
          <p:cNvSpPr/>
          <p:nvPr/>
        </p:nvSpPr>
        <p:spPr>
          <a:xfrm>
            <a:off x="457200" y="3474720"/>
            <a:ext cx="4023360" cy="137160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35661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Cause Variation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0080" y="38862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Inherent to the process. Points vary randomly within control limits. Requires system change to reduce.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663440" y="3474720"/>
            <a:ext cx="4023360" cy="1371600"/>
          </a:xfrm>
          <a:prstGeom prst="rect">
            <a:avLst/>
          </a:prstGeom>
          <a:solidFill>
            <a:srgbClr val="FFF5EB"/>
          </a:solidFill>
          <a:ln/>
        </p:spPr>
      </p:sp>
      <p:sp>
        <p:nvSpPr>
          <p:cNvPr id="25" name="Text 23"/>
          <p:cNvSpPr/>
          <p:nvPr/>
        </p:nvSpPr>
        <p:spPr>
          <a:xfrm>
            <a:off x="4846320" y="35661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 Cause Variation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846320" y="38862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Something unusual happened. Points outside limits or patterns. Find and address the specific cause.</a:t>
            </a:r>
            <a:endParaRPr lang="en-US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12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Collection Plan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structured approach to gathering the right data before you start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Answers: What to measure, How to measure, Who collects, When/Where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Prevents collecting useless data or missing critical information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Defines operational definitions – so everyone measures the same way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Poor data = poor decisions. Plan collection carefully!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Before tracking anything: Why do you need this data? What will you do with it?</a:t>
            </a:r>
            <a:endParaRPr 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Collection Plan: Key Questions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914400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554480" y="9144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specific data will you collect? Be precise.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1600200"/>
            <a:ext cx="914400" cy="64008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6002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554480" y="16002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will you measure it? What tools/methods?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914400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2860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554480" y="22860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is responsible for collecting the data?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57200" y="2971800"/>
            <a:ext cx="914400" cy="64008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29718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554480" y="29718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and how often will data be collected?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57200" y="3657600"/>
            <a:ext cx="914400" cy="64008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6576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554480" y="36576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in the process will you collect data?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57200" y="4343400"/>
            <a:ext cx="914400" cy="64008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43434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554480" y="43434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do you need this data? What decisions will it inform?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6177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Remember: The goal isn't to collect data – it's to make better decisions</a:t>
            </a:r>
            <a:endParaRPr lang="en-US" sz="1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 Follow the PDCA Cycle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777240"/>
            <a:ext cx="1828800" cy="4572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4023360" cy="155448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05840"/>
            <a:ext cx="402336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0584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Flowcharts, Brainstorming, Cause &amp; Effect, Data Collection Plan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0" y="1005840"/>
            <a:ext cx="4023360" cy="155448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0" y="1005840"/>
            <a:ext cx="4023360" cy="45720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0" y="100584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754880" y="155448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Checksheets, Run Charts (collect data)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2743200"/>
            <a:ext cx="4023360" cy="155448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2743200"/>
            <a:ext cx="4023360" cy="4572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74320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" y="329184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Pareto Charts, Histograms, Control Charts, Run Charts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0" y="2743200"/>
            <a:ext cx="4023360" cy="155448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0" y="2743200"/>
            <a:ext cx="4023360" cy="45720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0" y="274320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754880" y="329184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Affinity Diagrams, Multivoting, NGT (to decide next actions)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tools work together – use them at the right stage of your improvement cycle</a:t>
            </a:r>
            <a:endParaRPr lang="en-US" sz="15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Tool Should I Use?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438912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868680"/>
            <a:ext cx="5029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 how a process works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669280" y="868680"/>
            <a:ext cx="365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</a:rPr>
              <a:t>→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035040" y="868680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Flowchart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307592"/>
            <a:ext cx="822960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307592"/>
            <a:ext cx="5029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 lots of ideas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669280" y="1307592"/>
            <a:ext cx="365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</a:rPr>
              <a:t>→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035040" y="1307592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Brainstorming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1746504"/>
            <a:ext cx="8229600" cy="438912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1746504"/>
            <a:ext cx="5029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Organize ideas into themes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669280" y="1746504"/>
            <a:ext cx="365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</a:rPr>
              <a:t>→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035040" y="1746504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Affinity Diagram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2185416"/>
            <a:ext cx="822960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185416"/>
            <a:ext cx="5029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root causes of a problem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669280" y="2185416"/>
            <a:ext cx="365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</a:rPr>
              <a:t>→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035040" y="2185416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 &amp; Effect Diagram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2624328"/>
            <a:ext cx="8229600" cy="438912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2624328"/>
            <a:ext cx="5029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Narrow down options/priorities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669280" y="2624328"/>
            <a:ext cx="365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</a:rPr>
              <a:t>→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035040" y="262432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Multivoting or NGT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57200" y="3063240"/>
            <a:ext cx="822960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3063240"/>
            <a:ext cx="5029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 data systematically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669280" y="3063240"/>
            <a:ext cx="365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</a:rPr>
              <a:t>→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035040" y="3063240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Checksheet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57200" y="3502152"/>
            <a:ext cx="8229600" cy="438912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28" name="Text 26"/>
          <p:cNvSpPr/>
          <p:nvPr/>
        </p:nvSpPr>
        <p:spPr>
          <a:xfrm>
            <a:off x="640080" y="3502152"/>
            <a:ext cx="5029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which problems are biggest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669280" y="3502152"/>
            <a:ext cx="365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</a:rPr>
              <a:t>→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035040" y="3502152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Pareto Chart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457200" y="3941064"/>
            <a:ext cx="822960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Text 30"/>
          <p:cNvSpPr/>
          <p:nvPr/>
        </p:nvSpPr>
        <p:spPr>
          <a:xfrm>
            <a:off x="640080" y="3941064"/>
            <a:ext cx="5029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data distribution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669280" y="3941064"/>
            <a:ext cx="365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</a:rPr>
              <a:t>→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035040" y="3941064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Histogram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457200" y="4379976"/>
            <a:ext cx="8229600" cy="438912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36" name="Text 34"/>
          <p:cNvSpPr/>
          <p:nvPr/>
        </p:nvSpPr>
        <p:spPr>
          <a:xfrm>
            <a:off x="640080" y="4379976"/>
            <a:ext cx="5029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performance over time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669280" y="4379976"/>
            <a:ext cx="365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</a:rPr>
              <a:t>→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035040" y="4379976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Chart or Control Chart</a:t>
            </a:r>
            <a:endParaRPr lang="en-US" sz="1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Applying Tools as a Solo Entrepreneur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1828800" cy="4572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51560"/>
            <a:ext cx="8229600" cy="7772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51560"/>
            <a:ext cx="73152" cy="7772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small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ONE process and ONE tool. Master it before adding more.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892808"/>
            <a:ext cx="8229600" cy="7772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1892808"/>
            <a:ext cx="73152" cy="7772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938528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Adapt team tools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85800" y="2258568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Brainstorming alone? Use a timer and write without stopping.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2734056"/>
            <a:ext cx="8229600" cy="7772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2734056"/>
            <a:ext cx="73152" cy="7772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779776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it simple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85800" y="3099816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hand-drawn flowchart on paper is often enough.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3575304"/>
            <a:ext cx="8229600" cy="7772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" y="3575304"/>
            <a:ext cx="73152" cy="7772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3621024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consistently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685800" y="3941064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 5 minutes daily tracking beats sporadic deep analysis.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7200" y="4416552"/>
            <a:ext cx="8229600" cy="7772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457200" y="4416552"/>
            <a:ext cx="73152" cy="7772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4462272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decisions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85800" y="4782312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collect data that will change how you act.</a:t>
            </a:r>
            <a:endParaRPr lang="en-US" sz="1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 Summary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1828800" cy="4572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improvement tools make problems visible and solutions clear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tools (Brainstorming, Affinity, C&amp;E, NGT, Multivoting) help generate and organize ideas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tools (Checksheets, Pareto, Histogram, Run/Control Charts) reveal patterns and priorities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Flowcharts show how work actually flows – the foundation for understanding any process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80/20 rule: Focus on the vital few causes that create most of the problems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Charts distinguish normal variation from signals that require action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plan data collection BEFORE you start – know why you need each piece of data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Tools for Process Improvement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3840480" cy="320040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97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Process Tools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3657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Flowcharting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Brainstorming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Affinity Diagram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Cause &amp; Effect Diagram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Multivoting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Nominal Group Technique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4114800" cy="3200400"/>
          </a:xfrm>
          <a:prstGeom prst="rect">
            <a:avLst/>
          </a:prstGeom>
          <a:solidFill>
            <a:srgbClr val="FFF5EB"/>
          </a:solidFill>
          <a:ln/>
        </p:spPr>
      </p:sp>
      <p:sp>
        <p:nvSpPr>
          <p:cNvPr id="8" name="Text 6"/>
          <p:cNvSpPr/>
          <p:nvPr/>
        </p:nvSpPr>
        <p:spPr>
          <a:xfrm>
            <a:off x="4754880" y="1097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&amp; Analysis Tools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754880" y="1554480"/>
            <a:ext cx="3657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Checksheets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Pareto Charts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Histograms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 Run Charts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 Control Charts</a:t>
            </a:r>
            <a:endParaRPr lang="en-US" sz="17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7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 Data Collection Plan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tools help you understand, analyze, and improve your processes systematically.</a:t>
            </a:r>
            <a:endParaRPr lang="en-US" sz="15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1371600" cy="4572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097280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E8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 don't solve problems – YOU do. Tools just make problems visible.</a:t>
            </a:r>
            <a:endParaRPr lang="en-US" sz="17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E8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with what you have. A notebook and pen can use most of these tools.</a:t>
            </a:r>
            <a:endParaRPr lang="en-US" sz="17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E8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beats opinions. Even simple tracking reveals what's really happening.</a:t>
            </a:r>
            <a:endParaRPr lang="en-US" sz="17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700" dirty="0">
                <a:solidFill>
                  <a:srgbClr val="E8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the vital few – don't try to fix everything at once.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457200" y="3291840"/>
            <a:ext cx="8229600" cy="14630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33832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 Your Learning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7490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Practice: Pick one recurring frustration in your business. Use a Cause &amp; Effect diagram to identify possible causes, then a Pareto chart to see which causes happen most often.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42976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2C3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6 will cover how to build these tools into a complete improvement system.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 of Process Improvement Tools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1828800" cy="4572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" y="10972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Data Visible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5156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raw information into visual formats that reveal patterns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51560" y="18745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 Thinking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51560" y="2240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 frameworks for systematic problem-solving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51560" y="26517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 Communication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51560" y="3017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common language for discussing process issues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51560" y="34290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 Decisions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3794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 improvements on facts, not assumptions or opinions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51560" y="42062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Progress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51560" y="4572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 whether changes actually improve performance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1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Flowcharting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visual representation of the sequence of steps in a process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Shows how work actually flows through your business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Helps identify bottlenecks, redundancies, and improvement opportunities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Types: Linear (simple step-by-step) and Deployment (shows who does what)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Uses standard symbols: ovals (start/end), rectangles (steps), diamonds (decisions)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Map one process you do daily. Where do delays typically occur?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Flowchart Symbols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1828800" cy="4572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188720"/>
            <a:ext cx="109728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18872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Start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103120" y="1234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Start/End – Beginning or ending of process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1920240"/>
            <a:ext cx="1097280" cy="54864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92024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Action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103120" y="196596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Step – An action or activity to perform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 rot="2700000">
            <a:off x="914400" y="2697480"/>
            <a:ext cx="731520" cy="73152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11" name="Text 9"/>
          <p:cNvSpPr/>
          <p:nvPr/>
        </p:nvSpPr>
        <p:spPr>
          <a:xfrm>
            <a:off x="2103120" y="28346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– Yes/No or branching point in process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31520" y="3840480"/>
            <a:ext cx="1097280" cy="0"/>
          </a:xfrm>
          <a:prstGeom prst="line">
            <a:avLst/>
          </a:prstGeom>
          <a:noFill/>
          <a:ln w="38100">
            <a:solidFill>
              <a:srgbClr val="1E3A5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554480" y="36118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1E3A5F"/>
                </a:solidFill>
              </a:rPr>
              <a:t>→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2103120" y="36576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 Line – Shows direction of process flow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8229600" cy="54864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4805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Tip: Start simple! A basic linear flowchart is often enough to reveal improvement opportunities.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2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Brainstorming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technique for generating a large number of ideas quickly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rules: No criticism, quantity over quality initially, build on others' ideas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Freewheel – wild ideas are welcome; they often spark practical solutions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ALL ideas visibly – use sticky notes, whiteboard, or digital tools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generating, then organize and evaluate the ideas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Solo tip: Set a timer for 5 minutes and write continuously without judging.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Guidelines for Effective Brainstorming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1828800" cy="45720"/>
          </a:xfrm>
          <a:prstGeom prst="rect">
            <a:avLst/>
          </a:prstGeom>
          <a:solidFill>
            <a:srgbClr val="E87A3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2011680" cy="5486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9728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Criticism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651760" y="109728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Defer judgment – evaluation comes later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1737360"/>
            <a:ext cx="2011680" cy="54864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73736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Quantity Counts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651760" y="173736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more ideas, the better the chances of a great one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2377440"/>
            <a:ext cx="2011680" cy="5486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37744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Freewheel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651760" y="237744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Wild ideas are welcome; they can spark practical solutions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3017520"/>
            <a:ext cx="2011680" cy="54864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0175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Hitchhike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651760" y="301752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on and combine others' ideas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3657600"/>
            <a:ext cx="2011680" cy="5486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6576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Stay Focused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651760" y="365760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the topic/problem clearly visible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7200" y="4297680"/>
            <a:ext cx="2011680" cy="54864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29768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at a Time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651760" y="429768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each person finish before the next speaks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640080" cy="6400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200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3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188720" y="320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Affinity Diagram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6576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Organizes large amounts of ideas or data into natural groupings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Helps make sense of brainstorming output or complex information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Process: Display ideas → Sort silently into groups → Create headers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the data speak – don't force ideas into predetermined categories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Reveals hidden patterns and connections you might have missed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343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After brainstorming, group related ideas. What themes emerge?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5: Basic Process Improvement Tools</dc:title>
  <dc:subject>PptxGenJS Presentation</dc:subject>
  <dc:creator>R-PM Fundamentals</dc:creator>
  <cp:lastModifiedBy>R-PM Fundamentals</cp:lastModifiedBy>
  <cp:revision>1</cp:revision>
  <dcterms:created xsi:type="dcterms:W3CDTF">2026-01-27T22:21:53Z</dcterms:created>
  <dcterms:modified xsi:type="dcterms:W3CDTF">2026-01-27T22:21:53Z</dcterms:modified>
</cp:coreProperties>
</file>