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notesMasterIdLst>
    <p:notesMasterId r:id="rId2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R-PM Fundamentals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3: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of Profound Knowledge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3108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Deming's Four Pillars of Transformation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This module introduces Dr. W. Edwards Deming's System of Profound Knowledge — the theoretical foundation for all quality improvement. Even as a solo entrepreneur, understanding these four interconnected areas will transform how you think about your work.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Intrinsic vs Extrinsic Motivation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3840480" cy="274320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INTRINSIC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3657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Motivation from within: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Joy in the work itself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Pride in craftsmanship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Desire to learn &amp; grow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Self-esteem &amp; dignity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&amp; powerful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846320" y="1280160"/>
            <a:ext cx="3840480" cy="2743200"/>
          </a:xfrm>
          <a:prstGeom prst="rect">
            <a:avLst/>
          </a:prstGeom>
          <a:solidFill>
            <a:srgbClr val="2A4A6F"/>
          </a:solidFill>
          <a:ln w="25400">
            <a:solidFill>
              <a:srgbClr val="9AB8D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4632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EXTRINSIC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937760" y="1828800"/>
            <a:ext cx="3657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Motivation from outside: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Money &amp; bonuses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Fear of punishment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Rankings &amp; ratings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Competition with peers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&amp; can backfire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Deming emphasized intrinsic motivation. External rewards can actually destroy joy in work. Ask yourself: why do you do what you do?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People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are both similar and different: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8229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Similarities: All need dignity, respect, and to feel valued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Similarities: All can contribute ideas and improvements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Differences: Different learning styles and preferences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Differences: Different strengths and experiences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Differences: Different ways of communicating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 must work with both similarities AND differences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Whether managing a team or understanding customers, remember: everyone wants to be treated with dignity. But everyone also has unique needs.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 and Culture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change is difficult: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554480"/>
            <a:ext cx="38404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Fear of the unknown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Comfort with status quo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Past failures create skepticism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Lack of trust in leadership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0" y="10972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change occurs: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0" y="1554480"/>
            <a:ext cx="4114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Build "critical mass" of believers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Start with willing participants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Demonstrate early wins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 patient — culture takes time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Even changing your own habits is hard! Be patient with yourself and others. Small wins build momentum for bigger changes.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3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Variation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 two things are ever exactly alike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Variation is perhaps the most misunderstood concept. Learning to see variation correctly prevents costly mistakes in managing processes.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Variation?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Variation is the natural fluctuation in any process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two products, services, or outcomes are identical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 highly controlled processes have variation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question: Is this variation NORMAL or ABNORMAL?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Reacting incorrectly to variation makes things worse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variation leads to better decisions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Your daily commute time varies. Your energy levels vary. Your sales vary. The question is always: is this normal variation or a signal of something different?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Types of Variation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3840480" cy="2743200"/>
          </a:xfrm>
          <a:prstGeom prst="rect">
            <a:avLst/>
          </a:prstGeom>
          <a:solidFill>
            <a:srgbClr val="2A4A6F"/>
          </a:solidFill>
          <a:ln w="25400">
            <a:solidFill>
              <a:srgbClr val="4CAF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CAUSE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3657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into the system: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Random, natural variation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Always present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Predictable within limits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 by: Improving the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itself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846320" y="1280160"/>
            <a:ext cx="3840480" cy="2743200"/>
          </a:xfrm>
          <a:prstGeom prst="rect">
            <a:avLst/>
          </a:prstGeom>
          <a:solidFill>
            <a:srgbClr val="2A4A6F"/>
          </a:solidFill>
          <a:ln w="25400">
            <a:solidFill>
              <a:srgbClr val="F4433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4632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443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 CAUSE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937760" y="1828800"/>
            <a:ext cx="3657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External to the system: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Unusual, identifiable events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Not always present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Unpredictable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 by: Finding and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addressing the CAUSE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This distinction is crucial. Treating common cause as special cause (or vice versa) will make your process worse, not better.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Two Mistakes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43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Mistake 1: Treating common cause as special cause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"Tampering" — reacting to every fluctuation, adjusting when you shouldn't, blaming individuals for system problems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43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Mistake 2: Treating special cause as common cause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69748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Ignoring real signals — dismissing problems as "normal," missing opportunities to fix real issues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3383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mistakes increase variation and make things worse!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Tampering is very common. When sales dip one week, managers often panic and make changes — which actually increases variation.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4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Theory of Knowledge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learn and improve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 theory of knowledge is about HOW we learn. Experience alone isn't enough — we need theory to predict and improve.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Theory vs Experience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"Experience alone teaches nothing."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5544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Dr. W. Edwards Deming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822960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requires PREDICTION based on theory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Theory helps us understand WHY things happen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theory, we can't generalize from experience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Theory must be tested and revised based on results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leads to continuous learning and improvement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Doing the same thing for 20 years isn't 20 years of experience — it might be 1 year repeated 20 times. Theory enables true learning.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Operational Definitions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Clear, measurable definitions that everyone understands the same way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operational definition includes: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57200" y="2194560"/>
            <a:ext cx="4114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A criterion to be applied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 test of the criterion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A decision rule (pass/fail)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754880" y="173736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754880" y="2194560"/>
            <a:ext cx="39319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"On time" delivery means: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Within 2 business days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Measured from order date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Confirmed by tracking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Vague terms like 'quality' or 'fast' or 'good' mean different things to different people. Operational definitions create shared understanding.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Objectives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the four components of the System of Profound Knowledge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 the importance of systems thinking and optimization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how psychology affects organizational behavior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 variation and its impact on processes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the theory of knowledge through the PDCA cycle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These objectives build your conceptual foundation. The four pillars work together — you can't truly master one without understanding the others.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PDCA Cycle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Plan-Do-Check-Act: The engine of continuous improvement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4023360" cy="128016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45920"/>
            <a:ext cx="731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1280160" y="169164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80160" y="2148840"/>
            <a:ext cx="3017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opportunity, develop theory, plan change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554480"/>
            <a:ext cx="4023360" cy="128016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0" y="1645920"/>
            <a:ext cx="731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5577840" y="169164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577840" y="2148840"/>
            <a:ext cx="3017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the change on a small scale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017520"/>
            <a:ext cx="4023360" cy="128016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108960"/>
            <a:ext cx="731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280160" y="31546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280160" y="3611880"/>
            <a:ext cx="3017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Study results — did it work?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3017520"/>
            <a:ext cx="4023360" cy="128016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0" y="3108960"/>
            <a:ext cx="731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5577840" y="31546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577840" y="3611880"/>
            <a:ext cx="3017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Adopt, adapt, or abandon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PDCA is a cycle, not a one-time event. Each cycle builds knowledge. Start small, learn fast, then scale what works.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PDCA in Action: An Example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Problem: Customer emails taking too long to answer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457200" y="1554480"/>
            <a:ext cx="82296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Create templates for common questions. Theory: 60% of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emails ask similar things. Predict: response time ↓ 50%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DO:   Test with one team member for one week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Measure average response time. Compare to before.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Did it drop 50%? What was actual result?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ACT:  If it worked → roll out to everyone + refine templates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If not → analyze why, try different approach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Notice: small test first, clear prediction, measure results, then decide. This prevents big failures and enables rapid learning.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Four Pillars Connect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SYSTEMS thinking shows you the whole picture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   ↓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PSYCHOLOGY helps you work with people effectively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   ↓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VARIATION tells you what's really happening in your process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   ↓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(PDCA) gives you a method to improve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   ↓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improves the SYSTEM... (cycle continues)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These aren't four separate topics — they're one integrated way of thinking. Mastery comes from seeing how they work together.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Applying This to Your Work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SYSTEMS: Map your processes. Who are your suppliers &amp; customers?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PSYCHOLOGY: What motivates you? Your team? Your customers?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VARIATION: What fluctuates in your work? Is it normal or not?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KNOWLEDGE: Where can you run a small PDCA experiment this week?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with ONE area. Small improvements compound over time.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You don't need to master all four at once. Pick one question from above and explore it this week. That's how learning begins.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3 Summary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System of Profound Knowledge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Systems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743200" y="164592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Optimize the whole, not the parts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Psychology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743200" y="228600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Nurture intrinsic motivation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Variation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2743200" y="292608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Distinguish common from special causes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35661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Knowledge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743200" y="35661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 through PDCA cycles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These four pillars form the theoretical foundation for all quality improvement. Modules 4 and 5 will show you how to apply them.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is part of a system — optimize the whole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are motivated by purpose, not just pay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processes have variation — learn to read it correctly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Experience + Theory = Knowledge → Improvement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PDCA cycle is your tool for continuous learning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four areas are interconnected — use them together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You now have the conceptual foundation for quality improvement. Next modules will give you specific tools and techniques to apply these ideas.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 Learning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in R-PM Fundamentals: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4: The Fourteen Points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Deming's principles for transformation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5: Process Improvement Tools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tools for analyzing and improving your processes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 rewmo.ai/lean-lab for more resources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 System of Profound Knowledge provides the 'why' behind quality improvement. The remaining modules provide the 'what' and 'how'.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System of Profound Knowledge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W. Edwards Deming's framework consists of four interconnected areas: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737360"/>
            <a:ext cx="1920240" cy="219456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82880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228600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2834640"/>
            <a:ext cx="1737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Appreciation for a System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560320" y="1737360"/>
            <a:ext cx="1920240" cy="219456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60320" y="182880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560320" y="228600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Variation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651760" y="2834640"/>
            <a:ext cx="1737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Variation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1737360"/>
            <a:ext cx="1920240" cy="219456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82880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4663440" y="228600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754880" y="2834640"/>
            <a:ext cx="1737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Theory of Knowledge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766560" y="1737360"/>
            <a:ext cx="1920240" cy="219456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766560" y="182880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6766560" y="228600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Psychology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858000" y="2834640"/>
            <a:ext cx="1737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of Psychology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These four elements form an integrated system. Weakness in any one undermines the others. Small businesses often excel at psychology but struggle with understanding variation.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1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Appreciation for a System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how the parts work together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Systems thinking is the foundation. Whether you run a solo operation or a large team, everything you do is part of interconnected systems.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a System?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network of interdependent components that work together to accomplish a common aim.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system has an aim (purpose)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Components must work together, not independently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system includes suppliers and customers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system must be managed — it won't manage itself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aim must be clear to everyone in the system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Your business is a system. Your household is a system. Even your daily routines form systems. The key is understanding how components interact.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Systems and Subsystems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system contains subsystems: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Marketing, Sales, Operations, Finance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Each subsystem has its own processes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Subsystems must serve the whole system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extended system includes: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Suppliers → Your Organization → Customers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Even a one-person business has subsystems: your marketing efforts, your service delivery, your bookkeeping. They must work together toward your aim.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Optimization vs Suboptimization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3840480" cy="2560320"/>
          </a:xfrm>
          <a:prstGeom prst="rect">
            <a:avLst/>
          </a:prstGeom>
          <a:solidFill>
            <a:srgbClr val="2A4A6F"/>
          </a:solidFill>
          <a:ln w="25400">
            <a:solidFill>
              <a:srgbClr val="4CAF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OPTIMIZATION ✓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parts working toward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system's aim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Win-win relationships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Shared goals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Cooperation over competition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846320" y="1280160"/>
            <a:ext cx="3840480" cy="2560320"/>
          </a:xfrm>
          <a:prstGeom prst="rect">
            <a:avLst/>
          </a:prstGeom>
          <a:solidFill>
            <a:srgbClr val="2A4A6F"/>
          </a:solidFill>
          <a:ln w="25400">
            <a:solidFill>
              <a:srgbClr val="F4433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46320" y="137160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443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SUBOPTIMIZATION ✗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937760" y="182880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Parts competing against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other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Department silos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Conflicting metrics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Win-lose dynamics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Suboptimization happens when you optimize one part at the expense of the whole. Example: cutting training costs that later increases errors and rework.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Extended System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system extends beyond your organization: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2011680" cy="91440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82880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286000" y="1828800"/>
            <a:ext cx="457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2651760" y="1828800"/>
            <a:ext cx="2011680" cy="914400"/>
          </a:xfrm>
          <a:prstGeom prst="rect">
            <a:avLst/>
          </a:prstGeom>
          <a:solidFill>
            <a:srgbClr val="E87A3C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51760" y="182880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Business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480560" y="1828800"/>
            <a:ext cx="457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4846320" y="1828800"/>
            <a:ext cx="2011680" cy="91440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82880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675120" y="1828800"/>
            <a:ext cx="457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7040880" y="1828800"/>
            <a:ext cx="2011680" cy="914400"/>
          </a:xfrm>
          <a:prstGeom prst="rect">
            <a:avLst/>
          </a:prstGeom>
          <a:solidFill>
            <a:srgbClr val="2A4A6F"/>
          </a:solidFill>
          <a:ln w="25400">
            <a:solidFill>
              <a:srgbClr val="E87A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040880" y="1828800"/>
            <a:ext cx="2011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3017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Stakeholders: employees, investors, regulators, society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Think about your extended system. Who supplies you? Who are your customers? What community do you serve? All must be considered in decisions.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2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E87A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of Psychology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what motivates people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100" i="1" dirty="0">
                <a:solidFill>
                  <a:srgbClr val="9AB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Discussion: Psychology is about understanding yourself and others. Even solo entrepreneurs must understand customer psychology and their own motivations.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R-PM Fundamentals Module 3: System of Profound Knowledge</dc:title>
  <dc:subject>PptxGenJS Presentation</dc:subject>
  <dc:creator>RewmoAI</dc:creator>
  <cp:lastModifiedBy>RewmoAI</cp:lastModifiedBy>
  <cp:revision>1</cp:revision>
  <dcterms:created xsi:type="dcterms:W3CDTF">2026-01-27T21:33:40Z</dcterms:created>
  <dcterms:modified xsi:type="dcterms:W3CDTF">2026-01-27T21:33:40Z</dcterms:modified>
</cp:coreProperties>
</file>