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924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E2ACB-E87E-4C0F-8A7E-5AF9BE086A0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A2523-08A5-4DB4-AA67-D2F2C322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30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A2523-08A5-4DB4-AA67-D2F2C32248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92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200" b="1" i="1">
                <a:solidFill>
                  <a:srgbClr val="E87A3C"/>
                </a:solidFill>
              </a:defRPr>
            </a:pPr>
            <a:r>
              <a:t>Fundamentals</a:t>
            </a:r>
            <a:br/>
            <a:r>
              <a:t>of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600" b="1">
                <a:solidFill>
                  <a:srgbClr val="E87A3C"/>
                </a:solidFill>
              </a:defRPr>
            </a:pPr>
            <a:r>
              <a:t>RewmoAI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945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600" b="1">
                <a:solidFill>
                  <a:srgbClr val="E87A3C"/>
                </a:solidFill>
              </a:defRPr>
            </a:pPr>
            <a:r>
              <a:t>Process Management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10896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>
                <a:solidFill>
                  <a:srgbClr val="7FA8C9"/>
                </a:solidFill>
              </a:defRPr>
            </a:pPr>
            <a:r>
              <a:t>Module 2: Quality Improvement Teams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173" y="441198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In this module you will learn the roles and responsibilities of quality improvement teams and the support positions needed for successful R-PM implementation.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Quality Management Board (QMB)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14450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The QMB is a cross-functional team of process owners who: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Describe, simplify, standardize, and stabilize processes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Begin continual improvement of processes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Coordinate cross-functional efforts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Charter Process Action Teams as required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Monitor process performance metrics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Report progress to the Leadership Council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06908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The discipline of documenting, simplifying, standardizing, and stabilizing your workflows pays dividends in consistency and quality. Start by mapping how your key processes actually work.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Process Action Team (PAT)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78476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t>The PAT consists of individuals who work within a process stage: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Help the QMB establish process stability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Measure process performance and collect data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Analyze data to identify improvement opportunities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Recommend improvements to the QMB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Implement approved changes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Document analysis, recommendations, and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09194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t>Discussion: PAT members have direct knowledge of how the process really works. Even working alone, measure your processes, collect data, analyze what's working, and document what you learn.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Support Role: Process Coordinator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91590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The Process Coordinator manages R-PM implementation: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Coordinates R-PM education and training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Facilitates team formation and development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Tracks progress of improvement initiatives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Maintains R-PM documentation and records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Serves as liaison between Leadership Council and teams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Champions quality improvement throughout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9962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Small businesses may not have a dedicated coordinator, but the functions matter: schedule time to review processes, keep notes on lessons learned, and celebrate improvement wins.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Support Role: Quality Advisor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94620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The Quality Advisor provides technical expertise to teams: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Teaches process improvement tools and methods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Guides teams through the improvement process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Helps teams interpret data and analysis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Facilitates team meetings when needed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Mentors team leaders and members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Ensures consistent application of R-PM methods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04622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Develop your own expertise through courses, books, and professional associations. Consider hiring a consultant for specific projects, or use AI tools like this course to guide your learning.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Support Role: Downward Link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57748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The Downward Link serves as a communication bridge: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Connects higher-level teams to working teams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Communicates priorities and direction downward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Reports progress and issues upward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Ensures alignment between strategy and execution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Represents team interests at higher levels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Facilitates resource allocation and support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93192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In small organizations, you naturally serve as this link. Consciously communicate the 'why' behind priorities, listen to feedback, and ensure day-to-day activities support long-term goals.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Primary Role: Team Leader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25142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The Team Leader facilitates team effectiveness: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Plans and organizes team meetings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Facilitates productive discussions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Ensures all team members participate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Manages team dynamics and conflicts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Coordinates team activities between meetings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Reports team progress to stakeholders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060968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This is NOT a supervisory role—the Team Leader is a facilitator. Even leading your own improvement efforts: plan your work, stay focused, follow through on actions, and track what's working.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E87A3C"/>
                </a:solidFill>
              </a:defRPr>
            </a:pPr>
            <a:r>
              <a:t>Primary Roles: Recorder and Team Member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8975"/>
            <a:ext cx="3840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 u="sng">
                <a:solidFill>
                  <a:srgbClr val="E87A3C"/>
                </a:solidFill>
              </a:defRPr>
            </a:pPr>
            <a:r>
              <a:rPr dirty="0"/>
              <a:t>Recorder: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47236"/>
            <a:ext cx="3840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Documents discussions/decisions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Captures action items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Maintains team records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Distributes meeting minutes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Tracks progress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Creates visual records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46320" y="1364963"/>
            <a:ext cx="3840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 u="sng">
                <a:solidFill>
                  <a:srgbClr val="E87A3C"/>
                </a:solidFill>
              </a:defRPr>
            </a:pPr>
            <a:r>
              <a:rPr dirty="0"/>
              <a:t>Team Member: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46320" y="1805202"/>
            <a:ext cx="3840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Participates actively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Shares knowledge/expertise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Completes action items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Respects others' ideas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Supports team decisions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Brings problems/ideas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869977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The Recorder is the team's memory. Even working alone: document what you're doing, capture action items, follow through, and bring a learning mindset to your work.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7015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E87A3C"/>
                </a:solidFill>
              </a:defRPr>
            </a:pPr>
            <a:r>
              <a:t>The Integrated Team Approach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794754"/>
            <a:ext cx="3657600" cy="365760"/>
          </a:xfrm>
          <a:prstGeom prst="rect">
            <a:avLst/>
          </a:prstGeom>
          <a:noFill/>
          <a:ln w="25400">
            <a:solidFill>
              <a:srgbClr val="E87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2743200" y="862596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E87A3C"/>
                </a:solidFill>
              </a:defRPr>
            </a:pPr>
            <a:r>
              <a:rPr dirty="0"/>
              <a:t>LEADERSHIP COUNCIL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34840" y="1140697"/>
            <a:ext cx="274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E87A3C"/>
                </a:solidFill>
              </a:defRPr>
            </a:pPr>
            <a:r>
              <a:t>▼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1530515"/>
            <a:ext cx="3657600" cy="365760"/>
          </a:xfrm>
          <a:prstGeom prst="rect">
            <a:avLst/>
          </a:prstGeom>
          <a:noFill/>
          <a:ln w="25400">
            <a:solidFill>
              <a:srgbClr val="E87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743200" y="1588033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E87A3C"/>
                </a:solidFill>
              </a:defRPr>
            </a:pPr>
            <a:r>
              <a:rPr dirty="0"/>
              <a:t>QUALITY MANAGEMENT BOARD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34840" y="1976653"/>
            <a:ext cx="274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E87A3C"/>
                </a:solidFill>
              </a:defRPr>
            </a:pPr>
            <a:r>
              <a:rPr dirty="0"/>
              <a:t>▼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2433853"/>
            <a:ext cx="3657600" cy="365760"/>
          </a:xfrm>
          <a:prstGeom prst="rect">
            <a:avLst/>
          </a:prstGeom>
          <a:noFill/>
          <a:ln w="25400">
            <a:solidFill>
              <a:srgbClr val="E87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743200" y="2462797"/>
            <a:ext cx="3657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E87A3C"/>
                </a:solidFill>
              </a:defRPr>
            </a:pPr>
            <a:r>
              <a:rPr dirty="0"/>
              <a:t>PROCESS ACTION TEAM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2900" y="1576235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E87A3C"/>
                </a:solidFill>
              </a:defRPr>
            </a:pPr>
            <a:r>
              <a:rPr dirty="0"/>
              <a:t>Process Coordinator 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0" y="1610893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E87A3C"/>
                </a:solidFill>
              </a:defRPr>
            </a:pPr>
            <a:r>
              <a:rPr dirty="0"/>
              <a:t>► Quality Advisor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5940" y="2403618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E87A3C"/>
                </a:solidFill>
              </a:defRPr>
            </a:pPr>
            <a:r>
              <a:rPr dirty="0"/>
              <a:t>Downward Link 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3086101"/>
            <a:ext cx="82296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Leadership Council sets direction and provides resources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QMB owns processes and coordinates improvement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PAT analyzes, recommends, and implements changes</a:t>
            </a:r>
          </a:p>
          <a:p>
            <a:pPr>
              <a:spcAft>
                <a:spcPts val="200"/>
              </a:spcAft>
              <a:defRPr sz="1200">
                <a:solidFill>
                  <a:srgbClr val="E87A3C"/>
                </a:solidFill>
              </a:defRPr>
            </a:pPr>
            <a:r>
              <a:rPr dirty="0"/>
              <a:t>• Support roles connect and enable the system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332339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Each level has distinct responsibilities but all work together. Different types of thinking are needed: strategic, process ownership, analytical, and coordination/support.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Module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83030"/>
            <a:ext cx="82296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Quality improvement teams provide structure for systematic improvement</a:t>
            </a:r>
          </a:p>
          <a:p>
            <a:pPr>
              <a:spcAft>
                <a:spcPts val="6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Three-tier structure: Leadership Council → QMB → PAT</a:t>
            </a:r>
          </a:p>
          <a:p>
            <a:pPr>
              <a:spcAft>
                <a:spcPts val="6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Team approach complements normal operations</a:t>
            </a:r>
          </a:p>
          <a:p>
            <a:pPr>
              <a:spcAft>
                <a:spcPts val="6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Benefits include alignment, integration, and empowerment</a:t>
            </a:r>
          </a:p>
          <a:p>
            <a:pPr>
              <a:spcAft>
                <a:spcPts val="6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Support roles enable team success</a:t>
            </a:r>
          </a:p>
          <a:p>
            <a:pPr>
              <a:spcAft>
                <a:spcPts val="600"/>
              </a:spcAft>
              <a:defRPr sz="1500">
                <a:solidFill>
                  <a:srgbClr val="E87A3C"/>
                </a:solidFill>
              </a:defRPr>
            </a:pPr>
            <a:r>
              <a:rPr dirty="0"/>
              <a:t>• Everyone has a role in quality improvement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86334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Even solo entrepreneurs can use this structure. Think strategically about where to focus, take ownership of key processes, do analytical work to understand problems, and stay committed to continuous improvement.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800" b="1">
                <a:solidFill>
                  <a:srgbClr val="E87A3C"/>
                </a:solidFill>
              </a:defRPr>
            </a:pPr>
            <a:r>
              <a:t>Introduction to</a:t>
            </a:r>
            <a:br/>
            <a:r>
              <a:t>RewmoAI</a:t>
            </a:r>
            <a:br/>
            <a:r>
              <a:t>Process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E87A3C"/>
                </a:solidFill>
              </a:defRPr>
            </a:pPr>
            <a:r>
              <a:t>Module 3</a:t>
            </a:r>
            <a:br/>
            <a:r>
              <a:t>System of Profound Knowledge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20624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Module 3 covers Dr. Deming's System of Profound Knowledge: Systems, Psychology, Variation, and Knowledge. This provides the theoretical foundation for understanding WHY quality methods work.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41883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• Explain the purpose and structure of quality improvement teams</a:t>
            </a:r>
          </a:p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• Explain the benefits of the quality improvement team structure</a:t>
            </a:r>
          </a:p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• Describe the roles of Leadership Council, QMB, and PAT</a:t>
            </a:r>
          </a:p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• Describe the roles of Process Coordinator, Quality Advisor, Downward Link, Team Leader, Recorder, and Team Member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93192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These concepts scale down for small businesses and solo entrepreneurs. Even if you wear all the hats yourself, understanding each role helps you think systematically about quality improvement.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707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Reflection: Paradigm Shifts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3907" y="1120140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A paradigm shift is a fundamental change in approach or assumptions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Consider these questions:</a:t>
            </a:r>
          </a:p>
          <a:p>
            <a:pPr>
              <a:spcAft>
                <a:spcPts val="400"/>
              </a:spcAft>
              <a:defRPr sz="1400">
                <a:solidFill>
                  <a:srgbClr val="E87A3C"/>
                </a:solidFill>
              </a:defRPr>
            </a:pPr>
            <a:r>
              <a:rPr dirty="0"/>
              <a:t>  • How does paradigm shift apply to your business?</a:t>
            </a:r>
          </a:p>
          <a:p>
            <a:pPr>
              <a:spcAft>
                <a:spcPts val="400"/>
              </a:spcAft>
              <a:defRPr sz="1400">
                <a:solidFill>
                  <a:srgbClr val="E87A3C"/>
                </a:solidFill>
              </a:defRPr>
            </a:pPr>
            <a:r>
              <a:rPr dirty="0"/>
              <a:t>  • What are your barriers to innovation?</a:t>
            </a:r>
          </a:p>
          <a:p>
            <a:pPr>
              <a:spcAft>
                <a:spcPts val="400"/>
              </a:spcAft>
              <a:defRPr sz="1400">
                <a:solidFill>
                  <a:srgbClr val="E87A3C"/>
                </a:solidFill>
              </a:defRPr>
            </a:pPr>
            <a:r>
              <a:rPr dirty="0"/>
              <a:t>  • What strategies overcome those barriers?</a:t>
            </a:r>
          </a:p>
          <a:p>
            <a:pPr>
              <a:spcAft>
                <a:spcPts val="400"/>
              </a:spcAft>
              <a:defRPr sz="1400">
                <a:solidFill>
                  <a:srgbClr val="E87A3C"/>
                </a:solidFill>
              </a:defRPr>
            </a:pPr>
            <a:r>
              <a:rPr dirty="0"/>
              <a:t>  • What shifts does R-PM ask people to make?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3907" y="402336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R-PM requires shifts like: accepting feedback as a gift, receiving information from all directions, focusing on processes not just outcomes, and treating problems as system issues rather than individual failures.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The Traditional Organization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15818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t>Traditional organizational structures are typically: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t>• Hierarchical (top-down command)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t>• Functionally divided (silos)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t>• Focused on individual accountability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t>• Inspection-based quality control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t>• Short-term results oriented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843316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t>Discussion: For small businesses, these patterns emerge naturally—the owner makes all decisions, functions don't communicate, and problems are solved by finding someone to blame rather than fixing the system.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E87A3C"/>
                </a:solidFill>
              </a:defRPr>
            </a:pPr>
            <a:r>
              <a:t>Conditions Created by Traditional Structure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89636"/>
            <a:ext cx="1640514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 u="sng">
                <a:solidFill>
                  <a:srgbClr val="E87A3C"/>
                </a:solidFill>
              </a:defRPr>
            </a:pPr>
            <a:r>
              <a:rPr dirty="0"/>
              <a:t>Structural Issues: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96992"/>
            <a:ext cx="3840480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Vertical communication barriers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Horizontal disconnection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Competition between departments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Information hoarding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Slow decision-making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46320" y="838242"/>
            <a:ext cx="38404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 u="sng">
                <a:solidFill>
                  <a:srgbClr val="E87A3C"/>
                </a:solidFill>
              </a:defRPr>
            </a:pPr>
            <a:r>
              <a:rPr dirty="0"/>
              <a:t>Cultural Issues: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46320" y="1235278"/>
            <a:ext cx="38404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Fear of blame and punishment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Focus on individual over team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Resistance to change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Short-term thinking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Customer needs overlooked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4409" y="4080621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These conditions work against quality improvement. Information gets filtered, people hide problems, and each department optimizes for its own metrics instead of the whole system.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9144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E87A3C"/>
                </a:solidFill>
              </a:defRPr>
            </a:pPr>
            <a:r>
              <a:t>Quality Improvement Team Structure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736039"/>
            <a:ext cx="4572000" cy="502920"/>
          </a:xfrm>
          <a:prstGeom prst="rect">
            <a:avLst/>
          </a:prstGeom>
          <a:noFill/>
          <a:ln w="25400">
            <a:solidFill>
              <a:srgbClr val="E87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2286000" y="730812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E87A3C"/>
                </a:solidFill>
              </a:defRPr>
            </a:pPr>
            <a:r>
              <a:rPr dirty="0"/>
              <a:t>LEADERSHIP COUNCIL</a:t>
            </a:r>
            <a:br>
              <a:rPr dirty="0"/>
            </a:br>
            <a:r>
              <a:rPr dirty="0"/>
              <a:t>(Strategic Direction)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34840" y="1289906"/>
            <a:ext cx="27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87A3C"/>
                </a:solidFill>
              </a:defRPr>
            </a:pPr>
            <a:r>
              <a:rPr dirty="0"/>
              <a:t>▼</a:t>
            </a:r>
          </a:p>
        </p:txBody>
      </p:sp>
      <p:sp>
        <p:nvSpPr>
          <p:cNvPr id="7" name="Rectangle 6"/>
          <p:cNvSpPr/>
          <p:nvPr/>
        </p:nvSpPr>
        <p:spPr>
          <a:xfrm>
            <a:off x="2342707" y="1810193"/>
            <a:ext cx="4572000" cy="502920"/>
          </a:xfrm>
          <a:prstGeom prst="rect">
            <a:avLst/>
          </a:prstGeom>
          <a:noFill/>
          <a:ln w="25400">
            <a:solidFill>
              <a:srgbClr val="E87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86000" y="1887456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E87A3C"/>
                </a:solidFill>
              </a:defRPr>
            </a:pPr>
            <a:r>
              <a:rPr dirty="0"/>
              <a:t>QUALITY MANAGEMENT BOARD</a:t>
            </a:r>
            <a:br>
              <a:rPr dirty="0"/>
            </a:br>
            <a:r>
              <a:rPr dirty="0"/>
              <a:t>(Process Ownership)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34840" y="2380541"/>
            <a:ext cx="27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87A3C"/>
                </a:solidFill>
              </a:defRPr>
            </a:pPr>
            <a:r>
              <a:rPr dirty="0"/>
              <a:t>▼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0" y="2893296"/>
            <a:ext cx="4572000" cy="502920"/>
          </a:xfrm>
          <a:prstGeom prst="rect">
            <a:avLst/>
          </a:prstGeom>
          <a:noFill/>
          <a:ln w="25400">
            <a:solidFill>
              <a:srgbClr val="E87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286000" y="2893296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E87A3C"/>
                </a:solidFill>
              </a:defRPr>
            </a:pPr>
            <a:r>
              <a:rPr dirty="0"/>
              <a:t>PROCESS ACTION TEAM</a:t>
            </a:r>
            <a:br>
              <a:rPr dirty="0"/>
            </a:br>
            <a:r>
              <a:rPr dirty="0"/>
              <a:t>(Process Workers/Improvers)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546401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>
                <a:solidFill>
                  <a:srgbClr val="E87A3C"/>
                </a:solidFill>
              </a:defRPr>
            </a:pPr>
            <a:r>
              <a:rPr dirty="0"/>
              <a:t>Support Roles: Process Coordinator • Quality Advisor • Downward Link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104876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For solo entrepreneurs: YOU are all three levels. The key is to think systematically—set direction (Leadership), own your processes (QMB), and do the detailed improvement work (PAT).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Team Approach to Managing Quality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56556"/>
            <a:ext cx="82296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The team structure complements (not replaces) normal operations: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• Focuses on significant cross-functional processes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• Creates vertical alignment from strategy to execution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• Enables horizontal integration across functions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• Maintains customer-driven focus throughout</a:t>
            </a:r>
          </a:p>
          <a:p>
            <a:pPr>
              <a:spcAft>
                <a:spcPts val="600"/>
              </a:spcAft>
              <a:defRPr sz="1600">
                <a:solidFill>
                  <a:srgbClr val="E87A3C"/>
                </a:solidFill>
              </a:defRPr>
            </a:pPr>
            <a:r>
              <a:rPr dirty="0"/>
              <a:t>• Builds joint ownership of quality outcomes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0995" y="4050473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Day-to-day work continues through normal channels. Teams focus specifically on improvement activities. Quality becomes everyone's job, not a separate function.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E87A3C"/>
                </a:solidFill>
              </a:defRPr>
            </a:pPr>
            <a:r>
              <a:t>Benefits of Quality Improvement Teams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87460"/>
            <a:ext cx="38404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 u="sng">
                <a:solidFill>
                  <a:srgbClr val="E87A3C"/>
                </a:solidFill>
              </a:defRPr>
            </a:pPr>
            <a:r>
              <a:rPr dirty="0"/>
              <a:t>Organizational Benefits: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38404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Breaks down departmental silos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Aligns strategy with execution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Improves cross-functional coordination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Creates shared ownership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Accelerates problem-solving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10115" y="1328605"/>
            <a:ext cx="38404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 u="sng">
                <a:solidFill>
                  <a:srgbClr val="E87A3C"/>
                </a:solidFill>
              </a:defRPr>
            </a:pPr>
            <a:r>
              <a:rPr dirty="0"/>
              <a:t>Individual Benefits: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46320" y="1869425"/>
            <a:ext cx="38404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Empowers people to improve work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Develops new skills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Increases job satisfaction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Provides meaningful contribution</a:t>
            </a:r>
          </a:p>
          <a:p>
            <a:pPr>
              <a:spcAft>
                <a:spcPts val="300"/>
              </a:spcAft>
              <a:defRPr sz="1300">
                <a:solidFill>
                  <a:srgbClr val="E87A3C"/>
                </a:solidFill>
              </a:defRPr>
            </a:pPr>
            <a:r>
              <a:rPr dirty="0"/>
              <a:t>• Builds collaborative relationships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00050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Workers gain voice in improvement decisions, ideas are valued regardless of hierarchy, and everyone sees the whole process. Multiple perspectives lead to better solutions.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E87A3C"/>
                </a:solidFill>
              </a:defRPr>
            </a:pPr>
            <a:r>
              <a:t>Leadership Council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94620"/>
            <a:ext cx="8229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E87A3C"/>
                </a:solidFill>
              </a:defRPr>
            </a:pPr>
            <a:r>
              <a:t>The Leadership Council is responsible for: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Establishing the practice of process management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Participating in quality improvement activities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Establishing and chartering improvement teams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Providing R-PM support and resources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Managing the cultural transformation</a:t>
            </a:r>
          </a:p>
          <a:p>
            <a:pPr>
              <a:spcAft>
                <a:spcPts val="500"/>
              </a:spcAft>
              <a:defRPr sz="1500">
                <a:solidFill>
                  <a:srgbClr val="E87A3C"/>
                </a:solidFill>
              </a:defRPr>
            </a:pPr>
            <a:r>
              <a:t>• Establishing conditions for strategic quality management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029997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i="1">
                <a:solidFill>
                  <a:srgbClr val="9AB8D1"/>
                </a:solidFill>
              </a:defRPr>
            </a:pPr>
            <a:r>
              <a:rPr dirty="0"/>
              <a:t>Discussion: For small businesses: As the owner/leader, you set the tone. Your commitment to quality improvement determines whether it becomes part of your culture or fades away.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1535</Words>
  <Application>Microsoft Office PowerPoint</Application>
  <PresentationFormat>On-screen Show (16:9)</PresentationFormat>
  <Paragraphs>176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Gary Reinhold</dc:creator>
  <cp:keywords/>
  <dc:description>generated using python-pptx</dc:description>
  <cp:lastModifiedBy>Gary Reinhold</cp:lastModifiedBy>
  <cp:revision>3</cp:revision>
  <dcterms:created xsi:type="dcterms:W3CDTF">2013-01-27T09:14:16Z</dcterms:created>
  <dcterms:modified xsi:type="dcterms:W3CDTF">2026-01-27T20:49:34Z</dcterms:modified>
  <cp:category/>
</cp:coreProperties>
</file>