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7" r:id="rId2"/>
    <p:sldId id="258" r:id="rId3"/>
    <p:sldId id="259" r:id="rId4"/>
    <p:sldId id="260" r:id="rId5"/>
    <p:sldId id="261" r:id="rId6"/>
    <p:sldId id="262" r:id="rId7"/>
    <p:sldId id="263" r:id="rId8"/>
    <p:sldId id="264" r:id="rId9"/>
    <p:sldId id="278" r:id="rId10"/>
    <p:sldId id="279" r:id="rId11"/>
    <p:sldId id="280" r:id="rId12"/>
    <p:sldId id="265" r:id="rId13"/>
    <p:sldId id="266" r:id="rId14"/>
    <p:sldId id="281" r:id="rId15"/>
    <p:sldId id="267" r:id="rId16"/>
    <p:sldId id="269" r:id="rId17"/>
    <p:sldId id="283" r:id="rId18"/>
    <p:sldId id="284" r:id="rId19"/>
    <p:sldId id="271" r:id="rId20"/>
    <p:sldId id="285" r:id="rId21"/>
    <p:sldId id="272" r:id="rId22"/>
    <p:sldId id="273" r:id="rId23"/>
    <p:sldId id="274" r:id="rId24"/>
    <p:sldId id="275" r:id="rId25"/>
    <p:sldId id="276" r:id="rId26"/>
    <p:sldId id="286" r:id="rId27"/>
    <p:sldId id="27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49026" autoAdjust="0"/>
  </p:normalViewPr>
  <p:slideViewPr>
    <p:cSldViewPr snapToGrid="0">
      <p:cViewPr varScale="1">
        <p:scale>
          <a:sx n="49" d="100"/>
          <a:sy n="49" d="100"/>
        </p:scale>
        <p:origin x="2892"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F1CED2-F98E-42F6-B872-3F08AAABF032}" type="datetimeFigureOut">
              <a:rPr lang="en-US" smtClean="0"/>
              <a:t>9/18/2025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F31105-5E01-45D3-AE4F-B68B663DDA6C}" type="slidenum">
              <a:rPr lang="en-US" smtClean="0"/>
              <a:t>‹#›</a:t>
            </a:fld>
            <a:endParaRPr lang="en-US"/>
          </a:p>
        </p:txBody>
      </p:sp>
    </p:spTree>
    <p:extLst>
      <p:ext uri="{BB962C8B-B14F-4D97-AF65-F5344CB8AC3E}">
        <p14:creationId xmlns:p14="http://schemas.microsoft.com/office/powerpoint/2010/main" val="2762080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baseline="0" dirty="0">
                <a:latin typeface="Arial" panose="020B0604020202020204" pitchFamily="34" charset="0"/>
              </a:rPr>
              <a:t>Module 1: DON Quality Approach</a:t>
            </a:r>
          </a:p>
          <a:p>
            <a:endParaRPr lang="en-US" sz="1200" b="1" i="0" u="none" strike="noStrike" baseline="0" dirty="0">
              <a:latin typeface="Arial" panose="020B0604020202020204" pitchFamily="34" charset="0"/>
            </a:endParaRPr>
          </a:p>
          <a:p>
            <a:r>
              <a:rPr lang="en-US" b="0" i="1" dirty="0"/>
              <a:t>In this module you will learn what quality means, how quality relates to processes, the different ways to achieve quality, and why</a:t>
            </a:r>
          </a:p>
          <a:p>
            <a:r>
              <a:rPr lang="en-US" b="0" i="1" dirty="0"/>
              <a:t>the pursuit of quality is important for Individuals and Small Businesses alike who wish to take full advantage of AI.</a:t>
            </a:r>
          </a:p>
        </p:txBody>
      </p:sp>
      <p:sp>
        <p:nvSpPr>
          <p:cNvPr id="4" name="Slide Number Placeholder 3"/>
          <p:cNvSpPr>
            <a:spLocks noGrp="1"/>
          </p:cNvSpPr>
          <p:nvPr>
            <p:ph type="sldNum" sz="quarter" idx="5"/>
          </p:nvPr>
        </p:nvSpPr>
        <p:spPr/>
        <p:txBody>
          <a:bodyPr/>
          <a:lstStyle/>
          <a:p>
            <a:fld id="{F0F31105-5E01-45D3-AE4F-B68B663DDA6C}" type="slidenum">
              <a:rPr lang="en-US" smtClean="0"/>
              <a:t>1</a:t>
            </a:fld>
            <a:endParaRPr lang="en-US"/>
          </a:p>
        </p:txBody>
      </p:sp>
    </p:spTree>
    <p:extLst>
      <p:ext uri="{BB962C8B-B14F-4D97-AF65-F5344CB8AC3E}">
        <p14:creationId xmlns:p14="http://schemas.microsoft.com/office/powerpoint/2010/main" val="1816285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Customer vs. End-User</a:t>
            </a:r>
          </a:p>
          <a:p>
            <a:pPr>
              <a:buNone/>
            </a:pPr>
            <a:endParaRPr lang="en-US" b="1" dirty="0"/>
          </a:p>
          <a:p>
            <a:pPr>
              <a:buNone/>
            </a:pPr>
            <a:r>
              <a:rPr lang="en-US" b="1" dirty="0"/>
              <a:t>Customer</a:t>
            </a:r>
            <a:br>
              <a:rPr lang="en-US" dirty="0"/>
            </a:br>
            <a:r>
              <a:rPr lang="en-US" dirty="0"/>
              <a:t>The person or group that </a:t>
            </a:r>
            <a:r>
              <a:rPr lang="en-US" b="1" dirty="0"/>
              <a:t>defines the requirements or expectations</a:t>
            </a:r>
            <a:r>
              <a:rPr lang="en-US" dirty="0"/>
              <a:t> for a product/service and </a:t>
            </a:r>
            <a:r>
              <a:rPr lang="en-US" b="1" dirty="0"/>
              <a:t>pays for or receives</a:t>
            </a:r>
            <a:r>
              <a:rPr lang="en-US" dirty="0"/>
              <a:t> the output of the process.</a:t>
            </a:r>
          </a:p>
          <a:p>
            <a:pPr>
              <a:buNone/>
            </a:pPr>
            <a:endParaRPr lang="en-US" dirty="0"/>
          </a:p>
          <a:p>
            <a:pPr>
              <a:buNone/>
            </a:pPr>
            <a:r>
              <a:rPr lang="en-US" b="1" dirty="0"/>
              <a:t>End-User</a:t>
            </a:r>
            <a:br>
              <a:rPr lang="en-US" dirty="0"/>
            </a:br>
            <a:r>
              <a:rPr lang="en-US" dirty="0"/>
              <a:t>The person who </a:t>
            </a:r>
            <a:r>
              <a:rPr lang="en-US" b="1" dirty="0"/>
              <a:t>ultimately uses</a:t>
            </a:r>
            <a:r>
              <a:rPr lang="en-US" dirty="0"/>
              <a:t> the product or service in real life.</a:t>
            </a:r>
          </a:p>
          <a:p>
            <a:pPr>
              <a:buNone/>
            </a:pPr>
            <a:r>
              <a:rPr lang="en-US" dirty="0"/>
              <a:t>In many small-business and solo contexts, the customer and end-user can be the same person—but not always.</a:t>
            </a:r>
          </a:p>
          <a:p>
            <a:pPr>
              <a:buNone/>
            </a:pPr>
            <a:br>
              <a:rPr lang="en-US" dirty="0"/>
            </a:br>
            <a:endParaRPr lang="en-US" dirty="0"/>
          </a:p>
          <a:p>
            <a:pPr>
              <a:buNone/>
            </a:pPr>
            <a:r>
              <a:rPr lang="en-US" b="1" dirty="0"/>
              <a:t>Why the distinction matters</a:t>
            </a:r>
          </a:p>
          <a:p>
            <a:pPr>
              <a:buNone/>
            </a:pPr>
            <a:endParaRPr lang="en-US" b="1" dirty="0"/>
          </a:p>
          <a:p>
            <a:pPr>
              <a:buFont typeface="Arial" panose="020B0604020202020204" pitchFamily="34" charset="0"/>
              <a:buChar char="•"/>
            </a:pPr>
            <a:r>
              <a:rPr lang="en-US" b="1" dirty="0"/>
              <a:t>Customers</a:t>
            </a:r>
            <a:r>
              <a:rPr lang="en-US" dirty="0"/>
              <a:t> set the </a:t>
            </a:r>
            <a:r>
              <a:rPr lang="en-US" i="1" dirty="0"/>
              <a:t>buying criteria</a:t>
            </a:r>
            <a:r>
              <a:rPr lang="en-US" dirty="0"/>
              <a:t> (budget, delivery date, warranty, compliance, ROI).</a:t>
            </a:r>
          </a:p>
          <a:p>
            <a:pPr>
              <a:buFont typeface="Arial" panose="020B0604020202020204" pitchFamily="34" charset="0"/>
              <a:buChar char="•"/>
            </a:pPr>
            <a:r>
              <a:rPr lang="en-US" b="1" dirty="0"/>
              <a:t>End-users</a:t>
            </a:r>
            <a:r>
              <a:rPr lang="en-US" dirty="0"/>
              <a:t> determine </a:t>
            </a:r>
            <a:r>
              <a:rPr lang="en-US" i="1" dirty="0"/>
              <a:t>adoption and satisfaction</a:t>
            </a:r>
            <a:r>
              <a:rPr lang="en-US" dirty="0"/>
              <a:t> (ease of use, reliability, usefulness).</a:t>
            </a:r>
            <a:br>
              <a:rPr lang="en-US" dirty="0"/>
            </a:br>
            <a:r>
              <a:rPr lang="en-US" dirty="0"/>
              <a:t>Ignoring either side risks </a:t>
            </a:r>
            <a:r>
              <a:rPr lang="en-US" b="1" dirty="0"/>
              <a:t>misfit solutions</a:t>
            </a:r>
            <a:r>
              <a:rPr lang="en-US" dirty="0"/>
              <a:t> (purchased but not used, or loved by users but never approved/bought).</a:t>
            </a:r>
          </a:p>
          <a:p>
            <a:pPr>
              <a:buNone/>
            </a:pPr>
            <a:br>
              <a:rPr lang="en-US" dirty="0"/>
            </a:br>
            <a:endParaRPr lang="en-US" dirty="0"/>
          </a:p>
          <a:p>
            <a:pPr>
              <a:buNone/>
            </a:pPr>
            <a:r>
              <a:rPr lang="en-US" b="1" dirty="0"/>
              <a:t>Common real-world patterns</a:t>
            </a:r>
          </a:p>
          <a:p>
            <a:pPr>
              <a:buNone/>
            </a:pPr>
            <a:endParaRPr lang="en-US" b="1" dirty="0"/>
          </a:p>
          <a:p>
            <a:pPr>
              <a:buFont typeface="Arial" panose="020B0604020202020204" pitchFamily="34" charset="0"/>
              <a:buChar char="•"/>
            </a:pPr>
            <a:r>
              <a:rPr lang="en-US" b="1" dirty="0"/>
              <a:t>Buyer ≠ User:</a:t>
            </a:r>
            <a:endParaRPr lang="en-US" dirty="0"/>
          </a:p>
          <a:p>
            <a:pPr marL="742950" lvl="1" indent="-285750">
              <a:buFont typeface="Arial" panose="020B0604020202020204" pitchFamily="34" charset="0"/>
              <a:buChar char="•"/>
            </a:pPr>
            <a:r>
              <a:rPr lang="en-US" dirty="0"/>
              <a:t>A parent buys a tutoring app; the student uses it.</a:t>
            </a:r>
          </a:p>
          <a:p>
            <a:pPr marL="742950" lvl="1" indent="-285750">
              <a:buFont typeface="Arial" panose="020B0604020202020204" pitchFamily="34" charset="0"/>
              <a:buChar char="•"/>
            </a:pPr>
            <a:r>
              <a:rPr lang="en-US" dirty="0"/>
              <a:t>A clinic manager buys scheduling software; front-desk staff use it.</a:t>
            </a:r>
          </a:p>
          <a:p>
            <a:pPr marL="742950" lvl="1" indent="-285750">
              <a:buFont typeface="Arial" panose="020B0604020202020204" pitchFamily="34" charset="0"/>
              <a:buChar char="•"/>
            </a:pPr>
            <a:r>
              <a:rPr lang="en-US" dirty="0"/>
              <a:t>A startup founder purchases analytics; the marketing team uses it.</a:t>
            </a:r>
          </a:p>
          <a:p>
            <a:pPr>
              <a:buFont typeface="Arial" panose="020B0604020202020204" pitchFamily="34" charset="0"/>
              <a:buChar char="•"/>
            </a:pPr>
            <a:r>
              <a:rPr lang="en-US" b="1" dirty="0"/>
              <a:t>Intermediaries:</a:t>
            </a:r>
            <a:r>
              <a:rPr lang="en-US" dirty="0"/>
              <a:t> Distributors, procurement, IT, or operations may </a:t>
            </a:r>
            <a:r>
              <a:rPr lang="en-US" b="1" dirty="0"/>
              <a:t>receive, store, configure, or maintain</a:t>
            </a:r>
            <a:r>
              <a:rPr lang="en-US" dirty="0"/>
              <a:t> what others will use. They are </a:t>
            </a:r>
            <a:r>
              <a:rPr lang="en-US" i="1" dirty="0"/>
              <a:t>internal customers</a:t>
            </a:r>
            <a:r>
              <a:rPr lang="en-US" dirty="0"/>
              <a:t> with their own requirements (format, packaging, security, inventory rules).</a:t>
            </a:r>
          </a:p>
          <a:p>
            <a:pPr>
              <a:buNone/>
            </a:pPr>
            <a:br>
              <a:rPr lang="en-US" dirty="0"/>
            </a:br>
            <a:endParaRPr lang="en-US" dirty="0"/>
          </a:p>
          <a:p>
            <a:pPr>
              <a:buNone/>
            </a:pPr>
            <a:r>
              <a:rPr lang="en-US" b="1" dirty="0"/>
              <a:t>Working rule (R-PM)</a:t>
            </a:r>
          </a:p>
          <a:p>
            <a:pPr>
              <a:buNone/>
            </a:pPr>
            <a:endParaRPr lang="en-US" b="1" dirty="0"/>
          </a:p>
          <a:p>
            <a:pPr>
              <a:buFont typeface="Arial" panose="020B0604020202020204" pitchFamily="34" charset="0"/>
              <a:buChar char="•"/>
            </a:pPr>
            <a:r>
              <a:rPr lang="en-US" dirty="0"/>
              <a:t>Treat </a:t>
            </a:r>
            <a:r>
              <a:rPr lang="en-US" b="1" dirty="0"/>
              <a:t>everyone who receives your output</a:t>
            </a:r>
            <a:r>
              <a:rPr lang="en-US" dirty="0"/>
              <a:t> as a customer: payers, decision-makers, approvers, operators, and end-users.</a:t>
            </a:r>
          </a:p>
          <a:p>
            <a:pPr>
              <a:buFont typeface="Arial" panose="020B0604020202020204" pitchFamily="34" charset="0"/>
              <a:buChar char="•"/>
            </a:pPr>
            <a:r>
              <a:rPr lang="en-US" dirty="0"/>
              <a:t>Map their </a:t>
            </a:r>
            <a:r>
              <a:rPr lang="en-US" b="1" dirty="0"/>
              <a:t>distinct requirements</a:t>
            </a:r>
            <a:r>
              <a:rPr lang="en-US" dirty="0"/>
              <a:t> and </a:t>
            </a:r>
            <a:r>
              <a:rPr lang="en-US" b="1" dirty="0"/>
              <a:t>shared needs</a:t>
            </a:r>
            <a:r>
              <a:rPr lang="en-US" dirty="0"/>
              <a:t> before you design or deliver.</a:t>
            </a:r>
          </a:p>
          <a:p>
            <a:pPr>
              <a:buNone/>
            </a:pPr>
            <a:br>
              <a:rPr lang="en-US" dirty="0"/>
            </a:br>
            <a:endParaRPr lang="en-US" dirty="0"/>
          </a:p>
          <a:p>
            <a:pPr>
              <a:buNone/>
            </a:pPr>
            <a:r>
              <a:rPr lang="en-US" b="1" dirty="0"/>
              <a:t>Quick identification checklist</a:t>
            </a:r>
          </a:p>
          <a:p>
            <a:pPr>
              <a:buNone/>
            </a:pPr>
            <a:endParaRPr lang="en-US" b="1" dirty="0"/>
          </a:p>
          <a:p>
            <a:pPr>
              <a:buNone/>
            </a:pPr>
            <a:r>
              <a:rPr lang="en-US" dirty="0"/>
              <a:t>Use this whenever you start (or improve) a product/service:</a:t>
            </a:r>
          </a:p>
          <a:p>
            <a:pPr>
              <a:buFont typeface="+mj-lt"/>
              <a:buAutoNum type="arabicPeriod"/>
            </a:pPr>
            <a:r>
              <a:rPr lang="en-US" b="1" dirty="0"/>
              <a:t>Who pays or approves?</a:t>
            </a:r>
            <a:r>
              <a:rPr lang="en-US" dirty="0"/>
              <a:t> → </a:t>
            </a:r>
            <a:r>
              <a:rPr lang="en-US" i="1" dirty="0"/>
              <a:t>Customer (buyer/decider).</a:t>
            </a:r>
            <a:endParaRPr lang="en-US" dirty="0"/>
          </a:p>
          <a:p>
            <a:pPr>
              <a:buFont typeface="+mj-lt"/>
              <a:buAutoNum type="arabicPeriod"/>
            </a:pPr>
            <a:r>
              <a:rPr lang="en-US" b="1" dirty="0"/>
              <a:t>Who uses it day-to-day?</a:t>
            </a:r>
            <a:r>
              <a:rPr lang="en-US" dirty="0"/>
              <a:t> → </a:t>
            </a:r>
            <a:r>
              <a:rPr lang="en-US" i="1" dirty="0"/>
              <a:t>End-user.</a:t>
            </a:r>
            <a:endParaRPr lang="en-US" dirty="0"/>
          </a:p>
          <a:p>
            <a:pPr>
              <a:buFont typeface="+mj-lt"/>
              <a:buAutoNum type="arabicPeriod"/>
            </a:pPr>
            <a:r>
              <a:rPr lang="en-US" b="1" dirty="0"/>
              <a:t>Who installs/supports/maintains it?</a:t>
            </a:r>
            <a:r>
              <a:rPr lang="en-US" dirty="0"/>
              <a:t> → </a:t>
            </a:r>
            <a:r>
              <a:rPr lang="en-US" i="1" dirty="0"/>
              <a:t>Internal customer(s).</a:t>
            </a:r>
            <a:endParaRPr lang="en-US" dirty="0"/>
          </a:p>
          <a:p>
            <a:pPr>
              <a:buFont typeface="+mj-lt"/>
              <a:buAutoNum type="arabicPeriod"/>
            </a:pPr>
            <a:r>
              <a:rPr lang="en-US" b="1" dirty="0"/>
              <a:t>What does each group need to call this “quality”?</a:t>
            </a:r>
            <a:endParaRPr lang="en-US" dirty="0"/>
          </a:p>
          <a:p>
            <a:pPr marL="742950" lvl="1" indent="-285750">
              <a:buFont typeface="+mj-lt"/>
              <a:buAutoNum type="arabicPeriod"/>
            </a:pPr>
            <a:r>
              <a:rPr lang="en-US" dirty="0"/>
              <a:t>Customer: budget, ROI, compliance, delivery terms</a:t>
            </a:r>
          </a:p>
          <a:p>
            <a:pPr marL="742950" lvl="1" indent="-285750">
              <a:buFont typeface="+mj-lt"/>
              <a:buAutoNum type="arabicPeriod"/>
            </a:pPr>
            <a:r>
              <a:rPr lang="en-US" dirty="0"/>
              <a:t>End-user: ease of use, speed, reliability, outcomes</a:t>
            </a:r>
          </a:p>
          <a:p>
            <a:pPr marL="742950" lvl="1" indent="-285750">
              <a:buFont typeface="+mj-lt"/>
              <a:buAutoNum type="arabicPeriod"/>
            </a:pPr>
            <a:r>
              <a:rPr lang="en-US" dirty="0"/>
              <a:t>Internal: compatibility, packaging, serviceability</a:t>
            </a:r>
          </a:p>
          <a:p>
            <a:pPr>
              <a:buFont typeface="+mj-lt"/>
              <a:buAutoNum type="arabicPeriod"/>
            </a:pPr>
            <a:r>
              <a:rPr lang="en-US" b="1" dirty="0"/>
              <a:t>Whose needs conflict?</a:t>
            </a:r>
            <a:r>
              <a:rPr lang="en-US" dirty="0"/>
              <a:t> Prioritize by </a:t>
            </a:r>
            <a:r>
              <a:rPr lang="en-US" b="1" dirty="0"/>
              <a:t>risk, impact on outcomes, and feasibility</a:t>
            </a:r>
            <a:r>
              <a:rPr lang="en-US" dirty="0"/>
              <a:t>—and document trade-offs.</a:t>
            </a:r>
          </a:p>
          <a:p>
            <a:pPr>
              <a:buNone/>
            </a:pPr>
            <a:br>
              <a:rPr lang="en-US" dirty="0"/>
            </a:br>
            <a:endParaRPr lang="en-US" dirty="0"/>
          </a:p>
          <a:p>
            <a:pPr>
              <a:buNone/>
            </a:pPr>
            <a:r>
              <a:rPr lang="en-US" b="1" dirty="0"/>
              <a:t>One-sentence summary</a:t>
            </a:r>
          </a:p>
          <a:p>
            <a:pPr>
              <a:buNone/>
            </a:pPr>
            <a:endParaRPr lang="en-US" b="1" dirty="0"/>
          </a:p>
          <a:p>
            <a:pPr>
              <a:buNone/>
            </a:pPr>
            <a:r>
              <a:rPr lang="en-US" b="1" dirty="0"/>
              <a:t>Customer</a:t>
            </a:r>
            <a:r>
              <a:rPr lang="en-US" dirty="0"/>
              <a:t> defines and funds the requirements; </a:t>
            </a:r>
            <a:r>
              <a:rPr lang="en-US" b="1" dirty="0"/>
              <a:t>end-user</a:t>
            </a:r>
            <a:r>
              <a:rPr lang="en-US" dirty="0"/>
              <a:t> proves value through real use—</a:t>
            </a:r>
            <a:r>
              <a:rPr lang="en-US" b="1" dirty="0"/>
              <a:t>both</a:t>
            </a:r>
            <a:r>
              <a:rPr lang="en-US" dirty="0"/>
              <a:t> must be satisfied to achieve quality.</a:t>
            </a:r>
          </a:p>
          <a:p>
            <a:endParaRPr lang="en-US" dirty="0"/>
          </a:p>
        </p:txBody>
      </p:sp>
      <p:sp>
        <p:nvSpPr>
          <p:cNvPr id="4" name="Slide Number Placeholder 3"/>
          <p:cNvSpPr>
            <a:spLocks noGrp="1"/>
          </p:cNvSpPr>
          <p:nvPr>
            <p:ph type="sldNum" sz="quarter" idx="5"/>
          </p:nvPr>
        </p:nvSpPr>
        <p:spPr/>
        <p:txBody>
          <a:bodyPr/>
          <a:lstStyle/>
          <a:p>
            <a:fld id="{F0F31105-5E01-45D3-AE4F-B68B663DDA6C}" type="slidenum">
              <a:rPr lang="en-US" smtClean="0"/>
              <a:t>10</a:t>
            </a:fld>
            <a:endParaRPr lang="en-US"/>
          </a:p>
        </p:txBody>
      </p:sp>
    </p:spTree>
    <p:extLst>
      <p:ext uri="{BB962C8B-B14F-4D97-AF65-F5344CB8AC3E}">
        <p14:creationId xmlns:p14="http://schemas.microsoft.com/office/powerpoint/2010/main" val="122466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Identifying Customers</a:t>
            </a:r>
          </a:p>
          <a:p>
            <a:pPr>
              <a:buNone/>
            </a:pPr>
            <a:endParaRPr lang="en-US" b="1" dirty="0"/>
          </a:p>
          <a:p>
            <a:pPr>
              <a:buNone/>
            </a:pPr>
            <a:r>
              <a:rPr lang="en-US" b="1" dirty="0"/>
              <a:t>1. Leadership Responsibility</a:t>
            </a:r>
          </a:p>
          <a:p>
            <a:pPr>
              <a:buNone/>
            </a:pPr>
            <a:r>
              <a:rPr lang="en-US" dirty="0"/>
              <a:t>In any business—large or small—</a:t>
            </a:r>
            <a:r>
              <a:rPr lang="en-US" b="1" dirty="0"/>
              <a:t>leadership is responsible for defining who the customers are</a:t>
            </a:r>
            <a:r>
              <a:rPr lang="en-US" dirty="0"/>
              <a:t>. Customers are not always obvious. Ask:</a:t>
            </a:r>
          </a:p>
          <a:p>
            <a:pPr>
              <a:buFont typeface="Arial" panose="020B0604020202020204" pitchFamily="34" charset="0"/>
              <a:buChar char="•"/>
            </a:pPr>
            <a:r>
              <a:rPr lang="en-US" dirty="0"/>
              <a:t>Who receives your product or service?</a:t>
            </a:r>
          </a:p>
          <a:p>
            <a:pPr>
              <a:buFont typeface="Arial" panose="020B0604020202020204" pitchFamily="34" charset="0"/>
              <a:buChar char="•"/>
            </a:pPr>
            <a:r>
              <a:rPr lang="en-US" dirty="0"/>
              <a:t>Who depends on the results of your work?</a:t>
            </a:r>
          </a:p>
          <a:p>
            <a:pPr>
              <a:buNone/>
            </a:pPr>
            <a:r>
              <a:rPr lang="en-US" dirty="0"/>
              <a:t>The answer could include </a:t>
            </a:r>
            <a:r>
              <a:rPr lang="en-US" b="1" dirty="0"/>
              <a:t>external customers</a:t>
            </a:r>
            <a:r>
              <a:rPr lang="en-US" dirty="0"/>
              <a:t> (those who pay for and use what you provide) and </a:t>
            </a:r>
            <a:r>
              <a:rPr lang="en-US" b="1" dirty="0"/>
              <a:t>internal customers</a:t>
            </a:r>
            <a:r>
              <a:rPr lang="en-US" dirty="0"/>
              <a:t> (teammates, departments, or partners who rely on your work).</a:t>
            </a:r>
          </a:p>
          <a:p>
            <a:pPr>
              <a:buNone/>
            </a:pPr>
            <a:br>
              <a:rPr lang="en-US" dirty="0"/>
            </a:br>
            <a:endParaRPr lang="en-US" dirty="0"/>
          </a:p>
          <a:p>
            <a:pPr>
              <a:buNone/>
            </a:pPr>
            <a:r>
              <a:rPr lang="en-US" b="1" dirty="0"/>
              <a:t>2. External vs. Internal Customers</a:t>
            </a:r>
          </a:p>
          <a:p>
            <a:pPr>
              <a:buNone/>
            </a:pPr>
            <a:endParaRPr lang="en-US" b="1" dirty="0"/>
          </a:p>
          <a:p>
            <a:pPr>
              <a:buNone/>
            </a:pPr>
            <a:r>
              <a:rPr lang="en-US" b="1" dirty="0"/>
              <a:t>External Customers</a:t>
            </a:r>
          </a:p>
          <a:p>
            <a:pPr>
              <a:buNone/>
            </a:pPr>
            <a:endParaRPr lang="en-US" dirty="0"/>
          </a:p>
          <a:p>
            <a:pPr>
              <a:buFont typeface="Arial" panose="020B0604020202020204" pitchFamily="34" charset="0"/>
              <a:buChar char="•"/>
            </a:pPr>
            <a:r>
              <a:rPr lang="en-US" dirty="0"/>
              <a:t>Individuals or groups outside your business who buy or use your product or service.</a:t>
            </a:r>
          </a:p>
          <a:p>
            <a:pPr>
              <a:buFont typeface="Arial" panose="020B0604020202020204" pitchFamily="34" charset="0"/>
              <a:buChar char="•"/>
            </a:pPr>
            <a:r>
              <a:rPr lang="en-US" dirty="0"/>
              <a:t>They ultimately decide whether your business succeeds.</a:t>
            </a:r>
          </a:p>
          <a:p>
            <a:pPr>
              <a:buFont typeface="Arial" panose="020B0604020202020204" pitchFamily="34" charset="0"/>
              <a:buChar char="•"/>
            </a:pPr>
            <a:r>
              <a:rPr lang="en-US" dirty="0"/>
              <a:t>Their needs and expectations define what “quality” means.</a:t>
            </a:r>
          </a:p>
          <a:p>
            <a:pPr>
              <a:buFont typeface="Arial" panose="020B0604020202020204" pitchFamily="34" charset="0"/>
              <a:buChar char="•"/>
            </a:pPr>
            <a:endParaRPr lang="en-US" dirty="0"/>
          </a:p>
          <a:p>
            <a:pPr>
              <a:buNone/>
            </a:pPr>
            <a:r>
              <a:rPr lang="en-US" b="1" dirty="0"/>
              <a:t>Internal Customers</a:t>
            </a:r>
          </a:p>
          <a:p>
            <a:pPr>
              <a:buNone/>
            </a:pPr>
            <a:endParaRPr lang="en-US" dirty="0"/>
          </a:p>
          <a:p>
            <a:pPr>
              <a:buFont typeface="Arial" panose="020B0604020202020204" pitchFamily="34" charset="0"/>
              <a:buChar char="•"/>
            </a:pPr>
            <a:r>
              <a:rPr lang="en-US" dirty="0"/>
              <a:t>People inside your organization who receive your output at some stage of the process.</a:t>
            </a:r>
          </a:p>
          <a:p>
            <a:pPr>
              <a:buFont typeface="Arial" panose="020B0604020202020204" pitchFamily="34" charset="0"/>
              <a:buChar char="•"/>
            </a:pPr>
            <a:r>
              <a:rPr lang="en-US" dirty="0"/>
              <a:t>This could be a teammate who depends on your report, your assistant who needs your notes, or another department that uses your data.</a:t>
            </a:r>
          </a:p>
          <a:p>
            <a:pPr>
              <a:buFont typeface="Arial" panose="020B0604020202020204" pitchFamily="34" charset="0"/>
              <a:buChar char="•"/>
            </a:pPr>
            <a:r>
              <a:rPr lang="en-US" dirty="0"/>
              <a:t>Each person is both a </a:t>
            </a:r>
            <a:r>
              <a:rPr lang="en-US" b="1" dirty="0"/>
              <a:t>customer</a:t>
            </a:r>
            <a:r>
              <a:rPr lang="en-US" dirty="0"/>
              <a:t> (receiving input) and a </a:t>
            </a:r>
            <a:r>
              <a:rPr lang="en-US" b="1" dirty="0"/>
              <a:t>supplier</a:t>
            </a:r>
            <a:r>
              <a:rPr lang="en-US" dirty="0"/>
              <a:t> (passing work along).</a:t>
            </a:r>
          </a:p>
          <a:p>
            <a:pPr>
              <a:buNone/>
            </a:pPr>
            <a:r>
              <a:rPr lang="en-US" dirty="0"/>
              <a:t>👉 </a:t>
            </a:r>
            <a:r>
              <a:rPr lang="en-US" b="1" dirty="0"/>
              <a:t>Lesson:</a:t>
            </a:r>
            <a:r>
              <a:rPr lang="en-US" dirty="0"/>
              <a:t> Quality isn’t just about what goes out the door to the marketplace. Every handoff inside your workflow is also a customer interaction.</a:t>
            </a:r>
          </a:p>
          <a:p>
            <a:pPr>
              <a:buNone/>
            </a:pPr>
            <a:br>
              <a:rPr lang="en-US" dirty="0"/>
            </a:br>
            <a:endParaRPr lang="en-US" dirty="0"/>
          </a:p>
          <a:p>
            <a:pPr>
              <a:buNone/>
            </a:pPr>
            <a:r>
              <a:rPr lang="en-US" b="1" dirty="0"/>
              <a:t>3. Why Internal Customers Matter</a:t>
            </a:r>
          </a:p>
          <a:p>
            <a:pPr>
              <a:buNone/>
            </a:pPr>
            <a:endParaRPr lang="en-US" b="1" dirty="0"/>
          </a:p>
          <a:p>
            <a:pPr>
              <a:buFont typeface="Arial" panose="020B0604020202020204" pitchFamily="34" charset="0"/>
              <a:buChar char="•"/>
            </a:pPr>
            <a:r>
              <a:rPr lang="en-US" dirty="0"/>
              <a:t>Most people don’t think of coworkers or teammates as “customers.”</a:t>
            </a:r>
          </a:p>
          <a:p>
            <a:pPr>
              <a:buFont typeface="Arial" panose="020B0604020202020204" pitchFamily="34" charset="0"/>
              <a:buChar char="•"/>
            </a:pPr>
            <a:r>
              <a:rPr lang="en-US" dirty="0"/>
              <a:t>But treating them as such builds respect, reduces errors, and creates smoother teamwork.</a:t>
            </a:r>
          </a:p>
          <a:p>
            <a:pPr>
              <a:buFont typeface="Arial" panose="020B0604020202020204" pitchFamily="34" charset="0"/>
              <a:buChar char="•"/>
            </a:pPr>
            <a:r>
              <a:rPr lang="en-US" dirty="0"/>
              <a:t>Every job is part of a chain of </a:t>
            </a:r>
            <a:r>
              <a:rPr lang="en-US" b="1" dirty="0"/>
              <a:t>customer-supplier relationships</a:t>
            </a:r>
            <a:r>
              <a:rPr lang="en-US" dirty="0"/>
              <a:t> that add up to overall performance.</a:t>
            </a:r>
          </a:p>
          <a:p>
            <a:pPr>
              <a:buNone/>
            </a:pPr>
            <a:r>
              <a:rPr lang="en-US" dirty="0"/>
              <a:t>👉 </a:t>
            </a:r>
            <a:r>
              <a:rPr lang="en-US" b="1" dirty="0"/>
              <a:t>Lesson:</a:t>
            </a:r>
            <a:r>
              <a:rPr lang="en-US" dirty="0"/>
              <a:t> If you make life easier for your internal customer, the whole chain produces a better outcome for your external customer.</a:t>
            </a:r>
          </a:p>
          <a:p>
            <a:pPr>
              <a:buNone/>
            </a:pPr>
            <a:br>
              <a:rPr lang="en-US" dirty="0"/>
            </a:br>
            <a:endParaRPr lang="en-US" dirty="0"/>
          </a:p>
          <a:p>
            <a:pPr>
              <a:buNone/>
            </a:pPr>
            <a:r>
              <a:rPr lang="en-US" b="1" dirty="0"/>
              <a:t>4. Dialogue and Feedback</a:t>
            </a:r>
          </a:p>
          <a:p>
            <a:pPr>
              <a:buNone/>
            </a:pPr>
            <a:endParaRPr lang="en-US" b="1" dirty="0"/>
          </a:p>
          <a:p>
            <a:pPr>
              <a:buNone/>
            </a:pPr>
            <a:r>
              <a:rPr lang="en-US" dirty="0"/>
              <a:t>Identifying customers is just the first step. The real work is learning what they </a:t>
            </a:r>
            <a:r>
              <a:rPr lang="en-US" b="1" dirty="0"/>
              <a:t>need and expect</a:t>
            </a:r>
            <a:r>
              <a:rPr lang="en-US" dirty="0"/>
              <a:t>.</a:t>
            </a:r>
          </a:p>
          <a:p>
            <a:pPr>
              <a:buFont typeface="Arial" panose="020B0604020202020204" pitchFamily="34" charset="0"/>
              <a:buChar char="•"/>
            </a:pPr>
            <a:r>
              <a:rPr lang="en-US" b="1" dirty="0"/>
              <a:t>Develop meaningful dialogue:</a:t>
            </a:r>
            <a:r>
              <a:rPr lang="en-US" dirty="0"/>
              <a:t> Ask questions, check in, and build trust.</a:t>
            </a:r>
          </a:p>
          <a:p>
            <a:pPr>
              <a:buFont typeface="Arial" panose="020B0604020202020204" pitchFamily="34" charset="0"/>
              <a:buChar char="•"/>
            </a:pPr>
            <a:r>
              <a:rPr lang="en-US" b="1" dirty="0"/>
              <a:t>Identify needs and requirements:</a:t>
            </a:r>
            <a:r>
              <a:rPr lang="en-US" dirty="0"/>
              <a:t> Find out what “quality” means to them.</a:t>
            </a:r>
          </a:p>
          <a:p>
            <a:pPr>
              <a:buFont typeface="Arial" panose="020B0604020202020204" pitchFamily="34" charset="0"/>
              <a:buChar char="•"/>
            </a:pPr>
            <a:r>
              <a:rPr lang="en-US" b="1" dirty="0"/>
              <a:t>Define quality characteristics:</a:t>
            </a:r>
            <a:r>
              <a:rPr lang="en-US" dirty="0"/>
              <a:t> Translate customer needs into measurable traits (timeliness, accuracy, friendliness, durability, etc.).</a:t>
            </a:r>
          </a:p>
          <a:p>
            <a:pPr>
              <a:buFont typeface="Arial" panose="020B0604020202020204" pitchFamily="34" charset="0"/>
              <a:buChar char="•"/>
            </a:pPr>
            <a:r>
              <a:rPr lang="en-US" b="1" dirty="0"/>
              <a:t>Build feedback systems:</a:t>
            </a:r>
            <a:r>
              <a:rPr lang="en-US" dirty="0"/>
              <a:t> Collect customer input regularly, not just when something goes wrong. Feedback should be ongoing, structured, and proactive.</a:t>
            </a:r>
          </a:p>
          <a:p>
            <a:pPr>
              <a:buNone/>
            </a:pPr>
            <a:br>
              <a:rPr lang="en-US" dirty="0"/>
            </a:br>
            <a:endParaRPr lang="en-US" dirty="0"/>
          </a:p>
          <a:p>
            <a:pPr>
              <a:buNone/>
            </a:pPr>
            <a:r>
              <a:rPr lang="en-US" b="1" dirty="0"/>
              <a:t>5. Key Takeaway</a:t>
            </a:r>
          </a:p>
          <a:p>
            <a:pPr>
              <a:buNone/>
            </a:pPr>
            <a:endParaRPr lang="en-US" b="1" dirty="0"/>
          </a:p>
          <a:p>
            <a:pPr>
              <a:buNone/>
            </a:pPr>
            <a:r>
              <a:rPr lang="en-US" dirty="0"/>
              <a:t>For small businesses and individuals:</a:t>
            </a:r>
          </a:p>
          <a:p>
            <a:pPr>
              <a:buFont typeface="+mj-lt"/>
              <a:buAutoNum type="arabicPeriod"/>
            </a:pPr>
            <a:r>
              <a:rPr lang="en-US" dirty="0"/>
              <a:t>Define your external and internal customers.</a:t>
            </a:r>
          </a:p>
          <a:p>
            <a:pPr>
              <a:buFont typeface="+mj-lt"/>
              <a:buAutoNum type="arabicPeriod"/>
            </a:pPr>
            <a:r>
              <a:rPr lang="en-US" dirty="0"/>
              <a:t>Recognize that quality is shaped by </a:t>
            </a:r>
            <a:r>
              <a:rPr lang="en-US" b="1" dirty="0"/>
              <a:t>every handoff</a:t>
            </a:r>
            <a:r>
              <a:rPr lang="en-US" dirty="0"/>
              <a:t>—inside and outside your business.</a:t>
            </a:r>
          </a:p>
          <a:p>
            <a:pPr>
              <a:buFont typeface="+mj-lt"/>
              <a:buAutoNum type="arabicPeriod"/>
            </a:pPr>
            <a:r>
              <a:rPr lang="en-US" dirty="0"/>
              <a:t>Build systems to listen, measure, and improve based on customer needs.</a:t>
            </a:r>
          </a:p>
          <a:p>
            <a:pPr>
              <a:buNone/>
            </a:pPr>
            <a:r>
              <a:rPr lang="en-US" b="1" dirty="0"/>
              <a:t>Quality is the result of a chain of relationships. If you manage each link well, the whole system improves.</a:t>
            </a:r>
            <a:endParaRPr lang="en-US" dirty="0"/>
          </a:p>
          <a:p>
            <a:endParaRPr lang="en-US" dirty="0"/>
          </a:p>
        </p:txBody>
      </p:sp>
      <p:sp>
        <p:nvSpPr>
          <p:cNvPr id="4" name="Slide Number Placeholder 3"/>
          <p:cNvSpPr>
            <a:spLocks noGrp="1"/>
          </p:cNvSpPr>
          <p:nvPr>
            <p:ph type="sldNum" sz="quarter" idx="5"/>
          </p:nvPr>
        </p:nvSpPr>
        <p:spPr/>
        <p:txBody>
          <a:bodyPr/>
          <a:lstStyle/>
          <a:p>
            <a:fld id="{F0F31105-5E01-45D3-AE4F-B68B663DDA6C}" type="slidenum">
              <a:rPr lang="en-US" smtClean="0"/>
              <a:t>11</a:t>
            </a:fld>
            <a:endParaRPr lang="en-US"/>
          </a:p>
        </p:txBody>
      </p:sp>
    </p:spTree>
    <p:extLst>
      <p:ext uri="{BB962C8B-B14F-4D97-AF65-F5344CB8AC3E}">
        <p14:creationId xmlns:p14="http://schemas.microsoft.com/office/powerpoint/2010/main" val="1009279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What is a Process? What is a Workflow?</a:t>
            </a:r>
          </a:p>
          <a:p>
            <a:pPr>
              <a:buNone/>
            </a:pPr>
            <a:endParaRPr lang="en-US" b="1" dirty="0"/>
          </a:p>
          <a:p>
            <a:pPr>
              <a:buNone/>
            </a:pPr>
            <a:r>
              <a:rPr lang="en-US" dirty="0"/>
              <a:t>Dr. W. Edwards Deming reminded us that if we only judge quality at the </a:t>
            </a:r>
            <a:r>
              <a:rPr lang="en-US" b="1" dirty="0"/>
              <a:t>end of production</a:t>
            </a:r>
            <a:r>
              <a:rPr lang="en-US" dirty="0"/>
              <a:t>, it’s too late. Quality isn’t inspected in at the finish line — it’s </a:t>
            </a:r>
            <a:r>
              <a:rPr lang="en-US" b="1" dirty="0"/>
              <a:t>created by the process and workflow that produce it.</a:t>
            </a:r>
            <a:endParaRPr lang="en-US" dirty="0"/>
          </a:p>
          <a:p>
            <a:pPr>
              <a:buNone/>
            </a:pPr>
            <a:br>
              <a:rPr lang="en-US" dirty="0"/>
            </a:br>
            <a:endParaRPr lang="en-US" dirty="0"/>
          </a:p>
          <a:p>
            <a:pPr>
              <a:buNone/>
            </a:pPr>
            <a:r>
              <a:rPr lang="en-US" b="1" dirty="0"/>
              <a:t>Process: The Foundation</a:t>
            </a:r>
          </a:p>
          <a:p>
            <a:pPr>
              <a:buNone/>
            </a:pPr>
            <a:endParaRPr lang="en-US" b="1" dirty="0"/>
          </a:p>
          <a:p>
            <a:pPr>
              <a:buNone/>
            </a:pPr>
            <a:r>
              <a:rPr lang="en-US" dirty="0"/>
              <a:t>A </a:t>
            </a:r>
            <a:r>
              <a:rPr lang="en-US" b="1" dirty="0"/>
              <a:t>process</a:t>
            </a:r>
            <a:r>
              <a:rPr lang="en-US" dirty="0"/>
              <a:t> is the structured set of steps and conditions that turn inputs into outputs.</a:t>
            </a:r>
          </a:p>
          <a:p>
            <a:pPr>
              <a:buFont typeface="Arial" panose="020B0604020202020204" pitchFamily="34" charset="0"/>
              <a:buChar char="•"/>
            </a:pPr>
            <a:r>
              <a:rPr lang="en-US" b="1" dirty="0"/>
              <a:t>Steps/Operations</a:t>
            </a:r>
            <a:r>
              <a:rPr lang="en-US" dirty="0"/>
              <a:t>: tasks or activities that lead to a result.</a:t>
            </a:r>
          </a:p>
          <a:p>
            <a:pPr>
              <a:buFont typeface="Arial" panose="020B0604020202020204" pitchFamily="34" charset="0"/>
              <a:buChar char="•"/>
            </a:pPr>
            <a:r>
              <a:rPr lang="en-US" b="1" dirty="0"/>
              <a:t>Causes/Conditions</a:t>
            </a:r>
            <a:r>
              <a:rPr lang="en-US" dirty="0"/>
              <a:t>: people, methods, tools, materials, and environments that shape the outcome.</a:t>
            </a:r>
          </a:p>
          <a:p>
            <a:pPr>
              <a:buFont typeface="Arial" panose="020B0604020202020204" pitchFamily="34" charset="0"/>
              <a:buChar char="•"/>
            </a:pPr>
            <a:endParaRPr lang="en-US" dirty="0"/>
          </a:p>
          <a:p>
            <a:pPr>
              <a:buNone/>
            </a:pPr>
            <a:r>
              <a:rPr lang="en-US" b="1" dirty="0"/>
              <a:t>Examples of processes:</a:t>
            </a:r>
            <a:endParaRPr lang="en-US" dirty="0"/>
          </a:p>
          <a:p>
            <a:pPr>
              <a:buFont typeface="Arial" panose="020B0604020202020204" pitchFamily="34" charset="0"/>
              <a:buChar char="•"/>
            </a:pPr>
            <a:r>
              <a:rPr lang="en-US" dirty="0"/>
              <a:t>Taking a customer order and delivering it.</a:t>
            </a:r>
          </a:p>
          <a:p>
            <a:pPr>
              <a:buFont typeface="Arial" panose="020B0604020202020204" pitchFamily="34" charset="0"/>
              <a:buChar char="•"/>
            </a:pPr>
            <a:r>
              <a:rPr lang="en-US" dirty="0"/>
              <a:t>Preparing a meal in a kitchen.</a:t>
            </a:r>
          </a:p>
          <a:p>
            <a:pPr>
              <a:buFont typeface="Arial" panose="020B0604020202020204" pitchFamily="34" charset="0"/>
              <a:buChar char="•"/>
            </a:pPr>
            <a:r>
              <a:rPr lang="en-US" dirty="0"/>
              <a:t>Producing a financial report.</a:t>
            </a:r>
          </a:p>
          <a:p>
            <a:pPr>
              <a:buNone/>
            </a:pPr>
            <a:r>
              <a:rPr lang="en-US" dirty="0"/>
              <a:t>Outputs are the </a:t>
            </a:r>
            <a:r>
              <a:rPr lang="en-US" b="1" dirty="0"/>
              <a:t>tangible results</a:t>
            </a:r>
            <a:r>
              <a:rPr lang="en-US" dirty="0"/>
              <a:t> (the meal, the report, the delivery). Outcomes are the </a:t>
            </a:r>
            <a:r>
              <a:rPr lang="en-US" b="1" dirty="0"/>
              <a:t>customer’s experience and perception</a:t>
            </a:r>
            <a:r>
              <a:rPr lang="en-US" dirty="0"/>
              <a:t> of those results (Was the meal tasty? Was the report accurate and timely?).</a:t>
            </a:r>
          </a:p>
          <a:p>
            <a:pPr>
              <a:buNone/>
            </a:pPr>
            <a:br>
              <a:rPr lang="en-US" dirty="0"/>
            </a:br>
            <a:endParaRPr lang="en-US" dirty="0"/>
          </a:p>
          <a:p>
            <a:pPr>
              <a:buNone/>
            </a:pPr>
            <a:r>
              <a:rPr lang="en-US" b="1" dirty="0"/>
              <a:t>Workflow: The Experience of the Process</a:t>
            </a:r>
          </a:p>
          <a:p>
            <a:pPr>
              <a:buNone/>
            </a:pPr>
            <a:r>
              <a:rPr lang="en-US" dirty="0"/>
              <a:t>While a </a:t>
            </a:r>
            <a:r>
              <a:rPr lang="en-US" b="1" dirty="0"/>
              <a:t>process</a:t>
            </a:r>
            <a:r>
              <a:rPr lang="en-US" dirty="0"/>
              <a:t> is the structured system, a </a:t>
            </a:r>
            <a:r>
              <a:rPr lang="en-US" b="1" dirty="0"/>
              <a:t>workflow</a:t>
            </a:r>
            <a:r>
              <a:rPr lang="en-US" dirty="0"/>
              <a:t> is how that process is actually carried out in real life.</a:t>
            </a:r>
          </a:p>
          <a:p>
            <a:pPr>
              <a:buNone/>
            </a:pPr>
            <a:r>
              <a:rPr lang="en-US" dirty="0"/>
              <a:t>Think of workflow as:</a:t>
            </a:r>
          </a:p>
          <a:p>
            <a:pPr>
              <a:buFont typeface="Arial" panose="020B0604020202020204" pitchFamily="34" charset="0"/>
              <a:buChar char="•"/>
            </a:pPr>
            <a:r>
              <a:rPr lang="en-US" dirty="0"/>
              <a:t>The </a:t>
            </a:r>
            <a:r>
              <a:rPr lang="en-US" b="1" dirty="0"/>
              <a:t>flow of work</a:t>
            </a:r>
            <a:r>
              <a:rPr lang="en-US" dirty="0"/>
              <a:t> between people, tools, and steps.</a:t>
            </a:r>
          </a:p>
          <a:p>
            <a:pPr>
              <a:buFont typeface="Arial" panose="020B0604020202020204" pitchFamily="34" charset="0"/>
              <a:buChar char="•"/>
            </a:pPr>
            <a:r>
              <a:rPr lang="en-US" dirty="0"/>
              <a:t>The way tasks </a:t>
            </a:r>
            <a:r>
              <a:rPr lang="en-US" b="1" dirty="0"/>
              <a:t>move from one person or stage to another</a:t>
            </a:r>
            <a:r>
              <a:rPr lang="en-US" dirty="0"/>
              <a:t>.</a:t>
            </a:r>
          </a:p>
          <a:p>
            <a:pPr>
              <a:buFont typeface="Arial" panose="020B0604020202020204" pitchFamily="34" charset="0"/>
              <a:buChar char="•"/>
            </a:pPr>
            <a:r>
              <a:rPr lang="en-US" dirty="0"/>
              <a:t>The practical, day-to-day rhythm that shows how the process actually happens.</a:t>
            </a:r>
          </a:p>
          <a:p>
            <a:pPr>
              <a:buFont typeface="Arial" panose="020B0604020202020204" pitchFamily="34" charset="0"/>
              <a:buChar char="•"/>
            </a:pPr>
            <a:endParaRPr lang="en-US" dirty="0"/>
          </a:p>
          <a:p>
            <a:pPr>
              <a:buNone/>
            </a:pPr>
            <a:r>
              <a:rPr lang="en-US" b="1" dirty="0"/>
              <a:t>Example:</a:t>
            </a:r>
            <a:endParaRPr lang="en-US" dirty="0"/>
          </a:p>
          <a:p>
            <a:pPr>
              <a:buFont typeface="Arial" panose="020B0604020202020204" pitchFamily="34" charset="0"/>
              <a:buChar char="•"/>
            </a:pPr>
            <a:r>
              <a:rPr lang="en-US" b="1" dirty="0"/>
              <a:t>Process:</a:t>
            </a:r>
            <a:r>
              <a:rPr lang="en-US" dirty="0"/>
              <a:t> “Fulfill an online order.”</a:t>
            </a:r>
          </a:p>
          <a:p>
            <a:pPr>
              <a:buFont typeface="Arial" panose="020B0604020202020204" pitchFamily="34" charset="0"/>
              <a:buChar char="•"/>
            </a:pPr>
            <a:r>
              <a:rPr lang="en-US" b="1" dirty="0"/>
              <a:t>Workflow:</a:t>
            </a:r>
            <a:r>
              <a:rPr lang="en-US" dirty="0"/>
              <a:t> The actual handoff — the order form triggers the warehouse system → a worker picks the item → the system updates inventory → shipping labels print → the package is handed to delivery.</a:t>
            </a:r>
          </a:p>
          <a:p>
            <a:pPr>
              <a:buNone/>
            </a:pPr>
            <a:r>
              <a:rPr lang="en-US" dirty="0"/>
              <a:t>Workflows reveal </a:t>
            </a:r>
            <a:r>
              <a:rPr lang="en-US" b="1" dirty="0"/>
              <a:t>bottlenecks, delays, and handoff problems</a:t>
            </a:r>
            <a:r>
              <a:rPr lang="en-US" dirty="0"/>
              <a:t> that aren’t visible in the process diagram but directly impact quality.</a:t>
            </a:r>
          </a:p>
          <a:p>
            <a:pPr>
              <a:buNone/>
            </a:pPr>
            <a:br>
              <a:rPr lang="en-US" dirty="0"/>
            </a:br>
            <a:endParaRPr lang="en-US" dirty="0"/>
          </a:p>
          <a:p>
            <a:pPr>
              <a:buNone/>
            </a:pPr>
            <a:r>
              <a:rPr lang="en-US" b="1" dirty="0"/>
              <a:t>Why Both Matter</a:t>
            </a:r>
          </a:p>
          <a:p>
            <a:pPr>
              <a:buFont typeface="Arial" panose="020B0604020202020204" pitchFamily="34" charset="0"/>
              <a:buChar char="•"/>
            </a:pPr>
            <a:r>
              <a:rPr lang="en-US" b="1" dirty="0"/>
              <a:t>Process = blueprint</a:t>
            </a:r>
            <a:r>
              <a:rPr lang="en-US" dirty="0"/>
              <a:t> (what </a:t>
            </a:r>
            <a:r>
              <a:rPr lang="en-US" i="1" dirty="0"/>
              <a:t>should</a:t>
            </a:r>
            <a:r>
              <a:rPr lang="en-US" dirty="0"/>
              <a:t> happen).</a:t>
            </a:r>
          </a:p>
          <a:p>
            <a:pPr>
              <a:buFont typeface="Arial" panose="020B0604020202020204" pitchFamily="34" charset="0"/>
              <a:buChar char="•"/>
            </a:pPr>
            <a:r>
              <a:rPr lang="en-US" b="1" dirty="0"/>
              <a:t>Workflow = reality</a:t>
            </a:r>
            <a:r>
              <a:rPr lang="en-US" dirty="0"/>
              <a:t> (what </a:t>
            </a:r>
            <a:r>
              <a:rPr lang="en-US" i="1" dirty="0"/>
              <a:t>does</a:t>
            </a:r>
            <a:r>
              <a:rPr lang="en-US" dirty="0"/>
              <a:t> happen).</a:t>
            </a:r>
          </a:p>
          <a:p>
            <a:pPr>
              <a:buNone/>
            </a:pPr>
            <a:r>
              <a:rPr lang="en-US" dirty="0"/>
              <a:t>By improving both, individuals and small businesses can:</a:t>
            </a:r>
          </a:p>
          <a:p>
            <a:pPr>
              <a:buFont typeface="+mj-lt"/>
              <a:buAutoNum type="arabicPeriod"/>
            </a:pPr>
            <a:r>
              <a:rPr lang="en-US" dirty="0"/>
              <a:t>Ensure steps are well-designed and efficient.</a:t>
            </a:r>
          </a:p>
          <a:p>
            <a:pPr>
              <a:buFont typeface="+mj-lt"/>
              <a:buAutoNum type="arabicPeriod"/>
            </a:pPr>
            <a:r>
              <a:rPr lang="en-US" dirty="0"/>
              <a:t>Make the flow of work smoother, faster, and easier for people to complete.</a:t>
            </a:r>
          </a:p>
          <a:p>
            <a:pPr>
              <a:buFont typeface="+mj-lt"/>
              <a:buAutoNum type="arabicPeriod"/>
            </a:pPr>
            <a:r>
              <a:rPr lang="en-US" dirty="0"/>
              <a:t>Deliver better outcomes that meet or exceed customer expectations.</a:t>
            </a:r>
          </a:p>
          <a:p>
            <a:pPr>
              <a:buNone/>
            </a:pPr>
            <a:br>
              <a:rPr lang="en-US" dirty="0"/>
            </a:br>
            <a:endParaRPr lang="en-US" dirty="0"/>
          </a:p>
          <a:p>
            <a:pPr>
              <a:buNone/>
            </a:pPr>
            <a:r>
              <a:rPr lang="en-US" b="1" dirty="0"/>
              <a:t>Key Takeaway</a:t>
            </a:r>
          </a:p>
          <a:p>
            <a:pPr>
              <a:buFont typeface="Arial" panose="020B0604020202020204" pitchFamily="34" charset="0"/>
              <a:buChar char="•"/>
            </a:pPr>
            <a:r>
              <a:rPr lang="en-US" dirty="0"/>
              <a:t>A </a:t>
            </a:r>
            <a:r>
              <a:rPr lang="en-US" b="1" dirty="0"/>
              <a:t>process</a:t>
            </a:r>
            <a:r>
              <a:rPr lang="en-US" dirty="0"/>
              <a:t> is the structured system of steps, causes, and conditions.</a:t>
            </a:r>
          </a:p>
          <a:p>
            <a:pPr>
              <a:buFont typeface="Arial" panose="020B0604020202020204" pitchFamily="34" charset="0"/>
              <a:buChar char="•"/>
            </a:pPr>
            <a:r>
              <a:rPr lang="en-US" dirty="0"/>
              <a:t>A </a:t>
            </a:r>
            <a:r>
              <a:rPr lang="en-US" b="1" dirty="0"/>
              <a:t>workflow</a:t>
            </a:r>
            <a:r>
              <a:rPr lang="en-US" dirty="0"/>
              <a:t> is the lived movement of tasks, information, and responsibilities through that system.</a:t>
            </a:r>
          </a:p>
          <a:p>
            <a:pPr>
              <a:buNone/>
            </a:pPr>
            <a:r>
              <a:rPr lang="en-US" b="1" dirty="0"/>
              <a:t>RewmoAI Rule:</a:t>
            </a:r>
            <a:r>
              <a:rPr lang="en-US" dirty="0"/>
              <a:t> </a:t>
            </a:r>
            <a:r>
              <a:rPr lang="en-US" i="1" dirty="0"/>
              <a:t>Strong processes build consistency. Strong workflows create smooth execution. Together, they produce quality.</a:t>
            </a:r>
            <a:endParaRPr lang="en-US" dirty="0"/>
          </a:p>
          <a:p>
            <a:endParaRPr lang="en-US" dirty="0"/>
          </a:p>
        </p:txBody>
      </p:sp>
      <p:sp>
        <p:nvSpPr>
          <p:cNvPr id="4" name="Slide Number Placeholder 3"/>
          <p:cNvSpPr>
            <a:spLocks noGrp="1"/>
          </p:cNvSpPr>
          <p:nvPr>
            <p:ph type="sldNum" sz="quarter" idx="5"/>
          </p:nvPr>
        </p:nvSpPr>
        <p:spPr/>
        <p:txBody>
          <a:bodyPr/>
          <a:lstStyle/>
          <a:p>
            <a:fld id="{F0F31105-5E01-45D3-AE4F-B68B663DDA6C}" type="slidenum">
              <a:rPr lang="en-US" smtClean="0"/>
              <a:t>12</a:t>
            </a:fld>
            <a:endParaRPr lang="en-US"/>
          </a:p>
        </p:txBody>
      </p:sp>
    </p:spTree>
    <p:extLst>
      <p:ext uri="{BB962C8B-B14F-4D97-AF65-F5344CB8AC3E}">
        <p14:creationId xmlns:p14="http://schemas.microsoft.com/office/powerpoint/2010/main" val="1552057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Examples of Processes</a:t>
            </a:r>
          </a:p>
          <a:p>
            <a:pPr>
              <a:buNone/>
            </a:pPr>
            <a:endParaRPr lang="en-US" b="1" dirty="0"/>
          </a:p>
          <a:p>
            <a:pPr>
              <a:buNone/>
            </a:pPr>
            <a:r>
              <a:rPr lang="en-US" dirty="0"/>
              <a:t>Anything you do repeatedly follows a </a:t>
            </a:r>
            <a:r>
              <a:rPr lang="en-US" b="1" dirty="0"/>
              <a:t>process</a:t>
            </a:r>
            <a:r>
              <a:rPr lang="en-US" dirty="0"/>
              <a:t>. That means process improvement applies to everyone — not just manufacturers. Every process involves a series of operations or steps that transform inputs into outputs.</a:t>
            </a:r>
          </a:p>
          <a:p>
            <a:pPr>
              <a:buNone/>
            </a:pPr>
            <a:br>
              <a:rPr lang="en-US" dirty="0"/>
            </a:br>
            <a:endParaRPr lang="en-US" dirty="0"/>
          </a:p>
          <a:p>
            <a:pPr>
              <a:buNone/>
            </a:pPr>
            <a:r>
              <a:rPr lang="en-US" b="1" dirty="0"/>
              <a:t>Everyday Business Processes</a:t>
            </a:r>
          </a:p>
          <a:p>
            <a:pPr>
              <a:buFont typeface="Arial" panose="020B0604020202020204" pitchFamily="34" charset="0"/>
              <a:buChar char="•"/>
            </a:pPr>
            <a:r>
              <a:rPr lang="en-US" b="1" dirty="0"/>
              <a:t>Onboarding a new client</a:t>
            </a:r>
            <a:r>
              <a:rPr lang="en-US" dirty="0"/>
              <a:t> → inputs: client details, agreements, meetings → outputs: activated account, clear expectations, smooth start.</a:t>
            </a:r>
          </a:p>
          <a:p>
            <a:pPr>
              <a:buFont typeface="Arial" panose="020B0604020202020204" pitchFamily="34" charset="0"/>
              <a:buChar char="•"/>
            </a:pPr>
            <a:r>
              <a:rPr lang="en-US" b="1" dirty="0"/>
              <a:t>Paying invoices</a:t>
            </a:r>
            <a:r>
              <a:rPr lang="en-US" dirty="0"/>
              <a:t> → inputs: bills received, approvals → outputs: payments sent, records updated.</a:t>
            </a:r>
          </a:p>
          <a:p>
            <a:pPr>
              <a:buFont typeface="Arial" panose="020B0604020202020204" pitchFamily="34" charset="0"/>
              <a:buChar char="•"/>
            </a:pPr>
            <a:r>
              <a:rPr lang="en-US" b="1" dirty="0"/>
              <a:t>Customer support call</a:t>
            </a:r>
            <a:r>
              <a:rPr lang="en-US" dirty="0"/>
              <a:t> → inputs: customer issue, support agent → outputs: resolved issue, customer satisfaction.</a:t>
            </a:r>
          </a:p>
          <a:p>
            <a:pPr>
              <a:buNone/>
            </a:pPr>
            <a:br>
              <a:rPr lang="en-US" dirty="0"/>
            </a:br>
            <a:endParaRPr lang="en-US" dirty="0"/>
          </a:p>
          <a:p>
            <a:pPr>
              <a:buNone/>
            </a:pPr>
            <a:r>
              <a:rPr lang="en-US" b="1" dirty="0"/>
              <a:t>Everyday Personal Processes</a:t>
            </a:r>
          </a:p>
          <a:p>
            <a:pPr>
              <a:buFont typeface="Arial" panose="020B0604020202020204" pitchFamily="34" charset="0"/>
              <a:buChar char="•"/>
            </a:pPr>
            <a:r>
              <a:rPr lang="en-US" b="1" dirty="0"/>
              <a:t>Grocery shopping</a:t>
            </a:r>
            <a:r>
              <a:rPr lang="en-US" dirty="0"/>
              <a:t> → inputs: shopping list, budget → outputs: stocked fridge, meals for the week.</a:t>
            </a:r>
          </a:p>
          <a:p>
            <a:pPr>
              <a:buFont typeface="Arial" panose="020B0604020202020204" pitchFamily="34" charset="0"/>
              <a:buChar char="•"/>
            </a:pPr>
            <a:r>
              <a:rPr lang="en-US" b="1" dirty="0"/>
              <a:t>Morning routine</a:t>
            </a:r>
            <a:r>
              <a:rPr lang="en-US" dirty="0"/>
              <a:t> → inputs: alarm, habits, preparation → outputs: ready for the day.</a:t>
            </a:r>
          </a:p>
          <a:p>
            <a:pPr>
              <a:buFont typeface="Arial" panose="020B0604020202020204" pitchFamily="34" charset="0"/>
              <a:buChar char="•"/>
            </a:pPr>
            <a:r>
              <a:rPr lang="en-US" b="1" dirty="0"/>
              <a:t>Planning a trip</a:t>
            </a:r>
            <a:r>
              <a:rPr lang="en-US" dirty="0"/>
              <a:t> → inputs: destination, research, tickets → outputs: itinerary, booked travel, travel experience.</a:t>
            </a:r>
          </a:p>
          <a:p>
            <a:pPr>
              <a:buNone/>
            </a:pPr>
            <a:br>
              <a:rPr lang="en-US" dirty="0"/>
            </a:br>
            <a:endParaRPr lang="en-US" dirty="0"/>
          </a:p>
          <a:p>
            <a:pPr>
              <a:buNone/>
            </a:pPr>
            <a:r>
              <a:rPr lang="en-US" b="1" dirty="0"/>
              <a:t>Try It Yourself</a:t>
            </a:r>
          </a:p>
          <a:p>
            <a:pPr>
              <a:buNone/>
            </a:pPr>
            <a:endParaRPr lang="en-US" b="1" dirty="0"/>
          </a:p>
          <a:p>
            <a:pPr>
              <a:buNone/>
            </a:pPr>
            <a:r>
              <a:rPr lang="en-US" dirty="0"/>
              <a:t>Take 2 minutes to write down </a:t>
            </a:r>
            <a:r>
              <a:rPr lang="en-US" b="1" dirty="0"/>
              <a:t>2–3 processes</a:t>
            </a:r>
            <a:r>
              <a:rPr lang="en-US" dirty="0"/>
              <a:t> you’re currently involved in (business or personal). For each one, ask:</a:t>
            </a:r>
          </a:p>
          <a:p>
            <a:pPr>
              <a:buFont typeface="+mj-lt"/>
              <a:buAutoNum type="arabicPeriod"/>
            </a:pPr>
            <a:r>
              <a:rPr lang="en-US" b="1" dirty="0"/>
              <a:t>What are the inputs?</a:t>
            </a:r>
            <a:r>
              <a:rPr lang="en-US" dirty="0"/>
              <a:t> (What goes in? Information, materials, effort, money.)</a:t>
            </a:r>
          </a:p>
          <a:p>
            <a:pPr>
              <a:buFont typeface="+mj-lt"/>
              <a:buAutoNum type="arabicPeriod"/>
            </a:pPr>
            <a:r>
              <a:rPr lang="en-US" b="1" dirty="0"/>
              <a:t>What are the outputs?</a:t>
            </a:r>
            <a:r>
              <a:rPr lang="en-US" dirty="0"/>
              <a:t> (What comes out? A product, a service, a result.)</a:t>
            </a:r>
          </a:p>
          <a:p>
            <a:pPr>
              <a:buFont typeface="+mj-lt"/>
              <a:buAutoNum type="arabicPeriod"/>
            </a:pPr>
            <a:r>
              <a:rPr lang="en-US" b="1" dirty="0"/>
              <a:t>How would the customer or end-user perceive the outcome?</a:t>
            </a:r>
            <a:r>
              <a:rPr lang="en-US" dirty="0"/>
              <a:t> (Did it meet or exceed their needs?)</a:t>
            </a:r>
          </a:p>
          <a:p>
            <a:pPr>
              <a:buNone/>
            </a:pPr>
            <a:br>
              <a:rPr lang="en-US" dirty="0"/>
            </a:br>
            <a:endParaRPr lang="en-US" dirty="0"/>
          </a:p>
          <a:p>
            <a:pPr>
              <a:buNone/>
            </a:pPr>
            <a:r>
              <a:rPr lang="en-US" b="1" dirty="0"/>
              <a:t>Key Insight</a:t>
            </a:r>
          </a:p>
          <a:p>
            <a:pPr>
              <a:buNone/>
            </a:pPr>
            <a:r>
              <a:rPr lang="en-US" dirty="0"/>
              <a:t>One of the most powerful realizations is this: </a:t>
            </a:r>
            <a:r>
              <a:rPr lang="en-US" b="1" dirty="0"/>
              <a:t>all work is a process.</a:t>
            </a:r>
            <a:endParaRPr lang="en-US" dirty="0"/>
          </a:p>
          <a:p>
            <a:pPr>
              <a:buFont typeface="Arial" panose="020B0604020202020204" pitchFamily="34" charset="0"/>
              <a:buChar char="•"/>
            </a:pPr>
            <a:r>
              <a:rPr lang="en-US" dirty="0"/>
              <a:t>Leaders are responsible for managing the processes that drive results.</a:t>
            </a:r>
          </a:p>
          <a:p>
            <a:pPr>
              <a:buFont typeface="Arial" panose="020B0604020202020204" pitchFamily="34" charset="0"/>
              <a:buChar char="•"/>
            </a:pPr>
            <a:r>
              <a:rPr lang="en-US" dirty="0"/>
              <a:t>Individuals can improve quality in their own lives by refining the processes they repeat every day.</a:t>
            </a:r>
          </a:p>
          <a:p>
            <a:pPr>
              <a:buNone/>
            </a:pPr>
            <a:r>
              <a:rPr lang="en-US" b="1" dirty="0"/>
              <a:t>RewmoAI Rule:</a:t>
            </a:r>
            <a:r>
              <a:rPr lang="en-US" dirty="0"/>
              <a:t> </a:t>
            </a:r>
            <a:r>
              <a:rPr lang="en-US" i="1" dirty="0"/>
              <a:t>If you can see the process, you can improve the outcome.</a:t>
            </a:r>
            <a:endParaRPr lang="en-US" dirty="0"/>
          </a:p>
          <a:p>
            <a:endParaRPr lang="en-US" dirty="0"/>
          </a:p>
        </p:txBody>
      </p:sp>
      <p:sp>
        <p:nvSpPr>
          <p:cNvPr id="4" name="Slide Number Placeholder 3"/>
          <p:cNvSpPr>
            <a:spLocks noGrp="1"/>
          </p:cNvSpPr>
          <p:nvPr>
            <p:ph type="sldNum" sz="quarter" idx="5"/>
          </p:nvPr>
        </p:nvSpPr>
        <p:spPr/>
        <p:txBody>
          <a:bodyPr/>
          <a:lstStyle/>
          <a:p>
            <a:fld id="{F0F31105-5E01-45D3-AE4F-B68B663DDA6C}" type="slidenum">
              <a:rPr lang="en-US" smtClean="0"/>
              <a:t>13</a:t>
            </a:fld>
            <a:endParaRPr lang="en-US"/>
          </a:p>
        </p:txBody>
      </p:sp>
    </p:spTree>
    <p:extLst>
      <p:ext uri="{BB962C8B-B14F-4D97-AF65-F5344CB8AC3E}">
        <p14:creationId xmlns:p14="http://schemas.microsoft.com/office/powerpoint/2010/main" val="70558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Significant and Critical Processes</a:t>
            </a:r>
          </a:p>
          <a:p>
            <a:pPr>
              <a:buNone/>
            </a:pPr>
            <a:endParaRPr lang="en-US" b="1" dirty="0"/>
          </a:p>
          <a:p>
            <a:pPr>
              <a:buNone/>
            </a:pPr>
            <a:r>
              <a:rPr lang="en-US" b="1" dirty="0"/>
              <a:t>Significant Processes</a:t>
            </a:r>
          </a:p>
          <a:p>
            <a:pPr>
              <a:buNone/>
            </a:pPr>
            <a:r>
              <a:rPr lang="en-US" dirty="0"/>
              <a:t>These are the </a:t>
            </a:r>
            <a:r>
              <a:rPr lang="en-US" b="1" dirty="0"/>
              <a:t>core processes</a:t>
            </a:r>
            <a:r>
              <a:rPr lang="en-US" dirty="0"/>
              <a:t> that accomplish the essential work of your business or personal system. They:</a:t>
            </a:r>
          </a:p>
          <a:p>
            <a:pPr>
              <a:buFont typeface="Arial" panose="020B0604020202020204" pitchFamily="34" charset="0"/>
              <a:buChar char="•"/>
            </a:pPr>
            <a:r>
              <a:rPr lang="en-US" dirty="0"/>
              <a:t>Directly contribute to meeting customer needs and requirements.</a:t>
            </a:r>
          </a:p>
          <a:p>
            <a:pPr>
              <a:buFont typeface="Arial" panose="020B0604020202020204" pitchFamily="34" charset="0"/>
              <a:buChar char="•"/>
            </a:pPr>
            <a:r>
              <a:rPr lang="en-US" dirty="0"/>
              <a:t>Can be clearly traced from the </a:t>
            </a:r>
            <a:r>
              <a:rPr lang="en-US" b="1" dirty="0"/>
              <a:t>output</a:t>
            </a:r>
            <a:r>
              <a:rPr lang="en-US" dirty="0"/>
              <a:t> (what the customer receives) back to the </a:t>
            </a:r>
            <a:r>
              <a:rPr lang="en-US" b="1" dirty="0"/>
              <a:t>inputs</a:t>
            </a:r>
            <a:r>
              <a:rPr lang="en-US" dirty="0"/>
              <a:t> (what the business or individual provides).</a:t>
            </a:r>
          </a:p>
          <a:p>
            <a:pPr>
              <a:buFont typeface="Arial" panose="020B0604020202020204" pitchFamily="34" charset="0"/>
              <a:buChar char="•"/>
            </a:pPr>
            <a:r>
              <a:rPr lang="en-US" dirty="0"/>
              <a:t>Represent the activities most central to your success.</a:t>
            </a:r>
          </a:p>
          <a:p>
            <a:pPr>
              <a:buFont typeface="Arial" panose="020B0604020202020204" pitchFamily="34" charset="0"/>
              <a:buChar char="•"/>
            </a:pPr>
            <a:r>
              <a:rPr lang="en-US" dirty="0"/>
              <a:t>Add value</a:t>
            </a:r>
          </a:p>
          <a:p>
            <a:pPr>
              <a:buFont typeface="Arial" panose="020B0604020202020204" pitchFamily="34" charset="0"/>
              <a:buChar char="•"/>
            </a:pPr>
            <a:endParaRPr lang="en-US" dirty="0"/>
          </a:p>
          <a:p>
            <a:pPr>
              <a:buNone/>
            </a:pPr>
            <a:r>
              <a:rPr lang="en-US" b="1" dirty="0"/>
              <a:t>Examples:</a:t>
            </a:r>
            <a:endParaRPr lang="en-US" dirty="0"/>
          </a:p>
          <a:p>
            <a:pPr>
              <a:buFont typeface="Arial" panose="020B0604020202020204" pitchFamily="34" charset="0"/>
              <a:buChar char="•"/>
            </a:pPr>
            <a:r>
              <a:rPr lang="en-US" dirty="0"/>
              <a:t>Business: Order fulfillment, client onboarding, payroll.</a:t>
            </a:r>
          </a:p>
          <a:p>
            <a:pPr>
              <a:buFont typeface="Arial" panose="020B0604020202020204" pitchFamily="34" charset="0"/>
              <a:buChar char="•"/>
            </a:pPr>
            <a:r>
              <a:rPr lang="en-US" dirty="0"/>
              <a:t>Personal: Managing finances, meal planning, health routines.</a:t>
            </a:r>
          </a:p>
          <a:p>
            <a:pPr>
              <a:buNone/>
            </a:pPr>
            <a:br>
              <a:rPr lang="en-US" dirty="0"/>
            </a:br>
            <a:endParaRPr lang="en-US" dirty="0"/>
          </a:p>
          <a:p>
            <a:pPr>
              <a:buNone/>
            </a:pPr>
            <a:r>
              <a:rPr lang="en-US" b="1" dirty="0"/>
              <a:t>Critical Processes</a:t>
            </a:r>
          </a:p>
          <a:p>
            <a:pPr>
              <a:buNone/>
            </a:pPr>
            <a:r>
              <a:rPr lang="en-US" dirty="0"/>
              <a:t>Within every significant process, there are certain stages that matter more than others. These are </a:t>
            </a:r>
            <a:r>
              <a:rPr lang="en-US" b="1" dirty="0"/>
              <a:t>critical processes</a:t>
            </a:r>
            <a:r>
              <a:rPr lang="en-US" dirty="0"/>
              <a:t>:</a:t>
            </a:r>
          </a:p>
          <a:p>
            <a:pPr>
              <a:buFont typeface="Arial" panose="020B0604020202020204" pitchFamily="34" charset="0"/>
              <a:buChar char="•"/>
            </a:pPr>
            <a:r>
              <a:rPr lang="en-US" dirty="0"/>
              <a:t>A key step or stage inside a larger process.</a:t>
            </a:r>
          </a:p>
          <a:p>
            <a:pPr>
              <a:buFont typeface="Arial" panose="020B0604020202020204" pitchFamily="34" charset="0"/>
              <a:buChar char="•"/>
            </a:pPr>
            <a:r>
              <a:rPr lang="en-US" dirty="0"/>
              <a:t>The part that is most important to focus on for improvement, because small changes here create big results.</a:t>
            </a:r>
          </a:p>
          <a:p>
            <a:pPr>
              <a:buFont typeface="Arial" panose="020B0604020202020204" pitchFamily="34" charset="0"/>
              <a:buChar char="•"/>
            </a:pPr>
            <a:r>
              <a:rPr lang="en-US" dirty="0"/>
              <a:t>Also Add value</a:t>
            </a:r>
          </a:p>
          <a:p>
            <a:pPr>
              <a:buFont typeface="Arial" panose="020B0604020202020204" pitchFamily="34" charset="0"/>
              <a:buChar char="•"/>
            </a:pPr>
            <a:endParaRPr lang="en-US" dirty="0"/>
          </a:p>
          <a:p>
            <a:pPr>
              <a:buNone/>
            </a:pPr>
            <a:r>
              <a:rPr lang="en-US" b="1" dirty="0"/>
              <a:t>Examples:</a:t>
            </a:r>
            <a:endParaRPr lang="en-US" dirty="0"/>
          </a:p>
          <a:p>
            <a:pPr>
              <a:buFont typeface="Arial" panose="020B0604020202020204" pitchFamily="34" charset="0"/>
              <a:buChar char="•"/>
            </a:pPr>
            <a:r>
              <a:rPr lang="en-US" dirty="0"/>
              <a:t>Business: Payment processing within the sales process, quality checks in product delivery, communication during customer support.</a:t>
            </a:r>
          </a:p>
          <a:p>
            <a:pPr>
              <a:buFont typeface="Arial" panose="020B0604020202020204" pitchFamily="34" charset="0"/>
              <a:buChar char="•"/>
            </a:pPr>
            <a:r>
              <a:rPr lang="en-US" dirty="0"/>
              <a:t>Personal: Budget tracking within personal finance, morning routine steps that set the tone for the day.</a:t>
            </a:r>
          </a:p>
          <a:p>
            <a:pPr>
              <a:buNone/>
            </a:pPr>
            <a:br>
              <a:rPr lang="en-US" dirty="0"/>
            </a:br>
            <a:endParaRPr lang="en-US" dirty="0"/>
          </a:p>
          <a:p>
            <a:pPr>
              <a:buNone/>
            </a:pPr>
            <a:r>
              <a:rPr lang="en-US" b="1" dirty="0"/>
              <a:t>Key Takeaway</a:t>
            </a:r>
          </a:p>
          <a:p>
            <a:pPr>
              <a:buFont typeface="Arial" panose="020B0604020202020204" pitchFamily="34" charset="0"/>
              <a:buChar char="•"/>
            </a:pPr>
            <a:r>
              <a:rPr lang="en-US" b="1" dirty="0"/>
              <a:t>Significant processes</a:t>
            </a:r>
            <a:r>
              <a:rPr lang="en-US" dirty="0"/>
              <a:t> = the big, essential workflows that connect your inputs to your customer’s outputs.</a:t>
            </a:r>
          </a:p>
          <a:p>
            <a:pPr>
              <a:buFont typeface="Arial" panose="020B0604020202020204" pitchFamily="34" charset="0"/>
              <a:buChar char="•"/>
            </a:pPr>
            <a:r>
              <a:rPr lang="en-US" b="1" dirty="0"/>
              <a:t>Critical processes</a:t>
            </a:r>
            <a:r>
              <a:rPr lang="en-US" dirty="0"/>
              <a:t> = the vital stages inside those workflows where improvements have the highest impact.</a:t>
            </a:r>
          </a:p>
          <a:p>
            <a:pPr>
              <a:buFont typeface="Arial" panose="020B0604020202020204" pitchFamily="34" charset="0"/>
              <a:buChar char="•"/>
            </a:pPr>
            <a:endParaRPr lang="en-US" dirty="0"/>
          </a:p>
          <a:p>
            <a:pPr>
              <a:buNone/>
            </a:pPr>
            <a:r>
              <a:rPr lang="en-US" b="1" dirty="0"/>
              <a:t>RewmoAI Rule:</a:t>
            </a:r>
            <a:r>
              <a:rPr lang="en-US" dirty="0"/>
              <a:t> </a:t>
            </a:r>
            <a:r>
              <a:rPr lang="en-US" i="1" dirty="0"/>
              <a:t>Identify what’s essential (significant) and then zero in on what’s transformational (critical).</a:t>
            </a:r>
            <a:endParaRPr lang="en-US" dirty="0"/>
          </a:p>
          <a:p>
            <a:endParaRPr lang="en-US" dirty="0"/>
          </a:p>
        </p:txBody>
      </p:sp>
      <p:sp>
        <p:nvSpPr>
          <p:cNvPr id="4" name="Slide Number Placeholder 3"/>
          <p:cNvSpPr>
            <a:spLocks noGrp="1"/>
          </p:cNvSpPr>
          <p:nvPr>
            <p:ph type="sldNum" sz="quarter" idx="5"/>
          </p:nvPr>
        </p:nvSpPr>
        <p:spPr/>
        <p:txBody>
          <a:bodyPr/>
          <a:lstStyle/>
          <a:p>
            <a:fld id="{F0F31105-5E01-45D3-AE4F-B68B663DDA6C}" type="slidenum">
              <a:rPr lang="en-US" smtClean="0"/>
              <a:t>14</a:t>
            </a:fld>
            <a:endParaRPr lang="en-US"/>
          </a:p>
        </p:txBody>
      </p:sp>
    </p:spTree>
    <p:extLst>
      <p:ext uri="{BB962C8B-B14F-4D97-AF65-F5344CB8AC3E}">
        <p14:creationId xmlns:p14="http://schemas.microsoft.com/office/powerpoint/2010/main" val="1753158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Two Approaches to Quality</a:t>
            </a:r>
          </a:p>
          <a:p>
            <a:pPr>
              <a:buNone/>
            </a:pPr>
            <a:endParaRPr lang="en-US" b="1" dirty="0"/>
          </a:p>
          <a:p>
            <a:pPr>
              <a:buNone/>
            </a:pPr>
            <a:r>
              <a:rPr lang="en-US" dirty="0"/>
              <a:t>Organizations (and people) generally use two ways to achieve quality:</a:t>
            </a:r>
          </a:p>
          <a:p>
            <a:pPr>
              <a:buNone/>
            </a:pPr>
            <a:endParaRPr lang="en-US" dirty="0"/>
          </a:p>
          <a:p>
            <a:pPr>
              <a:buNone/>
            </a:pPr>
            <a:r>
              <a:rPr lang="en-US" b="1" dirty="0"/>
              <a:t>1) Quality through Inspection</a:t>
            </a:r>
          </a:p>
          <a:p>
            <a:pPr>
              <a:buNone/>
            </a:pPr>
            <a:r>
              <a:rPr lang="en-US" b="1" dirty="0"/>
              <a:t>Goal:</a:t>
            </a:r>
            <a:r>
              <a:rPr lang="en-US" dirty="0"/>
              <a:t> Detect and remove poor quality </a:t>
            </a:r>
            <a:r>
              <a:rPr lang="en-US" b="1" dirty="0"/>
              <a:t>after</a:t>
            </a:r>
            <a:r>
              <a:rPr lang="en-US" dirty="0"/>
              <a:t> work is done.</a:t>
            </a:r>
            <a:br>
              <a:rPr lang="en-US" dirty="0"/>
            </a:br>
            <a:r>
              <a:rPr lang="en-US" b="1" dirty="0"/>
              <a:t>How it works:</a:t>
            </a:r>
            <a:r>
              <a:rPr lang="en-US" dirty="0"/>
              <a:t> You check the output (or a sample of outputs) against criteria and reject or rework what fails.</a:t>
            </a:r>
            <a:br>
              <a:rPr lang="en-US" dirty="0"/>
            </a:br>
            <a:r>
              <a:rPr lang="en-US" b="1" dirty="0"/>
              <a:t>Mindset:</a:t>
            </a:r>
            <a:r>
              <a:rPr lang="en-US" dirty="0"/>
              <a:t> </a:t>
            </a:r>
            <a:r>
              <a:rPr lang="en-US" i="1" dirty="0"/>
              <a:t>“We’ll catch defects at the end.”</a:t>
            </a:r>
          </a:p>
          <a:p>
            <a:pPr>
              <a:buNone/>
            </a:pPr>
            <a:endParaRPr lang="en-US" dirty="0"/>
          </a:p>
          <a:p>
            <a:pPr>
              <a:buNone/>
            </a:pPr>
            <a:r>
              <a:rPr lang="en-US" b="1" dirty="0"/>
              <a:t>Examples</a:t>
            </a:r>
            <a:endParaRPr lang="en-US" dirty="0"/>
          </a:p>
          <a:p>
            <a:pPr>
              <a:buFont typeface="Arial" panose="020B0604020202020204" pitchFamily="34" charset="0"/>
              <a:buChar char="•"/>
            </a:pPr>
            <a:r>
              <a:rPr lang="en-US" b="1" dirty="0"/>
              <a:t>Business:</a:t>
            </a:r>
            <a:r>
              <a:rPr lang="en-US" dirty="0"/>
              <a:t> Inspecting shipped packages for errors; reviewing invoices only after they’ve been sent; testing software right before release.</a:t>
            </a:r>
          </a:p>
          <a:p>
            <a:pPr>
              <a:buFont typeface="Arial" panose="020B0604020202020204" pitchFamily="34" charset="0"/>
              <a:buChar char="•"/>
            </a:pPr>
            <a:r>
              <a:rPr lang="en-US" b="1" dirty="0"/>
              <a:t>Personal:</a:t>
            </a:r>
            <a:r>
              <a:rPr lang="en-US" dirty="0"/>
              <a:t> Proofreading an email just before sending; checking a budget only at month-end; inspecting a DIY project when it’s “finished.”</a:t>
            </a:r>
          </a:p>
          <a:p>
            <a:pPr>
              <a:buFont typeface="Arial" panose="020B0604020202020204" pitchFamily="34" charset="0"/>
              <a:buChar char="•"/>
            </a:pPr>
            <a:endParaRPr lang="en-US" dirty="0"/>
          </a:p>
          <a:p>
            <a:pPr>
              <a:buNone/>
            </a:pPr>
            <a:r>
              <a:rPr lang="en-US" b="1" dirty="0"/>
              <a:t>Limits</a:t>
            </a:r>
            <a:endParaRPr lang="en-US" dirty="0"/>
          </a:p>
          <a:p>
            <a:pPr>
              <a:buFont typeface="Arial" panose="020B0604020202020204" pitchFamily="34" charset="0"/>
              <a:buChar char="•"/>
            </a:pPr>
            <a:r>
              <a:rPr lang="en-US" dirty="0"/>
              <a:t>Finds problems </a:t>
            </a:r>
            <a:r>
              <a:rPr lang="en-US" b="1" dirty="0"/>
              <a:t>late</a:t>
            </a:r>
            <a:r>
              <a:rPr lang="en-US" dirty="0"/>
              <a:t>, when fixes are more expensive.</a:t>
            </a:r>
          </a:p>
          <a:p>
            <a:pPr>
              <a:buFont typeface="Arial" panose="020B0604020202020204" pitchFamily="34" charset="0"/>
              <a:buChar char="•"/>
            </a:pPr>
            <a:r>
              <a:rPr lang="en-US" dirty="0"/>
              <a:t>Doesn’t prevent repeat mistakes.</a:t>
            </a:r>
          </a:p>
          <a:p>
            <a:pPr>
              <a:buFont typeface="Arial" panose="020B0604020202020204" pitchFamily="34" charset="0"/>
              <a:buChar char="•"/>
            </a:pPr>
            <a:r>
              <a:rPr lang="en-US" dirty="0"/>
              <a:t>Can give a false sense of security if sampling is light.</a:t>
            </a:r>
          </a:p>
          <a:p>
            <a:pPr>
              <a:buNone/>
            </a:pPr>
            <a:br>
              <a:rPr lang="en-US" dirty="0"/>
            </a:br>
            <a:endParaRPr lang="en-US" dirty="0"/>
          </a:p>
          <a:p>
            <a:pPr>
              <a:buNone/>
            </a:pPr>
            <a:r>
              <a:rPr lang="en-US" b="1" dirty="0"/>
              <a:t>2) Quality through Process Improvement (Prevention)</a:t>
            </a:r>
          </a:p>
          <a:p>
            <a:pPr>
              <a:buNone/>
            </a:pPr>
            <a:endParaRPr lang="en-US" b="1" dirty="0"/>
          </a:p>
          <a:p>
            <a:pPr>
              <a:buNone/>
            </a:pPr>
            <a:r>
              <a:rPr lang="en-US" b="1" dirty="0"/>
              <a:t>Goal:</a:t>
            </a:r>
            <a:r>
              <a:rPr lang="en-US" dirty="0"/>
              <a:t> Build quality </a:t>
            </a:r>
            <a:r>
              <a:rPr lang="en-US" b="1" dirty="0"/>
              <a:t>into</a:t>
            </a:r>
            <a:r>
              <a:rPr lang="en-US" dirty="0"/>
              <a:t> the work so defects don’t occur.</a:t>
            </a:r>
            <a:br>
              <a:rPr lang="en-US" dirty="0"/>
            </a:br>
            <a:r>
              <a:rPr lang="en-US" b="1" dirty="0"/>
              <a:t>How it works:</a:t>
            </a:r>
            <a:r>
              <a:rPr lang="en-US" dirty="0"/>
              <a:t> Go </a:t>
            </a:r>
            <a:r>
              <a:rPr lang="en-US" b="1" dirty="0"/>
              <a:t>upstream</a:t>
            </a:r>
            <a:r>
              <a:rPr lang="en-US" dirty="0"/>
              <a:t> to analyze and improve the steps, handoffs, tools, and conditions that produce the result.</a:t>
            </a:r>
            <a:br>
              <a:rPr lang="en-US" dirty="0"/>
            </a:br>
            <a:r>
              <a:rPr lang="en-US" b="1" dirty="0"/>
              <a:t>Mindset:</a:t>
            </a:r>
            <a:r>
              <a:rPr lang="en-US" dirty="0"/>
              <a:t> </a:t>
            </a:r>
            <a:r>
              <a:rPr lang="en-US" i="1" dirty="0"/>
              <a:t>“Fix the process so good results happen consistently.”</a:t>
            </a:r>
          </a:p>
          <a:p>
            <a:pPr>
              <a:buNone/>
            </a:pPr>
            <a:endParaRPr lang="en-US" dirty="0"/>
          </a:p>
          <a:p>
            <a:pPr>
              <a:buNone/>
            </a:pPr>
            <a:r>
              <a:rPr lang="en-US" b="1" dirty="0"/>
              <a:t>Examples</a:t>
            </a:r>
            <a:endParaRPr lang="en-US" dirty="0"/>
          </a:p>
          <a:p>
            <a:pPr>
              <a:buFont typeface="Arial" panose="020B0604020202020204" pitchFamily="34" charset="0"/>
              <a:buChar char="•"/>
            </a:pPr>
            <a:r>
              <a:rPr lang="en-US" b="1" dirty="0"/>
              <a:t>Business:</a:t>
            </a:r>
            <a:r>
              <a:rPr lang="en-US" dirty="0"/>
              <a:t> Standardized order forms; clear SOPs; checklists for onboarding; templates for proposals; automated validations in your CRM or accounting app.</a:t>
            </a:r>
          </a:p>
          <a:p>
            <a:pPr>
              <a:buFont typeface="Arial" panose="020B0604020202020204" pitchFamily="34" charset="0"/>
              <a:buChar char="•"/>
            </a:pPr>
            <a:r>
              <a:rPr lang="en-US" b="1" dirty="0"/>
              <a:t>Personal:</a:t>
            </a:r>
            <a:r>
              <a:rPr lang="en-US" dirty="0"/>
              <a:t> A morning routine checklist; a weekly meal-plan workflow; auto-pay and bill reminders; a packing list you reuse.</a:t>
            </a:r>
          </a:p>
          <a:p>
            <a:pPr>
              <a:buFont typeface="Arial" panose="020B0604020202020204" pitchFamily="34" charset="0"/>
              <a:buNone/>
            </a:pPr>
            <a:endParaRPr lang="en-US" dirty="0"/>
          </a:p>
          <a:p>
            <a:pPr>
              <a:buNone/>
            </a:pPr>
            <a:r>
              <a:rPr lang="en-US" b="1" dirty="0"/>
              <a:t>Benefits</a:t>
            </a:r>
            <a:endParaRPr lang="en-US" dirty="0"/>
          </a:p>
          <a:p>
            <a:pPr>
              <a:buFont typeface="Arial" panose="020B0604020202020204" pitchFamily="34" charset="0"/>
              <a:buChar char="•"/>
            </a:pPr>
            <a:r>
              <a:rPr lang="en-US" dirty="0"/>
              <a:t>Prevents defects, reduces rework and cost.</a:t>
            </a:r>
          </a:p>
          <a:p>
            <a:pPr>
              <a:buFont typeface="Arial" panose="020B0604020202020204" pitchFamily="34" charset="0"/>
              <a:buChar char="•"/>
            </a:pPr>
            <a:r>
              <a:rPr lang="en-US" dirty="0"/>
              <a:t>Improves speed and consistency.</a:t>
            </a:r>
          </a:p>
          <a:p>
            <a:pPr>
              <a:buFont typeface="Arial" panose="020B0604020202020204" pitchFamily="34" charset="0"/>
              <a:buChar char="•"/>
            </a:pPr>
            <a:r>
              <a:rPr lang="en-US" dirty="0"/>
              <a:t>Raises customer satisfaction and trust.</a:t>
            </a:r>
          </a:p>
          <a:p>
            <a:pPr>
              <a:buFont typeface="Arial" panose="020B0604020202020204" pitchFamily="34" charset="0"/>
              <a:buChar char="•"/>
            </a:pPr>
            <a:endParaRPr lang="en-US" dirty="0"/>
          </a:p>
          <a:p>
            <a:pPr>
              <a:buNone/>
            </a:pPr>
            <a:endParaRPr lang="en-US" dirty="0"/>
          </a:p>
          <a:p>
            <a:pPr>
              <a:buNone/>
            </a:pPr>
            <a:r>
              <a:rPr lang="en-US" b="1" dirty="0"/>
              <a:t>RewmoAI Takeaway</a:t>
            </a:r>
          </a:p>
          <a:p>
            <a:pPr>
              <a:buNone/>
            </a:pPr>
            <a:endParaRPr lang="en-US" b="1" dirty="0"/>
          </a:p>
          <a:p>
            <a:pPr>
              <a:buFont typeface="Arial" panose="020B0604020202020204" pitchFamily="34" charset="0"/>
              <a:buChar char="•"/>
            </a:pPr>
            <a:r>
              <a:rPr lang="en-US" b="1" dirty="0"/>
              <a:t>Use inspection as a safety net.</a:t>
            </a:r>
            <a:endParaRPr lang="en-US" dirty="0"/>
          </a:p>
          <a:p>
            <a:pPr>
              <a:buFont typeface="Arial" panose="020B0604020202020204" pitchFamily="34" charset="0"/>
              <a:buChar char="•"/>
            </a:pPr>
            <a:r>
              <a:rPr lang="en-US" b="1" dirty="0"/>
              <a:t>Invest most effort in process improvement</a:t>
            </a:r>
            <a:r>
              <a:rPr lang="en-US" dirty="0"/>
              <a:t> so quality is produced by design—not discovered by inspection.</a:t>
            </a:r>
          </a:p>
          <a:p>
            <a:pPr>
              <a:buNone/>
            </a:pPr>
            <a:r>
              <a:rPr lang="en-US" b="1" dirty="0"/>
              <a:t>R-PM Rule:</a:t>
            </a:r>
            <a:r>
              <a:rPr lang="en-US" dirty="0"/>
              <a:t> Fix the </a:t>
            </a:r>
            <a:r>
              <a:rPr lang="en-US" b="1" dirty="0"/>
              <a:t>process</a:t>
            </a:r>
            <a:r>
              <a:rPr lang="en-US" dirty="0"/>
              <a:t> and the </a:t>
            </a:r>
            <a:r>
              <a:rPr lang="en-US" b="1" dirty="0"/>
              <a:t>product</a:t>
            </a:r>
            <a:r>
              <a:rPr lang="en-US" dirty="0"/>
              <a:t> fixes itself.</a:t>
            </a:r>
          </a:p>
          <a:p>
            <a:endParaRPr lang="en-US" dirty="0"/>
          </a:p>
        </p:txBody>
      </p:sp>
      <p:sp>
        <p:nvSpPr>
          <p:cNvPr id="4" name="Slide Number Placeholder 3"/>
          <p:cNvSpPr>
            <a:spLocks noGrp="1"/>
          </p:cNvSpPr>
          <p:nvPr>
            <p:ph type="sldNum" sz="quarter" idx="5"/>
          </p:nvPr>
        </p:nvSpPr>
        <p:spPr/>
        <p:txBody>
          <a:bodyPr/>
          <a:lstStyle/>
          <a:p>
            <a:fld id="{F0F31105-5E01-45D3-AE4F-B68B663DDA6C}" type="slidenum">
              <a:rPr lang="en-US" smtClean="0"/>
              <a:t>15</a:t>
            </a:fld>
            <a:endParaRPr lang="en-US"/>
          </a:p>
        </p:txBody>
      </p:sp>
    </p:spTree>
    <p:extLst>
      <p:ext uri="{BB962C8B-B14F-4D97-AF65-F5344CB8AC3E}">
        <p14:creationId xmlns:p14="http://schemas.microsoft.com/office/powerpoint/2010/main" val="3039352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Quality through Inspection</a:t>
            </a:r>
          </a:p>
          <a:p>
            <a:pPr>
              <a:buNone/>
            </a:pPr>
            <a:endParaRPr lang="en-US" b="1" dirty="0"/>
          </a:p>
          <a:p>
            <a:pPr>
              <a:buNone/>
            </a:pPr>
            <a:r>
              <a:rPr lang="en-US" dirty="0"/>
              <a:t>For much of the 20th century, the dominant way U.S. organizations tried to achieve quality was through </a:t>
            </a:r>
            <a:r>
              <a:rPr lang="en-US" b="1" dirty="0"/>
              <a:t>inspection at the end of the process</a:t>
            </a:r>
            <a:r>
              <a:rPr lang="en-US" dirty="0"/>
              <a:t>.</a:t>
            </a:r>
          </a:p>
          <a:p>
            <a:pPr>
              <a:buNone/>
            </a:pPr>
            <a:endParaRPr lang="en-US" dirty="0"/>
          </a:p>
          <a:p>
            <a:pPr>
              <a:buNone/>
            </a:pPr>
            <a:r>
              <a:rPr lang="en-US" dirty="0"/>
              <a:t>Here’s how it works:</a:t>
            </a:r>
          </a:p>
          <a:p>
            <a:pPr>
              <a:buFont typeface="+mj-lt"/>
              <a:buAutoNum type="arabicPeriod"/>
            </a:pPr>
            <a:r>
              <a:rPr lang="en-US" dirty="0"/>
              <a:t>The process produces a product or service.</a:t>
            </a:r>
          </a:p>
          <a:p>
            <a:pPr>
              <a:buFont typeface="+mj-lt"/>
              <a:buAutoNum type="arabicPeriod"/>
            </a:pPr>
            <a:r>
              <a:rPr lang="en-US" dirty="0"/>
              <a:t>Finished outputs are inspected.</a:t>
            </a:r>
          </a:p>
          <a:p>
            <a:pPr>
              <a:buFont typeface="+mj-lt"/>
              <a:buAutoNum type="arabicPeriod"/>
            </a:pPr>
            <a:r>
              <a:rPr lang="en-US" dirty="0"/>
              <a:t>“Good” ones move forward to the customer.</a:t>
            </a:r>
          </a:p>
          <a:p>
            <a:pPr>
              <a:buFont typeface="+mj-lt"/>
              <a:buAutoNum type="arabicPeriod"/>
            </a:pPr>
            <a:r>
              <a:rPr lang="en-US" dirty="0"/>
              <a:t>“Bad” ones are either scrapped or reworked until they meet minimum standards.</a:t>
            </a:r>
          </a:p>
          <a:p>
            <a:pPr>
              <a:buNone/>
            </a:pPr>
            <a:r>
              <a:rPr lang="en-US" dirty="0"/>
              <a:t>Deming called this the </a:t>
            </a:r>
            <a:r>
              <a:rPr lang="en-US" b="1" dirty="0"/>
              <a:t>“management of failure.”</a:t>
            </a:r>
            <a:r>
              <a:rPr lang="en-US" dirty="0"/>
              <a:t> By the time you catch a defect, it’s already been built in. Fixing it at this stage is expensive, slow, and frustrating.</a:t>
            </a:r>
          </a:p>
          <a:p>
            <a:pPr>
              <a:buNone/>
            </a:pPr>
            <a:br>
              <a:rPr lang="en-US" dirty="0"/>
            </a:br>
            <a:endParaRPr lang="en-US" dirty="0"/>
          </a:p>
          <a:p>
            <a:pPr>
              <a:buNone/>
            </a:pPr>
            <a:r>
              <a:rPr lang="en-US" b="1" dirty="0"/>
              <a:t>Problems with Inspection-Only Quality</a:t>
            </a:r>
          </a:p>
          <a:p>
            <a:pPr>
              <a:buFont typeface="Arial" panose="020B0604020202020204" pitchFamily="34" charset="0"/>
              <a:buChar char="•"/>
            </a:pPr>
            <a:r>
              <a:rPr lang="en-US" b="1" dirty="0"/>
              <a:t>Too late:</a:t>
            </a:r>
            <a:r>
              <a:rPr lang="en-US" dirty="0"/>
              <a:t> The defect already exists; rework is costly.</a:t>
            </a:r>
          </a:p>
          <a:p>
            <a:pPr>
              <a:buFont typeface="Arial" panose="020B0604020202020204" pitchFamily="34" charset="0"/>
              <a:buChar char="•"/>
            </a:pPr>
            <a:r>
              <a:rPr lang="en-US" b="1" dirty="0"/>
              <a:t>Wasteful:</a:t>
            </a:r>
            <a:r>
              <a:rPr lang="en-US" dirty="0"/>
              <a:t> Materials, labor, and time are lost when outputs must be redone.</a:t>
            </a:r>
          </a:p>
          <a:p>
            <a:pPr>
              <a:buFont typeface="Arial" panose="020B0604020202020204" pitchFamily="34" charset="0"/>
              <a:buChar char="•"/>
            </a:pPr>
            <a:r>
              <a:rPr lang="en-US" b="1" dirty="0"/>
              <a:t>Reactive:</a:t>
            </a:r>
            <a:r>
              <a:rPr lang="en-US" dirty="0"/>
              <a:t> You only discover problems after they’ve reached the end of the line.</a:t>
            </a:r>
          </a:p>
          <a:p>
            <a:pPr>
              <a:buFont typeface="Arial" panose="020B0604020202020204" pitchFamily="34" charset="0"/>
              <a:buChar char="•"/>
            </a:pPr>
            <a:r>
              <a:rPr lang="en-US" b="1" dirty="0"/>
              <a:t>Risky:</a:t>
            </a:r>
            <a:r>
              <a:rPr lang="en-US" dirty="0"/>
              <a:t> Some companies skip inspection altogether and let </a:t>
            </a:r>
            <a:r>
              <a:rPr lang="en-US" b="1" dirty="0"/>
              <a:t>customers</a:t>
            </a:r>
            <a:r>
              <a:rPr lang="en-US" dirty="0"/>
              <a:t> find the defects — often through complaints, bad reviews, or lost business. By then, the damage to reputation is already done.</a:t>
            </a:r>
          </a:p>
          <a:p>
            <a:pPr>
              <a:buNone/>
            </a:pPr>
            <a:br>
              <a:rPr lang="en-US" dirty="0"/>
            </a:br>
            <a:endParaRPr lang="en-US" dirty="0"/>
          </a:p>
          <a:p>
            <a:pPr>
              <a:buNone/>
            </a:pPr>
            <a:r>
              <a:rPr lang="en-US" b="1" dirty="0"/>
              <a:t>Business Examples</a:t>
            </a:r>
          </a:p>
          <a:p>
            <a:pPr>
              <a:buFont typeface="Arial" panose="020B0604020202020204" pitchFamily="34" charset="0"/>
              <a:buChar char="•"/>
            </a:pPr>
            <a:r>
              <a:rPr lang="en-US" dirty="0"/>
              <a:t>A software firm waits until release day testing to fix bugs, instead of improving the development workflow.</a:t>
            </a:r>
          </a:p>
          <a:p>
            <a:pPr>
              <a:buFont typeface="Arial" panose="020B0604020202020204" pitchFamily="34" charset="0"/>
              <a:buChar char="•"/>
            </a:pPr>
            <a:r>
              <a:rPr lang="en-US" dirty="0"/>
              <a:t>A bakery inspects cakes after baking and throws away the ones that collapse.</a:t>
            </a:r>
          </a:p>
          <a:p>
            <a:pPr>
              <a:buFont typeface="Arial" panose="020B0604020202020204" pitchFamily="34" charset="0"/>
              <a:buChar char="•"/>
            </a:pPr>
            <a:r>
              <a:rPr lang="en-US" dirty="0"/>
              <a:t>A small retail shop ignores customer experience issues until bad reviews show up online.</a:t>
            </a:r>
          </a:p>
          <a:p>
            <a:pPr>
              <a:buNone/>
            </a:pPr>
            <a:br>
              <a:rPr lang="en-US" dirty="0"/>
            </a:br>
            <a:endParaRPr lang="en-US" dirty="0"/>
          </a:p>
          <a:p>
            <a:pPr>
              <a:buNone/>
            </a:pPr>
            <a:r>
              <a:rPr lang="en-US" b="1" dirty="0"/>
              <a:t>Personal Examples</a:t>
            </a:r>
          </a:p>
          <a:p>
            <a:pPr>
              <a:buFont typeface="Arial" panose="020B0604020202020204" pitchFamily="34" charset="0"/>
              <a:buChar char="•"/>
            </a:pPr>
            <a:r>
              <a:rPr lang="en-US" dirty="0"/>
              <a:t>Proofreading an email </a:t>
            </a:r>
            <a:r>
              <a:rPr lang="en-US" b="1" dirty="0"/>
              <a:t>after</a:t>
            </a:r>
            <a:r>
              <a:rPr lang="en-US" dirty="0"/>
              <a:t> you already sent it.</a:t>
            </a:r>
          </a:p>
          <a:p>
            <a:pPr>
              <a:buFont typeface="Arial" panose="020B0604020202020204" pitchFamily="34" charset="0"/>
              <a:buChar char="•"/>
            </a:pPr>
            <a:r>
              <a:rPr lang="en-US" dirty="0"/>
              <a:t>Realizing your budget is off only at the end of the month, when bills are overdue.</a:t>
            </a:r>
          </a:p>
          <a:p>
            <a:pPr>
              <a:buFont typeface="Arial" panose="020B0604020202020204" pitchFamily="34" charset="0"/>
              <a:buChar char="•"/>
            </a:pPr>
            <a:r>
              <a:rPr lang="en-US" dirty="0"/>
              <a:t>Checking your car oil only when the “check engine” light comes on.</a:t>
            </a:r>
          </a:p>
          <a:p>
            <a:pPr>
              <a:buNone/>
            </a:pPr>
            <a:br>
              <a:rPr lang="en-US" dirty="0"/>
            </a:br>
            <a:endParaRPr lang="en-US" dirty="0"/>
          </a:p>
          <a:p>
            <a:pPr>
              <a:buNone/>
            </a:pPr>
            <a:r>
              <a:rPr lang="en-US" b="1" dirty="0"/>
              <a:t>RewmoAI Takeaway</a:t>
            </a:r>
          </a:p>
          <a:p>
            <a:pPr>
              <a:buNone/>
            </a:pPr>
            <a:endParaRPr lang="en-US" b="1" dirty="0"/>
          </a:p>
          <a:p>
            <a:pPr>
              <a:buFont typeface="Arial" panose="020B0604020202020204" pitchFamily="34" charset="0"/>
              <a:buChar char="•"/>
            </a:pPr>
            <a:r>
              <a:rPr lang="en-US" b="1" dirty="0"/>
              <a:t>Inspection catches defects but doesn’t prevent them.</a:t>
            </a:r>
            <a:endParaRPr lang="en-US" dirty="0"/>
          </a:p>
          <a:p>
            <a:pPr>
              <a:buFont typeface="Arial" panose="020B0604020202020204" pitchFamily="34" charset="0"/>
              <a:buChar char="•"/>
            </a:pPr>
            <a:r>
              <a:rPr lang="en-US" dirty="0"/>
              <a:t>Relying on customers to do your inspection means you’re already losing trust.</a:t>
            </a:r>
          </a:p>
          <a:p>
            <a:pPr>
              <a:buFont typeface="Arial" panose="020B0604020202020204" pitchFamily="34" charset="0"/>
              <a:buChar char="•"/>
            </a:pPr>
            <a:r>
              <a:rPr lang="en-US" dirty="0"/>
              <a:t>Quality must be built </a:t>
            </a:r>
            <a:r>
              <a:rPr lang="en-US" b="1" dirty="0"/>
              <a:t>into the process and workflow</a:t>
            </a:r>
            <a:r>
              <a:rPr lang="en-US" dirty="0"/>
              <a:t>, not sorted out at the end.</a:t>
            </a:r>
          </a:p>
          <a:p>
            <a:pPr>
              <a:buNone/>
            </a:pPr>
            <a:r>
              <a:rPr lang="en-US" b="1" dirty="0"/>
              <a:t>R-PM Rule:</a:t>
            </a:r>
            <a:r>
              <a:rPr lang="en-US" dirty="0"/>
              <a:t> Inspection is a safety net, not a strategy. Prevention beats rework every time.</a:t>
            </a:r>
          </a:p>
          <a:p>
            <a:endParaRPr lang="en-US" dirty="0"/>
          </a:p>
        </p:txBody>
      </p:sp>
      <p:sp>
        <p:nvSpPr>
          <p:cNvPr id="4" name="Slide Number Placeholder 3"/>
          <p:cNvSpPr>
            <a:spLocks noGrp="1"/>
          </p:cNvSpPr>
          <p:nvPr>
            <p:ph type="sldNum" sz="quarter" idx="5"/>
          </p:nvPr>
        </p:nvSpPr>
        <p:spPr/>
        <p:txBody>
          <a:bodyPr/>
          <a:lstStyle/>
          <a:p>
            <a:fld id="{F0F31105-5E01-45D3-AE4F-B68B663DDA6C}" type="slidenum">
              <a:rPr lang="en-US" smtClean="0"/>
              <a:t>16</a:t>
            </a:fld>
            <a:endParaRPr lang="en-US"/>
          </a:p>
        </p:txBody>
      </p:sp>
    </p:spTree>
    <p:extLst>
      <p:ext uri="{BB962C8B-B14F-4D97-AF65-F5344CB8AC3E}">
        <p14:creationId xmlns:p14="http://schemas.microsoft.com/office/powerpoint/2010/main" val="2755755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Inspection Example</a:t>
            </a:r>
          </a:p>
          <a:p>
            <a:r>
              <a:rPr lang="en-US" dirty="0"/>
              <a:t>This example demonstrates how the </a:t>
            </a:r>
            <a:r>
              <a:rPr lang="en-US" b="1" dirty="0"/>
              <a:t>inspection approach</a:t>
            </a:r>
            <a:r>
              <a:rPr lang="en-US" dirty="0"/>
              <a:t> works—and why it often creates problems.</a:t>
            </a:r>
          </a:p>
          <a:p>
            <a:r>
              <a:rPr lang="en-US" dirty="0"/>
              <a:t>Imagine preparing a business letter, report, or customer proposal:</a:t>
            </a:r>
          </a:p>
          <a:p>
            <a:r>
              <a:rPr lang="en-US" dirty="0"/>
              <a:t>A draft is written and sent to a supervisor or colleague for review.</a:t>
            </a:r>
          </a:p>
          <a:p>
            <a:r>
              <a:rPr lang="en-US" dirty="0"/>
              <a:t>The reviewer may approve it and move it forward—or send it back for corrections.</a:t>
            </a:r>
          </a:p>
          <a:p>
            <a:r>
              <a:rPr lang="en-US" dirty="0"/>
              <a:t>Each new reviewer in the chain repeats the process, often making changes based on their own style or preferences.</a:t>
            </a:r>
          </a:p>
          <a:p>
            <a:r>
              <a:rPr lang="en-US" dirty="0"/>
              <a:t>The document may bounce back multiple times before reaching the final approver.</a:t>
            </a:r>
          </a:p>
          <a:p>
            <a:r>
              <a:rPr lang="en-US" dirty="0"/>
              <a:t>This “</a:t>
            </a:r>
            <a:r>
              <a:rPr lang="en-US" b="1" dirty="0"/>
              <a:t>chop chain</a:t>
            </a:r>
            <a:r>
              <a:rPr lang="en-US" dirty="0"/>
              <a:t>” of inspections may check protocol, grammar, or formatting. While some of these checks add value (such as adding missing information or ensuring compliance), many cause </a:t>
            </a:r>
            <a:r>
              <a:rPr lang="en-US" b="1" dirty="0"/>
              <a:t>unnecessary rework</a:t>
            </a:r>
            <a:r>
              <a:rPr lang="en-US" dirty="0"/>
              <a:t> that doesn’t reflect the customer’s needs. Instead, they reflect reviewer style or personal expectations.</a:t>
            </a:r>
          </a:p>
          <a:p>
            <a:br>
              <a:rPr lang="en-US" dirty="0"/>
            </a:br>
            <a:endParaRPr lang="en-US" dirty="0"/>
          </a:p>
          <a:p>
            <a:r>
              <a:rPr lang="en-US" b="1" dirty="0"/>
              <a:t>The Problem with Inspection</a:t>
            </a:r>
          </a:p>
          <a:p>
            <a:r>
              <a:rPr lang="en-US" b="1" dirty="0"/>
              <a:t>Delays:</a:t>
            </a:r>
            <a:r>
              <a:rPr lang="en-US" dirty="0"/>
              <a:t> Each round of review adds time, slowing delivery to the customer.</a:t>
            </a:r>
          </a:p>
          <a:p>
            <a:r>
              <a:rPr lang="en-US" b="1" dirty="0"/>
              <a:t>Rework Loops:</a:t>
            </a:r>
            <a:r>
              <a:rPr lang="en-US" dirty="0"/>
              <a:t> Work is repeated multiple times, often without improving the outcome.</a:t>
            </a:r>
          </a:p>
          <a:p>
            <a:r>
              <a:rPr lang="en-US" b="1" dirty="0"/>
              <a:t>Focus Drift:</a:t>
            </a:r>
            <a:r>
              <a:rPr lang="en-US" dirty="0"/>
              <a:t> The process shifts attention away from customer requirements and toward internal preferences.</a:t>
            </a:r>
          </a:p>
          <a:p>
            <a:br>
              <a:rPr lang="en-US" dirty="0"/>
            </a:br>
            <a:endParaRPr lang="en-US" dirty="0"/>
          </a:p>
          <a:p>
            <a:r>
              <a:rPr lang="en-US" b="1" dirty="0"/>
              <a:t>R-PM Lesson</a:t>
            </a:r>
          </a:p>
          <a:p>
            <a:r>
              <a:rPr lang="en-US" dirty="0"/>
              <a:t>In a </a:t>
            </a:r>
            <a:r>
              <a:rPr lang="en-US" b="1" dirty="0"/>
              <a:t>process improvement mindset</a:t>
            </a:r>
            <a:r>
              <a:rPr lang="en-US" dirty="0"/>
              <a:t>, ask yourself:</a:t>
            </a:r>
          </a:p>
          <a:p>
            <a:r>
              <a:rPr lang="en-US" dirty="0"/>
              <a:t>Does this review step add real </a:t>
            </a:r>
            <a:r>
              <a:rPr lang="en-US" b="1" dirty="0"/>
              <a:t>value</a:t>
            </a:r>
            <a:r>
              <a:rPr lang="en-US" dirty="0"/>
              <a:t> to the customer?</a:t>
            </a:r>
          </a:p>
          <a:p>
            <a:r>
              <a:rPr lang="en-US" dirty="0"/>
              <a:t>Or is it just an internal inspection that creates delays?</a:t>
            </a:r>
          </a:p>
          <a:p>
            <a:r>
              <a:rPr lang="en-US" dirty="0"/>
              <a:t>If a step adds no value, </a:t>
            </a:r>
            <a:r>
              <a:rPr lang="en-US" b="1" dirty="0"/>
              <a:t>remove or redesign it</a:t>
            </a:r>
            <a:r>
              <a:rPr lang="en-US" dirty="0"/>
              <a:t>. The goal isn’t just to catch errors after the fact, but to </a:t>
            </a:r>
            <a:r>
              <a:rPr lang="en-US" b="1" dirty="0"/>
              <a:t>build quality into the process from the start</a:t>
            </a:r>
            <a:r>
              <a:rPr lang="en-US" dirty="0"/>
              <a:t>—reducing inspection and rework cycles.</a:t>
            </a:r>
          </a:p>
          <a:p>
            <a:br>
              <a:rPr lang="en-US" dirty="0"/>
            </a:br>
            <a:endParaRPr lang="en-US" dirty="0"/>
          </a:p>
          <a:p>
            <a:r>
              <a:rPr lang="en-US" dirty="0"/>
              <a:t>✅ </a:t>
            </a:r>
            <a:r>
              <a:rPr lang="en-US" b="1" dirty="0"/>
              <a:t>Try it yourself:</a:t>
            </a:r>
            <a:endParaRPr lang="en-US" dirty="0"/>
          </a:p>
          <a:p>
            <a:r>
              <a:rPr lang="en-US" dirty="0"/>
              <a:t>Think about a process in your own work (emails, invoices, reports, customer service responses).</a:t>
            </a:r>
          </a:p>
          <a:p>
            <a:r>
              <a:rPr lang="en-US" dirty="0"/>
              <a:t>Identify where “inspection loops” happen.</a:t>
            </a:r>
          </a:p>
          <a:p>
            <a:r>
              <a:rPr lang="en-US" dirty="0"/>
              <a:t>Ask: </a:t>
            </a:r>
            <a:r>
              <a:rPr lang="en-US" i="1" dirty="0"/>
              <a:t>Does this step improve the customer’s experience, or is it only for internal approval?</a:t>
            </a:r>
            <a:endParaRPr lang="en-US" dirty="0"/>
          </a:p>
          <a:p>
            <a:r>
              <a:rPr lang="en-US" dirty="0"/>
              <a:t>Eliminate or simplify one step to improve </a:t>
            </a:r>
            <a:r>
              <a:rPr lang="en-US" b="1" dirty="0"/>
              <a:t>timeliness</a:t>
            </a:r>
            <a:r>
              <a:rPr lang="en-US" dirty="0"/>
              <a:t> and flow.</a:t>
            </a:r>
          </a:p>
          <a:p>
            <a:endParaRPr lang="en-US" dirty="0"/>
          </a:p>
        </p:txBody>
      </p:sp>
      <p:sp>
        <p:nvSpPr>
          <p:cNvPr id="4" name="Slide Number Placeholder 3"/>
          <p:cNvSpPr>
            <a:spLocks noGrp="1"/>
          </p:cNvSpPr>
          <p:nvPr>
            <p:ph type="sldNum" sz="quarter" idx="5"/>
          </p:nvPr>
        </p:nvSpPr>
        <p:spPr/>
        <p:txBody>
          <a:bodyPr/>
          <a:lstStyle/>
          <a:p>
            <a:fld id="{F0F31105-5E01-45D3-AE4F-B68B663DDA6C}" type="slidenum">
              <a:rPr lang="en-US" smtClean="0"/>
              <a:t>17</a:t>
            </a:fld>
            <a:endParaRPr lang="en-US"/>
          </a:p>
        </p:txBody>
      </p:sp>
    </p:spTree>
    <p:extLst>
      <p:ext uri="{BB962C8B-B14F-4D97-AF65-F5344CB8AC3E}">
        <p14:creationId xmlns:p14="http://schemas.microsoft.com/office/powerpoint/2010/main" val="1994257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Costs of Inspection</a:t>
            </a:r>
          </a:p>
          <a:p>
            <a:pPr>
              <a:buNone/>
            </a:pPr>
            <a:r>
              <a:rPr lang="en-US" dirty="0"/>
              <a:t>The inspection approach to quality has serious shortcomings. As Dr. Joseph Juran pointed out, even a small failure rate of just </a:t>
            </a:r>
            <a:r>
              <a:rPr lang="en-US" b="1" dirty="0"/>
              <a:t>3–5%</a:t>
            </a:r>
            <a:r>
              <a:rPr lang="en-US" dirty="0"/>
              <a:t> can consume </a:t>
            </a:r>
            <a:r>
              <a:rPr lang="en-US" b="1" dirty="0"/>
              <a:t>10–30% of a company’s total operating costs</a:t>
            </a:r>
            <a:r>
              <a:rPr lang="en-US" dirty="0"/>
              <a:t>. Why? Because errors and defects don’t just disappear—they create waste, rework, delays, and customer dissatisfaction.</a:t>
            </a:r>
          </a:p>
          <a:p>
            <a:pPr>
              <a:buNone/>
            </a:pPr>
            <a:r>
              <a:rPr lang="en-US" dirty="0"/>
              <a:t>Here are some of the key costs of relying on inspection:</a:t>
            </a:r>
          </a:p>
          <a:p>
            <a:pPr>
              <a:buNone/>
            </a:pPr>
            <a:br>
              <a:rPr lang="en-US" dirty="0"/>
            </a:br>
            <a:endParaRPr lang="en-US" dirty="0"/>
          </a:p>
          <a:p>
            <a:pPr>
              <a:buNone/>
            </a:pPr>
            <a:r>
              <a:rPr lang="en-US" b="1" dirty="0"/>
              <a:t>1. Scrap or Waste</a:t>
            </a:r>
            <a:endParaRPr lang="en-US" dirty="0"/>
          </a:p>
          <a:p>
            <a:pPr>
              <a:buFont typeface="Arial" panose="020B0604020202020204" pitchFamily="34" charset="0"/>
              <a:buChar char="•"/>
            </a:pPr>
            <a:r>
              <a:rPr lang="en-US" dirty="0"/>
              <a:t>Defective processes or poor-quality materials result in unusable output.</a:t>
            </a:r>
          </a:p>
          <a:p>
            <a:pPr>
              <a:buFont typeface="Arial" panose="020B0604020202020204" pitchFamily="34" charset="0"/>
              <a:buChar char="•"/>
            </a:pPr>
            <a:r>
              <a:rPr lang="en-US" dirty="0"/>
              <a:t>Every wasted unit consumes labor, machine time, and energy with nothing to show for it.</a:t>
            </a:r>
          </a:p>
          <a:p>
            <a:pPr>
              <a:buFont typeface="Arial" panose="020B0604020202020204" pitchFamily="34" charset="0"/>
              <a:buChar char="•"/>
            </a:pPr>
            <a:endParaRPr lang="en-US" dirty="0"/>
          </a:p>
          <a:p>
            <a:pPr>
              <a:buNone/>
            </a:pPr>
            <a:r>
              <a:rPr lang="en-US" b="1" dirty="0"/>
              <a:t>2. New Material Costs</a:t>
            </a:r>
            <a:endParaRPr lang="en-US" dirty="0"/>
          </a:p>
          <a:p>
            <a:pPr>
              <a:buFont typeface="Arial" panose="020B0604020202020204" pitchFamily="34" charset="0"/>
              <a:buChar char="•"/>
            </a:pPr>
            <a:r>
              <a:rPr lang="en-US" dirty="0"/>
              <a:t>Reworking or replacing bad inputs means buying more material than originally planned.</a:t>
            </a:r>
          </a:p>
          <a:p>
            <a:pPr>
              <a:buFont typeface="Arial" panose="020B0604020202020204" pitchFamily="34" charset="0"/>
              <a:buChar char="•"/>
            </a:pPr>
            <a:r>
              <a:rPr lang="en-US" dirty="0"/>
              <a:t>These extra purchases directly increase costs.</a:t>
            </a:r>
          </a:p>
          <a:p>
            <a:pPr>
              <a:buFont typeface="Arial" panose="020B0604020202020204" pitchFamily="34" charset="0"/>
              <a:buChar char="•"/>
            </a:pPr>
            <a:endParaRPr lang="en-US" dirty="0"/>
          </a:p>
          <a:p>
            <a:pPr>
              <a:buNone/>
            </a:pPr>
            <a:r>
              <a:rPr lang="en-US" b="1" dirty="0"/>
              <a:t>3. Time</a:t>
            </a:r>
            <a:endParaRPr lang="en-US" dirty="0"/>
          </a:p>
          <a:p>
            <a:pPr>
              <a:buFont typeface="Arial" panose="020B0604020202020204" pitchFamily="34" charset="0"/>
              <a:buChar char="•"/>
            </a:pPr>
            <a:r>
              <a:rPr lang="en-US" dirty="0"/>
              <a:t>It takes just as much time to make a bad product as it does a good one.</a:t>
            </a:r>
          </a:p>
          <a:p>
            <a:pPr>
              <a:buFont typeface="Arial" panose="020B0604020202020204" pitchFamily="34" charset="0"/>
              <a:buChar char="•"/>
            </a:pPr>
            <a:r>
              <a:rPr lang="en-US" dirty="0"/>
              <a:t>Add in the hours spent fixing mistakes, and time lost to defects quickly multiplies.</a:t>
            </a:r>
          </a:p>
          <a:p>
            <a:pPr>
              <a:buFont typeface="Arial" panose="020B0604020202020204" pitchFamily="34" charset="0"/>
              <a:buChar char="•"/>
            </a:pPr>
            <a:endParaRPr lang="en-US" dirty="0"/>
          </a:p>
          <a:p>
            <a:pPr>
              <a:buNone/>
            </a:pPr>
            <a:r>
              <a:rPr lang="en-US" b="1" dirty="0"/>
              <a:t>4. Delays</a:t>
            </a:r>
            <a:endParaRPr lang="en-US" dirty="0"/>
          </a:p>
          <a:p>
            <a:pPr>
              <a:buFont typeface="Arial" panose="020B0604020202020204" pitchFamily="34" charset="0"/>
              <a:buChar char="•"/>
            </a:pPr>
            <a:r>
              <a:rPr lang="en-US" dirty="0"/>
              <a:t>Rework causes missed deadlines. To catch up, companies often pay overtime or hire extra staff.</a:t>
            </a:r>
          </a:p>
          <a:p>
            <a:pPr>
              <a:buFont typeface="Arial" panose="020B0604020202020204" pitchFamily="34" charset="0"/>
              <a:buChar char="•"/>
            </a:pPr>
            <a:r>
              <a:rPr lang="en-US" dirty="0"/>
              <a:t>Higher costs can force prices up, reducing competitiveness, or worse—losing customers altogether.</a:t>
            </a:r>
          </a:p>
          <a:p>
            <a:pPr>
              <a:buFont typeface="Arial" panose="020B0604020202020204" pitchFamily="34" charset="0"/>
              <a:buChar char="•"/>
            </a:pPr>
            <a:endParaRPr lang="en-US" dirty="0"/>
          </a:p>
          <a:p>
            <a:pPr>
              <a:buNone/>
            </a:pPr>
            <a:r>
              <a:rPr lang="en-US" b="1" dirty="0"/>
              <a:t>5. Inspectors</a:t>
            </a:r>
            <a:endParaRPr lang="en-US" dirty="0"/>
          </a:p>
          <a:p>
            <a:pPr>
              <a:buFont typeface="Arial" panose="020B0604020202020204" pitchFamily="34" charset="0"/>
              <a:buChar char="•"/>
            </a:pPr>
            <a:r>
              <a:rPr lang="en-US" dirty="0"/>
              <a:t>Hiring people just to find mistakes is expensive.</a:t>
            </a:r>
          </a:p>
          <a:p>
            <a:pPr>
              <a:buFont typeface="Arial" panose="020B0604020202020204" pitchFamily="34" charset="0"/>
              <a:buChar char="•"/>
            </a:pPr>
            <a:r>
              <a:rPr lang="en-US" dirty="0"/>
              <a:t>Even 100% inspection doesn’t guarantee defect-free products. Motorola found that with double inspection, only 10% more defects were caught—hardly cost-effective.</a:t>
            </a:r>
          </a:p>
          <a:p>
            <a:pPr>
              <a:buFont typeface="Arial" panose="020B0604020202020204" pitchFamily="34" charset="0"/>
              <a:buChar char="•"/>
            </a:pPr>
            <a:endParaRPr lang="en-US" dirty="0"/>
          </a:p>
          <a:p>
            <a:pPr>
              <a:buNone/>
            </a:pPr>
            <a:r>
              <a:rPr lang="en-US" b="1" dirty="0"/>
              <a:t>6. Employee Burnout</a:t>
            </a:r>
            <a:endParaRPr lang="en-US" dirty="0"/>
          </a:p>
          <a:p>
            <a:pPr>
              <a:buFont typeface="Arial" panose="020B0604020202020204" pitchFamily="34" charset="0"/>
              <a:buChar char="•"/>
            </a:pPr>
            <a:r>
              <a:rPr lang="en-US" dirty="0"/>
              <a:t>Rework increases stress and overtime, leaving less personal time.</a:t>
            </a:r>
          </a:p>
          <a:p>
            <a:pPr>
              <a:buFont typeface="Arial" panose="020B0604020202020204" pitchFamily="34" charset="0"/>
              <a:buChar char="•"/>
            </a:pPr>
            <a:r>
              <a:rPr lang="en-US" dirty="0"/>
              <a:t>Low morale, poor health, and absenteeism all add to the hidden costs of inspection.</a:t>
            </a:r>
          </a:p>
          <a:p>
            <a:pPr>
              <a:buFont typeface="Arial" panose="020B0604020202020204" pitchFamily="34" charset="0"/>
              <a:buChar char="•"/>
            </a:pPr>
            <a:endParaRPr lang="en-US" dirty="0"/>
          </a:p>
          <a:p>
            <a:pPr>
              <a:buNone/>
            </a:pPr>
            <a:r>
              <a:rPr lang="en-US" b="1" dirty="0"/>
              <a:t>7. “Unknowable” Customer Costs</a:t>
            </a:r>
            <a:endParaRPr lang="en-US" dirty="0"/>
          </a:p>
          <a:p>
            <a:pPr>
              <a:buFont typeface="Arial" panose="020B0604020202020204" pitchFamily="34" charset="0"/>
              <a:buChar char="•"/>
            </a:pPr>
            <a:r>
              <a:rPr lang="en-US" dirty="0"/>
              <a:t>Most unhappy customers never complain—96% simply leave.</a:t>
            </a:r>
          </a:p>
          <a:p>
            <a:pPr>
              <a:buFont typeface="Arial" panose="020B0604020202020204" pitchFamily="34" charset="0"/>
              <a:buChar char="•"/>
            </a:pPr>
            <a:r>
              <a:rPr lang="en-US" dirty="0"/>
              <a:t>The few who do often tell 9–10 others, spreading negative word of mouth.</a:t>
            </a:r>
          </a:p>
          <a:p>
            <a:pPr>
              <a:buFont typeface="Arial" panose="020B0604020202020204" pitchFamily="34" charset="0"/>
              <a:buChar char="•"/>
            </a:pPr>
            <a:r>
              <a:rPr lang="en-US" dirty="0"/>
              <a:t>Even when complaints are resolved, not every customer </a:t>
            </a:r>
            <a:r>
              <a:rPr lang="en-US"/>
              <a:t>returns.</a:t>
            </a:r>
          </a:p>
          <a:p>
            <a:pPr>
              <a:buFont typeface="Arial" panose="020B0604020202020204" pitchFamily="34" charset="0"/>
              <a:buChar char="•"/>
            </a:pPr>
            <a:endParaRPr lang="en-US" dirty="0"/>
          </a:p>
          <a:p>
            <a:pPr>
              <a:buNone/>
            </a:pPr>
            <a:r>
              <a:rPr lang="en-US" b="1" dirty="0"/>
              <a:t>8. The Hidden Factory</a:t>
            </a:r>
            <a:endParaRPr lang="en-US" dirty="0"/>
          </a:p>
          <a:p>
            <a:pPr>
              <a:buFont typeface="Arial" panose="020B0604020202020204" pitchFamily="34" charset="0"/>
              <a:buChar char="•"/>
            </a:pPr>
            <a:r>
              <a:rPr lang="en-US" dirty="0"/>
              <a:t>Armand Feigenbaum described this as the unseen costs of waste and rework.</a:t>
            </a:r>
          </a:p>
          <a:p>
            <a:pPr>
              <a:buFont typeface="Arial" panose="020B0604020202020204" pitchFamily="34" charset="0"/>
              <a:buChar char="•"/>
            </a:pPr>
            <a:r>
              <a:rPr lang="en-US" dirty="0"/>
              <a:t>Studies suggest that waste can represent </a:t>
            </a:r>
            <a:r>
              <a:rPr lang="en-US" b="1" dirty="0"/>
              <a:t>25–40% of manufacturing costs</a:t>
            </a:r>
            <a:r>
              <a:rPr lang="en-US" dirty="0"/>
              <a:t>, and even higher in service businesses (</a:t>
            </a:r>
            <a:r>
              <a:rPr lang="en-US" b="1" dirty="0"/>
              <a:t>60–90%</a:t>
            </a:r>
            <a:r>
              <a:rPr lang="en-US" dirty="0"/>
              <a:t>).</a:t>
            </a:r>
          </a:p>
          <a:p>
            <a:pPr>
              <a:buNone/>
            </a:pPr>
            <a:br>
              <a:rPr lang="en-US" dirty="0"/>
            </a:br>
            <a:endParaRPr lang="en-US" dirty="0"/>
          </a:p>
          <a:p>
            <a:pPr>
              <a:buNone/>
            </a:pPr>
            <a:r>
              <a:rPr lang="en-US" b="1" dirty="0"/>
              <a:t>R-PM Lesson</a:t>
            </a:r>
          </a:p>
          <a:p>
            <a:pPr>
              <a:buNone/>
            </a:pPr>
            <a:r>
              <a:rPr lang="en-US" dirty="0"/>
              <a:t>Inspection alone does not create quality—it creates </a:t>
            </a:r>
            <a:r>
              <a:rPr lang="en-US" b="1" dirty="0"/>
              <a:t>expense</a:t>
            </a:r>
            <a:r>
              <a:rPr lang="en-US" dirty="0"/>
              <a:t>. Every time you fix mistakes after the fact, you’re paying twice: once to do the job wrong, and again to correct it.</a:t>
            </a:r>
          </a:p>
          <a:p>
            <a:pPr>
              <a:buNone/>
            </a:pPr>
            <a:r>
              <a:rPr lang="en-US" dirty="0"/>
              <a:t>The solution is not more inspectors or more rework. The solution is </a:t>
            </a:r>
            <a:r>
              <a:rPr lang="en-US" b="1" dirty="0"/>
              <a:t>process improvement</a:t>
            </a:r>
            <a:r>
              <a:rPr lang="en-US" dirty="0"/>
              <a:t>: building quality into the workflow itself so errors don’t happen in the first place.</a:t>
            </a:r>
          </a:p>
          <a:p>
            <a:pPr>
              <a:buNone/>
            </a:pPr>
            <a:br>
              <a:rPr lang="en-US" dirty="0"/>
            </a:br>
            <a:endParaRPr lang="en-US" dirty="0"/>
          </a:p>
          <a:p>
            <a:pPr>
              <a:buNone/>
            </a:pPr>
            <a:r>
              <a:rPr lang="en-US" dirty="0"/>
              <a:t>✅ </a:t>
            </a:r>
            <a:r>
              <a:rPr lang="en-US" b="1" dirty="0"/>
              <a:t>Try it yourself:</a:t>
            </a:r>
            <a:endParaRPr lang="en-US" dirty="0"/>
          </a:p>
          <a:p>
            <a:pPr>
              <a:buFont typeface="Arial" panose="020B0604020202020204" pitchFamily="34" charset="0"/>
              <a:buChar char="•"/>
            </a:pPr>
            <a:r>
              <a:rPr lang="en-US" dirty="0"/>
              <a:t>Look at one process in your business or personal work where rework happens often (emails sent twice, invoices corrected, products returned, etc.).</a:t>
            </a:r>
          </a:p>
          <a:p>
            <a:pPr>
              <a:buFont typeface="Arial" panose="020B0604020202020204" pitchFamily="34" charset="0"/>
              <a:buChar char="•"/>
            </a:pPr>
            <a:r>
              <a:rPr lang="en-US" dirty="0"/>
              <a:t>Write down the costs in </a:t>
            </a:r>
            <a:r>
              <a:rPr lang="en-US" b="1" dirty="0"/>
              <a:t>time, materials, and customer trust</a:t>
            </a:r>
            <a:r>
              <a:rPr lang="en-US" dirty="0"/>
              <a:t>.</a:t>
            </a:r>
          </a:p>
          <a:p>
            <a:pPr>
              <a:buFont typeface="Arial" panose="020B0604020202020204" pitchFamily="34" charset="0"/>
              <a:buChar char="•"/>
            </a:pPr>
            <a:r>
              <a:rPr lang="en-US" dirty="0"/>
              <a:t>Ask: </a:t>
            </a:r>
            <a:r>
              <a:rPr lang="en-US" i="1" dirty="0"/>
              <a:t>What change in the workflow would prevent these defects from occurring at all?</a:t>
            </a:r>
            <a:endParaRPr lang="en-US" dirty="0"/>
          </a:p>
          <a:p>
            <a:endParaRPr lang="en-US" dirty="0"/>
          </a:p>
        </p:txBody>
      </p:sp>
      <p:sp>
        <p:nvSpPr>
          <p:cNvPr id="4" name="Slide Number Placeholder 3"/>
          <p:cNvSpPr>
            <a:spLocks noGrp="1"/>
          </p:cNvSpPr>
          <p:nvPr>
            <p:ph type="sldNum" sz="quarter" idx="5"/>
          </p:nvPr>
        </p:nvSpPr>
        <p:spPr/>
        <p:txBody>
          <a:bodyPr/>
          <a:lstStyle/>
          <a:p>
            <a:fld id="{F0F31105-5E01-45D3-AE4F-B68B663DDA6C}" type="slidenum">
              <a:rPr lang="en-US" smtClean="0"/>
              <a:t>18</a:t>
            </a:fld>
            <a:endParaRPr lang="en-US"/>
          </a:p>
        </p:txBody>
      </p:sp>
    </p:spTree>
    <p:extLst>
      <p:ext uri="{BB962C8B-B14F-4D97-AF65-F5344CB8AC3E}">
        <p14:creationId xmlns:p14="http://schemas.microsoft.com/office/powerpoint/2010/main" val="1138121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Quality through Process Improvement</a:t>
            </a:r>
          </a:p>
          <a:p>
            <a:pPr>
              <a:buNone/>
            </a:pPr>
            <a:endParaRPr lang="en-US" b="1" dirty="0"/>
          </a:p>
          <a:p>
            <a:pPr>
              <a:buNone/>
            </a:pPr>
            <a:r>
              <a:rPr lang="en-US" dirty="0"/>
              <a:t>Inspection alone can’t deliver lasting quality. The true path is </a:t>
            </a:r>
            <a:r>
              <a:rPr lang="en-US" b="1" dirty="0"/>
              <a:t>process improvement</a:t>
            </a:r>
            <a:r>
              <a:rPr lang="en-US" dirty="0"/>
              <a:t>—a prevention-focused approach rather than a defect-finding one.</a:t>
            </a:r>
          </a:p>
          <a:p>
            <a:pPr>
              <a:buNone/>
            </a:pPr>
            <a:r>
              <a:rPr lang="en-US" dirty="0"/>
              <a:t>Every product or service is the result of a </a:t>
            </a:r>
            <a:r>
              <a:rPr lang="en-US" b="1" dirty="0"/>
              <a:t>workflow</a:t>
            </a:r>
            <a:r>
              <a:rPr lang="en-US" dirty="0"/>
              <a:t> that blends people, tools, methods, and materials. Instead of waiting until the end to find defects, process improvement means </a:t>
            </a:r>
            <a:r>
              <a:rPr lang="en-US" b="1" dirty="0"/>
              <a:t>studying and strengthening the workflow itself</a:t>
            </a:r>
            <a:r>
              <a:rPr lang="en-US" dirty="0"/>
              <a:t>, so errors never reach the customer.</a:t>
            </a:r>
          </a:p>
          <a:p>
            <a:pPr>
              <a:buNone/>
            </a:pPr>
            <a:br>
              <a:rPr lang="en-US" dirty="0"/>
            </a:br>
            <a:endParaRPr lang="en-US" dirty="0"/>
          </a:p>
          <a:p>
            <a:pPr>
              <a:buNone/>
            </a:pPr>
            <a:r>
              <a:rPr lang="en-US" b="1" dirty="0"/>
              <a:t>How It Works</a:t>
            </a:r>
          </a:p>
          <a:p>
            <a:pPr>
              <a:buFont typeface="Arial" panose="020B0604020202020204" pitchFamily="34" charset="0"/>
              <a:buChar char="•"/>
            </a:pPr>
            <a:r>
              <a:rPr lang="en-US" b="1" dirty="0"/>
              <a:t>Feedback from the process:</a:t>
            </a:r>
            <a:r>
              <a:rPr lang="en-US" dirty="0"/>
              <a:t> Data is collected upstream, at the earliest possible stage, to monitor performance and reduce variation. By acting early, you prevent defects before they occur.</a:t>
            </a:r>
          </a:p>
          <a:p>
            <a:pPr>
              <a:buFont typeface="Arial" panose="020B0604020202020204" pitchFamily="34" charset="0"/>
              <a:buChar char="•"/>
            </a:pPr>
            <a:r>
              <a:rPr lang="en-US" b="1" dirty="0"/>
              <a:t>Feedback from the customer:</a:t>
            </a:r>
            <a:r>
              <a:rPr lang="en-US" dirty="0"/>
              <a:t> Continuous customer input ensures that what you deliver matches or exceeds expectations. This creates alignment between customer needs and measurable quality characteristics.</a:t>
            </a:r>
          </a:p>
          <a:p>
            <a:pPr>
              <a:buFont typeface="Arial" panose="020B0604020202020204" pitchFamily="34" charset="0"/>
              <a:buChar char="•"/>
            </a:pPr>
            <a:r>
              <a:rPr lang="en-US" b="1" dirty="0"/>
              <a:t>No inspection box:</a:t>
            </a:r>
            <a:r>
              <a:rPr lang="en-US" dirty="0"/>
              <a:t> In this model, there’s no extra layer of inspectors between output and customer. Quality comes from </a:t>
            </a:r>
            <a:r>
              <a:rPr lang="en-US" b="1" dirty="0"/>
              <a:t>designing a better process</a:t>
            </a:r>
            <a:r>
              <a:rPr lang="en-US" dirty="0"/>
              <a:t>, not from sorting out bad results.</a:t>
            </a:r>
          </a:p>
          <a:p>
            <a:pPr>
              <a:buNone/>
            </a:pPr>
            <a:br>
              <a:rPr lang="en-US" dirty="0"/>
            </a:br>
            <a:endParaRPr lang="en-US" dirty="0"/>
          </a:p>
          <a:p>
            <a:pPr>
              <a:buNone/>
            </a:pPr>
            <a:r>
              <a:rPr lang="en-US" b="1" dirty="0"/>
              <a:t>Why It Matters</a:t>
            </a:r>
          </a:p>
          <a:p>
            <a:pPr>
              <a:buNone/>
            </a:pPr>
            <a:r>
              <a:rPr lang="en-US" dirty="0"/>
              <a:t>Most organizations spend too much energy chasing defects in the </a:t>
            </a:r>
            <a:r>
              <a:rPr lang="en-US" b="1" dirty="0"/>
              <a:t>outputs</a:t>
            </a:r>
            <a:r>
              <a:rPr lang="en-US" dirty="0"/>
              <a:t> and too little effort improving the </a:t>
            </a:r>
            <a:r>
              <a:rPr lang="en-US" b="1" dirty="0"/>
              <a:t>inputs and workflows</a:t>
            </a:r>
            <a:r>
              <a:rPr lang="en-US" dirty="0"/>
              <a:t> that created them. When you shift the focus:</a:t>
            </a:r>
          </a:p>
          <a:p>
            <a:pPr>
              <a:buFont typeface="Arial" panose="020B0604020202020204" pitchFamily="34" charset="0"/>
              <a:buChar char="•"/>
            </a:pPr>
            <a:r>
              <a:rPr lang="en-US" dirty="0"/>
              <a:t>Defects are prevented rather than corrected.</a:t>
            </a:r>
          </a:p>
          <a:p>
            <a:pPr>
              <a:buFont typeface="Arial" panose="020B0604020202020204" pitchFamily="34" charset="0"/>
              <a:buChar char="•"/>
            </a:pPr>
            <a:r>
              <a:rPr lang="en-US" dirty="0"/>
              <a:t>Costs drop because waste and rework decline.</a:t>
            </a:r>
          </a:p>
          <a:p>
            <a:pPr>
              <a:buFont typeface="Arial" panose="020B0604020202020204" pitchFamily="34" charset="0"/>
              <a:buChar char="•"/>
            </a:pPr>
            <a:r>
              <a:rPr lang="en-US" dirty="0"/>
              <a:t>Productivity rises as teams spend more time on value-added work.</a:t>
            </a:r>
          </a:p>
          <a:p>
            <a:pPr>
              <a:buFont typeface="Arial" panose="020B0604020202020204" pitchFamily="34" charset="0"/>
              <a:buChar char="•"/>
            </a:pPr>
            <a:r>
              <a:rPr lang="en-US" dirty="0"/>
              <a:t>Customers gain confidence because quality is reliable and consistent.</a:t>
            </a:r>
          </a:p>
          <a:p>
            <a:pPr>
              <a:buNone/>
            </a:pPr>
            <a:br>
              <a:rPr lang="en-US" dirty="0"/>
            </a:br>
            <a:endParaRPr lang="en-US" dirty="0"/>
          </a:p>
          <a:p>
            <a:pPr>
              <a:buNone/>
            </a:pPr>
            <a:r>
              <a:rPr lang="en-US" b="1" dirty="0"/>
              <a:t>The Cultural Shift</a:t>
            </a:r>
          </a:p>
          <a:p>
            <a:pPr>
              <a:buNone/>
            </a:pPr>
            <a:r>
              <a:rPr lang="en-US" dirty="0"/>
              <a:t>Moving from inspection to process improvement is more than a technical change—it’s a cultural one:</a:t>
            </a:r>
          </a:p>
          <a:p>
            <a:pPr>
              <a:buFont typeface="Arial" panose="020B0604020202020204" pitchFamily="34" charset="0"/>
              <a:buChar char="•"/>
            </a:pPr>
            <a:r>
              <a:rPr lang="en-US" dirty="0"/>
              <a:t>Managers must shift from policing outputs to supporting better workflows.</a:t>
            </a:r>
          </a:p>
          <a:p>
            <a:pPr>
              <a:buFont typeface="Arial" panose="020B0604020202020204" pitchFamily="34" charset="0"/>
              <a:buChar char="•"/>
            </a:pPr>
            <a:r>
              <a:rPr lang="en-US" dirty="0"/>
              <a:t>Employees must see themselves as contributors to process design and improvement.</a:t>
            </a:r>
          </a:p>
          <a:p>
            <a:pPr>
              <a:buFont typeface="Arial" panose="020B0604020202020204" pitchFamily="34" charset="0"/>
              <a:buChar char="•"/>
            </a:pPr>
            <a:r>
              <a:rPr lang="en-US" dirty="0"/>
              <a:t>Decisions should be based on data and feedback, not assumptions.</a:t>
            </a:r>
          </a:p>
          <a:p>
            <a:pPr>
              <a:buNone/>
            </a:pPr>
            <a:r>
              <a:rPr lang="en-US" dirty="0"/>
              <a:t>When everyone understands that </a:t>
            </a:r>
            <a:r>
              <a:rPr lang="en-US" b="1" dirty="0"/>
              <a:t>better products and services come only from better processes</a:t>
            </a:r>
            <a:r>
              <a:rPr lang="en-US" dirty="0"/>
              <a:t>, sustainable quality becomes achievable.</a:t>
            </a:r>
          </a:p>
          <a:p>
            <a:pPr>
              <a:buNone/>
            </a:pPr>
            <a:br>
              <a:rPr lang="en-US" dirty="0"/>
            </a:br>
            <a:endParaRPr lang="en-US" dirty="0"/>
          </a:p>
          <a:p>
            <a:pPr>
              <a:buNone/>
            </a:pPr>
            <a:r>
              <a:rPr lang="en-US" dirty="0"/>
              <a:t>✅ </a:t>
            </a:r>
            <a:r>
              <a:rPr lang="en-US" b="1" dirty="0"/>
              <a:t>R-PM Task:</a:t>
            </a:r>
            <a:br>
              <a:rPr lang="en-US" dirty="0"/>
            </a:br>
            <a:r>
              <a:rPr lang="en-US" dirty="0"/>
              <a:t>Pick one workflow you use regularly (at work or at home).</a:t>
            </a:r>
          </a:p>
          <a:p>
            <a:pPr>
              <a:buFont typeface="+mj-lt"/>
              <a:buAutoNum type="arabicPeriod"/>
            </a:pPr>
            <a:r>
              <a:rPr lang="en-US" dirty="0"/>
              <a:t>Map out the steps.</a:t>
            </a:r>
          </a:p>
          <a:p>
            <a:pPr>
              <a:buFont typeface="+mj-lt"/>
              <a:buAutoNum type="arabicPeriod"/>
            </a:pPr>
            <a:r>
              <a:rPr lang="en-US" dirty="0"/>
              <a:t>Ask: </a:t>
            </a:r>
            <a:r>
              <a:rPr lang="en-US" i="1" dirty="0"/>
              <a:t>Where do errors or delays usually happen?</a:t>
            </a:r>
            <a:endParaRPr lang="en-US" dirty="0"/>
          </a:p>
          <a:p>
            <a:pPr>
              <a:buFont typeface="+mj-lt"/>
              <a:buAutoNum type="arabicPeriod"/>
            </a:pPr>
            <a:r>
              <a:rPr lang="en-US" dirty="0"/>
              <a:t>Decide: </a:t>
            </a:r>
            <a:r>
              <a:rPr lang="en-US" i="1" dirty="0"/>
              <a:t>What could be changed upstream to prevent them from happening at all?</a:t>
            </a:r>
            <a:endParaRPr lang="en-US" dirty="0"/>
          </a:p>
          <a:p>
            <a:endParaRPr lang="en-US" dirty="0"/>
          </a:p>
        </p:txBody>
      </p:sp>
      <p:sp>
        <p:nvSpPr>
          <p:cNvPr id="4" name="Slide Number Placeholder 3"/>
          <p:cNvSpPr>
            <a:spLocks noGrp="1"/>
          </p:cNvSpPr>
          <p:nvPr>
            <p:ph type="sldNum" sz="quarter" idx="5"/>
          </p:nvPr>
        </p:nvSpPr>
        <p:spPr/>
        <p:txBody>
          <a:bodyPr/>
          <a:lstStyle/>
          <a:p>
            <a:fld id="{F0F31105-5E01-45D3-AE4F-B68B663DDA6C}" type="slidenum">
              <a:rPr lang="en-US" smtClean="0"/>
              <a:t>19</a:t>
            </a:fld>
            <a:endParaRPr lang="en-US"/>
          </a:p>
        </p:txBody>
      </p:sp>
    </p:spTree>
    <p:extLst>
      <p:ext uri="{BB962C8B-B14F-4D97-AF65-F5344CB8AC3E}">
        <p14:creationId xmlns:p14="http://schemas.microsoft.com/office/powerpoint/2010/main" val="1194147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Course Mission Statement</a:t>
            </a:r>
          </a:p>
          <a:p>
            <a:endParaRPr lang="en-US" dirty="0"/>
          </a:p>
          <a:p>
            <a:r>
              <a:rPr lang="en-US" dirty="0"/>
              <a:t>To provide the student with a basic understanding of </a:t>
            </a:r>
            <a:r>
              <a:rPr lang="en-US" altLang="en-US" sz="1200" b="1" i="1" dirty="0"/>
              <a:t>RewmoAI Process Management </a:t>
            </a:r>
            <a:r>
              <a:rPr lang="en-US" dirty="0"/>
              <a:t>principles and techniques that lead to improving business performance and competitiveness.</a:t>
            </a:r>
          </a:p>
          <a:p>
            <a:r>
              <a:rPr lang="en-US" dirty="0"/>
              <a:t>This course is designed to provide a fundamental look at the what, how, why, when, and where of RewmoAI Process Management. Definitions and concepts are endorsed by senior management/leaders in the</a:t>
            </a:r>
          </a:p>
          <a:p>
            <a:r>
              <a:rPr lang="en-US" dirty="0"/>
              <a:t>US.  The definitions and concepts were developed based on W. Edwards Deming's approach to quality. They provide you with a common RewmoAI Workflow/Process Management (R-PM) language for</a:t>
            </a:r>
          </a:p>
          <a:p>
            <a:r>
              <a:rPr lang="en-US" dirty="0"/>
              <a:t>communicating within your organization.  Application of the “R-PM" concept to improve products and services is becoming recognized as important to business survival and the growth of our nation. </a:t>
            </a:r>
          </a:p>
          <a:p>
            <a:endParaRPr lang="en-US" dirty="0"/>
          </a:p>
          <a:p>
            <a:r>
              <a:rPr lang="en-US" dirty="0"/>
              <a:t>Course attendees will become the ‘experts in Process Management” and will form the “critical mass” within their organizations. You will have a direct role in implementing R-PM in your organization. You are part of a select</a:t>
            </a:r>
          </a:p>
          <a:p>
            <a:r>
              <a:rPr lang="en-US" dirty="0"/>
              <a:t>group of people within your company, known as the critical mass , that will lead the implementation of R-PM. The critical mass is defined as people in an organization who have enough knowledge, power, and leadership to initiate and sustain a cultural change. You will be involved in initiating and sustaining a cultural change or transformation in your organization. In this course, you will learn more about the meaning of the term “critical mass” and your role in this transformation.</a:t>
            </a:r>
          </a:p>
          <a:p>
            <a:r>
              <a:rPr lang="en-US" dirty="0"/>
              <a:t>The first step in implementing R-PM is education. You are starting your education with this course, Fundamentals of RewmoAI Process Management.</a:t>
            </a:r>
          </a:p>
        </p:txBody>
      </p:sp>
      <p:sp>
        <p:nvSpPr>
          <p:cNvPr id="4" name="Slide Number Placeholder 3"/>
          <p:cNvSpPr>
            <a:spLocks noGrp="1"/>
          </p:cNvSpPr>
          <p:nvPr>
            <p:ph type="sldNum" sz="quarter" idx="5"/>
          </p:nvPr>
        </p:nvSpPr>
        <p:spPr/>
        <p:txBody>
          <a:bodyPr/>
          <a:lstStyle/>
          <a:p>
            <a:fld id="{F0F31105-5E01-45D3-AE4F-B68B663DDA6C}" type="slidenum">
              <a:rPr lang="en-US" smtClean="0"/>
              <a:t>2</a:t>
            </a:fld>
            <a:endParaRPr lang="en-US"/>
          </a:p>
        </p:txBody>
      </p:sp>
    </p:spTree>
    <p:extLst>
      <p:ext uri="{BB962C8B-B14F-4D97-AF65-F5344CB8AC3E}">
        <p14:creationId xmlns:p14="http://schemas.microsoft.com/office/powerpoint/2010/main" val="3313272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CF7AC-7D4C-06F5-A4CD-F1A2741F68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5E2670-6A5D-B480-BFA5-6B1FB5ACE1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CE90E7-D303-665C-D823-C84AC84A64EC}"/>
              </a:ext>
            </a:extLst>
          </p:cNvPr>
          <p:cNvSpPr>
            <a:spLocks noGrp="1"/>
          </p:cNvSpPr>
          <p:nvPr>
            <p:ph type="body" idx="1"/>
          </p:nvPr>
        </p:nvSpPr>
        <p:spPr/>
        <p:txBody>
          <a:bodyPr/>
          <a:lstStyle/>
          <a:p>
            <a:r>
              <a:rPr lang="en-US" b="1" dirty="0"/>
              <a:t>Process Improvement</a:t>
            </a:r>
          </a:p>
          <a:p>
            <a:endParaRPr lang="en-US" b="1" dirty="0"/>
          </a:p>
          <a:p>
            <a:r>
              <a:rPr lang="en-US" b="1" dirty="0"/>
              <a:t>A Continual Effort to Learn and Improve</a:t>
            </a:r>
          </a:p>
          <a:p>
            <a:r>
              <a:rPr lang="en-US" dirty="0"/>
              <a:t>Process improvement is the </a:t>
            </a:r>
            <a:r>
              <a:rPr lang="en-US" b="1" dirty="0"/>
              <a:t>ongoing effort to understand the cause system</a:t>
            </a:r>
            <a:r>
              <a:rPr lang="en-US" dirty="0"/>
              <a:t> behind any workflow and use that knowledge to reduce variation and complexity.</a:t>
            </a:r>
          </a:p>
          <a:p>
            <a:r>
              <a:rPr lang="en-US" b="1" dirty="0"/>
              <a:t>Quality = less variation.</a:t>
            </a:r>
            <a:r>
              <a:rPr lang="en-US" dirty="0"/>
              <a:t> The fewer the fluctuations, the more reliable the output.</a:t>
            </a:r>
          </a:p>
          <a:p>
            <a:r>
              <a:rPr lang="en-US" dirty="0"/>
              <a:t>The cause system includes </a:t>
            </a:r>
            <a:r>
              <a:rPr lang="en-US" b="1" dirty="0"/>
              <a:t>people, methods, materials, machines, and environment.</a:t>
            </a:r>
            <a:r>
              <a:rPr lang="en-US" dirty="0"/>
              <a:t> These factors interact to produce results.</a:t>
            </a:r>
          </a:p>
          <a:p>
            <a:r>
              <a:rPr lang="en-US" dirty="0"/>
              <a:t>Instead of chasing defects at the end, process improvement means learning what creates variation </a:t>
            </a:r>
            <a:r>
              <a:rPr lang="en-US" b="1" dirty="0"/>
              <a:t>upstream</a:t>
            </a:r>
            <a:r>
              <a:rPr lang="en-US" dirty="0"/>
              <a:t> and addressing it before it reaches the customer.</a:t>
            </a:r>
          </a:p>
          <a:p>
            <a:br>
              <a:rPr lang="en-US" dirty="0"/>
            </a:br>
            <a:endParaRPr lang="en-US" dirty="0"/>
          </a:p>
          <a:p>
            <a:r>
              <a:rPr lang="en-US" b="1" dirty="0"/>
              <a:t>Inspection in a New Light</a:t>
            </a:r>
          </a:p>
          <a:p>
            <a:r>
              <a:rPr lang="en-US" dirty="0"/>
              <a:t>Inspection still has a role—but the aim is different:</a:t>
            </a:r>
          </a:p>
          <a:p>
            <a:r>
              <a:rPr lang="en-US" b="1" dirty="0"/>
              <a:t>Old view (Product Control):</a:t>
            </a:r>
            <a:r>
              <a:rPr lang="en-US" dirty="0"/>
              <a:t> Separate good from bad.</a:t>
            </a:r>
          </a:p>
          <a:p>
            <a:r>
              <a:rPr lang="en-US" b="1" dirty="0"/>
              <a:t>New view (Process Improvement):</a:t>
            </a:r>
            <a:r>
              <a:rPr lang="en-US" dirty="0"/>
              <a:t> Use inspection data to </a:t>
            </a:r>
            <a:r>
              <a:rPr lang="en-US" b="1" dirty="0"/>
              <a:t>learn about the causes</a:t>
            </a:r>
            <a:r>
              <a:rPr lang="en-US" dirty="0"/>
              <a:t> of variation and strengthen the workflow.</a:t>
            </a:r>
          </a:p>
          <a:p>
            <a:r>
              <a:rPr lang="en-US" dirty="0"/>
              <a:t>Over time, the need for heavy inspection decreases as processes themselves become more stable and predictable.</a:t>
            </a:r>
          </a:p>
          <a:p>
            <a:br>
              <a:rPr lang="en-US" dirty="0"/>
            </a:br>
            <a:endParaRPr lang="en-US" dirty="0"/>
          </a:p>
          <a:p>
            <a:r>
              <a:rPr lang="en-US" b="1" dirty="0"/>
              <a:t>Process Improvement ≠ Problem Solving</a:t>
            </a:r>
          </a:p>
          <a:p>
            <a:r>
              <a:rPr lang="en-US" dirty="0"/>
              <a:t>Problem solving is reactive—it responds to symptoms without addressing the system that caused them. This leads to “quick fixes” that feel good in the moment but rarely last.</a:t>
            </a:r>
          </a:p>
          <a:p>
            <a:r>
              <a:rPr lang="en-US" b="1" dirty="0"/>
              <a:t>Problem Solving:</a:t>
            </a:r>
            <a:r>
              <a:rPr lang="en-US" dirty="0"/>
              <a:t> Puts out fires but doesn’t prevent them.</a:t>
            </a:r>
          </a:p>
          <a:p>
            <a:r>
              <a:rPr lang="en-US" b="1" dirty="0"/>
              <a:t>Process Improvement:</a:t>
            </a:r>
            <a:r>
              <a:rPr lang="en-US" dirty="0"/>
              <a:t> Builds knowledge of the system to prevent fires from starting in the first place.</a:t>
            </a:r>
          </a:p>
          <a:p>
            <a:r>
              <a:rPr lang="en-US" dirty="0"/>
              <a:t>Recurring issues often persist because we don’t ask </a:t>
            </a:r>
            <a:r>
              <a:rPr lang="en-US" i="1" dirty="0"/>
              <a:t>why</a:t>
            </a:r>
            <a:r>
              <a:rPr lang="en-US" dirty="0"/>
              <a:t> deeply enough.</a:t>
            </a:r>
          </a:p>
          <a:p>
            <a:r>
              <a:rPr lang="en-US" dirty="0"/>
              <a:t>Why are supplies late?</a:t>
            </a:r>
          </a:p>
          <a:p>
            <a:r>
              <a:rPr lang="en-US" dirty="0"/>
              <a:t>Why do we run out of inventory?</a:t>
            </a:r>
          </a:p>
          <a:p>
            <a:r>
              <a:rPr lang="en-US" dirty="0"/>
              <a:t>Why do travel claims take so long?</a:t>
            </a:r>
          </a:p>
          <a:p>
            <a:r>
              <a:rPr lang="en-US" dirty="0"/>
              <a:t>Without examining the cause system, problems just resurface—adding waste, cost, and frustration.</a:t>
            </a:r>
          </a:p>
          <a:p>
            <a:br>
              <a:rPr lang="en-US" dirty="0"/>
            </a:br>
            <a:endParaRPr lang="en-US" dirty="0"/>
          </a:p>
          <a:p>
            <a:r>
              <a:rPr lang="en-US" b="1" dirty="0"/>
              <a:t>The Hidden Cost of Conflicting Goals</a:t>
            </a:r>
          </a:p>
          <a:p>
            <a:r>
              <a:rPr lang="en-US" dirty="0"/>
              <a:t>Many recurring problems stem from </a:t>
            </a:r>
            <a:r>
              <a:rPr lang="en-US" b="1" dirty="0"/>
              <a:t>systems misaligned by management.</a:t>
            </a:r>
            <a:endParaRPr lang="en-US" dirty="0"/>
          </a:p>
          <a:p>
            <a:r>
              <a:rPr lang="en-US" dirty="0"/>
              <a:t>Example: A production supervisor is rewarded for output (+10% rotor heads).</a:t>
            </a:r>
          </a:p>
          <a:p>
            <a:r>
              <a:rPr lang="en-US" dirty="0"/>
              <a:t>The warehouse manager is rewarded for stable inventory levels.</a:t>
            </a:r>
          </a:p>
          <a:p>
            <a:r>
              <a:rPr lang="en-US" dirty="0"/>
              <a:t>The result? Production surges while supply can’t keep up—creating conflict and inefficiency.</a:t>
            </a:r>
          </a:p>
          <a:p>
            <a:r>
              <a:rPr lang="en-US" dirty="0"/>
              <a:t>When each department optimizes for its own metrics instead of the whole system, quality suffers. True process improvement aligns goals across the organization so </a:t>
            </a:r>
            <a:r>
              <a:rPr lang="en-US" b="1" dirty="0"/>
              <a:t>everyone rows in the same direction.</a:t>
            </a:r>
            <a:endParaRPr lang="en-US" dirty="0"/>
          </a:p>
          <a:p>
            <a:br>
              <a:rPr lang="en-US" dirty="0"/>
            </a:br>
            <a:endParaRPr lang="en-US" dirty="0"/>
          </a:p>
          <a:p>
            <a:r>
              <a:rPr lang="en-US" dirty="0"/>
              <a:t>✅ </a:t>
            </a:r>
            <a:r>
              <a:rPr lang="en-US" b="1" dirty="0"/>
              <a:t>R-PM Lesson:</a:t>
            </a:r>
            <a:r>
              <a:rPr lang="en-US" dirty="0"/>
              <a:t> Sustainable quality comes from understanding the system—not chasing isolated fixes. Improvement means learning, reducing variation, and aligning goals across workflows so that customer needs are met reliably and consistently.</a:t>
            </a:r>
          </a:p>
          <a:p>
            <a:endParaRPr lang="en-US" dirty="0"/>
          </a:p>
        </p:txBody>
      </p:sp>
      <p:sp>
        <p:nvSpPr>
          <p:cNvPr id="4" name="Slide Number Placeholder 3">
            <a:extLst>
              <a:ext uri="{FF2B5EF4-FFF2-40B4-BE49-F238E27FC236}">
                <a16:creationId xmlns:a16="http://schemas.microsoft.com/office/drawing/2014/main" id="{87ACA736-071D-FC99-CF3C-AF93A273C0E2}"/>
              </a:ext>
            </a:extLst>
          </p:cNvPr>
          <p:cNvSpPr>
            <a:spLocks noGrp="1"/>
          </p:cNvSpPr>
          <p:nvPr>
            <p:ph type="sldNum" sz="quarter" idx="5"/>
          </p:nvPr>
        </p:nvSpPr>
        <p:spPr/>
        <p:txBody>
          <a:bodyPr/>
          <a:lstStyle/>
          <a:p>
            <a:fld id="{F0F31105-5E01-45D3-AE4F-B68B663DDA6C}" type="slidenum">
              <a:rPr lang="en-US" smtClean="0"/>
              <a:t>20</a:t>
            </a:fld>
            <a:endParaRPr lang="en-US"/>
          </a:p>
        </p:txBody>
      </p:sp>
    </p:spTree>
    <p:extLst>
      <p:ext uri="{BB962C8B-B14F-4D97-AF65-F5344CB8AC3E}">
        <p14:creationId xmlns:p14="http://schemas.microsoft.com/office/powerpoint/2010/main" val="2895110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Investments in Process Improvement</a:t>
            </a:r>
          </a:p>
          <a:p>
            <a:pPr>
              <a:buNone/>
            </a:pPr>
            <a:endParaRPr lang="en-US" b="1" dirty="0"/>
          </a:p>
          <a:p>
            <a:pPr>
              <a:buNone/>
            </a:pPr>
            <a:r>
              <a:rPr lang="en-US" dirty="0"/>
              <a:t>Shifting from inspection to process improvement isn’t free—it requires </a:t>
            </a:r>
            <a:r>
              <a:rPr lang="en-US" b="1" dirty="0"/>
              <a:t>up-front investment</a:t>
            </a:r>
            <a:r>
              <a:rPr lang="en-US" dirty="0"/>
              <a:t>. But those investments pay off with </a:t>
            </a:r>
            <a:r>
              <a:rPr lang="en-US" b="1" dirty="0"/>
              <a:t>lower costs, higher quality, and long-term resilience.</a:t>
            </a:r>
            <a:endParaRPr lang="en-US" dirty="0"/>
          </a:p>
          <a:p>
            <a:pPr>
              <a:buNone/>
            </a:pPr>
            <a:r>
              <a:rPr lang="en-US" b="1" dirty="0"/>
              <a:t>1. Education and Training 📚</a:t>
            </a:r>
          </a:p>
          <a:p>
            <a:pPr>
              <a:buNone/>
            </a:pPr>
            <a:r>
              <a:rPr lang="en-US" dirty="0"/>
              <a:t>Kaoru Ishikawa famously said: </a:t>
            </a:r>
            <a:r>
              <a:rPr lang="en-US" i="1" dirty="0"/>
              <a:t>“Quality control begins with education and ends with education.”</a:t>
            </a:r>
            <a:endParaRPr lang="en-US" dirty="0"/>
          </a:p>
          <a:p>
            <a:pPr>
              <a:buFont typeface="Arial" panose="020B0604020202020204" pitchFamily="34" charset="0"/>
              <a:buChar char="•"/>
            </a:pPr>
            <a:r>
              <a:rPr lang="en-US" dirty="0"/>
              <a:t>Skills and knowledge are the foundation of cultural change.</a:t>
            </a:r>
          </a:p>
          <a:p>
            <a:pPr>
              <a:buFont typeface="Arial" panose="020B0604020202020204" pitchFamily="34" charset="0"/>
              <a:buChar char="•"/>
            </a:pPr>
            <a:r>
              <a:rPr lang="en-US" dirty="0"/>
              <a:t>Training equips people to see workflows as systems and to improve them.</a:t>
            </a:r>
          </a:p>
          <a:p>
            <a:pPr>
              <a:buFont typeface="Arial" panose="020B0604020202020204" pitchFamily="34" charset="0"/>
              <a:buChar char="•"/>
            </a:pPr>
            <a:r>
              <a:rPr lang="en-US" dirty="0"/>
              <a:t>Without continuous learning, quality stagnates.</a:t>
            </a:r>
          </a:p>
          <a:p>
            <a:pPr>
              <a:buNone/>
            </a:pPr>
            <a:r>
              <a:rPr lang="en-US" dirty="0"/>
              <a:t>✅ </a:t>
            </a:r>
            <a:r>
              <a:rPr lang="en-US" b="1" dirty="0"/>
              <a:t>R-PM Lesson:</a:t>
            </a:r>
            <a:r>
              <a:rPr lang="en-US" dirty="0"/>
              <a:t> Whether in a Navy command or a small business team, invest in learning. The return comes in fewer mistakes, smarter decisions, and stronger people.</a:t>
            </a:r>
          </a:p>
          <a:p>
            <a:pPr>
              <a:buNone/>
            </a:pPr>
            <a:br>
              <a:rPr lang="en-US" dirty="0"/>
            </a:br>
            <a:endParaRPr lang="en-US" dirty="0"/>
          </a:p>
          <a:p>
            <a:pPr>
              <a:buNone/>
            </a:pPr>
            <a:r>
              <a:rPr lang="en-US" b="1" dirty="0"/>
              <a:t>2. Measurement and Analysis 📊</a:t>
            </a:r>
          </a:p>
          <a:p>
            <a:pPr>
              <a:buNone/>
            </a:pPr>
            <a:r>
              <a:rPr lang="en-US" dirty="0"/>
              <a:t>Improvement depends on </a:t>
            </a:r>
            <a:r>
              <a:rPr lang="en-US" b="1" dirty="0"/>
              <a:t>fact-based decisions</a:t>
            </a:r>
            <a:r>
              <a:rPr lang="en-US" dirty="0"/>
              <a:t>. That means:</a:t>
            </a:r>
          </a:p>
          <a:p>
            <a:pPr>
              <a:buFont typeface="Arial" panose="020B0604020202020204" pitchFamily="34" charset="0"/>
              <a:buChar char="•"/>
            </a:pPr>
            <a:r>
              <a:rPr lang="en-US" dirty="0"/>
              <a:t>Defining clear measures of performance.</a:t>
            </a:r>
          </a:p>
          <a:p>
            <a:pPr>
              <a:buFont typeface="Arial" panose="020B0604020202020204" pitchFamily="34" charset="0"/>
              <a:buChar char="•"/>
            </a:pPr>
            <a:r>
              <a:rPr lang="en-US" dirty="0"/>
              <a:t>Collecting and analyzing data at every stage of the workflow.</a:t>
            </a:r>
          </a:p>
          <a:p>
            <a:pPr>
              <a:buFont typeface="Arial" panose="020B0604020202020204" pitchFamily="34" charset="0"/>
              <a:buChar char="•"/>
            </a:pPr>
            <a:r>
              <a:rPr lang="en-US" dirty="0"/>
              <a:t>Using feedback to guide adjustments.</a:t>
            </a:r>
          </a:p>
          <a:p>
            <a:pPr>
              <a:buNone/>
            </a:pPr>
            <a:r>
              <a:rPr lang="en-US" dirty="0"/>
              <a:t>Without measurement, decisions are based on opinion, not reality. With it, you build a feedback loop that makes quality predictable.</a:t>
            </a:r>
          </a:p>
          <a:p>
            <a:pPr>
              <a:buNone/>
            </a:pPr>
            <a:r>
              <a:rPr lang="en-US" dirty="0"/>
              <a:t>✅ </a:t>
            </a:r>
            <a:r>
              <a:rPr lang="en-US" b="1" dirty="0"/>
              <a:t>R-PM Lesson:</a:t>
            </a:r>
            <a:r>
              <a:rPr lang="en-US" dirty="0"/>
              <a:t> In business or personal finance, track your numbers. What you measure improves.</a:t>
            </a:r>
          </a:p>
          <a:p>
            <a:pPr>
              <a:buNone/>
            </a:pPr>
            <a:br>
              <a:rPr lang="en-US" dirty="0"/>
            </a:br>
            <a:endParaRPr lang="en-US" dirty="0"/>
          </a:p>
          <a:p>
            <a:pPr>
              <a:buNone/>
            </a:pPr>
            <a:r>
              <a:rPr lang="en-US" b="1" dirty="0"/>
              <a:t>3. Improving Processes and Systems 🔄</a:t>
            </a:r>
          </a:p>
          <a:p>
            <a:pPr>
              <a:buNone/>
            </a:pPr>
            <a:r>
              <a:rPr lang="en-US" dirty="0"/>
              <a:t>Once the data is clear, the real work begins:</a:t>
            </a:r>
          </a:p>
          <a:p>
            <a:pPr>
              <a:buFont typeface="Arial" panose="020B0604020202020204" pitchFamily="34" charset="0"/>
              <a:buChar char="•"/>
            </a:pPr>
            <a:r>
              <a:rPr lang="en-US" dirty="0"/>
              <a:t>Redesign workflows based on evidence, not habit.</a:t>
            </a:r>
          </a:p>
          <a:p>
            <a:pPr>
              <a:buFont typeface="Arial" panose="020B0604020202020204" pitchFamily="34" charset="0"/>
              <a:buChar char="•"/>
            </a:pPr>
            <a:r>
              <a:rPr lang="en-US" dirty="0"/>
              <a:t>Align people, methods, machines, and materials into a system that produces stable results.</a:t>
            </a:r>
          </a:p>
          <a:p>
            <a:pPr>
              <a:buFont typeface="Arial" panose="020B0604020202020204" pitchFamily="34" charset="0"/>
              <a:buChar char="•"/>
            </a:pPr>
            <a:r>
              <a:rPr lang="en-US" dirty="0"/>
              <a:t>Expect short-term costs—time, retraining, or even capital investments—before long-term benefits flow.</a:t>
            </a:r>
          </a:p>
          <a:p>
            <a:pPr>
              <a:buNone/>
            </a:pPr>
            <a:r>
              <a:rPr lang="en-US" dirty="0"/>
              <a:t>✅ </a:t>
            </a:r>
            <a:r>
              <a:rPr lang="en-US" b="1" dirty="0"/>
              <a:t>R-PM Lesson:</a:t>
            </a:r>
            <a:r>
              <a:rPr lang="en-US" dirty="0"/>
              <a:t> Every hour spent fixing a broken process saves dozens of hours down the line.</a:t>
            </a:r>
          </a:p>
          <a:p>
            <a:pPr>
              <a:buNone/>
            </a:pPr>
            <a:br>
              <a:rPr lang="en-US" dirty="0"/>
            </a:br>
            <a:endParaRPr lang="en-US" dirty="0"/>
          </a:p>
          <a:p>
            <a:pPr>
              <a:buNone/>
            </a:pPr>
            <a:r>
              <a:rPr lang="en-US" b="1" dirty="0"/>
              <a:t>4. Investments in Innovation 🚀</a:t>
            </a:r>
          </a:p>
          <a:p>
            <a:pPr>
              <a:buNone/>
            </a:pPr>
            <a:r>
              <a:rPr lang="en-US" dirty="0"/>
              <a:t>True process improvement goes beyond fixing—it creates space for </a:t>
            </a:r>
            <a:r>
              <a:rPr lang="en-US" b="1" dirty="0"/>
              <a:t>innovation</a:t>
            </a:r>
            <a:r>
              <a:rPr lang="en-US" dirty="0"/>
              <a:t>:</a:t>
            </a:r>
          </a:p>
          <a:p>
            <a:pPr>
              <a:buFont typeface="Arial" panose="020B0604020202020204" pitchFamily="34" charset="0"/>
              <a:buChar char="•"/>
            </a:pPr>
            <a:r>
              <a:rPr lang="en-US" dirty="0"/>
              <a:t>New processes, products, or services built on applied knowledge.</a:t>
            </a:r>
          </a:p>
          <a:p>
            <a:pPr>
              <a:buFont typeface="Arial" panose="020B0604020202020204" pitchFamily="34" charset="0"/>
              <a:buChar char="•"/>
            </a:pPr>
            <a:r>
              <a:rPr lang="en-US" dirty="0"/>
              <a:t>An environment that rewards experimentation, cross-team collaboration, and professional growth.</a:t>
            </a:r>
          </a:p>
          <a:p>
            <a:pPr>
              <a:buFont typeface="Arial" panose="020B0604020202020204" pitchFamily="34" charset="0"/>
              <a:buChar char="•"/>
            </a:pPr>
            <a:r>
              <a:rPr lang="en-US" dirty="0"/>
              <a:t>Access to tools, technology, and forums where new ideas can flourish.</a:t>
            </a:r>
          </a:p>
          <a:p>
            <a:pPr>
              <a:buNone/>
            </a:pPr>
            <a:r>
              <a:rPr lang="en-US" dirty="0"/>
              <a:t>✅ </a:t>
            </a:r>
            <a:r>
              <a:rPr lang="en-US" b="1" dirty="0"/>
              <a:t>R-PM Lesson:</a:t>
            </a:r>
            <a:r>
              <a:rPr lang="en-US" dirty="0"/>
              <a:t> Innovation is the dividend of a strong quality culture. Once waste and rework are reduced, energy shifts to creating what’s next.</a:t>
            </a:r>
          </a:p>
          <a:p>
            <a:pPr>
              <a:buNone/>
            </a:pPr>
            <a:br>
              <a:rPr lang="en-US" dirty="0"/>
            </a:br>
            <a:endParaRPr lang="en-US" dirty="0"/>
          </a:p>
          <a:p>
            <a:pPr>
              <a:buNone/>
            </a:pPr>
            <a:r>
              <a:rPr lang="en-US" b="1" dirty="0"/>
              <a:t>Bottom Line</a:t>
            </a:r>
          </a:p>
          <a:p>
            <a:pPr>
              <a:buNone/>
            </a:pPr>
            <a:r>
              <a:rPr lang="en-US" dirty="0"/>
              <a:t>Process improvement is an </a:t>
            </a:r>
            <a:r>
              <a:rPr lang="en-US" b="1" dirty="0"/>
              <a:t>investment mindset</a:t>
            </a:r>
            <a:r>
              <a:rPr lang="en-US" dirty="0"/>
              <a:t>:</a:t>
            </a:r>
          </a:p>
          <a:p>
            <a:pPr>
              <a:buFont typeface="Arial" panose="020B0604020202020204" pitchFamily="34" charset="0"/>
              <a:buChar char="•"/>
            </a:pPr>
            <a:r>
              <a:rPr lang="en-US" b="1" dirty="0"/>
              <a:t>Up-front:</a:t>
            </a:r>
            <a:r>
              <a:rPr lang="en-US" dirty="0"/>
              <a:t> Training, data systems, and redesigned workflows.</a:t>
            </a:r>
          </a:p>
          <a:p>
            <a:pPr>
              <a:buFont typeface="Arial" panose="020B0604020202020204" pitchFamily="34" charset="0"/>
              <a:buChar char="•"/>
            </a:pPr>
            <a:r>
              <a:rPr lang="en-US" b="1" dirty="0"/>
              <a:t>Long-term payoff:</a:t>
            </a:r>
            <a:r>
              <a:rPr lang="en-US" dirty="0"/>
              <a:t> Reduced waste, loyal customers, healthier teams, and the freedom to innovate.</a:t>
            </a:r>
          </a:p>
          <a:p>
            <a:pPr>
              <a:buNone/>
            </a:pPr>
            <a:r>
              <a:rPr lang="en-US" dirty="0"/>
              <a:t>Quality isn’t an expense—it’s an asset that compounds.</a:t>
            </a:r>
          </a:p>
          <a:p>
            <a:endParaRPr lang="en-US" dirty="0"/>
          </a:p>
        </p:txBody>
      </p:sp>
      <p:sp>
        <p:nvSpPr>
          <p:cNvPr id="4" name="Slide Number Placeholder 3"/>
          <p:cNvSpPr>
            <a:spLocks noGrp="1"/>
          </p:cNvSpPr>
          <p:nvPr>
            <p:ph type="sldNum" sz="quarter" idx="5"/>
          </p:nvPr>
        </p:nvSpPr>
        <p:spPr/>
        <p:txBody>
          <a:bodyPr/>
          <a:lstStyle/>
          <a:p>
            <a:fld id="{F0F31105-5E01-45D3-AE4F-B68B663DDA6C}" type="slidenum">
              <a:rPr lang="en-US" smtClean="0"/>
              <a:t>21</a:t>
            </a:fld>
            <a:endParaRPr lang="en-US"/>
          </a:p>
        </p:txBody>
      </p:sp>
    </p:spTree>
    <p:extLst>
      <p:ext uri="{BB962C8B-B14F-4D97-AF65-F5344CB8AC3E}">
        <p14:creationId xmlns:p14="http://schemas.microsoft.com/office/powerpoint/2010/main" val="1194514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The Chain Reaction for Small Businesses &amp; Individuals</a:t>
            </a:r>
          </a:p>
          <a:p>
            <a:pPr>
              <a:buNone/>
            </a:pPr>
            <a:endParaRPr lang="en-US" b="1" dirty="0"/>
          </a:p>
          <a:p>
            <a:pPr>
              <a:buNone/>
            </a:pPr>
            <a:r>
              <a:rPr lang="en-US" dirty="0"/>
              <a:t>The premise of customer-based </a:t>
            </a:r>
            <a:r>
              <a:rPr lang="en-US" b="1" dirty="0"/>
              <a:t>process improvement</a:t>
            </a:r>
            <a:r>
              <a:rPr lang="en-US" dirty="0"/>
              <a:t> is simple but powerful:</a:t>
            </a:r>
            <a:br>
              <a:rPr lang="en-US" dirty="0"/>
            </a:br>
            <a:r>
              <a:rPr lang="en-US" b="1" dirty="0"/>
              <a:t>As quality improves → costs decrease → productivity increases.</a:t>
            </a:r>
            <a:endParaRPr lang="en-US" dirty="0"/>
          </a:p>
          <a:p>
            <a:pPr>
              <a:buNone/>
            </a:pPr>
            <a:r>
              <a:rPr lang="en-US" dirty="0"/>
              <a:t>With lower costs and higher quality, businesses and individuals unlock opportunities for </a:t>
            </a:r>
            <a:r>
              <a:rPr lang="en-US" b="1" dirty="0"/>
              <a:t>growth, competitiveness, and long-term success.</a:t>
            </a:r>
            <a:r>
              <a:rPr lang="en-US" dirty="0"/>
              <a:t> This is the same economic chain reaction Deming took to Japan—and it applies just as much to your daily workflows as it does to large organizations.</a:t>
            </a:r>
          </a:p>
          <a:p>
            <a:pPr>
              <a:buNone/>
            </a:pPr>
            <a:br>
              <a:rPr lang="en-US" dirty="0"/>
            </a:br>
            <a:endParaRPr lang="en-US" dirty="0"/>
          </a:p>
          <a:p>
            <a:pPr>
              <a:buNone/>
            </a:pPr>
            <a:r>
              <a:rPr lang="en-US" b="1" dirty="0"/>
              <a:t>How the Chain Reaction Works</a:t>
            </a:r>
          </a:p>
          <a:p>
            <a:pPr>
              <a:buNone/>
            </a:pPr>
            <a:r>
              <a:rPr lang="en-US" dirty="0"/>
              <a:t>For </a:t>
            </a:r>
            <a:r>
              <a:rPr lang="en-US" b="1" dirty="0"/>
              <a:t>small businesses</a:t>
            </a:r>
            <a:r>
              <a:rPr lang="en-US" dirty="0"/>
              <a:t>:</a:t>
            </a:r>
          </a:p>
          <a:p>
            <a:pPr>
              <a:buFont typeface="Arial" panose="020B0604020202020204" pitchFamily="34" charset="0"/>
              <a:buChar char="•"/>
            </a:pPr>
            <a:r>
              <a:rPr lang="en-US" dirty="0"/>
              <a:t> Better quality means fewer errors, less rework, and more efficient use of time and resources.</a:t>
            </a:r>
          </a:p>
          <a:p>
            <a:pPr>
              <a:buFont typeface="Arial" panose="020B0604020202020204" pitchFamily="34" charset="0"/>
              <a:buChar char="•"/>
            </a:pPr>
            <a:r>
              <a:rPr lang="en-US" dirty="0"/>
              <a:t> Lower costs allow reinvestment in growth, better customer service, or competitive pricing.</a:t>
            </a:r>
          </a:p>
          <a:p>
            <a:pPr>
              <a:buFont typeface="Arial" panose="020B0604020202020204" pitchFamily="34" charset="0"/>
              <a:buChar char="•"/>
            </a:pPr>
            <a:r>
              <a:rPr lang="en-US" dirty="0"/>
              <a:t> Increased productivity leads to stronger reputation, more loyal customers, and expanded opportunities.</a:t>
            </a:r>
          </a:p>
          <a:p>
            <a:pPr>
              <a:buNone/>
            </a:pPr>
            <a:r>
              <a:rPr lang="en-US" dirty="0"/>
              <a:t>For </a:t>
            </a:r>
            <a:r>
              <a:rPr lang="en-US" b="1" dirty="0"/>
              <a:t>individuals</a:t>
            </a:r>
            <a:r>
              <a:rPr lang="en-US" dirty="0"/>
              <a:t>:</a:t>
            </a:r>
          </a:p>
          <a:p>
            <a:pPr>
              <a:buFont typeface="Arial" panose="020B0604020202020204" pitchFamily="34" charset="0"/>
              <a:buChar char="•"/>
            </a:pPr>
            <a:r>
              <a:rPr lang="en-US" dirty="0"/>
              <a:t> Better personal workflows reduce stress, wasted time, and costly mistakes.</a:t>
            </a:r>
          </a:p>
          <a:p>
            <a:pPr>
              <a:buFont typeface="Arial" panose="020B0604020202020204" pitchFamily="34" charset="0"/>
              <a:buChar char="•"/>
            </a:pPr>
            <a:r>
              <a:rPr lang="en-US" dirty="0"/>
              <a:t> Lower costs show up as saved money, energy, and effort.</a:t>
            </a:r>
          </a:p>
          <a:p>
            <a:pPr>
              <a:buFont typeface="Arial" panose="020B0604020202020204" pitchFamily="34" charset="0"/>
              <a:buChar char="•"/>
            </a:pPr>
            <a:r>
              <a:rPr lang="en-US" dirty="0"/>
              <a:t> Increased productivity means more consistent results, career advancement, and personal growth.</a:t>
            </a:r>
          </a:p>
          <a:p>
            <a:pPr>
              <a:buNone/>
            </a:pPr>
            <a:br>
              <a:rPr lang="en-US" dirty="0"/>
            </a:br>
            <a:endParaRPr lang="en-US" dirty="0"/>
          </a:p>
          <a:p>
            <a:pPr>
              <a:buNone/>
            </a:pPr>
            <a:r>
              <a:rPr lang="en-US" b="1" dirty="0"/>
              <a:t>Competing in Everyday Markets</a:t>
            </a:r>
          </a:p>
          <a:p>
            <a:pPr>
              <a:buNone/>
            </a:pPr>
            <a:r>
              <a:rPr lang="en-US" dirty="0"/>
              <a:t>Some might question: </a:t>
            </a:r>
            <a:r>
              <a:rPr lang="en-US" i="1" dirty="0"/>
              <a:t>“But I’m not in global competition—does this apply to me?”</a:t>
            </a:r>
            <a:br>
              <a:rPr lang="en-US" dirty="0"/>
            </a:br>
            <a:r>
              <a:rPr lang="en-US" dirty="0"/>
              <a:t>The answer is </a:t>
            </a:r>
            <a:r>
              <a:rPr lang="en-US" b="1" dirty="0"/>
              <a:t>yes. Everyone competes.</a:t>
            </a:r>
            <a:endParaRPr lang="en-US" dirty="0"/>
          </a:p>
          <a:p>
            <a:pPr>
              <a:buFont typeface="Arial" panose="020B0604020202020204" pitchFamily="34" charset="0"/>
              <a:buChar char="•"/>
            </a:pPr>
            <a:r>
              <a:rPr lang="en-US" dirty="0"/>
              <a:t> A </a:t>
            </a:r>
            <a:r>
              <a:rPr lang="en-US" b="1" dirty="0"/>
              <a:t>business</a:t>
            </a:r>
            <a:r>
              <a:rPr lang="en-US" dirty="0"/>
              <a:t> competes locally for customers against other shops, service providers, or online options.</a:t>
            </a:r>
          </a:p>
          <a:p>
            <a:pPr>
              <a:buFont typeface="Arial" panose="020B0604020202020204" pitchFamily="34" charset="0"/>
              <a:buChar char="•"/>
            </a:pPr>
            <a:r>
              <a:rPr lang="en-US" dirty="0"/>
              <a:t> An </a:t>
            </a:r>
            <a:r>
              <a:rPr lang="en-US" b="1" dirty="0"/>
              <a:t>individual</a:t>
            </a:r>
            <a:r>
              <a:rPr lang="en-US" dirty="0"/>
              <a:t> competes for promotions, recognition, or even trust in their personal relationships.</a:t>
            </a:r>
          </a:p>
          <a:p>
            <a:pPr>
              <a:buNone/>
            </a:pPr>
            <a:r>
              <a:rPr lang="en-US" dirty="0"/>
              <a:t>The ones who consistently deliver </a:t>
            </a:r>
            <a:r>
              <a:rPr lang="en-US" b="1" dirty="0"/>
              <a:t>higher quality at lower cost</a:t>
            </a:r>
            <a:r>
              <a:rPr lang="en-US" dirty="0"/>
              <a:t> win more opportunities—whether it’s contracts, jobs, or loyalty.</a:t>
            </a:r>
          </a:p>
          <a:p>
            <a:pPr>
              <a:buNone/>
            </a:pPr>
            <a:br>
              <a:rPr lang="en-US" dirty="0"/>
            </a:br>
            <a:endParaRPr lang="en-US" dirty="0"/>
          </a:p>
          <a:p>
            <a:pPr>
              <a:buNone/>
            </a:pPr>
            <a:r>
              <a:rPr lang="en-US" b="1" dirty="0"/>
              <a:t>Shifting the Focus</a:t>
            </a:r>
          </a:p>
          <a:p>
            <a:pPr>
              <a:buNone/>
            </a:pPr>
            <a:r>
              <a:rPr lang="en-US" dirty="0"/>
              <a:t>In the past, many businesses and individuals focused only on </a:t>
            </a:r>
            <a:r>
              <a:rPr lang="en-US" b="1" dirty="0"/>
              <a:t>output and speed</a:t>
            </a:r>
            <a:r>
              <a:rPr lang="en-US" dirty="0"/>
              <a:t>—pushing more work, chasing deadlines, or cutting corners. But the RewmoAI approach (rooted in Deming’s thinking) flips the model:</a:t>
            </a:r>
          </a:p>
          <a:p>
            <a:pPr>
              <a:buFont typeface="Arial" panose="020B0604020202020204" pitchFamily="34" charset="0"/>
              <a:buChar char="•"/>
            </a:pPr>
            <a:r>
              <a:rPr lang="en-US" dirty="0"/>
              <a:t> Focus on </a:t>
            </a:r>
            <a:r>
              <a:rPr lang="en-US" b="1" dirty="0"/>
              <a:t>improving quality first.</a:t>
            </a:r>
            <a:endParaRPr lang="en-US" dirty="0"/>
          </a:p>
          <a:p>
            <a:pPr>
              <a:buFont typeface="Arial" panose="020B0604020202020204" pitchFamily="34" charset="0"/>
              <a:buChar char="•"/>
            </a:pPr>
            <a:r>
              <a:rPr lang="en-US" dirty="0"/>
              <a:t> Costs drop naturally because you avoid rework, delays, and waste.</a:t>
            </a:r>
          </a:p>
          <a:p>
            <a:pPr>
              <a:buFont typeface="Arial" panose="020B0604020202020204" pitchFamily="34" charset="0"/>
              <a:buChar char="•"/>
            </a:pPr>
            <a:r>
              <a:rPr lang="en-US" dirty="0"/>
              <a:t> Productivity rises because systems run smoothly and people spend less time fixing problems.</a:t>
            </a:r>
          </a:p>
          <a:p>
            <a:pPr>
              <a:buNone/>
            </a:pPr>
            <a:br>
              <a:rPr lang="en-US" dirty="0"/>
            </a:br>
            <a:endParaRPr lang="en-US" dirty="0"/>
          </a:p>
          <a:p>
            <a:pPr>
              <a:buNone/>
            </a:pPr>
            <a:r>
              <a:rPr lang="en-US" b="1" dirty="0"/>
              <a:t>Discussion Prompt 💭</a:t>
            </a:r>
          </a:p>
          <a:p>
            <a:pPr>
              <a:buNone/>
            </a:pPr>
            <a:r>
              <a:rPr lang="en-US" dirty="0"/>
              <a:t>Do you think your own processes—at work, in your business, or in your daily life—could be improved?</a:t>
            </a:r>
          </a:p>
          <a:p>
            <a:pPr>
              <a:buNone/>
            </a:pPr>
            <a:r>
              <a:rPr lang="en-US" dirty="0"/>
              <a:t>Remember: </a:t>
            </a:r>
            <a:r>
              <a:rPr lang="en-US" b="1" dirty="0"/>
              <a:t>everything is a process.</a:t>
            </a:r>
            <a:r>
              <a:rPr lang="en-US" dirty="0"/>
              <a:t> Whether it’s how you serve customers, manage finances, or structure your daily routine—improving the process always leads to better results.</a:t>
            </a:r>
          </a:p>
          <a:p>
            <a:pPr>
              <a:buNone/>
            </a:pPr>
            <a:r>
              <a:rPr lang="en-US" b="1" dirty="0"/>
              <a:t>How the Chain Reaction Applies to Small Businesses &amp; Individuals</a:t>
            </a:r>
          </a:p>
          <a:p>
            <a:pPr>
              <a:buNone/>
            </a:pPr>
            <a:endParaRPr lang="en-US" b="1" dirty="0"/>
          </a:p>
          <a:p>
            <a:pPr>
              <a:buNone/>
            </a:pPr>
            <a:r>
              <a:rPr lang="en-US" dirty="0"/>
              <a:t>Some people might question: </a:t>
            </a:r>
            <a:r>
              <a:rPr lang="en-US" i="1" dirty="0"/>
              <a:t>Does the chain reaction really apply to me or to a small business?</a:t>
            </a:r>
            <a:r>
              <a:rPr lang="en-US" dirty="0"/>
              <a:t> After all, you may not be competing for global markets. But the truth is—</a:t>
            </a:r>
            <a:r>
              <a:rPr lang="en-US" b="1" dirty="0"/>
              <a:t>we all compete.</a:t>
            </a:r>
            <a:endParaRPr lang="en-US" dirty="0"/>
          </a:p>
          <a:p>
            <a:pPr>
              <a:buFont typeface="Arial" panose="020B0604020202020204" pitchFamily="34" charset="0"/>
              <a:buChar char="•"/>
            </a:pPr>
            <a:r>
              <a:rPr lang="en-US" dirty="0"/>
              <a:t> A </a:t>
            </a:r>
            <a:r>
              <a:rPr lang="en-US" b="1" dirty="0"/>
              <a:t>small business</a:t>
            </a:r>
            <a:r>
              <a:rPr lang="en-US" dirty="0"/>
              <a:t> competes for customers in its local market.</a:t>
            </a:r>
          </a:p>
          <a:p>
            <a:pPr>
              <a:buFont typeface="Arial" panose="020B0604020202020204" pitchFamily="34" charset="0"/>
              <a:buChar char="•"/>
            </a:pPr>
            <a:r>
              <a:rPr lang="en-US" dirty="0"/>
              <a:t> An </a:t>
            </a:r>
            <a:r>
              <a:rPr lang="en-US" b="1" dirty="0"/>
              <a:t>individual</a:t>
            </a:r>
            <a:r>
              <a:rPr lang="en-US" dirty="0"/>
              <a:t> competes for opportunities—jobs, promotions, partnerships, or simply trust and reputation.</a:t>
            </a:r>
          </a:p>
          <a:p>
            <a:pPr>
              <a:buNone/>
            </a:pPr>
            <a:r>
              <a:rPr lang="en-US" dirty="0"/>
              <a:t>Just like in larger organizations, the same principle holds:</a:t>
            </a:r>
            <a:br>
              <a:rPr lang="en-US" dirty="0"/>
            </a:br>
            <a:r>
              <a:rPr lang="en-US" b="1" dirty="0"/>
              <a:t>Improve quality → lower costs → increase productivity → create growth and opportunities.</a:t>
            </a:r>
            <a:endParaRPr lang="en-US" dirty="0"/>
          </a:p>
          <a:p>
            <a:pPr>
              <a:buNone/>
            </a:pPr>
            <a:br>
              <a:rPr lang="en-US" dirty="0"/>
            </a:br>
            <a:endParaRPr lang="en-US" dirty="0"/>
          </a:p>
          <a:p>
            <a:pPr>
              <a:buNone/>
            </a:pPr>
            <a:r>
              <a:rPr lang="en-US" b="1" dirty="0"/>
              <a:t>Competition for Work &amp; Opportunities</a:t>
            </a:r>
          </a:p>
          <a:p>
            <a:pPr>
              <a:buNone/>
            </a:pPr>
            <a:r>
              <a:rPr lang="en-US" dirty="0"/>
              <a:t>For a </a:t>
            </a:r>
            <a:r>
              <a:rPr lang="en-US" b="1" dirty="0"/>
              <a:t>small business</a:t>
            </a:r>
            <a:r>
              <a:rPr lang="en-US" dirty="0"/>
              <a:t>:</a:t>
            </a:r>
          </a:p>
          <a:p>
            <a:pPr>
              <a:buFont typeface="Arial" panose="020B0604020202020204" pitchFamily="34" charset="0"/>
              <a:buChar char="•"/>
            </a:pPr>
            <a:r>
              <a:rPr lang="en-US" dirty="0"/>
              <a:t> Competing against other shops, service providers, or online platforms.</a:t>
            </a:r>
          </a:p>
          <a:p>
            <a:pPr>
              <a:buFont typeface="Arial" panose="020B0604020202020204" pitchFamily="34" charset="0"/>
              <a:buChar char="•"/>
            </a:pPr>
            <a:r>
              <a:rPr lang="en-US" dirty="0"/>
              <a:t> Winning customers often comes down to delivering more consistent quality at a better long-term value.</a:t>
            </a:r>
          </a:p>
          <a:p>
            <a:pPr>
              <a:buNone/>
            </a:pPr>
            <a:r>
              <a:rPr lang="en-US" dirty="0"/>
              <a:t>For an </a:t>
            </a:r>
            <a:r>
              <a:rPr lang="en-US" b="1" dirty="0"/>
              <a:t>individual</a:t>
            </a:r>
            <a:r>
              <a:rPr lang="en-US" dirty="0"/>
              <a:t>:</a:t>
            </a:r>
          </a:p>
          <a:p>
            <a:pPr>
              <a:buFont typeface="Arial" panose="020B0604020202020204" pitchFamily="34" charset="0"/>
              <a:buChar char="•"/>
            </a:pPr>
            <a:r>
              <a:rPr lang="en-US" dirty="0"/>
              <a:t> Competing in the job market or within a company for recognition.</a:t>
            </a:r>
          </a:p>
          <a:p>
            <a:pPr>
              <a:buFont typeface="Arial" panose="020B0604020202020204" pitchFamily="34" charset="0"/>
              <a:buChar char="•"/>
            </a:pPr>
            <a:r>
              <a:rPr lang="en-US" dirty="0"/>
              <a:t> The person who produces reliable, high-quality results usually advances faster than someone who just “gets it done.”</a:t>
            </a:r>
          </a:p>
          <a:p>
            <a:pPr>
              <a:buNone/>
            </a:pPr>
            <a:br>
              <a:rPr lang="en-US" dirty="0"/>
            </a:br>
            <a:endParaRPr lang="en-US" dirty="0"/>
          </a:p>
          <a:p>
            <a:pPr>
              <a:buNone/>
            </a:pPr>
            <a:r>
              <a:rPr lang="en-US" b="1" dirty="0"/>
              <a:t>Why Process Improvement Matters</a:t>
            </a:r>
          </a:p>
          <a:p>
            <a:pPr>
              <a:buNone/>
            </a:pPr>
            <a:r>
              <a:rPr lang="en-US" dirty="0"/>
              <a:t>When you adopt </a:t>
            </a:r>
            <a:r>
              <a:rPr lang="en-US" b="1" dirty="0"/>
              <a:t>process improvement</a:t>
            </a:r>
            <a:r>
              <a:rPr lang="en-US" dirty="0"/>
              <a:t>—whether in your business or personal life—you automatically lower your costs and strengthen your results.</a:t>
            </a:r>
          </a:p>
          <a:p>
            <a:pPr>
              <a:buFont typeface="Arial" panose="020B0604020202020204" pitchFamily="34" charset="0"/>
              <a:buChar char="•"/>
            </a:pPr>
            <a:r>
              <a:rPr lang="en-US" b="1" dirty="0"/>
              <a:t> Small business example:</a:t>
            </a:r>
            <a:r>
              <a:rPr lang="en-US" dirty="0"/>
              <a:t> A café that improves its ordering and inventory system reduces waste, lowers costs, and serves fresher products. That translates to happier customers and repeat business.</a:t>
            </a:r>
          </a:p>
          <a:p>
            <a:pPr>
              <a:buFont typeface="Arial" panose="020B0604020202020204" pitchFamily="34" charset="0"/>
              <a:buChar char="•"/>
            </a:pPr>
            <a:r>
              <a:rPr lang="en-US" b="1" dirty="0"/>
              <a:t> Individual example:</a:t>
            </a:r>
            <a:r>
              <a:rPr lang="en-US" dirty="0"/>
              <a:t> A freelancer who creates a clear workflow for proposals and client onboarding avoids mistakes, saves time, and builds a reputation for professionalism.</a:t>
            </a:r>
          </a:p>
          <a:p>
            <a:pPr>
              <a:buNone/>
            </a:pPr>
            <a:br>
              <a:rPr lang="en-US" dirty="0"/>
            </a:br>
            <a:endParaRPr lang="en-US" dirty="0"/>
          </a:p>
          <a:p>
            <a:pPr>
              <a:buNone/>
            </a:pPr>
            <a:r>
              <a:rPr lang="en-US" b="1" dirty="0"/>
              <a:t>Shared Goals with Industry</a:t>
            </a:r>
          </a:p>
          <a:p>
            <a:pPr>
              <a:buNone/>
            </a:pPr>
            <a:r>
              <a:rPr lang="en-US" dirty="0"/>
              <a:t>While a small business or individual isn’t focused on “capturing market share” at a global scale, the </a:t>
            </a:r>
            <a:r>
              <a:rPr lang="en-US" b="1" dirty="0"/>
              <a:t>chain reaction still applies</a:t>
            </a:r>
            <a:r>
              <a:rPr lang="en-US" dirty="0"/>
              <a:t>:</a:t>
            </a:r>
          </a:p>
          <a:p>
            <a:pPr>
              <a:buFont typeface="Arial" panose="020B0604020202020204" pitchFamily="34" charset="0"/>
              <a:buChar char="•"/>
            </a:pPr>
            <a:r>
              <a:rPr lang="en-US" b="1" dirty="0"/>
              <a:t> Improve quality</a:t>
            </a:r>
            <a:r>
              <a:rPr lang="en-US" dirty="0"/>
              <a:t> → fewer errors, smoother workflows.</a:t>
            </a:r>
          </a:p>
          <a:p>
            <a:pPr>
              <a:buFont typeface="Arial" panose="020B0604020202020204" pitchFamily="34" charset="0"/>
              <a:buChar char="•"/>
            </a:pPr>
            <a:r>
              <a:rPr lang="en-US" b="1" dirty="0"/>
              <a:t> Lower costs</a:t>
            </a:r>
            <a:r>
              <a:rPr lang="en-US" dirty="0"/>
              <a:t> → less rework, better use of money and time.</a:t>
            </a:r>
          </a:p>
          <a:p>
            <a:pPr>
              <a:buFont typeface="Arial" panose="020B0604020202020204" pitchFamily="34" charset="0"/>
              <a:buChar char="•"/>
            </a:pPr>
            <a:r>
              <a:rPr lang="en-US" b="1" dirty="0"/>
              <a:t> Increase productivity</a:t>
            </a:r>
            <a:r>
              <a:rPr lang="en-US" dirty="0"/>
              <a:t> → more satisfied customers, more growth, more opportunities.</a:t>
            </a:r>
          </a:p>
          <a:p>
            <a:pPr>
              <a:buNone/>
            </a:pPr>
            <a:br>
              <a:rPr lang="en-US" dirty="0"/>
            </a:br>
            <a:endParaRPr lang="en-US" dirty="0"/>
          </a:p>
          <a:p>
            <a:pPr>
              <a:buNone/>
            </a:pPr>
            <a:r>
              <a:rPr lang="en-US" b="1" dirty="0"/>
              <a:t>Discussion Prompt 💭</a:t>
            </a:r>
          </a:p>
          <a:p>
            <a:pPr>
              <a:buNone/>
            </a:pPr>
            <a:r>
              <a:rPr lang="en-US" dirty="0"/>
              <a:t>Do you think your own processes—whether in your work, business, or daily life—can be improved?</a:t>
            </a:r>
            <a:br>
              <a:rPr lang="en-US" dirty="0"/>
            </a:br>
            <a:r>
              <a:rPr lang="en-US" dirty="0"/>
              <a:t>Remember: </a:t>
            </a:r>
            <a:r>
              <a:rPr lang="en-US" b="1" dirty="0"/>
              <a:t>everything you do is a process.</a:t>
            </a:r>
            <a:endParaRPr lang="en-US" dirty="0"/>
          </a:p>
          <a:p>
            <a:pPr>
              <a:buFont typeface="Arial" panose="020B0604020202020204" pitchFamily="34" charset="0"/>
              <a:buChar char="•"/>
            </a:pPr>
            <a:r>
              <a:rPr lang="en-US" dirty="0"/>
              <a:t> For businesses, improving workflows increases competitiveness and growth.</a:t>
            </a:r>
          </a:p>
          <a:p>
            <a:pPr>
              <a:buFont typeface="Arial" panose="020B0604020202020204" pitchFamily="34" charset="0"/>
              <a:buChar char="•"/>
            </a:pPr>
            <a:r>
              <a:rPr lang="en-US" dirty="0"/>
              <a:t> For individuals, improving workflows increases readiness, efficiency, and personal success.</a:t>
            </a:r>
          </a:p>
          <a:p>
            <a:endParaRPr lang="en-US" dirty="0"/>
          </a:p>
        </p:txBody>
      </p:sp>
      <p:sp>
        <p:nvSpPr>
          <p:cNvPr id="4" name="Slide Number Placeholder 3"/>
          <p:cNvSpPr>
            <a:spLocks noGrp="1"/>
          </p:cNvSpPr>
          <p:nvPr>
            <p:ph type="sldNum" sz="quarter" idx="5"/>
          </p:nvPr>
        </p:nvSpPr>
        <p:spPr/>
        <p:txBody>
          <a:bodyPr/>
          <a:lstStyle/>
          <a:p>
            <a:fld id="{F0F31105-5E01-45D3-AE4F-B68B663DDA6C}" type="slidenum">
              <a:rPr lang="en-US" smtClean="0"/>
              <a:t>22</a:t>
            </a:fld>
            <a:endParaRPr lang="en-US"/>
          </a:p>
        </p:txBody>
      </p:sp>
    </p:spTree>
    <p:extLst>
      <p:ext uri="{BB962C8B-B14F-4D97-AF65-F5344CB8AC3E}">
        <p14:creationId xmlns:p14="http://schemas.microsoft.com/office/powerpoint/2010/main" val="114636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Why Focus on Quality?</a:t>
            </a:r>
          </a:p>
          <a:p>
            <a:pPr>
              <a:buNone/>
            </a:pPr>
            <a:endParaRPr lang="en-US" b="1" dirty="0"/>
          </a:p>
          <a:p>
            <a:pPr>
              <a:buNone/>
            </a:pPr>
            <a:r>
              <a:rPr lang="en-US" dirty="0"/>
              <a:t>The premise of process-based quality improvement is clear:</a:t>
            </a:r>
            <a:br>
              <a:rPr lang="en-US" dirty="0"/>
            </a:br>
            <a:r>
              <a:rPr lang="en-US" b="1" dirty="0"/>
              <a:t>As quality improves → costs decrease → productivity rises → businesses grow more profitable and individuals achieve more with less stress</a:t>
            </a:r>
          </a:p>
          <a:p>
            <a:pPr>
              <a:buNone/>
            </a:pPr>
            <a:endParaRPr lang="en-US" b="1" dirty="0"/>
          </a:p>
          <a:p>
            <a:pPr>
              <a:buNone/>
            </a:pPr>
            <a:r>
              <a:rPr lang="en-US" b="1" dirty="0"/>
              <a:t>. </a:t>
            </a:r>
            <a:r>
              <a:rPr lang="en-US" dirty="0"/>
              <a:t>For </a:t>
            </a:r>
            <a:r>
              <a:rPr lang="en-US" b="1" dirty="0"/>
              <a:t>small businesses</a:t>
            </a:r>
            <a:r>
              <a:rPr lang="en-US" dirty="0"/>
              <a:t>, this means:</a:t>
            </a:r>
          </a:p>
          <a:p>
            <a:pPr>
              <a:buFont typeface="Arial" panose="020B0604020202020204" pitchFamily="34" charset="0"/>
              <a:buChar char="•"/>
            </a:pPr>
            <a:r>
              <a:rPr lang="en-US" dirty="0"/>
              <a:t> Delivering better products and services at lower cost.</a:t>
            </a:r>
          </a:p>
          <a:p>
            <a:pPr>
              <a:buFont typeface="Arial" panose="020B0604020202020204" pitchFamily="34" charset="0"/>
              <a:buChar char="•"/>
            </a:pPr>
            <a:r>
              <a:rPr lang="en-US" dirty="0"/>
              <a:t> Becoming more competitive by capturing new markets and increasing market share.</a:t>
            </a:r>
          </a:p>
          <a:p>
            <a:pPr>
              <a:buFont typeface="Arial" panose="020B0604020202020204" pitchFamily="34" charset="0"/>
              <a:buChar char="•"/>
            </a:pPr>
            <a:r>
              <a:rPr lang="en-US" dirty="0"/>
              <a:t> Building a stronger reputation that drives customer loyalty and referrals.</a:t>
            </a:r>
          </a:p>
          <a:p>
            <a:pPr>
              <a:buFont typeface="Arial" panose="020B0604020202020204" pitchFamily="34" charset="0"/>
              <a:buChar char="•"/>
            </a:pPr>
            <a:r>
              <a:rPr lang="en-US" dirty="0"/>
              <a:t> Achieving sustainable profitability instead of chasing short-term gains.</a:t>
            </a:r>
          </a:p>
          <a:p>
            <a:pPr>
              <a:buFont typeface="Arial" panose="020B0604020202020204" pitchFamily="34" charset="0"/>
              <a:buChar char="•"/>
            </a:pPr>
            <a:endParaRPr lang="en-US" dirty="0"/>
          </a:p>
          <a:p>
            <a:pPr>
              <a:buNone/>
            </a:pPr>
            <a:r>
              <a:rPr lang="en-US" dirty="0"/>
              <a:t>For </a:t>
            </a:r>
            <a:r>
              <a:rPr lang="en-US" b="1" dirty="0"/>
              <a:t>individuals</a:t>
            </a:r>
            <a:r>
              <a:rPr lang="en-US" dirty="0"/>
              <a:t>, this means:</a:t>
            </a:r>
          </a:p>
          <a:p>
            <a:pPr>
              <a:buFont typeface="Arial" panose="020B0604020202020204" pitchFamily="34" charset="0"/>
              <a:buChar char="•"/>
            </a:pPr>
            <a:r>
              <a:rPr lang="en-US" dirty="0"/>
              <a:t> Reducing wasted time, money, and effort by improving personal workflows.</a:t>
            </a:r>
          </a:p>
          <a:p>
            <a:pPr>
              <a:buFont typeface="Arial" panose="020B0604020202020204" pitchFamily="34" charset="0"/>
              <a:buChar char="•"/>
            </a:pPr>
            <a:r>
              <a:rPr lang="en-US" dirty="0"/>
              <a:t> Delivering consistent, reliable results in work or daily life.</a:t>
            </a:r>
          </a:p>
          <a:p>
            <a:pPr>
              <a:buFont typeface="Arial" panose="020B0604020202020204" pitchFamily="34" charset="0"/>
              <a:buChar char="•"/>
            </a:pPr>
            <a:r>
              <a:rPr lang="en-US" dirty="0"/>
              <a:t> Building trust and credibility that leads to new opportunities.</a:t>
            </a:r>
          </a:p>
          <a:p>
            <a:pPr>
              <a:buFont typeface="Arial" panose="020B0604020202020204" pitchFamily="34" charset="0"/>
              <a:buChar char="•"/>
            </a:pPr>
            <a:r>
              <a:rPr lang="en-US" dirty="0"/>
              <a:t> Turning personal growth into long-term career and financial success.</a:t>
            </a:r>
          </a:p>
          <a:p>
            <a:pPr>
              <a:buNone/>
            </a:pPr>
            <a:br>
              <a:rPr lang="en-US" dirty="0"/>
            </a:br>
            <a:endParaRPr lang="en-US" dirty="0"/>
          </a:p>
          <a:p>
            <a:pPr>
              <a:buNone/>
            </a:pPr>
            <a:r>
              <a:rPr lang="en-US" b="1" dirty="0"/>
              <a:t>A New Direction for Businesses &amp; Individuals</a:t>
            </a:r>
          </a:p>
          <a:p>
            <a:pPr>
              <a:buNone/>
            </a:pPr>
            <a:endParaRPr lang="en-US" b="1" dirty="0"/>
          </a:p>
          <a:p>
            <a:pPr>
              <a:buNone/>
            </a:pPr>
            <a:r>
              <a:rPr lang="en-US" dirty="0"/>
              <a:t>In today’s economy, competition is everywhere. Customers have more choices, attention spans are shorter, and loyalty must be earned. Just as the Navy once shifted toward readiness and efficiency, businesses and individuals must now shift toward </a:t>
            </a:r>
            <a:r>
              <a:rPr lang="en-US" b="1" dirty="0"/>
              <a:t>quality-first thinking</a:t>
            </a:r>
            <a:r>
              <a:rPr lang="en-US" dirty="0"/>
              <a:t>:</a:t>
            </a:r>
          </a:p>
          <a:p>
            <a:pPr>
              <a:buNone/>
            </a:pPr>
            <a:endParaRPr lang="en-US" dirty="0"/>
          </a:p>
          <a:p>
            <a:pPr>
              <a:buFont typeface="Arial" panose="020B0604020202020204" pitchFamily="34" charset="0"/>
              <a:buChar char="•"/>
            </a:pPr>
            <a:r>
              <a:rPr lang="en-US" b="1" dirty="0"/>
              <a:t> Businesses</a:t>
            </a:r>
            <a:r>
              <a:rPr lang="en-US" dirty="0"/>
              <a:t>: Compete not just on price, but on reliability, service, and value. Winning customers means increasing market share and sustaining growth.</a:t>
            </a:r>
          </a:p>
          <a:p>
            <a:pPr>
              <a:buFont typeface="Arial" panose="020B0604020202020204" pitchFamily="34" charset="0"/>
              <a:buChar char="•"/>
            </a:pPr>
            <a:r>
              <a:rPr lang="en-US" b="1" dirty="0"/>
              <a:t> Individuals</a:t>
            </a:r>
            <a:r>
              <a:rPr lang="en-US" dirty="0"/>
              <a:t>: Compete in the job market, in relationships, and in personal projects by improving the </a:t>
            </a:r>
            <a:r>
              <a:rPr lang="en-US" i="1" dirty="0"/>
              <a:t>quality of effort</a:t>
            </a:r>
            <a:r>
              <a:rPr lang="en-US" dirty="0"/>
              <a:t> and the </a:t>
            </a:r>
            <a:r>
              <a:rPr lang="en-US" i="1" dirty="0"/>
              <a:t>clarity of results.</a:t>
            </a:r>
            <a:endParaRPr lang="en-US" dirty="0"/>
          </a:p>
          <a:p>
            <a:pPr>
              <a:buNone/>
            </a:pPr>
            <a:r>
              <a:rPr lang="en-US" dirty="0"/>
              <a:t>If we continue to manage the way we always have—reactive, short-term, and inspection-driven—we risk becoming inefficient, uncompetitive, and stagnant. But if we adopt a </a:t>
            </a:r>
            <a:r>
              <a:rPr lang="en-US" b="1" dirty="0"/>
              <a:t>quality-driven approach</a:t>
            </a:r>
            <a:r>
              <a:rPr lang="en-US" dirty="0"/>
              <a:t>, we unlock growth, profitability, and distinction.</a:t>
            </a:r>
          </a:p>
          <a:p>
            <a:pPr>
              <a:buNone/>
            </a:pPr>
            <a:br>
              <a:rPr lang="en-US" dirty="0"/>
            </a:br>
            <a:endParaRPr lang="en-US" dirty="0"/>
          </a:p>
          <a:p>
            <a:pPr>
              <a:buNone/>
            </a:pPr>
            <a:r>
              <a:rPr lang="en-US" b="1" dirty="0"/>
              <a:t>Distinction in Service &amp; Reputation</a:t>
            </a:r>
          </a:p>
          <a:p>
            <a:pPr>
              <a:buNone/>
            </a:pPr>
            <a:endParaRPr lang="en-US" b="1" dirty="0"/>
          </a:p>
          <a:p>
            <a:pPr>
              <a:buNone/>
            </a:pPr>
            <a:r>
              <a:rPr lang="en-US" dirty="0"/>
              <a:t>In both business and personal life, the aim is distinction.</a:t>
            </a:r>
          </a:p>
          <a:p>
            <a:pPr>
              <a:buFont typeface="Arial" panose="020B0604020202020204" pitchFamily="34" charset="0"/>
              <a:buChar char="•"/>
            </a:pPr>
            <a:r>
              <a:rPr lang="en-US" dirty="0"/>
              <a:t> Distinction in service means being recognized for consistent, reliable, and exceptional value.</a:t>
            </a:r>
          </a:p>
          <a:p>
            <a:pPr>
              <a:buFont typeface="Arial" panose="020B0604020202020204" pitchFamily="34" charset="0"/>
              <a:buChar char="•"/>
            </a:pPr>
            <a:r>
              <a:rPr lang="en-US" dirty="0"/>
              <a:t> Distinction builds reputation. A business known for quality captures new markets; an individual known for excellence gains trust and opportunities.</a:t>
            </a:r>
          </a:p>
          <a:p>
            <a:pPr>
              <a:buFont typeface="Arial" panose="020B0604020202020204" pitchFamily="34" charset="0"/>
              <a:buChar char="•"/>
            </a:pPr>
            <a:r>
              <a:rPr lang="en-US" dirty="0"/>
              <a:t> Reputation is survival. One major failure—or a pattern of “just good enough”—can damage credibility for years.</a:t>
            </a:r>
          </a:p>
          <a:p>
            <a:pPr>
              <a:buNone/>
            </a:pPr>
            <a:r>
              <a:rPr lang="en-US" dirty="0"/>
              <a:t>As Dr. Deming emphasized, </a:t>
            </a:r>
            <a:r>
              <a:rPr lang="en-US" b="1" dirty="0"/>
              <a:t>we have a responsibility to continually improve, reduce waste, and raise the level of quality.</a:t>
            </a:r>
            <a:r>
              <a:rPr lang="en-US" dirty="0"/>
              <a:t> In business, this secures profitability and market share. In personal life, it secures resilience, opportunity, and growth.</a:t>
            </a:r>
          </a:p>
          <a:p>
            <a:pPr>
              <a:buNone/>
            </a:pPr>
            <a:br>
              <a:rPr lang="en-US" dirty="0"/>
            </a:br>
            <a:endParaRPr lang="en-US" dirty="0"/>
          </a:p>
          <a:p>
            <a:pPr>
              <a:buNone/>
            </a:pPr>
            <a:r>
              <a:rPr lang="en-US" b="1" dirty="0"/>
              <a:t>The Competitiveness Challenge</a:t>
            </a:r>
          </a:p>
          <a:p>
            <a:pPr>
              <a:buNone/>
            </a:pPr>
            <a:endParaRPr lang="en-US" b="1" dirty="0"/>
          </a:p>
          <a:p>
            <a:pPr>
              <a:buNone/>
            </a:pPr>
            <a:r>
              <a:rPr lang="en-US" dirty="0"/>
              <a:t>The U.S. economy (and global marketplace) shows the danger of ignoring quality:</a:t>
            </a:r>
          </a:p>
          <a:p>
            <a:pPr>
              <a:buFont typeface="Arial" panose="020B0604020202020204" pitchFamily="34" charset="0"/>
              <a:buChar char="•"/>
            </a:pPr>
            <a:r>
              <a:rPr lang="en-US" dirty="0"/>
              <a:t> Short-term profits often distract leaders from long-term market share and growth.</a:t>
            </a:r>
          </a:p>
          <a:p>
            <a:pPr>
              <a:buFont typeface="Arial" panose="020B0604020202020204" pitchFamily="34" charset="0"/>
              <a:buChar char="•"/>
            </a:pPr>
            <a:r>
              <a:rPr lang="en-US" dirty="0"/>
              <a:t> Poor quality adds hidden costs (rework, waste, dissatisfied customers).</a:t>
            </a:r>
          </a:p>
          <a:p>
            <a:pPr>
              <a:buFont typeface="Arial" panose="020B0604020202020204" pitchFamily="34" charset="0"/>
              <a:buChar char="•"/>
            </a:pPr>
            <a:r>
              <a:rPr lang="en-US" dirty="0"/>
              <a:t> Businesses that fail to innovate lose markets to those who anticipate customer needs.</a:t>
            </a:r>
          </a:p>
          <a:p>
            <a:pPr>
              <a:buNone/>
            </a:pPr>
            <a:r>
              <a:rPr lang="en-US" b="1" dirty="0"/>
              <a:t>Quality is not just a cost-saving measure—it’s the path to profitable growth and competitive advantage.</a:t>
            </a:r>
            <a:endParaRPr lang="en-US" dirty="0"/>
          </a:p>
          <a:p>
            <a:pPr>
              <a:buNone/>
            </a:pPr>
            <a:br>
              <a:rPr lang="en-US" dirty="0"/>
            </a:br>
            <a:endParaRPr lang="en-US" dirty="0"/>
          </a:p>
          <a:p>
            <a:pPr>
              <a:buNone/>
            </a:pPr>
            <a:r>
              <a:rPr lang="en-US" b="1" dirty="0"/>
              <a:t>Discussion Prompt 💭</a:t>
            </a:r>
          </a:p>
          <a:p>
            <a:pPr>
              <a:buFont typeface="+mj-lt"/>
              <a:buAutoNum type="arabicPeriod"/>
            </a:pPr>
            <a:r>
              <a:rPr lang="en-US" dirty="0"/>
              <a:t> In your own work or business, what markets or opportunities could you capture if your quality improved just 10%?</a:t>
            </a:r>
          </a:p>
          <a:p>
            <a:pPr>
              <a:buFont typeface="+mj-lt"/>
              <a:buAutoNum type="arabicPeriod"/>
            </a:pPr>
            <a:r>
              <a:rPr lang="en-US" dirty="0"/>
              <a:t> How much time, energy, or money do you spend fixing problems that could have been prevented by better processes?</a:t>
            </a:r>
          </a:p>
          <a:p>
            <a:endParaRPr lang="en-US" dirty="0"/>
          </a:p>
        </p:txBody>
      </p:sp>
      <p:sp>
        <p:nvSpPr>
          <p:cNvPr id="4" name="Slide Number Placeholder 3"/>
          <p:cNvSpPr>
            <a:spLocks noGrp="1"/>
          </p:cNvSpPr>
          <p:nvPr>
            <p:ph type="sldNum" sz="quarter" idx="5"/>
          </p:nvPr>
        </p:nvSpPr>
        <p:spPr/>
        <p:txBody>
          <a:bodyPr/>
          <a:lstStyle/>
          <a:p>
            <a:fld id="{F0F31105-5E01-45D3-AE4F-B68B663DDA6C}" type="slidenum">
              <a:rPr lang="en-US" smtClean="0"/>
              <a:t>23</a:t>
            </a:fld>
            <a:endParaRPr lang="en-US"/>
          </a:p>
        </p:txBody>
      </p:sp>
    </p:spTree>
    <p:extLst>
      <p:ext uri="{BB962C8B-B14F-4D97-AF65-F5344CB8AC3E}">
        <p14:creationId xmlns:p14="http://schemas.microsoft.com/office/powerpoint/2010/main" val="90356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Benefits of Focusing on Quality</a:t>
            </a:r>
          </a:p>
          <a:p>
            <a:pPr>
              <a:buNone/>
            </a:pPr>
            <a:endParaRPr lang="en-US" b="1" dirty="0"/>
          </a:p>
          <a:p>
            <a:pPr>
              <a:buNone/>
            </a:pPr>
            <a:r>
              <a:rPr lang="en-US" b="1" dirty="0"/>
              <a:t>1. Improves Organizational Efficiency and Effectiveness</a:t>
            </a:r>
          </a:p>
          <a:p>
            <a:pPr>
              <a:buNone/>
            </a:pPr>
            <a:r>
              <a:rPr lang="en-US" dirty="0"/>
              <a:t>Efficiency means </a:t>
            </a:r>
            <a:r>
              <a:rPr lang="en-US" i="1" dirty="0"/>
              <a:t>doing things right</a:t>
            </a:r>
            <a:r>
              <a:rPr lang="en-US" dirty="0"/>
              <a:t> while effectiveness means </a:t>
            </a:r>
            <a:r>
              <a:rPr lang="en-US" i="1" dirty="0"/>
              <a:t>doing the right things</a:t>
            </a:r>
            <a:r>
              <a:rPr lang="en-US" dirty="0"/>
              <a:t>. Quality-driven organizations achieve both:</a:t>
            </a:r>
          </a:p>
          <a:p>
            <a:pPr>
              <a:buFont typeface="Arial" panose="020B0604020202020204" pitchFamily="34" charset="0"/>
              <a:buChar char="•"/>
            </a:pPr>
            <a:r>
              <a:rPr lang="en-US" b="1" dirty="0"/>
              <a:t>Toyota</a:t>
            </a:r>
            <a:r>
              <a:rPr lang="en-US" dirty="0"/>
              <a:t> transformed the auto industry with the Toyota Production System, focusing on eliminating waste and empowering workers to stop production to fix defects immediately. The result: leaner processes, higher reliability, and market dominance.</a:t>
            </a:r>
          </a:p>
          <a:p>
            <a:pPr>
              <a:buFont typeface="Arial" panose="020B0604020202020204" pitchFamily="34" charset="0"/>
              <a:buChar char="•"/>
            </a:pPr>
            <a:r>
              <a:rPr lang="en-US" b="1" dirty="0"/>
              <a:t>Sony</a:t>
            </a:r>
            <a:r>
              <a:rPr lang="en-US" dirty="0"/>
              <a:t>, in its rise to global leadership in consumer electronics, focused on innovation paired with consistent quality. Their Walkman wasn’t just a gadget—it was reliable, stylish, and easy to use, capturing massive global market share.</a:t>
            </a:r>
          </a:p>
          <a:p>
            <a:pPr>
              <a:buNone/>
            </a:pPr>
            <a:r>
              <a:rPr lang="en-US" dirty="0"/>
              <a:t>When businesses focus only on cutting costs or maximizing output without considering customer expectations, they risk losing relevance. True efficiency means simplifying processes </a:t>
            </a:r>
            <a:r>
              <a:rPr lang="en-US" i="1" dirty="0"/>
              <a:t>without</a:t>
            </a:r>
            <a:r>
              <a:rPr lang="en-US" dirty="0"/>
              <a:t> cutting away the qualities customers value.</a:t>
            </a:r>
          </a:p>
          <a:p>
            <a:pPr>
              <a:buNone/>
            </a:pPr>
            <a:br>
              <a:rPr lang="en-US" dirty="0"/>
            </a:br>
            <a:endParaRPr lang="en-US" dirty="0"/>
          </a:p>
          <a:p>
            <a:pPr>
              <a:buNone/>
            </a:pPr>
            <a:r>
              <a:rPr lang="en-US" b="1" dirty="0"/>
              <a:t>2. Eliminates Waste, Reduces Costs, and Increases Productivity</a:t>
            </a:r>
          </a:p>
          <a:p>
            <a:pPr>
              <a:buNone/>
            </a:pPr>
            <a:r>
              <a:rPr lang="en-US" dirty="0"/>
              <a:t>High quality and low cost are not opposites—they reinforce each other. By preventing defects and rework, companies save money and increase speed.</a:t>
            </a:r>
          </a:p>
          <a:p>
            <a:pPr>
              <a:buFont typeface="Arial" panose="020B0604020202020204" pitchFamily="34" charset="0"/>
              <a:buChar char="•"/>
            </a:pPr>
            <a:r>
              <a:rPr lang="en-US" b="1" dirty="0"/>
              <a:t>Motorola</a:t>
            </a:r>
            <a:r>
              <a:rPr lang="en-US" dirty="0"/>
              <a:t> pioneered Six Sigma, which reduced defects across manufacturing and service functions. That focus on quality cut costs dramatically and helped Motorola dominate markets like semiconductors and mobile phones in its prime.</a:t>
            </a:r>
          </a:p>
          <a:p>
            <a:pPr>
              <a:buFont typeface="Arial" panose="020B0604020202020204" pitchFamily="34" charset="0"/>
              <a:buChar char="•"/>
            </a:pPr>
            <a:r>
              <a:rPr lang="en-US" b="1" dirty="0"/>
              <a:t>Toyota</a:t>
            </a:r>
            <a:r>
              <a:rPr lang="en-US" dirty="0"/>
              <a:t> showed the world that fewer errors, fewer recalls, and less waste create higher productivity </a:t>
            </a:r>
            <a:r>
              <a:rPr lang="en-US" i="1" dirty="0"/>
              <a:t>and</a:t>
            </a:r>
            <a:r>
              <a:rPr lang="en-US" dirty="0"/>
              <a:t> lower overall costs.</a:t>
            </a:r>
          </a:p>
          <a:p>
            <a:pPr>
              <a:buNone/>
            </a:pPr>
            <a:r>
              <a:rPr lang="en-US" dirty="0"/>
              <a:t>Every time mistakes are avoided, labor hours, materials, and energy are freed to create more value.</a:t>
            </a:r>
          </a:p>
          <a:p>
            <a:pPr>
              <a:buNone/>
            </a:pPr>
            <a:br>
              <a:rPr lang="en-US" dirty="0"/>
            </a:br>
            <a:endParaRPr lang="en-US" dirty="0"/>
          </a:p>
          <a:p>
            <a:pPr>
              <a:buNone/>
            </a:pPr>
            <a:r>
              <a:rPr lang="en-US" b="1" dirty="0"/>
              <a:t>3. Builds Competitive Advantage and Market Share</a:t>
            </a:r>
          </a:p>
          <a:p>
            <a:pPr>
              <a:buNone/>
            </a:pPr>
            <a:r>
              <a:rPr lang="en-US" dirty="0"/>
              <a:t>When quality improves, businesses don’t just save costs—they grow. Customers reward quality with loyalty, repeat purchases, and referrals.</a:t>
            </a:r>
          </a:p>
          <a:p>
            <a:pPr>
              <a:buFont typeface="Arial" panose="020B0604020202020204" pitchFamily="34" charset="0"/>
              <a:buChar char="•"/>
            </a:pPr>
            <a:r>
              <a:rPr lang="en-US" b="1" dirty="0"/>
              <a:t>Sony’s PlayStation</a:t>
            </a:r>
            <a:r>
              <a:rPr lang="en-US" dirty="0"/>
              <a:t> won the gaming market by combining innovation with consistent reliability and a massive library of high-quality games.</a:t>
            </a:r>
          </a:p>
          <a:p>
            <a:pPr>
              <a:buFont typeface="Arial" panose="020B0604020202020204" pitchFamily="34" charset="0"/>
              <a:buChar char="•"/>
            </a:pPr>
            <a:r>
              <a:rPr lang="en-US" b="1" dirty="0"/>
              <a:t>Toyota’s Lexus division</a:t>
            </a:r>
            <a:r>
              <a:rPr lang="en-US" dirty="0"/>
              <a:t> proved that a new luxury brand could overtake entrenched competitors by delivering both performance and long-term reliability at a better price point.</a:t>
            </a:r>
          </a:p>
          <a:p>
            <a:pPr>
              <a:buNone/>
            </a:pPr>
            <a:r>
              <a:rPr lang="en-US" dirty="0"/>
              <a:t>Better quality → stronger reputation → more customers → higher market share.</a:t>
            </a:r>
          </a:p>
          <a:p>
            <a:pPr>
              <a:buNone/>
            </a:pPr>
            <a:br>
              <a:rPr lang="en-US" dirty="0"/>
            </a:br>
            <a:endParaRPr lang="en-US" dirty="0"/>
          </a:p>
          <a:p>
            <a:pPr>
              <a:buNone/>
            </a:pPr>
            <a:r>
              <a:rPr lang="en-US" b="1" dirty="0"/>
              <a:t>4. Engages and Empowers People</a:t>
            </a:r>
          </a:p>
          <a:p>
            <a:pPr>
              <a:buNone/>
            </a:pPr>
            <a:r>
              <a:rPr lang="en-US" dirty="0"/>
              <a:t>A focus on quality transforms workplace culture. Instead of treating employees as cogs in a machine, leaders treat them as partners in improvement.</a:t>
            </a:r>
          </a:p>
          <a:p>
            <a:pPr>
              <a:buFont typeface="Arial" panose="020B0604020202020204" pitchFamily="34" charset="0"/>
              <a:buChar char="•"/>
            </a:pPr>
            <a:r>
              <a:rPr lang="en-US" b="1" dirty="0"/>
              <a:t>Toyota’s “</a:t>
            </a:r>
            <a:r>
              <a:rPr lang="en-US" b="1" dirty="0" err="1"/>
              <a:t>andon</a:t>
            </a:r>
            <a:r>
              <a:rPr lang="en-US" b="1" dirty="0"/>
              <a:t> cord” system</a:t>
            </a:r>
            <a:r>
              <a:rPr lang="en-US" dirty="0"/>
              <a:t> gave factory workers the authority to stop the production line when they spotted a defect. This empowered employees to contribute directly to quality, improving both morale and results.</a:t>
            </a:r>
          </a:p>
          <a:p>
            <a:pPr>
              <a:buFont typeface="Arial" panose="020B0604020202020204" pitchFamily="34" charset="0"/>
              <a:buChar char="•"/>
            </a:pPr>
            <a:r>
              <a:rPr lang="en-US" b="1" dirty="0"/>
              <a:t>Motorola’s Six Sigma teams</a:t>
            </a:r>
            <a:r>
              <a:rPr lang="en-US" dirty="0"/>
              <a:t> trained employees in problem-solving methods, turning every staff member into a contributor to efficiency and growth.</a:t>
            </a:r>
          </a:p>
          <a:p>
            <a:pPr>
              <a:buNone/>
            </a:pPr>
            <a:r>
              <a:rPr lang="en-US" dirty="0"/>
              <a:t>Employees closest to the process often see the biggest opportunities for improvement. When they’re trained, respected, and listened to, they help drive lasting transformation.</a:t>
            </a:r>
          </a:p>
          <a:p>
            <a:pPr>
              <a:buNone/>
            </a:pPr>
            <a:br>
              <a:rPr lang="en-US" dirty="0"/>
            </a:br>
            <a:endParaRPr lang="en-US" dirty="0"/>
          </a:p>
          <a:p>
            <a:pPr>
              <a:buNone/>
            </a:pPr>
            <a:r>
              <a:rPr lang="en-US" b="1" dirty="0"/>
              <a:t>5. Quality Fuels Innovation</a:t>
            </a:r>
          </a:p>
          <a:p>
            <a:pPr>
              <a:buNone/>
            </a:pPr>
            <a:r>
              <a:rPr lang="en-US" dirty="0"/>
              <a:t>Continuous improvement doesn’t just eliminate waste—it fosters innovation.</a:t>
            </a:r>
          </a:p>
          <a:p>
            <a:pPr>
              <a:buFont typeface="Arial" panose="020B0604020202020204" pitchFamily="34" charset="0"/>
              <a:buChar char="•"/>
            </a:pPr>
            <a:r>
              <a:rPr lang="en-US" b="1" dirty="0"/>
              <a:t>Sony’s culture of quality and design excellence</a:t>
            </a:r>
            <a:r>
              <a:rPr lang="en-US" dirty="0"/>
              <a:t> allowed it to create category-defining products like the Walkman and Trinitron TV.</a:t>
            </a:r>
          </a:p>
          <a:p>
            <a:pPr>
              <a:buFont typeface="Arial" panose="020B0604020202020204" pitchFamily="34" charset="0"/>
              <a:buChar char="•"/>
            </a:pPr>
            <a:r>
              <a:rPr lang="en-US" b="1" dirty="0"/>
              <a:t>Toyota’s hybrid Prius</a:t>
            </a:r>
            <a:r>
              <a:rPr lang="en-US" dirty="0"/>
              <a:t> showed how a quality-first culture could successfully launch breakthrough technology, opening the door to mass-market eco-friendly cars.</a:t>
            </a:r>
          </a:p>
          <a:p>
            <a:pPr>
              <a:buNone/>
            </a:pPr>
            <a:r>
              <a:rPr lang="en-US" dirty="0"/>
              <a:t>Innovation thrives when businesses commit to quality processes, data-driven decisions, and long-term thinking.</a:t>
            </a:r>
          </a:p>
          <a:p>
            <a:pPr>
              <a:buNone/>
            </a:pPr>
            <a:br>
              <a:rPr lang="en-US" dirty="0"/>
            </a:br>
            <a:endParaRPr lang="en-US" dirty="0"/>
          </a:p>
          <a:p>
            <a:pPr>
              <a:buNone/>
            </a:pPr>
            <a:r>
              <a:rPr lang="en-US" dirty="0"/>
              <a:t>✅ </a:t>
            </a:r>
            <a:r>
              <a:rPr lang="en-US" b="1" dirty="0"/>
              <a:t>Key Takeaway:</a:t>
            </a:r>
            <a:r>
              <a:rPr lang="en-US" dirty="0"/>
              <a:t> Quality isn’t just about “meeting standards.” It’s the foundation for reducing waste, cutting costs, growing market share, and building sustainable profitability. Businesses that focus on quality—like Toyota, Sony, and Motorola—don’t just survive. They lead.</a:t>
            </a:r>
          </a:p>
          <a:p>
            <a:endParaRPr lang="en-US" dirty="0"/>
          </a:p>
        </p:txBody>
      </p:sp>
      <p:sp>
        <p:nvSpPr>
          <p:cNvPr id="4" name="Slide Number Placeholder 3"/>
          <p:cNvSpPr>
            <a:spLocks noGrp="1"/>
          </p:cNvSpPr>
          <p:nvPr>
            <p:ph type="sldNum" sz="quarter" idx="5"/>
          </p:nvPr>
        </p:nvSpPr>
        <p:spPr/>
        <p:txBody>
          <a:bodyPr/>
          <a:lstStyle/>
          <a:p>
            <a:fld id="{F0F31105-5E01-45D3-AE4F-B68B663DDA6C}" type="slidenum">
              <a:rPr lang="en-US" smtClean="0"/>
              <a:t>24</a:t>
            </a:fld>
            <a:endParaRPr lang="en-US"/>
          </a:p>
        </p:txBody>
      </p:sp>
    </p:spTree>
    <p:extLst>
      <p:ext uri="{BB962C8B-B14F-4D97-AF65-F5344CB8AC3E}">
        <p14:creationId xmlns:p14="http://schemas.microsoft.com/office/powerpoint/2010/main" val="1467289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RewmoAI Definition of Rewards-Process Management (R-PM)</a:t>
            </a:r>
          </a:p>
          <a:p>
            <a:pPr>
              <a:buNone/>
            </a:pPr>
            <a:endParaRPr lang="en-US" b="1" dirty="0"/>
          </a:p>
          <a:p>
            <a:pPr>
              <a:buNone/>
            </a:pPr>
            <a:r>
              <a:rPr lang="en-US" b="1" dirty="0"/>
              <a:t>R-PM</a:t>
            </a:r>
            <a:r>
              <a:rPr lang="en-US" dirty="0"/>
              <a:t> is the application of </a:t>
            </a:r>
            <a:r>
              <a:rPr lang="en-US" b="1" dirty="0"/>
              <a:t>measurable data</a:t>
            </a:r>
            <a:r>
              <a:rPr lang="en-US" dirty="0"/>
              <a:t> and the </a:t>
            </a:r>
            <a:r>
              <a:rPr lang="en-US" b="1" dirty="0"/>
              <a:t>knowledge of people</a:t>
            </a:r>
            <a:r>
              <a:rPr lang="en-US" dirty="0"/>
              <a:t> to continually assess and improve:</a:t>
            </a:r>
          </a:p>
          <a:p>
            <a:pPr>
              <a:buFont typeface="+mj-lt"/>
              <a:buAutoNum type="arabicPeriod"/>
            </a:pPr>
            <a:r>
              <a:rPr lang="en-US" dirty="0"/>
              <a:t>The materials, tools, and services you rely on.</a:t>
            </a:r>
          </a:p>
          <a:p>
            <a:pPr>
              <a:buFont typeface="+mj-lt"/>
              <a:buAutoNum type="arabicPeriod"/>
            </a:pPr>
            <a:r>
              <a:rPr lang="en-US" dirty="0"/>
              <a:t>The significant workflows and processes that drive results.</a:t>
            </a:r>
          </a:p>
          <a:p>
            <a:pPr>
              <a:buFont typeface="+mj-lt"/>
              <a:buAutoNum type="arabicPeriod"/>
            </a:pPr>
            <a:r>
              <a:rPr lang="en-US" dirty="0"/>
              <a:t>The ability to meet customer needs—both now and in the future.</a:t>
            </a:r>
          </a:p>
          <a:p>
            <a:pPr>
              <a:buNone/>
            </a:pPr>
            <a:r>
              <a:rPr lang="en-US" b="1" dirty="0"/>
              <a:t>Why “Rewards-Process Management” is Different</a:t>
            </a:r>
          </a:p>
          <a:p>
            <a:pPr>
              <a:buFont typeface="Arial" panose="020B0604020202020204" pitchFamily="34" charset="0"/>
              <a:buChar char="•"/>
            </a:pPr>
            <a:r>
              <a:rPr lang="en-US" b="1" dirty="0"/>
              <a:t>Rewards</a:t>
            </a:r>
            <a:r>
              <a:rPr lang="en-US" dirty="0"/>
              <a:t>: The benefits of improvement go directly to the business (profit, loyalty, reputation) and to individuals (savings, growth, fulfillment).</a:t>
            </a:r>
          </a:p>
          <a:p>
            <a:pPr>
              <a:buFont typeface="Arial" panose="020B0604020202020204" pitchFamily="34" charset="0"/>
              <a:buChar char="•"/>
            </a:pPr>
            <a:r>
              <a:rPr lang="en-US" b="1" dirty="0"/>
              <a:t>Process Management</a:t>
            </a:r>
            <a:r>
              <a:rPr lang="en-US" dirty="0"/>
              <a:t>: Quality isn’t something you inspect into the end product—it’s something you design into every step of the process.</a:t>
            </a:r>
          </a:p>
          <a:p>
            <a:pPr>
              <a:buNone/>
            </a:pPr>
            <a:br>
              <a:rPr lang="en-US" dirty="0"/>
            </a:br>
            <a:endParaRPr lang="en-US" dirty="0"/>
          </a:p>
          <a:p>
            <a:pPr>
              <a:buNone/>
            </a:pPr>
            <a:r>
              <a:rPr lang="en-US" b="1" dirty="0"/>
              <a:t>Key Principles</a:t>
            </a:r>
          </a:p>
          <a:p>
            <a:pPr>
              <a:buFont typeface="Arial" panose="020B0604020202020204" pitchFamily="34" charset="0"/>
              <a:buChar char="•"/>
            </a:pPr>
            <a:r>
              <a:rPr lang="en-US" b="1" dirty="0"/>
              <a:t>Total means holistic.</a:t>
            </a:r>
            <a:r>
              <a:rPr lang="en-US" dirty="0"/>
              <a:t> Every person and every process in an organization contributes to quality. For individuals, that means every choice and habit is part of your “system.” For small businesses, every workflow—sales, service, operations, finance—shapes customer experience.</a:t>
            </a:r>
          </a:p>
          <a:p>
            <a:pPr>
              <a:buFont typeface="Arial" panose="020B0604020202020204" pitchFamily="34" charset="0"/>
              <a:buChar char="•"/>
            </a:pPr>
            <a:r>
              <a:rPr lang="en-US" b="1" dirty="0"/>
              <a:t>Quality is defined by the customer.</a:t>
            </a:r>
            <a:r>
              <a:rPr lang="en-US" dirty="0"/>
              <a:t> Doing your best doesn’t matter unless it satisfies or delights the people you serve. Both external customers (buyers, clients) and internal ones (employees, partners, even your future self) provide essential feedback.</a:t>
            </a:r>
          </a:p>
          <a:p>
            <a:pPr>
              <a:buFont typeface="Arial" panose="020B0604020202020204" pitchFamily="34" charset="0"/>
              <a:buChar char="•"/>
            </a:pPr>
            <a:r>
              <a:rPr lang="en-US" b="1" dirty="0"/>
              <a:t>Measurement matters.</a:t>
            </a:r>
            <a:r>
              <a:rPr lang="en-US" dirty="0"/>
              <a:t> Processes must be tracked to know whether they’re stable, effective, and ready for improvement. Without measurement, you can’t tell if changes are real progress or just noise.</a:t>
            </a:r>
          </a:p>
          <a:p>
            <a:pPr>
              <a:buFont typeface="Arial" panose="020B0604020202020204" pitchFamily="34" charset="0"/>
              <a:buChar char="•"/>
            </a:pPr>
            <a:r>
              <a:rPr lang="en-US" b="1" dirty="0"/>
              <a:t>Leadership at every level.</a:t>
            </a:r>
            <a:r>
              <a:rPr lang="en-US" dirty="0"/>
              <a:t> Quality isn’t just the responsibility of executives. Owners, managers, frontline employees, and even solo entrepreneurs all play a leadership role in improving their own part of the system.</a:t>
            </a:r>
          </a:p>
          <a:p>
            <a:pPr>
              <a:buNone/>
            </a:pPr>
            <a:br>
              <a:rPr lang="en-US" dirty="0"/>
            </a:br>
            <a:endParaRPr lang="en-US" dirty="0"/>
          </a:p>
          <a:p>
            <a:pPr>
              <a:buNone/>
            </a:pPr>
            <a:r>
              <a:rPr lang="en-US" b="1" dirty="0"/>
              <a:t>R-PM as a Long-Term Strategy</a:t>
            </a:r>
          </a:p>
          <a:p>
            <a:pPr>
              <a:buFont typeface="Arial" panose="020B0604020202020204" pitchFamily="34" charset="0"/>
              <a:buChar char="•"/>
            </a:pPr>
            <a:r>
              <a:rPr lang="en-US" dirty="0"/>
              <a:t>Quality must be built into the culture, not treated as a one-time project.</a:t>
            </a:r>
          </a:p>
          <a:p>
            <a:pPr>
              <a:buFont typeface="Arial" panose="020B0604020202020204" pitchFamily="34" charset="0"/>
              <a:buChar char="•"/>
            </a:pPr>
            <a:r>
              <a:rPr lang="en-US" dirty="0"/>
              <a:t>Leaders set direction, provide resources, and model the commitment to continuous improvement.</a:t>
            </a:r>
          </a:p>
          <a:p>
            <a:pPr>
              <a:buFont typeface="Arial" panose="020B0604020202020204" pitchFamily="34" charset="0"/>
              <a:buChar char="•"/>
            </a:pPr>
            <a:r>
              <a:rPr lang="en-US" dirty="0"/>
              <a:t>Lasting improvement means balancing </a:t>
            </a:r>
            <a:r>
              <a:rPr lang="en-US" b="1" dirty="0"/>
              <a:t>people needs</a:t>
            </a:r>
            <a:r>
              <a:rPr lang="en-US" dirty="0"/>
              <a:t> (motivation, clarity, purpose) with </a:t>
            </a:r>
            <a:r>
              <a:rPr lang="en-US" b="1" dirty="0"/>
              <a:t>technical needs</a:t>
            </a:r>
            <a:r>
              <a:rPr lang="en-US" dirty="0"/>
              <a:t> (tools, methods, systems).</a:t>
            </a:r>
          </a:p>
          <a:p>
            <a:pPr>
              <a:buFont typeface="Arial" panose="020B0604020202020204" pitchFamily="34" charset="0"/>
              <a:buChar char="•"/>
            </a:pPr>
            <a:r>
              <a:rPr lang="en-US" dirty="0"/>
              <a:t>Success comes when everyone aligns around the same mission: delivering value with fewer defects, less waste, and more customer delight.</a:t>
            </a:r>
          </a:p>
          <a:p>
            <a:pPr>
              <a:buNone/>
            </a:pPr>
            <a:br>
              <a:rPr lang="en-US" dirty="0"/>
            </a:br>
            <a:endParaRPr lang="en-US" dirty="0"/>
          </a:p>
          <a:p>
            <a:pPr>
              <a:buNone/>
            </a:pPr>
            <a:r>
              <a:rPr lang="en-US" b="1" dirty="0"/>
              <a:t>The Five Elements of R-PM</a:t>
            </a:r>
          </a:p>
          <a:p>
            <a:pPr>
              <a:buFont typeface="+mj-lt"/>
              <a:buAutoNum type="arabicPeriod"/>
            </a:pPr>
            <a:r>
              <a:rPr lang="en-US" b="1" dirty="0"/>
              <a:t>Quantitative methods</a:t>
            </a:r>
            <a:r>
              <a:rPr lang="en-US" dirty="0"/>
              <a:t> → Using data, not guesswork, to make decisions.</a:t>
            </a:r>
          </a:p>
          <a:p>
            <a:pPr>
              <a:buFont typeface="+mj-lt"/>
              <a:buAutoNum type="arabicPeriod"/>
            </a:pPr>
            <a:r>
              <a:rPr lang="en-US" b="1" dirty="0"/>
              <a:t>Knowledge of people</a:t>
            </a:r>
            <a:r>
              <a:rPr lang="en-US" dirty="0"/>
              <a:t> → Respecting human insight and creativity at all levels.</a:t>
            </a:r>
          </a:p>
          <a:p>
            <a:pPr>
              <a:buFont typeface="+mj-lt"/>
              <a:buAutoNum type="arabicPeriod"/>
            </a:pPr>
            <a:r>
              <a:rPr lang="en-US" b="1" dirty="0"/>
              <a:t>Materials and services</a:t>
            </a:r>
            <a:r>
              <a:rPr lang="en-US" dirty="0"/>
              <a:t> → Ensuring what you use is fit for purpose.</a:t>
            </a:r>
          </a:p>
          <a:p>
            <a:pPr>
              <a:buFont typeface="+mj-lt"/>
              <a:buAutoNum type="arabicPeriod"/>
            </a:pPr>
            <a:r>
              <a:rPr lang="en-US" b="1" dirty="0"/>
              <a:t>Significant processes</a:t>
            </a:r>
            <a:r>
              <a:rPr lang="en-US" dirty="0"/>
              <a:t> → Focusing improvement efforts on the workflows that matter most.</a:t>
            </a:r>
          </a:p>
          <a:p>
            <a:pPr>
              <a:buFont typeface="+mj-lt"/>
              <a:buAutoNum type="arabicPeriod"/>
            </a:pPr>
            <a:r>
              <a:rPr lang="en-US" b="1" dirty="0"/>
              <a:t>Meeting end-user needs</a:t>
            </a:r>
            <a:r>
              <a:rPr lang="en-US" dirty="0"/>
              <a:t> → Defining quality through the lens of today’s and tomorrow’s customer.</a:t>
            </a:r>
          </a:p>
          <a:p>
            <a:pPr>
              <a:buNone/>
            </a:pPr>
            <a:br>
              <a:rPr lang="en-US" dirty="0"/>
            </a:br>
            <a:endParaRPr lang="en-US" dirty="0"/>
          </a:p>
          <a:p>
            <a:pPr>
              <a:buNone/>
            </a:pPr>
            <a:r>
              <a:rPr lang="en-US" dirty="0"/>
              <a:t>✅ </a:t>
            </a:r>
            <a:r>
              <a:rPr lang="en-US" b="1" dirty="0"/>
              <a:t>Key Takeaway</a:t>
            </a:r>
            <a:r>
              <a:rPr lang="en-US" dirty="0"/>
              <a:t>: R-PM shifts the focus from inspecting failures at the end to designing quality into every workflow from the start. This approach lowers costs, reduces stress, empowers people, and builds long-term growth.</a:t>
            </a:r>
          </a:p>
          <a:p>
            <a:endParaRPr lang="en-US" dirty="0"/>
          </a:p>
        </p:txBody>
      </p:sp>
      <p:sp>
        <p:nvSpPr>
          <p:cNvPr id="4" name="Slide Number Placeholder 3"/>
          <p:cNvSpPr>
            <a:spLocks noGrp="1"/>
          </p:cNvSpPr>
          <p:nvPr>
            <p:ph type="sldNum" sz="quarter" idx="5"/>
          </p:nvPr>
        </p:nvSpPr>
        <p:spPr/>
        <p:txBody>
          <a:bodyPr/>
          <a:lstStyle/>
          <a:p>
            <a:fld id="{F0F31105-5E01-45D3-AE4F-B68B663DDA6C}" type="slidenum">
              <a:rPr lang="en-US" smtClean="0"/>
              <a:t>25</a:t>
            </a:fld>
            <a:endParaRPr lang="en-US"/>
          </a:p>
        </p:txBody>
      </p:sp>
    </p:spTree>
    <p:extLst>
      <p:ext uri="{BB962C8B-B14F-4D97-AF65-F5344CB8AC3E}">
        <p14:creationId xmlns:p14="http://schemas.microsoft.com/office/powerpoint/2010/main" val="3385243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Module Summary</a:t>
            </a:r>
          </a:p>
          <a:p>
            <a:pPr>
              <a:buNone/>
            </a:pPr>
            <a:endParaRPr lang="en-US" b="1" dirty="0"/>
          </a:p>
          <a:p>
            <a:pPr>
              <a:buNone/>
            </a:pPr>
            <a:r>
              <a:rPr lang="en-US" b="1" dirty="0"/>
              <a:t>R-PM (Rewards-Process Management)</a:t>
            </a:r>
            <a:r>
              <a:rPr lang="en-US" dirty="0"/>
              <a:t> emphasizes </a:t>
            </a:r>
            <a:r>
              <a:rPr lang="en-US" b="1" dirty="0"/>
              <a:t>continual improvement</a:t>
            </a:r>
            <a:r>
              <a:rPr lang="en-US" dirty="0"/>
              <a:t> through effective leadership practices, customer focus, process measurement, and systems thinking.</a:t>
            </a:r>
          </a:p>
          <a:p>
            <a:pPr>
              <a:buNone/>
            </a:pPr>
            <a:br>
              <a:rPr lang="en-US" dirty="0"/>
            </a:br>
            <a:endParaRPr lang="en-US" dirty="0"/>
          </a:p>
          <a:p>
            <a:pPr>
              <a:buNone/>
            </a:pPr>
            <a:r>
              <a:rPr lang="en-US" b="1" dirty="0"/>
              <a:t>Quality has many dimensions and is hard to define</a:t>
            </a:r>
          </a:p>
          <a:p>
            <a:pPr>
              <a:buNone/>
            </a:pPr>
            <a:r>
              <a:rPr lang="en-US" dirty="0"/>
              <a:t>You learned that quality is not one single thing—it has multiple dimensions such as reliability, timeliness, durability, ease of use, and reputation. These dimensions help us understand that quality is always defined by </a:t>
            </a:r>
            <a:r>
              <a:rPr lang="en-US" b="1" dirty="0"/>
              <a:t>the customer’s needs, wants, and context</a:t>
            </a:r>
            <a:r>
              <a:rPr lang="en-US" dirty="0"/>
              <a:t>, not by the organization alone.</a:t>
            </a:r>
          </a:p>
          <a:p>
            <a:pPr>
              <a:buNone/>
            </a:pPr>
            <a:br>
              <a:rPr lang="en-US" dirty="0"/>
            </a:br>
            <a:endParaRPr lang="en-US" dirty="0"/>
          </a:p>
          <a:p>
            <a:pPr>
              <a:buNone/>
            </a:pPr>
            <a:r>
              <a:rPr lang="en-US" b="1" dirty="0"/>
              <a:t>The customer defines quality</a:t>
            </a:r>
          </a:p>
          <a:p>
            <a:pPr>
              <a:buNone/>
            </a:pPr>
            <a:r>
              <a:rPr lang="en-US" dirty="0"/>
              <a:t>The customer—not the business—ultimately decides what “quality” means. To succeed, you must:</a:t>
            </a:r>
          </a:p>
          <a:p>
            <a:pPr>
              <a:buFont typeface="Arial" panose="020B0604020202020204" pitchFamily="34" charset="0"/>
              <a:buChar char="•"/>
            </a:pPr>
            <a:r>
              <a:rPr lang="en-US" dirty="0"/>
              <a:t>Identify your customer’s requirements.</a:t>
            </a:r>
          </a:p>
          <a:p>
            <a:pPr>
              <a:buFont typeface="Arial" panose="020B0604020202020204" pitchFamily="34" charset="0"/>
              <a:buChar char="•"/>
            </a:pPr>
            <a:r>
              <a:rPr lang="en-US" dirty="0"/>
              <a:t>Measure how well you meet those requirements.</a:t>
            </a:r>
          </a:p>
          <a:p>
            <a:pPr>
              <a:buFont typeface="Arial" panose="020B0604020202020204" pitchFamily="34" charset="0"/>
              <a:buChar char="•"/>
            </a:pPr>
            <a:r>
              <a:rPr lang="en-US" dirty="0"/>
              <a:t>Aim not just to meet but to </a:t>
            </a:r>
            <a:r>
              <a:rPr lang="en-US" b="1" dirty="0"/>
              <a:t>exceed expectations</a:t>
            </a:r>
            <a:r>
              <a:rPr lang="en-US" dirty="0"/>
              <a:t>.</a:t>
            </a:r>
          </a:p>
          <a:p>
            <a:pPr>
              <a:buNone/>
            </a:pPr>
            <a:r>
              <a:rPr lang="en-US" dirty="0"/>
              <a:t>Remember: customers also balance quality with price. Value is always defined differently depending on who the customer is.</a:t>
            </a:r>
          </a:p>
          <a:p>
            <a:pPr>
              <a:buNone/>
            </a:pPr>
            <a:br>
              <a:rPr lang="en-US" dirty="0"/>
            </a:br>
            <a:endParaRPr lang="en-US" dirty="0"/>
          </a:p>
          <a:p>
            <a:pPr>
              <a:buNone/>
            </a:pPr>
            <a:r>
              <a:rPr lang="en-US" b="1" dirty="0"/>
              <a:t>Every product or service comes from a process</a:t>
            </a:r>
          </a:p>
          <a:p>
            <a:pPr>
              <a:buNone/>
            </a:pPr>
            <a:r>
              <a:rPr lang="en-US" dirty="0"/>
              <a:t>You learned that </a:t>
            </a:r>
            <a:r>
              <a:rPr lang="en-US" b="1" dirty="0"/>
              <a:t>all work is the result of a process</a:t>
            </a:r>
            <a:r>
              <a:rPr lang="en-US" dirty="0"/>
              <a:t>.</a:t>
            </a:r>
          </a:p>
          <a:p>
            <a:pPr>
              <a:buFont typeface="Arial" panose="020B0604020202020204" pitchFamily="34" charset="0"/>
              <a:buChar char="•"/>
            </a:pPr>
            <a:r>
              <a:rPr lang="en-US" dirty="0"/>
              <a:t>A process is both a </a:t>
            </a:r>
            <a:r>
              <a:rPr lang="en-US" b="1" dirty="0"/>
              <a:t>series of steps</a:t>
            </a:r>
            <a:r>
              <a:rPr lang="en-US" dirty="0"/>
              <a:t> and a </a:t>
            </a:r>
            <a:r>
              <a:rPr lang="en-US" b="1" dirty="0"/>
              <a:t>set of conditions</a:t>
            </a:r>
            <a:r>
              <a:rPr lang="en-US" dirty="0"/>
              <a:t> that transform inputs (people, tools, materials, methods, environment) into outputs (products or services).</a:t>
            </a:r>
          </a:p>
          <a:p>
            <a:pPr>
              <a:buFont typeface="Arial" panose="020B0604020202020204" pitchFamily="34" charset="0"/>
              <a:buChar char="•"/>
            </a:pPr>
            <a:r>
              <a:rPr lang="en-US" dirty="0"/>
              <a:t>Recognizing that </a:t>
            </a:r>
            <a:r>
              <a:rPr lang="en-US" i="1" dirty="0"/>
              <a:t>everything is a process</a:t>
            </a:r>
            <a:r>
              <a:rPr lang="en-US" dirty="0"/>
              <a:t> is one of the most important insights for improvement.</a:t>
            </a:r>
          </a:p>
          <a:p>
            <a:pPr>
              <a:buNone/>
            </a:pPr>
            <a:br>
              <a:rPr lang="en-US" dirty="0"/>
            </a:br>
            <a:endParaRPr lang="en-US" dirty="0"/>
          </a:p>
          <a:p>
            <a:pPr>
              <a:buNone/>
            </a:pPr>
            <a:r>
              <a:rPr lang="en-US" b="1" dirty="0"/>
              <a:t>Process improvement is fundamental to quality</a:t>
            </a:r>
          </a:p>
          <a:p>
            <a:pPr>
              <a:buFont typeface="Arial" panose="020B0604020202020204" pitchFamily="34" charset="0"/>
              <a:buChar char="•"/>
            </a:pPr>
            <a:r>
              <a:rPr lang="en-US" dirty="0"/>
              <a:t>Quality is built into processes, not added at the end by inspection.</a:t>
            </a:r>
          </a:p>
          <a:p>
            <a:pPr>
              <a:buFont typeface="Arial" panose="020B0604020202020204" pitchFamily="34" charset="0"/>
              <a:buChar char="•"/>
            </a:pPr>
            <a:r>
              <a:rPr lang="en-US" dirty="0"/>
              <a:t>Focusing only on outputs means managing failure—by the time you find defects, it’s too late.</a:t>
            </a:r>
          </a:p>
          <a:p>
            <a:pPr>
              <a:buFont typeface="Arial" panose="020B0604020202020204" pitchFamily="34" charset="0"/>
              <a:buChar char="•"/>
            </a:pPr>
            <a:r>
              <a:rPr lang="en-US" dirty="0"/>
              <a:t>R-PM shifts the focus to </a:t>
            </a:r>
            <a:r>
              <a:rPr lang="en-US" b="1" dirty="0"/>
              <a:t>improving workflows</a:t>
            </a:r>
            <a:r>
              <a:rPr lang="en-US" dirty="0"/>
              <a:t> that create consistent, reliable, customer-delighting results.</a:t>
            </a:r>
          </a:p>
          <a:p>
            <a:pPr>
              <a:buNone/>
            </a:pPr>
            <a:br>
              <a:rPr lang="en-US" dirty="0"/>
            </a:br>
            <a:endParaRPr lang="en-US" dirty="0"/>
          </a:p>
          <a:p>
            <a:pPr>
              <a:buNone/>
            </a:pPr>
            <a:r>
              <a:rPr lang="en-US" b="1" dirty="0"/>
              <a:t>The Chain Reaction in Business and Life</a:t>
            </a:r>
          </a:p>
          <a:p>
            <a:pPr>
              <a:buNone/>
            </a:pPr>
            <a:r>
              <a:rPr lang="en-US" dirty="0"/>
              <a:t>You learned about the </a:t>
            </a:r>
            <a:r>
              <a:rPr lang="en-US" b="1" dirty="0"/>
              <a:t>Quality Chain Reaction</a:t>
            </a:r>
            <a:r>
              <a:rPr lang="en-US" dirty="0"/>
              <a:t>:</a:t>
            </a:r>
          </a:p>
          <a:p>
            <a:pPr>
              <a:buFont typeface="+mj-lt"/>
              <a:buAutoNum type="arabicPeriod"/>
            </a:pPr>
            <a:r>
              <a:rPr lang="en-US" dirty="0"/>
              <a:t>Improve quality.</a:t>
            </a:r>
          </a:p>
          <a:p>
            <a:pPr>
              <a:buFont typeface="+mj-lt"/>
              <a:buAutoNum type="arabicPeriod"/>
            </a:pPr>
            <a:r>
              <a:rPr lang="en-US" dirty="0"/>
              <a:t>Costs decrease (less rework, waste, and delay).</a:t>
            </a:r>
          </a:p>
          <a:p>
            <a:pPr>
              <a:buFont typeface="+mj-lt"/>
              <a:buAutoNum type="arabicPeriod"/>
            </a:pPr>
            <a:r>
              <a:rPr lang="en-US" dirty="0"/>
              <a:t>Productivity increases (faster, smoother workflows).</a:t>
            </a:r>
          </a:p>
          <a:p>
            <a:pPr>
              <a:buFont typeface="+mj-lt"/>
              <a:buAutoNum type="arabicPeriod"/>
            </a:pPr>
            <a:r>
              <a:rPr lang="en-US" dirty="0"/>
              <a:t>Customers are more satisfied.</a:t>
            </a:r>
          </a:p>
          <a:p>
            <a:pPr>
              <a:buFont typeface="+mj-lt"/>
              <a:buAutoNum type="arabicPeriod"/>
            </a:pPr>
            <a:r>
              <a:rPr lang="en-US" dirty="0"/>
              <a:t>Market share and growth expand.</a:t>
            </a:r>
          </a:p>
          <a:p>
            <a:pPr>
              <a:buNone/>
            </a:pPr>
            <a:r>
              <a:rPr lang="en-US" dirty="0"/>
              <a:t>This principle applies just as much to small businesses seeking profit as it does to individuals improving personal workflows.</a:t>
            </a:r>
          </a:p>
          <a:p>
            <a:pPr>
              <a:buNone/>
            </a:pPr>
            <a:br>
              <a:rPr lang="en-US" dirty="0"/>
            </a:br>
            <a:endParaRPr lang="en-US" dirty="0"/>
          </a:p>
          <a:p>
            <a:pPr>
              <a:buNone/>
            </a:pPr>
            <a:r>
              <a:rPr lang="en-US" b="1" dirty="0"/>
              <a:t>A new approach: Rewards-Process Management (R-PM)</a:t>
            </a:r>
          </a:p>
          <a:p>
            <a:pPr>
              <a:buNone/>
            </a:pPr>
            <a:r>
              <a:rPr lang="en-US" dirty="0"/>
              <a:t>R-PM is more than a management technique—it is a shift in mindset.</a:t>
            </a:r>
          </a:p>
          <a:p>
            <a:pPr>
              <a:buFont typeface="Arial" panose="020B0604020202020204" pitchFamily="34" charset="0"/>
              <a:buChar char="•"/>
            </a:pPr>
            <a:r>
              <a:rPr lang="en-US" dirty="0"/>
              <a:t>It requires leadership at every level, not just from the top.</a:t>
            </a:r>
          </a:p>
          <a:p>
            <a:pPr>
              <a:buFont typeface="Arial" panose="020B0604020202020204" pitchFamily="34" charset="0"/>
              <a:buChar char="•"/>
            </a:pPr>
            <a:r>
              <a:rPr lang="en-US" dirty="0"/>
              <a:t>It emphasizes building systems where quality is the default, not the exception.</a:t>
            </a:r>
          </a:p>
          <a:p>
            <a:pPr>
              <a:buFont typeface="Arial" panose="020B0604020202020204" pitchFamily="34" charset="0"/>
              <a:buChar char="•"/>
            </a:pPr>
            <a:r>
              <a:rPr lang="en-US" dirty="0"/>
              <a:t>It aligns processes, people, and goals toward </a:t>
            </a:r>
            <a:r>
              <a:rPr lang="en-US" b="1" dirty="0"/>
              <a:t>long-term customer value and sustainable growth</a:t>
            </a:r>
            <a:r>
              <a:rPr lang="en-US" dirty="0"/>
              <a:t>.</a:t>
            </a:r>
          </a:p>
          <a:p>
            <a:pPr>
              <a:buNone/>
            </a:pPr>
            <a:br>
              <a:rPr lang="en-US" dirty="0"/>
            </a:br>
            <a:endParaRPr lang="en-US" dirty="0"/>
          </a:p>
          <a:p>
            <a:pPr>
              <a:buNone/>
            </a:pPr>
            <a:r>
              <a:rPr lang="en-US" dirty="0"/>
              <a:t>✅ </a:t>
            </a:r>
            <a:r>
              <a:rPr lang="en-US" b="1" dirty="0"/>
              <a:t>Key Takeaway:</a:t>
            </a:r>
            <a:br>
              <a:rPr lang="en-US" dirty="0"/>
            </a:br>
            <a:r>
              <a:rPr lang="en-US" dirty="0"/>
              <a:t>Improving quality is not about fixing problems at the end—it’s about designing better processes from the start. Whether in your personal finances, a small business, or a larger team, quality-focused workflows reduce costs, eliminate stress, and unlock growth.</a:t>
            </a:r>
          </a:p>
          <a:p>
            <a:endParaRPr lang="en-US" dirty="0"/>
          </a:p>
        </p:txBody>
      </p:sp>
      <p:sp>
        <p:nvSpPr>
          <p:cNvPr id="4" name="Slide Number Placeholder 3"/>
          <p:cNvSpPr>
            <a:spLocks noGrp="1"/>
          </p:cNvSpPr>
          <p:nvPr>
            <p:ph type="sldNum" sz="quarter" idx="5"/>
          </p:nvPr>
        </p:nvSpPr>
        <p:spPr/>
        <p:txBody>
          <a:bodyPr/>
          <a:lstStyle/>
          <a:p>
            <a:fld id="{F0F31105-5E01-45D3-AE4F-B68B663DDA6C}" type="slidenum">
              <a:rPr lang="en-US" smtClean="0"/>
              <a:t>26</a:t>
            </a:fld>
            <a:endParaRPr lang="en-US"/>
          </a:p>
        </p:txBody>
      </p:sp>
    </p:spTree>
    <p:extLst>
      <p:ext uri="{BB962C8B-B14F-4D97-AF65-F5344CB8AC3E}">
        <p14:creationId xmlns:p14="http://schemas.microsoft.com/office/powerpoint/2010/main" val="18560797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Coming Next:</a:t>
            </a:r>
          </a:p>
          <a:p>
            <a:endParaRPr lang="en-US" dirty="0"/>
          </a:p>
          <a:p>
            <a:r>
              <a:rPr lang="en-US" sz="1200" b="1" i="0" u="none" strike="noStrike" kern="1200" baseline="0" dirty="0">
                <a:solidFill>
                  <a:schemeClr val="tx1"/>
                </a:solidFill>
                <a:latin typeface="+mn-lt"/>
                <a:ea typeface="+mn-ea"/>
                <a:cs typeface="+mn-cs"/>
              </a:rPr>
              <a:t>Module 2: Quality Improvement Teams</a:t>
            </a:r>
          </a:p>
          <a:p>
            <a:endParaRPr lang="en-US"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this module you will learn the roles and responsibilities of quality improvement teams. We will also discuss the roles and</a:t>
            </a:r>
          </a:p>
          <a:p>
            <a:r>
              <a:rPr lang="en-US" sz="1200" b="0" i="0" u="none" strike="noStrike" kern="1200" baseline="0" dirty="0">
                <a:solidFill>
                  <a:schemeClr val="tx1"/>
                </a:solidFill>
                <a:latin typeface="+mn-lt"/>
                <a:ea typeface="+mn-ea"/>
                <a:cs typeface="+mn-cs"/>
              </a:rPr>
              <a:t>responsibilities individuals have on teams and the various support positions needed for successful quality implementation.</a:t>
            </a:r>
            <a:endParaRPr lang="en-US" dirty="0"/>
          </a:p>
        </p:txBody>
      </p:sp>
      <p:sp>
        <p:nvSpPr>
          <p:cNvPr id="4" name="Slide Number Placeholder 3"/>
          <p:cNvSpPr>
            <a:spLocks noGrp="1"/>
          </p:cNvSpPr>
          <p:nvPr>
            <p:ph type="sldNum" sz="quarter" idx="5"/>
          </p:nvPr>
        </p:nvSpPr>
        <p:spPr/>
        <p:txBody>
          <a:bodyPr/>
          <a:lstStyle/>
          <a:p>
            <a:fld id="{F0F31105-5E01-45D3-AE4F-B68B663DDA6C}" type="slidenum">
              <a:rPr lang="en-US" smtClean="0"/>
              <a:t>27</a:t>
            </a:fld>
            <a:endParaRPr lang="en-US"/>
          </a:p>
        </p:txBody>
      </p:sp>
    </p:spTree>
    <p:extLst>
      <p:ext uri="{BB962C8B-B14F-4D97-AF65-F5344CB8AC3E}">
        <p14:creationId xmlns:p14="http://schemas.microsoft.com/office/powerpoint/2010/main" val="3829750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R-PM Fundamentals: Course Structure</a:t>
            </a:r>
          </a:p>
          <a:p>
            <a:endParaRPr lang="en-US" b="1" dirty="0"/>
          </a:p>
          <a:p>
            <a:r>
              <a:rPr lang="en-US" b="1" dirty="0"/>
              <a:t>Course Overview</a:t>
            </a:r>
          </a:p>
          <a:p>
            <a:r>
              <a:rPr lang="en-US" dirty="0"/>
              <a:t>This course introduces the principles of </a:t>
            </a:r>
            <a:r>
              <a:rPr lang="en-US" b="1" dirty="0"/>
              <a:t>RewmoAI Process Management (R-PM)</a:t>
            </a:r>
            <a:r>
              <a:rPr lang="en-US" dirty="0"/>
              <a:t>. It explains why process improvement matters and how individuals and small businesses can use these methods to save money, boost productivity, and consistently meet or exceed customer expectations.</a:t>
            </a:r>
          </a:p>
          <a:p>
            <a:endParaRPr lang="en-US" dirty="0"/>
          </a:p>
          <a:p>
            <a:r>
              <a:rPr lang="en-US" dirty="0"/>
              <a:t>We’ll cover:</a:t>
            </a:r>
          </a:p>
          <a:p>
            <a:r>
              <a:rPr lang="en-US" dirty="0"/>
              <a:t>Mission Statement &amp; Learning Objectives</a:t>
            </a:r>
          </a:p>
          <a:p>
            <a:r>
              <a:rPr lang="en-US" dirty="0"/>
              <a:t>Course Structure &amp; Schedule</a:t>
            </a:r>
          </a:p>
          <a:p>
            <a:r>
              <a:rPr lang="en-US" dirty="0"/>
              <a:t>R-PM Curriculum Overview and Learning Sequence</a:t>
            </a:r>
          </a:p>
          <a:p>
            <a:br>
              <a:rPr lang="en-US" dirty="0"/>
            </a:br>
            <a:endParaRPr lang="en-US" dirty="0"/>
          </a:p>
          <a:p>
            <a:r>
              <a:rPr lang="en-US" b="1" dirty="0"/>
              <a:t>Module 1 – Understanding Quality</a:t>
            </a:r>
          </a:p>
          <a:p>
            <a:r>
              <a:rPr lang="en-US" dirty="0"/>
              <a:t>In this module, you’ll explore how “quality” has been defined in the past and what it means today for individuals and small businesses. You’ll be introduced to the </a:t>
            </a:r>
            <a:r>
              <a:rPr lang="en-US" b="1" dirty="0"/>
              <a:t>Quality Chain Reaction</a:t>
            </a:r>
            <a:r>
              <a:rPr lang="en-US" dirty="0"/>
              <a:t>:</a:t>
            </a:r>
          </a:p>
          <a:p>
            <a:r>
              <a:rPr lang="en-US" dirty="0"/>
              <a:t>Improve qualities of products or services</a:t>
            </a:r>
          </a:p>
          <a:p>
            <a:r>
              <a:rPr lang="en-US" dirty="0"/>
              <a:t>Costs decrease</a:t>
            </a:r>
          </a:p>
          <a:p>
            <a:r>
              <a:rPr lang="en-US" dirty="0"/>
              <a:t>Productivity improves</a:t>
            </a:r>
          </a:p>
          <a:p>
            <a:r>
              <a:rPr lang="en-US" dirty="0"/>
              <a:t>Customer expectations are met or exceeded</a:t>
            </a:r>
          </a:p>
          <a:p>
            <a:r>
              <a:rPr lang="en-US" dirty="0"/>
              <a:t>Market share increases</a:t>
            </a:r>
          </a:p>
          <a:p>
            <a:r>
              <a:rPr lang="en-US" dirty="0"/>
              <a:t>We’ll discuss how leadership and management approaches create this chain reaction, how to view your business as a system, and how processes drive quality and outcomes.</a:t>
            </a:r>
          </a:p>
          <a:p>
            <a:br>
              <a:rPr lang="en-US" dirty="0"/>
            </a:br>
            <a:endParaRPr lang="en-US" dirty="0"/>
          </a:p>
          <a:p>
            <a:r>
              <a:rPr lang="en-US" b="1" dirty="0"/>
              <a:t>Module 2 – Process Improvement Teams</a:t>
            </a:r>
          </a:p>
          <a:p>
            <a:r>
              <a:rPr lang="en-US" dirty="0"/>
              <a:t>This module introduces the </a:t>
            </a:r>
            <a:r>
              <a:rPr lang="en-US" b="1" dirty="0"/>
              <a:t>team approach</a:t>
            </a:r>
            <a:r>
              <a:rPr lang="en-US" dirty="0"/>
              <a:t> to managing quality. You’ll learn the roles and responsibilities of different teams (or team members in a small shop), and the support roles needed to implement R-PM effectively. Even a solo entrepreneur will learn how to involve partners, suppliers, or customers in continuous improvement.</a:t>
            </a:r>
          </a:p>
          <a:p>
            <a:br>
              <a:rPr lang="en-US" dirty="0"/>
            </a:br>
            <a:endParaRPr lang="en-US" dirty="0"/>
          </a:p>
          <a:p>
            <a:r>
              <a:rPr lang="en-US" b="1" dirty="0"/>
              <a:t>Module 3 – System of Profound Knowledge</a:t>
            </a:r>
          </a:p>
          <a:p>
            <a:r>
              <a:rPr lang="en-US" dirty="0"/>
              <a:t>Here you’ll learn Dr. Deming’s </a:t>
            </a:r>
            <a:r>
              <a:rPr lang="en-US" b="1" dirty="0"/>
              <a:t>four interrelated parts</a:t>
            </a:r>
            <a:r>
              <a:rPr lang="en-US" dirty="0"/>
              <a:t> of a management system:</a:t>
            </a:r>
          </a:p>
          <a:p>
            <a:r>
              <a:rPr lang="en-US" b="1" dirty="0"/>
              <a:t>Systems</a:t>
            </a:r>
            <a:r>
              <a:rPr lang="en-US" dirty="0"/>
              <a:t> – how workflows and processes interact.</a:t>
            </a:r>
          </a:p>
          <a:p>
            <a:r>
              <a:rPr lang="en-US" b="1" dirty="0"/>
              <a:t>Psychology</a:t>
            </a:r>
            <a:r>
              <a:rPr lang="en-US" dirty="0"/>
              <a:t> – understanding people, motivation, and teamwork.</a:t>
            </a:r>
          </a:p>
          <a:p>
            <a:r>
              <a:rPr lang="en-US" b="1" dirty="0"/>
              <a:t>Variation</a:t>
            </a:r>
            <a:r>
              <a:rPr lang="en-US" dirty="0"/>
              <a:t> – why results differ and how to reduce wasted effort.</a:t>
            </a:r>
          </a:p>
          <a:p>
            <a:r>
              <a:rPr lang="en-US" b="1" dirty="0"/>
              <a:t>Knowledge</a:t>
            </a:r>
            <a:r>
              <a:rPr lang="en-US" dirty="0"/>
              <a:t> – using data, prediction, and theory for improvement.</a:t>
            </a:r>
          </a:p>
          <a:p>
            <a:endParaRPr lang="en-US" dirty="0"/>
          </a:p>
          <a:p>
            <a:r>
              <a:rPr lang="en-US" dirty="0"/>
              <a:t>Lessons include:</a:t>
            </a:r>
          </a:p>
          <a:p>
            <a:r>
              <a:rPr lang="en-US" b="1" dirty="0"/>
              <a:t>Systems</a:t>
            </a:r>
            <a:r>
              <a:rPr lang="en-US" dirty="0"/>
              <a:t>: Seeing your work as a process and how to improve it.</a:t>
            </a:r>
          </a:p>
          <a:p>
            <a:r>
              <a:rPr lang="en-US" b="1" dirty="0"/>
              <a:t>Psychology</a:t>
            </a:r>
            <a:r>
              <a:rPr lang="en-US" dirty="0"/>
              <a:t>: Why people behave differently, why teamwork matters, and how culture shapes results.</a:t>
            </a:r>
          </a:p>
          <a:p>
            <a:r>
              <a:rPr lang="en-US" b="1" dirty="0"/>
              <a:t>Variation</a:t>
            </a:r>
            <a:r>
              <a:rPr lang="en-US" dirty="0"/>
              <a:t>: How to recognize process variation and take action to reduce waste and errors. (Includes the Red Bead Exercise to demonstrate variation in action.)</a:t>
            </a:r>
          </a:p>
          <a:p>
            <a:r>
              <a:rPr lang="en-US" b="1" dirty="0"/>
              <a:t>Knowledge</a:t>
            </a:r>
            <a:r>
              <a:rPr lang="en-US" dirty="0"/>
              <a:t>: Why the scientific method applies to business improvement and how continual learning drives progress.</a:t>
            </a:r>
          </a:p>
          <a:p>
            <a:br>
              <a:rPr lang="en-US" dirty="0"/>
            </a:br>
            <a:endParaRPr lang="en-US" dirty="0"/>
          </a:p>
          <a:p>
            <a:r>
              <a:rPr lang="en-US" b="1" dirty="0"/>
              <a:t>Module 4 – Fourteen Principles of Management</a:t>
            </a:r>
          </a:p>
          <a:p>
            <a:r>
              <a:rPr lang="en-US" dirty="0"/>
              <a:t>This module introduces Dr. Deming’s </a:t>
            </a:r>
            <a:r>
              <a:rPr lang="en-US" b="1" dirty="0"/>
              <a:t>Fourteen Principles of Management</a:t>
            </a:r>
            <a:r>
              <a:rPr lang="en-US" dirty="0"/>
              <a:t> in a way that applies directly to small businesses and individuals. These principles provide a framework for leadership, decision-making, and building a culture of continuous improvement.</a:t>
            </a:r>
          </a:p>
          <a:p>
            <a:br>
              <a:rPr lang="en-US" dirty="0"/>
            </a:br>
            <a:endParaRPr lang="en-US" dirty="0"/>
          </a:p>
          <a:p>
            <a:r>
              <a:rPr lang="en-US" b="1" dirty="0"/>
              <a:t>Module 5 – Basic Process Improvement Tools</a:t>
            </a:r>
          </a:p>
          <a:p>
            <a:r>
              <a:rPr lang="en-US" dirty="0"/>
              <a:t>Here you’ll get hands-on with tools used in the </a:t>
            </a:r>
            <a:r>
              <a:rPr lang="en-US" b="1" dirty="0"/>
              <a:t>Plan-Do-Check-Act (PDCA)</a:t>
            </a:r>
            <a:r>
              <a:rPr lang="en-US" dirty="0"/>
              <a:t> cycle. Some tools help with planning, others with analyzing processes, and others with measuring improvement. You’ll practice applying these tools to your own workflows.</a:t>
            </a:r>
          </a:p>
          <a:p>
            <a:br>
              <a:rPr lang="en-US" dirty="0"/>
            </a:br>
            <a:endParaRPr lang="en-US" dirty="0"/>
          </a:p>
          <a:p>
            <a:r>
              <a:rPr lang="en-US" b="1" dirty="0"/>
              <a:t>Course Summary</a:t>
            </a:r>
          </a:p>
          <a:p>
            <a:r>
              <a:rPr lang="en-US" dirty="0"/>
              <a:t>By the end of this course, you’ll understand that </a:t>
            </a:r>
            <a:r>
              <a:rPr lang="en-US" b="1" dirty="0"/>
              <a:t>R-PM for individuals and small businesses</a:t>
            </a:r>
            <a:r>
              <a:rPr lang="en-US" dirty="0"/>
              <a:t> is a new approach to working smarter, not harder. It requires new knowledge, new actions, and a commitment to continual improvement in both personal workflows and small business operations.</a:t>
            </a:r>
          </a:p>
          <a:p>
            <a:endParaRPr lang="en-US" dirty="0"/>
          </a:p>
        </p:txBody>
      </p:sp>
      <p:sp>
        <p:nvSpPr>
          <p:cNvPr id="4" name="Slide Number Placeholder 3"/>
          <p:cNvSpPr>
            <a:spLocks noGrp="1"/>
          </p:cNvSpPr>
          <p:nvPr>
            <p:ph type="sldNum" sz="quarter" idx="5"/>
          </p:nvPr>
        </p:nvSpPr>
        <p:spPr/>
        <p:txBody>
          <a:bodyPr/>
          <a:lstStyle/>
          <a:p>
            <a:fld id="{F0F31105-5E01-45D3-AE4F-B68B663DDA6C}" type="slidenum">
              <a:rPr lang="en-US" smtClean="0"/>
              <a:t>3</a:t>
            </a:fld>
            <a:endParaRPr lang="en-US"/>
          </a:p>
        </p:txBody>
      </p:sp>
    </p:spTree>
    <p:extLst>
      <p:ext uri="{BB962C8B-B14F-4D97-AF65-F5344CB8AC3E}">
        <p14:creationId xmlns:p14="http://schemas.microsoft.com/office/powerpoint/2010/main" val="59946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Approach to Quality Management for Individuals and Small Businesses</a:t>
            </a:r>
          </a:p>
          <a:p>
            <a:endParaRPr lang="en-US" b="1" dirty="0"/>
          </a:p>
          <a:p>
            <a:r>
              <a:rPr lang="en-US" dirty="0"/>
              <a:t>This diagram illustrates the </a:t>
            </a:r>
            <a:r>
              <a:rPr lang="en-US" b="1" dirty="0"/>
              <a:t>RewmoAI Process Management (R-PM) approach to quality management</a:t>
            </a:r>
            <a:r>
              <a:rPr lang="en-US" dirty="0"/>
              <a:t>. This course is built around that approach, which is rooted in the work of </a:t>
            </a:r>
            <a:r>
              <a:rPr lang="en-US" b="1" dirty="0"/>
              <a:t>W. Edwards Deming</a:t>
            </a:r>
            <a:r>
              <a:rPr lang="en-US" dirty="0"/>
              <a:t>. You will see this diagram at the beginning of each module as a way of introduction—it shows how the modules connect to one another.</a:t>
            </a:r>
          </a:p>
          <a:p>
            <a:r>
              <a:rPr lang="en-US" dirty="0"/>
              <a:t>W. Edwards Deming was an internationally recognized leader in quality management and statistical process control. His principles helped transform organizations around the world by showing that </a:t>
            </a:r>
            <a:r>
              <a:rPr lang="en-US" b="1" dirty="0"/>
              <a:t>improving quality leads directly to higher productivity, lower costs, and stronger customer loyalty</a:t>
            </a:r>
            <a:r>
              <a:rPr lang="en-US" dirty="0"/>
              <a:t>.</a:t>
            </a:r>
          </a:p>
          <a:p>
            <a:endParaRPr lang="en-US" dirty="0"/>
          </a:p>
          <a:p>
            <a:r>
              <a:rPr lang="en-US" dirty="0"/>
              <a:t>The R-PM approach to quality management rests on three key elements:</a:t>
            </a:r>
          </a:p>
          <a:p>
            <a:endParaRPr lang="en-US" dirty="0"/>
          </a:p>
          <a:p>
            <a:r>
              <a:rPr lang="en-US" b="1" dirty="0"/>
              <a:t>The System of Profound Knowledge</a:t>
            </a:r>
            <a:r>
              <a:rPr lang="en-US" dirty="0"/>
              <a:t> – a framework for understanding systems, people, variation, and knowledge.</a:t>
            </a:r>
          </a:p>
          <a:p>
            <a:r>
              <a:rPr lang="en-US" b="1" dirty="0"/>
              <a:t>The Plan-Do-Check-Act (PDCA) Cycle</a:t>
            </a:r>
            <a:r>
              <a:rPr lang="en-US" dirty="0"/>
              <a:t> – a simple, scientific method for testing and improving processes.</a:t>
            </a:r>
          </a:p>
          <a:p>
            <a:r>
              <a:rPr lang="en-US" b="1" dirty="0"/>
              <a:t>The Fourteen Principles of Management</a:t>
            </a:r>
            <a:r>
              <a:rPr lang="en-US" dirty="0"/>
              <a:t> – practical obligations and practices for leaders, managers, and entrepreneurs to sustain long-term quality improvement.</a:t>
            </a:r>
          </a:p>
          <a:p>
            <a:r>
              <a:rPr lang="en-US" dirty="0"/>
              <a:t>The System of Profound Knowledge provides the foundation for continuous improvement. The PDCA cycle applies the scientific method to real work, generating new insights and practical results. The two-way connection between them represents the </a:t>
            </a:r>
            <a:r>
              <a:rPr lang="en-US" b="1" dirty="0"/>
              <a:t>growth of knowledge through repeated learning and application</a:t>
            </a:r>
            <a:r>
              <a:rPr lang="en-US" dirty="0"/>
              <a:t>.</a:t>
            </a:r>
          </a:p>
          <a:p>
            <a:r>
              <a:rPr lang="en-US" dirty="0"/>
              <a:t>The Fourteen Principles are a management roadmap for creating lasting improvement. They remind us that quality is not achieved by statistical tools alone—it requires </a:t>
            </a:r>
            <a:r>
              <a:rPr lang="en-US" b="1" dirty="0"/>
              <a:t>leadership, culture, and a commitment to systems thinking</a:t>
            </a:r>
            <a:r>
              <a:rPr lang="en-US" dirty="0"/>
              <a:t>.</a:t>
            </a:r>
          </a:p>
          <a:p>
            <a:endParaRPr lang="en-US" dirty="0"/>
          </a:p>
          <a:p>
            <a:r>
              <a:rPr lang="en-US" dirty="0"/>
              <a:t>This course will introduce you to the R-PM approach to quality management. Each lesson will focus on one of these elements, showing you how they fit together. By the end, you’ll have a strong understanding of how individuals and small businesses can apply these ideas to achieve </a:t>
            </a:r>
            <a:r>
              <a:rPr lang="en-US" b="1" dirty="0"/>
              <a:t>better results, reduced costs, and satisfied customers</a:t>
            </a:r>
            <a:r>
              <a:rPr lang="en-US" dirty="0"/>
              <a:t>.</a:t>
            </a:r>
          </a:p>
        </p:txBody>
      </p:sp>
      <p:sp>
        <p:nvSpPr>
          <p:cNvPr id="4" name="Slide Number Placeholder 3"/>
          <p:cNvSpPr>
            <a:spLocks noGrp="1"/>
          </p:cNvSpPr>
          <p:nvPr>
            <p:ph type="sldNum" sz="quarter" idx="5"/>
          </p:nvPr>
        </p:nvSpPr>
        <p:spPr/>
        <p:txBody>
          <a:bodyPr/>
          <a:lstStyle/>
          <a:p>
            <a:fld id="{F0F31105-5E01-45D3-AE4F-B68B663DDA6C}" type="slidenum">
              <a:rPr lang="en-US" smtClean="0"/>
              <a:t>4</a:t>
            </a:fld>
            <a:endParaRPr lang="en-US"/>
          </a:p>
        </p:txBody>
      </p:sp>
    </p:spTree>
    <p:extLst>
      <p:ext uri="{BB962C8B-B14F-4D97-AF65-F5344CB8AC3E}">
        <p14:creationId xmlns:p14="http://schemas.microsoft.com/office/powerpoint/2010/main" val="999754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Module 1 – The Quality Approach</a:t>
            </a:r>
          </a:p>
          <a:p>
            <a:r>
              <a:rPr lang="en-US" dirty="0"/>
              <a:t>🎥 </a:t>
            </a:r>
            <a:r>
              <a:rPr lang="en-US" i="1" dirty="0"/>
              <a:t>Suggested Intro Video:</a:t>
            </a:r>
            <a:r>
              <a:rPr lang="en-US" dirty="0"/>
              <a:t> </a:t>
            </a:r>
            <a:r>
              <a:rPr lang="en-US" i="1" dirty="0"/>
              <a:t>The Prophet of Quality</a:t>
            </a:r>
            <a:r>
              <a:rPr lang="en-US" dirty="0"/>
              <a:t> [insert link here]</a:t>
            </a:r>
          </a:p>
          <a:p>
            <a:endParaRPr lang="en-US" dirty="0"/>
          </a:p>
          <a:p>
            <a:r>
              <a:rPr lang="en-US" b="1" dirty="0"/>
              <a:t>Contributions of Dr. Deming</a:t>
            </a:r>
          </a:p>
          <a:p>
            <a:r>
              <a:rPr lang="en-US" dirty="0"/>
              <a:t>In the early 1950s, products stamped </a:t>
            </a:r>
            <a:r>
              <a:rPr lang="en-US" i="1" dirty="0"/>
              <a:t>“Made in Japan”</a:t>
            </a:r>
            <a:r>
              <a:rPr lang="en-US" dirty="0"/>
              <a:t> were often dismissed as low quality. Within a few decades, Japan transformed into a global leader in quality and productivity. This turnaround was influenced heavily by </a:t>
            </a:r>
            <a:r>
              <a:rPr lang="en-US" b="1" dirty="0"/>
              <a:t>Dr. W. Edwards Deming</a:t>
            </a:r>
            <a:r>
              <a:rPr lang="en-US" dirty="0"/>
              <a:t>, a statistician whose methods changed how organizations manage work.</a:t>
            </a:r>
          </a:p>
          <a:p>
            <a:endParaRPr lang="en-US" b="1" dirty="0"/>
          </a:p>
          <a:p>
            <a:r>
              <a:rPr lang="en-US" b="1" dirty="0"/>
              <a:t>Deming’s Role in Japan</a:t>
            </a:r>
          </a:p>
          <a:p>
            <a:r>
              <a:rPr lang="en-US" dirty="0"/>
              <a:t>After World War II, Deming was invited to Japan to assist in the nation’s reconstruction. While his initial work was in statistics and census-taking, the </a:t>
            </a:r>
            <a:r>
              <a:rPr lang="en-US" b="1" dirty="0"/>
              <a:t>Union of Japanese Scientists and Engineers (JUSE)</a:t>
            </a:r>
            <a:r>
              <a:rPr lang="en-US" dirty="0"/>
              <a:t> asked him to lecture on quality improvement. With the support of Japanese business leaders, Deming’s message spread quickly: quality was not about inspection at the end of production, but about building better processes from the start.</a:t>
            </a:r>
          </a:p>
          <a:p>
            <a:r>
              <a:rPr lang="en-US" dirty="0"/>
              <a:t>Japanese companies embraced Deming’s ideas, leading to breakthroughs in industries such as steel and shipbuilding. By focusing on </a:t>
            </a:r>
            <a:r>
              <a:rPr lang="en-US" b="1" dirty="0"/>
              <a:t>process management, statistical control, and leadership responsibility</a:t>
            </a:r>
            <a:r>
              <a:rPr lang="en-US" dirty="0"/>
              <a:t>, Japan overtook many U.S. industries by the 1960s.</a:t>
            </a:r>
          </a:p>
          <a:p>
            <a:endParaRPr lang="en-US" b="1" dirty="0"/>
          </a:p>
          <a:p>
            <a:r>
              <a:rPr lang="en-US" b="1" dirty="0"/>
              <a:t>The Navy’s Role in the U.S.</a:t>
            </a:r>
          </a:p>
          <a:p>
            <a:r>
              <a:rPr lang="en-US" dirty="0"/>
              <a:t>While Deming was shaping Japan’s recovery, parts of the U.S. military—especially the </a:t>
            </a:r>
            <a:r>
              <a:rPr lang="en-US" b="1" dirty="0"/>
              <a:t>Navy</a:t>
            </a:r>
            <a:r>
              <a:rPr lang="en-US" dirty="0"/>
              <a:t>—recognized that his ideas could also strengthen American readiness and efficiency. During and after the war, the Navy applied statistical quality control to improve production systems, reduce waste, and ensure reliability in shipbuilding and logistics.</a:t>
            </a:r>
          </a:p>
          <a:p>
            <a:r>
              <a:rPr lang="en-US" dirty="0"/>
              <a:t>By the 1980s, the Navy formalized this into what was then called </a:t>
            </a:r>
            <a:r>
              <a:rPr lang="en-US" b="1" dirty="0"/>
              <a:t>Total Quality Leadership (TQL)</a:t>
            </a:r>
            <a:r>
              <a:rPr lang="en-US" dirty="0"/>
              <a:t>, adapting Deming’s principles for military organizations. Their work helped prove that </a:t>
            </a:r>
            <a:r>
              <a:rPr lang="en-US" b="1" dirty="0"/>
              <a:t>quality management principles could be applied not just in factories, but in any system where people, processes, and resources must work together</a:t>
            </a:r>
            <a:r>
              <a:rPr lang="en-US" dirty="0"/>
              <a:t>.</a:t>
            </a:r>
          </a:p>
          <a:p>
            <a:r>
              <a:rPr lang="en-US" dirty="0"/>
              <a:t>This military adoption is important history—it helped bridge Deming’s industrial teachings into wider organizational practice in the United States. From there, quality management spread into </a:t>
            </a:r>
            <a:r>
              <a:rPr lang="en-US" b="1" dirty="0"/>
              <a:t>corporate, nonprofit, and eventually small business environments</a:t>
            </a:r>
            <a:r>
              <a:rPr lang="en-US" dirty="0"/>
              <a:t>.</a:t>
            </a:r>
          </a:p>
          <a:p>
            <a:endParaRPr lang="en-US" b="1" dirty="0"/>
          </a:p>
          <a:p>
            <a:r>
              <a:rPr lang="en-US" b="1" dirty="0"/>
              <a:t>Lessons for Small Businesses and Individuals</a:t>
            </a:r>
          </a:p>
          <a:p>
            <a:r>
              <a:rPr lang="en-US" dirty="0"/>
              <a:t>What began as a postwar industrial and military necessity is now a powerful framework for anyone looking to improve their work:</a:t>
            </a:r>
          </a:p>
          <a:p>
            <a:r>
              <a:rPr lang="en-US" b="1" dirty="0"/>
              <a:t>Leaders own quality.</a:t>
            </a:r>
            <a:r>
              <a:rPr lang="en-US" dirty="0"/>
              <a:t> Improvement cannot be delegated—it’s a leadership responsibility.</a:t>
            </a:r>
          </a:p>
          <a:p>
            <a:r>
              <a:rPr lang="en-US" b="1" dirty="0"/>
              <a:t>Processes matter.</a:t>
            </a:r>
            <a:r>
              <a:rPr lang="en-US" dirty="0"/>
              <a:t> Good systems deliver good results; poor systems guarantee problems.</a:t>
            </a:r>
          </a:p>
          <a:p>
            <a:r>
              <a:rPr lang="en-US" b="1" dirty="0"/>
              <a:t>Quality reduces cost.</a:t>
            </a:r>
            <a:r>
              <a:rPr lang="en-US" dirty="0"/>
              <a:t> By improving workflows, errors and waste go down while productivity rises.</a:t>
            </a:r>
          </a:p>
          <a:p>
            <a:r>
              <a:rPr lang="en-US" b="1" dirty="0"/>
              <a:t>People are problem-solvers.</a:t>
            </a:r>
            <a:r>
              <a:rPr lang="en-US" dirty="0"/>
              <a:t> Workers, team members, and even solo entrepreneurs can identify ways to improve daily processes.</a:t>
            </a:r>
          </a:p>
          <a:p>
            <a:endParaRPr lang="en-US" b="1" dirty="0"/>
          </a:p>
          <a:p>
            <a:r>
              <a:rPr lang="en-US" b="1" dirty="0"/>
              <a:t>The “Third Wave” of the Industrial Revolution</a:t>
            </a:r>
          </a:p>
          <a:p>
            <a:r>
              <a:rPr lang="en-US" dirty="0"/>
              <a:t>Deming’s teachings are often described as launching a “third wave” in industrial history:</a:t>
            </a:r>
          </a:p>
          <a:p>
            <a:r>
              <a:rPr lang="en-US" b="1" dirty="0"/>
              <a:t>First wave:</a:t>
            </a:r>
            <a:r>
              <a:rPr lang="en-US" dirty="0"/>
              <a:t> Interchangeable parts (manufacturing standardization).</a:t>
            </a:r>
          </a:p>
          <a:p>
            <a:r>
              <a:rPr lang="en-US" b="1" dirty="0"/>
              <a:t>Second wave:</a:t>
            </a:r>
            <a:r>
              <a:rPr lang="en-US" dirty="0"/>
              <a:t> The assembly line (mass production).</a:t>
            </a:r>
          </a:p>
          <a:p>
            <a:r>
              <a:rPr lang="en-US" b="1" dirty="0"/>
              <a:t>Third wave:</a:t>
            </a:r>
            <a:r>
              <a:rPr lang="en-US" dirty="0"/>
              <a:t> Quality as a system of management (process improvement + continuous learning).</a:t>
            </a:r>
          </a:p>
          <a:p>
            <a:endParaRPr lang="en-US" b="1" dirty="0"/>
          </a:p>
          <a:p>
            <a:r>
              <a:rPr lang="en-US" b="1" dirty="0"/>
              <a:t>Why It Matters Today</a:t>
            </a:r>
          </a:p>
          <a:p>
            <a:r>
              <a:rPr lang="en-US" dirty="0"/>
              <a:t>For individuals and small businesses, this history shows that </a:t>
            </a:r>
            <a:r>
              <a:rPr lang="en-US" b="1" dirty="0"/>
              <a:t>quality management is not just for big corporations or government institutions</a:t>
            </a:r>
            <a:r>
              <a:rPr lang="en-US" dirty="0"/>
              <a:t>. It is a mindset and a method:</a:t>
            </a:r>
          </a:p>
          <a:p>
            <a:r>
              <a:rPr lang="en-US" dirty="0"/>
              <a:t>Start by improving quality in your work.</a:t>
            </a:r>
          </a:p>
          <a:p>
            <a:r>
              <a:rPr lang="en-US" dirty="0"/>
              <a:t>Let reduced costs and improved productivity follow naturally.</a:t>
            </a:r>
          </a:p>
          <a:p>
            <a:r>
              <a:rPr lang="en-US" dirty="0"/>
              <a:t>Deliver consistent value that meets or exceeds customer expectations.</a:t>
            </a:r>
          </a:p>
          <a:p>
            <a:r>
              <a:rPr lang="en-US" dirty="0"/>
              <a:t>Build long-term trust, growth, and resilience.</a:t>
            </a:r>
          </a:p>
          <a:p>
            <a:endParaRPr lang="en-US" dirty="0"/>
          </a:p>
          <a:p>
            <a:r>
              <a:rPr lang="en-US" dirty="0"/>
              <a:t>This is the </a:t>
            </a:r>
            <a:r>
              <a:rPr lang="en-US" b="1" dirty="0"/>
              <a:t>Quality Chain Reaction</a:t>
            </a:r>
            <a:r>
              <a:rPr lang="en-US" dirty="0"/>
              <a:t> in action—a framework that grew from Deming’s ideas, was proven in Japan and the U.S. Navy, and now empowers small businesses and individuals everywhere.</a:t>
            </a:r>
          </a:p>
          <a:p>
            <a:endParaRPr lang="en-US" dirty="0"/>
          </a:p>
        </p:txBody>
      </p:sp>
      <p:sp>
        <p:nvSpPr>
          <p:cNvPr id="4" name="Slide Number Placeholder 3"/>
          <p:cNvSpPr>
            <a:spLocks noGrp="1"/>
          </p:cNvSpPr>
          <p:nvPr>
            <p:ph type="sldNum" sz="quarter" idx="5"/>
          </p:nvPr>
        </p:nvSpPr>
        <p:spPr/>
        <p:txBody>
          <a:bodyPr/>
          <a:lstStyle/>
          <a:p>
            <a:fld id="{F0F31105-5E01-45D3-AE4F-B68B663DDA6C}" type="slidenum">
              <a:rPr lang="en-US" smtClean="0"/>
              <a:t>5</a:t>
            </a:fld>
            <a:endParaRPr lang="en-US"/>
          </a:p>
        </p:txBody>
      </p:sp>
    </p:spTree>
    <p:extLst>
      <p:ext uri="{BB962C8B-B14F-4D97-AF65-F5344CB8AC3E}">
        <p14:creationId xmlns:p14="http://schemas.microsoft.com/office/powerpoint/2010/main" val="485699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Definition of Quality</a:t>
            </a:r>
          </a:p>
          <a:p>
            <a:endParaRPr lang="en-US" dirty="0"/>
          </a:p>
          <a:p>
            <a:r>
              <a:rPr lang="en-US" dirty="0"/>
              <a:t>Plain-English meaning</a:t>
            </a:r>
          </a:p>
          <a:p>
            <a:endParaRPr lang="en-US" dirty="0"/>
          </a:p>
          <a:p>
            <a:r>
              <a:rPr lang="en-US" dirty="0"/>
              <a:t>The essential nature of something—what makes it what it is.</a:t>
            </a:r>
          </a:p>
          <a:p>
            <a:r>
              <a:rPr lang="en-US" dirty="0"/>
              <a:t>A built-in feature or property.</a:t>
            </a:r>
          </a:p>
          <a:p>
            <a:r>
              <a:rPr lang="en-US" dirty="0"/>
              <a:t>A distinguishing characteristic.</a:t>
            </a:r>
          </a:p>
          <a:p>
            <a:r>
              <a:rPr lang="en-US" dirty="0"/>
              <a:t>A level of excellence or grade.</a:t>
            </a:r>
          </a:p>
          <a:p>
            <a:r>
              <a:rPr lang="en-US" dirty="0"/>
              <a:t>Synonyms (and how to use them)Property → a built-in feature of something’s nature.</a:t>
            </a:r>
          </a:p>
          <a:p>
            <a:r>
              <a:rPr lang="en-US" dirty="0"/>
              <a:t>Character → the distinctive qualities of a thing or group.</a:t>
            </a:r>
          </a:p>
          <a:p>
            <a:r>
              <a:rPr lang="en-US" dirty="0"/>
              <a:t>Attribute → a quality we ascribe or recognize in something.</a:t>
            </a:r>
          </a:p>
          <a:p>
            <a:endParaRPr lang="en-US" dirty="0"/>
          </a:p>
          <a:p>
            <a:r>
              <a:rPr lang="en-US" dirty="0"/>
              <a:t>Working definition (for individuals &amp; small businesses)</a:t>
            </a:r>
          </a:p>
          <a:p>
            <a:endParaRPr lang="en-US" dirty="0"/>
          </a:p>
          <a:p>
            <a:r>
              <a:rPr lang="en-US" dirty="0"/>
              <a:t>Quality is the degree to which your product or service consistently meets or exceeds your customers’ requirements and expectations.</a:t>
            </a:r>
          </a:p>
          <a:p>
            <a:endParaRPr lang="en-US" dirty="0"/>
          </a:p>
          <a:p>
            <a:r>
              <a:rPr lang="en-US" dirty="0"/>
              <a:t>What that means in practice</a:t>
            </a:r>
          </a:p>
          <a:p>
            <a:endParaRPr lang="en-US" dirty="0"/>
          </a:p>
          <a:p>
            <a:r>
              <a:rPr lang="en-US" dirty="0"/>
              <a:t>Defined by the customer (needs, requirements, expectations).</a:t>
            </a:r>
          </a:p>
          <a:p>
            <a:r>
              <a:rPr lang="en-US" dirty="0"/>
              <a:t>Proven by consistency (repeatable results, low variation).Demonstrated with evidence (feedback, defects, rework, on-time delivery, satisfaction).</a:t>
            </a:r>
          </a:p>
          <a:p>
            <a:r>
              <a:rPr lang="en-US" dirty="0"/>
              <a:t>Improved through process (clear methods, measurement, and learning).</a:t>
            </a:r>
          </a:p>
        </p:txBody>
      </p:sp>
      <p:sp>
        <p:nvSpPr>
          <p:cNvPr id="4" name="Slide Number Placeholder 3"/>
          <p:cNvSpPr>
            <a:spLocks noGrp="1"/>
          </p:cNvSpPr>
          <p:nvPr>
            <p:ph type="sldNum" sz="quarter" idx="5"/>
          </p:nvPr>
        </p:nvSpPr>
        <p:spPr/>
        <p:txBody>
          <a:bodyPr/>
          <a:lstStyle/>
          <a:p>
            <a:fld id="{F0F31105-5E01-45D3-AE4F-B68B663DDA6C}" type="slidenum">
              <a:rPr lang="en-US" smtClean="0"/>
              <a:t>6</a:t>
            </a:fld>
            <a:endParaRPr lang="en-US"/>
          </a:p>
        </p:txBody>
      </p:sp>
    </p:spTree>
    <p:extLst>
      <p:ext uri="{BB962C8B-B14F-4D97-AF65-F5344CB8AC3E}">
        <p14:creationId xmlns:p14="http://schemas.microsoft.com/office/powerpoint/2010/main" val="4260212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Module 1 – Dimensions of Quality</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Activity 1: Define Quality in Your Own Words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Take 5–10 minutes and write down your answers to these questions:</a:t>
            </a:r>
          </a:p>
          <a:p>
            <a:pPr marL="342900" marR="0" lvl="0" indent="-342900">
              <a:lnSpc>
                <a:spcPct val="115000"/>
              </a:lnSpc>
              <a:spcAft>
                <a:spcPts val="800"/>
              </a:spcAft>
              <a:buFont typeface="+mj-lt"/>
              <a:buAutoNum type="arabicPeriod"/>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What does quality mean to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you</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15000"/>
              </a:lnSpc>
              <a:spcAft>
                <a:spcPts val="800"/>
              </a:spcAft>
              <a:buSzPts val="1000"/>
              <a:buFont typeface="Courier New" panose="02070309020205020404" pitchFamily="49" charset="0"/>
              <a:buChar char="o"/>
              <a:tabLst>
                <a:tab pos="9144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Think about context, your needs, or what makes you feel something is “worth it.”</a:t>
            </a:r>
          </a:p>
          <a:p>
            <a:pPr marL="742950" marR="0" lvl="1" indent="-285750">
              <a:lnSpc>
                <a:spcPct val="115000"/>
              </a:lnSpc>
              <a:spcAft>
                <a:spcPts val="800"/>
              </a:spcAft>
              <a:buSzPts val="1000"/>
              <a:buFont typeface="Courier New" panose="02070309020205020404" pitchFamily="49" charset="0"/>
              <a:buChar char="o"/>
              <a:tabLst>
                <a:tab pos="9144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Examples might include cost, reliability, features, or freedom from defects.</a:t>
            </a:r>
          </a:p>
          <a:p>
            <a:pPr marL="342900" marR="0" lvl="0" indent="-342900">
              <a:lnSpc>
                <a:spcPct val="115000"/>
              </a:lnSpc>
              <a:spcAft>
                <a:spcPts val="800"/>
              </a:spcAft>
              <a:buFont typeface="+mj-lt"/>
              <a:buAutoNum type="arabicPeriod"/>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In your work or personal life, what does quality mean to your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customers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or the people you serve?</a:t>
            </a:r>
          </a:p>
          <a:p>
            <a:pPr marL="742950" marR="0" lvl="1" indent="-285750">
              <a:lnSpc>
                <a:spcPct val="115000"/>
              </a:lnSpc>
              <a:spcAft>
                <a:spcPts val="800"/>
              </a:spcAft>
              <a:buSzPts val="1000"/>
              <a:buFont typeface="Courier New" panose="02070309020205020404" pitchFamily="49" charset="0"/>
              <a:buChar char="o"/>
              <a:tabLst>
                <a:tab pos="9144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Examples might be: “it works every time,” “it meets my needs,” or “it’s worth the price.”</a:t>
            </a:r>
          </a:p>
          <a:p>
            <a:pPr marL="342900" marR="0" lvl="0" indent="-342900">
              <a:lnSpc>
                <a:spcPct val="115000"/>
              </a:lnSpc>
              <a:spcAft>
                <a:spcPts val="800"/>
              </a:spcAft>
              <a:buFont typeface="+mj-lt"/>
              <a:buAutoNum type="arabicPeriod"/>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Think back: when did you first notice a change in the quality of a product or service you used?</a:t>
            </a:r>
          </a:p>
          <a:p>
            <a:pPr marL="342900" marR="0" lvl="0" indent="-342900">
              <a:lnSpc>
                <a:spcPct val="115000"/>
              </a:lnSpc>
              <a:spcAft>
                <a:spcPts val="800"/>
              </a:spcAft>
              <a:buFont typeface="+mj-lt"/>
              <a:buAutoNum type="arabicPeriod"/>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When did you first become aware of a larger shift in American (or global) quality standards?</a:t>
            </a:r>
          </a:p>
          <a:p>
            <a:pPr marL="0" marR="0" algn="ctr">
              <a:lnSpc>
                <a:spcPct val="115000"/>
              </a:lnSpc>
              <a:spcAft>
                <a:spcPts val="800"/>
              </a:spcAft>
              <a:buNone/>
            </a:pPr>
            <a:br>
              <a:rPr lang="en-US" sz="1200" kern="100" dirty="0">
                <a:effectLst/>
                <a:latin typeface="Aptos" panose="020B0004020202020204" pitchFamily="34" charset="0"/>
                <a:ea typeface="Aptos" panose="020B0004020202020204" pitchFamily="34" charset="0"/>
                <a:cs typeface="Times New Roman" panose="02020603050405020304" pitchFamily="18" charset="0"/>
              </a:rPr>
            </a:b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Activity 2: Explore Dimensions of Quality</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Quality is multi-dimensional. Below is a list of common dimensions. Choose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2–3 that matter most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in your work or personal life, and jot down an example for each.</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Performance</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 Does it do what it’s supposed to do?</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Timeliness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 Is it ready or delivered when needed?</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Reliability</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 Does it operate without failure?</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Durability</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 How long does it last before replacement is needed?</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Aesthetics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 How does it look, feel, or appeal to the senses?</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Personal Interaction</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 Courtesy, promptness, professionalism.</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Reputation</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 What do others say about it?</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Ease of Use</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 Is it simple to use and understand?</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Features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 What extra touches add value?</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Consistency</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 Is it the same every time?</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Uniformity</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 Are physical details identical across units or deliveries?</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Accuracy</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 Are results correct? (e.g., order count matches delivery count.)</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Conformance to Specifications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 Does it meet the agreed standards?</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Environmental / Health Impact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 Does it align with sustainability or wellness goals?</a:t>
            </a:r>
          </a:p>
          <a:p>
            <a:pPr marL="0" marR="0">
              <a:lnSpc>
                <a:spcPct val="115000"/>
              </a:lnSpc>
              <a:spcAft>
                <a:spcPts val="800"/>
              </a:spcAft>
              <a:buNone/>
            </a:pPr>
            <a:endParaRPr lang="en-US" sz="1200" kern="100" dirty="0">
              <a:effectLst/>
              <a:latin typeface="Segoe UI Emoji" panose="020B0502040204020203" pitchFamily="34" charset="0"/>
              <a:ea typeface="Aptos" panose="020B0004020202020204" pitchFamily="34" charset="0"/>
              <a:cs typeface="Segoe UI Emoji" panose="020B0502040204020203" pitchFamily="34" charset="0"/>
            </a:endParaRPr>
          </a:p>
          <a:p>
            <a:pPr marL="0" marR="0">
              <a:lnSpc>
                <a:spcPct val="115000"/>
              </a:lnSpc>
              <a:spcAft>
                <a:spcPts val="800"/>
              </a:spcAft>
              <a:buNone/>
            </a:pPr>
            <a:r>
              <a:rPr lang="en-US" sz="1200" kern="100" dirty="0">
                <a:effectLst/>
                <a:latin typeface="Segoe UI Emoji" panose="020B0502040204020203" pitchFamily="34" charset="0"/>
                <a:ea typeface="Aptos" panose="020B0004020202020204" pitchFamily="34" charset="0"/>
                <a:cs typeface="Segoe UI Emoji" panose="020B0502040204020203" pitchFamily="34" charset="0"/>
              </a:rPr>
              <a: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Your Task:</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Pick at least 2 products or services you use daily (at home or at work). Evaluate them using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three dimensions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from the list above. Write down:</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Which dimensions you chose</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How the product/service measures up</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Where it could improve</a:t>
            </a:r>
          </a:p>
          <a:p>
            <a:pPr marL="0" marR="0" algn="ctr">
              <a:lnSpc>
                <a:spcPct val="115000"/>
              </a:lnSpc>
              <a:spcAft>
                <a:spcPts val="800"/>
              </a:spcAft>
              <a:buNone/>
            </a:pPr>
            <a:br>
              <a:rPr lang="en-US" sz="1200" kern="100" dirty="0">
                <a:effectLst/>
                <a:latin typeface="Aptos" panose="020B0004020202020204" pitchFamily="34" charset="0"/>
                <a:ea typeface="Aptos" panose="020B0004020202020204" pitchFamily="34" charset="0"/>
                <a:cs typeface="Times New Roman" panose="02020603050405020304" pitchFamily="18" charset="0"/>
              </a:rPr>
            </a:b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Activity 3: Apply It to Real Choices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Think about how people define a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“quality”</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product differently:</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For computers, some say “speed,” others say “price,” others say “ease of use.”</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For cars, one person may value fuel efficiency, another may value acceleration.</a:t>
            </a:r>
          </a:p>
          <a:p>
            <a:pPr marL="0" marR="0">
              <a:lnSpc>
                <a:spcPct val="115000"/>
              </a:lnSpc>
              <a:spcAft>
                <a:spcPts val="800"/>
              </a:spcAft>
              <a:buNone/>
            </a:pPr>
            <a:endParaRPr lang="en-US" sz="1200" kern="100" dirty="0">
              <a:effectLst/>
              <a:latin typeface="Segoe UI Emoji" panose="020B0502040204020203" pitchFamily="34" charset="0"/>
              <a:ea typeface="Aptos" panose="020B0004020202020204" pitchFamily="34" charset="0"/>
              <a:cs typeface="Segoe UI Emoji" panose="020B0502040204020203" pitchFamily="34" charset="0"/>
            </a:endParaRPr>
          </a:p>
          <a:p>
            <a:pPr marL="0" marR="0">
              <a:lnSpc>
                <a:spcPct val="115000"/>
              </a:lnSpc>
              <a:spcAft>
                <a:spcPts val="800"/>
              </a:spcAft>
              <a:buNone/>
            </a:pPr>
            <a:r>
              <a:rPr lang="en-US" sz="1200" kern="100" dirty="0">
                <a:effectLst/>
                <a:latin typeface="Segoe UI Emoji" panose="020B0502040204020203" pitchFamily="34" charset="0"/>
                <a:ea typeface="Aptos" panose="020B0004020202020204" pitchFamily="34" charset="0"/>
                <a:cs typeface="Segoe UI Emoji" panose="020B0502040204020203" pitchFamily="34" charset="0"/>
              </a:rPr>
              <a: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Your Task:</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Choose one product or service you’ve bought recently. List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three different ways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someone could define its quality. Then, reflect:</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Which definition matters most to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you</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Which one probably matters most to your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customers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(if you sell or deliver something)?</a:t>
            </a:r>
          </a:p>
          <a:p>
            <a:pPr marL="0" marR="0" algn="ctr">
              <a:lnSpc>
                <a:spcPct val="115000"/>
              </a:lnSpc>
              <a:spcAft>
                <a:spcPts val="800"/>
              </a:spcAft>
              <a:buNone/>
            </a:pPr>
            <a:br>
              <a:rPr lang="en-US" sz="1200" kern="100" dirty="0">
                <a:effectLst/>
                <a:latin typeface="Aptos" panose="020B0004020202020204" pitchFamily="34" charset="0"/>
                <a:ea typeface="Aptos" panose="020B0004020202020204" pitchFamily="34" charset="0"/>
                <a:cs typeface="Times New Roman" panose="02020603050405020304" pitchFamily="18" charset="0"/>
              </a:rPr>
            </a:b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Takeaway</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Quality has many dimensions—performance, timeliness, durability, ease of use, and more.</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To improve quality,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everyone must agree on which dimensions matter most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for the product or service at hand.</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Quality improvement always begins by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listening to the customer</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and clarifying their definition of value.</a:t>
            </a:r>
          </a:p>
        </p:txBody>
      </p:sp>
      <p:sp>
        <p:nvSpPr>
          <p:cNvPr id="4" name="Slide Number Placeholder 3"/>
          <p:cNvSpPr>
            <a:spLocks noGrp="1"/>
          </p:cNvSpPr>
          <p:nvPr>
            <p:ph type="sldNum" sz="quarter" idx="5"/>
          </p:nvPr>
        </p:nvSpPr>
        <p:spPr/>
        <p:txBody>
          <a:bodyPr/>
          <a:lstStyle/>
          <a:p>
            <a:fld id="{F0F31105-5E01-45D3-AE4F-B68B663DDA6C}" type="slidenum">
              <a:rPr lang="en-US" smtClean="0"/>
              <a:t>7</a:t>
            </a:fld>
            <a:endParaRPr lang="en-US"/>
          </a:p>
        </p:txBody>
      </p:sp>
    </p:spTree>
    <p:extLst>
      <p:ext uri="{BB962C8B-B14F-4D97-AF65-F5344CB8AC3E}">
        <p14:creationId xmlns:p14="http://schemas.microsoft.com/office/powerpoint/2010/main" val="3703826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RewmoAI Lesson: Quality Depends On</a:t>
            </a:r>
          </a:p>
          <a:p>
            <a:pPr>
              <a:buNone/>
            </a:pPr>
            <a:r>
              <a:rPr lang="en-US" dirty="0"/>
              <a:t>The </a:t>
            </a:r>
            <a:r>
              <a:rPr lang="en-US" b="1" dirty="0"/>
              <a:t>qualities</a:t>
            </a:r>
            <a:r>
              <a:rPr lang="en-US" dirty="0"/>
              <a:t> of a product or service can best be understood by looking at three things: the </a:t>
            </a:r>
            <a:r>
              <a:rPr lang="en-US" b="1" dirty="0"/>
              <a:t>context of use</a:t>
            </a:r>
            <a:r>
              <a:rPr lang="en-US" dirty="0"/>
              <a:t>, the </a:t>
            </a:r>
            <a:r>
              <a:rPr lang="en-US" b="1" dirty="0"/>
              <a:t>customer’s perception</a:t>
            </a:r>
            <a:r>
              <a:rPr lang="en-US" dirty="0"/>
              <a:t>, and the </a:t>
            </a:r>
            <a:r>
              <a:rPr lang="en-US" b="1" dirty="0"/>
              <a:t>needs and wants</a:t>
            </a:r>
            <a:r>
              <a:rPr lang="en-US" dirty="0"/>
              <a:t> of the customer.</a:t>
            </a:r>
          </a:p>
          <a:p>
            <a:pPr>
              <a:buNone/>
            </a:pPr>
            <a:br>
              <a:rPr lang="en-US" dirty="0"/>
            </a:br>
            <a:endParaRPr lang="en-US" dirty="0"/>
          </a:p>
          <a:p>
            <a:pPr>
              <a:buNone/>
            </a:pPr>
            <a:r>
              <a:rPr lang="en-US" b="1" dirty="0"/>
              <a:t>1. The Context in Which It Is Used</a:t>
            </a:r>
          </a:p>
          <a:p>
            <a:pPr>
              <a:buNone/>
            </a:pPr>
            <a:r>
              <a:rPr lang="en-US" dirty="0"/>
              <a:t>Quality has no meaning in the abstract — it must be defined within a specific situation.</a:t>
            </a:r>
          </a:p>
          <a:p>
            <a:pPr>
              <a:buFont typeface="Arial" panose="020B0604020202020204" pitchFamily="34" charset="0"/>
              <a:buChar char="•"/>
            </a:pPr>
            <a:r>
              <a:rPr lang="en-US" dirty="0"/>
              <a:t>Plato was one of the first to say that quality is always relative to </a:t>
            </a:r>
            <a:r>
              <a:rPr lang="en-US" i="1" dirty="0"/>
              <a:t>something</a:t>
            </a:r>
            <a:r>
              <a:rPr lang="en-US" dirty="0"/>
              <a:t>.</a:t>
            </a:r>
          </a:p>
          <a:p>
            <a:pPr>
              <a:buFont typeface="Arial" panose="020B0604020202020204" pitchFamily="34" charset="0"/>
              <a:buChar char="•"/>
            </a:pPr>
            <a:r>
              <a:rPr lang="en-US" dirty="0"/>
              <a:t>The dictionary defines quality as a “characteristic, property, or attribute” — but you must first know </a:t>
            </a:r>
            <a:r>
              <a:rPr lang="en-US" i="1" dirty="0"/>
              <a:t>what</a:t>
            </a:r>
            <a:r>
              <a:rPr lang="en-US" dirty="0"/>
              <a:t> you are describing.</a:t>
            </a:r>
          </a:p>
          <a:p>
            <a:pPr>
              <a:buFont typeface="Arial" panose="020B0604020202020204" pitchFamily="34" charset="0"/>
              <a:buChar char="•"/>
            </a:pPr>
            <a:endParaRPr lang="en-US" dirty="0"/>
          </a:p>
          <a:p>
            <a:pPr>
              <a:buNone/>
            </a:pPr>
            <a:r>
              <a:rPr lang="en-US" b="1" dirty="0"/>
              <a:t>Example:</a:t>
            </a:r>
            <a:endParaRPr lang="en-US" dirty="0"/>
          </a:p>
          <a:p>
            <a:pPr>
              <a:buFont typeface="Arial" panose="020B0604020202020204" pitchFamily="34" charset="0"/>
              <a:buChar char="•"/>
            </a:pPr>
            <a:r>
              <a:rPr lang="en-US" dirty="0"/>
              <a:t>For an automobile, safety may be an essential quality.</a:t>
            </a:r>
          </a:p>
          <a:p>
            <a:pPr>
              <a:buFont typeface="Arial" panose="020B0604020202020204" pitchFamily="34" charset="0"/>
              <a:buChar char="•"/>
            </a:pPr>
            <a:r>
              <a:rPr lang="en-US" dirty="0"/>
              <a:t>For a letter, safety is irrelevant — clarity, tone, and length matter more.</a:t>
            </a:r>
          </a:p>
          <a:p>
            <a:pPr>
              <a:buNone/>
            </a:pPr>
            <a:r>
              <a:rPr lang="en-US" dirty="0"/>
              <a:t>👉 </a:t>
            </a:r>
            <a:r>
              <a:rPr lang="en-US" b="1" dirty="0"/>
              <a:t>Takeaway for individuals &amp; small businesses:</a:t>
            </a:r>
            <a:r>
              <a:rPr lang="en-US" dirty="0"/>
              <a:t> Always ask </a:t>
            </a:r>
            <a:r>
              <a:rPr lang="en-US" i="1" dirty="0"/>
              <a:t>“quality of what?”</a:t>
            </a:r>
            <a:r>
              <a:rPr lang="en-US" dirty="0"/>
              <a:t> before defining what matters most.</a:t>
            </a:r>
          </a:p>
          <a:p>
            <a:pPr>
              <a:buNone/>
            </a:pPr>
            <a:br>
              <a:rPr lang="en-US" dirty="0"/>
            </a:br>
            <a:endParaRPr lang="en-US" dirty="0"/>
          </a:p>
          <a:p>
            <a:pPr>
              <a:buNone/>
            </a:pPr>
            <a:r>
              <a:rPr lang="en-US" b="1" dirty="0"/>
              <a:t>2. The Customer’s Perception</a:t>
            </a:r>
          </a:p>
          <a:p>
            <a:pPr>
              <a:buNone/>
            </a:pPr>
            <a:r>
              <a:rPr lang="en-US" dirty="0"/>
              <a:t>Quality is ultimately </a:t>
            </a:r>
            <a:r>
              <a:rPr lang="en-US" b="1" dirty="0"/>
              <a:t>decided by the customer</a:t>
            </a:r>
            <a:r>
              <a:rPr lang="en-US" dirty="0"/>
              <a:t>, not the producer.</a:t>
            </a:r>
          </a:p>
          <a:p>
            <a:pPr>
              <a:buFont typeface="Arial" panose="020B0604020202020204" pitchFamily="34" charset="0"/>
              <a:buChar char="•"/>
            </a:pPr>
            <a:r>
              <a:rPr lang="en-US" dirty="0"/>
              <a:t>Perceptions can be shaped by advertising, reputation, experience, and word-of-mouth.</a:t>
            </a:r>
          </a:p>
          <a:p>
            <a:pPr>
              <a:buFont typeface="Arial" panose="020B0604020202020204" pitchFamily="34" charset="0"/>
              <a:buChar char="•"/>
            </a:pPr>
            <a:r>
              <a:rPr lang="en-US" dirty="0"/>
              <a:t>What matters is not whether a perception is “true” but whether it exists — because it drives customer decisions.</a:t>
            </a:r>
          </a:p>
          <a:p>
            <a:pPr>
              <a:buFont typeface="Arial" panose="020B0604020202020204" pitchFamily="34" charset="0"/>
              <a:buChar char="•"/>
            </a:pPr>
            <a:endParaRPr lang="en-US" dirty="0"/>
          </a:p>
          <a:p>
            <a:pPr>
              <a:buNone/>
            </a:pPr>
            <a:r>
              <a:rPr lang="en-US" b="1" dirty="0"/>
              <a:t>Example:</a:t>
            </a:r>
            <a:endParaRPr lang="en-US" dirty="0"/>
          </a:p>
          <a:p>
            <a:pPr>
              <a:buFont typeface="Arial" panose="020B0604020202020204" pitchFamily="34" charset="0"/>
              <a:buChar char="•"/>
            </a:pPr>
            <a:r>
              <a:rPr lang="en-US" dirty="0"/>
              <a:t>A product that once had reliability issues may remain stuck with that reputation long after improvements are made.</a:t>
            </a:r>
          </a:p>
          <a:p>
            <a:pPr>
              <a:buFont typeface="Arial" panose="020B0604020202020204" pitchFamily="34" charset="0"/>
              <a:buChar char="•"/>
            </a:pPr>
            <a:r>
              <a:rPr lang="en-US" dirty="0"/>
              <a:t>Even if the technical quality improves, customer trust must be rebuilt.</a:t>
            </a:r>
          </a:p>
          <a:p>
            <a:pPr>
              <a:buNone/>
            </a:pPr>
            <a:r>
              <a:rPr lang="en-US" dirty="0"/>
              <a:t>👉 </a:t>
            </a:r>
            <a:r>
              <a:rPr lang="en-US" b="1" dirty="0"/>
              <a:t>Takeaway:</a:t>
            </a:r>
            <a:r>
              <a:rPr lang="en-US" dirty="0"/>
              <a:t> Monitor how customers </a:t>
            </a:r>
            <a:r>
              <a:rPr lang="en-US" b="1" dirty="0"/>
              <a:t>see your product or service</a:t>
            </a:r>
            <a:r>
              <a:rPr lang="en-US" dirty="0"/>
              <a:t>. Stay alert to changes in perception, and work to align improvements with what customers actually notice.</a:t>
            </a:r>
          </a:p>
          <a:p>
            <a:pPr>
              <a:buNone/>
            </a:pPr>
            <a:br>
              <a:rPr lang="en-US" dirty="0"/>
            </a:br>
            <a:endParaRPr lang="en-US" dirty="0"/>
          </a:p>
          <a:p>
            <a:pPr>
              <a:buNone/>
            </a:pPr>
            <a:r>
              <a:rPr lang="en-US" b="1" dirty="0"/>
              <a:t>3. The Needs and Wants of the Customer</a:t>
            </a:r>
          </a:p>
          <a:p>
            <a:pPr>
              <a:buNone/>
            </a:pPr>
            <a:r>
              <a:rPr lang="en-US" dirty="0"/>
              <a:t>Quality also depends on whether you are meeting </a:t>
            </a:r>
            <a:r>
              <a:rPr lang="en-US" b="1" dirty="0"/>
              <a:t>requirements</a:t>
            </a:r>
            <a:r>
              <a:rPr lang="en-US" dirty="0"/>
              <a:t> — both needs and wants.</a:t>
            </a:r>
          </a:p>
          <a:p>
            <a:pPr>
              <a:buFont typeface="Arial" panose="020B0604020202020204" pitchFamily="34" charset="0"/>
              <a:buChar char="•"/>
            </a:pPr>
            <a:r>
              <a:rPr lang="en-US" b="1" dirty="0"/>
              <a:t>Needs</a:t>
            </a:r>
            <a:r>
              <a:rPr lang="en-US" dirty="0"/>
              <a:t> are essential (food, water, shelter, reliable tools).</a:t>
            </a:r>
          </a:p>
          <a:p>
            <a:pPr>
              <a:buFont typeface="Arial" panose="020B0604020202020204" pitchFamily="34" charset="0"/>
              <a:buChar char="•"/>
            </a:pPr>
            <a:r>
              <a:rPr lang="en-US" b="1" dirty="0"/>
              <a:t>Wants</a:t>
            </a:r>
            <a:r>
              <a:rPr lang="en-US" dirty="0"/>
              <a:t> are extras that enhance satisfaction or convenience.</a:t>
            </a:r>
          </a:p>
          <a:p>
            <a:pPr>
              <a:buFont typeface="Arial" panose="020B0604020202020204" pitchFamily="34" charset="0"/>
              <a:buChar char="•"/>
            </a:pPr>
            <a:endParaRPr lang="en-US" dirty="0"/>
          </a:p>
          <a:p>
            <a:pPr>
              <a:buNone/>
            </a:pPr>
            <a:r>
              <a:rPr lang="en-US" b="1" dirty="0"/>
              <a:t>Examples:</a:t>
            </a:r>
            <a:endParaRPr lang="en-US" dirty="0"/>
          </a:p>
          <a:p>
            <a:pPr>
              <a:buFont typeface="Arial" panose="020B0604020202020204" pitchFamily="34" charset="0"/>
              <a:buChar char="•"/>
            </a:pPr>
            <a:r>
              <a:rPr lang="en-US" dirty="0"/>
              <a:t>A customer needs transportation but may </a:t>
            </a:r>
            <a:r>
              <a:rPr lang="en-US" i="1" dirty="0"/>
              <a:t>want</a:t>
            </a:r>
            <a:r>
              <a:rPr lang="en-US" dirty="0"/>
              <a:t> leather seats and a sunroof.</a:t>
            </a:r>
          </a:p>
          <a:p>
            <a:pPr>
              <a:buFont typeface="Arial" panose="020B0604020202020204" pitchFamily="34" charset="0"/>
              <a:buChar char="•"/>
            </a:pPr>
            <a:r>
              <a:rPr lang="en-US" dirty="0"/>
              <a:t>A client needs a timely, accurate financial report but may </a:t>
            </a:r>
            <a:r>
              <a:rPr lang="en-US" i="1" dirty="0"/>
              <a:t>want</a:t>
            </a:r>
            <a:r>
              <a:rPr lang="en-US" dirty="0"/>
              <a:t> it delivered in a polished, easy-to-read format.</a:t>
            </a:r>
          </a:p>
          <a:p>
            <a:pPr>
              <a:buFont typeface="Arial" panose="020B0604020202020204" pitchFamily="34" charset="0"/>
              <a:buChar char="•"/>
            </a:pPr>
            <a:r>
              <a:rPr lang="en-US" dirty="0"/>
              <a:t>Honda once added a simple coin tray as an extra “want.” Within a year, customers came to expect it as a standard feature — a want turned into a need.</a:t>
            </a:r>
          </a:p>
          <a:p>
            <a:pPr>
              <a:buNone/>
            </a:pPr>
            <a:r>
              <a:rPr lang="en-US" dirty="0"/>
              <a:t>👉 </a:t>
            </a:r>
            <a:r>
              <a:rPr lang="en-US" b="1" dirty="0"/>
              <a:t>Takeaway:</a:t>
            </a:r>
            <a:r>
              <a:rPr lang="en-US" dirty="0"/>
              <a:t> Needs earn you trust. Wants create delight. Over time, today’s extras often become tomorrow’s expectations.</a:t>
            </a:r>
          </a:p>
          <a:p>
            <a:pPr>
              <a:buNone/>
            </a:pPr>
            <a:br>
              <a:rPr lang="en-US" dirty="0"/>
            </a:br>
            <a:endParaRPr lang="en-US" dirty="0"/>
          </a:p>
          <a:p>
            <a:pPr>
              <a:buNone/>
            </a:pPr>
            <a:r>
              <a:rPr lang="en-US" b="1" dirty="0"/>
              <a:t>Why This Matters in R-PM</a:t>
            </a:r>
          </a:p>
          <a:p>
            <a:pPr>
              <a:buNone/>
            </a:pPr>
            <a:r>
              <a:rPr lang="en-US" dirty="0"/>
              <a:t>For individuals and small businesses, </a:t>
            </a:r>
            <a:r>
              <a:rPr lang="en-US" b="1" dirty="0"/>
              <a:t>quality is multi-dimensional</a:t>
            </a:r>
            <a:r>
              <a:rPr lang="en-US" dirty="0"/>
              <a:t>. The key questions are:</a:t>
            </a:r>
          </a:p>
          <a:p>
            <a:pPr>
              <a:buFont typeface="+mj-lt"/>
              <a:buAutoNum type="arabicPeriod"/>
            </a:pPr>
            <a:r>
              <a:rPr lang="en-US" i="1" dirty="0"/>
              <a:t>What is the context?</a:t>
            </a:r>
            <a:endParaRPr lang="en-US" dirty="0"/>
          </a:p>
          <a:p>
            <a:pPr>
              <a:buFont typeface="+mj-lt"/>
              <a:buAutoNum type="arabicPeriod"/>
            </a:pPr>
            <a:r>
              <a:rPr lang="en-US" i="1" dirty="0"/>
              <a:t>How does the customer perceive it?</a:t>
            </a:r>
            <a:endParaRPr lang="en-US" dirty="0"/>
          </a:p>
          <a:p>
            <a:pPr>
              <a:buFont typeface="+mj-lt"/>
              <a:buAutoNum type="arabicPeriod"/>
            </a:pPr>
            <a:r>
              <a:rPr lang="en-US" i="1" dirty="0"/>
              <a:t>Does it meet both needs and wants?</a:t>
            </a:r>
            <a:endParaRPr lang="en-US" dirty="0"/>
          </a:p>
          <a:p>
            <a:pPr>
              <a:buNone/>
            </a:pPr>
            <a:r>
              <a:rPr lang="en-US" dirty="0"/>
              <a:t>When you define quality through these three lenses, you can design and improve products and services that </a:t>
            </a:r>
            <a:r>
              <a:rPr lang="en-US" b="1" dirty="0"/>
              <a:t>consistently meet or exceed expectations</a:t>
            </a:r>
            <a:r>
              <a:rPr lang="en-US" dirty="0"/>
              <a:t>, strengthening loyalty and market share.</a:t>
            </a:r>
          </a:p>
          <a:p>
            <a:endParaRPr lang="en-US" dirty="0"/>
          </a:p>
        </p:txBody>
      </p:sp>
      <p:sp>
        <p:nvSpPr>
          <p:cNvPr id="4" name="Slide Number Placeholder 3"/>
          <p:cNvSpPr>
            <a:spLocks noGrp="1"/>
          </p:cNvSpPr>
          <p:nvPr>
            <p:ph type="sldNum" sz="quarter" idx="5"/>
          </p:nvPr>
        </p:nvSpPr>
        <p:spPr/>
        <p:txBody>
          <a:bodyPr/>
          <a:lstStyle/>
          <a:p>
            <a:fld id="{F0F31105-5E01-45D3-AE4F-B68B663DDA6C}" type="slidenum">
              <a:rPr lang="en-US" smtClean="0"/>
              <a:t>8</a:t>
            </a:fld>
            <a:endParaRPr lang="en-US"/>
          </a:p>
        </p:txBody>
      </p:sp>
    </p:spTree>
    <p:extLst>
      <p:ext uri="{BB962C8B-B14F-4D97-AF65-F5344CB8AC3E}">
        <p14:creationId xmlns:p14="http://schemas.microsoft.com/office/powerpoint/2010/main" val="3217359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RewmoAI Lesson: Conditions for Quality</a:t>
            </a:r>
          </a:p>
          <a:p>
            <a:pPr>
              <a:buNone/>
            </a:pPr>
            <a:r>
              <a:rPr lang="en-US" dirty="0"/>
              <a:t>Dr. Walter Shewhart observed that defining quality is never simple. His student, Dr. W. Edwards Deming, agreed and explained:</a:t>
            </a:r>
          </a:p>
          <a:p>
            <a:pPr>
              <a:buNone/>
            </a:pPr>
            <a:r>
              <a:rPr lang="en-US" i="1" dirty="0"/>
              <a:t>“The difficulty in defining quality is to translate future needs of the user into measurable characteristics, so that a product can be designed and delivered to give satisfaction at a price the user will pay.”</a:t>
            </a:r>
            <a:endParaRPr lang="en-US" dirty="0"/>
          </a:p>
          <a:p>
            <a:pPr>
              <a:buNone/>
            </a:pPr>
            <a:r>
              <a:rPr lang="en-US" dirty="0"/>
              <a:t>Rather than chasing a single definition, Deming described the </a:t>
            </a:r>
            <a:r>
              <a:rPr lang="en-US" b="1" dirty="0"/>
              <a:t>conditions that must be present for quality to be achieved</a:t>
            </a:r>
            <a:r>
              <a:rPr lang="en-US" dirty="0"/>
              <a:t>. At the core of these conditions is one constant: </a:t>
            </a:r>
            <a:r>
              <a:rPr lang="en-US" b="1" dirty="0"/>
              <a:t>everything revolves around the customer</a:t>
            </a:r>
            <a:r>
              <a:rPr lang="en-US" dirty="0"/>
              <a:t>.</a:t>
            </a:r>
          </a:p>
          <a:p>
            <a:pPr>
              <a:buNone/>
            </a:pPr>
            <a:br>
              <a:rPr lang="en-US" dirty="0"/>
            </a:br>
            <a:endParaRPr lang="en-US" dirty="0"/>
          </a:p>
          <a:p>
            <a:pPr>
              <a:buNone/>
            </a:pPr>
            <a:r>
              <a:rPr lang="en-US" b="1" dirty="0"/>
              <a:t>1. Future Needs</a:t>
            </a:r>
          </a:p>
          <a:p>
            <a:pPr>
              <a:buNone/>
            </a:pPr>
            <a:r>
              <a:rPr lang="en-US" dirty="0"/>
              <a:t>Quality isn’t only about today’s requirements. You must also anticipate what customers will need tomorrow, next year, and five years from now.</a:t>
            </a:r>
          </a:p>
          <a:p>
            <a:pPr>
              <a:buFont typeface="Arial" panose="020B0604020202020204" pitchFamily="34" charset="0"/>
              <a:buChar char="•"/>
            </a:pPr>
            <a:r>
              <a:rPr lang="en-US" dirty="0"/>
              <a:t>Companies that ignore future needs lose ground quickly.</a:t>
            </a:r>
          </a:p>
          <a:p>
            <a:pPr>
              <a:buFont typeface="Arial" panose="020B0604020202020204" pitchFamily="34" charset="0"/>
              <a:buChar char="•"/>
            </a:pPr>
            <a:r>
              <a:rPr lang="en-US" dirty="0"/>
              <a:t>Anticipating future needs requires long-term planning, listening, and building trust.</a:t>
            </a:r>
          </a:p>
          <a:p>
            <a:pPr>
              <a:buNone/>
            </a:pPr>
            <a:r>
              <a:rPr lang="en-US" b="1" dirty="0"/>
              <a:t>Example:</a:t>
            </a:r>
            <a:r>
              <a:rPr lang="en-US" dirty="0"/>
              <a:t> Ricoh surveyed customers and believed their cameras met expectations. They didn’t add autofocus. Minolta, however, introduced autofocus in anticipation of customer needs — and took the market.</a:t>
            </a:r>
          </a:p>
          <a:p>
            <a:pPr>
              <a:buNone/>
            </a:pPr>
            <a:r>
              <a:rPr lang="en-US" dirty="0"/>
              <a:t>👉 </a:t>
            </a:r>
            <a:r>
              <a:rPr lang="en-US" b="1" dirty="0"/>
              <a:t>Lesson:</a:t>
            </a:r>
            <a:r>
              <a:rPr lang="en-US" dirty="0"/>
              <a:t> To stay competitive, individuals and small businesses must not only meet today’s needs but also anticipate the next wave of customer expectations.</a:t>
            </a:r>
          </a:p>
          <a:p>
            <a:pPr>
              <a:buNone/>
            </a:pPr>
            <a:br>
              <a:rPr lang="en-US" dirty="0"/>
            </a:br>
            <a:endParaRPr lang="en-US" dirty="0"/>
          </a:p>
          <a:p>
            <a:pPr>
              <a:buNone/>
            </a:pPr>
            <a:r>
              <a:rPr lang="en-US" b="1" dirty="0"/>
              <a:t>2. The User (Customer)</a:t>
            </a:r>
          </a:p>
          <a:p>
            <a:pPr>
              <a:buNone/>
            </a:pPr>
            <a:r>
              <a:rPr lang="en-US" dirty="0"/>
              <a:t>Deming emphasized that there are </a:t>
            </a:r>
            <a:r>
              <a:rPr lang="en-US" b="1" dirty="0"/>
              <a:t>external customers</a:t>
            </a:r>
            <a:r>
              <a:rPr lang="en-US" dirty="0"/>
              <a:t> (the buyers and end-users of your product/service) and </a:t>
            </a:r>
            <a:r>
              <a:rPr lang="en-US" b="1" dirty="0"/>
              <a:t>internal customers</a:t>
            </a:r>
            <a:r>
              <a:rPr lang="en-US" dirty="0"/>
              <a:t> (your team, your suppliers, even yourself if you rely on your own process). Both must be served for true quality.</a:t>
            </a:r>
          </a:p>
          <a:p>
            <a:pPr>
              <a:buNone/>
            </a:pPr>
            <a:r>
              <a:rPr lang="en-US" dirty="0"/>
              <a:t>👉 </a:t>
            </a:r>
            <a:r>
              <a:rPr lang="en-US" b="1" dirty="0"/>
              <a:t>Lesson:</a:t>
            </a:r>
            <a:r>
              <a:rPr lang="en-US" dirty="0"/>
              <a:t> Every step in a process has a “customer.” Ask: </a:t>
            </a:r>
            <a:r>
              <a:rPr lang="en-US" i="1" dirty="0"/>
              <a:t>Who depends on this output, and how can I make it better for them?</a:t>
            </a:r>
            <a:endParaRPr lang="en-US" dirty="0"/>
          </a:p>
          <a:p>
            <a:pPr>
              <a:buNone/>
            </a:pPr>
            <a:br>
              <a:rPr lang="en-US" dirty="0"/>
            </a:br>
            <a:endParaRPr lang="en-US" dirty="0"/>
          </a:p>
          <a:p>
            <a:pPr>
              <a:buNone/>
            </a:pPr>
            <a:r>
              <a:rPr lang="en-US" b="1" dirty="0"/>
              <a:t>3. Measurable Characteristics</a:t>
            </a:r>
          </a:p>
          <a:p>
            <a:pPr>
              <a:buNone/>
            </a:pPr>
            <a:r>
              <a:rPr lang="en-US" dirty="0"/>
              <a:t>You cannot improve what you do not measure. To manage quality, customer needs must be translated into </a:t>
            </a:r>
            <a:r>
              <a:rPr lang="en-US" b="1" dirty="0"/>
              <a:t>measurable characteristics</a:t>
            </a:r>
            <a:r>
              <a:rPr lang="en-US" dirty="0"/>
              <a:t>.</a:t>
            </a:r>
          </a:p>
          <a:p>
            <a:pPr>
              <a:buNone/>
            </a:pPr>
            <a:r>
              <a:rPr lang="en-US" b="1" dirty="0"/>
              <a:t>Example:</a:t>
            </a:r>
            <a:r>
              <a:rPr lang="en-US" dirty="0"/>
              <a:t> In food production, researchers study “flavor engineering” — breaking down texture, flavor, and color into measurable qualities. Even imitation crab (made from Pollock) is designed to match the qualities customers expect from real crab.</a:t>
            </a:r>
          </a:p>
          <a:p>
            <a:pPr>
              <a:buNone/>
            </a:pPr>
            <a:r>
              <a:rPr lang="en-US" dirty="0"/>
              <a:t>👉 </a:t>
            </a:r>
            <a:r>
              <a:rPr lang="en-US" b="1" dirty="0"/>
              <a:t>Lesson:</a:t>
            </a:r>
            <a:r>
              <a:rPr lang="en-US" dirty="0"/>
              <a:t> Translate customer feedback into numbers or observable traits — delivery times, defect rates, clarity, ease of use. What gets measured can be improved.</a:t>
            </a:r>
          </a:p>
          <a:p>
            <a:pPr>
              <a:buNone/>
            </a:pPr>
            <a:br>
              <a:rPr lang="en-US" dirty="0"/>
            </a:br>
            <a:endParaRPr lang="en-US" dirty="0"/>
          </a:p>
          <a:p>
            <a:pPr>
              <a:buNone/>
            </a:pPr>
            <a:r>
              <a:rPr lang="en-US" b="1" dirty="0"/>
              <a:t>4. Designed for Quality</a:t>
            </a:r>
          </a:p>
          <a:p>
            <a:pPr>
              <a:buNone/>
            </a:pPr>
            <a:r>
              <a:rPr lang="en-US" dirty="0"/>
              <a:t>Fixing problems after the fact is expensive. Quality must be built in from the start — through </a:t>
            </a:r>
            <a:r>
              <a:rPr lang="en-US" b="1" dirty="0"/>
              <a:t>quality by design</a:t>
            </a:r>
            <a:r>
              <a:rPr lang="en-US" dirty="0"/>
              <a:t>.</a:t>
            </a:r>
          </a:p>
          <a:p>
            <a:pPr>
              <a:buFont typeface="Arial" panose="020B0604020202020204" pitchFamily="34" charset="0"/>
              <a:buChar char="•"/>
            </a:pPr>
            <a:r>
              <a:rPr lang="en-US" dirty="0"/>
              <a:t>Gather customer requirements early.</a:t>
            </a:r>
          </a:p>
          <a:p>
            <a:pPr>
              <a:buFont typeface="Arial" panose="020B0604020202020204" pitchFamily="34" charset="0"/>
              <a:buChar char="•"/>
            </a:pPr>
            <a:r>
              <a:rPr lang="en-US" dirty="0"/>
              <a:t>Incorporate them directly into design and development.</a:t>
            </a:r>
          </a:p>
          <a:p>
            <a:pPr>
              <a:buFont typeface="Arial" panose="020B0604020202020204" pitchFamily="34" charset="0"/>
              <a:buChar char="•"/>
            </a:pPr>
            <a:r>
              <a:rPr lang="en-US" dirty="0"/>
              <a:t>Use tools like </a:t>
            </a:r>
            <a:r>
              <a:rPr lang="en-US" b="1" dirty="0"/>
              <a:t>Quality Function Deployment (QFD)</a:t>
            </a:r>
            <a:r>
              <a:rPr lang="en-US" dirty="0"/>
              <a:t> to carry the customer’s voice through the process.</a:t>
            </a:r>
          </a:p>
          <a:p>
            <a:pPr>
              <a:buNone/>
            </a:pPr>
            <a:r>
              <a:rPr lang="en-US" dirty="0"/>
              <a:t>👉 </a:t>
            </a:r>
            <a:r>
              <a:rPr lang="en-US" b="1" dirty="0"/>
              <a:t>Lesson:</a:t>
            </a:r>
            <a:r>
              <a:rPr lang="en-US" dirty="0"/>
              <a:t> Don’t treat design as an internal exercise. Begin every design — product, service, or workflow — with the customer’s needs front and center.</a:t>
            </a:r>
          </a:p>
          <a:p>
            <a:pPr>
              <a:buNone/>
            </a:pPr>
            <a:br>
              <a:rPr lang="en-US" dirty="0"/>
            </a:br>
            <a:endParaRPr lang="en-US" dirty="0"/>
          </a:p>
          <a:p>
            <a:pPr>
              <a:buNone/>
            </a:pPr>
            <a:r>
              <a:rPr lang="en-US" b="1" dirty="0"/>
              <a:t>5. Satisfaction and Loyalty</a:t>
            </a:r>
          </a:p>
          <a:p>
            <a:pPr>
              <a:buNone/>
            </a:pPr>
            <a:r>
              <a:rPr lang="en-US" dirty="0"/>
              <a:t>Customer satisfaction is the baseline — but it’s not enough. A “satisfied” customer may switch to another option if price or convenience changes. </a:t>
            </a:r>
            <a:r>
              <a:rPr lang="en-US" b="1" dirty="0"/>
              <a:t>Loyalty</a:t>
            </a:r>
            <a:r>
              <a:rPr lang="en-US" dirty="0"/>
              <a:t>, on the other hand, keeps customers coming back and recommending you to others.</a:t>
            </a:r>
          </a:p>
          <a:p>
            <a:pPr>
              <a:buFont typeface="Arial" panose="020B0604020202020204" pitchFamily="34" charset="0"/>
              <a:buChar char="•"/>
            </a:pPr>
            <a:r>
              <a:rPr lang="en-US" dirty="0"/>
              <a:t>Satisfaction = meeting expectations.</a:t>
            </a:r>
          </a:p>
          <a:p>
            <a:pPr>
              <a:buFont typeface="Arial" panose="020B0604020202020204" pitchFamily="34" charset="0"/>
              <a:buChar char="•"/>
            </a:pPr>
            <a:r>
              <a:rPr lang="en-US" dirty="0"/>
              <a:t>Loyalty = exceeding expectations and building trust.</a:t>
            </a:r>
          </a:p>
          <a:p>
            <a:pPr>
              <a:buNone/>
            </a:pPr>
            <a:r>
              <a:rPr lang="en-US" dirty="0"/>
              <a:t>👉 </a:t>
            </a:r>
            <a:r>
              <a:rPr lang="en-US" b="1" dirty="0"/>
              <a:t>Lesson:</a:t>
            </a:r>
            <a:r>
              <a:rPr lang="en-US" dirty="0"/>
              <a:t> Aim to </a:t>
            </a:r>
            <a:r>
              <a:rPr lang="en-US" i="1" dirty="0"/>
              <a:t>delight customers</a:t>
            </a:r>
            <a:r>
              <a:rPr lang="en-US" dirty="0"/>
              <a:t>, not just satisfy them. Small details (clean packaging, personal notes, timely follow-up) often turn satisfaction into loyalty.</a:t>
            </a:r>
          </a:p>
          <a:p>
            <a:pPr>
              <a:buNone/>
            </a:pPr>
            <a:br>
              <a:rPr lang="en-US" dirty="0"/>
            </a:br>
            <a:endParaRPr lang="en-US" dirty="0"/>
          </a:p>
          <a:p>
            <a:pPr>
              <a:buNone/>
            </a:pPr>
            <a:r>
              <a:rPr lang="en-US" b="1" dirty="0"/>
              <a:t>6. Price, Cost, and Value</a:t>
            </a:r>
          </a:p>
          <a:p>
            <a:pPr>
              <a:buNone/>
            </a:pPr>
            <a:r>
              <a:rPr lang="en-US" dirty="0"/>
              <a:t>Price is what the customer pays. Cost is what it takes you to create, deliver, and support the product or service — including rework and long-term maintenance.</a:t>
            </a:r>
          </a:p>
          <a:p>
            <a:pPr>
              <a:buFont typeface="Arial" panose="020B0604020202020204" pitchFamily="34" charset="0"/>
              <a:buChar char="•"/>
            </a:pPr>
            <a:r>
              <a:rPr lang="en-US" dirty="0"/>
              <a:t>The lowest price rarely equals the best value.</a:t>
            </a:r>
          </a:p>
          <a:p>
            <a:pPr>
              <a:buFont typeface="Arial" panose="020B0604020202020204" pitchFamily="34" charset="0"/>
              <a:buChar char="•"/>
            </a:pPr>
            <a:r>
              <a:rPr lang="en-US" dirty="0"/>
              <a:t>Customers weigh </a:t>
            </a:r>
            <a:r>
              <a:rPr lang="en-US" b="1" dirty="0"/>
              <a:t>quality vs. cost</a:t>
            </a:r>
            <a:r>
              <a:rPr lang="en-US" dirty="0"/>
              <a:t> in their own value equation:</a:t>
            </a:r>
            <a:br>
              <a:rPr lang="en-US" dirty="0"/>
            </a:br>
            <a:r>
              <a:rPr lang="en-US" b="1" dirty="0"/>
              <a:t>Value = Quality ÷ Cost</a:t>
            </a:r>
            <a:endParaRPr lang="en-US" dirty="0"/>
          </a:p>
          <a:p>
            <a:pPr>
              <a:buNone/>
            </a:pPr>
            <a:r>
              <a:rPr lang="en-US" b="1" dirty="0"/>
              <a:t>Example:</a:t>
            </a:r>
            <a:r>
              <a:rPr lang="en-US" dirty="0"/>
              <a:t> A higher-priced tool that lasts five years may offer more value than a cheaper one that breaks in six months.</a:t>
            </a:r>
          </a:p>
          <a:p>
            <a:pPr>
              <a:buNone/>
            </a:pPr>
            <a:r>
              <a:rPr lang="en-US" dirty="0"/>
              <a:t>👉 </a:t>
            </a:r>
            <a:r>
              <a:rPr lang="en-US" b="1" dirty="0"/>
              <a:t>Lesson:</a:t>
            </a:r>
            <a:r>
              <a:rPr lang="en-US" dirty="0"/>
              <a:t> Competing on price alone is a trap. Strive to deliver </a:t>
            </a:r>
            <a:r>
              <a:rPr lang="en-US" i="1" dirty="0"/>
              <a:t>value</a:t>
            </a:r>
            <a:r>
              <a:rPr lang="en-US" dirty="0"/>
              <a:t> — reliable quality at a price customers are willing to pay.</a:t>
            </a:r>
          </a:p>
          <a:p>
            <a:pPr>
              <a:buNone/>
            </a:pPr>
            <a:br>
              <a:rPr lang="en-US" dirty="0"/>
            </a:br>
            <a:endParaRPr lang="en-US" dirty="0"/>
          </a:p>
          <a:p>
            <a:pPr>
              <a:buNone/>
            </a:pPr>
            <a:r>
              <a:rPr lang="en-US" b="1" dirty="0"/>
              <a:t>Takeaway</a:t>
            </a:r>
          </a:p>
          <a:p>
            <a:pPr>
              <a:buNone/>
            </a:pPr>
            <a:r>
              <a:rPr lang="en-US" dirty="0"/>
              <a:t>For individuals and small businesses, the </a:t>
            </a:r>
            <a:r>
              <a:rPr lang="en-US" b="1" dirty="0"/>
              <a:t>conditions for quality</a:t>
            </a:r>
            <a:r>
              <a:rPr lang="en-US" dirty="0"/>
              <a:t> can be summed up as:</a:t>
            </a:r>
          </a:p>
          <a:p>
            <a:pPr>
              <a:buFont typeface="+mj-lt"/>
              <a:buAutoNum type="arabicPeriod"/>
            </a:pPr>
            <a:r>
              <a:rPr lang="en-US" dirty="0"/>
              <a:t>Look ahead to future needs.</a:t>
            </a:r>
          </a:p>
          <a:p>
            <a:pPr>
              <a:buFont typeface="+mj-lt"/>
              <a:buAutoNum type="arabicPeriod"/>
            </a:pPr>
            <a:r>
              <a:rPr lang="en-US" dirty="0"/>
              <a:t>Treat every user (external and internal) as your customer.</a:t>
            </a:r>
          </a:p>
          <a:p>
            <a:pPr>
              <a:buFont typeface="+mj-lt"/>
              <a:buAutoNum type="arabicPeriod"/>
            </a:pPr>
            <a:r>
              <a:rPr lang="en-US" dirty="0"/>
              <a:t>Make quality measurable.</a:t>
            </a:r>
          </a:p>
          <a:p>
            <a:pPr>
              <a:buFont typeface="+mj-lt"/>
              <a:buAutoNum type="arabicPeriod"/>
            </a:pPr>
            <a:r>
              <a:rPr lang="en-US" dirty="0"/>
              <a:t>Build quality into design, not inspection.</a:t>
            </a:r>
          </a:p>
          <a:p>
            <a:pPr>
              <a:buFont typeface="+mj-lt"/>
              <a:buAutoNum type="arabicPeriod"/>
            </a:pPr>
            <a:r>
              <a:rPr lang="en-US" dirty="0"/>
              <a:t>Move beyond satisfaction to loyalty.</a:t>
            </a:r>
          </a:p>
          <a:p>
            <a:pPr>
              <a:buFont typeface="+mj-lt"/>
              <a:buAutoNum type="arabicPeriod"/>
            </a:pPr>
            <a:r>
              <a:rPr lang="en-US" dirty="0"/>
              <a:t>Focus on delivering value, not just cutting costs.</a:t>
            </a:r>
          </a:p>
          <a:p>
            <a:pPr>
              <a:buNone/>
            </a:pPr>
            <a:r>
              <a:rPr lang="en-US" dirty="0"/>
              <a:t>When these conditions come together, </a:t>
            </a:r>
            <a:r>
              <a:rPr lang="en-US" b="1" dirty="0"/>
              <a:t>quality becomes a system, not a slogan</a:t>
            </a:r>
            <a:r>
              <a:rPr lang="en-US" dirty="0"/>
              <a:t> — and that system drives sustainable growth.</a:t>
            </a:r>
          </a:p>
          <a:p>
            <a:endParaRPr lang="en-US" dirty="0"/>
          </a:p>
        </p:txBody>
      </p:sp>
      <p:sp>
        <p:nvSpPr>
          <p:cNvPr id="4" name="Slide Number Placeholder 3"/>
          <p:cNvSpPr>
            <a:spLocks noGrp="1"/>
          </p:cNvSpPr>
          <p:nvPr>
            <p:ph type="sldNum" sz="quarter" idx="5"/>
          </p:nvPr>
        </p:nvSpPr>
        <p:spPr/>
        <p:txBody>
          <a:bodyPr/>
          <a:lstStyle/>
          <a:p>
            <a:fld id="{F0F31105-5E01-45D3-AE4F-B68B663DDA6C}" type="slidenum">
              <a:rPr lang="en-US" smtClean="0"/>
              <a:t>9</a:t>
            </a:fld>
            <a:endParaRPr lang="en-US"/>
          </a:p>
        </p:txBody>
      </p:sp>
    </p:spTree>
    <p:extLst>
      <p:ext uri="{BB962C8B-B14F-4D97-AF65-F5344CB8AC3E}">
        <p14:creationId xmlns:p14="http://schemas.microsoft.com/office/powerpoint/2010/main" val="3369445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0DE45-908E-3993-4B82-D8B1935D1B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43D4A9-8474-933B-18C8-82FF0FADAF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30C5F9-0840-DCC4-5B3A-BA40E5A9F926}"/>
              </a:ext>
            </a:extLst>
          </p:cNvPr>
          <p:cNvSpPr>
            <a:spLocks noGrp="1"/>
          </p:cNvSpPr>
          <p:nvPr>
            <p:ph type="dt" sz="half" idx="10"/>
          </p:nvPr>
        </p:nvSpPr>
        <p:spPr/>
        <p:txBody>
          <a:bodyPr/>
          <a:lstStyle/>
          <a:p>
            <a:fld id="{EB23ED79-5089-4E9A-8F0D-09BE8984F3F2}" type="datetimeFigureOut">
              <a:rPr lang="en-US" smtClean="0"/>
              <a:t>9/18/2025</a:t>
            </a:fld>
            <a:endParaRPr lang="en-US"/>
          </a:p>
        </p:txBody>
      </p:sp>
      <p:sp>
        <p:nvSpPr>
          <p:cNvPr id="5" name="Footer Placeholder 4">
            <a:extLst>
              <a:ext uri="{FF2B5EF4-FFF2-40B4-BE49-F238E27FC236}">
                <a16:creationId xmlns:a16="http://schemas.microsoft.com/office/drawing/2014/main" id="{F8F366A5-F2EC-7050-86BC-6A769DB2EE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2DC67A-B28F-275B-C257-90707061FF5A}"/>
              </a:ext>
            </a:extLst>
          </p:cNvPr>
          <p:cNvSpPr>
            <a:spLocks noGrp="1"/>
          </p:cNvSpPr>
          <p:nvPr>
            <p:ph type="sldNum" sz="quarter" idx="12"/>
          </p:nvPr>
        </p:nvSpPr>
        <p:spPr/>
        <p:txBody>
          <a:bodyPr/>
          <a:lstStyle/>
          <a:p>
            <a:fld id="{CD726666-17C9-4D19-9519-6590FC22EC32}" type="slidenum">
              <a:rPr lang="en-US" smtClean="0"/>
              <a:t>‹#›</a:t>
            </a:fld>
            <a:endParaRPr lang="en-US"/>
          </a:p>
        </p:txBody>
      </p:sp>
    </p:spTree>
    <p:extLst>
      <p:ext uri="{BB962C8B-B14F-4D97-AF65-F5344CB8AC3E}">
        <p14:creationId xmlns:p14="http://schemas.microsoft.com/office/powerpoint/2010/main" val="4282423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89D7-18B8-4A6F-D733-ACE5B83C2B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05AC61-8D6A-33A8-C689-8B414B2829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AF664-B520-2D7A-9ACD-2FC05306058A}"/>
              </a:ext>
            </a:extLst>
          </p:cNvPr>
          <p:cNvSpPr>
            <a:spLocks noGrp="1"/>
          </p:cNvSpPr>
          <p:nvPr>
            <p:ph type="dt" sz="half" idx="10"/>
          </p:nvPr>
        </p:nvSpPr>
        <p:spPr/>
        <p:txBody>
          <a:bodyPr/>
          <a:lstStyle/>
          <a:p>
            <a:fld id="{EB23ED79-5089-4E9A-8F0D-09BE8984F3F2}" type="datetimeFigureOut">
              <a:rPr lang="en-US" smtClean="0"/>
              <a:t>9/18/2025</a:t>
            </a:fld>
            <a:endParaRPr lang="en-US"/>
          </a:p>
        </p:txBody>
      </p:sp>
      <p:sp>
        <p:nvSpPr>
          <p:cNvPr id="5" name="Footer Placeholder 4">
            <a:extLst>
              <a:ext uri="{FF2B5EF4-FFF2-40B4-BE49-F238E27FC236}">
                <a16:creationId xmlns:a16="http://schemas.microsoft.com/office/drawing/2014/main" id="{E04E57A6-0CC5-E59A-4DD8-2F8F7D597F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FBCBC-036C-2279-48E3-2CC95C774904}"/>
              </a:ext>
            </a:extLst>
          </p:cNvPr>
          <p:cNvSpPr>
            <a:spLocks noGrp="1"/>
          </p:cNvSpPr>
          <p:nvPr>
            <p:ph type="sldNum" sz="quarter" idx="12"/>
          </p:nvPr>
        </p:nvSpPr>
        <p:spPr/>
        <p:txBody>
          <a:bodyPr/>
          <a:lstStyle/>
          <a:p>
            <a:fld id="{CD726666-17C9-4D19-9519-6590FC22EC32}" type="slidenum">
              <a:rPr lang="en-US" smtClean="0"/>
              <a:t>‹#›</a:t>
            </a:fld>
            <a:endParaRPr lang="en-US"/>
          </a:p>
        </p:txBody>
      </p:sp>
    </p:spTree>
    <p:extLst>
      <p:ext uri="{BB962C8B-B14F-4D97-AF65-F5344CB8AC3E}">
        <p14:creationId xmlns:p14="http://schemas.microsoft.com/office/powerpoint/2010/main" val="2162907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BD5DEA-16B9-085F-86F2-C3B84EB290F1}"/>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6E2F04-186A-9494-6AC0-654D01BAC705}"/>
              </a:ext>
            </a:extLst>
          </p:cNvPr>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582B20-F3E3-3039-CD6E-70B2CCF3AC3E}"/>
              </a:ext>
            </a:extLst>
          </p:cNvPr>
          <p:cNvSpPr>
            <a:spLocks noGrp="1"/>
          </p:cNvSpPr>
          <p:nvPr>
            <p:ph type="dt" sz="half" idx="10"/>
          </p:nvPr>
        </p:nvSpPr>
        <p:spPr/>
        <p:txBody>
          <a:bodyPr/>
          <a:lstStyle/>
          <a:p>
            <a:fld id="{EB23ED79-5089-4E9A-8F0D-09BE8984F3F2}" type="datetimeFigureOut">
              <a:rPr lang="en-US" smtClean="0"/>
              <a:t>9/18/2025</a:t>
            </a:fld>
            <a:endParaRPr lang="en-US"/>
          </a:p>
        </p:txBody>
      </p:sp>
      <p:sp>
        <p:nvSpPr>
          <p:cNvPr id="5" name="Footer Placeholder 4">
            <a:extLst>
              <a:ext uri="{FF2B5EF4-FFF2-40B4-BE49-F238E27FC236}">
                <a16:creationId xmlns:a16="http://schemas.microsoft.com/office/drawing/2014/main" id="{0C8C2130-28A1-CEEF-3A9E-25266C07E1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E02E07-4F18-3E39-4BE8-DFA0B10E944D}"/>
              </a:ext>
            </a:extLst>
          </p:cNvPr>
          <p:cNvSpPr>
            <a:spLocks noGrp="1"/>
          </p:cNvSpPr>
          <p:nvPr>
            <p:ph type="sldNum" sz="quarter" idx="12"/>
          </p:nvPr>
        </p:nvSpPr>
        <p:spPr/>
        <p:txBody>
          <a:bodyPr/>
          <a:lstStyle/>
          <a:p>
            <a:fld id="{CD726666-17C9-4D19-9519-6590FC22EC32}" type="slidenum">
              <a:rPr lang="en-US" smtClean="0"/>
              <a:t>‹#›</a:t>
            </a:fld>
            <a:endParaRPr lang="en-US"/>
          </a:p>
        </p:txBody>
      </p:sp>
    </p:spTree>
    <p:extLst>
      <p:ext uri="{BB962C8B-B14F-4D97-AF65-F5344CB8AC3E}">
        <p14:creationId xmlns:p14="http://schemas.microsoft.com/office/powerpoint/2010/main" val="3580037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E6EAE-2E80-BFDD-CC24-C0725B1C34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5ABA97-08C9-095F-C4DF-52589A1F9A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88EF8A-8EFE-8C4D-D27E-DA7CC6935AA0}"/>
              </a:ext>
            </a:extLst>
          </p:cNvPr>
          <p:cNvSpPr>
            <a:spLocks noGrp="1"/>
          </p:cNvSpPr>
          <p:nvPr>
            <p:ph type="dt" sz="half" idx="10"/>
          </p:nvPr>
        </p:nvSpPr>
        <p:spPr/>
        <p:txBody>
          <a:bodyPr/>
          <a:lstStyle/>
          <a:p>
            <a:fld id="{EB23ED79-5089-4E9A-8F0D-09BE8984F3F2}" type="datetimeFigureOut">
              <a:rPr lang="en-US" smtClean="0"/>
              <a:t>9/18/2025</a:t>
            </a:fld>
            <a:endParaRPr lang="en-US"/>
          </a:p>
        </p:txBody>
      </p:sp>
      <p:sp>
        <p:nvSpPr>
          <p:cNvPr id="5" name="Footer Placeholder 4">
            <a:extLst>
              <a:ext uri="{FF2B5EF4-FFF2-40B4-BE49-F238E27FC236}">
                <a16:creationId xmlns:a16="http://schemas.microsoft.com/office/drawing/2014/main" id="{468DE276-F72D-8F96-7ED7-4409B086A2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92B00-5A85-BC8C-82CE-7CB5D4412976}"/>
              </a:ext>
            </a:extLst>
          </p:cNvPr>
          <p:cNvSpPr>
            <a:spLocks noGrp="1"/>
          </p:cNvSpPr>
          <p:nvPr>
            <p:ph type="sldNum" sz="quarter" idx="12"/>
          </p:nvPr>
        </p:nvSpPr>
        <p:spPr/>
        <p:txBody>
          <a:bodyPr/>
          <a:lstStyle/>
          <a:p>
            <a:fld id="{CD726666-17C9-4D19-9519-6590FC22EC32}" type="slidenum">
              <a:rPr lang="en-US" smtClean="0"/>
              <a:t>‹#›</a:t>
            </a:fld>
            <a:endParaRPr lang="en-US"/>
          </a:p>
        </p:txBody>
      </p:sp>
    </p:spTree>
    <p:extLst>
      <p:ext uri="{BB962C8B-B14F-4D97-AF65-F5344CB8AC3E}">
        <p14:creationId xmlns:p14="http://schemas.microsoft.com/office/powerpoint/2010/main" val="256688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188DB-CFA7-1878-2A32-E3969C55E5C9}"/>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34F267-0105-18FB-0DA2-59C0507F978E}"/>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7F03AF-732F-C0E0-FAF6-927B6A4A5695}"/>
              </a:ext>
            </a:extLst>
          </p:cNvPr>
          <p:cNvSpPr>
            <a:spLocks noGrp="1"/>
          </p:cNvSpPr>
          <p:nvPr>
            <p:ph type="dt" sz="half" idx="10"/>
          </p:nvPr>
        </p:nvSpPr>
        <p:spPr/>
        <p:txBody>
          <a:bodyPr/>
          <a:lstStyle/>
          <a:p>
            <a:fld id="{EB23ED79-5089-4E9A-8F0D-09BE8984F3F2}" type="datetimeFigureOut">
              <a:rPr lang="en-US" smtClean="0"/>
              <a:t>9/18/2025</a:t>
            </a:fld>
            <a:endParaRPr lang="en-US"/>
          </a:p>
        </p:txBody>
      </p:sp>
      <p:sp>
        <p:nvSpPr>
          <p:cNvPr id="5" name="Footer Placeholder 4">
            <a:extLst>
              <a:ext uri="{FF2B5EF4-FFF2-40B4-BE49-F238E27FC236}">
                <a16:creationId xmlns:a16="http://schemas.microsoft.com/office/drawing/2014/main" id="{4A6193E3-8538-BCB4-2F95-23FEE5082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8ADE9-7F76-E64B-0EE9-C36B49A76D33}"/>
              </a:ext>
            </a:extLst>
          </p:cNvPr>
          <p:cNvSpPr>
            <a:spLocks noGrp="1"/>
          </p:cNvSpPr>
          <p:nvPr>
            <p:ph type="sldNum" sz="quarter" idx="12"/>
          </p:nvPr>
        </p:nvSpPr>
        <p:spPr/>
        <p:txBody>
          <a:bodyPr/>
          <a:lstStyle/>
          <a:p>
            <a:fld id="{CD726666-17C9-4D19-9519-6590FC22EC32}" type="slidenum">
              <a:rPr lang="en-US" smtClean="0"/>
              <a:t>‹#›</a:t>
            </a:fld>
            <a:endParaRPr lang="en-US"/>
          </a:p>
        </p:txBody>
      </p:sp>
    </p:spTree>
    <p:extLst>
      <p:ext uri="{BB962C8B-B14F-4D97-AF65-F5344CB8AC3E}">
        <p14:creationId xmlns:p14="http://schemas.microsoft.com/office/powerpoint/2010/main" val="4250506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3A96F-DCBA-758C-1A43-94C49C9150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AEE56A-D9C7-9BDD-A1D3-A34FB228E502}"/>
              </a:ext>
            </a:extLst>
          </p:cNvPr>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F9654E-1CF7-4276-A0FF-8E1644EDCB23}"/>
              </a:ext>
            </a:extLst>
          </p:cNvPr>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7BBD85-25FA-9109-5B04-103D9CFC7B54}"/>
              </a:ext>
            </a:extLst>
          </p:cNvPr>
          <p:cNvSpPr>
            <a:spLocks noGrp="1"/>
          </p:cNvSpPr>
          <p:nvPr>
            <p:ph type="dt" sz="half" idx="10"/>
          </p:nvPr>
        </p:nvSpPr>
        <p:spPr/>
        <p:txBody>
          <a:bodyPr/>
          <a:lstStyle/>
          <a:p>
            <a:fld id="{EB23ED79-5089-4E9A-8F0D-09BE8984F3F2}" type="datetimeFigureOut">
              <a:rPr lang="en-US" smtClean="0"/>
              <a:t>9/18/2025</a:t>
            </a:fld>
            <a:endParaRPr lang="en-US"/>
          </a:p>
        </p:txBody>
      </p:sp>
      <p:sp>
        <p:nvSpPr>
          <p:cNvPr id="6" name="Footer Placeholder 5">
            <a:extLst>
              <a:ext uri="{FF2B5EF4-FFF2-40B4-BE49-F238E27FC236}">
                <a16:creationId xmlns:a16="http://schemas.microsoft.com/office/drawing/2014/main" id="{20C40C28-FD61-310B-3EA7-26A21D2787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D1723A-3317-AB0D-1698-6AFAC4D451FF}"/>
              </a:ext>
            </a:extLst>
          </p:cNvPr>
          <p:cNvSpPr>
            <a:spLocks noGrp="1"/>
          </p:cNvSpPr>
          <p:nvPr>
            <p:ph type="sldNum" sz="quarter" idx="12"/>
          </p:nvPr>
        </p:nvSpPr>
        <p:spPr/>
        <p:txBody>
          <a:bodyPr/>
          <a:lstStyle/>
          <a:p>
            <a:fld id="{CD726666-17C9-4D19-9519-6590FC22EC32}" type="slidenum">
              <a:rPr lang="en-US" smtClean="0"/>
              <a:t>‹#›</a:t>
            </a:fld>
            <a:endParaRPr lang="en-US"/>
          </a:p>
        </p:txBody>
      </p:sp>
    </p:spTree>
    <p:extLst>
      <p:ext uri="{BB962C8B-B14F-4D97-AF65-F5344CB8AC3E}">
        <p14:creationId xmlns:p14="http://schemas.microsoft.com/office/powerpoint/2010/main" val="3143109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DE0E-C405-F75D-4937-757F837990C1}"/>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4BFBEC-6525-9727-5608-93E00BF78DB1}"/>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1A6E-E1F9-6245-AF7C-5F4BC464E502}"/>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B1473E-386E-3CDF-8B79-B138BF77397E}"/>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BC51D8-BB47-FE1E-63CF-2CB8C25ADA52}"/>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00DB02-BBB8-3ED8-22FF-D30F4A4A0678}"/>
              </a:ext>
            </a:extLst>
          </p:cNvPr>
          <p:cNvSpPr>
            <a:spLocks noGrp="1"/>
          </p:cNvSpPr>
          <p:nvPr>
            <p:ph type="dt" sz="half" idx="10"/>
          </p:nvPr>
        </p:nvSpPr>
        <p:spPr/>
        <p:txBody>
          <a:bodyPr/>
          <a:lstStyle/>
          <a:p>
            <a:fld id="{EB23ED79-5089-4E9A-8F0D-09BE8984F3F2}" type="datetimeFigureOut">
              <a:rPr lang="en-US" smtClean="0"/>
              <a:t>9/18/2025</a:t>
            </a:fld>
            <a:endParaRPr lang="en-US"/>
          </a:p>
        </p:txBody>
      </p:sp>
      <p:sp>
        <p:nvSpPr>
          <p:cNvPr id="8" name="Footer Placeholder 7">
            <a:extLst>
              <a:ext uri="{FF2B5EF4-FFF2-40B4-BE49-F238E27FC236}">
                <a16:creationId xmlns:a16="http://schemas.microsoft.com/office/drawing/2014/main" id="{955ACD5D-A0B1-F423-4D44-FEF0351B78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A8408A-AF90-2091-DE5C-EA374E7B64A8}"/>
              </a:ext>
            </a:extLst>
          </p:cNvPr>
          <p:cNvSpPr>
            <a:spLocks noGrp="1"/>
          </p:cNvSpPr>
          <p:nvPr>
            <p:ph type="sldNum" sz="quarter" idx="12"/>
          </p:nvPr>
        </p:nvSpPr>
        <p:spPr/>
        <p:txBody>
          <a:bodyPr/>
          <a:lstStyle/>
          <a:p>
            <a:fld id="{CD726666-17C9-4D19-9519-6590FC22EC32}" type="slidenum">
              <a:rPr lang="en-US" smtClean="0"/>
              <a:t>‹#›</a:t>
            </a:fld>
            <a:endParaRPr lang="en-US"/>
          </a:p>
        </p:txBody>
      </p:sp>
    </p:spTree>
    <p:extLst>
      <p:ext uri="{BB962C8B-B14F-4D97-AF65-F5344CB8AC3E}">
        <p14:creationId xmlns:p14="http://schemas.microsoft.com/office/powerpoint/2010/main" val="378308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DB4C6-F1F7-8E87-A747-A0D016A5E9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2B5923-CD78-1300-56DC-BF63A2F4C0F4}"/>
              </a:ext>
            </a:extLst>
          </p:cNvPr>
          <p:cNvSpPr>
            <a:spLocks noGrp="1"/>
          </p:cNvSpPr>
          <p:nvPr>
            <p:ph type="dt" sz="half" idx="10"/>
          </p:nvPr>
        </p:nvSpPr>
        <p:spPr/>
        <p:txBody>
          <a:bodyPr/>
          <a:lstStyle/>
          <a:p>
            <a:fld id="{EB23ED79-5089-4E9A-8F0D-09BE8984F3F2}" type="datetimeFigureOut">
              <a:rPr lang="en-US" smtClean="0"/>
              <a:t>9/18/2025</a:t>
            </a:fld>
            <a:endParaRPr lang="en-US"/>
          </a:p>
        </p:txBody>
      </p:sp>
      <p:sp>
        <p:nvSpPr>
          <p:cNvPr id="4" name="Footer Placeholder 3">
            <a:extLst>
              <a:ext uri="{FF2B5EF4-FFF2-40B4-BE49-F238E27FC236}">
                <a16:creationId xmlns:a16="http://schemas.microsoft.com/office/drawing/2014/main" id="{80472C7D-5780-0435-6435-4F8E1239E7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6D083B-2C01-B103-FD40-7D7DF0313064}"/>
              </a:ext>
            </a:extLst>
          </p:cNvPr>
          <p:cNvSpPr>
            <a:spLocks noGrp="1"/>
          </p:cNvSpPr>
          <p:nvPr>
            <p:ph type="sldNum" sz="quarter" idx="12"/>
          </p:nvPr>
        </p:nvSpPr>
        <p:spPr/>
        <p:txBody>
          <a:bodyPr/>
          <a:lstStyle/>
          <a:p>
            <a:fld id="{CD726666-17C9-4D19-9519-6590FC22EC32}" type="slidenum">
              <a:rPr lang="en-US" smtClean="0"/>
              <a:t>‹#›</a:t>
            </a:fld>
            <a:endParaRPr lang="en-US"/>
          </a:p>
        </p:txBody>
      </p:sp>
    </p:spTree>
    <p:extLst>
      <p:ext uri="{BB962C8B-B14F-4D97-AF65-F5344CB8AC3E}">
        <p14:creationId xmlns:p14="http://schemas.microsoft.com/office/powerpoint/2010/main" val="1747405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98ED29-649C-87A0-9ED0-C49AF12068F1}"/>
              </a:ext>
            </a:extLst>
          </p:cNvPr>
          <p:cNvSpPr>
            <a:spLocks noGrp="1"/>
          </p:cNvSpPr>
          <p:nvPr>
            <p:ph type="dt" sz="half" idx="10"/>
          </p:nvPr>
        </p:nvSpPr>
        <p:spPr/>
        <p:txBody>
          <a:bodyPr/>
          <a:lstStyle/>
          <a:p>
            <a:fld id="{EB23ED79-5089-4E9A-8F0D-09BE8984F3F2}" type="datetimeFigureOut">
              <a:rPr lang="en-US" smtClean="0"/>
              <a:t>9/18/2025</a:t>
            </a:fld>
            <a:endParaRPr lang="en-US"/>
          </a:p>
        </p:txBody>
      </p:sp>
      <p:sp>
        <p:nvSpPr>
          <p:cNvPr id="3" name="Footer Placeholder 2">
            <a:extLst>
              <a:ext uri="{FF2B5EF4-FFF2-40B4-BE49-F238E27FC236}">
                <a16:creationId xmlns:a16="http://schemas.microsoft.com/office/drawing/2014/main" id="{6E19A762-221B-DD8D-1AC9-4B6449780D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0CCC69-FBA4-5F98-833C-D7D2E7AFDB39}"/>
              </a:ext>
            </a:extLst>
          </p:cNvPr>
          <p:cNvSpPr>
            <a:spLocks noGrp="1"/>
          </p:cNvSpPr>
          <p:nvPr>
            <p:ph type="sldNum" sz="quarter" idx="12"/>
          </p:nvPr>
        </p:nvSpPr>
        <p:spPr/>
        <p:txBody>
          <a:bodyPr/>
          <a:lstStyle/>
          <a:p>
            <a:fld id="{CD726666-17C9-4D19-9519-6590FC22EC32}" type="slidenum">
              <a:rPr lang="en-US" smtClean="0"/>
              <a:t>‹#›</a:t>
            </a:fld>
            <a:endParaRPr lang="en-US"/>
          </a:p>
        </p:txBody>
      </p:sp>
    </p:spTree>
    <p:extLst>
      <p:ext uri="{BB962C8B-B14F-4D97-AF65-F5344CB8AC3E}">
        <p14:creationId xmlns:p14="http://schemas.microsoft.com/office/powerpoint/2010/main" val="2486850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5E6F-C8F3-EFA2-8315-305367CDFFC4}"/>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EE8FF2-733C-3E75-0B33-CEA40E2B6AA6}"/>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0B5D91-08A7-3A0B-BB0C-C1003C5FC79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C024A7-C062-7D0D-3BFC-6ED1860E335C}"/>
              </a:ext>
            </a:extLst>
          </p:cNvPr>
          <p:cNvSpPr>
            <a:spLocks noGrp="1"/>
          </p:cNvSpPr>
          <p:nvPr>
            <p:ph type="dt" sz="half" idx="10"/>
          </p:nvPr>
        </p:nvSpPr>
        <p:spPr/>
        <p:txBody>
          <a:bodyPr/>
          <a:lstStyle/>
          <a:p>
            <a:fld id="{EB23ED79-5089-4E9A-8F0D-09BE8984F3F2}" type="datetimeFigureOut">
              <a:rPr lang="en-US" smtClean="0"/>
              <a:t>9/18/2025</a:t>
            </a:fld>
            <a:endParaRPr lang="en-US"/>
          </a:p>
        </p:txBody>
      </p:sp>
      <p:sp>
        <p:nvSpPr>
          <p:cNvPr id="6" name="Footer Placeholder 5">
            <a:extLst>
              <a:ext uri="{FF2B5EF4-FFF2-40B4-BE49-F238E27FC236}">
                <a16:creationId xmlns:a16="http://schemas.microsoft.com/office/drawing/2014/main" id="{9DE50DE8-EA5E-3C72-1514-1A0D8141B1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CEE6BE-0024-45BF-962C-0A72DB474DF6}"/>
              </a:ext>
            </a:extLst>
          </p:cNvPr>
          <p:cNvSpPr>
            <a:spLocks noGrp="1"/>
          </p:cNvSpPr>
          <p:nvPr>
            <p:ph type="sldNum" sz="quarter" idx="12"/>
          </p:nvPr>
        </p:nvSpPr>
        <p:spPr/>
        <p:txBody>
          <a:bodyPr/>
          <a:lstStyle/>
          <a:p>
            <a:fld id="{CD726666-17C9-4D19-9519-6590FC22EC32}" type="slidenum">
              <a:rPr lang="en-US" smtClean="0"/>
              <a:t>‹#›</a:t>
            </a:fld>
            <a:endParaRPr lang="en-US"/>
          </a:p>
        </p:txBody>
      </p:sp>
    </p:spTree>
    <p:extLst>
      <p:ext uri="{BB962C8B-B14F-4D97-AF65-F5344CB8AC3E}">
        <p14:creationId xmlns:p14="http://schemas.microsoft.com/office/powerpoint/2010/main" val="4008330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BD11-05C0-926F-EBBB-2E2A4F720F1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99CC99-9A65-5C84-615C-99D66C056C48}"/>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8A046D-6D7D-C68B-59D3-8A3D91024292}"/>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58788F-5B2C-83F4-D33B-1F646EE54579}"/>
              </a:ext>
            </a:extLst>
          </p:cNvPr>
          <p:cNvSpPr>
            <a:spLocks noGrp="1"/>
          </p:cNvSpPr>
          <p:nvPr>
            <p:ph type="dt" sz="half" idx="10"/>
          </p:nvPr>
        </p:nvSpPr>
        <p:spPr/>
        <p:txBody>
          <a:bodyPr/>
          <a:lstStyle/>
          <a:p>
            <a:fld id="{EB23ED79-5089-4E9A-8F0D-09BE8984F3F2}" type="datetimeFigureOut">
              <a:rPr lang="en-US" smtClean="0"/>
              <a:t>9/18/2025</a:t>
            </a:fld>
            <a:endParaRPr lang="en-US"/>
          </a:p>
        </p:txBody>
      </p:sp>
      <p:sp>
        <p:nvSpPr>
          <p:cNvPr id="6" name="Footer Placeholder 5">
            <a:extLst>
              <a:ext uri="{FF2B5EF4-FFF2-40B4-BE49-F238E27FC236}">
                <a16:creationId xmlns:a16="http://schemas.microsoft.com/office/drawing/2014/main" id="{2B72C4CB-04A4-2CC6-7FB1-442F909AF4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AEF33A-02B2-E39C-594D-75143BD633CF}"/>
              </a:ext>
            </a:extLst>
          </p:cNvPr>
          <p:cNvSpPr>
            <a:spLocks noGrp="1"/>
          </p:cNvSpPr>
          <p:nvPr>
            <p:ph type="sldNum" sz="quarter" idx="12"/>
          </p:nvPr>
        </p:nvSpPr>
        <p:spPr/>
        <p:txBody>
          <a:bodyPr/>
          <a:lstStyle/>
          <a:p>
            <a:fld id="{CD726666-17C9-4D19-9519-6590FC22EC32}" type="slidenum">
              <a:rPr lang="en-US" smtClean="0"/>
              <a:t>‹#›</a:t>
            </a:fld>
            <a:endParaRPr lang="en-US"/>
          </a:p>
        </p:txBody>
      </p:sp>
    </p:spTree>
    <p:extLst>
      <p:ext uri="{BB962C8B-B14F-4D97-AF65-F5344CB8AC3E}">
        <p14:creationId xmlns:p14="http://schemas.microsoft.com/office/powerpoint/2010/main" val="569676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4D8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386CDC-BDB7-619A-72BA-717E1FD49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1107D78-3F74-7826-3B77-E728DFD1F2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A29B940-A387-3FFF-6722-56E21469ABC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B23ED79-5089-4E9A-8F0D-09BE8984F3F2}" type="datetimeFigureOut">
              <a:rPr lang="en-US" smtClean="0"/>
              <a:t>9/18/2025</a:t>
            </a:fld>
            <a:endParaRPr lang="en-US"/>
          </a:p>
        </p:txBody>
      </p:sp>
      <p:sp>
        <p:nvSpPr>
          <p:cNvPr id="5" name="Footer Placeholder 4">
            <a:extLst>
              <a:ext uri="{FF2B5EF4-FFF2-40B4-BE49-F238E27FC236}">
                <a16:creationId xmlns:a16="http://schemas.microsoft.com/office/drawing/2014/main" id="{4FAAD1C4-B028-F729-1972-0C38B1FDF002}"/>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6C9D54EC-352A-B70C-8915-949DC6C79E8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D726666-17C9-4D19-9519-6590FC22EC32}" type="slidenum">
              <a:rPr lang="en-US" smtClean="0"/>
              <a:t>‹#›</a:t>
            </a:fld>
            <a:endParaRPr lang="en-US"/>
          </a:p>
        </p:txBody>
      </p:sp>
      <p:pic>
        <p:nvPicPr>
          <p:cNvPr id="9" name="Picture 8" descr="A blue and orange circles and a purple line&#10;&#10;AI-generated content may be incorrect.">
            <a:extLst>
              <a:ext uri="{FF2B5EF4-FFF2-40B4-BE49-F238E27FC236}">
                <a16:creationId xmlns:a16="http://schemas.microsoft.com/office/drawing/2014/main" id="{8D4AAA1E-4568-48FE-F0DC-937FB5EA778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939244" y="6346503"/>
            <a:ext cx="933974" cy="291867"/>
          </a:xfrm>
          <a:prstGeom prst="rect">
            <a:avLst/>
          </a:prstGeom>
        </p:spPr>
      </p:pic>
    </p:spTree>
    <p:extLst>
      <p:ext uri="{BB962C8B-B14F-4D97-AF65-F5344CB8AC3E}">
        <p14:creationId xmlns:p14="http://schemas.microsoft.com/office/powerpoint/2010/main" val="334762425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6E24CFE-C3EB-7762-FFB2-3C21FEE6E041}"/>
              </a:ext>
            </a:extLst>
          </p:cNvPr>
          <p:cNvSpPr>
            <a:spLocks noGrp="1" noChangeArrowheads="1"/>
          </p:cNvSpPr>
          <p:nvPr>
            <p:ph type="ctrTitle"/>
          </p:nvPr>
        </p:nvSpPr>
        <p:spPr>
          <a:xfrm>
            <a:off x="2057400" y="990600"/>
            <a:ext cx="7772400" cy="2743200"/>
          </a:xfrm>
          <a:ln>
            <a:noFill/>
          </a:ln>
        </p:spPr>
        <p:txBody>
          <a:bodyPr>
            <a:normAutofit fontScale="90000"/>
          </a:bodyPr>
          <a:lstStyle/>
          <a:p>
            <a:pPr algn="ctr"/>
            <a:r>
              <a:rPr lang="en-US" altLang="en-US" sz="3600" b="1" i="1" dirty="0" err="1"/>
              <a:t>Fundimentals</a:t>
            </a:r>
            <a:r>
              <a:rPr lang="en-US" altLang="en-US" sz="3600" b="1" i="1" dirty="0"/>
              <a:t> </a:t>
            </a:r>
            <a:br>
              <a:rPr lang="en-US" altLang="en-US" sz="3600" b="1" i="1" dirty="0"/>
            </a:br>
            <a:r>
              <a:rPr lang="en-US" altLang="en-US" sz="3600" b="1" i="1" dirty="0"/>
              <a:t>of</a:t>
            </a:r>
            <a:br>
              <a:rPr lang="en-US" altLang="en-US" sz="3600" b="1" dirty="0"/>
            </a:br>
            <a:br>
              <a:rPr lang="en-US" altLang="en-US" sz="3600" b="1" dirty="0"/>
            </a:br>
            <a:r>
              <a:rPr lang="en-US" altLang="en-US" sz="3600" b="1" dirty="0"/>
              <a:t>RewmoAI</a:t>
            </a:r>
            <a:br>
              <a:rPr lang="en-US" altLang="en-US" sz="3600" b="1" dirty="0"/>
            </a:br>
            <a:br>
              <a:rPr lang="en-US" altLang="en-US" sz="3600" b="1" dirty="0"/>
            </a:br>
            <a:r>
              <a:rPr lang="en-US" altLang="en-US" sz="3600" b="1" dirty="0"/>
              <a:t>Process Management</a:t>
            </a:r>
          </a:p>
        </p:txBody>
      </p:sp>
      <p:sp>
        <p:nvSpPr>
          <p:cNvPr id="2051" name="Rectangle 3">
            <a:extLst>
              <a:ext uri="{FF2B5EF4-FFF2-40B4-BE49-F238E27FC236}">
                <a16:creationId xmlns:a16="http://schemas.microsoft.com/office/drawing/2014/main" id="{1E35615C-4AF5-DE6A-2136-9142FCA9C2CF}"/>
              </a:ext>
            </a:extLst>
          </p:cNvPr>
          <p:cNvSpPr>
            <a:spLocks noGrp="1" noChangeArrowheads="1"/>
          </p:cNvSpPr>
          <p:nvPr>
            <p:ph type="subTitle" idx="1"/>
          </p:nvPr>
        </p:nvSpPr>
        <p:spPr>
          <a:xfrm>
            <a:off x="2971800" y="4038600"/>
            <a:ext cx="6400800" cy="1752600"/>
          </a:xfrm>
        </p:spPr>
        <p:txBody>
          <a:bodyPr/>
          <a:lstStyle/>
          <a:p>
            <a:pPr algn="ctr"/>
            <a:endParaRPr lang="en-US" altLang="en-US" b="1" dirty="0">
              <a:solidFill>
                <a:schemeClr val="accent2"/>
              </a:solidFill>
            </a:endParaRPr>
          </a:p>
          <a:p>
            <a:pPr algn="ctr"/>
            <a:r>
              <a:rPr lang="en-US" altLang="en-US" b="1" dirty="0">
                <a:solidFill>
                  <a:schemeClr val="accent2"/>
                </a:solidFill>
              </a:rPr>
              <a:t>Course Overview</a:t>
            </a:r>
            <a:r>
              <a:rPr lang="en-US" altLang="en-US" dirty="0">
                <a:solidFill>
                  <a:schemeClr val="accent2"/>
                </a:solidFill>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0F5FC-3401-6489-A474-5FCD4A01660C}"/>
              </a:ext>
            </a:extLst>
          </p:cNvPr>
          <p:cNvSpPr>
            <a:spLocks noGrp="1"/>
          </p:cNvSpPr>
          <p:nvPr>
            <p:ph type="title"/>
          </p:nvPr>
        </p:nvSpPr>
        <p:spPr>
          <a:xfrm>
            <a:off x="838200" y="903586"/>
            <a:ext cx="10515600" cy="1325563"/>
          </a:xfrm>
        </p:spPr>
        <p:txBody>
          <a:bodyPr/>
          <a:lstStyle/>
          <a:p>
            <a:pPr algn="ctr"/>
            <a:r>
              <a:rPr lang="en-US" dirty="0"/>
              <a:t>Customer and End-User</a:t>
            </a:r>
            <a:br>
              <a:rPr lang="en-US" dirty="0"/>
            </a:br>
            <a:endParaRPr lang="en-US" dirty="0"/>
          </a:p>
        </p:txBody>
      </p:sp>
      <p:sp>
        <p:nvSpPr>
          <p:cNvPr id="4" name="TextBox 3">
            <a:extLst>
              <a:ext uri="{FF2B5EF4-FFF2-40B4-BE49-F238E27FC236}">
                <a16:creationId xmlns:a16="http://schemas.microsoft.com/office/drawing/2014/main" id="{7BDCEDE3-CCD3-2CDD-7E3B-8BA2D492A91D}"/>
              </a:ext>
            </a:extLst>
          </p:cNvPr>
          <p:cNvSpPr txBox="1"/>
          <p:nvPr/>
        </p:nvSpPr>
        <p:spPr>
          <a:xfrm>
            <a:off x="3049621" y="2229149"/>
            <a:ext cx="6099242" cy="2677656"/>
          </a:xfrm>
          <a:prstGeom prst="rect">
            <a:avLst/>
          </a:prstGeom>
          <a:noFill/>
        </p:spPr>
        <p:txBody>
          <a:bodyPr wrap="square">
            <a:spAutoFit/>
          </a:bodyPr>
          <a:lstStyle/>
          <a:p>
            <a:pPr marL="457200" indent="-457200" algn="l">
              <a:buFont typeface="Arial" panose="020B0604020202020204" pitchFamily="34" charset="0"/>
              <a:buChar char="•"/>
            </a:pPr>
            <a:r>
              <a:rPr lang="en-US" sz="2800" b="1" i="0" u="none" strike="noStrike" baseline="0" dirty="0">
                <a:solidFill>
                  <a:schemeClr val="accent2"/>
                </a:solidFill>
                <a:latin typeface="Arial" panose="020B0604020202020204" pitchFamily="34" charset="0"/>
              </a:rPr>
              <a:t>A Customer is a person or group who uses the output of a process</a:t>
            </a:r>
          </a:p>
          <a:p>
            <a:pPr marL="457200" indent="-457200" algn="l">
              <a:buFont typeface="Arial" panose="020B0604020202020204" pitchFamily="34" charset="0"/>
              <a:buChar char="•"/>
            </a:pPr>
            <a:endParaRPr lang="en-US" sz="2800" b="1" i="0" u="none" strike="noStrike" baseline="0" dirty="0">
              <a:solidFill>
                <a:schemeClr val="accent2"/>
              </a:solidFill>
              <a:latin typeface="Arial" panose="020B0604020202020204" pitchFamily="34" charset="0"/>
            </a:endParaRPr>
          </a:p>
          <a:p>
            <a:pPr marL="457200" indent="-457200" algn="l">
              <a:buFont typeface="Arial" panose="020B0604020202020204" pitchFamily="34" charset="0"/>
              <a:buChar char="•"/>
            </a:pPr>
            <a:r>
              <a:rPr lang="en-US" sz="2800" b="1" i="0" u="none" strike="noStrike" baseline="0" dirty="0">
                <a:solidFill>
                  <a:schemeClr val="accent2"/>
                </a:solidFill>
                <a:latin typeface="Arial" panose="020B0604020202020204" pitchFamily="34" charset="0"/>
              </a:rPr>
              <a:t>An End-User is the ultimate user of a product or service</a:t>
            </a:r>
            <a:endParaRPr lang="en-US" sz="3200" dirty="0">
              <a:solidFill>
                <a:schemeClr val="accent2"/>
              </a:solidFill>
            </a:endParaRPr>
          </a:p>
        </p:txBody>
      </p:sp>
    </p:spTree>
    <p:extLst>
      <p:ext uri="{BB962C8B-B14F-4D97-AF65-F5344CB8AC3E}">
        <p14:creationId xmlns:p14="http://schemas.microsoft.com/office/powerpoint/2010/main" val="1294082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622502-28BE-DE87-F35D-F2750228A9B8}"/>
              </a:ext>
            </a:extLst>
          </p:cNvPr>
          <p:cNvSpPr>
            <a:spLocks noGrp="1"/>
          </p:cNvSpPr>
          <p:nvPr>
            <p:ph type="title"/>
          </p:nvPr>
        </p:nvSpPr>
        <p:spPr/>
        <p:txBody>
          <a:bodyPr/>
          <a:lstStyle/>
          <a:p>
            <a:pPr algn="ctr"/>
            <a:r>
              <a:rPr lang="en-US" dirty="0"/>
              <a:t>Identifying Customers</a:t>
            </a:r>
            <a:br>
              <a:rPr lang="en-US" dirty="0"/>
            </a:br>
            <a:endParaRPr lang="en-US" dirty="0"/>
          </a:p>
        </p:txBody>
      </p:sp>
      <p:sp>
        <p:nvSpPr>
          <p:cNvPr id="5" name="TextBox 4">
            <a:extLst>
              <a:ext uri="{FF2B5EF4-FFF2-40B4-BE49-F238E27FC236}">
                <a16:creationId xmlns:a16="http://schemas.microsoft.com/office/drawing/2014/main" id="{BADC4E9B-F7C3-244A-B81F-046BCDA9B03D}"/>
              </a:ext>
            </a:extLst>
          </p:cNvPr>
          <p:cNvSpPr txBox="1"/>
          <p:nvPr/>
        </p:nvSpPr>
        <p:spPr>
          <a:xfrm>
            <a:off x="3049621" y="2244538"/>
            <a:ext cx="6099242" cy="3600986"/>
          </a:xfrm>
          <a:prstGeom prst="rect">
            <a:avLst/>
          </a:prstGeom>
          <a:noFill/>
        </p:spPr>
        <p:txBody>
          <a:bodyPr wrap="square">
            <a:spAutoFit/>
          </a:bodyPr>
          <a:lstStyle/>
          <a:p>
            <a:pPr algn="l"/>
            <a:endParaRPr lang="en-US" sz="2400" b="1" dirty="0">
              <a:solidFill>
                <a:schemeClr val="accent2"/>
              </a:solidFill>
              <a:latin typeface="Arial" panose="020B0604020202020204" pitchFamily="34" charset="0"/>
            </a:endParaRPr>
          </a:p>
          <a:p>
            <a:pPr algn="l"/>
            <a:r>
              <a:rPr lang="en-US" sz="2400" b="1" i="0" u="none" strike="noStrike" baseline="0" dirty="0">
                <a:solidFill>
                  <a:schemeClr val="accent2"/>
                </a:solidFill>
                <a:latin typeface="Arial" panose="020B0604020202020204" pitchFamily="34" charset="0"/>
              </a:rPr>
              <a:t>Leadership has the responsibility to:</a:t>
            </a:r>
          </a:p>
          <a:p>
            <a:pPr algn="l"/>
            <a:endParaRPr lang="en-US" sz="2400" b="1" i="0" u="none" strike="noStrike" baseline="0" dirty="0">
              <a:solidFill>
                <a:schemeClr val="accent2"/>
              </a:solidFill>
              <a:latin typeface="Arial" panose="020B0604020202020204" pitchFamily="34" charset="0"/>
            </a:endParaRPr>
          </a:p>
          <a:p>
            <a:pPr marL="342900" indent="-342900">
              <a:buFont typeface="Arial" panose="020B0604020202020204" pitchFamily="34" charset="0"/>
              <a:buChar char="•"/>
            </a:pPr>
            <a:r>
              <a:rPr lang="en-US" sz="2400" b="1" dirty="0">
                <a:solidFill>
                  <a:schemeClr val="accent2"/>
                </a:solidFill>
                <a:latin typeface="Arial" panose="020B0604020202020204" pitchFamily="34" charset="0"/>
              </a:rPr>
              <a:t>Identify organizational customers</a:t>
            </a:r>
          </a:p>
          <a:p>
            <a:pPr marL="342900" indent="-342900" algn="l">
              <a:buFont typeface="Arial" panose="020B0604020202020204" pitchFamily="34" charset="0"/>
              <a:buChar char="•"/>
            </a:pPr>
            <a:endParaRPr lang="en-US" sz="2400" b="1" i="0" u="none" strike="noStrike" baseline="0" dirty="0">
              <a:solidFill>
                <a:schemeClr val="accent2"/>
              </a:solidFill>
              <a:latin typeface="Arial" panose="020B0604020202020204" pitchFamily="34" charset="0"/>
            </a:endParaRPr>
          </a:p>
          <a:p>
            <a:pPr marL="800100" lvl="1" indent="-342900">
              <a:buFont typeface="Arial" panose="020B0604020202020204" pitchFamily="34" charset="0"/>
              <a:buChar char="•"/>
            </a:pPr>
            <a:r>
              <a:rPr lang="en-US" sz="2000" b="1" i="0" u="none" strike="noStrike" baseline="0" dirty="0">
                <a:solidFill>
                  <a:schemeClr val="accent2"/>
                </a:solidFill>
                <a:latin typeface="Arial" panose="020B0604020202020204" pitchFamily="34" charset="0"/>
              </a:rPr>
              <a:t>Combination of external and internal</a:t>
            </a:r>
          </a:p>
          <a:p>
            <a:pPr lvl="1"/>
            <a:r>
              <a:rPr lang="en-US" sz="2000" b="1" i="0" u="none" strike="noStrike" baseline="0" dirty="0">
                <a:solidFill>
                  <a:schemeClr val="accent2"/>
                </a:solidFill>
                <a:latin typeface="Arial" panose="020B0604020202020204" pitchFamily="34" charset="0"/>
              </a:rPr>
              <a:t>Customers</a:t>
            </a:r>
          </a:p>
          <a:p>
            <a:pPr marL="342900" indent="-342900" algn="l">
              <a:buFont typeface="Arial" panose="020B0604020202020204" pitchFamily="34" charset="0"/>
              <a:buChar char="•"/>
            </a:pPr>
            <a:endParaRPr lang="en-US" sz="2000" b="1" i="0" u="none" strike="noStrike" baseline="0" dirty="0">
              <a:solidFill>
                <a:schemeClr val="accent2"/>
              </a:solidFill>
              <a:latin typeface="Arial" panose="020B0604020202020204" pitchFamily="34" charset="0"/>
            </a:endParaRPr>
          </a:p>
          <a:p>
            <a:pPr marL="342900" indent="-342900" algn="l">
              <a:buFont typeface="Arial" panose="020B0604020202020204" pitchFamily="34" charset="0"/>
              <a:buChar char="•"/>
            </a:pPr>
            <a:r>
              <a:rPr lang="en-US" sz="2400" b="1" i="0" u="none" strike="noStrike" baseline="0" dirty="0">
                <a:solidFill>
                  <a:schemeClr val="accent2"/>
                </a:solidFill>
                <a:latin typeface="Arial" panose="020B0604020202020204" pitchFamily="34" charset="0"/>
              </a:rPr>
              <a:t>Develop meaningful dialogue with</a:t>
            </a:r>
          </a:p>
          <a:p>
            <a:pPr algn="l"/>
            <a:r>
              <a:rPr lang="en-US" sz="2400" b="1" i="0" u="none" strike="noStrike" baseline="0" dirty="0">
                <a:solidFill>
                  <a:schemeClr val="accent2"/>
                </a:solidFill>
                <a:latin typeface="Arial" panose="020B0604020202020204" pitchFamily="34" charset="0"/>
              </a:rPr>
              <a:t>customers</a:t>
            </a:r>
            <a:endParaRPr lang="en-US" sz="2800" dirty="0">
              <a:solidFill>
                <a:schemeClr val="accent2"/>
              </a:solidFill>
            </a:endParaRPr>
          </a:p>
        </p:txBody>
      </p:sp>
    </p:spTree>
    <p:extLst>
      <p:ext uri="{BB962C8B-B14F-4D97-AF65-F5344CB8AC3E}">
        <p14:creationId xmlns:p14="http://schemas.microsoft.com/office/powerpoint/2010/main" val="3527500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DA3F727-B98E-4796-06B9-06182F8A8533}"/>
              </a:ext>
            </a:extLst>
          </p:cNvPr>
          <p:cNvSpPr>
            <a:spLocks noGrp="1" noChangeArrowheads="1"/>
          </p:cNvSpPr>
          <p:nvPr>
            <p:ph type="title"/>
          </p:nvPr>
        </p:nvSpPr>
        <p:spPr>
          <a:xfrm>
            <a:off x="838200" y="652257"/>
            <a:ext cx="10515600" cy="1325563"/>
          </a:xfrm>
        </p:spPr>
        <p:txBody>
          <a:bodyPr>
            <a:normAutofit fontScale="90000"/>
          </a:bodyPr>
          <a:lstStyle/>
          <a:p>
            <a:pPr algn="ctr"/>
            <a:r>
              <a:rPr lang="en-US" altLang="en-US" b="1" dirty="0"/>
              <a:t>What is a Process?</a:t>
            </a:r>
            <a:br>
              <a:rPr lang="en-US" altLang="en-US" b="1" dirty="0"/>
            </a:br>
            <a:r>
              <a:rPr lang="en-US" b="1" dirty="0"/>
              <a:t>What is a Workflow?</a:t>
            </a:r>
            <a:br>
              <a:rPr lang="en-US" b="1" dirty="0"/>
            </a:br>
            <a:r>
              <a:rPr lang="en-US" altLang="en-US" dirty="0"/>
              <a:t> </a:t>
            </a:r>
          </a:p>
        </p:txBody>
      </p:sp>
      <p:sp>
        <p:nvSpPr>
          <p:cNvPr id="16387" name="Rectangle 3">
            <a:extLst>
              <a:ext uri="{FF2B5EF4-FFF2-40B4-BE49-F238E27FC236}">
                <a16:creationId xmlns:a16="http://schemas.microsoft.com/office/drawing/2014/main" id="{A100E978-AD2B-ABC2-D20E-055623BC0B5F}"/>
              </a:ext>
            </a:extLst>
          </p:cNvPr>
          <p:cNvSpPr>
            <a:spLocks noGrp="1" noChangeArrowheads="1"/>
          </p:cNvSpPr>
          <p:nvPr>
            <p:ph idx="1"/>
          </p:nvPr>
        </p:nvSpPr>
        <p:spPr>
          <a:xfrm>
            <a:off x="1413235" y="2155161"/>
            <a:ext cx="9022237" cy="3679629"/>
          </a:xfrm>
        </p:spPr>
        <p:txBody>
          <a:bodyPr/>
          <a:lstStyle/>
          <a:p>
            <a:r>
              <a:rPr lang="en-US" altLang="en-US" b="1" dirty="0"/>
              <a:t>A series of operations or steps that results in a product or service</a:t>
            </a:r>
          </a:p>
          <a:p>
            <a:endParaRPr lang="en-US" altLang="en-US" b="1" dirty="0"/>
          </a:p>
          <a:p>
            <a:r>
              <a:rPr lang="en-US" altLang="en-US" b="1" dirty="0"/>
              <a:t>A set of causes and conditions that work together to transform inputs into an output</a:t>
            </a:r>
            <a:r>
              <a:rPr lang="en-US" altLang="en-US" dirty="0"/>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24FD3A16-9125-522B-0A03-508471F9C1ED}"/>
              </a:ext>
            </a:extLst>
          </p:cNvPr>
          <p:cNvSpPr>
            <a:spLocks noGrp="1" noChangeArrowheads="1"/>
          </p:cNvSpPr>
          <p:nvPr>
            <p:ph type="title"/>
          </p:nvPr>
        </p:nvSpPr>
        <p:spPr/>
        <p:txBody>
          <a:bodyPr/>
          <a:lstStyle/>
          <a:p>
            <a:pPr algn="ctr"/>
            <a:r>
              <a:rPr lang="en-US" altLang="en-US" b="1" dirty="0"/>
              <a:t>Examples of Processes</a:t>
            </a:r>
            <a:r>
              <a:rPr lang="en-US" altLang="en-US" dirty="0"/>
              <a:t> </a:t>
            </a:r>
          </a:p>
        </p:txBody>
      </p:sp>
      <p:sp>
        <p:nvSpPr>
          <p:cNvPr id="17411" name="Rectangle 3">
            <a:extLst>
              <a:ext uri="{FF2B5EF4-FFF2-40B4-BE49-F238E27FC236}">
                <a16:creationId xmlns:a16="http://schemas.microsoft.com/office/drawing/2014/main" id="{8165EB85-FAAF-0599-489D-DCE8E23D6C62}"/>
              </a:ext>
            </a:extLst>
          </p:cNvPr>
          <p:cNvSpPr>
            <a:spLocks noGrp="1" noChangeArrowheads="1"/>
          </p:cNvSpPr>
          <p:nvPr>
            <p:ph sz="half" idx="1"/>
          </p:nvPr>
        </p:nvSpPr>
        <p:spPr/>
        <p:txBody>
          <a:bodyPr>
            <a:normAutofit/>
          </a:bodyPr>
          <a:lstStyle/>
          <a:p>
            <a:r>
              <a:rPr lang="en-US" sz="2200" b="1" dirty="0"/>
              <a:t>Automated Bill Pay &amp; Budgeting</a:t>
            </a:r>
          </a:p>
          <a:p>
            <a:r>
              <a:rPr lang="en-US" sz="2200" b="1" dirty="0"/>
              <a:t>Meal Planning &amp; Grocery Shopping (with Amazon Fresh)</a:t>
            </a:r>
          </a:p>
          <a:p>
            <a:r>
              <a:rPr lang="en-US" sz="2200" b="1" dirty="0"/>
              <a:t>Subscription Review &amp; Cancellation</a:t>
            </a:r>
          </a:p>
          <a:p>
            <a:r>
              <a:rPr lang="en-US" sz="2200" b="1" dirty="0"/>
              <a:t>Automated Savings &amp; Investing</a:t>
            </a:r>
          </a:p>
          <a:p>
            <a:r>
              <a:rPr lang="en-US" sz="2200" b="1" dirty="0"/>
              <a:t>Energy Use &amp; Utility Optimization</a:t>
            </a:r>
          </a:p>
          <a:p>
            <a:r>
              <a:rPr lang="en-US" sz="2200" b="1" dirty="0"/>
              <a:t>Travel/Commute Cost Reduction</a:t>
            </a:r>
          </a:p>
          <a:p>
            <a:pPr>
              <a:buFont typeface="Wingdings" panose="05000000000000000000" pitchFamily="2" charset="2"/>
              <a:buNone/>
            </a:pPr>
            <a:endParaRPr lang="en-US" altLang="en-US" sz="2000" b="1" dirty="0"/>
          </a:p>
        </p:txBody>
      </p:sp>
      <p:sp>
        <p:nvSpPr>
          <p:cNvPr id="17412" name="Rectangle 4">
            <a:extLst>
              <a:ext uri="{FF2B5EF4-FFF2-40B4-BE49-F238E27FC236}">
                <a16:creationId xmlns:a16="http://schemas.microsoft.com/office/drawing/2014/main" id="{86E49EE5-AEB7-5F06-2CE5-3143BEE791B0}"/>
              </a:ext>
            </a:extLst>
          </p:cNvPr>
          <p:cNvSpPr>
            <a:spLocks noGrp="1" noChangeArrowheads="1"/>
          </p:cNvSpPr>
          <p:nvPr>
            <p:ph sz="half" idx="2"/>
          </p:nvPr>
        </p:nvSpPr>
        <p:spPr/>
        <p:txBody>
          <a:bodyPr>
            <a:normAutofit/>
          </a:bodyPr>
          <a:lstStyle/>
          <a:p>
            <a:r>
              <a:rPr lang="en-US" sz="2000" b="1" dirty="0"/>
              <a:t>Vendor &amp; Supply Management (Amazon Business, Office Depot)</a:t>
            </a:r>
          </a:p>
          <a:p>
            <a:r>
              <a:rPr lang="en-US" sz="2000" b="1" dirty="0"/>
              <a:t>Subscription &amp; SaaS Audit</a:t>
            </a:r>
          </a:p>
          <a:p>
            <a:r>
              <a:rPr lang="en-US" sz="2000" b="1" dirty="0"/>
              <a:t>Payroll &amp; Contractor Automation</a:t>
            </a:r>
          </a:p>
          <a:p>
            <a:r>
              <a:rPr lang="en-US" sz="2000" b="1" dirty="0"/>
              <a:t>Client Billing/Receivables Process</a:t>
            </a:r>
          </a:p>
          <a:p>
            <a:r>
              <a:rPr lang="en-US" sz="2000" b="1" dirty="0"/>
              <a:t>Inventory Replenishment/Stock Control</a:t>
            </a:r>
          </a:p>
          <a:p>
            <a:r>
              <a:rPr lang="en-US" sz="2000" b="1" dirty="0"/>
              <a:t>Automated Expense Tracking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1C595A-B21A-0C85-5E86-04B8A0645DF4}"/>
              </a:ext>
            </a:extLst>
          </p:cNvPr>
          <p:cNvSpPr>
            <a:spLocks noGrp="1"/>
          </p:cNvSpPr>
          <p:nvPr>
            <p:ph type="title"/>
          </p:nvPr>
        </p:nvSpPr>
        <p:spPr>
          <a:xfrm>
            <a:off x="838200" y="626587"/>
            <a:ext cx="10515600" cy="1325563"/>
          </a:xfrm>
        </p:spPr>
        <p:txBody>
          <a:bodyPr/>
          <a:lstStyle/>
          <a:p>
            <a:pPr algn="ctr"/>
            <a:r>
              <a:rPr lang="en-US" dirty="0"/>
              <a:t>Significant and Critical Processes</a:t>
            </a:r>
            <a:br>
              <a:rPr lang="en-US" dirty="0"/>
            </a:br>
            <a:endParaRPr lang="en-US" dirty="0"/>
          </a:p>
        </p:txBody>
      </p:sp>
      <p:sp>
        <p:nvSpPr>
          <p:cNvPr id="7" name="TextBox 6">
            <a:extLst>
              <a:ext uri="{FF2B5EF4-FFF2-40B4-BE49-F238E27FC236}">
                <a16:creationId xmlns:a16="http://schemas.microsoft.com/office/drawing/2014/main" id="{D107B5DD-9232-81CE-CE39-798F12F87883}"/>
              </a:ext>
            </a:extLst>
          </p:cNvPr>
          <p:cNvSpPr txBox="1"/>
          <p:nvPr/>
        </p:nvSpPr>
        <p:spPr>
          <a:xfrm>
            <a:off x="3049621" y="1952150"/>
            <a:ext cx="6099242" cy="3877985"/>
          </a:xfrm>
          <a:prstGeom prst="rect">
            <a:avLst/>
          </a:prstGeom>
          <a:noFill/>
        </p:spPr>
        <p:txBody>
          <a:bodyPr wrap="square">
            <a:spAutoFit/>
          </a:bodyPr>
          <a:lstStyle/>
          <a:p>
            <a:pPr algn="l"/>
            <a:r>
              <a:rPr lang="en-US" sz="2400" b="0" i="0" u="none" strike="noStrike" baseline="0" dirty="0">
                <a:solidFill>
                  <a:schemeClr val="accent2"/>
                </a:solidFill>
                <a:latin typeface="Arial" panose="020B0604020202020204" pitchFamily="34" charset="0"/>
              </a:rPr>
              <a:t>Significant Processes</a:t>
            </a:r>
          </a:p>
          <a:p>
            <a:pPr lvl="1"/>
            <a:r>
              <a:rPr lang="en-US" sz="2400" b="0" i="0" u="none" strike="noStrike" baseline="0" dirty="0">
                <a:solidFill>
                  <a:schemeClr val="accent2"/>
                </a:solidFill>
                <a:latin typeface="Arial" panose="020B0604020202020204" pitchFamily="34" charset="0"/>
              </a:rPr>
              <a:t>• </a:t>
            </a:r>
            <a:r>
              <a:rPr lang="en-US" sz="1600" b="0" i="0" u="none" strike="noStrike" baseline="0" dirty="0">
                <a:solidFill>
                  <a:schemeClr val="accent2"/>
                </a:solidFill>
                <a:latin typeface="Arial" panose="020B0604020202020204" pitchFamily="34" charset="0"/>
              </a:rPr>
              <a:t>Are processes by which the mission-essential work of the</a:t>
            </a:r>
          </a:p>
          <a:p>
            <a:pPr lvl="1"/>
            <a:r>
              <a:rPr lang="en-US" sz="1600" b="0" i="0" u="none" strike="noStrike" baseline="0" dirty="0">
                <a:solidFill>
                  <a:schemeClr val="accent2"/>
                </a:solidFill>
                <a:latin typeface="Arial" panose="020B0604020202020204" pitchFamily="34" charset="0"/>
              </a:rPr>
              <a:t>organization is accomplished</a:t>
            </a:r>
          </a:p>
          <a:p>
            <a:pPr lvl="1"/>
            <a:r>
              <a:rPr lang="en-US" sz="2400" b="0" i="0" u="none" strike="noStrike" baseline="0" dirty="0">
                <a:solidFill>
                  <a:schemeClr val="accent2"/>
                </a:solidFill>
                <a:latin typeface="Arial" panose="020B0604020202020204" pitchFamily="34" charset="0"/>
              </a:rPr>
              <a:t>• </a:t>
            </a:r>
            <a:r>
              <a:rPr lang="en-US" sz="1600" b="0" i="0" u="none" strike="noStrike" baseline="0" dirty="0">
                <a:solidFill>
                  <a:schemeClr val="accent2"/>
                </a:solidFill>
                <a:latin typeface="Arial" panose="020B0604020202020204" pitchFamily="34" charset="0"/>
              </a:rPr>
              <a:t>Contribute directly to meeting the needs and requirements of</a:t>
            </a:r>
          </a:p>
          <a:p>
            <a:pPr lvl="1"/>
            <a:r>
              <a:rPr lang="en-US" sz="1600" b="0" i="0" u="none" strike="noStrike" baseline="0" dirty="0">
                <a:solidFill>
                  <a:schemeClr val="accent2"/>
                </a:solidFill>
                <a:latin typeface="Arial" panose="020B0604020202020204" pitchFamily="34" charset="0"/>
              </a:rPr>
              <a:t>customers</a:t>
            </a:r>
          </a:p>
          <a:p>
            <a:pPr lvl="1"/>
            <a:r>
              <a:rPr lang="en-US" sz="2400" b="0" i="0" u="none" strike="noStrike" baseline="0" dirty="0">
                <a:solidFill>
                  <a:schemeClr val="accent2"/>
                </a:solidFill>
                <a:latin typeface="Arial" panose="020B0604020202020204" pitchFamily="34" charset="0"/>
              </a:rPr>
              <a:t>• </a:t>
            </a:r>
            <a:r>
              <a:rPr lang="en-US" sz="1600" b="0" i="0" u="none" strike="noStrike" baseline="0" dirty="0">
                <a:solidFill>
                  <a:schemeClr val="accent2"/>
                </a:solidFill>
                <a:latin typeface="Arial" panose="020B0604020202020204" pitchFamily="34" charset="0"/>
              </a:rPr>
              <a:t>Can be traced from output (to external customer) back to</a:t>
            </a:r>
          </a:p>
          <a:p>
            <a:pPr lvl="1"/>
            <a:r>
              <a:rPr lang="en-US" sz="1600" b="0" i="0" u="none" strike="noStrike" baseline="0" dirty="0">
                <a:solidFill>
                  <a:schemeClr val="accent2"/>
                </a:solidFill>
                <a:latin typeface="Arial" panose="020B0604020202020204" pitchFamily="34" charset="0"/>
              </a:rPr>
              <a:t>input (to the organization)</a:t>
            </a:r>
          </a:p>
          <a:p>
            <a:pPr lvl="1"/>
            <a:endParaRPr lang="en-US" sz="1400" b="0" i="0" u="none" strike="noStrike" baseline="0" dirty="0">
              <a:solidFill>
                <a:schemeClr val="accent2"/>
              </a:solidFill>
              <a:latin typeface="Arial" panose="020B0604020202020204" pitchFamily="34" charset="0"/>
            </a:endParaRPr>
          </a:p>
          <a:p>
            <a:pPr algn="l"/>
            <a:r>
              <a:rPr lang="en-US" sz="2400" b="0" i="0" u="none" strike="noStrike" baseline="0" dirty="0">
                <a:solidFill>
                  <a:schemeClr val="accent2"/>
                </a:solidFill>
                <a:latin typeface="Arial" panose="020B0604020202020204" pitchFamily="34" charset="0"/>
              </a:rPr>
              <a:t>Critical Processes</a:t>
            </a:r>
          </a:p>
          <a:p>
            <a:pPr lvl="1"/>
            <a:r>
              <a:rPr lang="en-US" sz="2400" b="0" i="0" u="none" strike="noStrike" baseline="0" dirty="0">
                <a:solidFill>
                  <a:schemeClr val="accent2"/>
                </a:solidFill>
                <a:latin typeface="Arial" panose="020B0604020202020204" pitchFamily="34" charset="0"/>
              </a:rPr>
              <a:t>• </a:t>
            </a:r>
            <a:r>
              <a:rPr lang="en-US" sz="1600" b="0" i="0" u="none" strike="noStrike" baseline="0" dirty="0">
                <a:solidFill>
                  <a:schemeClr val="accent2"/>
                </a:solidFill>
                <a:latin typeface="Arial" panose="020B0604020202020204" pitchFamily="34" charset="0"/>
              </a:rPr>
              <a:t>A stage within a significant process</a:t>
            </a:r>
          </a:p>
          <a:p>
            <a:pPr lvl="1"/>
            <a:r>
              <a:rPr lang="en-US" sz="2400" b="0" i="0" u="none" strike="noStrike" baseline="0" dirty="0">
                <a:solidFill>
                  <a:schemeClr val="accent2"/>
                </a:solidFill>
                <a:latin typeface="Arial" panose="020B0604020202020204" pitchFamily="34" charset="0"/>
              </a:rPr>
              <a:t>• </a:t>
            </a:r>
            <a:r>
              <a:rPr lang="en-US" sz="1600" b="0" i="0" u="none" strike="noStrike" baseline="0" dirty="0">
                <a:solidFill>
                  <a:schemeClr val="accent2"/>
                </a:solidFill>
                <a:latin typeface="Arial" panose="020B0604020202020204" pitchFamily="34" charset="0"/>
              </a:rPr>
              <a:t>One that is deemed as most important for improvement</a:t>
            </a:r>
            <a:endParaRPr lang="en-US" sz="3600" dirty="0">
              <a:solidFill>
                <a:schemeClr val="accent2"/>
              </a:solidFill>
            </a:endParaRPr>
          </a:p>
        </p:txBody>
      </p:sp>
    </p:spTree>
    <p:extLst>
      <p:ext uri="{BB962C8B-B14F-4D97-AF65-F5344CB8AC3E}">
        <p14:creationId xmlns:p14="http://schemas.microsoft.com/office/powerpoint/2010/main" val="3726668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517F7AC-4030-D95D-7DBD-FD2F70EE1513}"/>
              </a:ext>
            </a:extLst>
          </p:cNvPr>
          <p:cNvSpPr>
            <a:spLocks noGrp="1" noChangeArrowheads="1"/>
          </p:cNvSpPr>
          <p:nvPr>
            <p:ph type="title"/>
          </p:nvPr>
        </p:nvSpPr>
        <p:spPr/>
        <p:txBody>
          <a:bodyPr/>
          <a:lstStyle/>
          <a:p>
            <a:pPr algn="ctr"/>
            <a:r>
              <a:rPr lang="en-US" altLang="en-US" b="1"/>
              <a:t>Two Approaches to Quality</a:t>
            </a:r>
            <a:r>
              <a:rPr lang="en-US" altLang="en-US"/>
              <a:t> </a:t>
            </a:r>
          </a:p>
        </p:txBody>
      </p:sp>
      <p:sp>
        <p:nvSpPr>
          <p:cNvPr id="18435" name="Rectangle 3">
            <a:extLst>
              <a:ext uri="{FF2B5EF4-FFF2-40B4-BE49-F238E27FC236}">
                <a16:creationId xmlns:a16="http://schemas.microsoft.com/office/drawing/2014/main" id="{63DE647E-9463-1D30-51FA-EB5108959CF9}"/>
              </a:ext>
            </a:extLst>
          </p:cNvPr>
          <p:cNvSpPr>
            <a:spLocks noGrp="1" noChangeArrowheads="1"/>
          </p:cNvSpPr>
          <p:nvPr>
            <p:ph idx="1"/>
          </p:nvPr>
        </p:nvSpPr>
        <p:spPr>
          <a:xfrm>
            <a:off x="3154837" y="1773024"/>
            <a:ext cx="7063819" cy="4267200"/>
          </a:xfrm>
        </p:spPr>
        <p:txBody>
          <a:bodyPr/>
          <a:lstStyle/>
          <a:p>
            <a:r>
              <a:rPr lang="en-US" altLang="en-US" b="1" dirty="0"/>
              <a:t>Quality through Inspection</a:t>
            </a:r>
          </a:p>
          <a:p>
            <a:pPr lvl="1"/>
            <a:r>
              <a:rPr lang="en-US" altLang="en-US" b="1" dirty="0"/>
              <a:t>To detect and remove poor quality</a:t>
            </a:r>
          </a:p>
          <a:p>
            <a:pPr lvl="1">
              <a:buFont typeface="Wingdings" panose="05000000000000000000" pitchFamily="2" charset="2"/>
              <a:buNone/>
            </a:pPr>
            <a:endParaRPr lang="en-US" altLang="en-US" b="1" dirty="0"/>
          </a:p>
          <a:p>
            <a:r>
              <a:rPr lang="en-US" altLang="en-US" b="1" dirty="0"/>
              <a:t>Quality through Process Improvement</a:t>
            </a:r>
          </a:p>
          <a:p>
            <a:pPr lvl="1"/>
            <a:r>
              <a:rPr lang="en-US" altLang="en-US" b="1" dirty="0"/>
              <a:t>To build in quality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a:extLst>
              <a:ext uri="{FF2B5EF4-FFF2-40B4-BE49-F238E27FC236}">
                <a16:creationId xmlns:a16="http://schemas.microsoft.com/office/drawing/2014/main" id="{52CE1A8F-0972-759A-F9C9-940025F548E3}"/>
              </a:ext>
            </a:extLst>
          </p:cNvPr>
          <p:cNvSpPr>
            <a:spLocks noChangeArrowheads="1"/>
          </p:cNvSpPr>
          <p:nvPr/>
        </p:nvSpPr>
        <p:spPr bwMode="auto">
          <a:xfrm>
            <a:off x="1524001" y="13774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457200"/>
            <a:endParaRPr lang="en-US">
              <a:solidFill>
                <a:prstClr val="white"/>
              </a:solidFill>
              <a:latin typeface="Aptos" panose="02110004020202020204"/>
            </a:endParaRPr>
          </a:p>
        </p:txBody>
      </p:sp>
      <p:sp>
        <p:nvSpPr>
          <p:cNvPr id="3" name="Title 2">
            <a:extLst>
              <a:ext uri="{FF2B5EF4-FFF2-40B4-BE49-F238E27FC236}">
                <a16:creationId xmlns:a16="http://schemas.microsoft.com/office/drawing/2014/main" id="{9DB330A0-C270-C1DA-712B-F1ED09D289D8}"/>
              </a:ext>
            </a:extLst>
          </p:cNvPr>
          <p:cNvSpPr>
            <a:spLocks noGrp="1"/>
          </p:cNvSpPr>
          <p:nvPr>
            <p:ph type="title"/>
          </p:nvPr>
        </p:nvSpPr>
        <p:spPr>
          <a:xfrm>
            <a:off x="838200" y="236537"/>
            <a:ext cx="10515600" cy="1325563"/>
          </a:xfrm>
        </p:spPr>
        <p:txBody>
          <a:bodyPr/>
          <a:lstStyle/>
          <a:p>
            <a:pPr algn="ctr"/>
            <a:r>
              <a:rPr lang="en-US" dirty="0"/>
              <a:t>Quality through Inspection</a:t>
            </a:r>
          </a:p>
        </p:txBody>
      </p:sp>
      <p:pic>
        <p:nvPicPr>
          <p:cNvPr id="2" name="Picture 1">
            <a:extLst>
              <a:ext uri="{FF2B5EF4-FFF2-40B4-BE49-F238E27FC236}">
                <a16:creationId xmlns:a16="http://schemas.microsoft.com/office/drawing/2014/main" id="{EC1EA9E6-D7FA-2D2A-9BAE-ADEDEC0E9717}"/>
              </a:ext>
            </a:extLst>
          </p:cNvPr>
          <p:cNvPicPr>
            <a:picLocks noChangeAspect="1"/>
          </p:cNvPicPr>
          <p:nvPr/>
        </p:nvPicPr>
        <p:blipFill>
          <a:blip r:embed="rId3"/>
          <a:stretch>
            <a:fillRect/>
          </a:stretch>
        </p:blipFill>
        <p:spPr>
          <a:xfrm>
            <a:off x="1708732" y="1562100"/>
            <a:ext cx="8681456" cy="459678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09759A-73F9-4368-8268-3DFC9E2DEB1D}"/>
              </a:ext>
            </a:extLst>
          </p:cNvPr>
          <p:cNvPicPr>
            <a:picLocks noChangeAspect="1"/>
          </p:cNvPicPr>
          <p:nvPr/>
        </p:nvPicPr>
        <p:blipFill>
          <a:blip r:embed="rId3"/>
          <a:stretch>
            <a:fillRect/>
          </a:stretch>
        </p:blipFill>
        <p:spPr>
          <a:xfrm>
            <a:off x="1541893" y="688610"/>
            <a:ext cx="9108213" cy="5480779"/>
          </a:xfrm>
          <a:prstGeom prst="rect">
            <a:avLst/>
          </a:prstGeom>
        </p:spPr>
      </p:pic>
    </p:spTree>
    <p:extLst>
      <p:ext uri="{BB962C8B-B14F-4D97-AF65-F5344CB8AC3E}">
        <p14:creationId xmlns:p14="http://schemas.microsoft.com/office/powerpoint/2010/main" val="3725599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AC018B-FAB6-8375-0520-A304EEE49230}"/>
              </a:ext>
            </a:extLst>
          </p:cNvPr>
          <p:cNvPicPr>
            <a:picLocks noChangeAspect="1"/>
          </p:cNvPicPr>
          <p:nvPr/>
        </p:nvPicPr>
        <p:blipFill>
          <a:blip r:embed="rId3"/>
          <a:stretch>
            <a:fillRect/>
          </a:stretch>
        </p:blipFill>
        <p:spPr>
          <a:xfrm>
            <a:off x="2089094" y="758846"/>
            <a:ext cx="8013811" cy="5340307"/>
          </a:xfrm>
          <a:prstGeom prst="rect">
            <a:avLst/>
          </a:prstGeom>
        </p:spPr>
      </p:pic>
    </p:spTree>
    <p:extLst>
      <p:ext uri="{BB962C8B-B14F-4D97-AF65-F5344CB8AC3E}">
        <p14:creationId xmlns:p14="http://schemas.microsoft.com/office/powerpoint/2010/main" val="3599324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a:extLst>
              <a:ext uri="{FF2B5EF4-FFF2-40B4-BE49-F238E27FC236}">
                <a16:creationId xmlns:a16="http://schemas.microsoft.com/office/drawing/2014/main" id="{1356A5CE-C984-B4CD-F1AA-DDCDA6FF92C2}"/>
              </a:ext>
            </a:extLst>
          </p:cNvPr>
          <p:cNvSpPr>
            <a:spLocks noChangeArrowheads="1"/>
          </p:cNvSpPr>
          <p:nvPr/>
        </p:nvSpPr>
        <p:spPr bwMode="auto">
          <a:xfrm>
            <a:off x="1524001" y="14060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457200"/>
            <a:endParaRPr lang="en-US">
              <a:solidFill>
                <a:prstClr val="white"/>
              </a:solidFill>
              <a:latin typeface="Aptos" panose="02110004020202020204"/>
            </a:endParaRPr>
          </a:p>
        </p:txBody>
      </p:sp>
      <p:pic>
        <p:nvPicPr>
          <p:cNvPr id="2" name="Picture 1">
            <a:extLst>
              <a:ext uri="{FF2B5EF4-FFF2-40B4-BE49-F238E27FC236}">
                <a16:creationId xmlns:a16="http://schemas.microsoft.com/office/drawing/2014/main" id="{5F76CD0A-FD2F-3652-620D-47B2E85C2166}"/>
              </a:ext>
            </a:extLst>
          </p:cNvPr>
          <p:cNvPicPr>
            <a:picLocks noChangeAspect="1"/>
          </p:cNvPicPr>
          <p:nvPr/>
        </p:nvPicPr>
        <p:blipFill>
          <a:blip r:embed="rId3"/>
          <a:stretch>
            <a:fillRect/>
          </a:stretch>
        </p:blipFill>
        <p:spPr>
          <a:xfrm>
            <a:off x="2174646" y="233215"/>
            <a:ext cx="7842708" cy="522847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AE2148F-75F4-B053-29DD-BB40D3546B7B}"/>
              </a:ext>
            </a:extLst>
          </p:cNvPr>
          <p:cNvSpPr>
            <a:spLocks noGrp="1" noChangeArrowheads="1"/>
          </p:cNvSpPr>
          <p:nvPr>
            <p:ph type="title"/>
          </p:nvPr>
        </p:nvSpPr>
        <p:spPr/>
        <p:txBody>
          <a:bodyPr/>
          <a:lstStyle/>
          <a:p>
            <a:pPr algn="ctr"/>
            <a:r>
              <a:rPr lang="en-US" altLang="en-US" sz="3400" b="1" dirty="0"/>
              <a:t>Course Mission Statement</a:t>
            </a:r>
            <a:br>
              <a:rPr lang="en-US" altLang="en-US" sz="3400" b="1" dirty="0"/>
            </a:br>
            <a:r>
              <a:rPr lang="en-US" altLang="en-US" sz="3400" b="1" dirty="0"/>
              <a:t>and Objectives</a:t>
            </a:r>
            <a:r>
              <a:rPr lang="en-US" altLang="en-US" sz="3400" dirty="0"/>
              <a:t> </a:t>
            </a:r>
          </a:p>
        </p:txBody>
      </p:sp>
      <p:sp>
        <p:nvSpPr>
          <p:cNvPr id="3075" name="Rectangle 3">
            <a:extLst>
              <a:ext uri="{FF2B5EF4-FFF2-40B4-BE49-F238E27FC236}">
                <a16:creationId xmlns:a16="http://schemas.microsoft.com/office/drawing/2014/main" id="{CE91E125-B0CB-588A-B95D-2D98D74F490E}"/>
              </a:ext>
            </a:extLst>
          </p:cNvPr>
          <p:cNvSpPr>
            <a:spLocks noGrp="1" noChangeArrowheads="1"/>
          </p:cNvSpPr>
          <p:nvPr>
            <p:ph idx="1"/>
          </p:nvPr>
        </p:nvSpPr>
        <p:spPr>
          <a:xfrm>
            <a:off x="1488650" y="1935786"/>
            <a:ext cx="9408736" cy="4351338"/>
          </a:xfrm>
        </p:spPr>
        <p:txBody>
          <a:bodyPr>
            <a:normAutofit/>
          </a:bodyPr>
          <a:lstStyle/>
          <a:p>
            <a:pPr>
              <a:buClr>
                <a:schemeClr val="tx1"/>
              </a:buClr>
            </a:pPr>
            <a:r>
              <a:rPr lang="en-US" altLang="en-US" sz="2600" b="1" i="1" dirty="0"/>
              <a:t>To provide the student with an awareness of RewmoAI</a:t>
            </a:r>
            <a:br>
              <a:rPr lang="en-US" altLang="en-US" sz="2600" b="1" i="1" dirty="0"/>
            </a:br>
            <a:r>
              <a:rPr lang="en-US" altLang="en-US" sz="2600" b="1" i="1" dirty="0"/>
              <a:t>Process Management principles and techniques</a:t>
            </a:r>
            <a:r>
              <a:rPr lang="en-US" altLang="en-US" sz="2600" dirty="0"/>
              <a:t> </a:t>
            </a:r>
          </a:p>
          <a:p>
            <a:pPr>
              <a:buClr>
                <a:schemeClr val="tx1"/>
              </a:buClr>
            </a:pPr>
            <a:endParaRPr lang="en-US" altLang="en-US" sz="2600" dirty="0"/>
          </a:p>
          <a:p>
            <a:pPr>
              <a:buClr>
                <a:schemeClr val="tx1"/>
              </a:buClr>
            </a:pPr>
            <a:r>
              <a:rPr lang="en-US" altLang="en-US" sz="2000" b="1" dirty="0"/>
              <a:t>By the end of this course the student will have a basic awareness of the following:</a:t>
            </a:r>
          </a:p>
          <a:p>
            <a:pPr>
              <a:buClr>
                <a:schemeClr val="tx1"/>
              </a:buClr>
            </a:pPr>
            <a:endParaRPr lang="en-US" altLang="en-US" sz="2000" b="1" dirty="0"/>
          </a:p>
          <a:p>
            <a:pPr lvl="1">
              <a:buClr>
                <a:schemeClr val="tx1"/>
              </a:buClr>
            </a:pPr>
            <a:r>
              <a:rPr lang="en-US" altLang="en-US" sz="2200" b="1" dirty="0"/>
              <a:t>The RewmoAI  Quality Approach</a:t>
            </a:r>
          </a:p>
          <a:p>
            <a:pPr lvl="1">
              <a:buClr>
                <a:schemeClr val="tx1"/>
              </a:buClr>
            </a:pPr>
            <a:r>
              <a:rPr lang="en-US" altLang="en-US" sz="2200" b="1" dirty="0"/>
              <a:t>The Quality Improvement Teams</a:t>
            </a:r>
          </a:p>
          <a:p>
            <a:pPr lvl="1">
              <a:buClr>
                <a:schemeClr val="tx1"/>
              </a:buClr>
            </a:pPr>
            <a:r>
              <a:rPr lang="en-US" altLang="en-US" sz="2200" b="1" dirty="0"/>
              <a:t>The System of Profound Knowledge</a:t>
            </a:r>
          </a:p>
          <a:p>
            <a:pPr lvl="1">
              <a:buClr>
                <a:schemeClr val="tx1"/>
              </a:buClr>
            </a:pPr>
            <a:r>
              <a:rPr lang="en-US" altLang="en-US" sz="2200" b="1" dirty="0"/>
              <a:t>The Fourteen Obligations of Management Basic Process Improvement Tools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E1FA3-CEB9-1978-FA58-083718A3CDDB}"/>
            </a:ext>
          </a:extLst>
        </p:cNvPr>
        <p:cNvGrpSpPr/>
        <p:nvPr/>
      </p:nvGrpSpPr>
      <p:grpSpPr>
        <a:xfrm>
          <a:off x="0" y="0"/>
          <a:ext cx="0" cy="0"/>
          <a:chOff x="0" y="0"/>
          <a:chExt cx="0" cy="0"/>
        </a:xfrm>
      </p:grpSpPr>
      <p:sp>
        <p:nvSpPr>
          <p:cNvPr id="22531" name="Rectangle 3">
            <a:extLst>
              <a:ext uri="{FF2B5EF4-FFF2-40B4-BE49-F238E27FC236}">
                <a16:creationId xmlns:a16="http://schemas.microsoft.com/office/drawing/2014/main" id="{4EC43481-50E0-C344-700E-E80CF3FEC706}"/>
              </a:ext>
            </a:extLst>
          </p:cNvPr>
          <p:cNvSpPr>
            <a:spLocks noChangeArrowheads="1"/>
          </p:cNvSpPr>
          <p:nvPr/>
        </p:nvSpPr>
        <p:spPr bwMode="auto">
          <a:xfrm>
            <a:off x="1524001" y="14060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457200"/>
            <a:endParaRPr lang="en-US">
              <a:solidFill>
                <a:prstClr val="white"/>
              </a:solidFill>
              <a:latin typeface="Aptos" panose="02110004020202020204"/>
            </a:endParaRPr>
          </a:p>
        </p:txBody>
      </p:sp>
      <p:sp>
        <p:nvSpPr>
          <p:cNvPr id="22533" name="Rectangle 5">
            <a:extLst>
              <a:ext uri="{FF2B5EF4-FFF2-40B4-BE49-F238E27FC236}">
                <a16:creationId xmlns:a16="http://schemas.microsoft.com/office/drawing/2014/main" id="{444F1C7B-5240-BEC9-D28D-480D49E2BD6A}"/>
              </a:ext>
            </a:extLst>
          </p:cNvPr>
          <p:cNvSpPr>
            <a:spLocks noChangeArrowheads="1"/>
          </p:cNvSpPr>
          <p:nvPr/>
        </p:nvSpPr>
        <p:spPr bwMode="auto">
          <a:xfrm>
            <a:off x="3636318" y="5856371"/>
            <a:ext cx="553446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457200">
              <a:buFontTx/>
              <a:buChar char="•"/>
            </a:pPr>
            <a:r>
              <a:rPr lang="en-US" altLang="en-US" b="1" dirty="0">
                <a:solidFill>
                  <a:srgbClr val="FFC000"/>
                </a:solidFill>
                <a:latin typeface="Aptos" panose="02110004020202020204"/>
              </a:rPr>
              <a:t> A continual effort to learn about the cause system</a:t>
            </a:r>
          </a:p>
          <a:p>
            <a:pPr defTabSz="457200">
              <a:buFontTx/>
              <a:buChar char="•"/>
            </a:pPr>
            <a:r>
              <a:rPr lang="en-US" altLang="en-US" b="1" dirty="0">
                <a:solidFill>
                  <a:prstClr val="white"/>
                </a:solidFill>
                <a:latin typeface="Aptos" panose="02110004020202020204"/>
              </a:rPr>
              <a:t> </a:t>
            </a:r>
            <a:r>
              <a:rPr lang="en-US" altLang="en-US" b="1" dirty="0">
                <a:solidFill>
                  <a:srgbClr val="FFC000"/>
                </a:solidFill>
                <a:latin typeface="Aptos" panose="02110004020202020204"/>
              </a:rPr>
              <a:t>Process improvement is not problem solving</a:t>
            </a:r>
            <a:r>
              <a:rPr lang="en-US" altLang="en-US" dirty="0">
                <a:solidFill>
                  <a:srgbClr val="FFC000"/>
                </a:solidFill>
                <a:latin typeface="Aptos" panose="02110004020202020204"/>
              </a:rPr>
              <a:t> </a:t>
            </a:r>
          </a:p>
        </p:txBody>
      </p:sp>
      <p:pic>
        <p:nvPicPr>
          <p:cNvPr id="2" name="Picture 1">
            <a:extLst>
              <a:ext uri="{FF2B5EF4-FFF2-40B4-BE49-F238E27FC236}">
                <a16:creationId xmlns:a16="http://schemas.microsoft.com/office/drawing/2014/main" id="{4FDF7914-143B-8C5E-EC5C-3C651936AF12}"/>
              </a:ext>
            </a:extLst>
          </p:cNvPr>
          <p:cNvPicPr>
            <a:picLocks noChangeAspect="1"/>
          </p:cNvPicPr>
          <p:nvPr/>
        </p:nvPicPr>
        <p:blipFill>
          <a:blip r:embed="rId3"/>
          <a:stretch>
            <a:fillRect/>
          </a:stretch>
        </p:blipFill>
        <p:spPr>
          <a:xfrm>
            <a:off x="2822095" y="1335522"/>
            <a:ext cx="6547809" cy="4365206"/>
          </a:xfrm>
          <a:prstGeom prst="rect">
            <a:avLst/>
          </a:prstGeom>
        </p:spPr>
      </p:pic>
      <p:sp>
        <p:nvSpPr>
          <p:cNvPr id="3" name="Title 2">
            <a:extLst>
              <a:ext uri="{FF2B5EF4-FFF2-40B4-BE49-F238E27FC236}">
                <a16:creationId xmlns:a16="http://schemas.microsoft.com/office/drawing/2014/main" id="{29683433-221E-D94D-A849-0A5597A28446}"/>
              </a:ext>
            </a:extLst>
          </p:cNvPr>
          <p:cNvSpPr>
            <a:spLocks noGrp="1"/>
          </p:cNvSpPr>
          <p:nvPr>
            <p:ph type="title"/>
          </p:nvPr>
        </p:nvSpPr>
        <p:spPr>
          <a:xfrm>
            <a:off x="838199" y="80446"/>
            <a:ext cx="10515600" cy="1325563"/>
          </a:xfrm>
        </p:spPr>
        <p:txBody>
          <a:bodyPr/>
          <a:lstStyle/>
          <a:p>
            <a:pPr algn="ctr"/>
            <a:r>
              <a:rPr lang="en-US" dirty="0"/>
              <a:t>Process Improvement</a:t>
            </a:r>
          </a:p>
        </p:txBody>
      </p:sp>
    </p:spTree>
    <p:extLst>
      <p:ext uri="{BB962C8B-B14F-4D97-AF65-F5344CB8AC3E}">
        <p14:creationId xmlns:p14="http://schemas.microsoft.com/office/powerpoint/2010/main" val="983472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22A8F-6781-F872-69E0-780AFCBC4AD2}"/>
              </a:ext>
            </a:extLst>
          </p:cNvPr>
          <p:cNvPicPr>
            <a:picLocks noChangeAspect="1"/>
          </p:cNvPicPr>
          <p:nvPr/>
        </p:nvPicPr>
        <p:blipFill>
          <a:blip r:embed="rId3"/>
          <a:stretch>
            <a:fillRect/>
          </a:stretch>
        </p:blipFill>
        <p:spPr>
          <a:xfrm>
            <a:off x="1970396" y="337082"/>
            <a:ext cx="8528384" cy="568558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7FF0E3-D868-0564-90ED-AE5793413220}"/>
              </a:ext>
            </a:extLst>
          </p:cNvPr>
          <p:cNvPicPr>
            <a:picLocks noChangeAspect="1"/>
          </p:cNvPicPr>
          <p:nvPr/>
        </p:nvPicPr>
        <p:blipFill>
          <a:blip r:embed="rId3"/>
          <a:stretch>
            <a:fillRect/>
          </a:stretch>
        </p:blipFill>
        <p:spPr>
          <a:xfrm>
            <a:off x="1608011" y="272882"/>
            <a:ext cx="8729522" cy="581968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59099116-13E5-BB90-A79A-4EA6EFF78F6E}"/>
              </a:ext>
            </a:extLst>
          </p:cNvPr>
          <p:cNvSpPr>
            <a:spLocks noGrp="1" noChangeArrowheads="1"/>
          </p:cNvSpPr>
          <p:nvPr>
            <p:ph type="title"/>
          </p:nvPr>
        </p:nvSpPr>
        <p:spPr/>
        <p:txBody>
          <a:bodyPr/>
          <a:lstStyle/>
          <a:p>
            <a:pPr algn="ctr"/>
            <a:r>
              <a:rPr lang="en-US" altLang="en-US" b="1"/>
              <a:t>Why Focus on Quality?</a:t>
            </a:r>
            <a:r>
              <a:rPr lang="en-US" altLang="en-US"/>
              <a:t> </a:t>
            </a:r>
          </a:p>
        </p:txBody>
      </p:sp>
      <p:sp>
        <p:nvSpPr>
          <p:cNvPr id="25603" name="Rectangle 3">
            <a:extLst>
              <a:ext uri="{FF2B5EF4-FFF2-40B4-BE49-F238E27FC236}">
                <a16:creationId xmlns:a16="http://schemas.microsoft.com/office/drawing/2014/main" id="{DED0548F-3A2A-02FC-AEFA-BD66D9478599}"/>
              </a:ext>
            </a:extLst>
          </p:cNvPr>
          <p:cNvSpPr>
            <a:spLocks noGrp="1" noChangeArrowheads="1"/>
          </p:cNvSpPr>
          <p:nvPr>
            <p:ph idx="1"/>
          </p:nvPr>
        </p:nvSpPr>
        <p:spPr>
          <a:xfrm>
            <a:off x="1366100" y="1872758"/>
            <a:ext cx="10515600" cy="4351338"/>
          </a:xfrm>
        </p:spPr>
        <p:txBody>
          <a:bodyPr/>
          <a:lstStyle/>
          <a:p>
            <a:r>
              <a:rPr lang="en-US" altLang="en-US" sz="2600" b="1" dirty="0"/>
              <a:t>The we need to maintain mission readiness</a:t>
            </a:r>
          </a:p>
          <a:p>
            <a:r>
              <a:rPr lang="en-US" altLang="en-US" sz="2600" b="1" dirty="0"/>
              <a:t>There is a new direction for RPM</a:t>
            </a:r>
          </a:p>
          <a:p>
            <a:r>
              <a:rPr lang="en-US" altLang="en-US" sz="2600" b="1" dirty="0"/>
              <a:t>The aim should be add value</a:t>
            </a:r>
          </a:p>
          <a:p>
            <a:r>
              <a:rPr lang="en-US" altLang="en-US" sz="2600" b="1" dirty="0"/>
              <a:t>We needs to continue to improve its competitiveness in the world marketplace</a:t>
            </a:r>
            <a:r>
              <a:rPr lang="en-US" altLang="en-US" sz="2600" dirty="0"/>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64B043B0-A7EB-E8EB-6F8E-284BCA6BC6D5}"/>
              </a:ext>
            </a:extLst>
          </p:cNvPr>
          <p:cNvSpPr>
            <a:spLocks noGrp="1" noChangeArrowheads="1"/>
          </p:cNvSpPr>
          <p:nvPr>
            <p:ph type="title"/>
          </p:nvPr>
        </p:nvSpPr>
        <p:spPr/>
        <p:txBody>
          <a:bodyPr/>
          <a:lstStyle/>
          <a:p>
            <a:pPr algn="ctr"/>
            <a:r>
              <a:rPr lang="en-US" altLang="en-US" sz="3400" b="1"/>
              <a:t>Benefits of Focusing</a:t>
            </a:r>
            <a:br>
              <a:rPr lang="en-US" altLang="en-US" sz="3400" b="1"/>
            </a:br>
            <a:r>
              <a:rPr lang="en-US" altLang="en-US" sz="3400" b="1"/>
              <a:t>on Quality</a:t>
            </a:r>
            <a:r>
              <a:rPr lang="en-US" altLang="en-US" sz="3400"/>
              <a:t> </a:t>
            </a:r>
          </a:p>
        </p:txBody>
      </p:sp>
      <p:sp>
        <p:nvSpPr>
          <p:cNvPr id="26627" name="Rectangle 3">
            <a:extLst>
              <a:ext uri="{FF2B5EF4-FFF2-40B4-BE49-F238E27FC236}">
                <a16:creationId xmlns:a16="http://schemas.microsoft.com/office/drawing/2014/main" id="{7614D4DB-EF08-C2B4-0980-A090DB2BC875}"/>
              </a:ext>
            </a:extLst>
          </p:cNvPr>
          <p:cNvSpPr>
            <a:spLocks noGrp="1" noChangeArrowheads="1"/>
          </p:cNvSpPr>
          <p:nvPr>
            <p:ph idx="1"/>
          </p:nvPr>
        </p:nvSpPr>
        <p:spPr>
          <a:xfrm>
            <a:off x="1818588" y="2141536"/>
            <a:ext cx="9201346" cy="2835817"/>
          </a:xfrm>
        </p:spPr>
        <p:txBody>
          <a:bodyPr/>
          <a:lstStyle/>
          <a:p>
            <a:r>
              <a:rPr lang="en-US" altLang="en-US" sz="2200" b="1" dirty="0"/>
              <a:t>Improves operational readiness for our family and business</a:t>
            </a:r>
          </a:p>
          <a:p>
            <a:r>
              <a:rPr lang="en-US" altLang="en-US" sz="2200" b="1" dirty="0"/>
              <a:t>Improves organizational efficiency and effectiveness</a:t>
            </a:r>
          </a:p>
          <a:p>
            <a:r>
              <a:rPr lang="en-US" altLang="en-US" sz="2200" b="1" dirty="0"/>
              <a:t>Eliminates waste, reduces costs, and increases productivity</a:t>
            </a:r>
          </a:p>
          <a:p>
            <a:r>
              <a:rPr lang="en-US" altLang="en-US" sz="2200" b="1" dirty="0"/>
              <a:t>Enables everyone to make meaningful contributions to their work</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046175D9-B15D-F46A-2DEE-99AE1088D194}"/>
              </a:ext>
            </a:extLst>
          </p:cNvPr>
          <p:cNvSpPr>
            <a:spLocks noGrp="1" noChangeArrowheads="1"/>
          </p:cNvSpPr>
          <p:nvPr>
            <p:ph type="title"/>
          </p:nvPr>
        </p:nvSpPr>
        <p:spPr/>
        <p:txBody>
          <a:bodyPr>
            <a:normAutofit/>
          </a:bodyPr>
          <a:lstStyle/>
          <a:p>
            <a:pPr algn="ctr"/>
            <a:r>
              <a:rPr lang="en-US" altLang="en-US" sz="3200" b="1" dirty="0"/>
              <a:t>RewmoAI</a:t>
            </a:r>
            <a:br>
              <a:rPr lang="en-US" altLang="en-US" sz="3200" b="1" dirty="0"/>
            </a:br>
            <a:r>
              <a:rPr lang="en-US" altLang="en-US" sz="3200" b="1" dirty="0"/>
              <a:t>Process Management</a:t>
            </a:r>
            <a:endParaRPr lang="en-US" altLang="en-US" sz="3400" b="1" dirty="0"/>
          </a:p>
        </p:txBody>
      </p:sp>
      <p:sp>
        <p:nvSpPr>
          <p:cNvPr id="27651" name="Rectangle 3">
            <a:extLst>
              <a:ext uri="{FF2B5EF4-FFF2-40B4-BE49-F238E27FC236}">
                <a16:creationId xmlns:a16="http://schemas.microsoft.com/office/drawing/2014/main" id="{2C67160A-BB53-D9CD-DB5A-C717CA1F4F7D}"/>
              </a:ext>
            </a:extLst>
          </p:cNvPr>
          <p:cNvSpPr>
            <a:spLocks noGrp="1" noChangeArrowheads="1"/>
          </p:cNvSpPr>
          <p:nvPr>
            <p:ph idx="1"/>
          </p:nvPr>
        </p:nvSpPr>
        <p:spPr>
          <a:xfrm>
            <a:off x="1422662" y="2009938"/>
            <a:ext cx="10515600" cy="3019752"/>
          </a:xfrm>
        </p:spPr>
        <p:txBody>
          <a:bodyPr/>
          <a:lstStyle/>
          <a:p>
            <a:pPr>
              <a:lnSpc>
                <a:spcPct val="80000"/>
              </a:lnSpc>
            </a:pPr>
            <a:r>
              <a:rPr lang="en-US" altLang="en-US" sz="2400" b="1" dirty="0"/>
              <a:t>The application of quantitative methods and the knowledge </a:t>
            </a:r>
          </a:p>
          <a:p>
            <a:pPr marL="0" indent="0">
              <a:lnSpc>
                <a:spcPct val="80000"/>
              </a:lnSpc>
              <a:buNone/>
            </a:pPr>
            <a:r>
              <a:rPr lang="en-US" altLang="en-US" sz="2400" b="1" dirty="0"/>
              <a:t>    of people to assess and improve:</a:t>
            </a:r>
          </a:p>
          <a:p>
            <a:pPr>
              <a:lnSpc>
                <a:spcPct val="80000"/>
              </a:lnSpc>
            </a:pPr>
            <a:r>
              <a:rPr lang="en-US" altLang="en-US" sz="2200" b="1" dirty="0"/>
              <a:t>Materials and services supplied to the</a:t>
            </a:r>
            <a:r>
              <a:rPr lang="en-US" altLang="en-US" sz="2200" dirty="0"/>
              <a:t> </a:t>
            </a:r>
            <a:r>
              <a:rPr lang="en-US" altLang="en-US" sz="2200" b="1" dirty="0"/>
              <a:t>organization</a:t>
            </a:r>
          </a:p>
          <a:p>
            <a:pPr>
              <a:lnSpc>
                <a:spcPct val="80000"/>
              </a:lnSpc>
            </a:pPr>
            <a:r>
              <a:rPr lang="en-US" altLang="en-US" sz="2200" b="1" dirty="0"/>
              <a:t>All significant processes within the organization and</a:t>
            </a:r>
          </a:p>
          <a:p>
            <a:pPr>
              <a:lnSpc>
                <a:spcPct val="80000"/>
              </a:lnSpc>
            </a:pPr>
            <a:r>
              <a:rPr lang="en-US" altLang="en-US" sz="2200" b="1" dirty="0"/>
              <a:t>Meeting the needs of the end-user, now and in the future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008A56-263D-311D-A6DD-056C1C0A9CB1}"/>
              </a:ext>
            </a:extLst>
          </p:cNvPr>
          <p:cNvSpPr>
            <a:spLocks noGrp="1"/>
          </p:cNvSpPr>
          <p:nvPr>
            <p:ph type="title"/>
          </p:nvPr>
        </p:nvSpPr>
        <p:spPr>
          <a:xfrm>
            <a:off x="838200" y="488088"/>
            <a:ext cx="10515600" cy="1325563"/>
          </a:xfrm>
        </p:spPr>
        <p:txBody>
          <a:bodyPr/>
          <a:lstStyle/>
          <a:p>
            <a:pPr algn="ctr"/>
            <a:r>
              <a:rPr lang="en-US" dirty="0"/>
              <a:t>Module Summary</a:t>
            </a:r>
            <a:br>
              <a:rPr lang="en-US" dirty="0"/>
            </a:br>
            <a:endParaRPr lang="en-US" dirty="0"/>
          </a:p>
        </p:txBody>
      </p:sp>
      <p:sp>
        <p:nvSpPr>
          <p:cNvPr id="6" name="TextBox 5">
            <a:extLst>
              <a:ext uri="{FF2B5EF4-FFF2-40B4-BE49-F238E27FC236}">
                <a16:creationId xmlns:a16="http://schemas.microsoft.com/office/drawing/2014/main" id="{DACA189F-274B-0082-DA5F-21E3FE246032}"/>
              </a:ext>
            </a:extLst>
          </p:cNvPr>
          <p:cNvSpPr txBox="1"/>
          <p:nvPr/>
        </p:nvSpPr>
        <p:spPr>
          <a:xfrm>
            <a:off x="3419272" y="2144391"/>
            <a:ext cx="6099242" cy="3477875"/>
          </a:xfrm>
          <a:prstGeom prst="rect">
            <a:avLst/>
          </a:prstGeom>
          <a:noFill/>
        </p:spPr>
        <p:txBody>
          <a:bodyPr wrap="square">
            <a:spAutoFit/>
          </a:bodyPr>
          <a:lstStyle/>
          <a:p>
            <a:pPr marL="342900" indent="-342900" algn="l">
              <a:buFont typeface="Arial" panose="020B0604020202020204" pitchFamily="34" charset="0"/>
              <a:buChar char="•"/>
            </a:pPr>
            <a:r>
              <a:rPr lang="en-US" sz="2000" b="1" i="0" u="none" strike="noStrike" baseline="0" dirty="0">
                <a:solidFill>
                  <a:schemeClr val="accent2"/>
                </a:solidFill>
                <a:latin typeface="Arial" panose="020B0604020202020204" pitchFamily="34" charset="0"/>
              </a:rPr>
              <a:t>Quality has many dimensions and is difficult</a:t>
            </a:r>
          </a:p>
          <a:p>
            <a:pPr algn="l"/>
            <a:r>
              <a:rPr lang="en-US" sz="2000" b="1" dirty="0">
                <a:solidFill>
                  <a:schemeClr val="accent2"/>
                </a:solidFill>
                <a:latin typeface="Arial" panose="020B0604020202020204" pitchFamily="34" charset="0"/>
              </a:rPr>
              <a:t>      </a:t>
            </a:r>
            <a:r>
              <a:rPr lang="en-US" sz="2000" b="1" i="0" u="none" strike="noStrike" baseline="0" dirty="0">
                <a:solidFill>
                  <a:schemeClr val="accent2"/>
                </a:solidFill>
                <a:latin typeface="Arial" panose="020B0604020202020204" pitchFamily="34" charset="0"/>
              </a:rPr>
              <a:t>to define</a:t>
            </a:r>
          </a:p>
          <a:p>
            <a:pPr marL="342900" indent="-342900" algn="l">
              <a:buFont typeface="Arial" panose="020B0604020202020204" pitchFamily="34" charset="0"/>
              <a:buChar char="•"/>
            </a:pPr>
            <a:r>
              <a:rPr lang="en-US" sz="2000" b="1" i="0" u="none" strike="noStrike" baseline="0" dirty="0">
                <a:solidFill>
                  <a:schemeClr val="accent2"/>
                </a:solidFill>
                <a:latin typeface="Arial" panose="020B0604020202020204" pitchFamily="34" charset="0"/>
              </a:rPr>
              <a:t>The customer defines quality</a:t>
            </a:r>
          </a:p>
          <a:p>
            <a:pPr marL="342900" indent="-342900" algn="l">
              <a:buFont typeface="Arial" panose="020B0604020202020204" pitchFamily="34" charset="0"/>
              <a:buChar char="•"/>
            </a:pPr>
            <a:r>
              <a:rPr lang="en-US" sz="2000" b="1" i="0" u="none" strike="noStrike" baseline="0" dirty="0">
                <a:solidFill>
                  <a:schemeClr val="accent2"/>
                </a:solidFill>
                <a:latin typeface="Arial" panose="020B0604020202020204" pitchFamily="34" charset="0"/>
              </a:rPr>
              <a:t>Every product or service produced in the</a:t>
            </a:r>
          </a:p>
          <a:p>
            <a:pPr algn="l"/>
            <a:r>
              <a:rPr lang="en-US" sz="2000" b="1" i="0" u="none" strike="noStrike" baseline="0" dirty="0">
                <a:solidFill>
                  <a:schemeClr val="accent2"/>
                </a:solidFill>
                <a:latin typeface="Arial" panose="020B0604020202020204" pitchFamily="34" charset="0"/>
              </a:rPr>
              <a:t>     organization is the result of a process</a:t>
            </a:r>
          </a:p>
          <a:p>
            <a:pPr marL="342900" indent="-342900" algn="l">
              <a:buFont typeface="Arial" panose="020B0604020202020204" pitchFamily="34" charset="0"/>
              <a:buChar char="•"/>
            </a:pPr>
            <a:r>
              <a:rPr lang="en-US" sz="2000" b="1" i="0" u="none" strike="noStrike" baseline="0" dirty="0">
                <a:solidFill>
                  <a:schemeClr val="accent2"/>
                </a:solidFill>
                <a:latin typeface="Arial" panose="020B0604020202020204" pitchFamily="34" charset="0"/>
              </a:rPr>
              <a:t>Process improvement is fundamental to total</a:t>
            </a:r>
          </a:p>
          <a:p>
            <a:pPr algn="l"/>
            <a:r>
              <a:rPr lang="en-US" sz="2000" b="1" i="0" u="none" strike="noStrike" baseline="0" dirty="0">
                <a:solidFill>
                  <a:schemeClr val="accent2"/>
                </a:solidFill>
                <a:latin typeface="Arial" panose="020B0604020202020204" pitchFamily="34" charset="0"/>
              </a:rPr>
              <a:t>     quality</a:t>
            </a:r>
          </a:p>
          <a:p>
            <a:pPr marL="342900" indent="-342900" algn="l">
              <a:buFont typeface="Arial" panose="020B0604020202020204" pitchFamily="34" charset="0"/>
              <a:buChar char="•"/>
            </a:pPr>
            <a:r>
              <a:rPr lang="en-US" sz="2000" b="1" i="0" u="none" strike="noStrike" baseline="0" dirty="0">
                <a:solidFill>
                  <a:schemeClr val="accent2"/>
                </a:solidFill>
                <a:latin typeface="Arial" panose="020B0604020202020204" pitchFamily="34" charset="0"/>
              </a:rPr>
              <a:t>DON’s chain reaction shows the relationship</a:t>
            </a:r>
          </a:p>
          <a:p>
            <a:pPr algn="l"/>
            <a:r>
              <a:rPr lang="en-US" sz="2000" b="1" i="0" u="none" strike="noStrike" baseline="0" dirty="0">
                <a:solidFill>
                  <a:schemeClr val="accent2"/>
                </a:solidFill>
                <a:latin typeface="Arial" panose="020B0604020202020204" pitchFamily="34" charset="0"/>
              </a:rPr>
              <a:t>     between quality and mission readiness</a:t>
            </a:r>
          </a:p>
          <a:p>
            <a:pPr marL="342900" indent="-342900" algn="l">
              <a:buFont typeface="Arial" panose="020B0604020202020204" pitchFamily="34" charset="0"/>
              <a:buChar char="•"/>
            </a:pPr>
            <a:r>
              <a:rPr lang="en-US" sz="2000" b="1" i="0" u="none" strike="noStrike" baseline="0" dirty="0">
                <a:solidFill>
                  <a:schemeClr val="accent2"/>
                </a:solidFill>
                <a:latin typeface="Arial" panose="020B0604020202020204" pitchFamily="34" charset="0"/>
              </a:rPr>
              <a:t>DON has endorsed a new approach called</a:t>
            </a:r>
          </a:p>
          <a:p>
            <a:pPr marL="342900" indent="-342900" algn="l">
              <a:buFont typeface="Arial" panose="020B0604020202020204" pitchFamily="34" charset="0"/>
              <a:buChar char="•"/>
            </a:pPr>
            <a:r>
              <a:rPr lang="en-US" sz="2000" b="1" i="0" u="none" strike="noStrike" baseline="0" dirty="0">
                <a:solidFill>
                  <a:schemeClr val="accent2"/>
                </a:solidFill>
                <a:latin typeface="Arial" panose="020B0604020202020204" pitchFamily="34" charset="0"/>
              </a:rPr>
              <a:t>Total Quality Leadership (TQL)</a:t>
            </a:r>
            <a:endParaRPr lang="en-US" sz="3200" dirty="0">
              <a:solidFill>
                <a:schemeClr val="accent2"/>
              </a:solidFill>
            </a:endParaRPr>
          </a:p>
        </p:txBody>
      </p:sp>
    </p:spTree>
    <p:extLst>
      <p:ext uri="{BB962C8B-B14F-4D97-AF65-F5344CB8AC3E}">
        <p14:creationId xmlns:p14="http://schemas.microsoft.com/office/powerpoint/2010/main" val="1848254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9BF189EE-52DC-D3DB-A2F4-DB49D3ACE806}"/>
              </a:ext>
            </a:extLst>
          </p:cNvPr>
          <p:cNvSpPr>
            <a:spLocks noChangeArrowheads="1"/>
          </p:cNvSpPr>
          <p:nvPr/>
        </p:nvSpPr>
        <p:spPr bwMode="auto">
          <a:xfrm>
            <a:off x="1524001" y="15441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457200"/>
            <a:endParaRPr lang="en-US">
              <a:solidFill>
                <a:prstClr val="white"/>
              </a:solidFill>
              <a:latin typeface="Aptos" panose="02110004020202020204"/>
            </a:endParaRPr>
          </a:p>
        </p:txBody>
      </p:sp>
      <p:pic>
        <p:nvPicPr>
          <p:cNvPr id="2" name="Picture 1">
            <a:extLst>
              <a:ext uri="{FF2B5EF4-FFF2-40B4-BE49-F238E27FC236}">
                <a16:creationId xmlns:a16="http://schemas.microsoft.com/office/drawing/2014/main" id="{29E75878-B2EB-8271-74AA-3B31FA32A52E}"/>
              </a:ext>
            </a:extLst>
          </p:cNvPr>
          <p:cNvPicPr>
            <a:picLocks noChangeAspect="1"/>
          </p:cNvPicPr>
          <p:nvPr/>
        </p:nvPicPr>
        <p:blipFill>
          <a:blip r:embed="rId3"/>
          <a:stretch>
            <a:fillRect/>
          </a:stretch>
        </p:blipFill>
        <p:spPr>
          <a:xfrm>
            <a:off x="2851731" y="369332"/>
            <a:ext cx="5918735" cy="591873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EF93FA48-3BD2-24F5-5309-650EA8F5FD06}"/>
              </a:ext>
            </a:extLst>
          </p:cNvPr>
          <p:cNvSpPr>
            <a:spLocks noGrp="1" noChangeArrowheads="1"/>
          </p:cNvSpPr>
          <p:nvPr>
            <p:ph type="title" idx="4294967295"/>
          </p:nvPr>
        </p:nvSpPr>
        <p:spPr>
          <a:xfrm>
            <a:off x="2648146" y="306387"/>
            <a:ext cx="8001000" cy="1216025"/>
          </a:xfrm>
        </p:spPr>
        <p:txBody>
          <a:bodyPr/>
          <a:lstStyle/>
          <a:p>
            <a:pPr algn="ctr"/>
            <a:r>
              <a:rPr lang="en-US" altLang="en-US" sz="3400" b="1" dirty="0"/>
              <a:t>Course Structure</a:t>
            </a:r>
            <a:br>
              <a:rPr lang="en-US" altLang="en-US" sz="3400" b="1" dirty="0"/>
            </a:br>
            <a:r>
              <a:rPr lang="en-US" altLang="en-US" sz="3400" b="1" dirty="0"/>
              <a:t>and Schedule</a:t>
            </a:r>
            <a:r>
              <a:rPr lang="en-US" altLang="en-US" sz="3400" dirty="0"/>
              <a:t> </a:t>
            </a:r>
          </a:p>
        </p:txBody>
      </p:sp>
      <p:sp>
        <p:nvSpPr>
          <p:cNvPr id="7171" name="Rectangle 3">
            <a:extLst>
              <a:ext uri="{FF2B5EF4-FFF2-40B4-BE49-F238E27FC236}">
                <a16:creationId xmlns:a16="http://schemas.microsoft.com/office/drawing/2014/main" id="{7FE6AE25-F6D2-FE62-223F-9EFD14405AFF}"/>
              </a:ext>
            </a:extLst>
          </p:cNvPr>
          <p:cNvSpPr>
            <a:spLocks noGrp="1" noChangeArrowheads="1"/>
          </p:cNvSpPr>
          <p:nvPr>
            <p:ph type="body" idx="4294967295"/>
          </p:nvPr>
        </p:nvSpPr>
        <p:spPr>
          <a:xfrm>
            <a:off x="2514600" y="1864936"/>
            <a:ext cx="8001000" cy="4267200"/>
          </a:xfrm>
        </p:spPr>
        <p:txBody>
          <a:bodyPr/>
          <a:lstStyle/>
          <a:p>
            <a:r>
              <a:rPr lang="en-US" altLang="en-US" sz="1800" b="1" dirty="0"/>
              <a:t>Module 1 – The RewmoAI Process Management Approach - 2 </a:t>
            </a:r>
            <a:r>
              <a:rPr lang="en-US" altLang="en-US" sz="1800" b="1" dirty="0" err="1"/>
              <a:t>Hrs</a:t>
            </a:r>
            <a:endParaRPr lang="en-US" altLang="en-US" sz="1800" b="1" dirty="0"/>
          </a:p>
          <a:p>
            <a:endParaRPr lang="en-US" altLang="en-US" sz="1800" b="1" dirty="0"/>
          </a:p>
          <a:p>
            <a:r>
              <a:rPr lang="en-US" altLang="en-US" sz="1800" b="1" dirty="0"/>
              <a:t>Module 2- Quality Improvement Teams - 1 </a:t>
            </a:r>
            <a:r>
              <a:rPr lang="en-US" altLang="en-US" sz="1800" b="1" dirty="0" err="1"/>
              <a:t>Hr</a:t>
            </a:r>
            <a:r>
              <a:rPr lang="en-US" altLang="en-US" sz="1800" b="1" dirty="0"/>
              <a:t> </a:t>
            </a:r>
          </a:p>
          <a:p>
            <a:pPr>
              <a:buFont typeface="Wingdings" panose="05000000000000000000" pitchFamily="2" charset="2"/>
              <a:buNone/>
            </a:pPr>
            <a:endParaRPr lang="en-US" altLang="en-US" sz="1800" b="1" dirty="0"/>
          </a:p>
          <a:p>
            <a:r>
              <a:rPr lang="en-US" altLang="en-US" sz="1800" b="1" dirty="0"/>
              <a:t>Module 3 - System of Profound Knowledge - 2 </a:t>
            </a:r>
            <a:r>
              <a:rPr lang="en-US" altLang="en-US" sz="1800" b="1" dirty="0" err="1"/>
              <a:t>Hrs</a:t>
            </a:r>
            <a:r>
              <a:rPr lang="en-US" altLang="en-US" sz="1800" b="1" dirty="0"/>
              <a:t> </a:t>
            </a:r>
          </a:p>
          <a:p>
            <a:pPr>
              <a:buFont typeface="Wingdings" panose="05000000000000000000" pitchFamily="2" charset="2"/>
              <a:buNone/>
            </a:pPr>
            <a:endParaRPr lang="en-US" altLang="en-US" sz="1800" b="1" dirty="0"/>
          </a:p>
          <a:p>
            <a:r>
              <a:rPr lang="en-US" altLang="en-US" sz="1800" b="1" dirty="0"/>
              <a:t>Module 4- The Fourteen Points - 1 </a:t>
            </a:r>
            <a:r>
              <a:rPr lang="en-US" altLang="en-US" sz="1800" b="1" dirty="0" err="1"/>
              <a:t>Hr</a:t>
            </a:r>
            <a:endParaRPr lang="en-US" altLang="en-US" sz="1800" b="1" dirty="0"/>
          </a:p>
          <a:p>
            <a:endParaRPr lang="en-US" altLang="en-US" sz="1800" b="1" dirty="0"/>
          </a:p>
          <a:p>
            <a:r>
              <a:rPr lang="en-US" altLang="en-US" sz="1800" b="1" dirty="0"/>
              <a:t>Module 5- Basic Process Improvement Tools - 2 </a:t>
            </a:r>
            <a:r>
              <a:rPr lang="en-US" altLang="en-US" sz="1800" b="1" dirty="0" err="1"/>
              <a:t>Hrs</a:t>
            </a:r>
            <a:r>
              <a:rPr lang="en-US" altLang="en-US" sz="2200" dirty="0"/>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a:extLst>
              <a:ext uri="{FF2B5EF4-FFF2-40B4-BE49-F238E27FC236}">
                <a16:creationId xmlns:a16="http://schemas.microsoft.com/office/drawing/2014/main" id="{52057F6E-0DC1-1D09-5042-C62B85BD19F3}"/>
              </a:ext>
            </a:extLst>
          </p:cNvPr>
          <p:cNvSpPr>
            <a:spLocks noChangeArrowheads="1"/>
          </p:cNvSpPr>
          <p:nvPr/>
        </p:nvSpPr>
        <p:spPr bwMode="auto">
          <a:xfrm>
            <a:off x="1524001" y="1401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457200"/>
            <a:endParaRPr lang="en-US">
              <a:solidFill>
                <a:prstClr val="white"/>
              </a:solidFill>
              <a:latin typeface="Aptos" panose="02110004020202020204"/>
            </a:endParaRPr>
          </a:p>
        </p:txBody>
      </p:sp>
      <p:sp>
        <p:nvSpPr>
          <p:cNvPr id="5" name="Rectangle 4">
            <a:extLst>
              <a:ext uri="{FF2B5EF4-FFF2-40B4-BE49-F238E27FC236}">
                <a16:creationId xmlns:a16="http://schemas.microsoft.com/office/drawing/2014/main" id="{99C9D414-94E0-D889-EB47-F0F6D8197D34}"/>
              </a:ext>
            </a:extLst>
          </p:cNvPr>
          <p:cNvSpPr/>
          <p:nvPr/>
        </p:nvSpPr>
        <p:spPr>
          <a:xfrm>
            <a:off x="3124200" y="2438401"/>
            <a:ext cx="152400" cy="336515"/>
          </a:xfrm>
          <a:prstGeom prst="rect">
            <a:avLst/>
          </a:prstGeom>
          <a:solidFill>
            <a:srgbClr val="004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ptos" panose="02110004020202020204"/>
            </a:endParaRPr>
          </a:p>
        </p:txBody>
      </p:sp>
      <p:pic>
        <p:nvPicPr>
          <p:cNvPr id="4" name="Picture 3">
            <a:extLst>
              <a:ext uri="{FF2B5EF4-FFF2-40B4-BE49-F238E27FC236}">
                <a16:creationId xmlns:a16="http://schemas.microsoft.com/office/drawing/2014/main" id="{EC652186-D284-AA95-E336-16B32C6252F2}"/>
              </a:ext>
            </a:extLst>
          </p:cNvPr>
          <p:cNvPicPr>
            <a:picLocks noChangeAspect="1"/>
          </p:cNvPicPr>
          <p:nvPr/>
        </p:nvPicPr>
        <p:blipFill>
          <a:blip r:embed="rId3"/>
          <a:stretch>
            <a:fillRect/>
          </a:stretch>
        </p:blipFill>
        <p:spPr>
          <a:xfrm>
            <a:off x="3129784" y="462784"/>
            <a:ext cx="5932432" cy="593243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F8EA7E9B-4603-B5FC-8D46-97790E651A7F}"/>
              </a:ext>
            </a:extLst>
          </p:cNvPr>
          <p:cNvSpPr>
            <a:spLocks noGrp="1" noChangeArrowheads="1"/>
          </p:cNvSpPr>
          <p:nvPr>
            <p:ph type="ctrTitle"/>
          </p:nvPr>
        </p:nvSpPr>
        <p:spPr>
          <a:xfrm>
            <a:off x="2011837" y="838986"/>
            <a:ext cx="7772400" cy="1512216"/>
          </a:xfrm>
        </p:spPr>
        <p:txBody>
          <a:bodyPr>
            <a:normAutofit/>
          </a:bodyPr>
          <a:lstStyle/>
          <a:p>
            <a:pPr algn="ctr"/>
            <a:r>
              <a:rPr lang="en-US" altLang="en-US" sz="2800" b="1" dirty="0"/>
              <a:t>Introduction to</a:t>
            </a:r>
            <a:br>
              <a:rPr lang="en-US" altLang="en-US" sz="2800" b="1" dirty="0"/>
            </a:br>
            <a:r>
              <a:rPr lang="en-US" altLang="en-US" sz="2800" b="1" dirty="0"/>
              <a:t>RewmoAI</a:t>
            </a:r>
            <a:br>
              <a:rPr lang="en-US" altLang="en-US" sz="2800" b="1" dirty="0"/>
            </a:br>
            <a:r>
              <a:rPr lang="en-US" altLang="en-US" sz="2800" b="1" dirty="0"/>
              <a:t>Process Management</a:t>
            </a:r>
            <a:endParaRPr lang="en-US" altLang="en-US" sz="2800" dirty="0"/>
          </a:p>
        </p:txBody>
      </p:sp>
      <p:sp>
        <p:nvSpPr>
          <p:cNvPr id="9220" name="Rectangle 4">
            <a:extLst>
              <a:ext uri="{FF2B5EF4-FFF2-40B4-BE49-F238E27FC236}">
                <a16:creationId xmlns:a16="http://schemas.microsoft.com/office/drawing/2014/main" id="{72D89E89-86C0-F511-D6C2-E1E4AAD5538A}"/>
              </a:ext>
            </a:extLst>
          </p:cNvPr>
          <p:cNvSpPr>
            <a:spLocks noGrp="1" noChangeArrowheads="1"/>
          </p:cNvSpPr>
          <p:nvPr>
            <p:ph type="subTitle" idx="1"/>
          </p:nvPr>
        </p:nvSpPr>
        <p:spPr>
          <a:xfrm>
            <a:off x="2392837" y="2906599"/>
            <a:ext cx="7010400" cy="1600200"/>
          </a:xfrm>
        </p:spPr>
        <p:txBody>
          <a:bodyPr>
            <a:normAutofit/>
          </a:bodyPr>
          <a:lstStyle/>
          <a:p>
            <a:pPr algn="ctr"/>
            <a:r>
              <a:rPr lang="en-US" altLang="en-US" sz="3600" b="1" dirty="0"/>
              <a:t>Module 1</a:t>
            </a:r>
          </a:p>
          <a:p>
            <a:pPr algn="ctr"/>
            <a:r>
              <a:rPr lang="en-US" altLang="en-US" sz="3600" b="1" dirty="0"/>
              <a:t>Quality Approach</a:t>
            </a:r>
            <a:r>
              <a:rPr lang="en-US" altLang="en-US" sz="3600" dirty="0"/>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055315A0-4564-AE89-8BC4-4F7005F53579}"/>
              </a:ext>
            </a:extLst>
          </p:cNvPr>
          <p:cNvSpPr>
            <a:spLocks noGrp="1" noChangeArrowheads="1"/>
          </p:cNvSpPr>
          <p:nvPr>
            <p:ph type="title"/>
          </p:nvPr>
        </p:nvSpPr>
        <p:spPr/>
        <p:txBody>
          <a:bodyPr/>
          <a:lstStyle/>
          <a:p>
            <a:pPr algn="ctr"/>
            <a:r>
              <a:rPr lang="en-US" altLang="en-US" b="1"/>
              <a:t>Definition of Quality</a:t>
            </a:r>
            <a:br>
              <a:rPr lang="en-US" altLang="en-US" b="1"/>
            </a:br>
            <a:r>
              <a:rPr lang="en-US" altLang="en-US" sz="2200" b="1"/>
              <a:t>qual.i.ty (kwal e ti), n.</a:t>
            </a:r>
          </a:p>
        </p:txBody>
      </p:sp>
      <p:sp>
        <p:nvSpPr>
          <p:cNvPr id="13315" name="Rectangle 3">
            <a:extLst>
              <a:ext uri="{FF2B5EF4-FFF2-40B4-BE49-F238E27FC236}">
                <a16:creationId xmlns:a16="http://schemas.microsoft.com/office/drawing/2014/main" id="{38A53C8D-090D-450B-F75E-26E001816BEF}"/>
              </a:ext>
            </a:extLst>
          </p:cNvPr>
          <p:cNvSpPr>
            <a:spLocks noGrp="1" noChangeArrowheads="1"/>
          </p:cNvSpPr>
          <p:nvPr>
            <p:ph idx="1"/>
          </p:nvPr>
        </p:nvSpPr>
        <p:spPr>
          <a:xfrm>
            <a:off x="1914819" y="1929320"/>
            <a:ext cx="8362361" cy="4351338"/>
          </a:xfrm>
        </p:spPr>
        <p:txBody>
          <a:bodyPr>
            <a:normAutofit/>
          </a:bodyPr>
          <a:lstStyle/>
          <a:p>
            <a:pPr>
              <a:lnSpc>
                <a:spcPct val="90000"/>
              </a:lnSpc>
            </a:pPr>
            <a:r>
              <a:rPr lang="en-US" altLang="en-US" sz="2400" b="1" u="sng" dirty="0"/>
              <a:t>Websters Dictionary:</a:t>
            </a:r>
          </a:p>
          <a:p>
            <a:pPr lvl="1">
              <a:lnSpc>
                <a:spcPct val="90000"/>
              </a:lnSpc>
            </a:pPr>
            <a:r>
              <a:rPr lang="en-US" altLang="en-US" sz="2000" b="1" u="sng" dirty="0"/>
              <a:t>Peculiar or essential character</a:t>
            </a:r>
          </a:p>
          <a:p>
            <a:pPr lvl="1">
              <a:lnSpc>
                <a:spcPct val="90000"/>
              </a:lnSpc>
            </a:pPr>
            <a:r>
              <a:rPr lang="en-US" altLang="en-US" sz="2000" b="1" u="sng" dirty="0"/>
              <a:t>An inherent feature or property</a:t>
            </a:r>
          </a:p>
          <a:p>
            <a:pPr lvl="1">
              <a:lnSpc>
                <a:spcPct val="90000"/>
              </a:lnSpc>
            </a:pPr>
            <a:r>
              <a:rPr lang="en-US" altLang="en-US" sz="2000" b="1" u="sng" dirty="0"/>
              <a:t>A distinguishing attribute or characteristic</a:t>
            </a:r>
          </a:p>
          <a:p>
            <a:pPr lvl="1">
              <a:lnSpc>
                <a:spcPct val="90000"/>
              </a:lnSpc>
            </a:pPr>
            <a:r>
              <a:rPr lang="en-US" altLang="en-US" sz="2000" b="1" u="sng" dirty="0"/>
              <a:t>The degree of excellence which a thing</a:t>
            </a:r>
          </a:p>
          <a:p>
            <a:pPr lvl="1">
              <a:lnSpc>
                <a:spcPct val="90000"/>
              </a:lnSpc>
            </a:pPr>
            <a:r>
              <a:rPr lang="en-US" altLang="en-US" sz="2000" b="1" u="sng" dirty="0"/>
              <a:t>Possesses</a:t>
            </a:r>
          </a:p>
          <a:p>
            <a:pPr lvl="1">
              <a:lnSpc>
                <a:spcPct val="90000"/>
              </a:lnSpc>
            </a:pPr>
            <a:endParaRPr lang="en-US" altLang="en-US" sz="2000" b="1" u="sng" dirty="0"/>
          </a:p>
          <a:p>
            <a:pPr>
              <a:lnSpc>
                <a:spcPct val="90000"/>
              </a:lnSpc>
            </a:pPr>
            <a:r>
              <a:rPr lang="en-US" altLang="en-US" sz="2400" b="1" u="sng" dirty="0"/>
              <a:t>RPM Definition:</a:t>
            </a:r>
            <a:r>
              <a:rPr lang="en-US" altLang="en-US" sz="2400" dirty="0"/>
              <a:t> </a:t>
            </a:r>
          </a:p>
          <a:p>
            <a:pPr lvl="1">
              <a:lnSpc>
                <a:spcPct val="90000"/>
              </a:lnSpc>
            </a:pPr>
            <a:r>
              <a:rPr lang="en-US" altLang="en-US" sz="2000" b="1" dirty="0"/>
              <a:t>The extent to which a product or service meets</a:t>
            </a:r>
          </a:p>
          <a:p>
            <a:pPr lvl="1">
              <a:lnSpc>
                <a:spcPct val="90000"/>
              </a:lnSpc>
            </a:pPr>
            <a:r>
              <a:rPr lang="en-US" altLang="en-US" sz="2000" b="1" dirty="0"/>
              <a:t>or exceeds customer requirements and</a:t>
            </a:r>
          </a:p>
          <a:p>
            <a:pPr lvl="1">
              <a:lnSpc>
                <a:spcPct val="90000"/>
              </a:lnSpc>
            </a:pPr>
            <a:r>
              <a:rPr lang="en-US" altLang="en-US" sz="2000" b="1" dirty="0"/>
              <a:t>expectations</a:t>
            </a:r>
            <a:r>
              <a:rPr lang="en-US" altLang="en-US" sz="2000" dirty="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C8AAA1DA-A720-697C-3244-580C9874A47C}"/>
              </a:ext>
            </a:extLst>
          </p:cNvPr>
          <p:cNvSpPr>
            <a:spLocks noGrp="1" noChangeArrowheads="1"/>
          </p:cNvSpPr>
          <p:nvPr>
            <p:ph type="title"/>
          </p:nvPr>
        </p:nvSpPr>
        <p:spPr/>
        <p:txBody>
          <a:bodyPr/>
          <a:lstStyle/>
          <a:p>
            <a:pPr algn="ctr"/>
            <a:r>
              <a:rPr lang="en-US" altLang="en-US" b="1"/>
              <a:t>Dimensions of Quality</a:t>
            </a:r>
            <a:r>
              <a:rPr lang="en-US" altLang="en-US"/>
              <a:t> </a:t>
            </a:r>
          </a:p>
        </p:txBody>
      </p:sp>
      <p:sp>
        <p:nvSpPr>
          <p:cNvPr id="14339" name="Rectangle 3">
            <a:extLst>
              <a:ext uri="{FF2B5EF4-FFF2-40B4-BE49-F238E27FC236}">
                <a16:creationId xmlns:a16="http://schemas.microsoft.com/office/drawing/2014/main" id="{70504416-D660-9D1F-F8E3-8AD57C789813}"/>
              </a:ext>
            </a:extLst>
          </p:cNvPr>
          <p:cNvSpPr>
            <a:spLocks noGrp="1" noChangeArrowheads="1"/>
          </p:cNvSpPr>
          <p:nvPr>
            <p:ph sz="half" idx="1"/>
          </p:nvPr>
        </p:nvSpPr>
        <p:spPr>
          <a:xfrm>
            <a:off x="1592345" y="1715794"/>
            <a:ext cx="5156200" cy="4351338"/>
          </a:xfrm>
        </p:spPr>
        <p:txBody>
          <a:bodyPr/>
          <a:lstStyle/>
          <a:p>
            <a:r>
              <a:rPr lang="en-US" altLang="en-US" sz="2600" b="1" dirty="0"/>
              <a:t>Performance</a:t>
            </a:r>
          </a:p>
          <a:p>
            <a:r>
              <a:rPr lang="en-US" altLang="en-US" sz="2600" b="1" dirty="0"/>
              <a:t>Timeliness</a:t>
            </a:r>
          </a:p>
          <a:p>
            <a:r>
              <a:rPr lang="en-US" altLang="en-US" sz="2600" b="1" dirty="0"/>
              <a:t>Reliability</a:t>
            </a:r>
          </a:p>
          <a:p>
            <a:r>
              <a:rPr lang="en-US" altLang="en-US" sz="2600" b="1" dirty="0"/>
              <a:t>Durability</a:t>
            </a:r>
          </a:p>
          <a:p>
            <a:r>
              <a:rPr lang="en-US" altLang="en-US" sz="2600" b="1" dirty="0"/>
              <a:t>Aesthetics</a:t>
            </a:r>
          </a:p>
          <a:p>
            <a:r>
              <a:rPr lang="en-US" altLang="en-US" sz="2600" b="1" dirty="0"/>
              <a:t>Personal</a:t>
            </a:r>
          </a:p>
          <a:p>
            <a:r>
              <a:rPr lang="en-US" altLang="en-US" sz="2600" b="1" dirty="0"/>
              <a:t>interface</a:t>
            </a:r>
          </a:p>
          <a:p>
            <a:r>
              <a:rPr lang="en-US" altLang="en-US" sz="2600" b="1" dirty="0"/>
              <a:t>Reputation</a:t>
            </a:r>
            <a:r>
              <a:rPr lang="en-US" altLang="en-US" sz="2600" dirty="0"/>
              <a:t> </a:t>
            </a:r>
          </a:p>
        </p:txBody>
      </p:sp>
      <p:sp>
        <p:nvSpPr>
          <p:cNvPr id="14340" name="Rectangle 4">
            <a:extLst>
              <a:ext uri="{FF2B5EF4-FFF2-40B4-BE49-F238E27FC236}">
                <a16:creationId xmlns:a16="http://schemas.microsoft.com/office/drawing/2014/main" id="{E6374E70-A7AF-BA0C-000F-B828D75D7CF7}"/>
              </a:ext>
            </a:extLst>
          </p:cNvPr>
          <p:cNvSpPr>
            <a:spLocks noGrp="1" noChangeArrowheads="1"/>
          </p:cNvSpPr>
          <p:nvPr>
            <p:ph sz="half" idx="2"/>
          </p:nvPr>
        </p:nvSpPr>
        <p:spPr>
          <a:xfrm>
            <a:off x="6197600" y="1740899"/>
            <a:ext cx="5156200" cy="4351338"/>
          </a:xfrm>
        </p:spPr>
        <p:txBody>
          <a:bodyPr/>
          <a:lstStyle/>
          <a:p>
            <a:r>
              <a:rPr lang="en-US" altLang="en-US" sz="2600" b="1" dirty="0"/>
              <a:t>Ease of use</a:t>
            </a:r>
          </a:p>
          <a:p>
            <a:r>
              <a:rPr lang="en-US" altLang="en-US" sz="2600" b="1" dirty="0"/>
              <a:t>Features</a:t>
            </a:r>
          </a:p>
          <a:p>
            <a:r>
              <a:rPr lang="en-US" altLang="en-US" sz="2600" b="1" dirty="0"/>
              <a:t>Consistency</a:t>
            </a:r>
          </a:p>
          <a:p>
            <a:r>
              <a:rPr lang="en-US" altLang="en-US" sz="2600" b="1" dirty="0"/>
              <a:t>Uniformity</a:t>
            </a:r>
          </a:p>
          <a:p>
            <a:r>
              <a:rPr lang="en-US" altLang="en-US" sz="2600" b="1" dirty="0"/>
              <a:t>Accuracy</a:t>
            </a:r>
          </a:p>
          <a:p>
            <a:r>
              <a:rPr lang="en-US" altLang="en-US" sz="2600" b="1" dirty="0"/>
              <a:t>Conformance to</a:t>
            </a:r>
          </a:p>
          <a:p>
            <a:r>
              <a:rPr lang="en-US" altLang="en-US" sz="2600" b="1" dirty="0"/>
              <a:t>specifications</a:t>
            </a:r>
            <a:r>
              <a:rPr lang="en-US" altLang="en-US" sz="2600" dirty="0"/>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483AAF5-3725-F2F8-B297-44561502489B}"/>
              </a:ext>
            </a:extLst>
          </p:cNvPr>
          <p:cNvSpPr>
            <a:spLocks noGrp="1" noChangeArrowheads="1"/>
          </p:cNvSpPr>
          <p:nvPr>
            <p:ph type="title"/>
          </p:nvPr>
        </p:nvSpPr>
        <p:spPr/>
        <p:txBody>
          <a:bodyPr/>
          <a:lstStyle/>
          <a:p>
            <a:pPr algn="ctr"/>
            <a:r>
              <a:rPr lang="en-US" altLang="en-US" b="1"/>
              <a:t>Quality Depends On:</a:t>
            </a:r>
            <a:r>
              <a:rPr lang="en-US" altLang="en-US"/>
              <a:t> </a:t>
            </a:r>
          </a:p>
        </p:txBody>
      </p:sp>
      <p:sp>
        <p:nvSpPr>
          <p:cNvPr id="15363" name="Rectangle 3">
            <a:extLst>
              <a:ext uri="{FF2B5EF4-FFF2-40B4-BE49-F238E27FC236}">
                <a16:creationId xmlns:a16="http://schemas.microsoft.com/office/drawing/2014/main" id="{8294669C-A4DA-3858-BABB-0A297F203EBA}"/>
              </a:ext>
            </a:extLst>
          </p:cNvPr>
          <p:cNvSpPr>
            <a:spLocks noGrp="1" noChangeArrowheads="1"/>
          </p:cNvSpPr>
          <p:nvPr>
            <p:ph idx="1"/>
          </p:nvPr>
        </p:nvSpPr>
        <p:spPr>
          <a:xfrm>
            <a:off x="1601771" y="2061295"/>
            <a:ext cx="9898930" cy="2897204"/>
          </a:xfrm>
        </p:spPr>
        <p:txBody>
          <a:bodyPr/>
          <a:lstStyle/>
          <a:p>
            <a:r>
              <a:rPr lang="en-US" altLang="en-US" b="1" dirty="0"/>
              <a:t>The context in which it is used</a:t>
            </a:r>
          </a:p>
          <a:p>
            <a:r>
              <a:rPr lang="en-US" altLang="en-US" b="1" dirty="0"/>
              <a:t>The customer’s perception</a:t>
            </a:r>
          </a:p>
          <a:p>
            <a:r>
              <a:rPr lang="en-US" altLang="en-US" b="1" dirty="0"/>
              <a:t>The needs and wants of the customer</a:t>
            </a:r>
            <a:r>
              <a:rPr lang="en-US" altLang="en-US" dirty="0"/>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A9F78B4-BED8-363D-033D-02605DA3376C}"/>
              </a:ext>
            </a:extLst>
          </p:cNvPr>
          <p:cNvSpPr txBox="1"/>
          <p:nvPr/>
        </p:nvSpPr>
        <p:spPr>
          <a:xfrm>
            <a:off x="3536004" y="1701543"/>
            <a:ext cx="6099242" cy="2954655"/>
          </a:xfrm>
          <a:prstGeom prst="rect">
            <a:avLst/>
          </a:prstGeom>
          <a:noFill/>
        </p:spPr>
        <p:txBody>
          <a:bodyPr wrap="square">
            <a:spAutoFit/>
          </a:bodyPr>
          <a:lstStyle/>
          <a:p>
            <a:pPr algn="l"/>
            <a:endParaRPr lang="en-US" sz="2000" b="1" i="0" u="none" strike="noStrike" baseline="0" dirty="0">
              <a:latin typeface="Arial" panose="020B0604020202020204" pitchFamily="34" charset="0"/>
            </a:endParaRPr>
          </a:p>
          <a:p>
            <a:pPr algn="l"/>
            <a:r>
              <a:rPr lang="en-US" sz="2400" b="1" i="0" u="none" strike="noStrike" baseline="0" dirty="0">
                <a:solidFill>
                  <a:schemeClr val="accent2"/>
                </a:solidFill>
                <a:latin typeface="Arial" panose="020B0604020202020204" pitchFamily="34" charset="0"/>
              </a:rPr>
              <a:t>“The difficulty in defining quality is to</a:t>
            </a:r>
          </a:p>
          <a:p>
            <a:pPr algn="l"/>
            <a:r>
              <a:rPr lang="en-US" sz="2400" b="1" i="0" u="none" strike="noStrike" baseline="0" dirty="0">
                <a:solidFill>
                  <a:schemeClr val="accent2"/>
                </a:solidFill>
                <a:latin typeface="Arial" panose="020B0604020202020204" pitchFamily="34" charset="0"/>
              </a:rPr>
              <a:t>translate future needs of the user</a:t>
            </a:r>
          </a:p>
          <a:p>
            <a:pPr algn="l"/>
            <a:r>
              <a:rPr lang="en-US" sz="2400" b="1" i="0" u="none" strike="noStrike" baseline="0" dirty="0">
                <a:solidFill>
                  <a:schemeClr val="accent2"/>
                </a:solidFill>
                <a:latin typeface="Arial" panose="020B0604020202020204" pitchFamily="34" charset="0"/>
              </a:rPr>
              <a:t>into measurable characteristics, so</a:t>
            </a:r>
          </a:p>
          <a:p>
            <a:pPr algn="l"/>
            <a:r>
              <a:rPr lang="en-US" sz="2400" b="1" i="0" u="none" strike="noStrike" baseline="0" dirty="0">
                <a:solidFill>
                  <a:schemeClr val="accent2"/>
                </a:solidFill>
                <a:latin typeface="Arial" panose="020B0604020202020204" pitchFamily="34" charset="0"/>
              </a:rPr>
              <a:t>that a product can be designed and</a:t>
            </a:r>
          </a:p>
          <a:p>
            <a:pPr algn="l"/>
            <a:r>
              <a:rPr lang="en-US" sz="2400" b="1" i="0" u="none" strike="noStrike" baseline="0" dirty="0">
                <a:solidFill>
                  <a:schemeClr val="accent2"/>
                </a:solidFill>
                <a:latin typeface="Arial" panose="020B0604020202020204" pitchFamily="34" charset="0"/>
              </a:rPr>
              <a:t>turned out to give satisfaction at a</a:t>
            </a:r>
          </a:p>
          <a:p>
            <a:pPr algn="l"/>
            <a:r>
              <a:rPr lang="en-US" sz="2400" b="1" i="0" u="none" strike="noStrike" baseline="0" dirty="0">
                <a:solidFill>
                  <a:schemeClr val="accent2"/>
                </a:solidFill>
                <a:latin typeface="Arial" panose="020B0604020202020204" pitchFamily="34" charset="0"/>
              </a:rPr>
              <a:t>price that the user will pay”</a:t>
            </a:r>
          </a:p>
          <a:p>
            <a:pPr algn="l"/>
            <a:r>
              <a:rPr lang="en-US" sz="1100" b="1" i="0" u="none" strike="noStrike" baseline="0" dirty="0">
                <a:solidFill>
                  <a:schemeClr val="accent2"/>
                </a:solidFill>
                <a:latin typeface="Arial" panose="020B0604020202020204" pitchFamily="34" charset="0"/>
              </a:rPr>
              <a:t>(</a:t>
            </a:r>
          </a:p>
          <a:p>
            <a:pPr algn="r"/>
            <a:r>
              <a:rPr lang="en-US" sz="1100" b="1" i="0" u="none" strike="noStrike" baseline="0" dirty="0">
                <a:solidFill>
                  <a:schemeClr val="accent2"/>
                </a:solidFill>
                <a:latin typeface="Arial" panose="020B0604020202020204" pitchFamily="34" charset="0"/>
              </a:rPr>
              <a:t>Deming, 1986)</a:t>
            </a:r>
            <a:endParaRPr lang="en-US" dirty="0">
              <a:solidFill>
                <a:schemeClr val="accent2"/>
              </a:solidFill>
            </a:endParaRPr>
          </a:p>
        </p:txBody>
      </p:sp>
      <p:sp>
        <p:nvSpPr>
          <p:cNvPr id="12" name="Title 11">
            <a:extLst>
              <a:ext uri="{FF2B5EF4-FFF2-40B4-BE49-F238E27FC236}">
                <a16:creationId xmlns:a16="http://schemas.microsoft.com/office/drawing/2014/main" id="{BA7B22E0-A481-02D2-9F22-A2D4A5E4362C}"/>
              </a:ext>
            </a:extLst>
          </p:cNvPr>
          <p:cNvSpPr>
            <a:spLocks noGrp="1"/>
          </p:cNvSpPr>
          <p:nvPr>
            <p:ph type="title"/>
          </p:nvPr>
        </p:nvSpPr>
        <p:spPr>
          <a:xfrm>
            <a:off x="838200" y="715321"/>
            <a:ext cx="10515600" cy="1325563"/>
          </a:xfrm>
        </p:spPr>
        <p:txBody>
          <a:bodyPr/>
          <a:lstStyle/>
          <a:p>
            <a:pPr algn="ctr"/>
            <a:r>
              <a:rPr lang="en-US" dirty="0"/>
              <a:t>Conditions for Quality</a:t>
            </a:r>
            <a:br>
              <a:rPr lang="en-US" dirty="0"/>
            </a:br>
            <a:endParaRPr lang="en-US" dirty="0"/>
          </a:p>
        </p:txBody>
      </p:sp>
    </p:spTree>
    <p:extLst>
      <p:ext uri="{BB962C8B-B14F-4D97-AF65-F5344CB8AC3E}">
        <p14:creationId xmlns:p14="http://schemas.microsoft.com/office/powerpoint/2010/main" val="868637826"/>
      </p:ext>
    </p:extLst>
  </p:cSld>
  <p:clrMapOvr>
    <a:masterClrMapping/>
  </p:clrMapOvr>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2607</TotalTime>
  <Words>12122</Words>
  <Application>Microsoft Office PowerPoint</Application>
  <PresentationFormat>Widescreen</PresentationFormat>
  <Paragraphs>1066</Paragraphs>
  <Slides>27</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Aptos</vt:lpstr>
      <vt:lpstr>Aptos Display</vt:lpstr>
      <vt:lpstr>Arial</vt:lpstr>
      <vt:lpstr>Courier New</vt:lpstr>
      <vt:lpstr>Segoe UI Emoji</vt:lpstr>
      <vt:lpstr>Symbol</vt:lpstr>
      <vt:lpstr>Wingdings</vt:lpstr>
      <vt:lpstr>2_Custom Design</vt:lpstr>
      <vt:lpstr>Fundimentals  of  RewmoAI  Process Management</vt:lpstr>
      <vt:lpstr>Course Mission Statement and Objectives </vt:lpstr>
      <vt:lpstr>Course Structure and Schedule </vt:lpstr>
      <vt:lpstr>PowerPoint Presentation</vt:lpstr>
      <vt:lpstr>Introduction to RewmoAI Process Management</vt:lpstr>
      <vt:lpstr>Definition of Quality qual.i.ty (kwal e ti), n.</vt:lpstr>
      <vt:lpstr>Dimensions of Quality </vt:lpstr>
      <vt:lpstr>Quality Depends On: </vt:lpstr>
      <vt:lpstr>Conditions for Quality </vt:lpstr>
      <vt:lpstr>Customer and End-User </vt:lpstr>
      <vt:lpstr>Identifying Customers </vt:lpstr>
      <vt:lpstr>What is a Process? What is a Workflow?  </vt:lpstr>
      <vt:lpstr>Examples of Processes </vt:lpstr>
      <vt:lpstr>Significant and Critical Processes </vt:lpstr>
      <vt:lpstr>Two Approaches to Quality </vt:lpstr>
      <vt:lpstr>Quality through Inspection</vt:lpstr>
      <vt:lpstr>PowerPoint Presentation</vt:lpstr>
      <vt:lpstr>PowerPoint Presentation</vt:lpstr>
      <vt:lpstr>PowerPoint Presentation</vt:lpstr>
      <vt:lpstr>Process Improvement</vt:lpstr>
      <vt:lpstr>PowerPoint Presentation</vt:lpstr>
      <vt:lpstr>PowerPoint Presentation</vt:lpstr>
      <vt:lpstr>Why Focus on Quality? </vt:lpstr>
      <vt:lpstr>Benefits of Focusing on Quality </vt:lpstr>
      <vt:lpstr>RewmoAI Process Management</vt:lpstr>
      <vt:lpstr>Module Summary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Gary Reinhold</dc:creator>
  <cp:lastModifiedBy>Gary Reinhold</cp:lastModifiedBy>
  <cp:revision>24</cp:revision>
  <dcterms:created xsi:type="dcterms:W3CDTF">2025-06-10T16:53:18Z</dcterms:created>
  <dcterms:modified xsi:type="dcterms:W3CDTF">2025-09-18T21:17:11Z</dcterms:modified>
</cp:coreProperties>
</file>