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Cortisol (µg/dL)</c:v>
                </c:pt>
              </c:strCache>
            </c:strRef>
          </c:tx>
          <c:spPr>
            <a:solidFill>
              <a:srgbClr val="8C5B6B">
                <a:alpha val="100000"/>
              </a:srgbClr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2B162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C5B6B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C9A227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Before Singing</c:v>
                  </c:pt>
                  <c:pt idx="1">
                    <c:v>After Singing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17.5</c:v>
                </c:pt>
                <c:pt idx="1">
                  <c:v>11.3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2B162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7A6169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2"/>
          <c:min val="0"/>
        </c:scaling>
        <c:delete val="0"/>
        <c:axPos val="l"/>
        <c:majorGridlines>
          <c:spPr>
            <a:ln w="6350" cap="flat">
              <a:solidFill>
                <a:srgbClr val="E8D5D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7A6169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8F1F3"/>
        </a:solidFill>
        <a:ln>
          <a:noFill/>
        </a:ln>
        <a:effectLst/>
      </c:spPr>
    </c:plotArea>
    <c:plotVisOnly val="1"/>
    <c:dispBlanksAs val="span"/>
  </c:chart>
  <c:spPr>
    <a:solidFill>
      <a:srgbClr val="F8F1F3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2.png"/><Relationship Id="rId4" Type="http://schemas.openxmlformats.org/officeDocument/2006/relationships/image" Target="../media/image-4-2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2.png"/><Relationship Id="rId4" Type="http://schemas.openxmlformats.org/officeDocument/2006/relationships/image" Target="../media/image-5-2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1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chart" Target="/ppt/charts/chart1.xml"/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2.png"/><Relationship Id="rId4" Type="http://schemas.openxmlformats.org/officeDocument/2006/relationships/image" Target="../media/image-7-2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1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1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90F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55280" y="548640"/>
            <a:ext cx="3566160" cy="0"/>
          </a:xfrm>
          <a:prstGeom prst="line">
            <a:avLst/>
          </a:prstGeom>
          <a:noFill/>
          <a:ln w="12700">
            <a:solidFill>
              <a:srgbClr val="C9A227">
                <a:alpha val="6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955280" y="626364"/>
            <a:ext cx="3566160" cy="0"/>
          </a:xfrm>
          <a:prstGeom prst="line">
            <a:avLst/>
          </a:prstGeom>
          <a:noFill/>
          <a:ln w="12700">
            <a:solidFill>
              <a:srgbClr val="C9A227">
                <a:alpha val="6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55280" y="704088"/>
            <a:ext cx="3566160" cy="0"/>
          </a:xfrm>
          <a:prstGeom prst="line">
            <a:avLst/>
          </a:prstGeom>
          <a:noFill/>
          <a:ln w="12700">
            <a:solidFill>
              <a:srgbClr val="C9A227">
                <a:alpha val="6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55280" y="781812"/>
            <a:ext cx="3566160" cy="0"/>
          </a:xfrm>
          <a:prstGeom prst="line">
            <a:avLst/>
          </a:prstGeom>
          <a:noFill/>
          <a:ln w="12700">
            <a:solidFill>
              <a:srgbClr val="C9A227">
                <a:alpha val="6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955280" y="859536"/>
            <a:ext cx="3566160" cy="0"/>
          </a:xfrm>
          <a:prstGeom prst="line">
            <a:avLst/>
          </a:prstGeom>
          <a:noFill/>
          <a:ln w="12700">
            <a:solidFill>
              <a:srgbClr val="C9A227">
                <a:alpha val="6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1200000">
            <a:off x="8383219" y="657454"/>
            <a:ext cx="118872" cy="914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8" name="Shape 6"/>
          <p:cNvSpPr/>
          <p:nvPr/>
        </p:nvSpPr>
        <p:spPr>
          <a:xfrm>
            <a:off x="8483803" y="364846"/>
            <a:ext cx="0" cy="329184"/>
          </a:xfrm>
          <a:prstGeom prst="line">
            <a:avLst/>
          </a:prstGeom>
          <a:noFill/>
          <a:ln w="17780">
            <a:solidFill>
              <a:srgbClr val="C9A227">
                <a:alpha val="7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rot="-1200000">
            <a:off x="9167774" y="789584"/>
            <a:ext cx="118872" cy="914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0" name="Shape 8"/>
          <p:cNvSpPr/>
          <p:nvPr/>
        </p:nvSpPr>
        <p:spPr>
          <a:xfrm>
            <a:off x="9268358" y="496976"/>
            <a:ext cx="0" cy="329184"/>
          </a:xfrm>
          <a:prstGeom prst="line">
            <a:avLst/>
          </a:prstGeom>
          <a:noFill/>
          <a:ln w="17780">
            <a:solidFill>
              <a:srgbClr val="C9A227">
                <a:alpha val="7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rot="-1200000">
            <a:off x="10023653" y="595274"/>
            <a:ext cx="118872" cy="914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2" name="Shape 10"/>
          <p:cNvSpPr/>
          <p:nvPr/>
        </p:nvSpPr>
        <p:spPr>
          <a:xfrm>
            <a:off x="10124237" y="302666"/>
            <a:ext cx="0" cy="329184"/>
          </a:xfrm>
          <a:prstGeom prst="line">
            <a:avLst/>
          </a:prstGeom>
          <a:noFill/>
          <a:ln w="17780">
            <a:solidFill>
              <a:srgbClr val="C9A227">
                <a:alpha val="7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rot="-1200000">
            <a:off x="10736885" y="735178"/>
            <a:ext cx="118872" cy="914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4" name="Shape 12"/>
          <p:cNvSpPr/>
          <p:nvPr/>
        </p:nvSpPr>
        <p:spPr>
          <a:xfrm>
            <a:off x="10837469" y="442570"/>
            <a:ext cx="0" cy="329184"/>
          </a:xfrm>
          <a:prstGeom prst="line">
            <a:avLst/>
          </a:prstGeom>
          <a:noFill/>
          <a:ln w="17780">
            <a:solidFill>
              <a:srgbClr val="C9A227">
                <a:alpha val="7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0080" y="5486400"/>
            <a:ext cx="3291840" cy="0"/>
          </a:xfrm>
          <a:prstGeom prst="line">
            <a:avLst/>
          </a:prstGeom>
          <a:noFill/>
          <a:ln w="12700">
            <a:solidFill>
              <a:srgbClr val="C9A227">
                <a:alpha val="6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0080" y="5564124"/>
            <a:ext cx="3291840" cy="0"/>
          </a:xfrm>
          <a:prstGeom prst="line">
            <a:avLst/>
          </a:prstGeom>
          <a:noFill/>
          <a:ln w="12700">
            <a:solidFill>
              <a:srgbClr val="C9A227">
                <a:alpha val="6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0080" y="5641848"/>
            <a:ext cx="3291840" cy="0"/>
          </a:xfrm>
          <a:prstGeom prst="line">
            <a:avLst/>
          </a:prstGeom>
          <a:noFill/>
          <a:ln w="12700">
            <a:solidFill>
              <a:srgbClr val="C9A227">
                <a:alpha val="6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40080" y="5719572"/>
            <a:ext cx="3291840" cy="0"/>
          </a:xfrm>
          <a:prstGeom prst="line">
            <a:avLst/>
          </a:prstGeom>
          <a:noFill/>
          <a:ln w="12700">
            <a:solidFill>
              <a:srgbClr val="C9A227">
                <a:alpha val="65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0080" y="5797296"/>
            <a:ext cx="3291840" cy="0"/>
          </a:xfrm>
          <a:prstGeom prst="line">
            <a:avLst/>
          </a:prstGeom>
          <a:noFill/>
          <a:ln w="12700">
            <a:solidFill>
              <a:srgbClr val="C9A227">
                <a:alpha val="65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 rot="-1200000">
            <a:off x="1035101" y="5595214"/>
            <a:ext cx="118872" cy="914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1" name="Shape 19"/>
          <p:cNvSpPr/>
          <p:nvPr/>
        </p:nvSpPr>
        <p:spPr>
          <a:xfrm>
            <a:off x="1135685" y="5302606"/>
            <a:ext cx="0" cy="329184"/>
          </a:xfrm>
          <a:prstGeom prst="line">
            <a:avLst/>
          </a:prstGeom>
          <a:noFill/>
          <a:ln w="17780">
            <a:solidFill>
              <a:srgbClr val="C9A227">
                <a:alpha val="75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1200000">
            <a:off x="1759306" y="5727344"/>
            <a:ext cx="118872" cy="914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3" name="Shape 21"/>
          <p:cNvSpPr/>
          <p:nvPr/>
        </p:nvSpPr>
        <p:spPr>
          <a:xfrm>
            <a:off x="1859890" y="5434736"/>
            <a:ext cx="0" cy="329184"/>
          </a:xfrm>
          <a:prstGeom prst="line">
            <a:avLst/>
          </a:prstGeom>
          <a:noFill/>
          <a:ln w="17780">
            <a:solidFill>
              <a:srgbClr val="C9A227">
                <a:alpha val="75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 rot="-1200000">
            <a:off x="2549347" y="5533034"/>
            <a:ext cx="118872" cy="914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5" name="Shape 23"/>
          <p:cNvSpPr/>
          <p:nvPr/>
        </p:nvSpPr>
        <p:spPr>
          <a:xfrm>
            <a:off x="2649931" y="5240426"/>
            <a:ext cx="0" cy="329184"/>
          </a:xfrm>
          <a:prstGeom prst="line">
            <a:avLst/>
          </a:prstGeom>
          <a:noFill/>
          <a:ln w="17780">
            <a:solidFill>
              <a:srgbClr val="C9A227">
                <a:alpha val="75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 rot="-1200000">
            <a:off x="3207715" y="5672938"/>
            <a:ext cx="118872" cy="914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7" name="Shape 25"/>
          <p:cNvSpPr/>
          <p:nvPr/>
        </p:nvSpPr>
        <p:spPr>
          <a:xfrm>
            <a:off x="3308299" y="5380330"/>
            <a:ext cx="0" cy="329184"/>
          </a:xfrm>
          <a:prstGeom prst="line">
            <a:avLst/>
          </a:prstGeom>
          <a:noFill/>
          <a:ln w="17780">
            <a:solidFill>
              <a:srgbClr val="C9A227">
                <a:alpha val="75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711800" y="777240"/>
            <a:ext cx="768096" cy="768096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9" name="Image 0" descr="assets/FaMusic_burgund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5493" y="880933"/>
            <a:ext cx="560710" cy="560710"/>
          </a:xfrm>
          <a:prstGeom prst="rect">
            <a:avLst/>
          </a:prstGeom>
        </p:spPr>
      </p:pic>
      <p:sp>
        <p:nvSpPr>
          <p:cNvPr id="30" name="Text 27"/>
          <p:cNvSpPr/>
          <p:nvPr/>
        </p:nvSpPr>
        <p:spPr>
          <a:xfrm>
            <a:off x="731520" y="1965960"/>
            <a:ext cx="1072865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MEDICINE OF MELODY</a:t>
            </a:r>
            <a:endParaRPr lang="en-US" sz="4400" dirty="0"/>
          </a:p>
        </p:txBody>
      </p:sp>
      <p:sp>
        <p:nvSpPr>
          <p:cNvPr id="31" name="Text 28"/>
          <p:cNvSpPr/>
          <p:nvPr/>
        </p:nvSpPr>
        <p:spPr>
          <a:xfrm>
            <a:off x="731520" y="2788920"/>
            <a:ext cx="107286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i="1" dirty="0">
                <a:solidFill>
                  <a:srgbClr val="E8D0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Music Boosts Health</a:t>
            </a:r>
            <a:endParaRPr lang="en-US" sz="2100" dirty="0"/>
          </a:p>
        </p:txBody>
      </p:sp>
      <p:sp>
        <p:nvSpPr>
          <p:cNvPr id="32" name="Text 29"/>
          <p:cNvSpPr/>
          <p:nvPr/>
        </p:nvSpPr>
        <p:spPr>
          <a:xfrm>
            <a:off x="731520" y="3273552"/>
            <a:ext cx="107286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symphony of science, scripture, and spiritual truth</a:t>
            </a:r>
            <a:endParaRPr lang="en-US" sz="1400" dirty="0"/>
          </a:p>
        </p:txBody>
      </p:sp>
      <p:sp>
        <p:nvSpPr>
          <p:cNvPr id="33" name="Shape 30"/>
          <p:cNvSpPr/>
          <p:nvPr/>
        </p:nvSpPr>
        <p:spPr>
          <a:xfrm>
            <a:off x="6077560" y="3977640"/>
            <a:ext cx="36576" cy="3657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34" name="Text 31"/>
          <p:cNvSpPr/>
          <p:nvPr/>
        </p:nvSpPr>
        <p:spPr>
          <a:xfrm>
            <a:off x="731520" y="4251960"/>
            <a:ext cx="107286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Nathanael Adjei, MD, FACP</a:t>
            </a:r>
            <a:endParaRPr lang="en-US" sz="1700" dirty="0"/>
          </a:p>
        </p:txBody>
      </p:sp>
      <p:sp>
        <p:nvSpPr>
          <p:cNvPr id="35" name="Text 32"/>
          <p:cNvSpPr/>
          <p:nvPr/>
        </p:nvSpPr>
        <p:spPr>
          <a:xfrm>
            <a:off x="731520" y="4645152"/>
            <a:ext cx="107286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E8D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physician's stethoscope meets the choir director's baton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566928" cy="56692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3" name="Image 0" descr="assets/FaMusi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175" y="515447"/>
            <a:ext cx="413857" cy="4138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16736" y="402336"/>
            <a:ext cx="1032631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316736" y="621792"/>
            <a:ext cx="1032631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48640" y="1417320"/>
            <a:ext cx="11094415" cy="1417320"/>
          </a:xfrm>
          <a:prstGeom prst="roundRect">
            <a:avLst>
              <a:gd name="adj" fmla="val 5161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41248" y="1837944"/>
            <a:ext cx="566928" cy="56692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8" name="Image 1" descr="assets/FaQuoteLef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783" y="1914479"/>
            <a:ext cx="413857" cy="41385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1554480"/>
            <a:ext cx="96770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2B16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Music is one of heaven's most treasured gifts — it lifts, restores, and heals the soul.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1645920" y="2212848"/>
            <a:ext cx="9677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Plato believed music could shape the soul, calling it a guide toward goodness, virtue, and order.</a:t>
            </a:r>
            <a:endParaRPr lang="en-US" sz="1250" dirty="0"/>
          </a:p>
        </p:txBody>
      </p:sp>
      <p:sp>
        <p:nvSpPr>
          <p:cNvPr id="11" name="Text 7"/>
          <p:cNvSpPr/>
          <p:nvPr/>
        </p:nvSpPr>
        <p:spPr>
          <a:xfrm>
            <a:off x="548640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OBJECTIVES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548640" y="3520440"/>
            <a:ext cx="3564026" cy="251460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2001469" y="3886200"/>
            <a:ext cx="658368" cy="658368"/>
          </a:xfrm>
          <a:prstGeom prst="ellipse">
            <a:avLst/>
          </a:prstGeom>
          <a:solidFill>
            <a:srgbClr val="8C5B6B"/>
          </a:solidFill>
          <a:ln/>
        </p:spPr>
      </p:sp>
      <p:pic>
        <p:nvPicPr>
          <p:cNvPr id="14" name="Image 2" descr="assets/FaBrai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349" y="3975080"/>
            <a:ext cx="480609" cy="480609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04672" y="4754880"/>
            <a:ext cx="305196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does music influence our body, mind, and relationships?</a:t>
            </a:r>
            <a:endParaRPr lang="en-US" sz="1350" dirty="0"/>
          </a:p>
        </p:txBody>
      </p:sp>
      <p:sp>
        <p:nvSpPr>
          <p:cNvPr id="16" name="Shape 11"/>
          <p:cNvSpPr/>
          <p:nvPr/>
        </p:nvSpPr>
        <p:spPr>
          <a:xfrm>
            <a:off x="4313834" y="3520440"/>
            <a:ext cx="3564026" cy="251460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5766664" y="3886200"/>
            <a:ext cx="658368" cy="658368"/>
          </a:xfrm>
          <a:prstGeom prst="ellipse">
            <a:avLst/>
          </a:prstGeom>
          <a:solidFill>
            <a:srgbClr val="8C5B6B"/>
          </a:solidFill>
          <a:ln/>
        </p:spPr>
      </p:sp>
      <p:pic>
        <p:nvPicPr>
          <p:cNvPr id="18" name="Image 3" descr="assets/FaPrayingHand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5543" y="3975080"/>
            <a:ext cx="480609" cy="480609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4569866" y="4754880"/>
            <a:ext cx="305196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did God design us to respond to melody and rhythm?</a:t>
            </a:r>
            <a:endParaRPr lang="en-US" sz="1350" dirty="0"/>
          </a:p>
        </p:txBody>
      </p:sp>
      <p:sp>
        <p:nvSpPr>
          <p:cNvPr id="20" name="Shape 14"/>
          <p:cNvSpPr/>
          <p:nvPr/>
        </p:nvSpPr>
        <p:spPr>
          <a:xfrm>
            <a:off x="8079029" y="3520440"/>
            <a:ext cx="3564026" cy="251460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9531858" y="3886200"/>
            <a:ext cx="658368" cy="658368"/>
          </a:xfrm>
          <a:prstGeom prst="ellipse">
            <a:avLst/>
          </a:prstGeom>
          <a:solidFill>
            <a:srgbClr val="8C5B6B"/>
          </a:solidFill>
          <a:ln/>
        </p:spPr>
      </p:sp>
      <p:pic>
        <p:nvPicPr>
          <p:cNvPr id="22" name="Image 4" descr="assets/FaBookOpe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0738" y="3975080"/>
            <a:ext cx="480609" cy="480609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8335061" y="4754880"/>
            <a:ext cx="305196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can Scripture, science, and faith together teach us about music's healing power?</a:t>
            </a:r>
            <a:endParaRPr lang="en-US" sz="1350" dirty="0"/>
          </a:p>
        </p:txBody>
      </p:sp>
      <p:sp>
        <p:nvSpPr>
          <p:cNvPr id="24" name="Text 17"/>
          <p:cNvSpPr/>
          <p:nvPr/>
        </p:nvSpPr>
        <p:spPr>
          <a:xfrm>
            <a:off x="11323015" y="641908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25" name="Text 18"/>
          <p:cNvSpPr/>
          <p:nvPr/>
        </p:nvSpPr>
        <p:spPr>
          <a:xfrm>
            <a:off x="548640" y="64190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MEDICINE OF MELODY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566928" cy="56692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3" name="Image 0" descr="assets/FaBib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175" y="515447"/>
            <a:ext cx="413857" cy="4138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16736" y="402336"/>
            <a:ext cx="1032631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FOUNDATIONS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316736" y="621792"/>
            <a:ext cx="1032631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Biblical Foundation of Healing Music</a:t>
            </a:r>
            <a:endParaRPr lang="en-US" sz="2500" dirty="0"/>
          </a:p>
        </p:txBody>
      </p:sp>
      <p:sp>
        <p:nvSpPr>
          <p:cNvPr id="6" name="Shape 3"/>
          <p:cNvSpPr/>
          <p:nvPr/>
        </p:nvSpPr>
        <p:spPr>
          <a:xfrm>
            <a:off x="548640" y="1508760"/>
            <a:ext cx="5410048" cy="1874520"/>
          </a:xfrm>
          <a:prstGeom prst="roundRect">
            <a:avLst>
              <a:gd name="adj" fmla="val 3902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22960" y="1783080"/>
            <a:ext cx="512064" cy="512064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8" name="Image 1" descr="assets/FaMusic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089" y="1852209"/>
            <a:ext cx="373807" cy="37380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08760" y="1801368"/>
            <a:ext cx="422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SAMUEL 16:23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822960" y="2377440"/>
            <a:ext cx="48614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David's harp soothed Saul's tormented spirit, calming the king when no physician could.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6233008" y="1508760"/>
            <a:ext cx="5410048" cy="1874520"/>
          </a:xfrm>
          <a:prstGeom prst="roundRect">
            <a:avLst>
              <a:gd name="adj" fmla="val 3902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507328" y="1783080"/>
            <a:ext cx="512064" cy="512064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13" name="Image 2" descr="assets/FaChurc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6456" y="1852209"/>
            <a:ext cx="373807" cy="373807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193128" y="1801368"/>
            <a:ext cx="422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CHRONICLES 5:13–14</a:t>
            </a:r>
            <a:endParaRPr lang="en-US" sz="1250" dirty="0"/>
          </a:p>
        </p:txBody>
      </p:sp>
      <p:sp>
        <p:nvSpPr>
          <p:cNvPr id="15" name="Text 10"/>
          <p:cNvSpPr/>
          <p:nvPr/>
        </p:nvSpPr>
        <p:spPr>
          <a:xfrm>
            <a:off x="6507328" y="2377440"/>
            <a:ext cx="48614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United praise filled Solomon's temple with the visible glory of God.</a:t>
            </a:r>
            <a:endParaRPr lang="en-US" sz="1350" dirty="0"/>
          </a:p>
        </p:txBody>
      </p:sp>
      <p:sp>
        <p:nvSpPr>
          <p:cNvPr id="16" name="Shape 11"/>
          <p:cNvSpPr/>
          <p:nvPr/>
        </p:nvSpPr>
        <p:spPr>
          <a:xfrm>
            <a:off x="548640" y="3657600"/>
            <a:ext cx="11094415" cy="960120"/>
          </a:xfrm>
          <a:prstGeom prst="roundRect">
            <a:avLst>
              <a:gd name="adj" fmla="val 7619"/>
            </a:avLst>
          </a:prstGeom>
          <a:solidFill>
            <a:srgbClr val="5C1A3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04672" y="3867912"/>
            <a:ext cx="530352" cy="530352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8" name="Image 3" descr="assets/FaFeatherAlt_burgund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270" y="3939510"/>
            <a:ext cx="387157" cy="387157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508760" y="3657600"/>
            <a:ext cx="985997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E8D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Insight: 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wilderness tabernacle to Solomon's temple, music repeatedly invited the presence of God and carried His people toward emotional healing.</a:t>
            </a:r>
            <a:endParaRPr lang="en-US" sz="1350" dirty="0"/>
          </a:p>
        </p:txBody>
      </p:sp>
      <p:sp>
        <p:nvSpPr>
          <p:cNvPr id="20" name="Shape 14"/>
          <p:cNvSpPr/>
          <p:nvPr/>
        </p:nvSpPr>
        <p:spPr>
          <a:xfrm>
            <a:off x="548640" y="4892040"/>
            <a:ext cx="3527450" cy="1051560"/>
          </a:xfrm>
          <a:prstGeom prst="roundRect">
            <a:avLst>
              <a:gd name="adj" fmla="val 6957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21" name="Text 15"/>
          <p:cNvSpPr/>
          <p:nvPr/>
        </p:nvSpPr>
        <p:spPr>
          <a:xfrm>
            <a:off x="777240" y="5038344"/>
            <a:ext cx="30702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EXODUS 15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777240" y="5330952"/>
            <a:ext cx="307025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Song of Moses — Israel's first recorded act of corporate praise</a:t>
            </a:r>
            <a:endParaRPr lang="en-US" sz="1150" dirty="0"/>
          </a:p>
        </p:txBody>
      </p:sp>
      <p:sp>
        <p:nvSpPr>
          <p:cNvPr id="23" name="Shape 17"/>
          <p:cNvSpPr/>
          <p:nvPr/>
        </p:nvSpPr>
        <p:spPr>
          <a:xfrm>
            <a:off x="4332122" y="4892040"/>
            <a:ext cx="3527450" cy="1051560"/>
          </a:xfrm>
          <a:prstGeom prst="roundRect">
            <a:avLst>
              <a:gd name="adj" fmla="val 6957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24" name="Text 18"/>
          <p:cNvSpPr/>
          <p:nvPr/>
        </p:nvSpPr>
        <p:spPr>
          <a:xfrm>
            <a:off x="4560722" y="5038344"/>
            <a:ext cx="30702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PSALM 33:3</a:t>
            </a:r>
            <a:endParaRPr lang="en-US" sz="1150" dirty="0"/>
          </a:p>
        </p:txBody>
      </p:sp>
      <p:sp>
        <p:nvSpPr>
          <p:cNvPr id="25" name="Text 19"/>
          <p:cNvSpPr/>
          <p:nvPr/>
        </p:nvSpPr>
        <p:spPr>
          <a:xfrm>
            <a:off x="4560722" y="5330952"/>
            <a:ext cx="307025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“Sing skillfully” — musical excellence offered as worship</a:t>
            </a:r>
            <a:endParaRPr lang="en-US" sz="1150" dirty="0"/>
          </a:p>
        </p:txBody>
      </p:sp>
      <p:sp>
        <p:nvSpPr>
          <p:cNvPr id="26" name="Shape 20"/>
          <p:cNvSpPr/>
          <p:nvPr/>
        </p:nvSpPr>
        <p:spPr>
          <a:xfrm>
            <a:off x="8115605" y="4892040"/>
            <a:ext cx="3527450" cy="1051560"/>
          </a:xfrm>
          <a:prstGeom prst="roundRect">
            <a:avLst>
              <a:gd name="adj" fmla="val 6957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27" name="Text 21"/>
          <p:cNvSpPr/>
          <p:nvPr/>
        </p:nvSpPr>
        <p:spPr>
          <a:xfrm>
            <a:off x="8344205" y="5038344"/>
            <a:ext cx="30702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PSALM 150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344205" y="5330952"/>
            <a:ext cx="307025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instrument, every voice, summoned to praise</a:t>
            </a:r>
            <a:endParaRPr lang="en-US" sz="1150" dirty="0"/>
          </a:p>
        </p:txBody>
      </p:sp>
      <p:sp>
        <p:nvSpPr>
          <p:cNvPr id="29" name="Text 23"/>
          <p:cNvSpPr/>
          <p:nvPr/>
        </p:nvSpPr>
        <p:spPr>
          <a:xfrm>
            <a:off x="11323015" y="641908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  <p:sp>
        <p:nvSpPr>
          <p:cNvPr id="30" name="Text 24"/>
          <p:cNvSpPr/>
          <p:nvPr/>
        </p:nvSpPr>
        <p:spPr>
          <a:xfrm>
            <a:off x="548640" y="64190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MEDICINE OF MELODY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566928" cy="56692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3" name="Image 0" descr="assets/FaFeatherAl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175" y="515447"/>
            <a:ext cx="413857" cy="4138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16736" y="402336"/>
            <a:ext cx="1032631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FOUNDATIONS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316736" y="621792"/>
            <a:ext cx="1032631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Spirit of Prophecy Perspective</a:t>
            </a:r>
            <a:endParaRPr lang="en-US" sz="2500" dirty="0"/>
          </a:p>
        </p:txBody>
      </p:sp>
      <p:sp>
        <p:nvSpPr>
          <p:cNvPr id="6" name="Shape 3"/>
          <p:cNvSpPr/>
          <p:nvPr/>
        </p:nvSpPr>
        <p:spPr>
          <a:xfrm>
            <a:off x="548640" y="1600200"/>
            <a:ext cx="3527450" cy="2651760"/>
          </a:xfrm>
          <a:prstGeom prst="roundRect">
            <a:avLst>
              <a:gd name="adj" fmla="val 2759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2001469" y="1892808"/>
            <a:ext cx="621792" cy="621792"/>
          </a:xfrm>
          <a:prstGeom prst="ellipse">
            <a:avLst/>
          </a:prstGeom>
          <a:solidFill>
            <a:srgbClr val="8C5B6B"/>
          </a:solidFill>
          <a:ln/>
        </p:spPr>
      </p:sp>
      <p:pic>
        <p:nvPicPr>
          <p:cNvPr id="8" name="Image 1" descr="assets/FaQuoteLef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411" y="1976750"/>
            <a:ext cx="453908" cy="45390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22960" y="2715768"/>
            <a:ext cx="297881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2B16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Music, when not abused, is a great blessing.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777240" y="3794760"/>
            <a:ext cx="307025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LIFE TODAY, P. 291</a:t>
            </a:r>
            <a:endParaRPr lang="en-US" sz="1050" dirty="0"/>
          </a:p>
        </p:txBody>
      </p:sp>
      <p:sp>
        <p:nvSpPr>
          <p:cNvPr id="11" name="Shape 7"/>
          <p:cNvSpPr/>
          <p:nvPr/>
        </p:nvSpPr>
        <p:spPr>
          <a:xfrm>
            <a:off x="4332122" y="1600200"/>
            <a:ext cx="3527450" cy="2651760"/>
          </a:xfrm>
          <a:prstGeom prst="roundRect">
            <a:avLst>
              <a:gd name="adj" fmla="val 2759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5784952" y="1892808"/>
            <a:ext cx="621792" cy="621792"/>
          </a:xfrm>
          <a:prstGeom prst="ellipse">
            <a:avLst/>
          </a:prstGeom>
          <a:solidFill>
            <a:srgbClr val="8C5B6B"/>
          </a:solidFill>
          <a:ln/>
        </p:spPr>
      </p:sp>
      <p:pic>
        <p:nvPicPr>
          <p:cNvPr id="13" name="Image 2" descr="assets/FaQuoteLef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894" y="1976750"/>
            <a:ext cx="453908" cy="45390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606442" y="2715768"/>
            <a:ext cx="297881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2B16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Music is one of the most effective means of impressing hearts with spiritual truth.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4560722" y="3794760"/>
            <a:ext cx="307025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EDUCATION, P. 168</a:t>
            </a:r>
            <a:endParaRPr lang="en-US" sz="1050" dirty="0"/>
          </a:p>
        </p:txBody>
      </p:sp>
      <p:sp>
        <p:nvSpPr>
          <p:cNvPr id="16" name="Shape 11"/>
          <p:cNvSpPr/>
          <p:nvPr/>
        </p:nvSpPr>
        <p:spPr>
          <a:xfrm>
            <a:off x="8115605" y="1600200"/>
            <a:ext cx="3527450" cy="2651760"/>
          </a:xfrm>
          <a:prstGeom prst="roundRect">
            <a:avLst>
              <a:gd name="adj" fmla="val 2759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568434" y="1892808"/>
            <a:ext cx="621792" cy="621792"/>
          </a:xfrm>
          <a:prstGeom prst="ellipse">
            <a:avLst/>
          </a:prstGeom>
          <a:solidFill>
            <a:srgbClr val="8C5B6B"/>
          </a:solidFill>
          <a:ln/>
        </p:spPr>
      </p:sp>
      <p:pic>
        <p:nvPicPr>
          <p:cNvPr id="18" name="Image 3" descr="assets/FaQuoteLef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2376" y="1976750"/>
            <a:ext cx="453908" cy="45390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389925" y="2715768"/>
            <a:ext cx="297881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2B16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Rightly used, music becomes a divine therapy that restores and uplifts.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8344205" y="3794760"/>
            <a:ext cx="307025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ADAPTED SUMMARY</a:t>
            </a:r>
            <a:endParaRPr lang="en-US" sz="1050" dirty="0"/>
          </a:p>
        </p:txBody>
      </p:sp>
      <p:sp>
        <p:nvSpPr>
          <p:cNvPr id="21" name="Shape 15"/>
          <p:cNvSpPr/>
          <p:nvPr/>
        </p:nvSpPr>
        <p:spPr>
          <a:xfrm>
            <a:off x="548640" y="4526280"/>
            <a:ext cx="11094415" cy="1051560"/>
          </a:xfrm>
          <a:prstGeom prst="roundRect">
            <a:avLst>
              <a:gd name="adj" fmla="val 6957"/>
            </a:avLst>
          </a:prstGeom>
          <a:solidFill>
            <a:srgbClr val="5C1A3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04672" y="4782312"/>
            <a:ext cx="530352" cy="530352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3" name="Image 4" descr="assets/FaHandHoldingHeart_burgundy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270" y="4853910"/>
            <a:ext cx="387157" cy="387157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508760" y="4526280"/>
            <a:ext cx="98599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decades of counsel, the message is consistent: music is both a gift to be guarded and a therapy to be used — capable of impressing the heart with truth no lecture can reach.</a:t>
            </a:r>
            <a:endParaRPr lang="en-US" sz="1350" dirty="0"/>
          </a:p>
        </p:txBody>
      </p:sp>
      <p:sp>
        <p:nvSpPr>
          <p:cNvPr id="25" name="Text 18"/>
          <p:cNvSpPr/>
          <p:nvPr/>
        </p:nvSpPr>
        <p:spPr>
          <a:xfrm>
            <a:off x="11323015" y="641908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  <p:sp>
        <p:nvSpPr>
          <p:cNvPr id="26" name="Text 19"/>
          <p:cNvSpPr/>
          <p:nvPr/>
        </p:nvSpPr>
        <p:spPr>
          <a:xfrm>
            <a:off x="548640" y="64190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MEDICINE OF MELODY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566928" cy="56692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3" name="Image 0" descr="assets/FaScroll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175" y="515447"/>
            <a:ext cx="413857" cy="4138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16736" y="402336"/>
            <a:ext cx="1032631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FOUNDATIONS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316736" y="621792"/>
            <a:ext cx="1032631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Christian Voices</a:t>
            </a:r>
            <a:endParaRPr lang="en-US" sz="2500" dirty="0"/>
          </a:p>
        </p:txBody>
      </p:sp>
      <p:sp>
        <p:nvSpPr>
          <p:cNvPr id="6" name="Shape 3"/>
          <p:cNvSpPr/>
          <p:nvPr/>
        </p:nvSpPr>
        <p:spPr>
          <a:xfrm>
            <a:off x="548640" y="1600200"/>
            <a:ext cx="3527450" cy="2651760"/>
          </a:xfrm>
          <a:prstGeom prst="roundRect">
            <a:avLst>
              <a:gd name="adj" fmla="val 2759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2001469" y="1892808"/>
            <a:ext cx="621792" cy="621792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8" name="Image 1" descr="assets/FaQuoteLef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411" y="1976750"/>
            <a:ext cx="453908" cy="45390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77240" y="2697480"/>
            <a:ext cx="307025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St. Augustine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841248" y="3081528"/>
            <a:ext cx="294223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“He who sings prays twice” — a sung prayer was believed to reach the heart twice as deeply.</a:t>
            </a:r>
            <a:endParaRPr lang="en-US" sz="1250" dirty="0"/>
          </a:p>
        </p:txBody>
      </p:sp>
      <p:sp>
        <p:nvSpPr>
          <p:cNvPr id="11" name="Shape 7"/>
          <p:cNvSpPr/>
          <p:nvPr/>
        </p:nvSpPr>
        <p:spPr>
          <a:xfrm>
            <a:off x="4332122" y="1600200"/>
            <a:ext cx="3527450" cy="2651760"/>
          </a:xfrm>
          <a:prstGeom prst="roundRect">
            <a:avLst>
              <a:gd name="adj" fmla="val 2759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5784952" y="1892808"/>
            <a:ext cx="621792" cy="621792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13" name="Image 2" descr="assets/FaQuoteLef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894" y="1976750"/>
            <a:ext cx="453908" cy="45390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560722" y="2697480"/>
            <a:ext cx="307025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Clement of Alexandria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4624730" y="3081528"/>
            <a:ext cx="294223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Taught that singing psalms with understanding unites the spirit and the intellect in worship.</a:t>
            </a:r>
            <a:endParaRPr lang="en-US" sz="1250" dirty="0"/>
          </a:p>
        </p:txBody>
      </p:sp>
      <p:sp>
        <p:nvSpPr>
          <p:cNvPr id="16" name="Shape 11"/>
          <p:cNvSpPr/>
          <p:nvPr/>
        </p:nvSpPr>
        <p:spPr>
          <a:xfrm>
            <a:off x="8115605" y="1600200"/>
            <a:ext cx="3527450" cy="2651760"/>
          </a:xfrm>
          <a:prstGeom prst="roundRect">
            <a:avLst>
              <a:gd name="adj" fmla="val 2759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568434" y="1892808"/>
            <a:ext cx="621792" cy="621792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18" name="Image 3" descr="assets/FaQuoteLef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2376" y="1976750"/>
            <a:ext cx="453908" cy="45390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344205" y="2697480"/>
            <a:ext cx="307025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Basil of Caesarea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8408213" y="3081528"/>
            <a:ext cx="294223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Praised psalm-singing for letting believers absorb sound doctrine almost without noticing — truth carried in by melody.</a:t>
            </a:r>
            <a:endParaRPr lang="en-US" sz="1250" dirty="0"/>
          </a:p>
        </p:txBody>
      </p:sp>
      <p:sp>
        <p:nvSpPr>
          <p:cNvPr id="21" name="Shape 15"/>
          <p:cNvSpPr/>
          <p:nvPr/>
        </p:nvSpPr>
        <p:spPr>
          <a:xfrm>
            <a:off x="548640" y="4526280"/>
            <a:ext cx="11094415" cy="1051560"/>
          </a:xfrm>
          <a:prstGeom prst="roundRect">
            <a:avLst>
              <a:gd name="adj" fmla="val 6957"/>
            </a:avLst>
          </a:prstGeom>
          <a:solidFill>
            <a:srgbClr val="5C1A3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04672" y="4782312"/>
            <a:ext cx="530352" cy="530352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3" name="Image 4" descr="assets/FaDove_burgundy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270" y="4853910"/>
            <a:ext cx="387157" cy="387157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508760" y="4526280"/>
            <a:ext cx="98599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Centuries before clinical music therapy had a name, the early church was already practicing it — using melody to settle the spirit and plant truth deep in memory.</a:t>
            </a:r>
            <a:endParaRPr lang="en-US" sz="1350" dirty="0"/>
          </a:p>
        </p:txBody>
      </p:sp>
      <p:sp>
        <p:nvSpPr>
          <p:cNvPr id="25" name="Text 18"/>
          <p:cNvSpPr/>
          <p:nvPr/>
        </p:nvSpPr>
        <p:spPr>
          <a:xfrm>
            <a:off x="11323015" y="641908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  <p:sp>
        <p:nvSpPr>
          <p:cNvPr id="26" name="Text 19"/>
          <p:cNvSpPr/>
          <p:nvPr/>
        </p:nvSpPr>
        <p:spPr>
          <a:xfrm>
            <a:off x="548640" y="64190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MEDICINE OF MELODY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566928" cy="56692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3" name="Image 0" descr="assets/FaBrai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175" y="515447"/>
            <a:ext cx="413857" cy="4138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16736" y="402336"/>
            <a:ext cx="1032631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SCIENCE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316736" y="621792"/>
            <a:ext cx="1032631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Music and the Mind — A Physician's View</a:t>
            </a:r>
            <a:endParaRPr lang="en-US" sz="2300" dirty="0"/>
          </a:p>
        </p:txBody>
      </p:sp>
      <p:sp>
        <p:nvSpPr>
          <p:cNvPr id="6" name="Shape 3"/>
          <p:cNvSpPr/>
          <p:nvPr/>
        </p:nvSpPr>
        <p:spPr>
          <a:xfrm>
            <a:off x="822960" y="1691640"/>
            <a:ext cx="868680" cy="868680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7" name="Image 1" descr="assets/FaVolumeUp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232" y="1808912"/>
            <a:ext cx="634136" cy="63413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94360" y="2606040"/>
            <a:ext cx="1325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Sound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Enters the Ear</a:t>
            </a:r>
            <a:endParaRPr lang="en-US" sz="1050" dirty="0"/>
          </a:p>
        </p:txBody>
      </p:sp>
      <p:sp>
        <p:nvSpPr>
          <p:cNvPr id="9" name="Shape 5"/>
          <p:cNvSpPr/>
          <p:nvPr/>
        </p:nvSpPr>
        <p:spPr>
          <a:xfrm>
            <a:off x="1691640" y="2125980"/>
            <a:ext cx="822960" cy="0"/>
          </a:xfrm>
          <a:prstGeom prst="line">
            <a:avLst/>
          </a:prstGeom>
          <a:noFill/>
          <a:ln w="25400">
            <a:solidFill>
              <a:srgbClr val="8C5B6B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2514600" y="1691640"/>
            <a:ext cx="868680" cy="868680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11" name="Image 2" descr="assets/FaBrai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1872" y="1808912"/>
            <a:ext cx="634136" cy="63413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2286000" y="2606040"/>
            <a:ext cx="1325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Auditory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Cortex</a:t>
            </a:r>
            <a:endParaRPr lang="en-US" sz="1050" dirty="0"/>
          </a:p>
        </p:txBody>
      </p:sp>
      <p:sp>
        <p:nvSpPr>
          <p:cNvPr id="13" name="Shape 8"/>
          <p:cNvSpPr/>
          <p:nvPr/>
        </p:nvSpPr>
        <p:spPr>
          <a:xfrm>
            <a:off x="3383280" y="2125980"/>
            <a:ext cx="868680" cy="-571500"/>
          </a:xfrm>
          <a:prstGeom prst="line">
            <a:avLst/>
          </a:prstGeom>
          <a:noFill/>
          <a:ln w="19050">
            <a:solidFill>
              <a:srgbClr val="8C5B6B"/>
            </a:solidFill>
            <a:prstDash val="solid"/>
          </a:ln>
        </p:spPr>
      </p:sp>
      <p:sp>
        <p:nvSpPr>
          <p:cNvPr id="14" name="Shape 9"/>
          <p:cNvSpPr/>
          <p:nvPr/>
        </p:nvSpPr>
        <p:spPr>
          <a:xfrm>
            <a:off x="4251960" y="1188720"/>
            <a:ext cx="731520" cy="731520"/>
          </a:xfrm>
          <a:prstGeom prst="ellipse">
            <a:avLst/>
          </a:prstGeom>
          <a:solidFill>
            <a:srgbClr val="8C5B6B"/>
          </a:solidFill>
          <a:ln/>
        </p:spPr>
      </p:sp>
      <p:pic>
        <p:nvPicPr>
          <p:cNvPr id="15" name="Image 3" descr="assets/FaHear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0715" y="1287475"/>
            <a:ext cx="534010" cy="53401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5120640" y="1243584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Limbic System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Emotion &amp; Memory</a:t>
            </a:r>
            <a:endParaRPr lang="en-US" sz="1150" dirty="0"/>
          </a:p>
        </p:txBody>
      </p:sp>
      <p:sp>
        <p:nvSpPr>
          <p:cNvPr id="17" name="Shape 11"/>
          <p:cNvSpPr/>
          <p:nvPr/>
        </p:nvSpPr>
        <p:spPr>
          <a:xfrm>
            <a:off x="3383280" y="2125980"/>
            <a:ext cx="868680" cy="0"/>
          </a:xfrm>
          <a:prstGeom prst="line">
            <a:avLst/>
          </a:prstGeom>
          <a:noFill/>
          <a:ln w="19050">
            <a:solidFill>
              <a:srgbClr val="8C5B6B"/>
            </a:solidFill>
            <a:prstDash val="solid"/>
          </a:ln>
        </p:spPr>
      </p:sp>
      <p:sp>
        <p:nvSpPr>
          <p:cNvPr id="18" name="Shape 12"/>
          <p:cNvSpPr/>
          <p:nvPr/>
        </p:nvSpPr>
        <p:spPr>
          <a:xfrm>
            <a:off x="4251960" y="1760220"/>
            <a:ext cx="731520" cy="731520"/>
          </a:xfrm>
          <a:prstGeom prst="ellipse">
            <a:avLst/>
          </a:prstGeom>
          <a:solidFill>
            <a:srgbClr val="8C5B6B"/>
          </a:solidFill>
          <a:ln/>
        </p:spPr>
      </p:sp>
      <p:pic>
        <p:nvPicPr>
          <p:cNvPr id="19" name="Image 4" descr="assets/FaWalking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0715" y="1858975"/>
            <a:ext cx="534010" cy="53401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5120640" y="1815084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 Pathways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Rhythm &amp; Movement</a:t>
            </a:r>
            <a:endParaRPr lang="en-US" sz="1150" dirty="0"/>
          </a:p>
        </p:txBody>
      </p:sp>
      <p:sp>
        <p:nvSpPr>
          <p:cNvPr id="21" name="Shape 14"/>
          <p:cNvSpPr/>
          <p:nvPr/>
        </p:nvSpPr>
        <p:spPr>
          <a:xfrm>
            <a:off x="3383280" y="2125980"/>
            <a:ext cx="868680" cy="1211580"/>
          </a:xfrm>
          <a:prstGeom prst="line">
            <a:avLst/>
          </a:prstGeom>
          <a:noFill/>
          <a:ln w="19050">
            <a:solidFill>
              <a:srgbClr val="8C5B6B"/>
            </a:solidFill>
            <a:prstDash val="solid"/>
          </a:ln>
        </p:spPr>
      </p:sp>
      <p:sp>
        <p:nvSpPr>
          <p:cNvPr id="22" name="Shape 15"/>
          <p:cNvSpPr/>
          <p:nvPr/>
        </p:nvSpPr>
        <p:spPr>
          <a:xfrm>
            <a:off x="4251960" y="2971800"/>
            <a:ext cx="731520" cy="731520"/>
          </a:xfrm>
          <a:prstGeom prst="ellipse">
            <a:avLst/>
          </a:prstGeom>
          <a:solidFill>
            <a:srgbClr val="8C5B6B"/>
          </a:solidFill>
          <a:ln/>
        </p:spPr>
      </p:sp>
      <p:pic>
        <p:nvPicPr>
          <p:cNvPr id="23" name="Image 5" descr="assets/FaBookOpen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0715" y="3070555"/>
            <a:ext cx="534010" cy="534010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5120640" y="3026664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Prefrontal Cortex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 &amp; Meaning</a:t>
            </a:r>
            <a:endParaRPr lang="en-US" sz="1150" dirty="0"/>
          </a:p>
        </p:txBody>
      </p:sp>
      <p:sp>
        <p:nvSpPr>
          <p:cNvPr id="25" name="Shape 17"/>
          <p:cNvSpPr/>
          <p:nvPr/>
        </p:nvSpPr>
        <p:spPr>
          <a:xfrm>
            <a:off x="548640" y="4709160"/>
            <a:ext cx="11094415" cy="1371600"/>
          </a:xfrm>
          <a:prstGeom prst="roundRect">
            <a:avLst>
              <a:gd name="adj" fmla="val 5333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26" name="Text 18"/>
          <p:cNvSpPr/>
          <p:nvPr/>
        </p:nvSpPr>
        <p:spPr>
          <a:xfrm>
            <a:off x="822960" y="4709160"/>
            <a:ext cx="1054577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single stimulus activates as many regions of the brain at once as music — weaving emotion, memory, language, and movement together. </a:t>
            </a:r>
            <a:endParaRPr lang="en-US" sz="12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musical experience supports cognitive, emotional, physical, and social development in childhood (Barrett et al., 2019; Fujioka et al., 2006). In later life, musical engagement is linked to preserved brain volume and stronger memory and executive networks (Bugos et al., 2007; Chaddock-Heyman et al., 2021).</a:t>
            </a:r>
            <a:endParaRPr lang="en-US" sz="1200" dirty="0"/>
          </a:p>
        </p:txBody>
      </p:sp>
      <p:sp>
        <p:nvSpPr>
          <p:cNvPr id="27" name="Text 19"/>
          <p:cNvSpPr/>
          <p:nvPr/>
        </p:nvSpPr>
        <p:spPr>
          <a:xfrm>
            <a:off x="11323015" y="641908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  <p:sp>
        <p:nvSpPr>
          <p:cNvPr id="28" name="Text 20"/>
          <p:cNvSpPr/>
          <p:nvPr/>
        </p:nvSpPr>
        <p:spPr>
          <a:xfrm>
            <a:off x="548640" y="64190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MEDICINE OF MELODY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566928" cy="56692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3" name="Image 0" descr="assets/FaSmi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175" y="515447"/>
            <a:ext cx="413857" cy="4138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16736" y="402336"/>
            <a:ext cx="1032631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SCIENCE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316736" y="621792"/>
            <a:ext cx="1032631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Music and the Mind — Mental Health Benefits</a:t>
            </a:r>
            <a:endParaRPr lang="en-US" sz="2300" dirty="0"/>
          </a:p>
        </p:txBody>
      </p:sp>
      <p:sp>
        <p:nvSpPr>
          <p:cNvPr id="6" name="Shape 3"/>
          <p:cNvSpPr/>
          <p:nvPr/>
        </p:nvSpPr>
        <p:spPr>
          <a:xfrm>
            <a:off x="548640" y="1600200"/>
            <a:ext cx="384048" cy="384048"/>
          </a:xfrm>
          <a:prstGeom prst="ellipse">
            <a:avLst/>
          </a:prstGeom>
          <a:solidFill>
            <a:srgbClr val="8C5B6B"/>
          </a:solidFill>
          <a:ln/>
        </p:spPr>
      </p:sp>
      <p:pic>
        <p:nvPicPr>
          <p:cNvPr id="7" name="Image 1" descr="assets/FaHeartbea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486" y="1652046"/>
            <a:ext cx="280355" cy="28035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115568" y="1554480"/>
            <a:ext cx="53309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Lowers circulating stress hormones while releasing dopamine and endorphins, the brain's natural mood-lifters.</a:t>
            </a:r>
            <a:endParaRPr lang="en-US" sz="1350" dirty="0"/>
          </a:p>
        </p:txBody>
      </p:sp>
      <p:sp>
        <p:nvSpPr>
          <p:cNvPr id="9" name="Shape 5"/>
          <p:cNvSpPr/>
          <p:nvPr/>
        </p:nvSpPr>
        <p:spPr>
          <a:xfrm>
            <a:off x="548640" y="2587752"/>
            <a:ext cx="384048" cy="384048"/>
          </a:xfrm>
          <a:prstGeom prst="ellipse">
            <a:avLst/>
          </a:prstGeom>
          <a:solidFill>
            <a:srgbClr val="8C5B6B"/>
          </a:solidFill>
          <a:ln/>
        </p:spPr>
      </p:sp>
      <p:pic>
        <p:nvPicPr>
          <p:cNvPr id="10" name="Image 2" descr="assets/FaHeartbea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86" y="2639598"/>
            <a:ext cx="280355" cy="28035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115568" y="2542032"/>
            <a:ext cx="53309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Eases anxiety, depression, and insomnia — often within minutes of focused listening.</a:t>
            </a:r>
            <a:endParaRPr lang="en-US" sz="1350" dirty="0"/>
          </a:p>
        </p:txBody>
      </p:sp>
      <p:sp>
        <p:nvSpPr>
          <p:cNvPr id="12" name="Shape 7"/>
          <p:cNvSpPr/>
          <p:nvPr/>
        </p:nvSpPr>
        <p:spPr>
          <a:xfrm>
            <a:off x="548640" y="3575304"/>
            <a:ext cx="384048" cy="384048"/>
          </a:xfrm>
          <a:prstGeom prst="ellipse">
            <a:avLst/>
          </a:prstGeom>
          <a:solidFill>
            <a:srgbClr val="8C5B6B"/>
          </a:solidFill>
          <a:ln/>
        </p:spPr>
      </p:sp>
      <p:pic>
        <p:nvPicPr>
          <p:cNvPr id="13" name="Image 3" descr="assets/FaHeartbea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486" y="3627150"/>
            <a:ext cx="280355" cy="28035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15568" y="3529584"/>
            <a:ext cx="53309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Cochrane review of surgical patients found that music lowers pre-procedure anxiety, heart rate, and blood pressure — without added medication (Bradt &amp; Dileo).</a:t>
            </a:r>
            <a:endParaRPr lang="en-US" sz="1350" dirty="0"/>
          </a:p>
        </p:txBody>
      </p:sp>
      <p:sp>
        <p:nvSpPr>
          <p:cNvPr id="15" name="Shape 9"/>
          <p:cNvSpPr/>
          <p:nvPr/>
        </p:nvSpPr>
        <p:spPr>
          <a:xfrm>
            <a:off x="548640" y="4608576"/>
            <a:ext cx="5897880" cy="914400"/>
          </a:xfrm>
          <a:prstGeom prst="roundRect">
            <a:avLst>
              <a:gd name="adj" fmla="val 8000"/>
            </a:avLst>
          </a:prstGeom>
          <a:solidFill>
            <a:srgbClr val="5C1A3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6" name="Text 10"/>
          <p:cNvSpPr/>
          <p:nvPr/>
        </p:nvSpPr>
        <p:spPr>
          <a:xfrm>
            <a:off x="804672" y="4608576"/>
            <a:ext cx="538581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i="1" dirty="0">
                <a:solidFill>
                  <a:srgbClr val="E8D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Philippians 4:8  </a:t>
            </a:r>
            <a:pPr indent="0" marL="0">
              <a:buNone/>
            </a:pPr>
            <a:r>
              <a:rPr lang="en-US" sz="12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Fixing the mind on what is excellent fixes the mind on what is uplifting — music helps make that focus real.</a:t>
            </a:r>
            <a:endParaRPr lang="en-US" sz="1250" dirty="0"/>
          </a:p>
        </p:txBody>
      </p:sp>
      <p:sp>
        <p:nvSpPr>
          <p:cNvPr id="17" name="Shape 11"/>
          <p:cNvSpPr/>
          <p:nvPr/>
        </p:nvSpPr>
        <p:spPr>
          <a:xfrm>
            <a:off x="6812280" y="1600200"/>
            <a:ext cx="4830775" cy="4160520"/>
          </a:xfrm>
          <a:prstGeom prst="roundRect">
            <a:avLst>
              <a:gd name="adj" fmla="val 1758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8" name="Text 12"/>
          <p:cNvSpPr/>
          <p:nvPr/>
        </p:nvSpPr>
        <p:spPr>
          <a:xfrm>
            <a:off x="7086600" y="1783080"/>
            <a:ext cx="42821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PATTERN</a:t>
            </a:r>
            <a:endParaRPr lang="en-US" sz="1100" dirty="0"/>
          </a:p>
        </p:txBody>
      </p:sp>
      <p:sp>
        <p:nvSpPr>
          <p:cNvPr id="19" name="Text 13"/>
          <p:cNvSpPr/>
          <p:nvPr/>
        </p:nvSpPr>
        <p:spPr>
          <a:xfrm>
            <a:off x="7086600" y="2029968"/>
            <a:ext cx="42821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Salivary Cortisol Before &amp; After Group Singing</a:t>
            </a:r>
            <a:endParaRPr lang="en-US" sz="1400" dirty="0"/>
          </a:p>
        </p:txBody>
      </p:sp>
      <p:graphicFrame>
        <p:nvGraphicFramePr>
          <p:cNvPr id="20" name="Chart 0" descr=""/>
          <p:cNvGraphicFramePr/>
          <p:nvPr/>
        </p:nvGraphicFramePr>
        <p:xfrm>
          <a:off x="7086600" y="2468880"/>
          <a:ext cx="4282135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21" name="Text 14"/>
          <p:cNvSpPr/>
          <p:nvPr/>
        </p:nvSpPr>
        <p:spPr>
          <a:xfrm>
            <a:off x="7086600" y="5074920"/>
            <a:ext cx="42821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Pattern based on Kreutz et al. (2004); values illustrative.</a:t>
            </a:r>
            <a:endParaRPr lang="en-US" sz="950" dirty="0"/>
          </a:p>
        </p:txBody>
      </p:sp>
      <p:sp>
        <p:nvSpPr>
          <p:cNvPr id="22" name="Text 15"/>
          <p:cNvSpPr/>
          <p:nvPr/>
        </p:nvSpPr>
        <p:spPr>
          <a:xfrm>
            <a:off x="11323015" y="641908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  <p:sp>
        <p:nvSpPr>
          <p:cNvPr id="23" name="Text 16"/>
          <p:cNvSpPr/>
          <p:nvPr/>
        </p:nvSpPr>
        <p:spPr>
          <a:xfrm>
            <a:off x="548640" y="64190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MEDICINE OF MELODY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566928" cy="56692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3" name="Image 0" descr="assets/FaHeartbea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175" y="515447"/>
            <a:ext cx="413857" cy="4138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16736" y="402336"/>
            <a:ext cx="1032631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SCIENCE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316736" y="621792"/>
            <a:ext cx="1032631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Music and the Body — Physical Health Benefits</a:t>
            </a:r>
            <a:endParaRPr lang="en-US" sz="2300" dirty="0"/>
          </a:p>
        </p:txBody>
      </p:sp>
      <p:sp>
        <p:nvSpPr>
          <p:cNvPr id="6" name="Shape 3"/>
          <p:cNvSpPr/>
          <p:nvPr/>
        </p:nvSpPr>
        <p:spPr>
          <a:xfrm>
            <a:off x="548640" y="1645920"/>
            <a:ext cx="6400800" cy="1207008"/>
          </a:xfrm>
          <a:prstGeom prst="roundRect">
            <a:avLst>
              <a:gd name="adj" fmla="val 6061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777240" y="1874520"/>
            <a:ext cx="731520" cy="731520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8" name="Image 1" descr="assets/FaHeartbea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995" y="1973275"/>
            <a:ext cx="534010" cy="53401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1755648"/>
            <a:ext cx="50749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Stabilizes blood pressure, heart rate, and respiratory rhythm — music's tempo can entrain the body's own rhythms.</a:t>
            </a:r>
            <a:endParaRPr lang="en-US" sz="1280" dirty="0"/>
          </a:p>
        </p:txBody>
      </p:sp>
      <p:sp>
        <p:nvSpPr>
          <p:cNvPr id="10" name="Shape 6"/>
          <p:cNvSpPr/>
          <p:nvPr/>
        </p:nvSpPr>
        <p:spPr>
          <a:xfrm>
            <a:off x="548640" y="3017520"/>
            <a:ext cx="6400800" cy="1207008"/>
          </a:xfrm>
          <a:prstGeom prst="roundRect">
            <a:avLst>
              <a:gd name="adj" fmla="val 6061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777240" y="3246120"/>
            <a:ext cx="731520" cy="731520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12" name="Image 2" descr="assets/FaWalking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95" y="3344875"/>
            <a:ext cx="534010" cy="53401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45920" y="3127248"/>
            <a:ext cx="50749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Rhythmic Auditory Stimulation (RAS) — patterned musical beats — measurably improves walking speed, stride length, and balance in Parkinson's disease and stroke rehabilitation (Thaut et al., 1996; later RCTs).</a:t>
            </a:r>
            <a:endParaRPr lang="en-US" sz="1280" dirty="0"/>
          </a:p>
        </p:txBody>
      </p:sp>
      <p:sp>
        <p:nvSpPr>
          <p:cNvPr id="14" name="Shape 9"/>
          <p:cNvSpPr/>
          <p:nvPr/>
        </p:nvSpPr>
        <p:spPr>
          <a:xfrm>
            <a:off x="548640" y="4389120"/>
            <a:ext cx="6400800" cy="1207008"/>
          </a:xfrm>
          <a:prstGeom prst="roundRect">
            <a:avLst>
              <a:gd name="adj" fmla="val 6061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777240" y="4617720"/>
            <a:ext cx="731520" cy="731520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16" name="Image 3" descr="assets/FaStethoscop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995" y="4716475"/>
            <a:ext cx="534010" cy="53401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645920" y="4498848"/>
            <a:ext cx="50749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Hospitals invest roughly $80–$200 per hour in trained music therapists — an outlay offset by shorter stays and reduced need for sedation and pain medication.</a:t>
            </a:r>
            <a:endParaRPr lang="en-US" sz="1280" dirty="0"/>
          </a:p>
        </p:txBody>
      </p:sp>
      <p:sp>
        <p:nvSpPr>
          <p:cNvPr id="18" name="Shape 12"/>
          <p:cNvSpPr/>
          <p:nvPr/>
        </p:nvSpPr>
        <p:spPr>
          <a:xfrm>
            <a:off x="7315200" y="1645920"/>
            <a:ext cx="4327855" cy="1993392"/>
          </a:xfrm>
          <a:prstGeom prst="roundRect">
            <a:avLst>
              <a:gd name="adj" fmla="val 3670"/>
            </a:avLst>
          </a:prstGeom>
          <a:solidFill>
            <a:srgbClr val="5C1A3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9149944" y="1847088"/>
            <a:ext cx="658368" cy="658368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0" name="Image 4" descr="assets/FaWalking_burgundy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8823" y="1935968"/>
            <a:ext cx="480609" cy="480609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7498080" y="2606040"/>
            <a:ext cx="3962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RAS</a:t>
            </a:r>
            <a:endParaRPr lang="en-US" sz="2200" dirty="0"/>
          </a:p>
        </p:txBody>
      </p:sp>
      <p:sp>
        <p:nvSpPr>
          <p:cNvPr id="22" name="Text 15"/>
          <p:cNvSpPr/>
          <p:nvPr/>
        </p:nvSpPr>
        <p:spPr>
          <a:xfrm>
            <a:off x="7543800" y="2971800"/>
            <a:ext cx="38706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>
                    <a:alpha val="9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steady musical beat retrains the brain's broken internal step-timer in Parkinson's and stroke gait disorders.</a:t>
            </a:r>
            <a:endParaRPr lang="en-US" sz="1150" dirty="0"/>
          </a:p>
        </p:txBody>
      </p:sp>
      <p:sp>
        <p:nvSpPr>
          <p:cNvPr id="23" name="Shape 16"/>
          <p:cNvSpPr/>
          <p:nvPr/>
        </p:nvSpPr>
        <p:spPr>
          <a:xfrm>
            <a:off x="7315200" y="3822192"/>
            <a:ext cx="4327855" cy="1828800"/>
          </a:xfrm>
          <a:prstGeom prst="roundRect">
            <a:avLst>
              <a:gd name="adj" fmla="val 4000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24" name="Text 17"/>
          <p:cNvSpPr/>
          <p:nvPr/>
        </p:nvSpPr>
        <p:spPr>
          <a:xfrm>
            <a:off x="7498080" y="3950208"/>
            <a:ext cx="39620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$80–$200</a:t>
            </a:r>
            <a:endParaRPr lang="en-US" sz="2800" dirty="0"/>
          </a:p>
        </p:txBody>
      </p:sp>
      <p:sp>
        <p:nvSpPr>
          <p:cNvPr id="25" name="Text 18"/>
          <p:cNvSpPr/>
          <p:nvPr/>
        </p:nvSpPr>
        <p:spPr>
          <a:xfrm>
            <a:off x="7543800" y="4526280"/>
            <a:ext cx="387065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hour for a credentialed music therapist — an investment outcomes often repay.</a:t>
            </a:r>
            <a:endParaRPr lang="en-US" sz="1200" dirty="0"/>
          </a:p>
        </p:txBody>
      </p:sp>
      <p:sp>
        <p:nvSpPr>
          <p:cNvPr id="26" name="Text 19"/>
          <p:cNvSpPr/>
          <p:nvPr/>
        </p:nvSpPr>
        <p:spPr>
          <a:xfrm>
            <a:off x="11323015" y="641908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  <p:sp>
        <p:nvSpPr>
          <p:cNvPr id="27" name="Text 20"/>
          <p:cNvSpPr/>
          <p:nvPr/>
        </p:nvSpPr>
        <p:spPr>
          <a:xfrm>
            <a:off x="548640" y="64190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MEDICINE OF MELODY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566928" cy="56692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3" name="Image 0" descr="assets/FaHandsHelp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175" y="515447"/>
            <a:ext cx="413857" cy="4138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16736" y="402336"/>
            <a:ext cx="1032631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SCIENCE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316736" y="621792"/>
            <a:ext cx="1032631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Music and Relationships — Social Health Benefits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48640" y="1645920"/>
            <a:ext cx="6400800" cy="1207008"/>
          </a:xfrm>
          <a:prstGeom prst="roundRect">
            <a:avLst>
              <a:gd name="adj" fmla="val 6061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777240" y="1874520"/>
            <a:ext cx="731520" cy="731520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8" name="Image 1" descr="assets/FaUser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995" y="1973275"/>
            <a:ext cx="534010" cy="53401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1737360"/>
            <a:ext cx="507492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6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Choral singing releases oxytocin, the bonding hormone, building trust and shared joy among singers (Kreutz et al., 2004; Good &amp; Russo, 2022).</a:t>
            </a:r>
            <a:endParaRPr lang="en-US" sz="1260" dirty="0"/>
          </a:p>
        </p:txBody>
      </p:sp>
      <p:sp>
        <p:nvSpPr>
          <p:cNvPr id="10" name="Shape 6"/>
          <p:cNvSpPr/>
          <p:nvPr/>
        </p:nvSpPr>
        <p:spPr>
          <a:xfrm>
            <a:off x="548640" y="3017520"/>
            <a:ext cx="6400800" cy="1207008"/>
          </a:xfrm>
          <a:prstGeom prst="roundRect">
            <a:avLst>
              <a:gd name="adj" fmla="val 6061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777240" y="3246120"/>
            <a:ext cx="731520" cy="731520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12" name="Image 2" descr="assets/FaHandHoldingHea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95" y="3344875"/>
            <a:ext cx="534010" cy="53401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45920" y="3108960"/>
            <a:ext cx="507492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6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singing also raises secretory IgA, an immune marker — evidence that choir singing protects the body even as it lifts the spirit (Kreutz et al., 2004).</a:t>
            </a:r>
            <a:endParaRPr lang="en-US" sz="1260" dirty="0"/>
          </a:p>
        </p:txBody>
      </p:sp>
      <p:sp>
        <p:nvSpPr>
          <p:cNvPr id="14" name="Shape 9"/>
          <p:cNvSpPr/>
          <p:nvPr/>
        </p:nvSpPr>
        <p:spPr>
          <a:xfrm>
            <a:off x="548640" y="4389120"/>
            <a:ext cx="6400800" cy="1207008"/>
          </a:xfrm>
          <a:prstGeom prst="roundRect">
            <a:avLst>
              <a:gd name="adj" fmla="val 6061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777240" y="4617720"/>
            <a:ext cx="731520" cy="731520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16" name="Image 3" descr="assets/FaPrayingHand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995" y="4716475"/>
            <a:ext cx="534010" cy="53401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645920" y="4480560"/>
            <a:ext cx="507492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6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Acts 16:25 — Paul and Silas sang from a Philippian jail; their hymn united two hearts and became a witness to everyone who heard.</a:t>
            </a:r>
            <a:endParaRPr lang="en-US" sz="1260" dirty="0"/>
          </a:p>
        </p:txBody>
      </p:sp>
      <p:sp>
        <p:nvSpPr>
          <p:cNvPr id="18" name="Shape 12"/>
          <p:cNvSpPr/>
          <p:nvPr/>
        </p:nvSpPr>
        <p:spPr>
          <a:xfrm>
            <a:off x="7315200" y="1645920"/>
            <a:ext cx="4327855" cy="4005072"/>
          </a:xfrm>
          <a:prstGeom prst="roundRect">
            <a:avLst>
              <a:gd name="adj" fmla="val 1826"/>
            </a:avLst>
          </a:prstGeom>
          <a:solidFill>
            <a:srgbClr val="5C1A3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9113368" y="1920240"/>
            <a:ext cx="731520" cy="73152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0" name="Image 4" descr="assets/FaQuoteLeft_burgundy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2123" y="2018995"/>
            <a:ext cx="534010" cy="53401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7589520" y="2788920"/>
            <a:ext cx="37792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Singing is itself an act of worship, fully equal to prayer.</a:t>
            </a:r>
            <a:endParaRPr lang="en-US" sz="1600" dirty="0"/>
          </a:p>
        </p:txBody>
      </p:sp>
      <p:sp>
        <p:nvSpPr>
          <p:cNvPr id="22" name="Text 15"/>
          <p:cNvSpPr/>
          <p:nvPr/>
        </p:nvSpPr>
        <p:spPr>
          <a:xfrm>
            <a:off x="7589520" y="3703320"/>
            <a:ext cx="37792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E8D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ELLEN G. WHITE — ADAPTED</a:t>
            </a:r>
            <a:endParaRPr lang="en-US" sz="1000" dirty="0"/>
          </a:p>
        </p:txBody>
      </p:sp>
      <p:sp>
        <p:nvSpPr>
          <p:cNvPr id="23" name="Shape 16"/>
          <p:cNvSpPr/>
          <p:nvPr/>
        </p:nvSpPr>
        <p:spPr>
          <a:xfrm>
            <a:off x="9460840" y="4160520"/>
            <a:ext cx="36576" cy="3657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4" name="Text 17"/>
          <p:cNvSpPr/>
          <p:nvPr/>
        </p:nvSpPr>
        <p:spPr>
          <a:xfrm>
            <a:off x="7589520" y="4389120"/>
            <a:ext cx="37792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>
                    <a:alpha val="9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Strengthens empathy, teamwork, and belonging — the same neurochemistry that bonds a family bonds a choir.</a:t>
            </a:r>
            <a:endParaRPr lang="en-US" sz="1200" dirty="0"/>
          </a:p>
        </p:txBody>
      </p:sp>
      <p:sp>
        <p:nvSpPr>
          <p:cNvPr id="25" name="Text 18"/>
          <p:cNvSpPr/>
          <p:nvPr/>
        </p:nvSpPr>
        <p:spPr>
          <a:xfrm>
            <a:off x="11323015" y="641908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  <p:sp>
        <p:nvSpPr>
          <p:cNvPr id="26" name="Text 19"/>
          <p:cNvSpPr/>
          <p:nvPr/>
        </p:nvSpPr>
        <p:spPr>
          <a:xfrm>
            <a:off x="548640" y="64190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MEDICINE OF MELODY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566928" cy="56692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3" name="Image 0" descr="assets/FaLung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175" y="515447"/>
            <a:ext cx="413857" cy="4138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16736" y="402336"/>
            <a:ext cx="1032631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CHORAL LENS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316736" y="621792"/>
            <a:ext cx="1032631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Voices Synchronize: A Choir Director's Secret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48640" y="1600200"/>
            <a:ext cx="11094415" cy="1737360"/>
          </a:xfrm>
          <a:prstGeom prst="roundRect">
            <a:avLst>
              <a:gd name="adj" fmla="val 4211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14400" y="2423160"/>
            <a:ext cx="172715" cy="156206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087115" y="2579366"/>
            <a:ext cx="172715" cy="129197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259830" y="2708563"/>
            <a:ext cx="172715" cy="79848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432545" y="2788411"/>
            <a:ext cx="172715" cy="16693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605260" y="2805104"/>
            <a:ext cx="172715" cy="-49349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777975" y="2755755"/>
            <a:ext cx="172715" cy="-106858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950690" y="2648898"/>
            <a:ext cx="172715" cy="-145890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123404" y="2503008"/>
            <a:ext cx="172715" cy="-159696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2296119" y="2343312"/>
            <a:ext cx="172715" cy="-145890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2468834" y="2197422"/>
            <a:ext cx="172715" cy="-106858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2641549" y="2090565"/>
            <a:ext cx="172715" cy="-49349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2814264" y="2041216"/>
            <a:ext cx="172715" cy="16693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2986979" y="2057909"/>
            <a:ext cx="172715" cy="79848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3159694" y="2137757"/>
            <a:ext cx="172715" cy="129197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3332409" y="2266954"/>
            <a:ext cx="172715" cy="156206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3505124" y="2423160"/>
            <a:ext cx="172715" cy="156206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3677839" y="2579366"/>
            <a:ext cx="172715" cy="129197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3850554" y="2708563"/>
            <a:ext cx="172715" cy="79848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023269" y="2788411"/>
            <a:ext cx="172715" cy="16693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195983" y="2805104"/>
            <a:ext cx="172715" cy="-49349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368698" y="2755755"/>
            <a:ext cx="172715" cy="-106858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4541413" y="2648898"/>
            <a:ext cx="172715" cy="-145890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4714128" y="2503008"/>
            <a:ext cx="172715" cy="-159696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4886843" y="2343312"/>
            <a:ext cx="172715" cy="-145890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059558" y="2197422"/>
            <a:ext cx="172715" cy="-106858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5232273" y="2090565"/>
            <a:ext cx="172715" cy="-49349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5404988" y="2041216"/>
            <a:ext cx="172715" cy="16693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5577703" y="2057909"/>
            <a:ext cx="172715" cy="79848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5750418" y="2137757"/>
            <a:ext cx="172715" cy="129197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5923133" y="2266954"/>
            <a:ext cx="172715" cy="156206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6095848" y="2423160"/>
            <a:ext cx="172715" cy="156206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6268563" y="2579366"/>
            <a:ext cx="172715" cy="129197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6441277" y="2708563"/>
            <a:ext cx="172715" cy="-194090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6613992" y="2514473"/>
            <a:ext cx="172715" cy="2051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6786707" y="2516524"/>
            <a:ext cx="172715" cy="-13911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6959422" y="2502613"/>
            <a:ext cx="172715" cy="-26781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7132137" y="2475832"/>
            <a:ext cx="172715" cy="-34485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7304852" y="2441348"/>
            <a:ext cx="172715" cy="-35932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7477567" y="2405416"/>
            <a:ext cx="172715" cy="-31166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7650282" y="2374250"/>
            <a:ext cx="172715" cy="-21305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7822997" y="2352945"/>
            <a:ext cx="172715" cy="-8296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7995712" y="2344649"/>
            <a:ext cx="172715" cy="5460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8168427" y="2350110"/>
            <a:ext cx="172715" cy="17555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8341142" y="2367665"/>
            <a:ext cx="172715" cy="25989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8513856" y="2393654"/>
            <a:ext cx="172715" cy="29506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8686571" y="2423160"/>
            <a:ext cx="172715" cy="27770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8859286" y="2450930"/>
            <a:ext cx="172715" cy="21383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9032001" y="2472313"/>
            <a:ext cx="172715" cy="11722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9204716" y="2484035"/>
            <a:ext cx="172715" cy="660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9377431" y="2484695"/>
            <a:ext cx="172715" cy="-9798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9550146" y="2474897"/>
            <a:ext cx="172715" cy="-17876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9722861" y="2457021"/>
            <a:ext cx="172715" cy="-22327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9895576" y="2434694"/>
            <a:ext cx="172715" cy="-22624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10068291" y="2412070"/>
            <a:ext cx="172715" cy="-19008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61" name="Shape 58"/>
          <p:cNvSpPr/>
          <p:nvPr/>
        </p:nvSpPr>
        <p:spPr>
          <a:xfrm>
            <a:off x="10241006" y="2393062"/>
            <a:ext cx="172715" cy="-12400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>
            <a:off x="10413721" y="2380662"/>
            <a:ext cx="172715" cy="-4184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10586436" y="2376478"/>
            <a:ext cx="172715" cy="4069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10759150" y="2380547"/>
            <a:ext cx="172715" cy="10901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10931865" y="2391449"/>
            <a:ext cx="172715" cy="15223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66" name="Shape 63"/>
          <p:cNvSpPr/>
          <p:nvPr/>
        </p:nvSpPr>
        <p:spPr>
          <a:xfrm>
            <a:off x="11104580" y="2406672"/>
            <a:ext cx="172715" cy="16488"/>
          </a:xfrm>
          <a:prstGeom prst="line">
            <a:avLst/>
          </a:prstGeom>
          <a:noFill/>
          <a:ln w="27940">
            <a:solidFill>
              <a:srgbClr val="5C1A33"/>
            </a:solidFill>
            <a:prstDash val="solid"/>
          </a:ln>
        </p:spPr>
      </p:sp>
      <p:sp>
        <p:nvSpPr>
          <p:cNvPr id="67" name="Shape 64"/>
          <p:cNvSpPr/>
          <p:nvPr/>
        </p:nvSpPr>
        <p:spPr>
          <a:xfrm>
            <a:off x="914400" y="2423160"/>
            <a:ext cx="172715" cy="47010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68" name="Shape 65"/>
          <p:cNvSpPr/>
          <p:nvPr/>
        </p:nvSpPr>
        <p:spPr>
          <a:xfrm>
            <a:off x="1087115" y="2470170"/>
            <a:ext cx="172715" cy="-159096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69" name="Shape 66"/>
          <p:cNvSpPr/>
          <p:nvPr/>
        </p:nvSpPr>
        <p:spPr>
          <a:xfrm>
            <a:off x="1259830" y="2311074"/>
            <a:ext cx="172715" cy="-139715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70" name="Shape 67"/>
          <p:cNvSpPr/>
          <p:nvPr/>
        </p:nvSpPr>
        <p:spPr>
          <a:xfrm>
            <a:off x="1432545" y="2171359"/>
            <a:ext cx="172715" cy="-96176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71" name="Shape 68"/>
          <p:cNvSpPr/>
          <p:nvPr/>
        </p:nvSpPr>
        <p:spPr>
          <a:xfrm>
            <a:off x="1605260" y="2075182"/>
            <a:ext cx="172715" cy="-36008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72" name="Shape 69"/>
          <p:cNvSpPr/>
          <p:nvPr/>
        </p:nvSpPr>
        <p:spPr>
          <a:xfrm>
            <a:off x="1777975" y="2039174"/>
            <a:ext cx="172715" cy="30387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73" name="Shape 70"/>
          <p:cNvSpPr/>
          <p:nvPr/>
        </p:nvSpPr>
        <p:spPr>
          <a:xfrm>
            <a:off x="1950690" y="2069561"/>
            <a:ext cx="172715" cy="91527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74" name="Shape 71"/>
          <p:cNvSpPr/>
          <p:nvPr/>
        </p:nvSpPr>
        <p:spPr>
          <a:xfrm>
            <a:off x="2123404" y="2161088"/>
            <a:ext cx="172715" cy="136842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75" name="Shape 72"/>
          <p:cNvSpPr/>
          <p:nvPr/>
        </p:nvSpPr>
        <p:spPr>
          <a:xfrm>
            <a:off x="2296119" y="2297930"/>
            <a:ext cx="172715" cy="158495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76" name="Shape 73"/>
          <p:cNvSpPr/>
          <p:nvPr/>
        </p:nvSpPr>
        <p:spPr>
          <a:xfrm>
            <a:off x="2468834" y="2456425"/>
            <a:ext cx="172715" cy="152743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77" name="Shape 74"/>
          <p:cNvSpPr/>
          <p:nvPr/>
        </p:nvSpPr>
        <p:spPr>
          <a:xfrm>
            <a:off x="2641549" y="2609169"/>
            <a:ext cx="172715" cy="120581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78" name="Shape 75"/>
          <p:cNvSpPr/>
          <p:nvPr/>
        </p:nvSpPr>
        <p:spPr>
          <a:xfrm>
            <a:off x="2814264" y="2729749"/>
            <a:ext cx="172715" cy="67569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79" name="Shape 76"/>
          <p:cNvSpPr/>
          <p:nvPr/>
        </p:nvSpPr>
        <p:spPr>
          <a:xfrm>
            <a:off x="2986979" y="2797318"/>
            <a:ext cx="172715" cy="2873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80" name="Shape 77"/>
          <p:cNvSpPr/>
          <p:nvPr/>
        </p:nvSpPr>
        <p:spPr>
          <a:xfrm>
            <a:off x="3159694" y="2800192"/>
            <a:ext cx="172715" cy="-62319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81" name="Shape 78"/>
          <p:cNvSpPr/>
          <p:nvPr/>
        </p:nvSpPr>
        <p:spPr>
          <a:xfrm>
            <a:off x="3332409" y="2737873"/>
            <a:ext cx="172715" cy="-116735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82" name="Shape 79"/>
          <p:cNvSpPr/>
          <p:nvPr/>
        </p:nvSpPr>
        <p:spPr>
          <a:xfrm>
            <a:off x="3505124" y="2621137"/>
            <a:ext cx="172715" cy="-150968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83" name="Shape 80"/>
          <p:cNvSpPr/>
          <p:nvPr/>
        </p:nvSpPr>
        <p:spPr>
          <a:xfrm>
            <a:off x="3677839" y="2470170"/>
            <a:ext cx="172715" cy="-159096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84" name="Shape 81"/>
          <p:cNvSpPr/>
          <p:nvPr/>
        </p:nvSpPr>
        <p:spPr>
          <a:xfrm>
            <a:off x="3850554" y="2311074"/>
            <a:ext cx="172715" cy="-139715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85" name="Shape 82"/>
          <p:cNvSpPr/>
          <p:nvPr/>
        </p:nvSpPr>
        <p:spPr>
          <a:xfrm>
            <a:off x="4023269" y="2171359"/>
            <a:ext cx="172715" cy="-96176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86" name="Shape 83"/>
          <p:cNvSpPr/>
          <p:nvPr/>
        </p:nvSpPr>
        <p:spPr>
          <a:xfrm>
            <a:off x="4195983" y="2075182"/>
            <a:ext cx="172715" cy="-36008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87" name="Shape 84"/>
          <p:cNvSpPr/>
          <p:nvPr/>
        </p:nvSpPr>
        <p:spPr>
          <a:xfrm>
            <a:off x="4368698" y="2039174"/>
            <a:ext cx="172715" cy="30387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88" name="Shape 85"/>
          <p:cNvSpPr/>
          <p:nvPr/>
        </p:nvSpPr>
        <p:spPr>
          <a:xfrm>
            <a:off x="4541413" y="2069561"/>
            <a:ext cx="172715" cy="91527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89" name="Shape 86"/>
          <p:cNvSpPr/>
          <p:nvPr/>
        </p:nvSpPr>
        <p:spPr>
          <a:xfrm>
            <a:off x="4714128" y="2161088"/>
            <a:ext cx="172715" cy="136842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90" name="Shape 87"/>
          <p:cNvSpPr/>
          <p:nvPr/>
        </p:nvSpPr>
        <p:spPr>
          <a:xfrm>
            <a:off x="4886843" y="2297930"/>
            <a:ext cx="172715" cy="158495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91" name="Shape 88"/>
          <p:cNvSpPr/>
          <p:nvPr/>
        </p:nvSpPr>
        <p:spPr>
          <a:xfrm>
            <a:off x="5059558" y="2456425"/>
            <a:ext cx="172715" cy="152743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92" name="Shape 89"/>
          <p:cNvSpPr/>
          <p:nvPr/>
        </p:nvSpPr>
        <p:spPr>
          <a:xfrm>
            <a:off x="5232273" y="2609169"/>
            <a:ext cx="172715" cy="120581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93" name="Shape 90"/>
          <p:cNvSpPr/>
          <p:nvPr/>
        </p:nvSpPr>
        <p:spPr>
          <a:xfrm>
            <a:off x="5404988" y="2729749"/>
            <a:ext cx="172715" cy="67569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94" name="Shape 91"/>
          <p:cNvSpPr/>
          <p:nvPr/>
        </p:nvSpPr>
        <p:spPr>
          <a:xfrm>
            <a:off x="5577703" y="2797318"/>
            <a:ext cx="172715" cy="2873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95" name="Shape 92"/>
          <p:cNvSpPr/>
          <p:nvPr/>
        </p:nvSpPr>
        <p:spPr>
          <a:xfrm>
            <a:off x="5750418" y="2800192"/>
            <a:ext cx="172715" cy="-62319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96" name="Shape 93"/>
          <p:cNvSpPr/>
          <p:nvPr/>
        </p:nvSpPr>
        <p:spPr>
          <a:xfrm>
            <a:off x="5923133" y="2737873"/>
            <a:ext cx="172715" cy="-116735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97" name="Shape 94"/>
          <p:cNvSpPr/>
          <p:nvPr/>
        </p:nvSpPr>
        <p:spPr>
          <a:xfrm>
            <a:off x="6095848" y="2621137"/>
            <a:ext cx="172715" cy="-150968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98" name="Shape 95"/>
          <p:cNvSpPr/>
          <p:nvPr/>
        </p:nvSpPr>
        <p:spPr>
          <a:xfrm>
            <a:off x="6268563" y="2470170"/>
            <a:ext cx="172715" cy="-159096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99" name="Shape 96"/>
          <p:cNvSpPr/>
          <p:nvPr/>
        </p:nvSpPr>
        <p:spPr>
          <a:xfrm>
            <a:off x="6441277" y="2311074"/>
            <a:ext cx="172715" cy="49136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00" name="Shape 97"/>
          <p:cNvSpPr/>
          <p:nvPr/>
        </p:nvSpPr>
        <p:spPr>
          <a:xfrm>
            <a:off x="6613992" y="2360210"/>
            <a:ext cx="172715" cy="-22111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01" name="Shape 98"/>
          <p:cNvSpPr/>
          <p:nvPr/>
        </p:nvSpPr>
        <p:spPr>
          <a:xfrm>
            <a:off x="6786707" y="2338099"/>
            <a:ext cx="172715" cy="-6669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02" name="Shape 99"/>
          <p:cNvSpPr/>
          <p:nvPr/>
        </p:nvSpPr>
        <p:spPr>
          <a:xfrm>
            <a:off x="6959422" y="2331430"/>
            <a:ext cx="172715" cy="9223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03" name="Shape 100"/>
          <p:cNvSpPr/>
          <p:nvPr/>
        </p:nvSpPr>
        <p:spPr>
          <a:xfrm>
            <a:off x="7132137" y="2340654"/>
            <a:ext cx="172715" cy="22812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04" name="Shape 101"/>
          <p:cNvSpPr/>
          <p:nvPr/>
        </p:nvSpPr>
        <p:spPr>
          <a:xfrm>
            <a:off x="7304852" y="2363466"/>
            <a:ext cx="172715" cy="31865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05" name="Shape 102"/>
          <p:cNvSpPr/>
          <p:nvPr/>
        </p:nvSpPr>
        <p:spPr>
          <a:xfrm>
            <a:off x="7477567" y="2395331"/>
            <a:ext cx="172715" cy="35036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06" name="Shape 103"/>
          <p:cNvSpPr/>
          <p:nvPr/>
        </p:nvSpPr>
        <p:spPr>
          <a:xfrm>
            <a:off x="7650282" y="2430367"/>
            <a:ext cx="172715" cy="32061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07" name="Shape 104"/>
          <p:cNvSpPr/>
          <p:nvPr/>
        </p:nvSpPr>
        <p:spPr>
          <a:xfrm>
            <a:off x="7822997" y="2462428"/>
            <a:ext cx="172715" cy="23753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08" name="Shape 105"/>
          <p:cNvSpPr/>
          <p:nvPr/>
        </p:nvSpPr>
        <p:spPr>
          <a:xfrm>
            <a:off x="7995712" y="2486181"/>
            <a:ext cx="172715" cy="11810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09" name="Shape 106"/>
          <p:cNvSpPr/>
          <p:nvPr/>
        </p:nvSpPr>
        <p:spPr>
          <a:xfrm>
            <a:off x="8168427" y="2497992"/>
            <a:ext cx="172715" cy="-1520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10" name="Shape 107"/>
          <p:cNvSpPr/>
          <p:nvPr/>
        </p:nvSpPr>
        <p:spPr>
          <a:xfrm>
            <a:off x="8341142" y="2496472"/>
            <a:ext cx="172715" cy="-13866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11" name="Shape 108"/>
          <p:cNvSpPr/>
          <p:nvPr/>
        </p:nvSpPr>
        <p:spPr>
          <a:xfrm>
            <a:off x="8513856" y="2482606"/>
            <a:ext cx="172715" cy="-23150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12" name="Shape 109"/>
          <p:cNvSpPr/>
          <p:nvPr/>
        </p:nvSpPr>
        <p:spPr>
          <a:xfrm>
            <a:off x="8686571" y="2459456"/>
            <a:ext cx="172715" cy="-27939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13" name="Shape 110"/>
          <p:cNvSpPr/>
          <p:nvPr/>
        </p:nvSpPr>
        <p:spPr>
          <a:xfrm>
            <a:off x="8859286" y="2431517"/>
            <a:ext cx="172715" cy="-27661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14" name="Shape 111"/>
          <p:cNvSpPr/>
          <p:nvPr/>
        </p:nvSpPr>
        <p:spPr>
          <a:xfrm>
            <a:off x="9032001" y="2403856"/>
            <a:ext cx="172715" cy="-22663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15" name="Shape 112"/>
          <p:cNvSpPr/>
          <p:nvPr/>
        </p:nvSpPr>
        <p:spPr>
          <a:xfrm>
            <a:off x="9204716" y="2381193"/>
            <a:ext cx="172715" cy="-14096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16" name="Shape 113"/>
          <p:cNvSpPr/>
          <p:nvPr/>
        </p:nvSpPr>
        <p:spPr>
          <a:xfrm>
            <a:off x="9377431" y="2367097"/>
            <a:ext cx="172715" cy="-3668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17" name="Shape 114"/>
          <p:cNvSpPr/>
          <p:nvPr/>
        </p:nvSpPr>
        <p:spPr>
          <a:xfrm>
            <a:off x="9550146" y="2363429"/>
            <a:ext cx="172715" cy="6691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18" name="Shape 115"/>
          <p:cNvSpPr/>
          <p:nvPr/>
        </p:nvSpPr>
        <p:spPr>
          <a:xfrm>
            <a:off x="9722861" y="2370120"/>
            <a:ext cx="172715" cy="15185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19" name="Shape 116"/>
          <p:cNvSpPr/>
          <p:nvPr/>
        </p:nvSpPr>
        <p:spPr>
          <a:xfrm>
            <a:off x="9895576" y="2385305"/>
            <a:ext cx="172715" cy="20462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20" name="Shape 117"/>
          <p:cNvSpPr/>
          <p:nvPr/>
        </p:nvSpPr>
        <p:spPr>
          <a:xfrm>
            <a:off x="10068291" y="2405767"/>
            <a:ext cx="172715" cy="21828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21" name="Shape 118"/>
          <p:cNvSpPr/>
          <p:nvPr/>
        </p:nvSpPr>
        <p:spPr>
          <a:xfrm>
            <a:off x="10241006" y="2427595"/>
            <a:ext cx="172715" cy="19332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22" name="Shape 119"/>
          <p:cNvSpPr/>
          <p:nvPr/>
        </p:nvSpPr>
        <p:spPr>
          <a:xfrm>
            <a:off x="10413721" y="2446928"/>
            <a:ext cx="172715" cy="13704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23" name="Shape 120"/>
          <p:cNvSpPr/>
          <p:nvPr/>
        </p:nvSpPr>
        <p:spPr>
          <a:xfrm>
            <a:off x="10586436" y="2460632"/>
            <a:ext cx="172715" cy="6180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24" name="Shape 121"/>
          <p:cNvSpPr/>
          <p:nvPr/>
        </p:nvSpPr>
        <p:spPr>
          <a:xfrm>
            <a:off x="10759150" y="2466812"/>
            <a:ext cx="172715" cy="-1759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25" name="Shape 122"/>
          <p:cNvSpPr/>
          <p:nvPr/>
        </p:nvSpPr>
        <p:spPr>
          <a:xfrm>
            <a:off x="10931865" y="2465052"/>
            <a:ext cx="172715" cy="-8673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26" name="Shape 123"/>
          <p:cNvSpPr/>
          <p:nvPr/>
        </p:nvSpPr>
        <p:spPr>
          <a:xfrm>
            <a:off x="11104580" y="2456380"/>
            <a:ext cx="172715" cy="-13422"/>
          </a:xfrm>
          <a:prstGeom prst="line">
            <a:avLst/>
          </a:prstGeom>
          <a:noFill/>
          <a:ln w="27940">
            <a:solidFill>
              <a:srgbClr val="C9A227"/>
            </a:solidFill>
            <a:prstDash val="solid"/>
          </a:ln>
        </p:spPr>
      </p:sp>
      <p:sp>
        <p:nvSpPr>
          <p:cNvPr id="127" name="Text 124"/>
          <p:cNvSpPr/>
          <p:nvPr/>
        </p:nvSpPr>
        <p:spPr>
          <a:xfrm>
            <a:off x="914400" y="2926080"/>
            <a:ext cx="103628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Heart-rate rhythms of two singers — independent, then entrained in unison song</a:t>
            </a:r>
            <a:endParaRPr lang="en-US" sz="1050" dirty="0"/>
          </a:p>
        </p:txBody>
      </p:sp>
      <p:sp>
        <p:nvSpPr>
          <p:cNvPr id="128" name="Shape 125"/>
          <p:cNvSpPr/>
          <p:nvPr/>
        </p:nvSpPr>
        <p:spPr>
          <a:xfrm>
            <a:off x="548640" y="3566160"/>
            <a:ext cx="352745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29" name="Shape 126"/>
          <p:cNvSpPr/>
          <p:nvPr/>
        </p:nvSpPr>
        <p:spPr>
          <a:xfrm>
            <a:off x="777240" y="3794760"/>
            <a:ext cx="566928" cy="566928"/>
          </a:xfrm>
          <a:prstGeom prst="ellipse">
            <a:avLst/>
          </a:prstGeom>
          <a:solidFill>
            <a:srgbClr val="8C5B6B"/>
          </a:solidFill>
          <a:ln/>
        </p:spPr>
      </p:sp>
      <p:pic>
        <p:nvPicPr>
          <p:cNvPr id="130" name="Image 1" descr="assets/FaHeartbea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775" y="3871295"/>
            <a:ext cx="413857" cy="413857"/>
          </a:xfrm>
          <a:prstGeom prst="rect">
            <a:avLst/>
          </a:prstGeom>
        </p:spPr>
      </p:pic>
      <p:sp>
        <p:nvSpPr>
          <p:cNvPr id="131" name="Text 127"/>
          <p:cNvSpPr/>
          <p:nvPr/>
        </p:nvSpPr>
        <p:spPr>
          <a:xfrm>
            <a:off x="777240" y="4480560"/>
            <a:ext cx="307025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3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Choir members' heart-rate variability synchronizes during unison singing — pulses literally rise and fall together (Vickhoff et al., 2013).</a:t>
            </a:r>
            <a:endParaRPr lang="en-US" sz="1130" dirty="0"/>
          </a:p>
        </p:txBody>
      </p:sp>
      <p:sp>
        <p:nvSpPr>
          <p:cNvPr id="132" name="Shape 128"/>
          <p:cNvSpPr/>
          <p:nvPr/>
        </p:nvSpPr>
        <p:spPr>
          <a:xfrm>
            <a:off x="4332122" y="3566160"/>
            <a:ext cx="352745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33" name="Shape 129"/>
          <p:cNvSpPr/>
          <p:nvPr/>
        </p:nvSpPr>
        <p:spPr>
          <a:xfrm>
            <a:off x="4560722" y="3794760"/>
            <a:ext cx="566928" cy="566928"/>
          </a:xfrm>
          <a:prstGeom prst="ellipse">
            <a:avLst/>
          </a:prstGeom>
          <a:solidFill>
            <a:srgbClr val="8C5B6B"/>
          </a:solidFill>
          <a:ln/>
        </p:spPr>
      </p:sp>
      <p:pic>
        <p:nvPicPr>
          <p:cNvPr id="134" name="Image 2" descr="assets/FaLung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258" y="3871295"/>
            <a:ext cx="413857" cy="413857"/>
          </a:xfrm>
          <a:prstGeom prst="rect">
            <a:avLst/>
          </a:prstGeom>
        </p:spPr>
      </p:pic>
      <p:sp>
        <p:nvSpPr>
          <p:cNvPr id="135" name="Text 130"/>
          <p:cNvSpPr/>
          <p:nvPr/>
        </p:nvSpPr>
        <p:spPr>
          <a:xfrm>
            <a:off x="4560722" y="4480560"/>
            <a:ext cx="307025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3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musical phrases extend the exhale, slowing breathing the way a yoga practice does — engaging the vagus nerve and calming the nervous system.</a:t>
            </a:r>
            <a:endParaRPr lang="en-US" sz="1130" dirty="0"/>
          </a:p>
        </p:txBody>
      </p:sp>
      <p:sp>
        <p:nvSpPr>
          <p:cNvPr id="136" name="Shape 131"/>
          <p:cNvSpPr/>
          <p:nvPr/>
        </p:nvSpPr>
        <p:spPr>
          <a:xfrm>
            <a:off x="8115605" y="3566160"/>
            <a:ext cx="352745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37" name="Shape 132"/>
          <p:cNvSpPr/>
          <p:nvPr/>
        </p:nvSpPr>
        <p:spPr>
          <a:xfrm>
            <a:off x="8344205" y="3794760"/>
            <a:ext cx="566928" cy="566928"/>
          </a:xfrm>
          <a:prstGeom prst="ellipse">
            <a:avLst/>
          </a:prstGeom>
          <a:solidFill>
            <a:srgbClr val="8C5B6B"/>
          </a:solidFill>
          <a:ln/>
        </p:spPr>
      </p:sp>
      <p:pic>
        <p:nvPicPr>
          <p:cNvPr id="138" name="Image 3" descr="assets/FaUser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0740" y="3871295"/>
            <a:ext cx="413857" cy="413857"/>
          </a:xfrm>
          <a:prstGeom prst="rect">
            <a:avLst/>
          </a:prstGeom>
        </p:spPr>
      </p:pic>
      <p:sp>
        <p:nvSpPr>
          <p:cNvPr id="139" name="Text 133"/>
          <p:cNvSpPr/>
          <p:nvPr/>
        </p:nvSpPr>
        <p:spPr>
          <a:xfrm>
            <a:off x="8344205" y="4480560"/>
            <a:ext cx="307025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3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Conductor and choristers show coupled heart rhythms — the baton becomes, quite literally, a shared heartbeat for the room (Müller &amp; Lindenberger, 2011).</a:t>
            </a:r>
            <a:endParaRPr lang="en-US" sz="1130" dirty="0"/>
          </a:p>
        </p:txBody>
      </p:sp>
      <p:sp>
        <p:nvSpPr>
          <p:cNvPr id="140" name="Shape 134"/>
          <p:cNvSpPr/>
          <p:nvPr/>
        </p:nvSpPr>
        <p:spPr>
          <a:xfrm>
            <a:off x="548640" y="5422392"/>
            <a:ext cx="11094415" cy="566928"/>
          </a:xfrm>
          <a:prstGeom prst="roundRect">
            <a:avLst>
              <a:gd name="adj" fmla="val 12903"/>
            </a:avLst>
          </a:prstGeom>
          <a:solidFill>
            <a:srgbClr val="5C1A3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41" name="Text 135"/>
          <p:cNvSpPr/>
          <p:nvPr/>
        </p:nvSpPr>
        <p:spPr>
          <a:xfrm>
            <a:off x="822960" y="5422392"/>
            <a:ext cx="1054577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8D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Composer's note:  </a:t>
            </a:r>
            <a:pPr indent="0" marL="0">
              <a:buNone/>
            </a:pPr>
            <a:r>
              <a:rPr lang="en-US" sz="12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well-phrased hymn is, physiologically, a breathing exercise set to praise.</a:t>
            </a:r>
            <a:endParaRPr lang="en-US" sz="1250" dirty="0"/>
          </a:p>
        </p:txBody>
      </p:sp>
      <p:sp>
        <p:nvSpPr>
          <p:cNvPr id="142" name="Text 136"/>
          <p:cNvSpPr/>
          <p:nvPr/>
        </p:nvSpPr>
        <p:spPr>
          <a:xfrm>
            <a:off x="11323015" y="641908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143" name="Text 137"/>
          <p:cNvSpPr/>
          <p:nvPr/>
        </p:nvSpPr>
        <p:spPr>
          <a:xfrm>
            <a:off x="548640" y="64190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MEDICINE OF MELODY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566928" cy="56692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3" name="Image 0" descr="assets/FaMicrophoneAl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175" y="515447"/>
            <a:ext cx="413857" cy="4138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16736" y="402336"/>
            <a:ext cx="1032631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SCIENCE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316736" y="621792"/>
            <a:ext cx="1032631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Listening vs. Singing</a:t>
            </a:r>
            <a:endParaRPr lang="en-US" sz="26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94415" cy="914400"/>
        </p:xfrm>
        <a:graphic>
          <a:graphicData uri="http://schemas.openxmlformats.org/drawingml/2006/table">
            <a:tbl>
              <a:tblPr/>
              <a:tblGrid>
                <a:gridCol w="2440771"/>
                <a:gridCol w="4326822"/>
                <a:gridCol w="4326822"/>
              </a:tblGrid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Aspect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1A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Listening to Music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1A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Singing / Making Music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1A33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5C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Engagement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2B16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Passive, reflective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2B16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Active, expressive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5C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Primary benefit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1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2B16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Emotional regulation, calm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1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2B16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Joy, bonding, vitality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1F3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5C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Brain areas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2B16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Limbic &amp; memory centers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2B16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Motor, language, emotion &amp; breathing centers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5C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Hormonal effects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1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2B16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↓ Cortisol, ↑ Endorphins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1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2B16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↓ Cortisol, ↑ Endorphins, ↑ Oxytocin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1F3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5C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Social impact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2B16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Enhances empathy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2B16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Builds community and unity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5C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Spiritual dimension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1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2B16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Contemplative worship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1F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2B16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Participatory praise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1F3"/>
                    </a:solidFill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11323015" y="641908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548640" y="64190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MEDICINE OF MELODY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566928" cy="56692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3" name="Image 0" descr="assets/FaPrayingHand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175" y="515447"/>
            <a:ext cx="413857" cy="4138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16736" y="402336"/>
            <a:ext cx="1032631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WORSHIP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316736" y="621792"/>
            <a:ext cx="1032631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Faith Context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48640" y="1691640"/>
            <a:ext cx="6492240" cy="1600200"/>
          </a:xfrm>
          <a:prstGeom prst="roundRect">
            <a:avLst>
              <a:gd name="adj" fmla="val 4571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1947672"/>
            <a:ext cx="713232" cy="713232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8" name="Image 1" descr="assets/FaHea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958" y="2043958"/>
            <a:ext cx="520659" cy="52065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91640" y="1892808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Listening prepares the heart.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1691640" y="2313432"/>
            <a:ext cx="5120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quiets the mind, lowers defenses, and opens space for the Spirit to speak through reflection.</a:t>
            </a:r>
            <a:endParaRPr lang="en-US" sz="1250" dirty="0"/>
          </a:p>
        </p:txBody>
      </p:sp>
      <p:sp>
        <p:nvSpPr>
          <p:cNvPr id="11" name="Shape 7"/>
          <p:cNvSpPr/>
          <p:nvPr/>
        </p:nvSpPr>
        <p:spPr>
          <a:xfrm>
            <a:off x="548640" y="3520440"/>
            <a:ext cx="6492240" cy="1600200"/>
          </a:xfrm>
          <a:prstGeom prst="roundRect">
            <a:avLst>
              <a:gd name="adj" fmla="val 4571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04672" y="3776472"/>
            <a:ext cx="713232" cy="713232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13" name="Image 2" descr="assets/FaMusic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958" y="3872758"/>
            <a:ext cx="520659" cy="520659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691640" y="3721608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Singing expresses the heart.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1691640" y="4142232"/>
            <a:ext cx="5120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Together they form the full cycle of worship — reception and response, hearing and answering.</a:t>
            </a:r>
            <a:endParaRPr lang="en-US" sz="1250" dirty="0"/>
          </a:p>
        </p:txBody>
      </p:sp>
      <p:sp>
        <p:nvSpPr>
          <p:cNvPr id="16" name="Shape 11"/>
          <p:cNvSpPr/>
          <p:nvPr/>
        </p:nvSpPr>
        <p:spPr>
          <a:xfrm>
            <a:off x="7406640" y="1691640"/>
            <a:ext cx="4236415" cy="3383280"/>
          </a:xfrm>
          <a:prstGeom prst="roundRect">
            <a:avLst>
              <a:gd name="adj" fmla="val 2162"/>
            </a:avLst>
          </a:prstGeom>
          <a:solidFill>
            <a:srgbClr val="5C1A3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177376" y="1993392"/>
            <a:ext cx="694944" cy="694944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8" name="Image 3" descr="assets/FaQuoteLeft_burgund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1193" y="2087209"/>
            <a:ext cx="507309" cy="507309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680960" y="2880360"/>
            <a:ext cx="368777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5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melody of praise is the atmosphere of heaven; and when heaven comes in touch with earth, there is music and song.</a:t>
            </a:r>
            <a:endParaRPr lang="en-US" sz="1550" dirty="0"/>
          </a:p>
        </p:txBody>
      </p:sp>
      <p:sp>
        <p:nvSpPr>
          <p:cNvPr id="20" name="Text 14"/>
          <p:cNvSpPr/>
          <p:nvPr/>
        </p:nvSpPr>
        <p:spPr>
          <a:xfrm>
            <a:off x="7680960" y="4617720"/>
            <a:ext cx="3687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00" kern="0" dirty="0">
                <a:solidFill>
                  <a:srgbClr val="E8D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EDUCATION, P. 161</a:t>
            </a:r>
            <a:endParaRPr lang="en-US" sz="1050" dirty="0"/>
          </a:p>
        </p:txBody>
      </p:sp>
      <p:sp>
        <p:nvSpPr>
          <p:cNvPr id="21" name="Text 15"/>
          <p:cNvSpPr/>
          <p:nvPr/>
        </p:nvSpPr>
        <p:spPr>
          <a:xfrm>
            <a:off x="11323015" y="641908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22" name="Text 16"/>
          <p:cNvSpPr/>
          <p:nvPr/>
        </p:nvSpPr>
        <p:spPr>
          <a:xfrm>
            <a:off x="548640" y="64190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MEDICINE OF MELODY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566928" cy="56692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3" name="Image 0" descr="assets/FaStethoscop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175" y="515447"/>
            <a:ext cx="413857" cy="4138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16736" y="402336"/>
            <a:ext cx="1032631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PRACTICE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316736" y="621792"/>
            <a:ext cx="1032631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Science of Music Therapy</a:t>
            </a:r>
            <a:endParaRPr lang="en-US" sz="27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3527450" cy="2331720"/>
          </a:xfrm>
          <a:prstGeom prst="roundRect">
            <a:avLst>
              <a:gd name="adj" fmla="val 3137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983181" y="1810512"/>
            <a:ext cx="658368" cy="65836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8" name="Image 1" descr="assets/FaCommentMedical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061" y="1899392"/>
            <a:ext cx="480609" cy="48060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77240" y="2606040"/>
            <a:ext cx="307025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Clinical Practice</a:t>
            </a:r>
            <a:endParaRPr lang="en-US" sz="1550" dirty="0"/>
          </a:p>
        </p:txBody>
      </p:sp>
      <p:sp>
        <p:nvSpPr>
          <p:cNvPr id="10" name="Text 6"/>
          <p:cNvSpPr/>
          <p:nvPr/>
        </p:nvSpPr>
        <p:spPr>
          <a:xfrm>
            <a:off x="804672" y="2999232"/>
            <a:ext cx="301538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8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Board-certified music therapists design structured musical interventions to reach specific, measurable therapeutic goals, following the clinical model of the American Music Therapy Association.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>
            <a:off x="4332122" y="1554480"/>
            <a:ext cx="3527450" cy="2331720"/>
          </a:xfrm>
          <a:prstGeom prst="roundRect">
            <a:avLst>
              <a:gd name="adj" fmla="val 3137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5766664" y="1810512"/>
            <a:ext cx="658368" cy="65836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13" name="Image 2" descr="assets/FaBookMedical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5543" y="1899392"/>
            <a:ext cx="480609" cy="480609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560722" y="2606040"/>
            <a:ext cx="307025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Applications</a:t>
            </a:r>
            <a:endParaRPr lang="en-US" sz="1550" dirty="0"/>
          </a:p>
        </p:txBody>
      </p:sp>
      <p:sp>
        <p:nvSpPr>
          <p:cNvPr id="15" name="Text 10"/>
          <p:cNvSpPr/>
          <p:nvPr/>
        </p:nvSpPr>
        <p:spPr>
          <a:xfrm>
            <a:off x="4588154" y="2999232"/>
            <a:ext cx="301538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8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in depression and PTSD recovery, stroke and Parkinson's rehabilitation, autism spectrum support, and dementia care.</a:t>
            </a:r>
            <a:endParaRPr lang="en-US" sz="1180" dirty="0"/>
          </a:p>
        </p:txBody>
      </p:sp>
      <p:sp>
        <p:nvSpPr>
          <p:cNvPr id="16" name="Shape 11"/>
          <p:cNvSpPr/>
          <p:nvPr/>
        </p:nvSpPr>
        <p:spPr>
          <a:xfrm>
            <a:off x="8115605" y="1554480"/>
            <a:ext cx="3527450" cy="2331720"/>
          </a:xfrm>
          <a:prstGeom prst="roundRect">
            <a:avLst>
              <a:gd name="adj" fmla="val 3137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550146" y="1810512"/>
            <a:ext cx="658368" cy="65836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18" name="Image 3" descr="assets/FaBrai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9026" y="1899392"/>
            <a:ext cx="480609" cy="480609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344205" y="2606040"/>
            <a:ext cx="307025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Mechanism</a:t>
            </a:r>
            <a:endParaRPr lang="en-US" sz="1550" dirty="0"/>
          </a:p>
        </p:txBody>
      </p:sp>
      <p:sp>
        <p:nvSpPr>
          <p:cNvPr id="20" name="Text 14"/>
          <p:cNvSpPr/>
          <p:nvPr/>
        </p:nvSpPr>
        <p:spPr>
          <a:xfrm>
            <a:off x="8371637" y="2999232"/>
            <a:ext cx="301538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8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Music modulates limbic and autonomic pathways simultaneously — harmonizing emotional regulation with the body's stress response.</a:t>
            </a:r>
            <a:endParaRPr lang="en-US" sz="1180" dirty="0"/>
          </a:p>
        </p:txBody>
      </p:sp>
      <p:sp>
        <p:nvSpPr>
          <p:cNvPr id="21" name="Shape 15"/>
          <p:cNvSpPr/>
          <p:nvPr/>
        </p:nvSpPr>
        <p:spPr>
          <a:xfrm>
            <a:off x="548640" y="4160520"/>
            <a:ext cx="11094415" cy="1280160"/>
          </a:xfrm>
          <a:prstGeom prst="roundRect">
            <a:avLst>
              <a:gd name="adj" fmla="val 5714"/>
            </a:avLst>
          </a:prstGeom>
          <a:solidFill>
            <a:srgbClr val="5C1A3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22960" y="4489704"/>
            <a:ext cx="621792" cy="621792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3" name="Image 4" descr="assets/FaHeart_burgundy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902" y="4573646"/>
            <a:ext cx="453908" cy="453908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600200" y="4160520"/>
            <a:ext cx="976853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striking clinical pattern: patients with advanced dementia who can no longer recall their own name will often still sing every word of a hymn learned in childhood. Musical memory is uniquely resilient to neurodegeneration — stored differently in the brain than spoken memory (Cuddy &amp; Duffin, 2005).</a:t>
            </a:r>
            <a:endParaRPr lang="en-US" sz="1300" dirty="0"/>
          </a:p>
        </p:txBody>
      </p:sp>
      <p:sp>
        <p:nvSpPr>
          <p:cNvPr id="25" name="Text 18"/>
          <p:cNvSpPr/>
          <p:nvPr/>
        </p:nvSpPr>
        <p:spPr>
          <a:xfrm>
            <a:off x="11323015" y="641908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26" name="Text 19"/>
          <p:cNvSpPr/>
          <p:nvPr/>
        </p:nvSpPr>
        <p:spPr>
          <a:xfrm>
            <a:off x="548640" y="64190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MEDICINE OF MELODY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390F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0" y="502920"/>
            <a:ext cx="3291840" cy="0"/>
          </a:xfrm>
          <a:prstGeom prst="line">
            <a:avLst/>
          </a:prstGeom>
          <a:noFill/>
          <a:ln w="12700">
            <a:solidFill>
              <a:srgbClr val="C9A227">
                <a:alpha val="62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229600" y="580644"/>
            <a:ext cx="3291840" cy="0"/>
          </a:xfrm>
          <a:prstGeom prst="line">
            <a:avLst/>
          </a:prstGeom>
          <a:noFill/>
          <a:ln w="12700">
            <a:solidFill>
              <a:srgbClr val="C9A227">
                <a:alpha val="62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0" y="658368"/>
            <a:ext cx="3291840" cy="0"/>
          </a:xfrm>
          <a:prstGeom prst="line">
            <a:avLst/>
          </a:prstGeom>
          <a:noFill/>
          <a:ln w="12700">
            <a:solidFill>
              <a:srgbClr val="C9A227">
                <a:alpha val="62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0" y="736092"/>
            <a:ext cx="3291840" cy="0"/>
          </a:xfrm>
          <a:prstGeom prst="line">
            <a:avLst/>
          </a:prstGeom>
          <a:noFill/>
          <a:ln w="12700">
            <a:solidFill>
              <a:srgbClr val="C9A227">
                <a:alpha val="62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0" y="813816"/>
            <a:ext cx="3291840" cy="0"/>
          </a:xfrm>
          <a:prstGeom prst="line">
            <a:avLst/>
          </a:prstGeom>
          <a:noFill/>
          <a:ln w="12700">
            <a:solidFill>
              <a:srgbClr val="C9A227">
                <a:alpha val="62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1200000">
            <a:off x="8624621" y="611734"/>
            <a:ext cx="118872" cy="914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8" name="Shape 6"/>
          <p:cNvSpPr/>
          <p:nvPr/>
        </p:nvSpPr>
        <p:spPr>
          <a:xfrm>
            <a:off x="8725205" y="319126"/>
            <a:ext cx="0" cy="329184"/>
          </a:xfrm>
          <a:prstGeom prst="line">
            <a:avLst/>
          </a:prstGeom>
          <a:noFill/>
          <a:ln w="17780">
            <a:solidFill>
              <a:srgbClr val="C9A227">
                <a:alpha val="72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rot="-1200000">
            <a:off x="9348826" y="743864"/>
            <a:ext cx="118872" cy="914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0" name="Shape 8"/>
          <p:cNvSpPr/>
          <p:nvPr/>
        </p:nvSpPr>
        <p:spPr>
          <a:xfrm>
            <a:off x="9449410" y="451256"/>
            <a:ext cx="0" cy="329184"/>
          </a:xfrm>
          <a:prstGeom prst="line">
            <a:avLst/>
          </a:prstGeom>
          <a:noFill/>
          <a:ln w="17780">
            <a:solidFill>
              <a:srgbClr val="C9A227">
                <a:alpha val="72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rot="-1200000">
            <a:off x="10138867" y="549554"/>
            <a:ext cx="118872" cy="914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2" name="Shape 10"/>
          <p:cNvSpPr/>
          <p:nvPr/>
        </p:nvSpPr>
        <p:spPr>
          <a:xfrm>
            <a:off x="10239451" y="256946"/>
            <a:ext cx="0" cy="329184"/>
          </a:xfrm>
          <a:prstGeom prst="line">
            <a:avLst/>
          </a:prstGeom>
          <a:noFill/>
          <a:ln w="17780">
            <a:solidFill>
              <a:srgbClr val="C9A227">
                <a:alpha val="72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rot="-1200000">
            <a:off x="10797235" y="689458"/>
            <a:ext cx="118872" cy="914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4" name="Shape 12"/>
          <p:cNvSpPr/>
          <p:nvPr/>
        </p:nvSpPr>
        <p:spPr>
          <a:xfrm>
            <a:off x="10897819" y="396850"/>
            <a:ext cx="0" cy="329184"/>
          </a:xfrm>
          <a:prstGeom prst="line">
            <a:avLst/>
          </a:prstGeom>
          <a:noFill/>
          <a:ln w="17780">
            <a:solidFill>
              <a:srgbClr val="C9A227">
                <a:alpha val="72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548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FOUNDATION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48640" y="841248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David — The First Music Therapist</a:t>
            </a:r>
            <a:endParaRPr lang="en-US" sz="3200" dirty="0"/>
          </a:p>
        </p:txBody>
      </p:sp>
      <p:sp>
        <p:nvSpPr>
          <p:cNvPr id="17" name="Shape 15"/>
          <p:cNvSpPr/>
          <p:nvPr/>
        </p:nvSpPr>
        <p:spPr>
          <a:xfrm>
            <a:off x="548640" y="1783080"/>
            <a:ext cx="11094415" cy="1143000"/>
          </a:xfrm>
          <a:prstGeom prst="roundRect">
            <a:avLst>
              <a:gd name="adj" fmla="val 6400"/>
            </a:avLst>
          </a:prstGeom>
          <a:solidFill>
            <a:srgbClr val="4A1429"/>
          </a:solidFill>
          <a:ln/>
        </p:spPr>
      </p:sp>
      <p:sp>
        <p:nvSpPr>
          <p:cNvPr id="18" name="Shape 16"/>
          <p:cNvSpPr/>
          <p:nvPr/>
        </p:nvSpPr>
        <p:spPr>
          <a:xfrm>
            <a:off x="822960" y="2075688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9" name="Image 0" descr="assets/FaMusic_burgund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7026" y="2149754"/>
            <a:ext cx="400507" cy="400507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1508760" y="1783080"/>
            <a:ext cx="985997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E8D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Samuel 16:14–23  </a:t>
            </a:r>
            <a:pPr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David's harp calmed Saul's troubled spirit when nothing else could reach him.</a:t>
            </a:r>
            <a:endParaRPr lang="en-US" sz="1450" dirty="0"/>
          </a:p>
        </p:txBody>
      </p:sp>
      <p:sp>
        <p:nvSpPr>
          <p:cNvPr id="21" name="Shape 18"/>
          <p:cNvSpPr/>
          <p:nvPr/>
        </p:nvSpPr>
        <p:spPr>
          <a:xfrm>
            <a:off x="548640" y="3154680"/>
            <a:ext cx="11094415" cy="1143000"/>
          </a:xfrm>
          <a:prstGeom prst="roundRect">
            <a:avLst>
              <a:gd name="adj" fmla="val 6400"/>
            </a:avLst>
          </a:prstGeom>
          <a:solidFill>
            <a:srgbClr val="4A1429"/>
          </a:solidFill>
          <a:ln/>
        </p:spPr>
      </p:sp>
      <p:sp>
        <p:nvSpPr>
          <p:cNvPr id="22" name="Shape 19"/>
          <p:cNvSpPr/>
          <p:nvPr/>
        </p:nvSpPr>
        <p:spPr>
          <a:xfrm>
            <a:off x="822960" y="3447288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3" name="Image 1" descr="assets/FaFeatherAlt_burgund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026" y="3521354"/>
            <a:ext cx="400507" cy="400507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1508760" y="3154680"/>
            <a:ext cx="985997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E8D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 psalms  </a:t>
            </a:r>
            <a:pPr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modeled honest emotional expression — lament moving toward praise — the very pattern modern therapists now call processing.</a:t>
            </a:r>
            <a:endParaRPr lang="en-US" sz="1450" dirty="0"/>
          </a:p>
        </p:txBody>
      </p:sp>
      <p:sp>
        <p:nvSpPr>
          <p:cNvPr id="25" name="Shape 21"/>
          <p:cNvSpPr/>
          <p:nvPr/>
        </p:nvSpPr>
        <p:spPr>
          <a:xfrm>
            <a:off x="548640" y="4572000"/>
            <a:ext cx="11094415" cy="1051560"/>
          </a:xfrm>
          <a:prstGeom prst="roundRect">
            <a:avLst>
              <a:gd name="adj" fmla="val 6957"/>
            </a:avLst>
          </a:prstGeom>
          <a:solidFill>
            <a:srgbClr val="C9A227"/>
          </a:solidFill>
          <a:ln/>
        </p:spPr>
      </p:sp>
      <p:sp>
        <p:nvSpPr>
          <p:cNvPr id="26" name="Text 22"/>
          <p:cNvSpPr/>
          <p:nvPr/>
        </p:nvSpPr>
        <p:spPr>
          <a:xfrm>
            <a:off x="914400" y="4572000"/>
            <a:ext cx="1036289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i="1" dirty="0">
                <a:solidFill>
                  <a:srgbClr val="390F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thousand years before “music therapy” had a name, a shepherd's harp was already practicing it.</a:t>
            </a:r>
            <a:endParaRPr lang="en-US" sz="1600" dirty="0"/>
          </a:p>
        </p:txBody>
      </p:sp>
      <p:sp>
        <p:nvSpPr>
          <p:cNvPr id="27" name="Text 23"/>
          <p:cNvSpPr/>
          <p:nvPr/>
        </p:nvSpPr>
        <p:spPr>
          <a:xfrm>
            <a:off x="11323015" y="641908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28" name="Text 24"/>
          <p:cNvSpPr/>
          <p:nvPr/>
        </p:nvSpPr>
        <p:spPr>
          <a:xfrm>
            <a:off x="548640" y="64190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MEDICINE OF MELODY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566928" cy="56692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3" name="Image 0" descr="assets/FaHandshak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175" y="515447"/>
            <a:ext cx="413857" cy="4138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16736" y="402336"/>
            <a:ext cx="1032631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SYNTHESIS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316736" y="621792"/>
            <a:ext cx="1032631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Harmony Between Science and Faith</a:t>
            </a:r>
            <a:endParaRPr lang="en-US" sz="2500" dirty="0"/>
          </a:p>
        </p:txBody>
      </p:sp>
      <p:sp>
        <p:nvSpPr>
          <p:cNvPr id="6" name="Shape 3"/>
          <p:cNvSpPr/>
          <p:nvPr/>
        </p:nvSpPr>
        <p:spPr>
          <a:xfrm>
            <a:off x="548640" y="1600200"/>
            <a:ext cx="4206240" cy="4251960"/>
          </a:xfrm>
          <a:prstGeom prst="roundRect">
            <a:avLst>
              <a:gd name="adj" fmla="val 1739"/>
            </a:avLst>
          </a:prstGeom>
          <a:solidFill>
            <a:srgbClr val="5C1A3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2194560" y="1920240"/>
            <a:ext cx="914400" cy="91440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8" name="Image 1" descr="assets/FaHandshake_burgund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004" y="2043684"/>
            <a:ext cx="667512" cy="66751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68680" y="301752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i="1" dirty="0">
                <a:solidFill>
                  <a:srgbClr val="E8D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Science confirms; Scripture already declared: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868680" y="3611880"/>
            <a:ext cx="3566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Music heals the whole person — body, mind, and spirit.</a:t>
            </a:r>
            <a:endParaRPr lang="en-US" sz="1900" dirty="0"/>
          </a:p>
        </p:txBody>
      </p:sp>
      <p:sp>
        <p:nvSpPr>
          <p:cNvPr id="11" name="Shape 7"/>
          <p:cNvSpPr/>
          <p:nvPr/>
        </p:nvSpPr>
        <p:spPr>
          <a:xfrm>
            <a:off x="5074920" y="1600200"/>
            <a:ext cx="6568135" cy="1965960"/>
          </a:xfrm>
          <a:prstGeom prst="roundRect">
            <a:avLst>
              <a:gd name="adj" fmla="val 3721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5349240" y="1892808"/>
            <a:ext cx="548640" cy="548640"/>
          </a:xfrm>
          <a:prstGeom prst="ellipse">
            <a:avLst/>
          </a:prstGeom>
          <a:solidFill>
            <a:srgbClr val="8C5B6B"/>
          </a:solidFill>
          <a:ln/>
        </p:spPr>
      </p:sp>
      <p:pic>
        <p:nvPicPr>
          <p:cNvPr id="13" name="Image 2" descr="assets/FaQuoteLef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306" y="1966874"/>
            <a:ext cx="400507" cy="400507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035040" y="1801368"/>
            <a:ext cx="53336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2B16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words fail, music speaks.</a:t>
            </a:r>
            <a:endParaRPr lang="en-US" sz="1700" dirty="0"/>
          </a:p>
        </p:txBody>
      </p:sp>
      <p:sp>
        <p:nvSpPr>
          <p:cNvPr id="15" name="Text 10"/>
          <p:cNvSpPr/>
          <p:nvPr/>
        </p:nvSpPr>
        <p:spPr>
          <a:xfrm>
            <a:off x="6035040" y="3017520"/>
            <a:ext cx="53336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ANDERSEN</a:t>
            </a:r>
            <a:endParaRPr lang="en-US" sz="1050" dirty="0"/>
          </a:p>
        </p:txBody>
      </p:sp>
      <p:sp>
        <p:nvSpPr>
          <p:cNvPr id="16" name="Shape 11"/>
          <p:cNvSpPr/>
          <p:nvPr/>
        </p:nvSpPr>
        <p:spPr>
          <a:xfrm>
            <a:off x="5074920" y="3794760"/>
            <a:ext cx="6568135" cy="1965960"/>
          </a:xfrm>
          <a:prstGeom prst="roundRect">
            <a:avLst>
              <a:gd name="adj" fmla="val 3721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5349240" y="4087368"/>
            <a:ext cx="548640" cy="548640"/>
          </a:xfrm>
          <a:prstGeom prst="ellipse">
            <a:avLst/>
          </a:prstGeom>
          <a:solidFill>
            <a:srgbClr val="8C5B6B"/>
          </a:solidFill>
          <a:ln/>
        </p:spPr>
      </p:sp>
      <p:pic>
        <p:nvPicPr>
          <p:cNvPr id="18" name="Image 3" descr="assets/FaQuoteLef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3306" y="4161434"/>
            <a:ext cx="400507" cy="400507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035040" y="3995928"/>
            <a:ext cx="53336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2B16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song of the heart to God is itself a prayer.</a:t>
            </a:r>
            <a:endParaRPr lang="en-US" sz="1700" dirty="0"/>
          </a:p>
        </p:txBody>
      </p:sp>
      <p:sp>
        <p:nvSpPr>
          <p:cNvPr id="20" name="Text 14"/>
          <p:cNvSpPr/>
          <p:nvPr/>
        </p:nvSpPr>
        <p:spPr>
          <a:xfrm>
            <a:off x="6035040" y="5212080"/>
            <a:ext cx="53336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STEPS TO CHRIST, P. 100</a:t>
            </a:r>
            <a:endParaRPr lang="en-US" sz="1050" dirty="0"/>
          </a:p>
        </p:txBody>
      </p:sp>
      <p:sp>
        <p:nvSpPr>
          <p:cNvPr id="21" name="Text 15"/>
          <p:cNvSpPr/>
          <p:nvPr/>
        </p:nvSpPr>
        <p:spPr>
          <a:xfrm>
            <a:off x="11323015" y="641908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22" name="Text 16"/>
          <p:cNvSpPr/>
          <p:nvPr/>
        </p:nvSpPr>
        <p:spPr>
          <a:xfrm>
            <a:off x="548640" y="64190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MEDICINE OF MELODY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566928" cy="56692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3" name="Image 0" descr="assets/FaMusi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175" y="515447"/>
            <a:ext cx="413857" cy="4138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16736" y="402336"/>
            <a:ext cx="1032631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CHORAL LENS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316736" y="621792"/>
            <a:ext cx="1032631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Composer's Corner: Designing Music That Heals</a:t>
            </a:r>
            <a:endParaRPr lang="en-US" sz="2300" dirty="0"/>
          </a:p>
        </p:txBody>
      </p:sp>
      <p:sp>
        <p:nvSpPr>
          <p:cNvPr id="6" name="Shape 3"/>
          <p:cNvSpPr/>
          <p:nvPr/>
        </p:nvSpPr>
        <p:spPr>
          <a:xfrm>
            <a:off x="548640" y="1600200"/>
            <a:ext cx="5419192" cy="1965960"/>
          </a:xfrm>
          <a:prstGeom prst="roundRect">
            <a:avLst>
              <a:gd name="adj" fmla="val 3721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1856232"/>
            <a:ext cx="658368" cy="65836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8" name="Image 1" descr="assets/FaUser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552" y="1945112"/>
            <a:ext cx="480609" cy="48060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00200" y="1801368"/>
            <a:ext cx="4139032" cy="1563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6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Simple, singable harmonies — unison or close two-part — invite full congregational participation. Participation, not performance, produces the health benefit.</a:t>
            </a:r>
            <a:endParaRPr lang="en-US" sz="1260" dirty="0"/>
          </a:p>
        </p:txBody>
      </p:sp>
      <p:sp>
        <p:nvSpPr>
          <p:cNvPr id="10" name="Shape 6"/>
          <p:cNvSpPr/>
          <p:nvPr/>
        </p:nvSpPr>
        <p:spPr>
          <a:xfrm>
            <a:off x="6223864" y="1600200"/>
            <a:ext cx="5419192" cy="1965960"/>
          </a:xfrm>
          <a:prstGeom prst="roundRect">
            <a:avLst>
              <a:gd name="adj" fmla="val 3721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6479896" y="1856232"/>
            <a:ext cx="658368" cy="65836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12" name="Image 2" descr="assets/FaFeatherAl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775" y="1945112"/>
            <a:ext cx="480609" cy="48060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275424" y="1801368"/>
            <a:ext cx="4139032" cy="1563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6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Repetition and predictable structure — refrains, call-and-response — make a hymn memorable for life, the same quality that lets dementia patients sing decades later.</a:t>
            </a:r>
            <a:endParaRPr lang="en-US" sz="1260" dirty="0"/>
          </a:p>
        </p:txBody>
      </p:sp>
      <p:sp>
        <p:nvSpPr>
          <p:cNvPr id="14" name="Shape 9"/>
          <p:cNvSpPr/>
          <p:nvPr/>
        </p:nvSpPr>
        <p:spPr>
          <a:xfrm>
            <a:off x="548640" y="3822192"/>
            <a:ext cx="5419192" cy="1965960"/>
          </a:xfrm>
          <a:prstGeom prst="roundRect">
            <a:avLst>
              <a:gd name="adj" fmla="val 3721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804672" y="4078224"/>
            <a:ext cx="658368" cy="65836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16" name="Image 3" descr="assets/FaLung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552" y="4167104"/>
            <a:ext cx="480609" cy="480609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600200" y="4023360"/>
            <a:ext cx="4139032" cy="1563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6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breathing-led warm-up before rehearsal is, physiologically, a vagal-toning exercise before it is a vocal one.</a:t>
            </a:r>
            <a:endParaRPr lang="en-US" sz="1260" dirty="0"/>
          </a:p>
        </p:txBody>
      </p:sp>
      <p:sp>
        <p:nvSpPr>
          <p:cNvPr id="18" name="Shape 12"/>
          <p:cNvSpPr/>
          <p:nvPr/>
        </p:nvSpPr>
        <p:spPr>
          <a:xfrm>
            <a:off x="6223864" y="3822192"/>
            <a:ext cx="5419192" cy="1965960"/>
          </a:xfrm>
          <a:prstGeom prst="roundRect">
            <a:avLst>
              <a:gd name="adj" fmla="val 3721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6479896" y="4078224"/>
            <a:ext cx="658368" cy="65836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20" name="Image 4" descr="assets/FaHear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8775" y="4167104"/>
            <a:ext cx="480609" cy="480609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7275424" y="4023360"/>
            <a:ext cx="4139032" cy="1563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6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Choosing keys and tempos that sit comfortably in a congregation's natural voice range lowers strain and raises participation — and with it, the benefit.</a:t>
            </a:r>
            <a:endParaRPr lang="en-US" sz="1260" dirty="0"/>
          </a:p>
        </p:txBody>
      </p:sp>
      <p:sp>
        <p:nvSpPr>
          <p:cNvPr id="22" name="Text 15"/>
          <p:cNvSpPr/>
          <p:nvPr/>
        </p:nvSpPr>
        <p:spPr>
          <a:xfrm>
            <a:off x="11323015" y="641908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23" name="Text 16"/>
          <p:cNvSpPr/>
          <p:nvPr/>
        </p:nvSpPr>
        <p:spPr>
          <a:xfrm>
            <a:off x="548640" y="64190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MEDICINE OF MELODY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566928" cy="566928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3" name="Image 0" descr="assets/FaHandHoldingHea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175" y="515447"/>
            <a:ext cx="413857" cy="4138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16736" y="402336"/>
            <a:ext cx="1032631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9C7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IT INTO PRACTICE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316736" y="621792"/>
            <a:ext cx="1032631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Practical Applications</a:t>
            </a:r>
            <a:endParaRPr lang="en-US" sz="2700" dirty="0"/>
          </a:p>
        </p:txBody>
      </p:sp>
      <p:sp>
        <p:nvSpPr>
          <p:cNvPr id="6" name="Shape 3"/>
          <p:cNvSpPr/>
          <p:nvPr/>
        </p:nvSpPr>
        <p:spPr>
          <a:xfrm>
            <a:off x="548640" y="1600200"/>
            <a:ext cx="5364328" cy="4251960"/>
          </a:xfrm>
          <a:prstGeom prst="roundRect">
            <a:avLst>
              <a:gd name="adj" fmla="val 1720"/>
            </a:avLst>
          </a:prstGeom>
          <a:solidFill>
            <a:srgbClr val="F8F1F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41248" y="1874520"/>
            <a:ext cx="640080" cy="640080"/>
          </a:xfrm>
          <a:prstGeom prst="ellipse">
            <a:avLst/>
          </a:prstGeom>
          <a:solidFill>
            <a:srgbClr val="5C1A33"/>
          </a:solidFill>
          <a:ln/>
        </p:spPr>
      </p:sp>
      <p:pic>
        <p:nvPicPr>
          <p:cNvPr id="8" name="Image 1" descr="assets/FaUser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659" y="1960931"/>
            <a:ext cx="467258" cy="46725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1938528"/>
            <a:ext cx="39927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5C1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 INDIVIDUALS</a:t>
            </a:r>
            <a:endParaRPr lang="en-US" sz="1900" dirty="0"/>
          </a:p>
        </p:txBody>
      </p:sp>
      <p:sp>
        <p:nvSpPr>
          <p:cNvPr id="10" name="Shape 6"/>
          <p:cNvSpPr/>
          <p:nvPr/>
        </p:nvSpPr>
        <p:spPr>
          <a:xfrm>
            <a:off x="822960" y="2862072"/>
            <a:ext cx="109728" cy="10972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1" name="Text 7"/>
          <p:cNvSpPr/>
          <p:nvPr/>
        </p:nvSpPr>
        <p:spPr>
          <a:xfrm>
            <a:off x="1097280" y="2715768"/>
            <a:ext cx="45413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Begin and end each day with music — sing, hum, or play an instrument.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822960" y="3611880"/>
            <a:ext cx="109728" cy="10972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3" name="Text 9"/>
          <p:cNvSpPr/>
          <p:nvPr/>
        </p:nvSpPr>
        <p:spPr>
          <a:xfrm>
            <a:off x="1097280" y="3465576"/>
            <a:ext cx="45413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hymns and spiritual songs for quiet meditation and Scripture memory.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22960" y="4361688"/>
            <a:ext cx="109728" cy="10972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5" name="Text 11"/>
          <p:cNvSpPr/>
          <p:nvPr/>
        </p:nvSpPr>
        <p:spPr>
          <a:xfrm>
            <a:off x="1097280" y="4215384"/>
            <a:ext cx="45413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music deliberately for mood — calming before sleep, energizing before work.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822960" y="5111496"/>
            <a:ext cx="109728" cy="10972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7" name="Text 13"/>
          <p:cNvSpPr/>
          <p:nvPr/>
        </p:nvSpPr>
        <p:spPr>
          <a:xfrm>
            <a:off x="1097280" y="4965192"/>
            <a:ext cx="45413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16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 breath lead the voice: a slow hymn is also a stress-lowering exercise.</a:t>
            </a:r>
            <a:endParaRPr lang="en-US" sz="1300" dirty="0"/>
          </a:p>
        </p:txBody>
      </p:sp>
      <p:sp>
        <p:nvSpPr>
          <p:cNvPr id="18" name="Shape 14"/>
          <p:cNvSpPr/>
          <p:nvPr/>
        </p:nvSpPr>
        <p:spPr>
          <a:xfrm>
            <a:off x="6278728" y="1600200"/>
            <a:ext cx="5364328" cy="4251960"/>
          </a:xfrm>
          <a:prstGeom prst="roundRect">
            <a:avLst>
              <a:gd name="adj" fmla="val 1720"/>
            </a:avLst>
          </a:prstGeom>
          <a:solidFill>
            <a:srgbClr val="5C1A33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6571336" y="1874520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0" name="Image 2" descr="assets/FaChurch_burgund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746" y="1960931"/>
            <a:ext cx="467258" cy="467258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7376008" y="1938528"/>
            <a:ext cx="39927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 CHURCHES</a:t>
            </a:r>
            <a:endParaRPr lang="en-US" sz="1900" dirty="0"/>
          </a:p>
        </p:txBody>
      </p:sp>
      <p:sp>
        <p:nvSpPr>
          <p:cNvPr id="22" name="Shape 17"/>
          <p:cNvSpPr/>
          <p:nvPr/>
        </p:nvSpPr>
        <p:spPr>
          <a:xfrm>
            <a:off x="6553048" y="2862072"/>
            <a:ext cx="109728" cy="10972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3" name="Text 18"/>
          <p:cNvSpPr/>
          <p:nvPr/>
        </p:nvSpPr>
        <p:spPr>
          <a:xfrm>
            <a:off x="6827368" y="2715768"/>
            <a:ext cx="45413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 choirs and congregational singing — invite full participation, not performance only.</a:t>
            </a:r>
            <a:endParaRPr lang="en-US" sz="1300" dirty="0"/>
          </a:p>
        </p:txBody>
      </p:sp>
      <p:sp>
        <p:nvSpPr>
          <p:cNvPr id="24" name="Shape 19"/>
          <p:cNvSpPr/>
          <p:nvPr/>
        </p:nvSpPr>
        <p:spPr>
          <a:xfrm>
            <a:off x="6553048" y="3611880"/>
            <a:ext cx="109728" cy="10972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5" name="Text 20"/>
          <p:cNvSpPr/>
          <p:nvPr/>
        </p:nvSpPr>
        <p:spPr>
          <a:xfrm>
            <a:off x="6827368" y="3465576"/>
            <a:ext cx="45413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Encourage healing, uplifting music in worship and visitation alike.</a:t>
            </a:r>
            <a:endParaRPr lang="en-US" sz="1300" dirty="0"/>
          </a:p>
        </p:txBody>
      </p:sp>
      <p:sp>
        <p:nvSpPr>
          <p:cNvPr id="26" name="Shape 21"/>
          <p:cNvSpPr/>
          <p:nvPr/>
        </p:nvSpPr>
        <p:spPr>
          <a:xfrm>
            <a:off x="6553048" y="4361688"/>
            <a:ext cx="109728" cy="10972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7" name="Text 22"/>
          <p:cNvSpPr/>
          <p:nvPr/>
        </p:nvSpPr>
        <p:spPr>
          <a:xfrm>
            <a:off x="6827368" y="4215384"/>
            <a:ext cx="45413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keys and tempos that sit inside a congregation's comfortable range.</a:t>
            </a:r>
            <a:endParaRPr lang="en-US" sz="1300" dirty="0"/>
          </a:p>
        </p:txBody>
      </p:sp>
      <p:sp>
        <p:nvSpPr>
          <p:cNvPr id="28" name="Shape 23"/>
          <p:cNvSpPr/>
          <p:nvPr/>
        </p:nvSpPr>
        <p:spPr>
          <a:xfrm>
            <a:off x="6553048" y="5111496"/>
            <a:ext cx="109728" cy="10972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9" name="Text 24"/>
          <p:cNvSpPr/>
          <p:nvPr/>
        </p:nvSpPr>
        <p:spPr>
          <a:xfrm>
            <a:off x="6827368" y="4965192"/>
            <a:ext cx="45413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 musicians with hospital and hospice ministry — carry the harp to the bedside.</a:t>
            </a:r>
            <a:endParaRPr lang="en-US" sz="1300" dirty="0"/>
          </a:p>
        </p:txBody>
      </p:sp>
      <p:sp>
        <p:nvSpPr>
          <p:cNvPr id="30" name="Text 25"/>
          <p:cNvSpPr/>
          <p:nvPr/>
        </p:nvSpPr>
        <p:spPr>
          <a:xfrm>
            <a:off x="11323015" y="641908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sp>
        <p:nvSpPr>
          <p:cNvPr id="31" name="Text 26"/>
          <p:cNvSpPr/>
          <p:nvPr/>
        </p:nvSpPr>
        <p:spPr>
          <a:xfrm>
            <a:off x="548640" y="64190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MEDICINE OF MELODY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90F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94360"/>
            <a:ext cx="3108960" cy="0"/>
          </a:xfrm>
          <a:prstGeom prst="line">
            <a:avLst/>
          </a:prstGeom>
          <a:noFill/>
          <a:ln w="12700">
            <a:solidFill>
              <a:srgbClr val="C9A227">
                <a:alpha val="6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672084"/>
            <a:ext cx="3108960" cy="0"/>
          </a:xfrm>
          <a:prstGeom prst="line">
            <a:avLst/>
          </a:prstGeom>
          <a:noFill/>
          <a:ln w="12700">
            <a:solidFill>
              <a:srgbClr val="C9A227">
                <a:alpha val="6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749808"/>
            <a:ext cx="3108960" cy="0"/>
          </a:xfrm>
          <a:prstGeom prst="line">
            <a:avLst/>
          </a:prstGeom>
          <a:noFill/>
          <a:ln w="12700">
            <a:solidFill>
              <a:srgbClr val="C9A227">
                <a:alpha val="6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827532"/>
            <a:ext cx="3108960" cy="0"/>
          </a:xfrm>
          <a:prstGeom prst="line">
            <a:avLst/>
          </a:prstGeom>
          <a:noFill/>
          <a:ln w="12700">
            <a:solidFill>
              <a:srgbClr val="C9A227">
                <a:alpha val="6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" y="905256"/>
            <a:ext cx="3108960" cy="0"/>
          </a:xfrm>
          <a:prstGeom prst="line">
            <a:avLst/>
          </a:prstGeom>
          <a:noFill/>
          <a:ln w="12700">
            <a:solidFill>
              <a:srgbClr val="C9A227">
                <a:alpha val="6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1200000">
            <a:off x="1013155" y="703174"/>
            <a:ext cx="118872" cy="914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8" name="Shape 6"/>
          <p:cNvSpPr/>
          <p:nvPr/>
        </p:nvSpPr>
        <p:spPr>
          <a:xfrm>
            <a:off x="1113739" y="410566"/>
            <a:ext cx="0" cy="329184"/>
          </a:xfrm>
          <a:prstGeom prst="line">
            <a:avLst/>
          </a:prstGeom>
          <a:noFill/>
          <a:ln w="17780">
            <a:solidFill>
              <a:srgbClr val="C9A227">
                <a:alpha val="7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rot="-1200000">
            <a:off x="1697126" y="835304"/>
            <a:ext cx="118872" cy="914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0" name="Shape 8"/>
          <p:cNvSpPr/>
          <p:nvPr/>
        </p:nvSpPr>
        <p:spPr>
          <a:xfrm>
            <a:off x="1797710" y="542696"/>
            <a:ext cx="0" cy="329184"/>
          </a:xfrm>
          <a:prstGeom prst="line">
            <a:avLst/>
          </a:prstGeom>
          <a:noFill/>
          <a:ln w="17780">
            <a:solidFill>
              <a:srgbClr val="C9A227">
                <a:alpha val="7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rot="-1200000">
            <a:off x="2443277" y="640994"/>
            <a:ext cx="118872" cy="914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2" name="Shape 10"/>
          <p:cNvSpPr/>
          <p:nvPr/>
        </p:nvSpPr>
        <p:spPr>
          <a:xfrm>
            <a:off x="2543861" y="348386"/>
            <a:ext cx="0" cy="329184"/>
          </a:xfrm>
          <a:prstGeom prst="line">
            <a:avLst/>
          </a:prstGeom>
          <a:noFill/>
          <a:ln w="17780">
            <a:solidFill>
              <a:srgbClr val="C9A227">
                <a:alpha val="7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rot="-1200000">
            <a:off x="3065069" y="780898"/>
            <a:ext cx="118872" cy="914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4" name="Shape 12"/>
          <p:cNvSpPr/>
          <p:nvPr/>
        </p:nvSpPr>
        <p:spPr>
          <a:xfrm>
            <a:off x="3165653" y="488290"/>
            <a:ext cx="0" cy="329184"/>
          </a:xfrm>
          <a:prstGeom prst="line">
            <a:avLst/>
          </a:prstGeom>
          <a:noFill/>
          <a:ln w="17780">
            <a:solidFill>
              <a:srgbClr val="C9A227">
                <a:alpha val="7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12480" y="5577840"/>
            <a:ext cx="3108960" cy="0"/>
          </a:xfrm>
          <a:prstGeom prst="line">
            <a:avLst/>
          </a:prstGeom>
          <a:noFill/>
          <a:ln w="12700">
            <a:solidFill>
              <a:srgbClr val="C9A227">
                <a:alpha val="6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412480" y="5655564"/>
            <a:ext cx="3108960" cy="0"/>
          </a:xfrm>
          <a:prstGeom prst="line">
            <a:avLst/>
          </a:prstGeom>
          <a:noFill/>
          <a:ln w="12700">
            <a:solidFill>
              <a:srgbClr val="C9A227">
                <a:alpha val="6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12480" y="5733288"/>
            <a:ext cx="3108960" cy="0"/>
          </a:xfrm>
          <a:prstGeom prst="line">
            <a:avLst/>
          </a:prstGeom>
          <a:noFill/>
          <a:ln w="12700">
            <a:solidFill>
              <a:srgbClr val="C9A227">
                <a:alpha val="6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412480" y="5811012"/>
            <a:ext cx="3108960" cy="0"/>
          </a:xfrm>
          <a:prstGeom prst="line">
            <a:avLst/>
          </a:prstGeom>
          <a:noFill/>
          <a:ln w="12700">
            <a:solidFill>
              <a:srgbClr val="C9A227">
                <a:alpha val="65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412480" y="5888736"/>
            <a:ext cx="3108960" cy="0"/>
          </a:xfrm>
          <a:prstGeom prst="line">
            <a:avLst/>
          </a:prstGeom>
          <a:noFill/>
          <a:ln w="12700">
            <a:solidFill>
              <a:srgbClr val="C9A227">
                <a:alpha val="65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 rot="-1200000">
            <a:off x="8785555" y="5686654"/>
            <a:ext cx="118872" cy="914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1" name="Shape 19"/>
          <p:cNvSpPr/>
          <p:nvPr/>
        </p:nvSpPr>
        <p:spPr>
          <a:xfrm>
            <a:off x="8886139" y="5394046"/>
            <a:ext cx="0" cy="329184"/>
          </a:xfrm>
          <a:prstGeom prst="line">
            <a:avLst/>
          </a:prstGeom>
          <a:noFill/>
          <a:ln w="17780">
            <a:solidFill>
              <a:srgbClr val="C9A227">
                <a:alpha val="75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1200000">
            <a:off x="9469526" y="5818784"/>
            <a:ext cx="118872" cy="914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3" name="Shape 21"/>
          <p:cNvSpPr/>
          <p:nvPr/>
        </p:nvSpPr>
        <p:spPr>
          <a:xfrm>
            <a:off x="9570110" y="5526176"/>
            <a:ext cx="0" cy="329184"/>
          </a:xfrm>
          <a:prstGeom prst="line">
            <a:avLst/>
          </a:prstGeom>
          <a:noFill/>
          <a:ln w="17780">
            <a:solidFill>
              <a:srgbClr val="C9A227">
                <a:alpha val="75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 rot="-1200000">
            <a:off x="10215677" y="5624474"/>
            <a:ext cx="118872" cy="914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5" name="Shape 23"/>
          <p:cNvSpPr/>
          <p:nvPr/>
        </p:nvSpPr>
        <p:spPr>
          <a:xfrm>
            <a:off x="10316261" y="5331866"/>
            <a:ext cx="0" cy="329184"/>
          </a:xfrm>
          <a:prstGeom prst="line">
            <a:avLst/>
          </a:prstGeom>
          <a:noFill/>
          <a:ln w="17780">
            <a:solidFill>
              <a:srgbClr val="C9A227">
                <a:alpha val="75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 rot="-1200000">
            <a:off x="10837469" y="5764378"/>
            <a:ext cx="118872" cy="914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7" name="Shape 25"/>
          <p:cNvSpPr/>
          <p:nvPr/>
        </p:nvSpPr>
        <p:spPr>
          <a:xfrm>
            <a:off x="10938053" y="5471770"/>
            <a:ext cx="0" cy="329184"/>
          </a:xfrm>
          <a:prstGeom prst="line">
            <a:avLst/>
          </a:prstGeom>
          <a:noFill/>
          <a:ln w="17780">
            <a:solidFill>
              <a:srgbClr val="C9A227">
                <a:alpha val="75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730088" y="640080"/>
            <a:ext cx="731520" cy="73152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9" name="Image 0" descr="assets/FaDove_burgund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8843" y="738835"/>
            <a:ext cx="534010" cy="534010"/>
          </a:xfrm>
          <a:prstGeom prst="rect">
            <a:avLst/>
          </a:prstGeom>
        </p:spPr>
      </p:pic>
      <p:sp>
        <p:nvSpPr>
          <p:cNvPr id="30" name="Text 27"/>
          <p:cNvSpPr/>
          <p:nvPr/>
        </p:nvSpPr>
        <p:spPr>
          <a:xfrm>
            <a:off x="731520" y="1508760"/>
            <a:ext cx="10728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spc="25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1250" dirty="0"/>
          </a:p>
        </p:txBody>
      </p:sp>
      <p:sp>
        <p:nvSpPr>
          <p:cNvPr id="31" name="Text 28"/>
          <p:cNvSpPr/>
          <p:nvPr/>
        </p:nvSpPr>
        <p:spPr>
          <a:xfrm>
            <a:off x="731520" y="1810512"/>
            <a:ext cx="107286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Heaven's Therapy</a:t>
            </a:r>
            <a:endParaRPr lang="en-US" sz="3400" dirty="0"/>
          </a:p>
        </p:txBody>
      </p:sp>
      <p:sp>
        <p:nvSpPr>
          <p:cNvPr id="32" name="Text 29"/>
          <p:cNvSpPr/>
          <p:nvPr/>
        </p:nvSpPr>
        <p:spPr>
          <a:xfrm>
            <a:off x="1463040" y="2606040"/>
            <a:ext cx="926561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E8D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David's harp to modern hospital wards, music remains God's universal language of healing.</a:t>
            </a:r>
            <a:endParaRPr lang="en-US" sz="1500" dirty="0"/>
          </a:p>
        </p:txBody>
      </p:sp>
      <p:sp>
        <p:nvSpPr>
          <p:cNvPr id="33" name="Shape 30"/>
          <p:cNvSpPr/>
          <p:nvPr/>
        </p:nvSpPr>
        <p:spPr>
          <a:xfrm>
            <a:off x="1463040" y="3383280"/>
            <a:ext cx="9265615" cy="914400"/>
          </a:xfrm>
          <a:prstGeom prst="roundRect">
            <a:avLst>
              <a:gd name="adj" fmla="val 8000"/>
            </a:avLst>
          </a:prstGeom>
          <a:solidFill>
            <a:srgbClr val="4A1429"/>
          </a:solidFill>
          <a:ln/>
        </p:spPr>
      </p:sp>
      <p:sp>
        <p:nvSpPr>
          <p:cNvPr id="34" name="Text 31"/>
          <p:cNvSpPr/>
          <p:nvPr/>
        </p:nvSpPr>
        <p:spPr>
          <a:xfrm>
            <a:off x="1737360" y="3383280"/>
            <a:ext cx="87169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Psalm 150:6  </a:t>
            </a:r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“Let everything that hath breath praise the Lord.”</a:t>
            </a:r>
            <a:endParaRPr lang="en-US" sz="1500" dirty="0"/>
          </a:p>
        </p:txBody>
      </p:sp>
      <p:sp>
        <p:nvSpPr>
          <p:cNvPr id="35" name="Shape 32"/>
          <p:cNvSpPr/>
          <p:nvPr/>
        </p:nvSpPr>
        <p:spPr>
          <a:xfrm>
            <a:off x="1463040" y="4434840"/>
            <a:ext cx="9265615" cy="914400"/>
          </a:xfrm>
          <a:prstGeom prst="roundRect">
            <a:avLst>
              <a:gd name="adj" fmla="val 8000"/>
            </a:avLst>
          </a:prstGeom>
          <a:solidFill>
            <a:srgbClr val="4A1429"/>
          </a:solidFill>
          <a:ln/>
        </p:spPr>
      </p:sp>
      <p:sp>
        <p:nvSpPr>
          <p:cNvPr id="36" name="Text 33"/>
          <p:cNvSpPr/>
          <p:nvPr/>
        </p:nvSpPr>
        <p:spPr>
          <a:xfrm>
            <a:off x="1737360" y="4434840"/>
            <a:ext cx="87169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Chronicles 5:13–14  </a:t>
            </a:r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hearts unite in holy song, the glory of God fills the house.</a:t>
            </a:r>
            <a:endParaRPr lang="en-US" sz="1500" dirty="0"/>
          </a:p>
        </p:txBody>
      </p:sp>
      <p:sp>
        <p:nvSpPr>
          <p:cNvPr id="37" name="Text 34"/>
          <p:cNvSpPr/>
          <p:nvPr/>
        </p:nvSpPr>
        <p:spPr>
          <a:xfrm>
            <a:off x="731520" y="5577840"/>
            <a:ext cx="107286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Sing — it is good medicine.</a:t>
            </a:r>
            <a:endParaRPr lang="en-US" sz="1800" dirty="0"/>
          </a:p>
        </p:txBody>
      </p:sp>
      <p:sp>
        <p:nvSpPr>
          <p:cNvPr id="38" name="Text 35"/>
          <p:cNvSpPr/>
          <p:nvPr/>
        </p:nvSpPr>
        <p:spPr>
          <a:xfrm>
            <a:off x="11323015" y="641908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39" name="Text 36"/>
          <p:cNvSpPr/>
          <p:nvPr/>
        </p:nvSpPr>
        <p:spPr>
          <a:xfrm>
            <a:off x="548640" y="64190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7A61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MEDICINE OF MELODY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Medicine of Melody</dc:title>
  <dc:subject>PptxGenJS Presentation</dc:subject>
  <dc:creator>Dr. Nathanael Adjei, MD FACP</dc:creator>
  <cp:lastModifiedBy>Dr. Nathanael Adjei, MD FACP</cp:lastModifiedBy>
  <cp:revision>1</cp:revision>
  <dcterms:created xsi:type="dcterms:W3CDTF">2026-06-20T06:22:49Z</dcterms:created>
  <dcterms:modified xsi:type="dcterms:W3CDTF">2026-06-20T06:22:49Z</dcterms:modified>
</cp:coreProperties>
</file>