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7" r:id="rId2"/>
    <p:sldId id="258" r:id="rId3"/>
    <p:sldId id="259" r:id="rId4"/>
    <p:sldId id="262" r:id="rId5"/>
    <p:sldId id="265"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38"/>
  </p:normalViewPr>
  <p:slideViewPr>
    <p:cSldViewPr snapToGrid="0">
      <p:cViewPr varScale="1">
        <p:scale>
          <a:sx n="126" d="100"/>
          <a:sy n="126" d="100"/>
        </p:scale>
        <p:origin x="232" y="3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56F307-05B6-0141-A880-BFE8DEEB1C58}" type="datetimeFigureOut">
              <a:rPr lang="en-US" smtClean="0"/>
              <a:t>9/11/26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FFF95B-1B17-D541-AA7C-0C7E88C87F90}" type="slidenum">
              <a:rPr lang="en-US" smtClean="0"/>
              <a:t>‹#›</a:t>
            </a:fld>
            <a:endParaRPr lang="en-US"/>
          </a:p>
        </p:txBody>
      </p:sp>
    </p:spTree>
    <p:extLst>
      <p:ext uri="{BB962C8B-B14F-4D97-AF65-F5344CB8AC3E}">
        <p14:creationId xmlns:p14="http://schemas.microsoft.com/office/powerpoint/2010/main" val="2992678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Introduce yourself briefly — physician by profession, musician by calling — and say why this subject matters to you personally.
Opening line to consider: “Every Sabbath our churches are full of singing. The question this seminar asks is not whether we sing, but whether we know what we are doing when we sing.”
Read Colossians 3:16 aloud and let it sit before moving on. Note the three verbs Paul uses: dwell, teach, sing. Singing is the last of the three, not the first — it carries the Word that already lives in us.
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thesis. Say it slowly, then pause.
The three words on the cards are the seminar's skeleton: truthful (Part One and Two), heartfelt (Part Three), intentional (Part Four).
A useful framing borrowed from clinical teaching: today we will look at the symptom, then the diagnosis, then the prescription. The symptom is that a great deal of our singing is technically excellent and spiritually thin.
Be careful not to sound accusatory. Include yourself: 'I have led songs I had not prayed over.'
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question and let the room answer before you advance the animation or read the cards. You will normally hear 1, 2 and 4 first.
The two dashed cards are the point of the slide. Handle them gently: nobody stands up on Sabbath intending to display talent, but repertoire chosen for its difficulty, arrangements built around one soloist, and the annual 'we always sing this' anthem tell a different story.
A good line: 'Tradition and talent are servants. The moment either one becomes the reason, the singing has changed masters.'
Timing: 4 minutes, including audience response.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most practically useful slide in Part One. The seven purposes are not a list to memorise — they are a menu the worship planner chooses from.
The common failure is that a song is chosen because the choir already knows it, and then the purpose is invented afterwards. Reverse the order: name the assignment first, then find the song that does it.
Example worth giving: an appeal after a sermon on the judgement does not need a triumphal processional. It needs a song of surrender. The music can be excellent and still be the wrong tool.
Timing: 4 minutes.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distinction sharp — most people collapse the two.
Meaning is about the song in itself: is it true, and do I believe it? Purpose is about the song in context: is it the right song for this moment?
The worked example that lands: 'How Great Thou Art' is a magnificent hymn with impeccable meaning. Sung during a funeral appeal for a grieving family, it may still be the wrong song for that moment. Meaning passed. Purpose failed.
And the reverse: a song perfectly suited to the theme of the day whose second verse teaches something the Bible does not. Purpose passed. Meaning failed. The song is disqualified.
Both tests must be passed. Ask the choir leaders present which test they actually apply.
Timing: 4 minutes.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EF17E-53A8-B116-66FC-2B544241E1A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A08CC84-7A38-67D6-5A0D-51D04FF9455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705DFD3-A7AF-15A5-A28F-018902CE9E83}"/>
              </a:ext>
            </a:extLst>
          </p:cNvPr>
          <p:cNvSpPr>
            <a:spLocks noGrp="1"/>
          </p:cNvSpPr>
          <p:nvPr>
            <p:ph type="dt" sz="half" idx="10"/>
          </p:nvPr>
        </p:nvSpPr>
        <p:spPr/>
        <p:txBody>
          <a:bodyPr/>
          <a:lstStyle/>
          <a:p>
            <a:fld id="{44D5D72C-E371-0842-AF57-FB309F91BD29}" type="datetimeFigureOut">
              <a:rPr lang="en-US" smtClean="0"/>
              <a:t>9/11/26</a:t>
            </a:fld>
            <a:endParaRPr lang="en-US"/>
          </a:p>
        </p:txBody>
      </p:sp>
      <p:sp>
        <p:nvSpPr>
          <p:cNvPr id="5" name="Footer Placeholder 4">
            <a:extLst>
              <a:ext uri="{FF2B5EF4-FFF2-40B4-BE49-F238E27FC236}">
                <a16:creationId xmlns:a16="http://schemas.microsoft.com/office/drawing/2014/main" id="{50492AB7-F401-05F8-787D-540E970AA6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F96762-7633-C5D1-DB51-80AB90712734}"/>
              </a:ext>
            </a:extLst>
          </p:cNvPr>
          <p:cNvSpPr>
            <a:spLocks noGrp="1"/>
          </p:cNvSpPr>
          <p:nvPr>
            <p:ph type="sldNum" sz="quarter" idx="12"/>
          </p:nvPr>
        </p:nvSpPr>
        <p:spPr/>
        <p:txBody>
          <a:bodyPr/>
          <a:lstStyle/>
          <a:p>
            <a:fld id="{A586C0E2-1E8A-1740-965B-B5DC8CB63513}" type="slidenum">
              <a:rPr lang="en-US" smtClean="0"/>
              <a:t>‹#›</a:t>
            </a:fld>
            <a:endParaRPr lang="en-US"/>
          </a:p>
        </p:txBody>
      </p:sp>
    </p:spTree>
    <p:extLst>
      <p:ext uri="{BB962C8B-B14F-4D97-AF65-F5344CB8AC3E}">
        <p14:creationId xmlns:p14="http://schemas.microsoft.com/office/powerpoint/2010/main" val="3911541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5C18E-87C3-8F6B-C674-A17CD6CAE0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4646F2-A141-4787-8A7D-547904A670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C43456-A5DB-DAA1-2D3E-56196376E6B0}"/>
              </a:ext>
            </a:extLst>
          </p:cNvPr>
          <p:cNvSpPr>
            <a:spLocks noGrp="1"/>
          </p:cNvSpPr>
          <p:nvPr>
            <p:ph type="dt" sz="half" idx="10"/>
          </p:nvPr>
        </p:nvSpPr>
        <p:spPr/>
        <p:txBody>
          <a:bodyPr/>
          <a:lstStyle/>
          <a:p>
            <a:fld id="{44D5D72C-E371-0842-AF57-FB309F91BD29}" type="datetimeFigureOut">
              <a:rPr lang="en-US" smtClean="0"/>
              <a:t>9/11/26</a:t>
            </a:fld>
            <a:endParaRPr lang="en-US"/>
          </a:p>
        </p:txBody>
      </p:sp>
      <p:sp>
        <p:nvSpPr>
          <p:cNvPr id="5" name="Footer Placeholder 4">
            <a:extLst>
              <a:ext uri="{FF2B5EF4-FFF2-40B4-BE49-F238E27FC236}">
                <a16:creationId xmlns:a16="http://schemas.microsoft.com/office/drawing/2014/main" id="{4C385663-354C-4FC8-697C-8078D674E4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2B0935-E3DB-4014-0C0B-9108E8222FF0}"/>
              </a:ext>
            </a:extLst>
          </p:cNvPr>
          <p:cNvSpPr>
            <a:spLocks noGrp="1"/>
          </p:cNvSpPr>
          <p:nvPr>
            <p:ph type="sldNum" sz="quarter" idx="12"/>
          </p:nvPr>
        </p:nvSpPr>
        <p:spPr/>
        <p:txBody>
          <a:bodyPr/>
          <a:lstStyle/>
          <a:p>
            <a:fld id="{A586C0E2-1E8A-1740-965B-B5DC8CB63513}" type="slidenum">
              <a:rPr lang="en-US" smtClean="0"/>
              <a:t>‹#›</a:t>
            </a:fld>
            <a:endParaRPr lang="en-US"/>
          </a:p>
        </p:txBody>
      </p:sp>
    </p:spTree>
    <p:extLst>
      <p:ext uri="{BB962C8B-B14F-4D97-AF65-F5344CB8AC3E}">
        <p14:creationId xmlns:p14="http://schemas.microsoft.com/office/powerpoint/2010/main" val="1160039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FC06B-4542-8B0B-F5DF-FD13870933D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4B322EB-AD28-431B-59B7-38D4E3261F7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16DA3E-F2EA-D0C9-6F1F-DBE91C55DA05}"/>
              </a:ext>
            </a:extLst>
          </p:cNvPr>
          <p:cNvSpPr>
            <a:spLocks noGrp="1"/>
          </p:cNvSpPr>
          <p:nvPr>
            <p:ph type="dt" sz="half" idx="10"/>
          </p:nvPr>
        </p:nvSpPr>
        <p:spPr/>
        <p:txBody>
          <a:bodyPr/>
          <a:lstStyle/>
          <a:p>
            <a:fld id="{44D5D72C-E371-0842-AF57-FB309F91BD29}" type="datetimeFigureOut">
              <a:rPr lang="en-US" smtClean="0"/>
              <a:t>9/11/26</a:t>
            </a:fld>
            <a:endParaRPr lang="en-US"/>
          </a:p>
        </p:txBody>
      </p:sp>
      <p:sp>
        <p:nvSpPr>
          <p:cNvPr id="5" name="Footer Placeholder 4">
            <a:extLst>
              <a:ext uri="{FF2B5EF4-FFF2-40B4-BE49-F238E27FC236}">
                <a16:creationId xmlns:a16="http://schemas.microsoft.com/office/drawing/2014/main" id="{13C7E1F3-FC24-3781-A50A-26A8E9DCE8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18D015-3FF8-69A2-1BF6-B32CC908FC64}"/>
              </a:ext>
            </a:extLst>
          </p:cNvPr>
          <p:cNvSpPr>
            <a:spLocks noGrp="1"/>
          </p:cNvSpPr>
          <p:nvPr>
            <p:ph type="sldNum" sz="quarter" idx="12"/>
          </p:nvPr>
        </p:nvSpPr>
        <p:spPr/>
        <p:txBody>
          <a:bodyPr/>
          <a:lstStyle/>
          <a:p>
            <a:fld id="{A586C0E2-1E8A-1740-965B-B5DC8CB63513}" type="slidenum">
              <a:rPr lang="en-US" smtClean="0"/>
              <a:t>‹#›</a:t>
            </a:fld>
            <a:endParaRPr lang="en-US"/>
          </a:p>
        </p:txBody>
      </p:sp>
    </p:spTree>
    <p:extLst>
      <p:ext uri="{BB962C8B-B14F-4D97-AF65-F5344CB8AC3E}">
        <p14:creationId xmlns:p14="http://schemas.microsoft.com/office/powerpoint/2010/main" val="18812494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86683-64F0-BD15-8FBA-E85394631B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83B8608-4AF4-9BD0-60BD-3DC35F0308B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C8023C6-1BBD-F3ED-0B1D-5A11D2ED5C0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2254676-6E09-AC90-9D29-007311A85F55}"/>
              </a:ext>
            </a:extLst>
          </p:cNvPr>
          <p:cNvSpPr>
            <a:spLocks noGrp="1"/>
          </p:cNvSpPr>
          <p:nvPr>
            <p:ph type="dt" sz="half" idx="10"/>
          </p:nvPr>
        </p:nvSpPr>
        <p:spPr/>
        <p:txBody>
          <a:bodyPr/>
          <a:lstStyle/>
          <a:p>
            <a:fld id="{44D5D72C-E371-0842-AF57-FB309F91BD29}" type="datetimeFigureOut">
              <a:rPr lang="en-US" smtClean="0"/>
              <a:t>9/11/26</a:t>
            </a:fld>
            <a:endParaRPr lang="en-US"/>
          </a:p>
        </p:txBody>
      </p:sp>
      <p:sp>
        <p:nvSpPr>
          <p:cNvPr id="6" name="Footer Placeholder 5">
            <a:extLst>
              <a:ext uri="{FF2B5EF4-FFF2-40B4-BE49-F238E27FC236}">
                <a16:creationId xmlns:a16="http://schemas.microsoft.com/office/drawing/2014/main" id="{6C551B64-5F23-5C8C-45D5-0E12FE939A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E53A9B-7861-A6AC-97D1-F8169219DB7E}"/>
              </a:ext>
            </a:extLst>
          </p:cNvPr>
          <p:cNvSpPr>
            <a:spLocks noGrp="1"/>
          </p:cNvSpPr>
          <p:nvPr>
            <p:ph type="sldNum" sz="quarter" idx="12"/>
          </p:nvPr>
        </p:nvSpPr>
        <p:spPr/>
        <p:txBody>
          <a:bodyPr/>
          <a:lstStyle/>
          <a:p>
            <a:fld id="{A586C0E2-1E8A-1740-965B-B5DC8CB63513}" type="slidenum">
              <a:rPr lang="en-US" smtClean="0"/>
              <a:t>‹#›</a:t>
            </a:fld>
            <a:endParaRPr lang="en-US"/>
          </a:p>
        </p:txBody>
      </p:sp>
    </p:spTree>
    <p:extLst>
      <p:ext uri="{BB962C8B-B14F-4D97-AF65-F5344CB8AC3E}">
        <p14:creationId xmlns:p14="http://schemas.microsoft.com/office/powerpoint/2010/main" val="2116273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9B4D0-D47D-DC5F-6E2A-608455B192C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3153CA3-CA0C-F384-36DD-8013B33637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762A03-603D-D58B-7E6B-B242B56586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47F7765-80D1-C341-BEAB-32D8784C68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9921006-F41C-B086-41BA-3C2B0DE114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2B03095-7B68-0A9F-96D1-281C099E5E51}"/>
              </a:ext>
            </a:extLst>
          </p:cNvPr>
          <p:cNvSpPr>
            <a:spLocks noGrp="1"/>
          </p:cNvSpPr>
          <p:nvPr>
            <p:ph type="dt" sz="half" idx="10"/>
          </p:nvPr>
        </p:nvSpPr>
        <p:spPr/>
        <p:txBody>
          <a:bodyPr/>
          <a:lstStyle/>
          <a:p>
            <a:fld id="{44D5D72C-E371-0842-AF57-FB309F91BD29}" type="datetimeFigureOut">
              <a:rPr lang="en-US" smtClean="0"/>
              <a:t>9/11/26</a:t>
            </a:fld>
            <a:endParaRPr lang="en-US"/>
          </a:p>
        </p:txBody>
      </p:sp>
      <p:sp>
        <p:nvSpPr>
          <p:cNvPr id="8" name="Footer Placeholder 7">
            <a:extLst>
              <a:ext uri="{FF2B5EF4-FFF2-40B4-BE49-F238E27FC236}">
                <a16:creationId xmlns:a16="http://schemas.microsoft.com/office/drawing/2014/main" id="{A0607577-C9F6-EA03-7C52-046942151CB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2F1CFB4-0EBD-777A-C517-DD761FF88A64}"/>
              </a:ext>
            </a:extLst>
          </p:cNvPr>
          <p:cNvSpPr>
            <a:spLocks noGrp="1"/>
          </p:cNvSpPr>
          <p:nvPr>
            <p:ph type="sldNum" sz="quarter" idx="12"/>
          </p:nvPr>
        </p:nvSpPr>
        <p:spPr/>
        <p:txBody>
          <a:bodyPr/>
          <a:lstStyle/>
          <a:p>
            <a:fld id="{A586C0E2-1E8A-1740-965B-B5DC8CB63513}" type="slidenum">
              <a:rPr lang="en-US" smtClean="0"/>
              <a:t>‹#›</a:t>
            </a:fld>
            <a:endParaRPr lang="en-US"/>
          </a:p>
        </p:txBody>
      </p:sp>
    </p:spTree>
    <p:extLst>
      <p:ext uri="{BB962C8B-B14F-4D97-AF65-F5344CB8AC3E}">
        <p14:creationId xmlns:p14="http://schemas.microsoft.com/office/powerpoint/2010/main" val="2573756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6CF15-2A10-A199-33C5-C59551CFF81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EC3DD09-AC59-6391-3423-0E0D62A1F892}"/>
              </a:ext>
            </a:extLst>
          </p:cNvPr>
          <p:cNvSpPr>
            <a:spLocks noGrp="1"/>
          </p:cNvSpPr>
          <p:nvPr>
            <p:ph type="dt" sz="half" idx="10"/>
          </p:nvPr>
        </p:nvSpPr>
        <p:spPr/>
        <p:txBody>
          <a:bodyPr/>
          <a:lstStyle/>
          <a:p>
            <a:fld id="{44D5D72C-E371-0842-AF57-FB309F91BD29}" type="datetimeFigureOut">
              <a:rPr lang="en-US" smtClean="0"/>
              <a:t>9/11/26</a:t>
            </a:fld>
            <a:endParaRPr lang="en-US"/>
          </a:p>
        </p:txBody>
      </p:sp>
      <p:sp>
        <p:nvSpPr>
          <p:cNvPr id="4" name="Footer Placeholder 3">
            <a:extLst>
              <a:ext uri="{FF2B5EF4-FFF2-40B4-BE49-F238E27FC236}">
                <a16:creationId xmlns:a16="http://schemas.microsoft.com/office/drawing/2014/main" id="{7BADA34A-0580-7428-6B7C-4FE9FFAB906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D923418-5708-9398-7081-5E93452AA768}"/>
              </a:ext>
            </a:extLst>
          </p:cNvPr>
          <p:cNvSpPr>
            <a:spLocks noGrp="1"/>
          </p:cNvSpPr>
          <p:nvPr>
            <p:ph type="sldNum" sz="quarter" idx="12"/>
          </p:nvPr>
        </p:nvSpPr>
        <p:spPr/>
        <p:txBody>
          <a:bodyPr/>
          <a:lstStyle/>
          <a:p>
            <a:fld id="{A586C0E2-1E8A-1740-965B-B5DC8CB63513}" type="slidenum">
              <a:rPr lang="en-US" smtClean="0"/>
              <a:t>‹#›</a:t>
            </a:fld>
            <a:endParaRPr lang="en-US"/>
          </a:p>
        </p:txBody>
      </p:sp>
    </p:spTree>
    <p:extLst>
      <p:ext uri="{BB962C8B-B14F-4D97-AF65-F5344CB8AC3E}">
        <p14:creationId xmlns:p14="http://schemas.microsoft.com/office/powerpoint/2010/main" val="123695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D87BD0-F5D7-C47A-1769-ABD1E16BB434}"/>
              </a:ext>
            </a:extLst>
          </p:cNvPr>
          <p:cNvSpPr>
            <a:spLocks noGrp="1"/>
          </p:cNvSpPr>
          <p:nvPr>
            <p:ph type="dt" sz="half" idx="10"/>
          </p:nvPr>
        </p:nvSpPr>
        <p:spPr/>
        <p:txBody>
          <a:bodyPr/>
          <a:lstStyle/>
          <a:p>
            <a:fld id="{44D5D72C-E371-0842-AF57-FB309F91BD29}" type="datetimeFigureOut">
              <a:rPr lang="en-US" smtClean="0"/>
              <a:t>9/11/26</a:t>
            </a:fld>
            <a:endParaRPr lang="en-US"/>
          </a:p>
        </p:txBody>
      </p:sp>
      <p:sp>
        <p:nvSpPr>
          <p:cNvPr id="3" name="Footer Placeholder 2">
            <a:extLst>
              <a:ext uri="{FF2B5EF4-FFF2-40B4-BE49-F238E27FC236}">
                <a16:creationId xmlns:a16="http://schemas.microsoft.com/office/drawing/2014/main" id="{63A32FAA-D6BD-561C-9E88-64ED2E5DD7A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9B7E333-7FE4-969A-18A9-CC85172A7C31}"/>
              </a:ext>
            </a:extLst>
          </p:cNvPr>
          <p:cNvSpPr>
            <a:spLocks noGrp="1"/>
          </p:cNvSpPr>
          <p:nvPr>
            <p:ph type="sldNum" sz="quarter" idx="12"/>
          </p:nvPr>
        </p:nvSpPr>
        <p:spPr/>
        <p:txBody>
          <a:bodyPr/>
          <a:lstStyle/>
          <a:p>
            <a:fld id="{A586C0E2-1E8A-1740-965B-B5DC8CB63513}" type="slidenum">
              <a:rPr lang="en-US" smtClean="0"/>
              <a:t>‹#›</a:t>
            </a:fld>
            <a:endParaRPr lang="en-US"/>
          </a:p>
        </p:txBody>
      </p:sp>
    </p:spTree>
    <p:extLst>
      <p:ext uri="{BB962C8B-B14F-4D97-AF65-F5344CB8AC3E}">
        <p14:creationId xmlns:p14="http://schemas.microsoft.com/office/powerpoint/2010/main" val="23522906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6405F-4C28-5D0D-7809-334D05DDED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909992F-F162-E154-C47C-D813B85B9D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0E8241A-888C-90C2-307D-B64E2F8EE8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A1A1CF-9E3E-6047-2280-43CD4BEAD4B9}"/>
              </a:ext>
            </a:extLst>
          </p:cNvPr>
          <p:cNvSpPr>
            <a:spLocks noGrp="1"/>
          </p:cNvSpPr>
          <p:nvPr>
            <p:ph type="dt" sz="half" idx="10"/>
          </p:nvPr>
        </p:nvSpPr>
        <p:spPr/>
        <p:txBody>
          <a:bodyPr/>
          <a:lstStyle/>
          <a:p>
            <a:fld id="{44D5D72C-E371-0842-AF57-FB309F91BD29}" type="datetimeFigureOut">
              <a:rPr lang="en-US" smtClean="0"/>
              <a:t>9/11/26</a:t>
            </a:fld>
            <a:endParaRPr lang="en-US"/>
          </a:p>
        </p:txBody>
      </p:sp>
      <p:sp>
        <p:nvSpPr>
          <p:cNvPr id="6" name="Footer Placeholder 5">
            <a:extLst>
              <a:ext uri="{FF2B5EF4-FFF2-40B4-BE49-F238E27FC236}">
                <a16:creationId xmlns:a16="http://schemas.microsoft.com/office/drawing/2014/main" id="{A75E6FC8-E133-C77B-37C0-53E94227A4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BC7772-96BE-3482-B0F5-DF78AB3934A3}"/>
              </a:ext>
            </a:extLst>
          </p:cNvPr>
          <p:cNvSpPr>
            <a:spLocks noGrp="1"/>
          </p:cNvSpPr>
          <p:nvPr>
            <p:ph type="sldNum" sz="quarter" idx="12"/>
          </p:nvPr>
        </p:nvSpPr>
        <p:spPr/>
        <p:txBody>
          <a:bodyPr/>
          <a:lstStyle/>
          <a:p>
            <a:fld id="{A586C0E2-1E8A-1740-965B-B5DC8CB63513}" type="slidenum">
              <a:rPr lang="en-US" smtClean="0"/>
              <a:t>‹#›</a:t>
            </a:fld>
            <a:endParaRPr lang="en-US"/>
          </a:p>
        </p:txBody>
      </p:sp>
    </p:spTree>
    <p:extLst>
      <p:ext uri="{BB962C8B-B14F-4D97-AF65-F5344CB8AC3E}">
        <p14:creationId xmlns:p14="http://schemas.microsoft.com/office/powerpoint/2010/main" val="38393157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27CAF-46E9-3FDF-7593-8EC033F28F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B47ABB7-8FCE-7AC8-6065-D12B231CA4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FEA80A-35C6-4F04-D01F-67845124CD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0F9D20-7C77-EF79-4BEA-A601E66C4856}"/>
              </a:ext>
            </a:extLst>
          </p:cNvPr>
          <p:cNvSpPr>
            <a:spLocks noGrp="1"/>
          </p:cNvSpPr>
          <p:nvPr>
            <p:ph type="dt" sz="half" idx="10"/>
          </p:nvPr>
        </p:nvSpPr>
        <p:spPr/>
        <p:txBody>
          <a:bodyPr/>
          <a:lstStyle/>
          <a:p>
            <a:fld id="{44D5D72C-E371-0842-AF57-FB309F91BD29}" type="datetimeFigureOut">
              <a:rPr lang="en-US" smtClean="0"/>
              <a:t>9/11/26</a:t>
            </a:fld>
            <a:endParaRPr lang="en-US"/>
          </a:p>
        </p:txBody>
      </p:sp>
      <p:sp>
        <p:nvSpPr>
          <p:cNvPr id="6" name="Footer Placeholder 5">
            <a:extLst>
              <a:ext uri="{FF2B5EF4-FFF2-40B4-BE49-F238E27FC236}">
                <a16:creationId xmlns:a16="http://schemas.microsoft.com/office/drawing/2014/main" id="{8A56EF03-E6B2-5D16-4733-5F868DA0DBF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DE9498-DBCC-73C5-7209-D41823AB6F2F}"/>
              </a:ext>
            </a:extLst>
          </p:cNvPr>
          <p:cNvSpPr>
            <a:spLocks noGrp="1"/>
          </p:cNvSpPr>
          <p:nvPr>
            <p:ph type="sldNum" sz="quarter" idx="12"/>
          </p:nvPr>
        </p:nvSpPr>
        <p:spPr/>
        <p:txBody>
          <a:bodyPr/>
          <a:lstStyle/>
          <a:p>
            <a:fld id="{A586C0E2-1E8A-1740-965B-B5DC8CB63513}" type="slidenum">
              <a:rPr lang="en-US" smtClean="0"/>
              <a:t>‹#›</a:t>
            </a:fld>
            <a:endParaRPr lang="en-US"/>
          </a:p>
        </p:txBody>
      </p:sp>
    </p:spTree>
    <p:extLst>
      <p:ext uri="{BB962C8B-B14F-4D97-AF65-F5344CB8AC3E}">
        <p14:creationId xmlns:p14="http://schemas.microsoft.com/office/powerpoint/2010/main" val="30879948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DE30D-FF8F-0F90-226E-FCAD5B137DE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30D69A3-DF36-749C-D881-428D2D6217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560216-4617-968C-7ECA-D370CD29E684}"/>
              </a:ext>
            </a:extLst>
          </p:cNvPr>
          <p:cNvSpPr>
            <a:spLocks noGrp="1"/>
          </p:cNvSpPr>
          <p:nvPr>
            <p:ph type="dt" sz="half" idx="10"/>
          </p:nvPr>
        </p:nvSpPr>
        <p:spPr/>
        <p:txBody>
          <a:bodyPr/>
          <a:lstStyle/>
          <a:p>
            <a:fld id="{44D5D72C-E371-0842-AF57-FB309F91BD29}" type="datetimeFigureOut">
              <a:rPr lang="en-US" smtClean="0"/>
              <a:t>9/11/26</a:t>
            </a:fld>
            <a:endParaRPr lang="en-US"/>
          </a:p>
        </p:txBody>
      </p:sp>
      <p:sp>
        <p:nvSpPr>
          <p:cNvPr id="5" name="Footer Placeholder 4">
            <a:extLst>
              <a:ext uri="{FF2B5EF4-FFF2-40B4-BE49-F238E27FC236}">
                <a16:creationId xmlns:a16="http://schemas.microsoft.com/office/drawing/2014/main" id="{7770CBCA-6D6A-4234-82BF-455397C88F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9477C7-985B-89AA-8984-C77711BECA3A}"/>
              </a:ext>
            </a:extLst>
          </p:cNvPr>
          <p:cNvSpPr>
            <a:spLocks noGrp="1"/>
          </p:cNvSpPr>
          <p:nvPr>
            <p:ph type="sldNum" sz="quarter" idx="12"/>
          </p:nvPr>
        </p:nvSpPr>
        <p:spPr/>
        <p:txBody>
          <a:bodyPr/>
          <a:lstStyle/>
          <a:p>
            <a:fld id="{A586C0E2-1E8A-1740-965B-B5DC8CB63513}" type="slidenum">
              <a:rPr lang="en-US" smtClean="0"/>
              <a:t>‹#›</a:t>
            </a:fld>
            <a:endParaRPr lang="en-US"/>
          </a:p>
        </p:txBody>
      </p:sp>
    </p:spTree>
    <p:extLst>
      <p:ext uri="{BB962C8B-B14F-4D97-AF65-F5344CB8AC3E}">
        <p14:creationId xmlns:p14="http://schemas.microsoft.com/office/powerpoint/2010/main" val="1305237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92BC30F-D9B8-5B3C-2262-4E0C8C3C7F0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3429994-108B-76BE-5DC8-2EE6C221B3C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EDF6EA-74B1-2988-F9D0-B15ABB5EC6DD}"/>
              </a:ext>
            </a:extLst>
          </p:cNvPr>
          <p:cNvSpPr>
            <a:spLocks noGrp="1"/>
          </p:cNvSpPr>
          <p:nvPr>
            <p:ph type="dt" sz="half" idx="10"/>
          </p:nvPr>
        </p:nvSpPr>
        <p:spPr/>
        <p:txBody>
          <a:bodyPr/>
          <a:lstStyle/>
          <a:p>
            <a:fld id="{44D5D72C-E371-0842-AF57-FB309F91BD29}" type="datetimeFigureOut">
              <a:rPr lang="en-US" smtClean="0"/>
              <a:t>9/11/26</a:t>
            </a:fld>
            <a:endParaRPr lang="en-US"/>
          </a:p>
        </p:txBody>
      </p:sp>
      <p:sp>
        <p:nvSpPr>
          <p:cNvPr id="5" name="Footer Placeholder 4">
            <a:extLst>
              <a:ext uri="{FF2B5EF4-FFF2-40B4-BE49-F238E27FC236}">
                <a16:creationId xmlns:a16="http://schemas.microsoft.com/office/drawing/2014/main" id="{33736F50-9741-D18C-E23B-95CDF5D7D6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9126C6-4754-FE41-226D-7F85960EDEA2}"/>
              </a:ext>
            </a:extLst>
          </p:cNvPr>
          <p:cNvSpPr>
            <a:spLocks noGrp="1"/>
          </p:cNvSpPr>
          <p:nvPr>
            <p:ph type="sldNum" sz="quarter" idx="12"/>
          </p:nvPr>
        </p:nvSpPr>
        <p:spPr/>
        <p:txBody>
          <a:bodyPr/>
          <a:lstStyle/>
          <a:p>
            <a:fld id="{A586C0E2-1E8A-1740-965B-B5DC8CB63513}" type="slidenum">
              <a:rPr lang="en-US" smtClean="0"/>
              <a:t>‹#›</a:t>
            </a:fld>
            <a:endParaRPr lang="en-US"/>
          </a:p>
        </p:txBody>
      </p:sp>
    </p:spTree>
    <p:extLst>
      <p:ext uri="{BB962C8B-B14F-4D97-AF65-F5344CB8AC3E}">
        <p14:creationId xmlns:p14="http://schemas.microsoft.com/office/powerpoint/2010/main" val="3479106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6507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6B7722-152A-017A-90E9-A081F41A5C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8BF167-5FD9-8C9F-8D65-78DD97E901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579621-F615-4CE4-95F5-55B7FDDC0C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4D5D72C-E371-0842-AF57-FB309F91BD29}" type="datetimeFigureOut">
              <a:rPr lang="en-US" smtClean="0"/>
              <a:t>9/11/26</a:t>
            </a:fld>
            <a:endParaRPr lang="en-US"/>
          </a:p>
        </p:txBody>
      </p:sp>
      <p:sp>
        <p:nvSpPr>
          <p:cNvPr id="5" name="Footer Placeholder 4">
            <a:extLst>
              <a:ext uri="{FF2B5EF4-FFF2-40B4-BE49-F238E27FC236}">
                <a16:creationId xmlns:a16="http://schemas.microsoft.com/office/drawing/2014/main" id="{67AD052B-8E16-5EE5-71A6-676231B2EE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B4221B2-C949-98F4-ED55-F0C999A06A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586C0E2-1E8A-1740-965B-B5DC8CB63513}" type="slidenum">
              <a:rPr lang="en-US" smtClean="0"/>
              <a:t>‹#›</a:t>
            </a:fld>
            <a:endParaRPr lang="en-US"/>
          </a:p>
        </p:txBody>
      </p:sp>
    </p:spTree>
    <p:extLst>
      <p:ext uri="{BB962C8B-B14F-4D97-AF65-F5344CB8AC3E}">
        <p14:creationId xmlns:p14="http://schemas.microsoft.com/office/powerpoint/2010/main" val="9997822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tmp/build/assets/grad_wide.jp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7269480" y="566928"/>
            <a:ext cx="4434840" cy="5724144"/>
          </a:xfrm>
          <a:prstGeom prst="roundRect">
            <a:avLst>
              <a:gd name="adj" fmla="val 4124"/>
            </a:avLst>
          </a:prstGeom>
          <a:solidFill>
            <a:srgbClr val="FFFFFF"/>
          </a:solidFill>
          <a:ln w="12700">
            <a:solidFill>
              <a:srgbClr val="FFFFFF"/>
            </a:solidFill>
            <a:prstDash val="solid"/>
          </a:ln>
          <a:effectLst>
            <a:outerShdw blurRad="330200" dist="63500" dir="5400000" algn="bl" rotWithShape="0">
              <a:srgbClr val="17041F">
                <a:alpha val="45000"/>
              </a:srgbClr>
            </a:outerShdw>
          </a:effectLst>
        </p:spPr>
        <p:txBody>
          <a:bodyPr/>
          <a:lstStyle/>
          <a:p>
            <a:endParaRPr lang="en-US"/>
          </a:p>
        </p:txBody>
      </p:sp>
      <p:pic>
        <p:nvPicPr>
          <p:cNvPr id="4" name="Image 1" descr="/tmp/build/assets/ph_choir.jpg"/>
          <p:cNvPicPr>
            <a:picLocks noChangeAspect="1"/>
          </p:cNvPicPr>
          <p:nvPr/>
        </p:nvPicPr>
        <p:blipFill>
          <a:blip r:embed="rId4"/>
          <a:stretch>
            <a:fillRect/>
          </a:stretch>
        </p:blipFill>
        <p:spPr>
          <a:xfrm>
            <a:off x="7406640" y="704088"/>
            <a:ext cx="4160520" cy="4617720"/>
          </a:xfrm>
          <a:prstGeom prst="rect">
            <a:avLst/>
          </a:prstGeom>
        </p:spPr>
      </p:pic>
      <p:pic>
        <p:nvPicPr>
          <p:cNvPr id="5" name="Image 2" descr="/tmp/build/assets/logo.png"/>
          <p:cNvPicPr>
            <a:picLocks noChangeAspect="1"/>
          </p:cNvPicPr>
          <p:nvPr/>
        </p:nvPicPr>
        <p:blipFill>
          <a:blip r:embed="rId5"/>
          <a:stretch>
            <a:fillRect/>
          </a:stretch>
        </p:blipFill>
        <p:spPr>
          <a:xfrm>
            <a:off x="9198864" y="5394960"/>
            <a:ext cx="758952" cy="841248"/>
          </a:xfrm>
          <a:prstGeom prst="rect">
            <a:avLst/>
          </a:prstGeom>
        </p:spPr>
      </p:pic>
      <p:sp>
        <p:nvSpPr>
          <p:cNvPr id="6" name="Shape 1"/>
          <p:cNvSpPr/>
          <p:nvPr/>
        </p:nvSpPr>
        <p:spPr>
          <a:xfrm>
            <a:off x="685800" y="868680"/>
            <a:ext cx="914400" cy="914400"/>
          </a:xfrm>
          <a:prstGeom prst="roundRect">
            <a:avLst>
              <a:gd name="adj" fmla="val 25000"/>
            </a:avLst>
          </a:prstGeom>
          <a:solidFill>
            <a:srgbClr val="FFFFFF"/>
          </a:solidFill>
          <a:ln w="12700">
            <a:solidFill>
              <a:srgbClr val="FFFFFF"/>
            </a:solidFill>
            <a:prstDash val="solid"/>
          </a:ln>
        </p:spPr>
        <p:txBody>
          <a:bodyPr/>
          <a:lstStyle/>
          <a:p>
            <a:endParaRPr lang="en-US"/>
          </a:p>
        </p:txBody>
      </p:sp>
      <p:pic>
        <p:nvPicPr>
          <p:cNvPr id="7" name="Image 3" descr="/tmp/build/assets/note_purple.png"/>
          <p:cNvPicPr>
            <a:picLocks noChangeAspect="1"/>
          </p:cNvPicPr>
          <p:nvPr/>
        </p:nvPicPr>
        <p:blipFill>
          <a:blip r:embed="rId6"/>
          <a:stretch>
            <a:fillRect/>
          </a:stretch>
        </p:blipFill>
        <p:spPr>
          <a:xfrm>
            <a:off x="960120" y="1143000"/>
            <a:ext cx="365760" cy="365760"/>
          </a:xfrm>
          <a:prstGeom prst="rect">
            <a:avLst/>
          </a:prstGeom>
        </p:spPr>
      </p:pic>
      <p:sp>
        <p:nvSpPr>
          <p:cNvPr id="8" name="Text 2"/>
          <p:cNvSpPr txBox="1"/>
          <p:nvPr/>
        </p:nvSpPr>
        <p:spPr>
          <a:xfrm>
            <a:off x="685800" y="2057400"/>
            <a:ext cx="6309360" cy="347472"/>
          </a:xfrm>
          <a:prstGeom prst="rect">
            <a:avLst/>
          </a:prstGeom>
          <a:noFill/>
          <a:ln/>
        </p:spPr>
        <p:txBody>
          <a:bodyPr wrap="square" lIns="0" tIns="0" rIns="0" bIns="0" rtlCol="0" anchor="ctr"/>
          <a:lstStyle/>
          <a:p>
            <a:pPr marL="0" indent="0">
              <a:buNone/>
            </a:pPr>
            <a:r>
              <a:rPr lang="en-US" sz="1300" b="1" kern="0" spc="280" dirty="0">
                <a:solidFill>
                  <a:srgbClr val="E0A82E"/>
                </a:solidFill>
                <a:latin typeface="Calibri" pitchFamily="34" charset="0"/>
                <a:ea typeface="Calibri" pitchFamily="34" charset="-122"/>
                <a:cs typeface="Calibri" pitchFamily="34" charset="-120"/>
              </a:rPr>
              <a:t>A SEVENTH-DAY ADVENTIST PERSPECTIVE</a:t>
            </a:r>
            <a:endParaRPr lang="en-US" sz="1300" dirty="0"/>
          </a:p>
        </p:txBody>
      </p:sp>
      <p:sp>
        <p:nvSpPr>
          <p:cNvPr id="9" name="Text 3"/>
          <p:cNvSpPr txBox="1"/>
          <p:nvPr/>
        </p:nvSpPr>
        <p:spPr>
          <a:xfrm>
            <a:off x="685800" y="2450592"/>
            <a:ext cx="6400800" cy="1828800"/>
          </a:xfrm>
          <a:prstGeom prst="rect">
            <a:avLst/>
          </a:prstGeom>
          <a:noFill/>
          <a:ln/>
        </p:spPr>
        <p:txBody>
          <a:bodyPr wrap="square" lIns="0" tIns="0" rIns="0" bIns="0" rtlCol="0" anchor="t"/>
          <a:lstStyle/>
          <a:p>
            <a:pPr marL="0" indent="0">
              <a:lnSpc>
                <a:spcPct val="94000"/>
              </a:lnSpc>
              <a:buNone/>
            </a:pPr>
            <a:r>
              <a:rPr lang="en-US" sz="4600" b="1" dirty="0">
                <a:solidFill>
                  <a:srgbClr val="FFFFFF"/>
                </a:solidFill>
                <a:latin typeface="Cambria" pitchFamily="34" charset="0"/>
                <a:ea typeface="Cambria" pitchFamily="34" charset="-122"/>
                <a:cs typeface="Cambria" pitchFamily="34" charset="-120"/>
              </a:rPr>
              <a:t>Singing with</a:t>
            </a:r>
            <a:endParaRPr lang="en-US" sz="4600" dirty="0"/>
          </a:p>
          <a:p>
            <a:pPr marL="0" indent="0">
              <a:lnSpc>
                <a:spcPct val="94000"/>
              </a:lnSpc>
              <a:buNone/>
            </a:pPr>
            <a:r>
              <a:rPr lang="en-US" sz="4600" b="1" dirty="0">
                <a:solidFill>
                  <a:srgbClr val="FFFFFF"/>
                </a:solidFill>
                <a:latin typeface="Cambria" pitchFamily="34" charset="0"/>
                <a:ea typeface="Cambria" pitchFamily="34" charset="-122"/>
                <a:cs typeface="Cambria" pitchFamily="34" charset="-120"/>
              </a:rPr>
              <a:t>Meaning and Purpose</a:t>
            </a:r>
            <a:endParaRPr lang="en-US" sz="4600" dirty="0"/>
          </a:p>
        </p:txBody>
      </p:sp>
      <p:sp>
        <p:nvSpPr>
          <p:cNvPr id="10" name="Shape 4"/>
          <p:cNvSpPr/>
          <p:nvPr/>
        </p:nvSpPr>
        <p:spPr>
          <a:xfrm>
            <a:off x="685800" y="4370832"/>
            <a:ext cx="5989320" cy="1143000"/>
          </a:xfrm>
          <a:prstGeom prst="roundRect">
            <a:avLst>
              <a:gd name="adj" fmla="val 9600"/>
            </a:avLst>
          </a:prstGeom>
          <a:solidFill>
            <a:srgbClr val="24082F"/>
          </a:solidFill>
          <a:ln w="12700">
            <a:solidFill>
              <a:srgbClr val="24082F"/>
            </a:solidFill>
            <a:prstDash val="solid"/>
          </a:ln>
        </p:spPr>
        <p:txBody>
          <a:bodyPr/>
          <a:lstStyle/>
          <a:p>
            <a:endParaRPr lang="en-US"/>
          </a:p>
        </p:txBody>
      </p:sp>
      <p:sp>
        <p:nvSpPr>
          <p:cNvPr id="11" name="Text 5"/>
          <p:cNvSpPr txBox="1"/>
          <p:nvPr/>
        </p:nvSpPr>
        <p:spPr>
          <a:xfrm>
            <a:off x="941832" y="4517136"/>
            <a:ext cx="5486400" cy="868680"/>
          </a:xfrm>
          <a:prstGeom prst="rect">
            <a:avLst/>
          </a:prstGeom>
          <a:noFill/>
          <a:ln/>
        </p:spPr>
        <p:txBody>
          <a:bodyPr wrap="square" lIns="0" tIns="0" rIns="0" bIns="0" rtlCol="0" anchor="ctr"/>
          <a:lstStyle/>
          <a:p>
            <a:pPr marL="0" indent="0">
              <a:lnSpc>
                <a:spcPct val="110000"/>
              </a:lnSpc>
              <a:spcAft>
                <a:spcPts val="400"/>
              </a:spcAft>
              <a:buNone/>
            </a:pPr>
            <a:r>
              <a:rPr lang="en-US" sz="1400" i="1" dirty="0">
                <a:solidFill>
                  <a:srgbClr val="FFFFFF"/>
                </a:solidFill>
                <a:latin typeface="Calibri" pitchFamily="34" charset="0"/>
                <a:ea typeface="Calibri" pitchFamily="34" charset="-122"/>
                <a:cs typeface="Calibri" pitchFamily="34" charset="-120"/>
              </a:rPr>
              <a:t>“Let the word of Christ dwell in you richly… singing with grace in your hearts to the Lord.”</a:t>
            </a:r>
            <a:endParaRPr lang="en-US" sz="1400" dirty="0"/>
          </a:p>
          <a:p>
            <a:pPr marL="0" indent="0">
              <a:lnSpc>
                <a:spcPct val="110000"/>
              </a:lnSpc>
              <a:buNone/>
            </a:pPr>
            <a:r>
              <a:rPr lang="en-US" sz="1050" b="1" kern="0" spc="180" dirty="0">
                <a:solidFill>
                  <a:srgbClr val="E0A82E"/>
                </a:solidFill>
                <a:latin typeface="Calibri" pitchFamily="34" charset="0"/>
                <a:ea typeface="Calibri" pitchFamily="34" charset="-122"/>
                <a:cs typeface="Calibri" pitchFamily="34" charset="-120"/>
              </a:rPr>
              <a:t>COLOSSIANS 3:16</a:t>
            </a:r>
            <a:endParaRPr lang="en-US" sz="1400" dirty="0"/>
          </a:p>
        </p:txBody>
      </p:sp>
      <p:sp>
        <p:nvSpPr>
          <p:cNvPr id="12" name="Text 6"/>
          <p:cNvSpPr txBox="1"/>
          <p:nvPr/>
        </p:nvSpPr>
        <p:spPr>
          <a:xfrm>
            <a:off x="685800" y="5715000"/>
            <a:ext cx="6309360" cy="731520"/>
          </a:xfrm>
          <a:prstGeom prst="rect">
            <a:avLst/>
          </a:prstGeom>
          <a:noFill/>
          <a:ln/>
        </p:spPr>
        <p:txBody>
          <a:bodyPr wrap="square" lIns="0" tIns="0" rIns="0" bIns="0" rtlCol="0" anchor="ctr"/>
          <a:lstStyle/>
          <a:p>
            <a:pPr marL="0" indent="0">
              <a:spcAft>
                <a:spcPts val="300"/>
              </a:spcAft>
              <a:buNone/>
            </a:pPr>
            <a:r>
              <a:rPr lang="en-US" sz="1600" b="1" dirty="0">
                <a:solidFill>
                  <a:srgbClr val="FFFFFF"/>
                </a:solidFill>
                <a:latin typeface="Calibri" pitchFamily="34" charset="0"/>
                <a:ea typeface="Calibri" pitchFamily="34" charset="-122"/>
                <a:cs typeface="Calibri" pitchFamily="34" charset="-120"/>
              </a:rPr>
              <a:t>Nathanael Adjei, MD</a:t>
            </a:r>
            <a:endParaRPr lang="en-US" sz="1600" dirty="0"/>
          </a:p>
          <a:p>
            <a:pPr marL="0" indent="0">
              <a:buNone/>
            </a:pPr>
            <a:r>
              <a:rPr lang="en-US" sz="1200" dirty="0">
                <a:solidFill>
                  <a:srgbClr val="E6D3F0"/>
                </a:solidFill>
                <a:latin typeface="Calibri" pitchFamily="34" charset="0"/>
                <a:ea typeface="Calibri" pitchFamily="34" charset="-122"/>
                <a:cs typeface="Calibri" pitchFamily="34" charset="-120"/>
              </a:rPr>
              <a:t>Founder &amp; Composer, Psalms of Nate  •  Music Director, PaGAF</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tmp/build/assets/grad_dark.jpg"/>
          <p:cNvPicPr>
            <a:picLocks noChangeAspect="1"/>
          </p:cNvPicPr>
          <p:nvPr/>
        </p:nvPicPr>
        <p:blipFill>
          <a:blip r:embed="rId3"/>
          <a:stretch>
            <a:fillRect/>
          </a:stretch>
        </p:blipFill>
        <p:spPr>
          <a:xfrm>
            <a:off x="25400" y="12700"/>
            <a:ext cx="12191695" cy="6858000"/>
          </a:xfrm>
          <a:prstGeom prst="rect">
            <a:avLst/>
          </a:prstGeom>
        </p:spPr>
      </p:pic>
      <p:sp>
        <p:nvSpPr>
          <p:cNvPr id="3" name="Text 0"/>
          <p:cNvSpPr txBox="1"/>
          <p:nvPr/>
        </p:nvSpPr>
        <p:spPr>
          <a:xfrm>
            <a:off x="685800" y="1051560"/>
            <a:ext cx="10058400" cy="365760"/>
          </a:xfrm>
          <a:prstGeom prst="rect">
            <a:avLst/>
          </a:prstGeom>
          <a:noFill/>
          <a:ln/>
        </p:spPr>
        <p:txBody>
          <a:bodyPr wrap="square" lIns="0" tIns="0" rIns="0" bIns="0" rtlCol="0" anchor="ctr"/>
          <a:lstStyle/>
          <a:p>
            <a:pPr marL="0" indent="0">
              <a:buNone/>
            </a:pPr>
            <a:r>
              <a:rPr lang="en-US" sz="1250" b="1" kern="0" spc="300" dirty="0">
                <a:solidFill>
                  <a:srgbClr val="E0A82E"/>
                </a:solidFill>
                <a:latin typeface="Calibri" pitchFamily="34" charset="0"/>
                <a:ea typeface="Calibri" pitchFamily="34" charset="-122"/>
                <a:cs typeface="Calibri" pitchFamily="34" charset="-120"/>
              </a:rPr>
              <a:t>THE ARGUMENT OF THIS SEMINAR</a:t>
            </a:r>
            <a:endParaRPr lang="en-US" sz="1250" dirty="0"/>
          </a:p>
        </p:txBody>
      </p:sp>
      <p:sp>
        <p:nvSpPr>
          <p:cNvPr id="4" name="Text 1"/>
          <p:cNvSpPr txBox="1"/>
          <p:nvPr/>
        </p:nvSpPr>
        <p:spPr>
          <a:xfrm>
            <a:off x="685800" y="1554480"/>
            <a:ext cx="10424160" cy="1965960"/>
          </a:xfrm>
          <a:prstGeom prst="rect">
            <a:avLst/>
          </a:prstGeom>
          <a:noFill/>
          <a:ln/>
        </p:spPr>
        <p:txBody>
          <a:bodyPr wrap="square" lIns="0" tIns="0" rIns="0" bIns="0" rtlCol="0" anchor="t"/>
          <a:lstStyle/>
          <a:p>
            <a:pPr marL="0" indent="0">
              <a:lnSpc>
                <a:spcPct val="105000"/>
              </a:lnSpc>
              <a:buNone/>
            </a:pPr>
            <a:r>
              <a:rPr lang="en-US" sz="3400" b="1" dirty="0">
                <a:solidFill>
                  <a:srgbClr val="FFFFFF"/>
                </a:solidFill>
                <a:latin typeface="Cambria" pitchFamily="34" charset="0"/>
                <a:ea typeface="Cambria" pitchFamily="34" charset="-122"/>
                <a:cs typeface="Cambria" pitchFamily="34" charset="-120"/>
              </a:rPr>
              <a:t>Church singing must be more than </a:t>
            </a:r>
            <a:r>
              <a:rPr lang="en-US" sz="3400" b="1" i="1" dirty="0">
                <a:solidFill>
                  <a:srgbClr val="FFFFFF"/>
                </a:solidFill>
                <a:latin typeface="Cambria" pitchFamily="34" charset="0"/>
                <a:ea typeface="Cambria" pitchFamily="34" charset="-122"/>
                <a:cs typeface="Cambria" pitchFamily="34" charset="-120"/>
              </a:rPr>
              <a:t>beautiful sound.</a:t>
            </a:r>
            <a:endParaRPr lang="en-US" sz="3400" dirty="0"/>
          </a:p>
          <a:p>
            <a:pPr marL="0" indent="0">
              <a:lnSpc>
                <a:spcPct val="105000"/>
              </a:lnSpc>
              <a:buNone/>
            </a:pPr>
            <a:r>
              <a:rPr lang="en-US" sz="3400" b="1" dirty="0">
                <a:solidFill>
                  <a:srgbClr val="F0C96A"/>
                </a:solidFill>
                <a:latin typeface="Cambria" pitchFamily="34" charset="0"/>
                <a:ea typeface="Cambria" pitchFamily="34" charset="-122"/>
                <a:cs typeface="Cambria" pitchFamily="34" charset="-120"/>
              </a:rPr>
              <a:t>It must be truthful worship, heartfelt devotion, and intentional ministry.</a:t>
            </a:r>
            <a:endParaRPr lang="en-US" sz="3400" dirty="0"/>
          </a:p>
        </p:txBody>
      </p:sp>
      <p:sp>
        <p:nvSpPr>
          <p:cNvPr id="5" name="Shape 2"/>
          <p:cNvSpPr/>
          <p:nvPr/>
        </p:nvSpPr>
        <p:spPr>
          <a:xfrm>
            <a:off x="685800" y="4023360"/>
            <a:ext cx="3423818" cy="1572768"/>
          </a:xfrm>
          <a:prstGeom prst="roundRect">
            <a:avLst>
              <a:gd name="adj" fmla="val 5814"/>
            </a:avLst>
          </a:prstGeom>
          <a:solidFill>
            <a:srgbClr val="3E1157"/>
          </a:solidFill>
          <a:ln w="12700">
            <a:solidFill>
              <a:srgbClr val="3E1157"/>
            </a:solidFill>
            <a:prstDash val="solid"/>
          </a:ln>
        </p:spPr>
        <p:txBody>
          <a:bodyPr/>
          <a:lstStyle/>
          <a:p>
            <a:endParaRPr lang="en-US"/>
          </a:p>
        </p:txBody>
      </p:sp>
      <p:sp>
        <p:nvSpPr>
          <p:cNvPr id="6" name="Text 3"/>
          <p:cNvSpPr txBox="1"/>
          <p:nvPr/>
        </p:nvSpPr>
        <p:spPr>
          <a:xfrm>
            <a:off x="960120" y="4206240"/>
            <a:ext cx="2875178" cy="384048"/>
          </a:xfrm>
          <a:prstGeom prst="rect">
            <a:avLst/>
          </a:prstGeom>
          <a:noFill/>
          <a:ln/>
        </p:spPr>
        <p:txBody>
          <a:bodyPr wrap="square" lIns="0" tIns="0" rIns="0" bIns="0" rtlCol="0" anchor="ctr"/>
          <a:lstStyle/>
          <a:p>
            <a:pPr marL="0" indent="0">
              <a:buNone/>
            </a:pPr>
            <a:r>
              <a:rPr lang="en-US" sz="1900" b="1" dirty="0">
                <a:solidFill>
                  <a:srgbClr val="E0A82E"/>
                </a:solidFill>
                <a:latin typeface="Cambria" pitchFamily="34" charset="0"/>
                <a:ea typeface="Cambria" pitchFamily="34" charset="-122"/>
                <a:cs typeface="Cambria" pitchFamily="34" charset="-120"/>
              </a:rPr>
              <a:t>Truthful</a:t>
            </a:r>
            <a:endParaRPr lang="en-US" sz="1900" dirty="0"/>
          </a:p>
        </p:txBody>
      </p:sp>
      <p:sp>
        <p:nvSpPr>
          <p:cNvPr id="7" name="Text 4"/>
          <p:cNvSpPr txBox="1"/>
          <p:nvPr/>
        </p:nvSpPr>
        <p:spPr>
          <a:xfrm>
            <a:off x="960120" y="4645152"/>
            <a:ext cx="2875178" cy="896112"/>
          </a:xfrm>
          <a:prstGeom prst="rect">
            <a:avLst/>
          </a:prstGeom>
          <a:noFill/>
          <a:ln/>
        </p:spPr>
        <p:txBody>
          <a:bodyPr wrap="square" lIns="0" tIns="0" rIns="0" bIns="0" rtlCol="0" anchor="t"/>
          <a:lstStyle/>
          <a:p>
            <a:pPr marL="0" indent="0">
              <a:lnSpc>
                <a:spcPct val="112000"/>
              </a:lnSpc>
              <a:buNone/>
            </a:pPr>
            <a:r>
              <a:rPr lang="en-US" sz="1250" dirty="0">
                <a:solidFill>
                  <a:srgbClr val="EADCF2"/>
                </a:solidFill>
                <a:latin typeface="Calibri" pitchFamily="34" charset="0"/>
                <a:ea typeface="Calibri" pitchFamily="34" charset="-122"/>
                <a:cs typeface="Calibri" pitchFamily="34" charset="-120"/>
              </a:rPr>
              <a:t>The words are biblically and doctrinally sound — the congregation is being taught, not merely moved.</a:t>
            </a:r>
            <a:endParaRPr lang="en-US" sz="1250" dirty="0"/>
          </a:p>
        </p:txBody>
      </p:sp>
      <p:sp>
        <p:nvSpPr>
          <p:cNvPr id="8" name="Shape 5"/>
          <p:cNvSpPr/>
          <p:nvPr/>
        </p:nvSpPr>
        <p:spPr>
          <a:xfrm>
            <a:off x="4383938" y="4023360"/>
            <a:ext cx="3423818" cy="1572768"/>
          </a:xfrm>
          <a:prstGeom prst="roundRect">
            <a:avLst>
              <a:gd name="adj" fmla="val 5814"/>
            </a:avLst>
          </a:prstGeom>
          <a:solidFill>
            <a:srgbClr val="3E1157"/>
          </a:solidFill>
          <a:ln w="12700">
            <a:solidFill>
              <a:srgbClr val="3E1157"/>
            </a:solidFill>
            <a:prstDash val="solid"/>
          </a:ln>
        </p:spPr>
        <p:txBody>
          <a:bodyPr/>
          <a:lstStyle/>
          <a:p>
            <a:endParaRPr lang="en-US"/>
          </a:p>
        </p:txBody>
      </p:sp>
      <p:sp>
        <p:nvSpPr>
          <p:cNvPr id="9" name="Text 6"/>
          <p:cNvSpPr txBox="1"/>
          <p:nvPr/>
        </p:nvSpPr>
        <p:spPr>
          <a:xfrm>
            <a:off x="4658258" y="4206240"/>
            <a:ext cx="2875178" cy="384048"/>
          </a:xfrm>
          <a:prstGeom prst="rect">
            <a:avLst/>
          </a:prstGeom>
          <a:noFill/>
          <a:ln/>
        </p:spPr>
        <p:txBody>
          <a:bodyPr wrap="square" lIns="0" tIns="0" rIns="0" bIns="0" rtlCol="0" anchor="ctr"/>
          <a:lstStyle/>
          <a:p>
            <a:pPr marL="0" indent="0">
              <a:buNone/>
            </a:pPr>
            <a:r>
              <a:rPr lang="en-US" sz="1900" b="1" dirty="0">
                <a:solidFill>
                  <a:srgbClr val="E0A82E"/>
                </a:solidFill>
                <a:latin typeface="Cambria" pitchFamily="34" charset="0"/>
                <a:ea typeface="Cambria" pitchFamily="34" charset="-122"/>
                <a:cs typeface="Cambria" pitchFamily="34" charset="-120"/>
              </a:rPr>
              <a:t>Heartfelt</a:t>
            </a:r>
            <a:endParaRPr lang="en-US" sz="1900" dirty="0"/>
          </a:p>
        </p:txBody>
      </p:sp>
      <p:sp>
        <p:nvSpPr>
          <p:cNvPr id="10" name="Text 7"/>
          <p:cNvSpPr txBox="1"/>
          <p:nvPr/>
        </p:nvSpPr>
        <p:spPr>
          <a:xfrm>
            <a:off x="4658258" y="4645152"/>
            <a:ext cx="2875178" cy="896112"/>
          </a:xfrm>
          <a:prstGeom prst="rect">
            <a:avLst/>
          </a:prstGeom>
          <a:noFill/>
          <a:ln/>
        </p:spPr>
        <p:txBody>
          <a:bodyPr wrap="square" lIns="0" tIns="0" rIns="0" bIns="0" rtlCol="0" anchor="t"/>
          <a:lstStyle/>
          <a:p>
            <a:pPr marL="0" indent="0">
              <a:lnSpc>
                <a:spcPct val="112000"/>
              </a:lnSpc>
              <a:buNone/>
            </a:pPr>
            <a:r>
              <a:rPr lang="en-US" sz="1250" dirty="0">
                <a:solidFill>
                  <a:srgbClr val="EADCF2"/>
                </a:solidFill>
                <a:latin typeface="Calibri" pitchFamily="34" charset="0"/>
                <a:ea typeface="Calibri" pitchFamily="34" charset="-122"/>
                <a:cs typeface="Calibri" pitchFamily="34" charset="-120"/>
              </a:rPr>
              <a:t>The singer believes what the text says. Spirit and understanding travel together.</a:t>
            </a:r>
            <a:endParaRPr lang="en-US" sz="1250" dirty="0"/>
          </a:p>
        </p:txBody>
      </p:sp>
      <p:sp>
        <p:nvSpPr>
          <p:cNvPr id="11" name="Shape 8"/>
          <p:cNvSpPr/>
          <p:nvPr/>
        </p:nvSpPr>
        <p:spPr>
          <a:xfrm>
            <a:off x="8082077" y="4023360"/>
            <a:ext cx="3423818" cy="1572768"/>
          </a:xfrm>
          <a:prstGeom prst="roundRect">
            <a:avLst>
              <a:gd name="adj" fmla="val 5814"/>
            </a:avLst>
          </a:prstGeom>
          <a:solidFill>
            <a:srgbClr val="3E1157"/>
          </a:solidFill>
          <a:ln w="12700">
            <a:solidFill>
              <a:srgbClr val="3E1157"/>
            </a:solidFill>
            <a:prstDash val="solid"/>
          </a:ln>
        </p:spPr>
        <p:txBody>
          <a:bodyPr/>
          <a:lstStyle/>
          <a:p>
            <a:endParaRPr lang="en-US"/>
          </a:p>
        </p:txBody>
      </p:sp>
      <p:sp>
        <p:nvSpPr>
          <p:cNvPr id="12" name="Text 9"/>
          <p:cNvSpPr txBox="1"/>
          <p:nvPr/>
        </p:nvSpPr>
        <p:spPr>
          <a:xfrm>
            <a:off x="8356397" y="4206240"/>
            <a:ext cx="2875178" cy="384048"/>
          </a:xfrm>
          <a:prstGeom prst="rect">
            <a:avLst/>
          </a:prstGeom>
          <a:noFill/>
          <a:ln/>
        </p:spPr>
        <p:txBody>
          <a:bodyPr wrap="square" lIns="0" tIns="0" rIns="0" bIns="0" rtlCol="0" anchor="ctr"/>
          <a:lstStyle/>
          <a:p>
            <a:pPr marL="0" indent="0">
              <a:buNone/>
            </a:pPr>
            <a:r>
              <a:rPr lang="en-US" sz="1900" b="1" dirty="0">
                <a:solidFill>
                  <a:srgbClr val="E0A82E"/>
                </a:solidFill>
                <a:latin typeface="Cambria" pitchFamily="34" charset="0"/>
                <a:ea typeface="Cambria" pitchFamily="34" charset="-122"/>
                <a:cs typeface="Cambria" pitchFamily="34" charset="-120"/>
              </a:rPr>
              <a:t>Intentional</a:t>
            </a:r>
            <a:endParaRPr lang="en-US" sz="1900" dirty="0"/>
          </a:p>
        </p:txBody>
      </p:sp>
      <p:sp>
        <p:nvSpPr>
          <p:cNvPr id="13" name="Text 10"/>
          <p:cNvSpPr txBox="1"/>
          <p:nvPr/>
        </p:nvSpPr>
        <p:spPr>
          <a:xfrm>
            <a:off x="8356397" y="4645152"/>
            <a:ext cx="2875178" cy="896112"/>
          </a:xfrm>
          <a:prstGeom prst="rect">
            <a:avLst/>
          </a:prstGeom>
          <a:noFill/>
          <a:ln/>
        </p:spPr>
        <p:txBody>
          <a:bodyPr wrap="square" lIns="0" tIns="0" rIns="0" bIns="0" rtlCol="0" anchor="t"/>
          <a:lstStyle/>
          <a:p>
            <a:pPr marL="0" indent="0">
              <a:lnSpc>
                <a:spcPct val="112000"/>
              </a:lnSpc>
              <a:buNone/>
            </a:pPr>
            <a:r>
              <a:rPr lang="en-US" sz="1250" dirty="0">
                <a:solidFill>
                  <a:srgbClr val="EADCF2"/>
                </a:solidFill>
                <a:latin typeface="Calibri" pitchFamily="34" charset="0"/>
                <a:ea typeface="Calibri" pitchFamily="34" charset="-122"/>
                <a:cs typeface="Calibri" pitchFamily="34" charset="-120"/>
              </a:rPr>
              <a:t>The song has an assignment in this service, at this moment, for these people.</a:t>
            </a:r>
            <a:endParaRPr lang="en-US" sz="1250" dirty="0"/>
          </a:p>
        </p:txBody>
      </p:sp>
      <p:sp>
        <p:nvSpPr>
          <p:cNvPr id="14" name="Text 11"/>
          <p:cNvSpPr txBox="1"/>
          <p:nvPr/>
        </p:nvSpPr>
        <p:spPr>
          <a:xfrm>
            <a:off x="685800" y="6327648"/>
            <a:ext cx="6858000" cy="274320"/>
          </a:xfrm>
          <a:prstGeom prst="rect">
            <a:avLst/>
          </a:prstGeom>
          <a:noFill/>
          <a:ln/>
        </p:spPr>
        <p:txBody>
          <a:bodyPr wrap="square" lIns="0" tIns="0" rIns="0" bIns="0" rtlCol="0" anchor="ctr"/>
          <a:lstStyle/>
          <a:p>
            <a:pPr marL="0" indent="0">
              <a:buNone/>
            </a:pPr>
            <a:r>
              <a:rPr lang="en-US" sz="950" kern="0" spc="160" dirty="0">
                <a:solidFill>
                  <a:srgbClr val="C9A9DC"/>
                </a:solidFill>
                <a:latin typeface="Calibri" pitchFamily="34" charset="0"/>
                <a:ea typeface="Calibri" pitchFamily="34" charset="-122"/>
                <a:cs typeface="Calibri" pitchFamily="34" charset="-120"/>
              </a:rPr>
              <a:t>INTRODUCTION</a:t>
            </a:r>
            <a:endParaRPr lang="en-US" sz="950" dirty="0"/>
          </a:p>
        </p:txBody>
      </p:sp>
      <p:sp>
        <p:nvSpPr>
          <p:cNvPr id="15" name="Text 12"/>
          <p:cNvSpPr txBox="1"/>
          <p:nvPr/>
        </p:nvSpPr>
        <p:spPr>
          <a:xfrm>
            <a:off x="10378440" y="6327648"/>
            <a:ext cx="777240" cy="274320"/>
          </a:xfrm>
          <a:prstGeom prst="rect">
            <a:avLst/>
          </a:prstGeom>
          <a:noFill/>
          <a:ln/>
        </p:spPr>
        <p:txBody>
          <a:bodyPr wrap="square" lIns="0" tIns="0" rIns="0" bIns="0" rtlCol="0" anchor="ctr"/>
          <a:lstStyle/>
          <a:p>
            <a:pPr marL="0" indent="0" algn="r">
              <a:buNone/>
            </a:pPr>
            <a:r>
              <a:rPr lang="en-US" sz="1000" dirty="0">
                <a:solidFill>
                  <a:srgbClr val="C9A9DC"/>
                </a:solidFill>
                <a:latin typeface="Calibri" pitchFamily="34" charset="0"/>
                <a:ea typeface="Calibri" pitchFamily="34" charset="-122"/>
                <a:cs typeface="Calibri" pitchFamily="34" charset="-120"/>
              </a:rPr>
              <a:t>3</a:t>
            </a:r>
            <a:endParaRPr lang="en-US" sz="1000" dirty="0"/>
          </a:p>
        </p:txBody>
      </p:sp>
      <p:pic>
        <p:nvPicPr>
          <p:cNvPr id="16" name="Image 1" descr="/tmp/build/assets/logo_ko.png"/>
          <p:cNvPicPr>
            <a:picLocks noChangeAspect="1"/>
          </p:cNvPicPr>
          <p:nvPr/>
        </p:nvPicPr>
        <p:blipFill>
          <a:blip r:embed="rId4"/>
          <a:stretch>
            <a:fillRect/>
          </a:stretch>
        </p:blipFill>
        <p:spPr>
          <a:xfrm>
            <a:off x="11356848" y="6053328"/>
            <a:ext cx="502920" cy="56052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685800" y="457200"/>
            <a:ext cx="475488" cy="475488"/>
          </a:xfrm>
          <a:prstGeom prst="roundRect">
            <a:avLst>
              <a:gd name="adj" fmla="val 26923"/>
            </a:avLst>
          </a:prstGeom>
          <a:solidFill>
            <a:srgbClr val="57127F"/>
          </a:solidFill>
          <a:ln w="12700">
            <a:solidFill>
              <a:srgbClr val="57127F"/>
            </a:solidFill>
            <a:prstDash val="solid"/>
          </a:ln>
          <a:effectLst>
            <a:outerShdw blurRad="127000" dist="25400" dir="5400000" algn="bl" rotWithShape="0">
              <a:srgbClr val="6A4A80">
                <a:alpha val="18000"/>
              </a:srgbClr>
            </a:outerShdw>
          </a:effectLst>
        </p:spPr>
        <p:txBody>
          <a:bodyPr/>
          <a:lstStyle/>
          <a:p>
            <a:endParaRPr lang="en-US"/>
          </a:p>
        </p:txBody>
      </p:sp>
      <p:pic>
        <p:nvPicPr>
          <p:cNvPr id="3" name="Image 0" descr="/tmp/build/assets/note_white.png"/>
          <p:cNvPicPr>
            <a:picLocks noChangeAspect="1"/>
          </p:cNvPicPr>
          <p:nvPr/>
        </p:nvPicPr>
        <p:blipFill>
          <a:blip r:embed="rId3"/>
          <a:stretch>
            <a:fillRect/>
          </a:stretch>
        </p:blipFill>
        <p:spPr>
          <a:xfrm>
            <a:off x="818388" y="589788"/>
            <a:ext cx="210312" cy="210312"/>
          </a:xfrm>
          <a:prstGeom prst="rect">
            <a:avLst/>
          </a:prstGeom>
        </p:spPr>
      </p:pic>
      <p:sp>
        <p:nvSpPr>
          <p:cNvPr id="4" name="Text 1"/>
          <p:cNvSpPr txBox="1"/>
          <p:nvPr/>
        </p:nvSpPr>
        <p:spPr>
          <a:xfrm>
            <a:off x="1371600" y="402336"/>
            <a:ext cx="10134295" cy="585216"/>
          </a:xfrm>
          <a:prstGeom prst="rect">
            <a:avLst/>
          </a:prstGeom>
          <a:noFill/>
          <a:ln/>
        </p:spPr>
        <p:txBody>
          <a:bodyPr wrap="square" lIns="0" tIns="0" rIns="0" bIns="0" rtlCol="0" anchor="ctr"/>
          <a:lstStyle/>
          <a:p>
            <a:pPr marL="0" indent="0" algn="l">
              <a:buNone/>
            </a:pPr>
            <a:r>
              <a:rPr lang="en-US" sz="2900" b="1" dirty="0">
                <a:solidFill>
                  <a:srgbClr val="2B0B3F"/>
                </a:solidFill>
                <a:latin typeface="Cambria" pitchFamily="34" charset="0"/>
                <a:ea typeface="Cambria" pitchFamily="34" charset="-122"/>
                <a:cs typeface="Cambria" pitchFamily="34" charset="-120"/>
              </a:rPr>
              <a:t>Why Do We Sing in Church?</a:t>
            </a:r>
            <a:endParaRPr lang="en-US" sz="2900" dirty="0"/>
          </a:p>
        </p:txBody>
      </p:sp>
      <p:sp>
        <p:nvSpPr>
          <p:cNvPr id="5" name="Text 2"/>
          <p:cNvSpPr txBox="1"/>
          <p:nvPr/>
        </p:nvSpPr>
        <p:spPr>
          <a:xfrm>
            <a:off x="1371600" y="996696"/>
            <a:ext cx="9997135" cy="384048"/>
          </a:xfrm>
          <a:prstGeom prst="rect">
            <a:avLst/>
          </a:prstGeom>
          <a:noFill/>
          <a:ln/>
        </p:spPr>
        <p:txBody>
          <a:bodyPr wrap="square" lIns="0" tIns="0" rIns="0" bIns="0" rtlCol="0" anchor="t"/>
          <a:lstStyle/>
          <a:p>
            <a:pPr marL="0" indent="0">
              <a:buNone/>
            </a:pPr>
            <a:r>
              <a:rPr lang="en-US" sz="1350" i="1" dirty="0">
                <a:solidFill>
                  <a:srgbClr val="857C90"/>
                </a:solidFill>
                <a:latin typeface="Calibri" pitchFamily="34" charset="0"/>
                <a:ea typeface="Calibri" pitchFamily="34" charset="-122"/>
                <a:cs typeface="Calibri" pitchFamily="34" charset="-120"/>
              </a:rPr>
              <a:t>Before the theology, an honest audit. Which of these  drives our song selection?</a:t>
            </a:r>
            <a:endParaRPr lang="en-US" sz="1350" dirty="0"/>
          </a:p>
        </p:txBody>
      </p:sp>
      <p:sp>
        <p:nvSpPr>
          <p:cNvPr id="6" name="Text 3"/>
          <p:cNvSpPr txBox="1"/>
          <p:nvPr/>
        </p:nvSpPr>
        <p:spPr>
          <a:xfrm>
            <a:off x="685800" y="6327648"/>
            <a:ext cx="6858000" cy="274320"/>
          </a:xfrm>
          <a:prstGeom prst="rect">
            <a:avLst/>
          </a:prstGeom>
          <a:noFill/>
          <a:ln/>
        </p:spPr>
        <p:txBody>
          <a:bodyPr wrap="square" lIns="0" tIns="0" rIns="0" bIns="0" rtlCol="0" anchor="ctr"/>
          <a:lstStyle/>
          <a:p>
            <a:pPr marL="0" indent="0">
              <a:buNone/>
            </a:pPr>
            <a:r>
              <a:rPr lang="en-US" sz="950" kern="0" spc="160" dirty="0">
                <a:solidFill>
                  <a:srgbClr val="857C90"/>
                </a:solidFill>
                <a:latin typeface="Calibri" pitchFamily="34" charset="0"/>
                <a:ea typeface="Calibri" pitchFamily="34" charset="-122"/>
                <a:cs typeface="Calibri" pitchFamily="34" charset="-120"/>
              </a:rPr>
              <a:t>INTRODUCTION</a:t>
            </a:r>
            <a:endParaRPr lang="en-US" sz="950" dirty="0"/>
          </a:p>
        </p:txBody>
      </p:sp>
      <p:sp>
        <p:nvSpPr>
          <p:cNvPr id="7" name="Text 4"/>
          <p:cNvSpPr txBox="1"/>
          <p:nvPr/>
        </p:nvSpPr>
        <p:spPr>
          <a:xfrm>
            <a:off x="10378440" y="6327648"/>
            <a:ext cx="777240" cy="274320"/>
          </a:xfrm>
          <a:prstGeom prst="rect">
            <a:avLst/>
          </a:prstGeom>
          <a:noFill/>
          <a:ln/>
        </p:spPr>
        <p:txBody>
          <a:bodyPr wrap="square" lIns="0" tIns="0" rIns="0" bIns="0" rtlCol="0" anchor="ctr"/>
          <a:lstStyle/>
          <a:p>
            <a:pPr marL="0" indent="0" algn="r">
              <a:buNone/>
            </a:pPr>
            <a:r>
              <a:rPr lang="en-US" sz="1000" dirty="0">
                <a:solidFill>
                  <a:srgbClr val="857C90"/>
                </a:solidFill>
                <a:latin typeface="Calibri" pitchFamily="34" charset="0"/>
                <a:ea typeface="Calibri" pitchFamily="34" charset="-122"/>
                <a:cs typeface="Calibri" pitchFamily="34" charset="-120"/>
              </a:rPr>
              <a:t>4</a:t>
            </a:r>
            <a:endParaRPr lang="en-US" sz="1000" dirty="0"/>
          </a:p>
        </p:txBody>
      </p:sp>
      <p:pic>
        <p:nvPicPr>
          <p:cNvPr id="8" name="Image 1" descr="/tmp/build/assets/logo.png"/>
          <p:cNvPicPr>
            <a:picLocks noChangeAspect="1"/>
          </p:cNvPicPr>
          <p:nvPr/>
        </p:nvPicPr>
        <p:blipFill>
          <a:blip r:embed="rId4"/>
          <a:stretch>
            <a:fillRect/>
          </a:stretch>
        </p:blipFill>
        <p:spPr>
          <a:xfrm>
            <a:off x="11356848" y="6053328"/>
            <a:ext cx="502920" cy="560527"/>
          </a:xfrm>
          <a:prstGeom prst="rect">
            <a:avLst/>
          </a:prstGeom>
        </p:spPr>
      </p:pic>
      <p:sp>
        <p:nvSpPr>
          <p:cNvPr id="9" name="Shape 5"/>
          <p:cNvSpPr/>
          <p:nvPr/>
        </p:nvSpPr>
        <p:spPr>
          <a:xfrm>
            <a:off x="685800" y="1874520"/>
            <a:ext cx="3478682" cy="1828800"/>
          </a:xfrm>
          <a:prstGeom prst="roundRect">
            <a:avLst>
              <a:gd name="adj" fmla="val 4500"/>
            </a:avLst>
          </a:prstGeom>
          <a:solidFill>
            <a:srgbClr val="F6F1F9"/>
          </a:solidFill>
          <a:ln w="12700">
            <a:solidFill>
              <a:srgbClr val="F6F1F9"/>
            </a:solidFill>
            <a:prstDash val="solid"/>
          </a:ln>
        </p:spPr>
        <p:txBody>
          <a:bodyPr/>
          <a:lstStyle/>
          <a:p>
            <a:endParaRPr lang="en-US"/>
          </a:p>
        </p:txBody>
      </p:sp>
      <p:sp>
        <p:nvSpPr>
          <p:cNvPr id="10" name="Shape 6"/>
          <p:cNvSpPr/>
          <p:nvPr/>
        </p:nvSpPr>
        <p:spPr>
          <a:xfrm>
            <a:off x="941832" y="2130552"/>
            <a:ext cx="384048" cy="384048"/>
          </a:xfrm>
          <a:prstGeom prst="ellipse">
            <a:avLst/>
          </a:prstGeom>
          <a:solidFill>
            <a:srgbClr val="57127F"/>
          </a:solidFill>
          <a:ln w="12700">
            <a:solidFill>
              <a:srgbClr val="57127F"/>
            </a:solidFill>
            <a:prstDash val="solid"/>
          </a:ln>
        </p:spPr>
        <p:txBody>
          <a:bodyPr/>
          <a:lstStyle/>
          <a:p>
            <a:endParaRPr lang="en-US"/>
          </a:p>
        </p:txBody>
      </p:sp>
      <p:sp>
        <p:nvSpPr>
          <p:cNvPr id="11" name="Text 7"/>
          <p:cNvSpPr txBox="1"/>
          <p:nvPr/>
        </p:nvSpPr>
        <p:spPr>
          <a:xfrm>
            <a:off x="941832" y="2130552"/>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12" name="Text 8"/>
          <p:cNvSpPr txBox="1"/>
          <p:nvPr/>
        </p:nvSpPr>
        <p:spPr>
          <a:xfrm>
            <a:off x="941832" y="2651760"/>
            <a:ext cx="2966618" cy="868680"/>
          </a:xfrm>
          <a:prstGeom prst="rect">
            <a:avLst/>
          </a:prstGeom>
          <a:noFill/>
          <a:ln/>
        </p:spPr>
        <p:txBody>
          <a:bodyPr wrap="square" lIns="0" tIns="0" rIns="0" bIns="0" rtlCol="0" anchor="t"/>
          <a:lstStyle/>
          <a:p>
            <a:pPr marL="0" indent="0">
              <a:lnSpc>
                <a:spcPct val="108000"/>
              </a:lnSpc>
              <a:spcAft>
                <a:spcPts val="500"/>
              </a:spcAft>
              <a:buNone/>
            </a:pPr>
            <a:r>
              <a:rPr lang="en-US" sz="1550" b="1" dirty="0">
                <a:solidFill>
                  <a:srgbClr val="2B0B3F"/>
                </a:solidFill>
                <a:latin typeface="Calibri" pitchFamily="34" charset="0"/>
                <a:ea typeface="Calibri" pitchFamily="34" charset="-122"/>
                <a:cs typeface="Calibri" pitchFamily="34" charset="-120"/>
              </a:rPr>
              <a:t>To praise God</a:t>
            </a:r>
            <a:endParaRPr lang="en-US" sz="1550" dirty="0"/>
          </a:p>
          <a:p>
            <a:pPr marL="0" indent="0">
              <a:lnSpc>
                <a:spcPct val="108000"/>
              </a:lnSpc>
              <a:buNone/>
            </a:pPr>
            <a:r>
              <a:rPr lang="en-US" sz="1200" dirty="0">
                <a:solidFill>
                  <a:srgbClr val="3D3448"/>
                </a:solidFill>
                <a:latin typeface="Calibri" pitchFamily="34" charset="0"/>
                <a:ea typeface="Calibri" pitchFamily="34" charset="-122"/>
                <a:cs typeface="Calibri" pitchFamily="34" charset="-120"/>
              </a:rPr>
              <a:t>The worshipper’s reason.</a:t>
            </a:r>
            <a:endParaRPr lang="en-US" sz="1550" dirty="0"/>
          </a:p>
        </p:txBody>
      </p:sp>
      <p:sp>
        <p:nvSpPr>
          <p:cNvPr id="13" name="Shape 9"/>
          <p:cNvSpPr/>
          <p:nvPr/>
        </p:nvSpPr>
        <p:spPr>
          <a:xfrm>
            <a:off x="4356506" y="1874520"/>
            <a:ext cx="3478682" cy="1828800"/>
          </a:xfrm>
          <a:prstGeom prst="roundRect">
            <a:avLst>
              <a:gd name="adj" fmla="val 4500"/>
            </a:avLst>
          </a:prstGeom>
          <a:solidFill>
            <a:srgbClr val="F6F1F9"/>
          </a:solidFill>
          <a:ln w="12700">
            <a:solidFill>
              <a:srgbClr val="F6F1F9"/>
            </a:solidFill>
            <a:prstDash val="solid"/>
          </a:ln>
        </p:spPr>
        <p:txBody>
          <a:bodyPr/>
          <a:lstStyle/>
          <a:p>
            <a:endParaRPr lang="en-US"/>
          </a:p>
        </p:txBody>
      </p:sp>
      <p:sp>
        <p:nvSpPr>
          <p:cNvPr id="14" name="Shape 10"/>
          <p:cNvSpPr/>
          <p:nvPr/>
        </p:nvSpPr>
        <p:spPr>
          <a:xfrm>
            <a:off x="4612538" y="2130552"/>
            <a:ext cx="384048" cy="384048"/>
          </a:xfrm>
          <a:prstGeom prst="ellipse">
            <a:avLst/>
          </a:prstGeom>
          <a:solidFill>
            <a:srgbClr val="57127F"/>
          </a:solidFill>
          <a:ln w="12700">
            <a:solidFill>
              <a:srgbClr val="57127F"/>
            </a:solidFill>
            <a:prstDash val="solid"/>
          </a:ln>
        </p:spPr>
        <p:txBody>
          <a:bodyPr/>
          <a:lstStyle/>
          <a:p>
            <a:endParaRPr lang="en-US"/>
          </a:p>
        </p:txBody>
      </p:sp>
      <p:sp>
        <p:nvSpPr>
          <p:cNvPr id="15" name="Text 11"/>
          <p:cNvSpPr txBox="1"/>
          <p:nvPr/>
        </p:nvSpPr>
        <p:spPr>
          <a:xfrm>
            <a:off x="4612538" y="2130552"/>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6" name="Text 12"/>
          <p:cNvSpPr txBox="1"/>
          <p:nvPr/>
        </p:nvSpPr>
        <p:spPr>
          <a:xfrm>
            <a:off x="4612538" y="2651760"/>
            <a:ext cx="2966618" cy="868680"/>
          </a:xfrm>
          <a:prstGeom prst="rect">
            <a:avLst/>
          </a:prstGeom>
          <a:noFill/>
          <a:ln/>
        </p:spPr>
        <p:txBody>
          <a:bodyPr wrap="square" lIns="0" tIns="0" rIns="0" bIns="0" rtlCol="0" anchor="t"/>
          <a:lstStyle/>
          <a:p>
            <a:pPr marL="0" indent="0">
              <a:lnSpc>
                <a:spcPct val="108000"/>
              </a:lnSpc>
              <a:spcAft>
                <a:spcPts val="500"/>
              </a:spcAft>
              <a:buNone/>
            </a:pPr>
            <a:r>
              <a:rPr lang="en-US" sz="1550" b="1" dirty="0">
                <a:solidFill>
                  <a:srgbClr val="2B0B3F"/>
                </a:solidFill>
                <a:latin typeface="Calibri" pitchFamily="34" charset="0"/>
                <a:ea typeface="Calibri" pitchFamily="34" charset="-122"/>
                <a:cs typeface="Calibri" pitchFamily="34" charset="-120"/>
              </a:rPr>
              <a:t>To prepare hearts for the Word</a:t>
            </a:r>
            <a:endParaRPr lang="en-US" sz="1550" dirty="0"/>
          </a:p>
          <a:p>
            <a:pPr marL="0" indent="0">
              <a:lnSpc>
                <a:spcPct val="108000"/>
              </a:lnSpc>
              <a:buNone/>
            </a:pPr>
            <a:r>
              <a:rPr lang="en-US" sz="1200" dirty="0">
                <a:solidFill>
                  <a:srgbClr val="3D3448"/>
                </a:solidFill>
                <a:latin typeface="Calibri" pitchFamily="34" charset="0"/>
                <a:ea typeface="Calibri" pitchFamily="34" charset="-122"/>
                <a:cs typeface="Calibri" pitchFamily="34" charset="-120"/>
              </a:rPr>
              <a:t>The service’s reason.</a:t>
            </a:r>
            <a:endParaRPr lang="en-US" sz="1550" dirty="0"/>
          </a:p>
        </p:txBody>
      </p:sp>
      <p:sp>
        <p:nvSpPr>
          <p:cNvPr id="17" name="Shape 13"/>
          <p:cNvSpPr/>
          <p:nvPr/>
        </p:nvSpPr>
        <p:spPr>
          <a:xfrm>
            <a:off x="8027213" y="1874520"/>
            <a:ext cx="3478682" cy="1828800"/>
          </a:xfrm>
          <a:prstGeom prst="roundRect">
            <a:avLst>
              <a:gd name="adj" fmla="val 4500"/>
            </a:avLst>
          </a:prstGeom>
          <a:solidFill>
            <a:srgbClr val="F6F1F9"/>
          </a:solidFill>
          <a:ln w="12700">
            <a:solidFill>
              <a:srgbClr val="F6F1F9"/>
            </a:solidFill>
            <a:prstDash val="solid"/>
          </a:ln>
        </p:spPr>
        <p:txBody>
          <a:bodyPr/>
          <a:lstStyle/>
          <a:p>
            <a:endParaRPr lang="en-US"/>
          </a:p>
        </p:txBody>
      </p:sp>
      <p:sp>
        <p:nvSpPr>
          <p:cNvPr id="18" name="Shape 14"/>
          <p:cNvSpPr/>
          <p:nvPr/>
        </p:nvSpPr>
        <p:spPr>
          <a:xfrm>
            <a:off x="8283245" y="2130552"/>
            <a:ext cx="384048" cy="384048"/>
          </a:xfrm>
          <a:prstGeom prst="ellipse">
            <a:avLst/>
          </a:prstGeom>
          <a:solidFill>
            <a:srgbClr val="57127F"/>
          </a:solidFill>
          <a:ln w="12700">
            <a:solidFill>
              <a:srgbClr val="57127F"/>
            </a:solidFill>
            <a:prstDash val="solid"/>
          </a:ln>
        </p:spPr>
        <p:txBody>
          <a:bodyPr/>
          <a:lstStyle/>
          <a:p>
            <a:endParaRPr lang="en-US"/>
          </a:p>
        </p:txBody>
      </p:sp>
      <p:sp>
        <p:nvSpPr>
          <p:cNvPr id="19" name="Text 15"/>
          <p:cNvSpPr txBox="1"/>
          <p:nvPr/>
        </p:nvSpPr>
        <p:spPr>
          <a:xfrm>
            <a:off x="8283245" y="2130552"/>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20" name="Text 16"/>
          <p:cNvSpPr txBox="1"/>
          <p:nvPr/>
        </p:nvSpPr>
        <p:spPr>
          <a:xfrm>
            <a:off x="8283245" y="2651760"/>
            <a:ext cx="2966618" cy="868680"/>
          </a:xfrm>
          <a:prstGeom prst="rect">
            <a:avLst/>
          </a:prstGeom>
          <a:noFill/>
          <a:ln/>
        </p:spPr>
        <p:txBody>
          <a:bodyPr wrap="square" lIns="0" tIns="0" rIns="0" bIns="0" rtlCol="0" anchor="t"/>
          <a:lstStyle/>
          <a:p>
            <a:pPr marL="0" indent="0">
              <a:lnSpc>
                <a:spcPct val="108000"/>
              </a:lnSpc>
              <a:spcAft>
                <a:spcPts val="500"/>
              </a:spcAft>
              <a:buNone/>
            </a:pPr>
            <a:r>
              <a:rPr lang="en-US" sz="1550" b="1" dirty="0">
                <a:solidFill>
                  <a:srgbClr val="2B0B3F"/>
                </a:solidFill>
                <a:latin typeface="Calibri" pitchFamily="34" charset="0"/>
                <a:ea typeface="Calibri" pitchFamily="34" charset="-122"/>
                <a:cs typeface="Calibri" pitchFamily="34" charset="-120"/>
              </a:rPr>
              <a:t>To preserve truth through song</a:t>
            </a:r>
            <a:endParaRPr lang="en-US" sz="1550" dirty="0"/>
          </a:p>
          <a:p>
            <a:pPr marL="0" indent="0">
              <a:lnSpc>
                <a:spcPct val="108000"/>
              </a:lnSpc>
              <a:buNone/>
            </a:pPr>
            <a:r>
              <a:rPr lang="en-US" sz="1200" dirty="0">
                <a:solidFill>
                  <a:srgbClr val="3D3448"/>
                </a:solidFill>
                <a:latin typeface="Calibri" pitchFamily="34" charset="0"/>
                <a:ea typeface="Calibri" pitchFamily="34" charset="-122"/>
                <a:cs typeface="Calibri" pitchFamily="34" charset="-120"/>
              </a:rPr>
              <a:t>The church’s reason.</a:t>
            </a:r>
            <a:endParaRPr lang="en-US" sz="1550" dirty="0"/>
          </a:p>
        </p:txBody>
      </p:sp>
      <p:sp>
        <p:nvSpPr>
          <p:cNvPr id="21" name="Shape 17"/>
          <p:cNvSpPr/>
          <p:nvPr/>
        </p:nvSpPr>
        <p:spPr>
          <a:xfrm>
            <a:off x="685800" y="3959352"/>
            <a:ext cx="3478682" cy="1828800"/>
          </a:xfrm>
          <a:prstGeom prst="roundRect">
            <a:avLst>
              <a:gd name="adj" fmla="val 4500"/>
            </a:avLst>
          </a:prstGeom>
          <a:solidFill>
            <a:srgbClr val="F6F1F9"/>
          </a:solidFill>
          <a:ln w="12700">
            <a:solidFill>
              <a:srgbClr val="F6F1F9"/>
            </a:solidFill>
            <a:prstDash val="solid"/>
          </a:ln>
        </p:spPr>
        <p:txBody>
          <a:bodyPr/>
          <a:lstStyle/>
          <a:p>
            <a:endParaRPr lang="en-US"/>
          </a:p>
        </p:txBody>
      </p:sp>
      <p:sp>
        <p:nvSpPr>
          <p:cNvPr id="22" name="Shape 18"/>
          <p:cNvSpPr/>
          <p:nvPr/>
        </p:nvSpPr>
        <p:spPr>
          <a:xfrm>
            <a:off x="941832" y="4215384"/>
            <a:ext cx="384048" cy="384048"/>
          </a:xfrm>
          <a:prstGeom prst="ellipse">
            <a:avLst/>
          </a:prstGeom>
          <a:solidFill>
            <a:srgbClr val="57127F"/>
          </a:solidFill>
          <a:ln w="12700">
            <a:solidFill>
              <a:srgbClr val="57127F"/>
            </a:solidFill>
            <a:prstDash val="solid"/>
          </a:ln>
        </p:spPr>
        <p:txBody>
          <a:bodyPr/>
          <a:lstStyle/>
          <a:p>
            <a:endParaRPr lang="en-US"/>
          </a:p>
        </p:txBody>
      </p:sp>
      <p:sp>
        <p:nvSpPr>
          <p:cNvPr id="23" name="Text 19"/>
          <p:cNvSpPr txBox="1"/>
          <p:nvPr/>
        </p:nvSpPr>
        <p:spPr>
          <a:xfrm>
            <a:off x="941832" y="4215384"/>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4" name="Text 20"/>
          <p:cNvSpPr txBox="1"/>
          <p:nvPr/>
        </p:nvSpPr>
        <p:spPr>
          <a:xfrm>
            <a:off x="941832" y="4736592"/>
            <a:ext cx="2966618" cy="868680"/>
          </a:xfrm>
          <a:prstGeom prst="rect">
            <a:avLst/>
          </a:prstGeom>
          <a:noFill/>
          <a:ln/>
        </p:spPr>
        <p:txBody>
          <a:bodyPr wrap="square" lIns="0" tIns="0" rIns="0" bIns="0" rtlCol="0" anchor="t"/>
          <a:lstStyle/>
          <a:p>
            <a:pPr marL="0" indent="0">
              <a:lnSpc>
                <a:spcPct val="108000"/>
              </a:lnSpc>
              <a:spcAft>
                <a:spcPts val="500"/>
              </a:spcAft>
              <a:buNone/>
            </a:pPr>
            <a:r>
              <a:rPr lang="en-US" sz="1550" b="1" dirty="0">
                <a:solidFill>
                  <a:srgbClr val="2B0B3F"/>
                </a:solidFill>
                <a:latin typeface="Calibri" pitchFamily="34" charset="0"/>
                <a:ea typeface="Calibri" pitchFamily="34" charset="-122"/>
                <a:cs typeface="Calibri" pitchFamily="34" charset="-120"/>
              </a:rPr>
              <a:t>To inspire the congregation</a:t>
            </a:r>
            <a:endParaRPr lang="en-US" sz="1550" dirty="0"/>
          </a:p>
          <a:p>
            <a:pPr marL="0" indent="0">
              <a:lnSpc>
                <a:spcPct val="108000"/>
              </a:lnSpc>
              <a:buNone/>
            </a:pPr>
            <a:r>
              <a:rPr lang="en-US" sz="1200" dirty="0">
                <a:solidFill>
                  <a:srgbClr val="3D3448"/>
                </a:solidFill>
                <a:latin typeface="Calibri" pitchFamily="34" charset="0"/>
                <a:ea typeface="Calibri" pitchFamily="34" charset="-122"/>
                <a:cs typeface="Calibri" pitchFamily="34" charset="-120"/>
              </a:rPr>
              <a:t>Right — if it means edify, not excite.</a:t>
            </a:r>
            <a:endParaRPr lang="en-US" sz="1550" dirty="0"/>
          </a:p>
        </p:txBody>
      </p:sp>
      <p:sp>
        <p:nvSpPr>
          <p:cNvPr id="25" name="Shape 21"/>
          <p:cNvSpPr/>
          <p:nvPr/>
        </p:nvSpPr>
        <p:spPr>
          <a:xfrm>
            <a:off x="4356506" y="3959352"/>
            <a:ext cx="3478682" cy="1828800"/>
          </a:xfrm>
          <a:prstGeom prst="roundRect">
            <a:avLst>
              <a:gd name="adj" fmla="val 4500"/>
            </a:avLst>
          </a:prstGeom>
          <a:solidFill>
            <a:srgbClr val="FBF4F7"/>
          </a:solidFill>
          <a:ln w="15875">
            <a:solidFill>
              <a:srgbClr val="A4127D"/>
            </a:solidFill>
            <a:prstDash val="dash"/>
          </a:ln>
        </p:spPr>
        <p:txBody>
          <a:bodyPr/>
          <a:lstStyle/>
          <a:p>
            <a:endParaRPr lang="en-US"/>
          </a:p>
        </p:txBody>
      </p:sp>
      <p:sp>
        <p:nvSpPr>
          <p:cNvPr id="26" name="Shape 22"/>
          <p:cNvSpPr/>
          <p:nvPr/>
        </p:nvSpPr>
        <p:spPr>
          <a:xfrm>
            <a:off x="4612538" y="4215384"/>
            <a:ext cx="384048" cy="384048"/>
          </a:xfrm>
          <a:prstGeom prst="ellipse">
            <a:avLst/>
          </a:prstGeom>
          <a:solidFill>
            <a:srgbClr val="A4127D"/>
          </a:solidFill>
          <a:ln w="12700">
            <a:solidFill>
              <a:srgbClr val="A4127D"/>
            </a:solidFill>
            <a:prstDash val="solid"/>
          </a:ln>
        </p:spPr>
        <p:txBody>
          <a:bodyPr/>
          <a:lstStyle/>
          <a:p>
            <a:endParaRPr lang="en-US"/>
          </a:p>
        </p:txBody>
      </p:sp>
      <p:sp>
        <p:nvSpPr>
          <p:cNvPr id="27" name="Text 23"/>
          <p:cNvSpPr txBox="1"/>
          <p:nvPr/>
        </p:nvSpPr>
        <p:spPr>
          <a:xfrm>
            <a:off x="4612538" y="4215384"/>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28" name="Text 24"/>
          <p:cNvSpPr txBox="1"/>
          <p:nvPr/>
        </p:nvSpPr>
        <p:spPr>
          <a:xfrm>
            <a:off x="4612538" y="4736592"/>
            <a:ext cx="2966618" cy="868680"/>
          </a:xfrm>
          <a:prstGeom prst="rect">
            <a:avLst/>
          </a:prstGeom>
          <a:noFill/>
          <a:ln/>
        </p:spPr>
        <p:txBody>
          <a:bodyPr wrap="square" lIns="0" tIns="0" rIns="0" bIns="0" rtlCol="0" anchor="t"/>
          <a:lstStyle/>
          <a:p>
            <a:pPr marL="0" indent="0">
              <a:lnSpc>
                <a:spcPct val="108000"/>
              </a:lnSpc>
              <a:spcAft>
                <a:spcPts val="500"/>
              </a:spcAft>
              <a:buNone/>
            </a:pPr>
            <a:r>
              <a:rPr lang="en-US" sz="1550" b="1" dirty="0">
                <a:solidFill>
                  <a:srgbClr val="2B0B3F"/>
                </a:solidFill>
                <a:latin typeface="Calibri" pitchFamily="34" charset="0"/>
                <a:ea typeface="Calibri" pitchFamily="34" charset="-122"/>
                <a:cs typeface="Calibri" pitchFamily="34" charset="-120"/>
              </a:rPr>
              <a:t>To display talent</a:t>
            </a:r>
            <a:endParaRPr lang="en-US" sz="1550" dirty="0"/>
          </a:p>
          <a:p>
            <a:pPr marL="0" indent="0">
              <a:lnSpc>
                <a:spcPct val="108000"/>
              </a:lnSpc>
              <a:buNone/>
            </a:pPr>
            <a:r>
              <a:rPr lang="en-US" sz="1200" i="1" dirty="0">
                <a:solidFill>
                  <a:srgbClr val="A4127D"/>
                </a:solidFill>
                <a:latin typeface="Calibri" pitchFamily="34" charset="0"/>
                <a:ea typeface="Calibri" pitchFamily="34" charset="-122"/>
                <a:cs typeface="Calibri" pitchFamily="34" charset="-120"/>
              </a:rPr>
              <a:t>A reason we act on, but cannot defend.</a:t>
            </a:r>
            <a:endParaRPr lang="en-US" sz="1550" dirty="0"/>
          </a:p>
        </p:txBody>
      </p:sp>
      <p:sp>
        <p:nvSpPr>
          <p:cNvPr id="29" name="Shape 25"/>
          <p:cNvSpPr/>
          <p:nvPr/>
        </p:nvSpPr>
        <p:spPr>
          <a:xfrm>
            <a:off x="8027213" y="3959352"/>
            <a:ext cx="3478682" cy="1828800"/>
          </a:xfrm>
          <a:prstGeom prst="roundRect">
            <a:avLst>
              <a:gd name="adj" fmla="val 4500"/>
            </a:avLst>
          </a:prstGeom>
          <a:solidFill>
            <a:srgbClr val="FBF4F7"/>
          </a:solidFill>
          <a:ln w="15875">
            <a:solidFill>
              <a:srgbClr val="A4127D"/>
            </a:solidFill>
            <a:prstDash val="dash"/>
          </a:ln>
        </p:spPr>
        <p:txBody>
          <a:bodyPr/>
          <a:lstStyle/>
          <a:p>
            <a:endParaRPr lang="en-US"/>
          </a:p>
        </p:txBody>
      </p:sp>
      <p:sp>
        <p:nvSpPr>
          <p:cNvPr id="30" name="Shape 26"/>
          <p:cNvSpPr/>
          <p:nvPr/>
        </p:nvSpPr>
        <p:spPr>
          <a:xfrm>
            <a:off x="8283245" y="4215384"/>
            <a:ext cx="384048" cy="384048"/>
          </a:xfrm>
          <a:prstGeom prst="ellipse">
            <a:avLst/>
          </a:prstGeom>
          <a:solidFill>
            <a:srgbClr val="A4127D"/>
          </a:solidFill>
          <a:ln w="12700">
            <a:solidFill>
              <a:srgbClr val="A4127D"/>
            </a:solidFill>
            <a:prstDash val="solid"/>
          </a:ln>
        </p:spPr>
        <p:txBody>
          <a:bodyPr/>
          <a:lstStyle/>
          <a:p>
            <a:endParaRPr lang="en-US"/>
          </a:p>
        </p:txBody>
      </p:sp>
      <p:sp>
        <p:nvSpPr>
          <p:cNvPr id="31" name="Text 27"/>
          <p:cNvSpPr txBox="1"/>
          <p:nvPr/>
        </p:nvSpPr>
        <p:spPr>
          <a:xfrm>
            <a:off x="8283245" y="4215384"/>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6</a:t>
            </a:r>
            <a:endParaRPr lang="en-US" sz="1300" dirty="0"/>
          </a:p>
        </p:txBody>
      </p:sp>
      <p:sp>
        <p:nvSpPr>
          <p:cNvPr id="32" name="Text 28"/>
          <p:cNvSpPr txBox="1"/>
          <p:nvPr/>
        </p:nvSpPr>
        <p:spPr>
          <a:xfrm>
            <a:off x="8283245" y="4736592"/>
            <a:ext cx="2966618" cy="868680"/>
          </a:xfrm>
          <a:prstGeom prst="rect">
            <a:avLst/>
          </a:prstGeom>
          <a:noFill/>
          <a:ln/>
        </p:spPr>
        <p:txBody>
          <a:bodyPr wrap="square" lIns="0" tIns="0" rIns="0" bIns="0" rtlCol="0" anchor="t"/>
          <a:lstStyle/>
          <a:p>
            <a:pPr marL="0" indent="0">
              <a:lnSpc>
                <a:spcPct val="108000"/>
              </a:lnSpc>
              <a:spcAft>
                <a:spcPts val="500"/>
              </a:spcAft>
              <a:buNone/>
            </a:pPr>
            <a:r>
              <a:rPr lang="en-US" sz="1550" b="1" dirty="0">
                <a:solidFill>
                  <a:srgbClr val="2B0B3F"/>
                </a:solidFill>
                <a:latin typeface="Calibri" pitchFamily="34" charset="0"/>
                <a:ea typeface="Calibri" pitchFamily="34" charset="-122"/>
                <a:cs typeface="Calibri" pitchFamily="34" charset="-120"/>
              </a:rPr>
              <a:t>Because it is our tradition</a:t>
            </a:r>
            <a:endParaRPr lang="en-US" sz="1550" dirty="0"/>
          </a:p>
          <a:p>
            <a:pPr marL="0" indent="0">
              <a:lnSpc>
                <a:spcPct val="108000"/>
              </a:lnSpc>
              <a:buNone/>
            </a:pPr>
            <a:r>
              <a:rPr lang="en-US" sz="1200" i="1" dirty="0">
                <a:solidFill>
                  <a:srgbClr val="A4127D"/>
                </a:solidFill>
                <a:latin typeface="Calibri" pitchFamily="34" charset="0"/>
                <a:ea typeface="Calibri" pitchFamily="34" charset="-122"/>
                <a:cs typeface="Calibri" pitchFamily="34" charset="-120"/>
              </a:rPr>
              <a:t>Habit is not the same as worship.</a:t>
            </a:r>
            <a:endParaRPr lang="en-US" sz="1550" dirty="0"/>
          </a:p>
        </p:txBody>
      </p:sp>
      <p:sp>
        <p:nvSpPr>
          <p:cNvPr id="33" name="Text 29"/>
          <p:cNvSpPr txBox="1"/>
          <p:nvPr/>
        </p:nvSpPr>
        <p:spPr>
          <a:xfrm>
            <a:off x="685800" y="5943600"/>
            <a:ext cx="10820095" cy="329184"/>
          </a:xfrm>
          <a:prstGeom prst="rect">
            <a:avLst/>
          </a:prstGeom>
          <a:noFill/>
          <a:ln/>
        </p:spPr>
        <p:txBody>
          <a:bodyPr wrap="square" lIns="0" tIns="0" rIns="0" bIns="0" rtlCol="0" anchor="ctr"/>
          <a:lstStyle/>
          <a:p>
            <a:pPr marL="0" indent="0">
              <a:buNone/>
            </a:pPr>
            <a:r>
              <a:rPr lang="en-US" sz="1200" i="1" dirty="0">
                <a:solidFill>
                  <a:srgbClr val="A4127D"/>
                </a:solidFill>
                <a:latin typeface="Calibri" pitchFamily="34" charset="0"/>
                <a:ea typeface="Calibri" pitchFamily="34" charset="-122"/>
                <a:cs typeface="Calibri" pitchFamily="34" charset="-120"/>
              </a:rPr>
              <a:t>The two outlined cards are not sins — they are insufficient reasons. A ministry built on them will eventually sing well and mean nothing.</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685800" y="457200"/>
            <a:ext cx="475488" cy="475488"/>
          </a:xfrm>
          <a:prstGeom prst="roundRect">
            <a:avLst>
              <a:gd name="adj" fmla="val 26923"/>
            </a:avLst>
          </a:prstGeom>
          <a:solidFill>
            <a:srgbClr val="57127F"/>
          </a:solidFill>
          <a:ln w="12700">
            <a:solidFill>
              <a:srgbClr val="57127F"/>
            </a:solidFill>
            <a:prstDash val="solid"/>
          </a:ln>
          <a:effectLst>
            <a:outerShdw blurRad="127000" dist="25400" dir="5400000" algn="bl" rotWithShape="0">
              <a:srgbClr val="6A4A80">
                <a:alpha val="18000"/>
              </a:srgbClr>
            </a:outerShdw>
          </a:effectLst>
        </p:spPr>
        <p:txBody>
          <a:bodyPr/>
          <a:lstStyle/>
          <a:p>
            <a:endParaRPr lang="en-US"/>
          </a:p>
        </p:txBody>
      </p:sp>
      <p:pic>
        <p:nvPicPr>
          <p:cNvPr id="3" name="Image 0" descr="/tmp/build/assets/note_white.png"/>
          <p:cNvPicPr>
            <a:picLocks noChangeAspect="1"/>
          </p:cNvPicPr>
          <p:nvPr/>
        </p:nvPicPr>
        <p:blipFill>
          <a:blip r:embed="rId3"/>
          <a:stretch>
            <a:fillRect/>
          </a:stretch>
        </p:blipFill>
        <p:spPr>
          <a:xfrm>
            <a:off x="818388" y="589788"/>
            <a:ext cx="210312" cy="210312"/>
          </a:xfrm>
          <a:prstGeom prst="rect">
            <a:avLst/>
          </a:prstGeom>
        </p:spPr>
      </p:pic>
      <p:sp>
        <p:nvSpPr>
          <p:cNvPr id="4" name="Text 1"/>
          <p:cNvSpPr txBox="1"/>
          <p:nvPr/>
        </p:nvSpPr>
        <p:spPr>
          <a:xfrm>
            <a:off x="1371600" y="402336"/>
            <a:ext cx="10134295" cy="585216"/>
          </a:xfrm>
          <a:prstGeom prst="rect">
            <a:avLst/>
          </a:prstGeom>
          <a:noFill/>
          <a:ln/>
        </p:spPr>
        <p:txBody>
          <a:bodyPr wrap="square" lIns="0" tIns="0" rIns="0" bIns="0" rtlCol="0" anchor="ctr"/>
          <a:lstStyle/>
          <a:p>
            <a:pPr marL="0" indent="0" algn="l">
              <a:buNone/>
            </a:pPr>
            <a:r>
              <a:rPr lang="en-US" sz="2900" b="1" dirty="0">
                <a:solidFill>
                  <a:srgbClr val="2B0B3F"/>
                </a:solidFill>
                <a:latin typeface="Cambria" pitchFamily="34" charset="0"/>
                <a:ea typeface="Cambria" pitchFamily="34" charset="-122"/>
                <a:cs typeface="Cambria" pitchFamily="34" charset="-120"/>
              </a:rPr>
              <a:t>Seven Things Scripture Sends Song to Do</a:t>
            </a:r>
            <a:endParaRPr lang="en-US" sz="2900" dirty="0"/>
          </a:p>
        </p:txBody>
      </p:sp>
      <p:sp>
        <p:nvSpPr>
          <p:cNvPr id="5" name="Text 2"/>
          <p:cNvSpPr txBox="1"/>
          <p:nvPr/>
        </p:nvSpPr>
        <p:spPr>
          <a:xfrm>
            <a:off x="1371600" y="996696"/>
            <a:ext cx="9997135" cy="384048"/>
          </a:xfrm>
          <a:prstGeom prst="rect">
            <a:avLst/>
          </a:prstGeom>
          <a:noFill/>
          <a:ln/>
        </p:spPr>
        <p:txBody>
          <a:bodyPr wrap="square" lIns="0" tIns="0" rIns="0" bIns="0" rtlCol="0" anchor="t"/>
          <a:lstStyle/>
          <a:p>
            <a:pPr marL="0" indent="0">
              <a:buNone/>
            </a:pPr>
            <a:r>
              <a:rPr lang="en-US" sz="1350" i="1" dirty="0">
                <a:solidFill>
                  <a:srgbClr val="857C90"/>
                </a:solidFill>
                <a:latin typeface="Calibri" pitchFamily="34" charset="0"/>
                <a:ea typeface="Calibri" pitchFamily="34" charset="-122"/>
                <a:cs typeface="Calibri" pitchFamily="34" charset="-120"/>
              </a:rPr>
              <a:t>Every one of these is a job. Ask which job today’s song has been given.</a:t>
            </a:r>
            <a:endParaRPr lang="en-US" sz="1350" dirty="0"/>
          </a:p>
        </p:txBody>
      </p:sp>
      <p:sp>
        <p:nvSpPr>
          <p:cNvPr id="6" name="Text 3"/>
          <p:cNvSpPr txBox="1"/>
          <p:nvPr/>
        </p:nvSpPr>
        <p:spPr>
          <a:xfrm>
            <a:off x="685800" y="6327648"/>
            <a:ext cx="6858000" cy="274320"/>
          </a:xfrm>
          <a:prstGeom prst="rect">
            <a:avLst/>
          </a:prstGeom>
          <a:noFill/>
          <a:ln/>
        </p:spPr>
        <p:txBody>
          <a:bodyPr wrap="square" lIns="0" tIns="0" rIns="0" bIns="0" rtlCol="0" anchor="ctr"/>
          <a:lstStyle/>
          <a:p>
            <a:pPr marL="0" indent="0">
              <a:buNone/>
            </a:pPr>
            <a:r>
              <a:rPr lang="en-US" sz="950" kern="0" spc="160" dirty="0">
                <a:solidFill>
                  <a:srgbClr val="857C90"/>
                </a:solidFill>
                <a:latin typeface="Calibri" pitchFamily="34" charset="0"/>
                <a:ea typeface="Calibri" pitchFamily="34" charset="-122"/>
                <a:cs typeface="Calibri" pitchFamily="34" charset="-120"/>
              </a:rPr>
              <a:t>BIBLICAL FOUNDATIONS</a:t>
            </a:r>
            <a:endParaRPr lang="en-US" sz="950" dirty="0"/>
          </a:p>
        </p:txBody>
      </p:sp>
      <p:sp>
        <p:nvSpPr>
          <p:cNvPr id="7" name="Text 4"/>
          <p:cNvSpPr txBox="1"/>
          <p:nvPr/>
        </p:nvSpPr>
        <p:spPr>
          <a:xfrm>
            <a:off x="10378440" y="6327648"/>
            <a:ext cx="777240" cy="274320"/>
          </a:xfrm>
          <a:prstGeom prst="rect">
            <a:avLst/>
          </a:prstGeom>
          <a:noFill/>
          <a:ln/>
        </p:spPr>
        <p:txBody>
          <a:bodyPr wrap="square" lIns="0" tIns="0" rIns="0" bIns="0" rtlCol="0" anchor="ctr"/>
          <a:lstStyle/>
          <a:p>
            <a:pPr marL="0" indent="0" algn="r">
              <a:buNone/>
            </a:pPr>
            <a:r>
              <a:rPr lang="en-US" sz="1000" dirty="0">
                <a:solidFill>
                  <a:srgbClr val="857C90"/>
                </a:solidFill>
                <a:latin typeface="Calibri" pitchFamily="34" charset="0"/>
                <a:ea typeface="Calibri" pitchFamily="34" charset="-122"/>
                <a:cs typeface="Calibri" pitchFamily="34" charset="-120"/>
              </a:rPr>
              <a:t>7</a:t>
            </a:r>
            <a:endParaRPr lang="en-US" sz="1000" dirty="0"/>
          </a:p>
        </p:txBody>
      </p:sp>
      <p:pic>
        <p:nvPicPr>
          <p:cNvPr id="8" name="Image 1" descr="/tmp/build/assets/logo.png"/>
          <p:cNvPicPr>
            <a:picLocks noChangeAspect="1"/>
          </p:cNvPicPr>
          <p:nvPr/>
        </p:nvPicPr>
        <p:blipFill>
          <a:blip r:embed="rId4"/>
          <a:stretch>
            <a:fillRect/>
          </a:stretch>
        </p:blipFill>
        <p:spPr>
          <a:xfrm>
            <a:off x="11356848" y="6053328"/>
            <a:ext cx="502920" cy="560527"/>
          </a:xfrm>
          <a:prstGeom prst="rect">
            <a:avLst/>
          </a:prstGeom>
        </p:spPr>
      </p:pic>
      <p:sp>
        <p:nvSpPr>
          <p:cNvPr id="9" name="Shape 5"/>
          <p:cNvSpPr/>
          <p:nvPr/>
        </p:nvSpPr>
        <p:spPr>
          <a:xfrm>
            <a:off x="685800" y="1810512"/>
            <a:ext cx="2595296" cy="1938528"/>
          </a:xfrm>
          <a:prstGeom prst="roundRect">
            <a:avLst>
              <a:gd name="adj" fmla="val 4245"/>
            </a:avLst>
          </a:prstGeom>
          <a:solidFill>
            <a:srgbClr val="F6F1F9"/>
          </a:solidFill>
          <a:ln w="12700">
            <a:solidFill>
              <a:srgbClr val="F6F1F9"/>
            </a:solidFill>
            <a:prstDash val="solid"/>
          </a:ln>
        </p:spPr>
        <p:txBody>
          <a:bodyPr/>
          <a:lstStyle/>
          <a:p>
            <a:endParaRPr lang="en-US"/>
          </a:p>
        </p:txBody>
      </p:sp>
      <p:sp>
        <p:nvSpPr>
          <p:cNvPr id="10" name="Shape 6"/>
          <p:cNvSpPr/>
          <p:nvPr/>
        </p:nvSpPr>
        <p:spPr>
          <a:xfrm>
            <a:off x="905256" y="2029968"/>
            <a:ext cx="365760" cy="365760"/>
          </a:xfrm>
          <a:prstGeom prst="ellipse">
            <a:avLst/>
          </a:prstGeom>
          <a:solidFill>
            <a:srgbClr val="57127F"/>
          </a:solidFill>
          <a:ln w="12700">
            <a:solidFill>
              <a:srgbClr val="57127F"/>
            </a:solidFill>
            <a:prstDash val="solid"/>
          </a:ln>
        </p:spPr>
        <p:txBody>
          <a:bodyPr/>
          <a:lstStyle/>
          <a:p>
            <a:endParaRPr lang="en-US"/>
          </a:p>
        </p:txBody>
      </p:sp>
      <p:sp>
        <p:nvSpPr>
          <p:cNvPr id="11" name="Text 7"/>
          <p:cNvSpPr txBox="1"/>
          <p:nvPr/>
        </p:nvSpPr>
        <p:spPr>
          <a:xfrm>
            <a:off x="905256" y="2029968"/>
            <a:ext cx="36576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12" name="Text 8"/>
          <p:cNvSpPr txBox="1"/>
          <p:nvPr/>
        </p:nvSpPr>
        <p:spPr>
          <a:xfrm>
            <a:off x="905256" y="2505456"/>
            <a:ext cx="2156384" cy="822960"/>
          </a:xfrm>
          <a:prstGeom prst="rect">
            <a:avLst/>
          </a:prstGeom>
          <a:noFill/>
          <a:ln/>
        </p:spPr>
        <p:txBody>
          <a:bodyPr wrap="square" lIns="0" tIns="0" rIns="0" bIns="0" rtlCol="0" anchor="t"/>
          <a:lstStyle/>
          <a:p>
            <a:pPr marL="0" indent="0">
              <a:lnSpc>
                <a:spcPct val="105000"/>
              </a:lnSpc>
              <a:spcAft>
                <a:spcPts val="400"/>
              </a:spcAft>
              <a:buNone/>
            </a:pPr>
            <a:r>
              <a:rPr lang="en-US" sz="1550" b="1" dirty="0">
                <a:solidFill>
                  <a:srgbClr val="2B0B3F"/>
                </a:solidFill>
                <a:latin typeface="Cambria" pitchFamily="34" charset="0"/>
                <a:ea typeface="Cambria" pitchFamily="34" charset="-122"/>
                <a:cs typeface="Cambria" pitchFamily="34" charset="-120"/>
              </a:rPr>
              <a:t>Praise</a:t>
            </a:r>
            <a:endParaRPr lang="en-US" sz="1550" dirty="0"/>
          </a:p>
          <a:p>
            <a:pPr marL="0" indent="0">
              <a:lnSpc>
                <a:spcPct val="105000"/>
              </a:lnSpc>
              <a:buNone/>
            </a:pPr>
            <a:r>
              <a:rPr lang="en-US" sz="1150" dirty="0">
                <a:solidFill>
                  <a:srgbClr val="3D3448"/>
                </a:solidFill>
                <a:latin typeface="Calibri" pitchFamily="34" charset="0"/>
                <a:ea typeface="Calibri" pitchFamily="34" charset="-122"/>
                <a:cs typeface="Calibri" pitchFamily="34" charset="-120"/>
              </a:rPr>
              <a:t>Celebrating the character and works of God</a:t>
            </a:r>
            <a:endParaRPr lang="en-US" sz="1550" dirty="0"/>
          </a:p>
        </p:txBody>
      </p:sp>
      <p:sp>
        <p:nvSpPr>
          <p:cNvPr id="13" name="Text 9"/>
          <p:cNvSpPr txBox="1"/>
          <p:nvPr/>
        </p:nvSpPr>
        <p:spPr>
          <a:xfrm>
            <a:off x="905256" y="3291840"/>
            <a:ext cx="2156384" cy="274320"/>
          </a:xfrm>
          <a:prstGeom prst="rect">
            <a:avLst/>
          </a:prstGeom>
          <a:noFill/>
          <a:ln/>
        </p:spPr>
        <p:txBody>
          <a:bodyPr wrap="square" lIns="0" tIns="0" rIns="0" bIns="0" rtlCol="0" anchor="ctr"/>
          <a:lstStyle/>
          <a:p>
            <a:pPr marL="0" indent="0">
              <a:buNone/>
            </a:pPr>
            <a:r>
              <a:rPr lang="en-US" sz="1050" b="1" kern="0" spc="80" dirty="0">
                <a:solidFill>
                  <a:srgbClr val="A4127D"/>
                </a:solidFill>
                <a:latin typeface="Calibri" pitchFamily="34" charset="0"/>
                <a:ea typeface="Calibri" pitchFamily="34" charset="-122"/>
                <a:cs typeface="Calibri" pitchFamily="34" charset="-120"/>
              </a:rPr>
              <a:t>Psalm 96:1–3</a:t>
            </a:r>
            <a:endParaRPr lang="en-US" sz="1050" dirty="0"/>
          </a:p>
        </p:txBody>
      </p:sp>
      <p:sp>
        <p:nvSpPr>
          <p:cNvPr id="14" name="Shape 10"/>
          <p:cNvSpPr/>
          <p:nvPr/>
        </p:nvSpPr>
        <p:spPr>
          <a:xfrm>
            <a:off x="3427400" y="1810512"/>
            <a:ext cx="2595296" cy="1938528"/>
          </a:xfrm>
          <a:prstGeom prst="roundRect">
            <a:avLst>
              <a:gd name="adj" fmla="val 4245"/>
            </a:avLst>
          </a:prstGeom>
          <a:solidFill>
            <a:srgbClr val="F6F1F9"/>
          </a:solidFill>
          <a:ln w="12700">
            <a:solidFill>
              <a:srgbClr val="F6F1F9"/>
            </a:solidFill>
            <a:prstDash val="solid"/>
          </a:ln>
        </p:spPr>
        <p:txBody>
          <a:bodyPr/>
          <a:lstStyle/>
          <a:p>
            <a:endParaRPr lang="en-US"/>
          </a:p>
        </p:txBody>
      </p:sp>
      <p:sp>
        <p:nvSpPr>
          <p:cNvPr id="15" name="Shape 11"/>
          <p:cNvSpPr/>
          <p:nvPr/>
        </p:nvSpPr>
        <p:spPr>
          <a:xfrm>
            <a:off x="3646856" y="2029968"/>
            <a:ext cx="365760" cy="365760"/>
          </a:xfrm>
          <a:prstGeom prst="ellipse">
            <a:avLst/>
          </a:prstGeom>
          <a:solidFill>
            <a:srgbClr val="A4127D"/>
          </a:solidFill>
          <a:ln w="12700">
            <a:solidFill>
              <a:srgbClr val="A4127D"/>
            </a:solidFill>
            <a:prstDash val="solid"/>
          </a:ln>
        </p:spPr>
        <p:txBody>
          <a:bodyPr/>
          <a:lstStyle/>
          <a:p>
            <a:endParaRPr lang="en-US"/>
          </a:p>
        </p:txBody>
      </p:sp>
      <p:sp>
        <p:nvSpPr>
          <p:cNvPr id="16" name="Text 12"/>
          <p:cNvSpPr txBox="1"/>
          <p:nvPr/>
        </p:nvSpPr>
        <p:spPr>
          <a:xfrm>
            <a:off x="3646856" y="2029968"/>
            <a:ext cx="36576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7" name="Text 13"/>
          <p:cNvSpPr txBox="1"/>
          <p:nvPr/>
        </p:nvSpPr>
        <p:spPr>
          <a:xfrm>
            <a:off x="3646856" y="2505456"/>
            <a:ext cx="2156384" cy="822960"/>
          </a:xfrm>
          <a:prstGeom prst="rect">
            <a:avLst/>
          </a:prstGeom>
          <a:noFill/>
          <a:ln/>
        </p:spPr>
        <p:txBody>
          <a:bodyPr wrap="square" lIns="0" tIns="0" rIns="0" bIns="0" rtlCol="0" anchor="t"/>
          <a:lstStyle/>
          <a:p>
            <a:pPr marL="0" indent="0">
              <a:lnSpc>
                <a:spcPct val="105000"/>
              </a:lnSpc>
              <a:spcAft>
                <a:spcPts val="400"/>
              </a:spcAft>
              <a:buNone/>
            </a:pPr>
            <a:r>
              <a:rPr lang="en-US" sz="1550" b="1" dirty="0">
                <a:solidFill>
                  <a:srgbClr val="2B0B3F"/>
                </a:solidFill>
                <a:latin typeface="Cambria" pitchFamily="34" charset="0"/>
                <a:ea typeface="Cambria" pitchFamily="34" charset="-122"/>
                <a:cs typeface="Cambria" pitchFamily="34" charset="-120"/>
              </a:rPr>
              <a:t>Teaching</a:t>
            </a:r>
            <a:endParaRPr lang="en-US" sz="1550" dirty="0"/>
          </a:p>
          <a:p>
            <a:pPr marL="0" indent="0">
              <a:lnSpc>
                <a:spcPct val="105000"/>
              </a:lnSpc>
              <a:buNone/>
            </a:pPr>
            <a:r>
              <a:rPr lang="en-US" sz="1150" dirty="0">
                <a:solidFill>
                  <a:srgbClr val="3D3448"/>
                </a:solidFill>
                <a:latin typeface="Calibri" pitchFamily="34" charset="0"/>
                <a:ea typeface="Calibri" pitchFamily="34" charset="-122"/>
                <a:cs typeface="Calibri" pitchFamily="34" charset="-120"/>
              </a:rPr>
              <a:t>Preserving doctrine and truth in the memory</a:t>
            </a:r>
            <a:endParaRPr lang="en-US" sz="1550" dirty="0"/>
          </a:p>
        </p:txBody>
      </p:sp>
      <p:sp>
        <p:nvSpPr>
          <p:cNvPr id="18" name="Text 14"/>
          <p:cNvSpPr txBox="1"/>
          <p:nvPr/>
        </p:nvSpPr>
        <p:spPr>
          <a:xfrm>
            <a:off x="3646856" y="3291840"/>
            <a:ext cx="2156384" cy="274320"/>
          </a:xfrm>
          <a:prstGeom prst="rect">
            <a:avLst/>
          </a:prstGeom>
          <a:noFill/>
          <a:ln/>
        </p:spPr>
        <p:txBody>
          <a:bodyPr wrap="square" lIns="0" tIns="0" rIns="0" bIns="0" rtlCol="0" anchor="ctr"/>
          <a:lstStyle/>
          <a:p>
            <a:pPr marL="0" indent="0">
              <a:buNone/>
            </a:pPr>
            <a:r>
              <a:rPr lang="en-US" sz="1050" b="1" kern="0" spc="80" dirty="0">
                <a:solidFill>
                  <a:srgbClr val="A4127D"/>
                </a:solidFill>
                <a:latin typeface="Calibri" pitchFamily="34" charset="0"/>
                <a:ea typeface="Calibri" pitchFamily="34" charset="-122"/>
                <a:cs typeface="Calibri" pitchFamily="34" charset="-120"/>
              </a:rPr>
              <a:t>Colossians 3:16</a:t>
            </a:r>
            <a:endParaRPr lang="en-US" sz="1050" dirty="0"/>
          </a:p>
        </p:txBody>
      </p:sp>
      <p:sp>
        <p:nvSpPr>
          <p:cNvPr id="19" name="Shape 15"/>
          <p:cNvSpPr/>
          <p:nvPr/>
        </p:nvSpPr>
        <p:spPr>
          <a:xfrm>
            <a:off x="6169000" y="1810512"/>
            <a:ext cx="2595296" cy="1938528"/>
          </a:xfrm>
          <a:prstGeom prst="roundRect">
            <a:avLst>
              <a:gd name="adj" fmla="val 4245"/>
            </a:avLst>
          </a:prstGeom>
          <a:solidFill>
            <a:srgbClr val="F6F1F9"/>
          </a:solidFill>
          <a:ln w="12700">
            <a:solidFill>
              <a:srgbClr val="F6F1F9"/>
            </a:solidFill>
            <a:prstDash val="solid"/>
          </a:ln>
        </p:spPr>
        <p:txBody>
          <a:bodyPr/>
          <a:lstStyle/>
          <a:p>
            <a:endParaRPr lang="en-US"/>
          </a:p>
        </p:txBody>
      </p:sp>
      <p:sp>
        <p:nvSpPr>
          <p:cNvPr id="20" name="Shape 16"/>
          <p:cNvSpPr/>
          <p:nvPr/>
        </p:nvSpPr>
        <p:spPr>
          <a:xfrm>
            <a:off x="6388456" y="2029968"/>
            <a:ext cx="365760" cy="365760"/>
          </a:xfrm>
          <a:prstGeom prst="ellipse">
            <a:avLst/>
          </a:prstGeom>
          <a:solidFill>
            <a:srgbClr val="57127F"/>
          </a:solidFill>
          <a:ln w="12700">
            <a:solidFill>
              <a:srgbClr val="57127F"/>
            </a:solidFill>
            <a:prstDash val="solid"/>
          </a:ln>
        </p:spPr>
        <p:txBody>
          <a:bodyPr/>
          <a:lstStyle/>
          <a:p>
            <a:endParaRPr lang="en-US"/>
          </a:p>
        </p:txBody>
      </p:sp>
      <p:sp>
        <p:nvSpPr>
          <p:cNvPr id="21" name="Text 17"/>
          <p:cNvSpPr txBox="1"/>
          <p:nvPr/>
        </p:nvSpPr>
        <p:spPr>
          <a:xfrm>
            <a:off x="6388456" y="2029968"/>
            <a:ext cx="36576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22" name="Text 18"/>
          <p:cNvSpPr txBox="1"/>
          <p:nvPr/>
        </p:nvSpPr>
        <p:spPr>
          <a:xfrm>
            <a:off x="6388456" y="2505456"/>
            <a:ext cx="2156384" cy="822960"/>
          </a:xfrm>
          <a:prstGeom prst="rect">
            <a:avLst/>
          </a:prstGeom>
          <a:noFill/>
          <a:ln/>
        </p:spPr>
        <p:txBody>
          <a:bodyPr wrap="square" lIns="0" tIns="0" rIns="0" bIns="0" rtlCol="0" anchor="t"/>
          <a:lstStyle/>
          <a:p>
            <a:pPr marL="0" indent="0">
              <a:lnSpc>
                <a:spcPct val="105000"/>
              </a:lnSpc>
              <a:spcAft>
                <a:spcPts val="400"/>
              </a:spcAft>
              <a:buNone/>
            </a:pPr>
            <a:r>
              <a:rPr lang="en-US" sz="1550" b="1" dirty="0">
                <a:solidFill>
                  <a:srgbClr val="2B0B3F"/>
                </a:solidFill>
                <a:latin typeface="Cambria" pitchFamily="34" charset="0"/>
                <a:ea typeface="Cambria" pitchFamily="34" charset="-122"/>
                <a:cs typeface="Cambria" pitchFamily="34" charset="-120"/>
              </a:rPr>
              <a:t>Testimony</a:t>
            </a:r>
            <a:endParaRPr lang="en-US" sz="1550" dirty="0"/>
          </a:p>
          <a:p>
            <a:pPr marL="0" indent="0">
              <a:lnSpc>
                <a:spcPct val="105000"/>
              </a:lnSpc>
              <a:buNone/>
            </a:pPr>
            <a:r>
              <a:rPr lang="en-US" sz="1150" dirty="0">
                <a:solidFill>
                  <a:srgbClr val="3D3448"/>
                </a:solidFill>
                <a:latin typeface="Calibri" pitchFamily="34" charset="0"/>
                <a:ea typeface="Calibri" pitchFamily="34" charset="-122"/>
                <a:cs typeface="Calibri" pitchFamily="34" charset="-120"/>
              </a:rPr>
              <a:t>Telling what God has personally done</a:t>
            </a:r>
            <a:endParaRPr lang="en-US" sz="1550" dirty="0"/>
          </a:p>
        </p:txBody>
      </p:sp>
      <p:sp>
        <p:nvSpPr>
          <p:cNvPr id="23" name="Text 19"/>
          <p:cNvSpPr txBox="1"/>
          <p:nvPr/>
        </p:nvSpPr>
        <p:spPr>
          <a:xfrm>
            <a:off x="6388456" y="3291840"/>
            <a:ext cx="2156384" cy="274320"/>
          </a:xfrm>
          <a:prstGeom prst="rect">
            <a:avLst/>
          </a:prstGeom>
          <a:noFill/>
          <a:ln/>
        </p:spPr>
        <p:txBody>
          <a:bodyPr wrap="square" lIns="0" tIns="0" rIns="0" bIns="0" rtlCol="0" anchor="ctr"/>
          <a:lstStyle/>
          <a:p>
            <a:pPr marL="0" indent="0">
              <a:buNone/>
            </a:pPr>
            <a:r>
              <a:rPr lang="en-US" sz="1050" b="1" kern="0" spc="80" dirty="0">
                <a:solidFill>
                  <a:srgbClr val="A4127D"/>
                </a:solidFill>
                <a:latin typeface="Calibri" pitchFamily="34" charset="0"/>
                <a:ea typeface="Calibri" pitchFamily="34" charset="-122"/>
                <a:cs typeface="Calibri" pitchFamily="34" charset="-120"/>
              </a:rPr>
              <a:t>Psalm 40:3</a:t>
            </a:r>
            <a:endParaRPr lang="en-US" sz="1050" dirty="0"/>
          </a:p>
        </p:txBody>
      </p:sp>
      <p:sp>
        <p:nvSpPr>
          <p:cNvPr id="24" name="Shape 20"/>
          <p:cNvSpPr/>
          <p:nvPr/>
        </p:nvSpPr>
        <p:spPr>
          <a:xfrm>
            <a:off x="8910599" y="1810512"/>
            <a:ext cx="2595296" cy="1938528"/>
          </a:xfrm>
          <a:prstGeom prst="roundRect">
            <a:avLst>
              <a:gd name="adj" fmla="val 4245"/>
            </a:avLst>
          </a:prstGeom>
          <a:solidFill>
            <a:srgbClr val="F6F1F9"/>
          </a:solidFill>
          <a:ln w="12700">
            <a:solidFill>
              <a:srgbClr val="F6F1F9"/>
            </a:solidFill>
            <a:prstDash val="solid"/>
          </a:ln>
        </p:spPr>
        <p:txBody>
          <a:bodyPr/>
          <a:lstStyle/>
          <a:p>
            <a:endParaRPr lang="en-US"/>
          </a:p>
        </p:txBody>
      </p:sp>
      <p:sp>
        <p:nvSpPr>
          <p:cNvPr id="25" name="Shape 21"/>
          <p:cNvSpPr/>
          <p:nvPr/>
        </p:nvSpPr>
        <p:spPr>
          <a:xfrm>
            <a:off x="9130055" y="2029968"/>
            <a:ext cx="365760" cy="365760"/>
          </a:xfrm>
          <a:prstGeom prst="ellipse">
            <a:avLst/>
          </a:prstGeom>
          <a:solidFill>
            <a:srgbClr val="A4127D"/>
          </a:solidFill>
          <a:ln w="12700">
            <a:solidFill>
              <a:srgbClr val="A4127D"/>
            </a:solidFill>
            <a:prstDash val="solid"/>
          </a:ln>
        </p:spPr>
        <p:txBody>
          <a:bodyPr/>
          <a:lstStyle/>
          <a:p>
            <a:endParaRPr lang="en-US"/>
          </a:p>
        </p:txBody>
      </p:sp>
      <p:sp>
        <p:nvSpPr>
          <p:cNvPr id="26" name="Text 22"/>
          <p:cNvSpPr txBox="1"/>
          <p:nvPr/>
        </p:nvSpPr>
        <p:spPr>
          <a:xfrm>
            <a:off x="9130055" y="2029968"/>
            <a:ext cx="36576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27" name="Text 23"/>
          <p:cNvSpPr txBox="1"/>
          <p:nvPr/>
        </p:nvSpPr>
        <p:spPr>
          <a:xfrm>
            <a:off x="9130055" y="2505456"/>
            <a:ext cx="2156384" cy="822960"/>
          </a:xfrm>
          <a:prstGeom prst="rect">
            <a:avLst/>
          </a:prstGeom>
          <a:noFill/>
          <a:ln/>
        </p:spPr>
        <p:txBody>
          <a:bodyPr wrap="square" lIns="0" tIns="0" rIns="0" bIns="0" rtlCol="0" anchor="t"/>
          <a:lstStyle/>
          <a:p>
            <a:pPr marL="0" indent="0">
              <a:lnSpc>
                <a:spcPct val="105000"/>
              </a:lnSpc>
              <a:spcAft>
                <a:spcPts val="400"/>
              </a:spcAft>
              <a:buNone/>
            </a:pPr>
            <a:r>
              <a:rPr lang="en-US" sz="1550" b="1" dirty="0">
                <a:solidFill>
                  <a:srgbClr val="2B0B3F"/>
                </a:solidFill>
                <a:latin typeface="Cambria" pitchFamily="34" charset="0"/>
                <a:ea typeface="Cambria" pitchFamily="34" charset="-122"/>
                <a:cs typeface="Cambria" pitchFamily="34" charset="-120"/>
              </a:rPr>
              <a:t>Prayer</a:t>
            </a:r>
            <a:endParaRPr lang="en-US" sz="1550" dirty="0"/>
          </a:p>
          <a:p>
            <a:pPr marL="0" indent="0">
              <a:lnSpc>
                <a:spcPct val="105000"/>
              </a:lnSpc>
              <a:buNone/>
            </a:pPr>
            <a:r>
              <a:rPr lang="en-US" sz="1150" dirty="0">
                <a:solidFill>
                  <a:srgbClr val="3D3448"/>
                </a:solidFill>
                <a:latin typeface="Calibri" pitchFamily="34" charset="0"/>
                <a:ea typeface="Calibri" pitchFamily="34" charset="-122"/>
                <a:cs typeface="Calibri" pitchFamily="34" charset="-120"/>
              </a:rPr>
              <a:t>Turning the heart Godward in song</a:t>
            </a:r>
            <a:endParaRPr lang="en-US" sz="1550" dirty="0"/>
          </a:p>
        </p:txBody>
      </p:sp>
      <p:sp>
        <p:nvSpPr>
          <p:cNvPr id="28" name="Text 24"/>
          <p:cNvSpPr txBox="1"/>
          <p:nvPr/>
        </p:nvSpPr>
        <p:spPr>
          <a:xfrm>
            <a:off x="9130055" y="3291840"/>
            <a:ext cx="2156384" cy="274320"/>
          </a:xfrm>
          <a:prstGeom prst="rect">
            <a:avLst/>
          </a:prstGeom>
          <a:noFill/>
          <a:ln/>
        </p:spPr>
        <p:txBody>
          <a:bodyPr wrap="square" lIns="0" tIns="0" rIns="0" bIns="0" rtlCol="0" anchor="ctr"/>
          <a:lstStyle/>
          <a:p>
            <a:pPr marL="0" indent="0">
              <a:buNone/>
            </a:pPr>
            <a:r>
              <a:rPr lang="en-US" sz="1050" b="1" kern="0" spc="80" dirty="0">
                <a:solidFill>
                  <a:srgbClr val="A4127D"/>
                </a:solidFill>
                <a:latin typeface="Calibri" pitchFamily="34" charset="0"/>
                <a:ea typeface="Calibri" pitchFamily="34" charset="-122"/>
                <a:cs typeface="Calibri" pitchFamily="34" charset="-120"/>
              </a:rPr>
              <a:t>Psalm 42:8</a:t>
            </a:r>
            <a:endParaRPr lang="en-US" sz="1050" dirty="0"/>
          </a:p>
        </p:txBody>
      </p:sp>
      <p:sp>
        <p:nvSpPr>
          <p:cNvPr id="29" name="Shape 25"/>
          <p:cNvSpPr/>
          <p:nvPr/>
        </p:nvSpPr>
        <p:spPr>
          <a:xfrm>
            <a:off x="685800" y="3968496"/>
            <a:ext cx="2595296" cy="1938528"/>
          </a:xfrm>
          <a:prstGeom prst="roundRect">
            <a:avLst>
              <a:gd name="adj" fmla="val 4245"/>
            </a:avLst>
          </a:prstGeom>
          <a:solidFill>
            <a:srgbClr val="EFE6F4"/>
          </a:solidFill>
          <a:ln w="12700">
            <a:solidFill>
              <a:srgbClr val="EFE6F4"/>
            </a:solidFill>
            <a:prstDash val="solid"/>
          </a:ln>
        </p:spPr>
        <p:txBody>
          <a:bodyPr/>
          <a:lstStyle/>
          <a:p>
            <a:endParaRPr lang="en-US"/>
          </a:p>
        </p:txBody>
      </p:sp>
      <p:sp>
        <p:nvSpPr>
          <p:cNvPr id="30" name="Shape 26"/>
          <p:cNvSpPr/>
          <p:nvPr/>
        </p:nvSpPr>
        <p:spPr>
          <a:xfrm>
            <a:off x="905256" y="4187952"/>
            <a:ext cx="365760" cy="365760"/>
          </a:xfrm>
          <a:prstGeom prst="ellipse">
            <a:avLst/>
          </a:prstGeom>
          <a:solidFill>
            <a:srgbClr val="57127F"/>
          </a:solidFill>
          <a:ln w="12700">
            <a:solidFill>
              <a:srgbClr val="57127F"/>
            </a:solidFill>
            <a:prstDash val="solid"/>
          </a:ln>
        </p:spPr>
        <p:txBody>
          <a:bodyPr/>
          <a:lstStyle/>
          <a:p>
            <a:endParaRPr lang="en-US"/>
          </a:p>
        </p:txBody>
      </p:sp>
      <p:sp>
        <p:nvSpPr>
          <p:cNvPr id="31" name="Text 27"/>
          <p:cNvSpPr txBox="1"/>
          <p:nvPr/>
        </p:nvSpPr>
        <p:spPr>
          <a:xfrm>
            <a:off x="905256" y="4187952"/>
            <a:ext cx="36576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5</a:t>
            </a:r>
            <a:endParaRPr lang="en-US" sz="1200" dirty="0"/>
          </a:p>
        </p:txBody>
      </p:sp>
      <p:sp>
        <p:nvSpPr>
          <p:cNvPr id="32" name="Text 28"/>
          <p:cNvSpPr txBox="1"/>
          <p:nvPr/>
        </p:nvSpPr>
        <p:spPr>
          <a:xfrm>
            <a:off x="905256" y="4663440"/>
            <a:ext cx="2156384" cy="822960"/>
          </a:xfrm>
          <a:prstGeom prst="rect">
            <a:avLst/>
          </a:prstGeom>
          <a:noFill/>
          <a:ln/>
        </p:spPr>
        <p:txBody>
          <a:bodyPr wrap="square" lIns="0" tIns="0" rIns="0" bIns="0" rtlCol="0" anchor="t"/>
          <a:lstStyle/>
          <a:p>
            <a:pPr marL="0" indent="0">
              <a:lnSpc>
                <a:spcPct val="105000"/>
              </a:lnSpc>
              <a:spcAft>
                <a:spcPts val="400"/>
              </a:spcAft>
              <a:buNone/>
            </a:pPr>
            <a:r>
              <a:rPr lang="en-US" sz="1550" b="1" dirty="0">
                <a:solidFill>
                  <a:srgbClr val="2B0B3F"/>
                </a:solidFill>
                <a:latin typeface="Cambria" pitchFamily="34" charset="0"/>
                <a:ea typeface="Cambria" pitchFamily="34" charset="-122"/>
                <a:cs typeface="Cambria" pitchFamily="34" charset="-120"/>
              </a:rPr>
              <a:t>Encouragement</a:t>
            </a:r>
            <a:endParaRPr lang="en-US" sz="1550" dirty="0"/>
          </a:p>
          <a:p>
            <a:pPr marL="0" indent="0">
              <a:lnSpc>
                <a:spcPct val="105000"/>
              </a:lnSpc>
              <a:buNone/>
            </a:pPr>
            <a:r>
              <a:rPr lang="en-US" sz="1150" dirty="0">
                <a:solidFill>
                  <a:srgbClr val="3D3448"/>
                </a:solidFill>
                <a:latin typeface="Calibri" pitchFamily="34" charset="0"/>
                <a:ea typeface="Calibri" pitchFamily="34" charset="-122"/>
                <a:cs typeface="Calibri" pitchFamily="34" charset="-120"/>
              </a:rPr>
              <a:t>Strengthening believers in difficulty</a:t>
            </a:r>
            <a:endParaRPr lang="en-US" sz="1550" dirty="0"/>
          </a:p>
        </p:txBody>
      </p:sp>
      <p:sp>
        <p:nvSpPr>
          <p:cNvPr id="33" name="Text 29"/>
          <p:cNvSpPr txBox="1"/>
          <p:nvPr/>
        </p:nvSpPr>
        <p:spPr>
          <a:xfrm>
            <a:off x="905256" y="5449824"/>
            <a:ext cx="2156384" cy="274320"/>
          </a:xfrm>
          <a:prstGeom prst="rect">
            <a:avLst/>
          </a:prstGeom>
          <a:noFill/>
          <a:ln/>
        </p:spPr>
        <p:txBody>
          <a:bodyPr wrap="square" lIns="0" tIns="0" rIns="0" bIns="0" rtlCol="0" anchor="ctr"/>
          <a:lstStyle/>
          <a:p>
            <a:pPr marL="0" indent="0">
              <a:buNone/>
            </a:pPr>
            <a:r>
              <a:rPr lang="en-US" sz="1050" b="1" kern="0" spc="80" dirty="0">
                <a:solidFill>
                  <a:srgbClr val="A4127D"/>
                </a:solidFill>
                <a:latin typeface="Calibri" pitchFamily="34" charset="0"/>
                <a:ea typeface="Calibri" pitchFamily="34" charset="-122"/>
                <a:cs typeface="Calibri" pitchFamily="34" charset="-120"/>
              </a:rPr>
              <a:t>Acts 16:25</a:t>
            </a:r>
            <a:endParaRPr lang="en-US" sz="1050" dirty="0"/>
          </a:p>
        </p:txBody>
      </p:sp>
      <p:sp>
        <p:nvSpPr>
          <p:cNvPr id="34" name="Shape 30"/>
          <p:cNvSpPr/>
          <p:nvPr/>
        </p:nvSpPr>
        <p:spPr>
          <a:xfrm>
            <a:off x="3427400" y="3968496"/>
            <a:ext cx="2595296" cy="1938528"/>
          </a:xfrm>
          <a:prstGeom prst="roundRect">
            <a:avLst>
              <a:gd name="adj" fmla="val 4245"/>
            </a:avLst>
          </a:prstGeom>
          <a:solidFill>
            <a:srgbClr val="EFE6F4"/>
          </a:solidFill>
          <a:ln w="12700">
            <a:solidFill>
              <a:srgbClr val="EFE6F4"/>
            </a:solidFill>
            <a:prstDash val="solid"/>
          </a:ln>
        </p:spPr>
        <p:txBody>
          <a:bodyPr/>
          <a:lstStyle/>
          <a:p>
            <a:endParaRPr lang="en-US"/>
          </a:p>
        </p:txBody>
      </p:sp>
      <p:sp>
        <p:nvSpPr>
          <p:cNvPr id="35" name="Shape 31"/>
          <p:cNvSpPr/>
          <p:nvPr/>
        </p:nvSpPr>
        <p:spPr>
          <a:xfrm>
            <a:off x="3646856" y="4187952"/>
            <a:ext cx="365760" cy="365760"/>
          </a:xfrm>
          <a:prstGeom prst="ellipse">
            <a:avLst/>
          </a:prstGeom>
          <a:solidFill>
            <a:srgbClr val="A4127D"/>
          </a:solidFill>
          <a:ln w="12700">
            <a:solidFill>
              <a:srgbClr val="A4127D"/>
            </a:solidFill>
            <a:prstDash val="solid"/>
          </a:ln>
        </p:spPr>
        <p:txBody>
          <a:bodyPr/>
          <a:lstStyle/>
          <a:p>
            <a:endParaRPr lang="en-US"/>
          </a:p>
        </p:txBody>
      </p:sp>
      <p:sp>
        <p:nvSpPr>
          <p:cNvPr id="36" name="Text 32"/>
          <p:cNvSpPr txBox="1"/>
          <p:nvPr/>
        </p:nvSpPr>
        <p:spPr>
          <a:xfrm>
            <a:off x="3646856" y="4187952"/>
            <a:ext cx="36576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6</a:t>
            </a:r>
            <a:endParaRPr lang="en-US" sz="1200" dirty="0"/>
          </a:p>
        </p:txBody>
      </p:sp>
      <p:sp>
        <p:nvSpPr>
          <p:cNvPr id="37" name="Text 33"/>
          <p:cNvSpPr txBox="1"/>
          <p:nvPr/>
        </p:nvSpPr>
        <p:spPr>
          <a:xfrm>
            <a:off x="3646856" y="4663440"/>
            <a:ext cx="2156384" cy="822960"/>
          </a:xfrm>
          <a:prstGeom prst="rect">
            <a:avLst/>
          </a:prstGeom>
          <a:noFill/>
          <a:ln/>
        </p:spPr>
        <p:txBody>
          <a:bodyPr wrap="square" lIns="0" tIns="0" rIns="0" bIns="0" rtlCol="0" anchor="t"/>
          <a:lstStyle/>
          <a:p>
            <a:pPr marL="0" indent="0">
              <a:lnSpc>
                <a:spcPct val="105000"/>
              </a:lnSpc>
              <a:spcAft>
                <a:spcPts val="400"/>
              </a:spcAft>
              <a:buNone/>
            </a:pPr>
            <a:r>
              <a:rPr lang="en-US" sz="1550" b="1" dirty="0">
                <a:solidFill>
                  <a:srgbClr val="2B0B3F"/>
                </a:solidFill>
                <a:latin typeface="Cambria" pitchFamily="34" charset="0"/>
                <a:ea typeface="Cambria" pitchFamily="34" charset="-122"/>
                <a:cs typeface="Cambria" pitchFamily="34" charset="-120"/>
              </a:rPr>
              <a:t>Unity</a:t>
            </a:r>
            <a:endParaRPr lang="en-US" sz="1550" dirty="0"/>
          </a:p>
          <a:p>
            <a:pPr marL="0" indent="0">
              <a:lnSpc>
                <a:spcPct val="105000"/>
              </a:lnSpc>
              <a:buNone/>
            </a:pPr>
            <a:r>
              <a:rPr lang="en-US" sz="1150" dirty="0">
                <a:solidFill>
                  <a:srgbClr val="3D3448"/>
                </a:solidFill>
                <a:latin typeface="Calibri" pitchFamily="34" charset="0"/>
                <a:ea typeface="Calibri" pitchFamily="34" charset="-122"/>
                <a:cs typeface="Calibri" pitchFamily="34" charset="-120"/>
              </a:rPr>
              <a:t>Joining the congregation in one voice</a:t>
            </a:r>
            <a:endParaRPr lang="en-US" sz="1550" dirty="0"/>
          </a:p>
        </p:txBody>
      </p:sp>
      <p:sp>
        <p:nvSpPr>
          <p:cNvPr id="38" name="Text 34"/>
          <p:cNvSpPr txBox="1"/>
          <p:nvPr/>
        </p:nvSpPr>
        <p:spPr>
          <a:xfrm>
            <a:off x="3646856" y="5449824"/>
            <a:ext cx="2156384" cy="274320"/>
          </a:xfrm>
          <a:prstGeom prst="rect">
            <a:avLst/>
          </a:prstGeom>
          <a:noFill/>
          <a:ln/>
        </p:spPr>
        <p:txBody>
          <a:bodyPr wrap="square" lIns="0" tIns="0" rIns="0" bIns="0" rtlCol="0" anchor="ctr"/>
          <a:lstStyle/>
          <a:p>
            <a:pPr marL="0" indent="0">
              <a:buNone/>
            </a:pPr>
            <a:r>
              <a:rPr lang="en-US" sz="1050" b="1" kern="0" spc="80" dirty="0">
                <a:solidFill>
                  <a:srgbClr val="A4127D"/>
                </a:solidFill>
                <a:latin typeface="Calibri" pitchFamily="34" charset="0"/>
                <a:ea typeface="Calibri" pitchFamily="34" charset="-122"/>
                <a:cs typeface="Calibri" pitchFamily="34" charset="-120"/>
              </a:rPr>
              <a:t>2 Chronicles 5:13</a:t>
            </a:r>
            <a:endParaRPr lang="en-US" sz="1050" dirty="0"/>
          </a:p>
        </p:txBody>
      </p:sp>
      <p:sp>
        <p:nvSpPr>
          <p:cNvPr id="39" name="Shape 35"/>
          <p:cNvSpPr/>
          <p:nvPr/>
        </p:nvSpPr>
        <p:spPr>
          <a:xfrm>
            <a:off x="6169000" y="3968496"/>
            <a:ext cx="2595296" cy="1938528"/>
          </a:xfrm>
          <a:prstGeom prst="roundRect">
            <a:avLst>
              <a:gd name="adj" fmla="val 4245"/>
            </a:avLst>
          </a:prstGeom>
          <a:solidFill>
            <a:srgbClr val="EFE6F4"/>
          </a:solidFill>
          <a:ln w="12700">
            <a:solidFill>
              <a:srgbClr val="EFE6F4"/>
            </a:solidFill>
            <a:prstDash val="solid"/>
          </a:ln>
        </p:spPr>
        <p:txBody>
          <a:bodyPr/>
          <a:lstStyle/>
          <a:p>
            <a:endParaRPr lang="en-US"/>
          </a:p>
        </p:txBody>
      </p:sp>
      <p:sp>
        <p:nvSpPr>
          <p:cNvPr id="40" name="Shape 36"/>
          <p:cNvSpPr/>
          <p:nvPr/>
        </p:nvSpPr>
        <p:spPr>
          <a:xfrm>
            <a:off x="6388456" y="4187952"/>
            <a:ext cx="365760" cy="365760"/>
          </a:xfrm>
          <a:prstGeom prst="ellipse">
            <a:avLst/>
          </a:prstGeom>
          <a:solidFill>
            <a:srgbClr val="57127F"/>
          </a:solidFill>
          <a:ln w="12700">
            <a:solidFill>
              <a:srgbClr val="57127F"/>
            </a:solidFill>
            <a:prstDash val="solid"/>
          </a:ln>
        </p:spPr>
        <p:txBody>
          <a:bodyPr/>
          <a:lstStyle/>
          <a:p>
            <a:endParaRPr lang="en-US"/>
          </a:p>
        </p:txBody>
      </p:sp>
      <p:sp>
        <p:nvSpPr>
          <p:cNvPr id="41" name="Text 37"/>
          <p:cNvSpPr txBox="1"/>
          <p:nvPr/>
        </p:nvSpPr>
        <p:spPr>
          <a:xfrm>
            <a:off x="6388456" y="4187952"/>
            <a:ext cx="36576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7</a:t>
            </a:r>
            <a:endParaRPr lang="en-US" sz="1200" dirty="0"/>
          </a:p>
        </p:txBody>
      </p:sp>
      <p:sp>
        <p:nvSpPr>
          <p:cNvPr id="42" name="Text 38"/>
          <p:cNvSpPr txBox="1"/>
          <p:nvPr/>
        </p:nvSpPr>
        <p:spPr>
          <a:xfrm>
            <a:off x="6388456" y="4663440"/>
            <a:ext cx="2156384" cy="822960"/>
          </a:xfrm>
          <a:prstGeom prst="rect">
            <a:avLst/>
          </a:prstGeom>
          <a:noFill/>
          <a:ln/>
        </p:spPr>
        <p:txBody>
          <a:bodyPr wrap="square" lIns="0" tIns="0" rIns="0" bIns="0" rtlCol="0" anchor="t"/>
          <a:lstStyle/>
          <a:p>
            <a:pPr marL="0" indent="0">
              <a:lnSpc>
                <a:spcPct val="105000"/>
              </a:lnSpc>
              <a:spcAft>
                <a:spcPts val="400"/>
              </a:spcAft>
              <a:buNone/>
            </a:pPr>
            <a:r>
              <a:rPr lang="en-US" sz="1550" b="1" dirty="0">
                <a:solidFill>
                  <a:srgbClr val="2B0B3F"/>
                </a:solidFill>
                <a:latin typeface="Cambria" pitchFamily="34" charset="0"/>
                <a:ea typeface="Cambria" pitchFamily="34" charset="-122"/>
                <a:cs typeface="Cambria" pitchFamily="34" charset="-120"/>
              </a:rPr>
              <a:t>Mission</a:t>
            </a:r>
            <a:endParaRPr lang="en-US" sz="1550" dirty="0"/>
          </a:p>
          <a:p>
            <a:pPr marL="0" indent="0">
              <a:lnSpc>
                <a:spcPct val="105000"/>
              </a:lnSpc>
              <a:buNone/>
            </a:pPr>
            <a:r>
              <a:rPr lang="en-US" sz="1150" dirty="0">
                <a:solidFill>
                  <a:srgbClr val="3D3448"/>
                </a:solidFill>
                <a:latin typeface="Calibri" pitchFamily="34" charset="0"/>
                <a:ea typeface="Calibri" pitchFamily="34" charset="-122"/>
                <a:cs typeface="Calibri" pitchFamily="34" charset="-120"/>
              </a:rPr>
              <a:t>Declaring God’s glory among the nations</a:t>
            </a:r>
            <a:endParaRPr lang="en-US" sz="1550" dirty="0"/>
          </a:p>
        </p:txBody>
      </p:sp>
      <p:sp>
        <p:nvSpPr>
          <p:cNvPr id="43" name="Text 39"/>
          <p:cNvSpPr txBox="1"/>
          <p:nvPr/>
        </p:nvSpPr>
        <p:spPr>
          <a:xfrm>
            <a:off x="6388456" y="5449824"/>
            <a:ext cx="2156384" cy="274320"/>
          </a:xfrm>
          <a:prstGeom prst="rect">
            <a:avLst/>
          </a:prstGeom>
          <a:noFill/>
          <a:ln/>
        </p:spPr>
        <p:txBody>
          <a:bodyPr wrap="square" lIns="0" tIns="0" rIns="0" bIns="0" rtlCol="0" anchor="ctr"/>
          <a:lstStyle/>
          <a:p>
            <a:pPr marL="0" indent="0">
              <a:buNone/>
            </a:pPr>
            <a:r>
              <a:rPr lang="en-US" sz="1050" b="1" kern="0" spc="80" dirty="0">
                <a:solidFill>
                  <a:srgbClr val="A4127D"/>
                </a:solidFill>
                <a:latin typeface="Calibri" pitchFamily="34" charset="0"/>
                <a:ea typeface="Calibri" pitchFamily="34" charset="-122"/>
                <a:cs typeface="Calibri" pitchFamily="34" charset="-120"/>
              </a:rPr>
              <a:t>Psalm 96:3</a:t>
            </a:r>
            <a:endParaRPr lang="en-US" sz="1050" dirty="0"/>
          </a:p>
        </p:txBody>
      </p:sp>
      <p:sp>
        <p:nvSpPr>
          <p:cNvPr id="44" name="Shape 40"/>
          <p:cNvSpPr/>
          <p:nvPr/>
        </p:nvSpPr>
        <p:spPr>
          <a:xfrm>
            <a:off x="8910599" y="3968496"/>
            <a:ext cx="2595296" cy="1938528"/>
          </a:xfrm>
          <a:prstGeom prst="roundRect">
            <a:avLst>
              <a:gd name="adj" fmla="val 4245"/>
            </a:avLst>
          </a:prstGeom>
          <a:solidFill>
            <a:srgbClr val="2B0B3F"/>
          </a:solidFill>
          <a:ln w="12700">
            <a:solidFill>
              <a:srgbClr val="2B0B3F"/>
            </a:solidFill>
            <a:prstDash val="solid"/>
          </a:ln>
        </p:spPr>
        <p:txBody>
          <a:bodyPr/>
          <a:lstStyle/>
          <a:p>
            <a:endParaRPr lang="en-US"/>
          </a:p>
        </p:txBody>
      </p:sp>
      <p:sp>
        <p:nvSpPr>
          <p:cNvPr id="45" name="Text 41"/>
          <p:cNvSpPr txBox="1"/>
          <p:nvPr/>
        </p:nvSpPr>
        <p:spPr>
          <a:xfrm>
            <a:off x="9166631" y="4297680"/>
            <a:ext cx="2083232" cy="1280160"/>
          </a:xfrm>
          <a:prstGeom prst="rect">
            <a:avLst/>
          </a:prstGeom>
          <a:noFill/>
          <a:ln/>
        </p:spPr>
        <p:txBody>
          <a:bodyPr wrap="square" lIns="0" tIns="0" rIns="0" bIns="0" rtlCol="0" anchor="t"/>
          <a:lstStyle/>
          <a:p>
            <a:pPr marL="0" indent="0">
              <a:lnSpc>
                <a:spcPct val="110000"/>
              </a:lnSpc>
              <a:spcAft>
                <a:spcPts val="600"/>
              </a:spcAft>
              <a:buNone/>
            </a:pPr>
            <a:r>
              <a:rPr lang="en-US" sz="1200" b="1" dirty="0">
                <a:solidFill>
                  <a:srgbClr val="E0A82E"/>
                </a:solidFill>
                <a:latin typeface="Cambria" pitchFamily="34" charset="0"/>
                <a:ea typeface="Cambria" pitchFamily="34" charset="-122"/>
                <a:cs typeface="Cambria" pitchFamily="34" charset="-120"/>
              </a:rPr>
              <a:t>Ask on Sabbath:</a:t>
            </a:r>
            <a:endParaRPr lang="en-US" sz="1200" dirty="0"/>
          </a:p>
          <a:p>
            <a:pPr marL="0" indent="0">
              <a:lnSpc>
                <a:spcPct val="110000"/>
              </a:lnSpc>
              <a:buNone/>
            </a:pPr>
            <a:r>
              <a:rPr lang="en-US" sz="1300" i="1" dirty="0">
                <a:solidFill>
                  <a:srgbClr val="FFFFFF"/>
                </a:solidFill>
                <a:latin typeface="Cambria" pitchFamily="34" charset="0"/>
                <a:ea typeface="Cambria" pitchFamily="34" charset="-122"/>
                <a:cs typeface="Cambria" pitchFamily="34" charset="-120"/>
              </a:rPr>
              <a:t>“Which of these seven is this song being asked to do this morning?”</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685800" y="457200"/>
            <a:ext cx="475488" cy="475488"/>
          </a:xfrm>
          <a:prstGeom prst="roundRect">
            <a:avLst>
              <a:gd name="adj" fmla="val 26923"/>
            </a:avLst>
          </a:prstGeom>
          <a:solidFill>
            <a:srgbClr val="57127F"/>
          </a:solidFill>
          <a:ln w="12700">
            <a:solidFill>
              <a:srgbClr val="57127F"/>
            </a:solidFill>
            <a:prstDash val="solid"/>
          </a:ln>
          <a:effectLst>
            <a:outerShdw blurRad="127000" dist="25400" dir="5400000" algn="bl" rotWithShape="0">
              <a:srgbClr val="6A4A80">
                <a:alpha val="18000"/>
              </a:srgbClr>
            </a:outerShdw>
          </a:effectLst>
        </p:spPr>
        <p:txBody>
          <a:bodyPr/>
          <a:lstStyle/>
          <a:p>
            <a:endParaRPr lang="en-US"/>
          </a:p>
        </p:txBody>
      </p:sp>
      <p:pic>
        <p:nvPicPr>
          <p:cNvPr id="3" name="Image 0" descr="/tmp/build/assets/note_white.png"/>
          <p:cNvPicPr>
            <a:picLocks noChangeAspect="1"/>
          </p:cNvPicPr>
          <p:nvPr/>
        </p:nvPicPr>
        <p:blipFill>
          <a:blip r:embed="rId3"/>
          <a:stretch>
            <a:fillRect/>
          </a:stretch>
        </p:blipFill>
        <p:spPr>
          <a:xfrm>
            <a:off x="818388" y="589788"/>
            <a:ext cx="210312" cy="210312"/>
          </a:xfrm>
          <a:prstGeom prst="rect">
            <a:avLst/>
          </a:prstGeom>
        </p:spPr>
      </p:pic>
      <p:sp>
        <p:nvSpPr>
          <p:cNvPr id="4" name="Text 1"/>
          <p:cNvSpPr txBox="1"/>
          <p:nvPr/>
        </p:nvSpPr>
        <p:spPr>
          <a:xfrm>
            <a:off x="1371600" y="402336"/>
            <a:ext cx="10134295" cy="585216"/>
          </a:xfrm>
          <a:prstGeom prst="rect">
            <a:avLst/>
          </a:prstGeom>
          <a:noFill/>
          <a:ln/>
        </p:spPr>
        <p:txBody>
          <a:bodyPr wrap="square" lIns="0" tIns="0" rIns="0" bIns="0" rtlCol="0" anchor="ctr"/>
          <a:lstStyle/>
          <a:p>
            <a:pPr marL="0" indent="0" algn="l">
              <a:buNone/>
            </a:pPr>
            <a:r>
              <a:rPr lang="en-US" sz="2900" b="1" dirty="0">
                <a:solidFill>
                  <a:srgbClr val="2B0B3F"/>
                </a:solidFill>
                <a:latin typeface="Cambria" pitchFamily="34" charset="0"/>
                <a:ea typeface="Cambria" pitchFamily="34" charset="-122"/>
                <a:cs typeface="Cambria" pitchFamily="34" charset="-120"/>
              </a:rPr>
              <a:t>Meaning and Purpose — Two Different Questions</a:t>
            </a:r>
            <a:endParaRPr lang="en-US" sz="2900" dirty="0"/>
          </a:p>
        </p:txBody>
      </p:sp>
      <p:sp>
        <p:nvSpPr>
          <p:cNvPr id="5" name="Text 2"/>
          <p:cNvSpPr txBox="1"/>
          <p:nvPr/>
        </p:nvSpPr>
        <p:spPr>
          <a:xfrm>
            <a:off x="1371600" y="996696"/>
            <a:ext cx="9997135" cy="384048"/>
          </a:xfrm>
          <a:prstGeom prst="rect">
            <a:avLst/>
          </a:prstGeom>
          <a:noFill/>
          <a:ln/>
        </p:spPr>
        <p:txBody>
          <a:bodyPr wrap="square" lIns="0" tIns="0" rIns="0" bIns="0" rtlCol="0" anchor="t"/>
          <a:lstStyle/>
          <a:p>
            <a:pPr marL="0" indent="0">
              <a:buNone/>
            </a:pPr>
            <a:r>
              <a:rPr lang="en-US" sz="1350" i="1" dirty="0">
                <a:solidFill>
                  <a:srgbClr val="857C90"/>
                </a:solidFill>
                <a:latin typeface="Calibri" pitchFamily="34" charset="0"/>
                <a:ea typeface="Calibri" pitchFamily="34" charset="-122"/>
                <a:cs typeface="Calibri" pitchFamily="34" charset="-120"/>
              </a:rPr>
              <a:t>Meaning looks at the song. Purpose looks at the service. A song can pass one test and fail the other.</a:t>
            </a:r>
            <a:endParaRPr lang="en-US" sz="1350" dirty="0"/>
          </a:p>
        </p:txBody>
      </p:sp>
      <p:sp>
        <p:nvSpPr>
          <p:cNvPr id="6" name="Text 3"/>
          <p:cNvSpPr txBox="1"/>
          <p:nvPr/>
        </p:nvSpPr>
        <p:spPr>
          <a:xfrm>
            <a:off x="685800" y="6327648"/>
            <a:ext cx="6858000" cy="274320"/>
          </a:xfrm>
          <a:prstGeom prst="rect">
            <a:avLst/>
          </a:prstGeom>
          <a:noFill/>
          <a:ln/>
        </p:spPr>
        <p:txBody>
          <a:bodyPr wrap="square" lIns="0" tIns="0" rIns="0" bIns="0" rtlCol="0" anchor="ctr"/>
          <a:lstStyle/>
          <a:p>
            <a:pPr marL="0" indent="0">
              <a:buNone/>
            </a:pPr>
            <a:r>
              <a:rPr lang="en-US" sz="950" kern="0" spc="160" dirty="0">
                <a:solidFill>
                  <a:srgbClr val="857C90"/>
                </a:solidFill>
                <a:latin typeface="Calibri" pitchFamily="34" charset="0"/>
                <a:ea typeface="Calibri" pitchFamily="34" charset="-122"/>
                <a:cs typeface="Calibri" pitchFamily="34" charset="-120"/>
              </a:rPr>
              <a:t>BIBLICAL FOUNDATIONS</a:t>
            </a:r>
            <a:endParaRPr lang="en-US" sz="950" dirty="0"/>
          </a:p>
        </p:txBody>
      </p:sp>
      <p:sp>
        <p:nvSpPr>
          <p:cNvPr id="7" name="Text 4"/>
          <p:cNvSpPr txBox="1"/>
          <p:nvPr/>
        </p:nvSpPr>
        <p:spPr>
          <a:xfrm>
            <a:off x="10378440" y="6327648"/>
            <a:ext cx="777240" cy="274320"/>
          </a:xfrm>
          <a:prstGeom prst="rect">
            <a:avLst/>
          </a:prstGeom>
          <a:noFill/>
          <a:ln/>
        </p:spPr>
        <p:txBody>
          <a:bodyPr wrap="square" lIns="0" tIns="0" rIns="0" bIns="0" rtlCol="0" anchor="ctr"/>
          <a:lstStyle/>
          <a:p>
            <a:pPr marL="0" indent="0" algn="r">
              <a:buNone/>
            </a:pPr>
            <a:r>
              <a:rPr lang="en-US" sz="1000" dirty="0">
                <a:solidFill>
                  <a:srgbClr val="857C90"/>
                </a:solidFill>
                <a:latin typeface="Calibri" pitchFamily="34" charset="0"/>
                <a:ea typeface="Calibri" pitchFamily="34" charset="-122"/>
                <a:cs typeface="Calibri" pitchFamily="34" charset="-120"/>
              </a:rPr>
              <a:t>10</a:t>
            </a:r>
            <a:endParaRPr lang="en-US" sz="1000" dirty="0"/>
          </a:p>
        </p:txBody>
      </p:sp>
      <p:pic>
        <p:nvPicPr>
          <p:cNvPr id="8" name="Image 1" descr="/tmp/build/assets/logo.png"/>
          <p:cNvPicPr>
            <a:picLocks noChangeAspect="1"/>
          </p:cNvPicPr>
          <p:nvPr/>
        </p:nvPicPr>
        <p:blipFill>
          <a:blip r:embed="rId4"/>
          <a:stretch>
            <a:fillRect/>
          </a:stretch>
        </p:blipFill>
        <p:spPr>
          <a:xfrm>
            <a:off x="11356848" y="6053328"/>
            <a:ext cx="502920" cy="560527"/>
          </a:xfrm>
          <a:prstGeom prst="rect">
            <a:avLst/>
          </a:prstGeom>
        </p:spPr>
      </p:pic>
      <p:sp>
        <p:nvSpPr>
          <p:cNvPr id="9" name="Shape 5"/>
          <p:cNvSpPr/>
          <p:nvPr/>
        </p:nvSpPr>
        <p:spPr>
          <a:xfrm>
            <a:off x="685800" y="1783080"/>
            <a:ext cx="5254600" cy="4160520"/>
          </a:xfrm>
          <a:prstGeom prst="roundRect">
            <a:avLst>
              <a:gd name="adj" fmla="val 2418"/>
            </a:avLst>
          </a:prstGeom>
          <a:solidFill>
            <a:srgbClr val="F6F1F9"/>
          </a:solidFill>
          <a:ln w="12700">
            <a:solidFill>
              <a:srgbClr val="F6F1F9"/>
            </a:solidFill>
            <a:prstDash val="solid"/>
          </a:ln>
        </p:spPr>
        <p:txBody>
          <a:bodyPr/>
          <a:lstStyle/>
          <a:p>
            <a:endParaRPr lang="en-US"/>
          </a:p>
        </p:txBody>
      </p:sp>
      <p:sp>
        <p:nvSpPr>
          <p:cNvPr id="10" name="Shape 6"/>
          <p:cNvSpPr/>
          <p:nvPr/>
        </p:nvSpPr>
        <p:spPr>
          <a:xfrm>
            <a:off x="960120" y="2011680"/>
            <a:ext cx="4705960" cy="969264"/>
          </a:xfrm>
          <a:prstGeom prst="roundRect">
            <a:avLst>
              <a:gd name="adj" fmla="val 8491"/>
            </a:avLst>
          </a:prstGeom>
          <a:solidFill>
            <a:srgbClr val="57127F"/>
          </a:solidFill>
          <a:ln w="12700">
            <a:solidFill>
              <a:srgbClr val="57127F"/>
            </a:solidFill>
            <a:prstDash val="solid"/>
          </a:ln>
        </p:spPr>
        <p:txBody>
          <a:bodyPr/>
          <a:lstStyle/>
          <a:p>
            <a:endParaRPr lang="en-US"/>
          </a:p>
        </p:txBody>
      </p:sp>
      <p:sp>
        <p:nvSpPr>
          <p:cNvPr id="11" name="Text 7"/>
          <p:cNvSpPr txBox="1"/>
          <p:nvPr/>
        </p:nvSpPr>
        <p:spPr>
          <a:xfrm>
            <a:off x="1143000" y="2103120"/>
            <a:ext cx="4340200" cy="786384"/>
          </a:xfrm>
          <a:prstGeom prst="rect">
            <a:avLst/>
          </a:prstGeom>
          <a:noFill/>
          <a:ln/>
        </p:spPr>
        <p:txBody>
          <a:bodyPr wrap="square" lIns="0" tIns="0" rIns="0" bIns="0" rtlCol="0" anchor="ctr"/>
          <a:lstStyle/>
          <a:p>
            <a:pPr marL="0" indent="0">
              <a:lnSpc>
                <a:spcPct val="105000"/>
              </a:lnSpc>
              <a:spcAft>
                <a:spcPts val="400"/>
              </a:spcAft>
              <a:buNone/>
            </a:pPr>
            <a:r>
              <a:rPr lang="en-US" sz="1700" b="1" dirty="0">
                <a:solidFill>
                  <a:srgbClr val="FFFFFF"/>
                </a:solidFill>
                <a:latin typeface="Cambria" pitchFamily="34" charset="0"/>
                <a:ea typeface="Cambria" pitchFamily="34" charset="-122"/>
                <a:cs typeface="Cambria" pitchFamily="34" charset="-120"/>
              </a:rPr>
              <a:t>Singing with MEANING</a:t>
            </a:r>
            <a:endParaRPr lang="en-US" sz="1700" dirty="0"/>
          </a:p>
          <a:p>
            <a:pPr marL="0" indent="0">
              <a:lnSpc>
                <a:spcPct val="105000"/>
              </a:lnSpc>
              <a:buNone/>
            </a:pPr>
            <a:r>
              <a:rPr lang="en-US" sz="1200" i="1" dirty="0">
                <a:solidFill>
                  <a:srgbClr val="F1DCF6"/>
                </a:solidFill>
                <a:latin typeface="Calibri" pitchFamily="34" charset="0"/>
                <a:ea typeface="Calibri" pitchFamily="34" charset="-122"/>
                <a:cs typeface="Calibri" pitchFamily="34" charset="-120"/>
              </a:rPr>
              <a:t>“Do I know and believe what I am about to sing?”</a:t>
            </a:r>
            <a:endParaRPr lang="en-US" sz="1700" dirty="0"/>
          </a:p>
        </p:txBody>
      </p:sp>
      <p:sp>
        <p:nvSpPr>
          <p:cNvPr id="12" name="Shape 8"/>
          <p:cNvSpPr/>
          <p:nvPr/>
        </p:nvSpPr>
        <p:spPr>
          <a:xfrm>
            <a:off x="996696" y="3232404"/>
            <a:ext cx="256032" cy="256032"/>
          </a:xfrm>
          <a:prstGeom prst="ellipse">
            <a:avLst/>
          </a:prstGeom>
          <a:solidFill>
            <a:srgbClr val="FFFFFF"/>
          </a:solidFill>
          <a:ln w="15875">
            <a:solidFill>
              <a:srgbClr val="57127F"/>
            </a:solidFill>
            <a:prstDash val="solid"/>
          </a:ln>
        </p:spPr>
        <p:txBody>
          <a:bodyPr/>
          <a:lstStyle/>
          <a:p>
            <a:endParaRPr lang="en-US"/>
          </a:p>
        </p:txBody>
      </p:sp>
      <p:sp>
        <p:nvSpPr>
          <p:cNvPr id="13" name="Text 9"/>
          <p:cNvSpPr txBox="1"/>
          <p:nvPr/>
        </p:nvSpPr>
        <p:spPr>
          <a:xfrm>
            <a:off x="996696" y="3232404"/>
            <a:ext cx="256032" cy="256032"/>
          </a:xfrm>
          <a:prstGeom prst="rect">
            <a:avLst/>
          </a:prstGeom>
          <a:noFill/>
          <a:ln/>
        </p:spPr>
        <p:txBody>
          <a:bodyPr wrap="square" lIns="0" tIns="0" rIns="0" bIns="0" rtlCol="0" anchor="ctr"/>
          <a:lstStyle/>
          <a:p>
            <a:pPr marL="0" indent="0" algn="ctr">
              <a:buNone/>
            </a:pPr>
            <a:r>
              <a:rPr lang="en-US" sz="1000" b="1" dirty="0">
                <a:solidFill>
                  <a:srgbClr val="57127F"/>
                </a:solidFill>
                <a:latin typeface="Calibri" pitchFamily="34" charset="0"/>
                <a:ea typeface="Calibri" pitchFamily="34" charset="-122"/>
                <a:cs typeface="Calibri" pitchFamily="34" charset="-120"/>
              </a:rPr>
              <a:t>1</a:t>
            </a:r>
            <a:endParaRPr lang="en-US" sz="1000" dirty="0"/>
          </a:p>
        </p:txBody>
      </p:sp>
      <p:sp>
        <p:nvSpPr>
          <p:cNvPr id="14" name="Text 10"/>
          <p:cNvSpPr txBox="1"/>
          <p:nvPr/>
        </p:nvSpPr>
        <p:spPr>
          <a:xfrm>
            <a:off x="1362456" y="3182112"/>
            <a:ext cx="4285336" cy="365760"/>
          </a:xfrm>
          <a:prstGeom prst="rect">
            <a:avLst/>
          </a:prstGeom>
          <a:noFill/>
          <a:ln/>
        </p:spPr>
        <p:txBody>
          <a:bodyPr wrap="square" lIns="0" tIns="0" rIns="0" bIns="0" rtlCol="0" anchor="ctr"/>
          <a:lstStyle/>
          <a:p>
            <a:pPr marL="0" indent="0">
              <a:buNone/>
            </a:pPr>
            <a:r>
              <a:rPr lang="en-US" sz="1250" dirty="0">
                <a:solidFill>
                  <a:srgbClr val="3D3448"/>
                </a:solidFill>
                <a:latin typeface="Calibri" pitchFamily="34" charset="0"/>
                <a:ea typeface="Calibri" pitchFamily="34" charset="-122"/>
                <a:cs typeface="Calibri" pitchFamily="34" charset="-120"/>
              </a:rPr>
              <a:t>Knowing what the words actually say</a:t>
            </a:r>
            <a:endParaRPr lang="en-US" sz="1250" dirty="0"/>
          </a:p>
        </p:txBody>
      </p:sp>
      <p:sp>
        <p:nvSpPr>
          <p:cNvPr id="15" name="Shape 11"/>
          <p:cNvSpPr/>
          <p:nvPr/>
        </p:nvSpPr>
        <p:spPr>
          <a:xfrm>
            <a:off x="996696" y="3762756"/>
            <a:ext cx="256032" cy="256032"/>
          </a:xfrm>
          <a:prstGeom prst="ellipse">
            <a:avLst/>
          </a:prstGeom>
          <a:solidFill>
            <a:srgbClr val="FFFFFF"/>
          </a:solidFill>
          <a:ln w="15875">
            <a:solidFill>
              <a:srgbClr val="57127F"/>
            </a:solidFill>
            <a:prstDash val="solid"/>
          </a:ln>
        </p:spPr>
        <p:txBody>
          <a:bodyPr/>
          <a:lstStyle/>
          <a:p>
            <a:endParaRPr lang="en-US"/>
          </a:p>
        </p:txBody>
      </p:sp>
      <p:sp>
        <p:nvSpPr>
          <p:cNvPr id="16" name="Text 12"/>
          <p:cNvSpPr txBox="1"/>
          <p:nvPr/>
        </p:nvSpPr>
        <p:spPr>
          <a:xfrm>
            <a:off x="996696" y="3762756"/>
            <a:ext cx="256032" cy="256032"/>
          </a:xfrm>
          <a:prstGeom prst="rect">
            <a:avLst/>
          </a:prstGeom>
          <a:noFill/>
          <a:ln/>
        </p:spPr>
        <p:txBody>
          <a:bodyPr wrap="square" lIns="0" tIns="0" rIns="0" bIns="0" rtlCol="0" anchor="ctr"/>
          <a:lstStyle/>
          <a:p>
            <a:pPr marL="0" indent="0" algn="ctr">
              <a:buNone/>
            </a:pPr>
            <a:r>
              <a:rPr lang="en-US" sz="1000" b="1" dirty="0">
                <a:solidFill>
                  <a:srgbClr val="57127F"/>
                </a:solidFill>
                <a:latin typeface="Calibri" pitchFamily="34" charset="0"/>
                <a:ea typeface="Calibri" pitchFamily="34" charset="-122"/>
                <a:cs typeface="Calibri" pitchFamily="34" charset="-120"/>
              </a:rPr>
              <a:t>2</a:t>
            </a:r>
            <a:endParaRPr lang="en-US" sz="1000" dirty="0"/>
          </a:p>
        </p:txBody>
      </p:sp>
      <p:sp>
        <p:nvSpPr>
          <p:cNvPr id="17" name="Text 13"/>
          <p:cNvSpPr txBox="1"/>
          <p:nvPr/>
        </p:nvSpPr>
        <p:spPr>
          <a:xfrm>
            <a:off x="1362456" y="3712464"/>
            <a:ext cx="4285336" cy="365760"/>
          </a:xfrm>
          <a:prstGeom prst="rect">
            <a:avLst/>
          </a:prstGeom>
          <a:noFill/>
          <a:ln/>
        </p:spPr>
        <p:txBody>
          <a:bodyPr wrap="square" lIns="0" tIns="0" rIns="0" bIns="0" rtlCol="0" anchor="ctr"/>
          <a:lstStyle/>
          <a:p>
            <a:pPr marL="0" indent="0">
              <a:buNone/>
            </a:pPr>
            <a:r>
              <a:rPr lang="en-US" sz="1250" dirty="0">
                <a:solidFill>
                  <a:srgbClr val="3D3448"/>
                </a:solidFill>
                <a:latin typeface="Calibri" pitchFamily="34" charset="0"/>
                <a:ea typeface="Calibri" pitchFamily="34" charset="-122"/>
                <a:cs typeface="Calibri" pitchFamily="34" charset="-120"/>
              </a:rPr>
              <a:t>Understanding the theology behind them</a:t>
            </a:r>
            <a:endParaRPr lang="en-US" sz="1250" dirty="0"/>
          </a:p>
        </p:txBody>
      </p:sp>
      <p:sp>
        <p:nvSpPr>
          <p:cNvPr id="18" name="Shape 14"/>
          <p:cNvSpPr/>
          <p:nvPr/>
        </p:nvSpPr>
        <p:spPr>
          <a:xfrm>
            <a:off x="996696" y="4293108"/>
            <a:ext cx="256032" cy="256032"/>
          </a:xfrm>
          <a:prstGeom prst="ellipse">
            <a:avLst/>
          </a:prstGeom>
          <a:solidFill>
            <a:srgbClr val="FFFFFF"/>
          </a:solidFill>
          <a:ln w="15875">
            <a:solidFill>
              <a:srgbClr val="57127F"/>
            </a:solidFill>
            <a:prstDash val="solid"/>
          </a:ln>
        </p:spPr>
        <p:txBody>
          <a:bodyPr/>
          <a:lstStyle/>
          <a:p>
            <a:endParaRPr lang="en-US"/>
          </a:p>
        </p:txBody>
      </p:sp>
      <p:sp>
        <p:nvSpPr>
          <p:cNvPr id="19" name="Text 15"/>
          <p:cNvSpPr txBox="1"/>
          <p:nvPr/>
        </p:nvSpPr>
        <p:spPr>
          <a:xfrm>
            <a:off x="996696" y="4293108"/>
            <a:ext cx="256032" cy="256032"/>
          </a:xfrm>
          <a:prstGeom prst="rect">
            <a:avLst/>
          </a:prstGeom>
          <a:noFill/>
          <a:ln/>
        </p:spPr>
        <p:txBody>
          <a:bodyPr wrap="square" lIns="0" tIns="0" rIns="0" bIns="0" rtlCol="0" anchor="ctr"/>
          <a:lstStyle/>
          <a:p>
            <a:pPr marL="0" indent="0" algn="ctr">
              <a:buNone/>
            </a:pPr>
            <a:r>
              <a:rPr lang="en-US" sz="1000" b="1" dirty="0">
                <a:solidFill>
                  <a:srgbClr val="57127F"/>
                </a:solidFill>
                <a:latin typeface="Calibri" pitchFamily="34" charset="0"/>
                <a:ea typeface="Calibri" pitchFamily="34" charset="-122"/>
                <a:cs typeface="Calibri" pitchFamily="34" charset="-120"/>
              </a:rPr>
              <a:t>3</a:t>
            </a:r>
            <a:endParaRPr lang="en-US" sz="1000" dirty="0"/>
          </a:p>
        </p:txBody>
      </p:sp>
      <p:sp>
        <p:nvSpPr>
          <p:cNvPr id="20" name="Text 16"/>
          <p:cNvSpPr txBox="1"/>
          <p:nvPr/>
        </p:nvSpPr>
        <p:spPr>
          <a:xfrm>
            <a:off x="1362456" y="4242816"/>
            <a:ext cx="4285336" cy="365760"/>
          </a:xfrm>
          <a:prstGeom prst="rect">
            <a:avLst/>
          </a:prstGeom>
          <a:noFill/>
          <a:ln/>
        </p:spPr>
        <p:txBody>
          <a:bodyPr wrap="square" lIns="0" tIns="0" rIns="0" bIns="0" rtlCol="0" anchor="ctr"/>
          <a:lstStyle/>
          <a:p>
            <a:pPr marL="0" indent="0">
              <a:buNone/>
            </a:pPr>
            <a:r>
              <a:rPr lang="en-US" sz="1250" dirty="0">
                <a:solidFill>
                  <a:srgbClr val="3D3448"/>
                </a:solidFill>
                <a:latin typeface="Calibri" pitchFamily="34" charset="0"/>
                <a:ea typeface="Calibri" pitchFamily="34" charset="-122"/>
                <a:cs typeface="Calibri" pitchFamily="34" charset="-120"/>
              </a:rPr>
              <a:t>Internalising the text before singing it</a:t>
            </a:r>
            <a:endParaRPr lang="en-US" sz="1250" dirty="0"/>
          </a:p>
        </p:txBody>
      </p:sp>
      <p:sp>
        <p:nvSpPr>
          <p:cNvPr id="21" name="Shape 17"/>
          <p:cNvSpPr/>
          <p:nvPr/>
        </p:nvSpPr>
        <p:spPr>
          <a:xfrm>
            <a:off x="996696" y="4823460"/>
            <a:ext cx="256032" cy="256032"/>
          </a:xfrm>
          <a:prstGeom prst="ellipse">
            <a:avLst/>
          </a:prstGeom>
          <a:solidFill>
            <a:srgbClr val="FFFFFF"/>
          </a:solidFill>
          <a:ln w="15875">
            <a:solidFill>
              <a:srgbClr val="57127F"/>
            </a:solidFill>
            <a:prstDash val="solid"/>
          </a:ln>
        </p:spPr>
        <p:txBody>
          <a:bodyPr/>
          <a:lstStyle/>
          <a:p>
            <a:endParaRPr lang="en-US"/>
          </a:p>
        </p:txBody>
      </p:sp>
      <p:sp>
        <p:nvSpPr>
          <p:cNvPr id="22" name="Text 18"/>
          <p:cNvSpPr txBox="1"/>
          <p:nvPr/>
        </p:nvSpPr>
        <p:spPr>
          <a:xfrm>
            <a:off x="996696" y="4823460"/>
            <a:ext cx="256032" cy="256032"/>
          </a:xfrm>
          <a:prstGeom prst="rect">
            <a:avLst/>
          </a:prstGeom>
          <a:noFill/>
          <a:ln/>
        </p:spPr>
        <p:txBody>
          <a:bodyPr wrap="square" lIns="0" tIns="0" rIns="0" bIns="0" rtlCol="0" anchor="ctr"/>
          <a:lstStyle/>
          <a:p>
            <a:pPr marL="0" indent="0" algn="ctr">
              <a:buNone/>
            </a:pPr>
            <a:r>
              <a:rPr lang="en-US" sz="1000" b="1" dirty="0">
                <a:solidFill>
                  <a:srgbClr val="57127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1362456" y="4773168"/>
            <a:ext cx="4285336" cy="365760"/>
          </a:xfrm>
          <a:prstGeom prst="rect">
            <a:avLst/>
          </a:prstGeom>
          <a:noFill/>
          <a:ln/>
        </p:spPr>
        <p:txBody>
          <a:bodyPr wrap="square" lIns="0" tIns="0" rIns="0" bIns="0" rtlCol="0" anchor="ctr"/>
          <a:lstStyle/>
          <a:p>
            <a:pPr marL="0" indent="0">
              <a:buNone/>
            </a:pPr>
            <a:r>
              <a:rPr lang="en-US" sz="1250" dirty="0">
                <a:solidFill>
                  <a:srgbClr val="3D3448"/>
                </a:solidFill>
                <a:latin typeface="Calibri" pitchFamily="34" charset="0"/>
                <a:ea typeface="Calibri" pitchFamily="34" charset="-122"/>
                <a:cs typeface="Calibri" pitchFamily="34" charset="-120"/>
              </a:rPr>
              <a:t>Matching musical expression to the message</a:t>
            </a:r>
            <a:endParaRPr lang="en-US" sz="1250" dirty="0"/>
          </a:p>
        </p:txBody>
      </p:sp>
      <p:sp>
        <p:nvSpPr>
          <p:cNvPr id="24" name="Shape 20"/>
          <p:cNvSpPr/>
          <p:nvPr/>
        </p:nvSpPr>
        <p:spPr>
          <a:xfrm>
            <a:off x="996696" y="5353812"/>
            <a:ext cx="256032" cy="256032"/>
          </a:xfrm>
          <a:prstGeom prst="ellipse">
            <a:avLst/>
          </a:prstGeom>
          <a:solidFill>
            <a:srgbClr val="FFFFFF"/>
          </a:solidFill>
          <a:ln w="15875">
            <a:solidFill>
              <a:srgbClr val="57127F"/>
            </a:solidFill>
            <a:prstDash val="solid"/>
          </a:ln>
        </p:spPr>
        <p:txBody>
          <a:bodyPr/>
          <a:lstStyle/>
          <a:p>
            <a:endParaRPr lang="en-US"/>
          </a:p>
        </p:txBody>
      </p:sp>
      <p:sp>
        <p:nvSpPr>
          <p:cNvPr id="25" name="Text 21"/>
          <p:cNvSpPr txBox="1"/>
          <p:nvPr/>
        </p:nvSpPr>
        <p:spPr>
          <a:xfrm>
            <a:off x="996696" y="5353812"/>
            <a:ext cx="256032" cy="256032"/>
          </a:xfrm>
          <a:prstGeom prst="rect">
            <a:avLst/>
          </a:prstGeom>
          <a:noFill/>
          <a:ln/>
        </p:spPr>
        <p:txBody>
          <a:bodyPr wrap="square" lIns="0" tIns="0" rIns="0" bIns="0" rtlCol="0" anchor="ctr"/>
          <a:lstStyle/>
          <a:p>
            <a:pPr marL="0" indent="0" algn="ctr">
              <a:buNone/>
            </a:pPr>
            <a:r>
              <a:rPr lang="en-US" sz="1000" b="1" dirty="0">
                <a:solidFill>
                  <a:srgbClr val="57127F"/>
                </a:solidFill>
                <a:latin typeface="Calibri" pitchFamily="34" charset="0"/>
                <a:ea typeface="Calibri" pitchFamily="34" charset="-122"/>
                <a:cs typeface="Calibri" pitchFamily="34" charset="-120"/>
              </a:rPr>
              <a:t>5</a:t>
            </a:r>
            <a:endParaRPr lang="en-US" sz="1000" dirty="0"/>
          </a:p>
        </p:txBody>
      </p:sp>
      <p:sp>
        <p:nvSpPr>
          <p:cNvPr id="26" name="Text 22"/>
          <p:cNvSpPr txBox="1"/>
          <p:nvPr/>
        </p:nvSpPr>
        <p:spPr>
          <a:xfrm>
            <a:off x="1362456" y="5303520"/>
            <a:ext cx="4285336" cy="365760"/>
          </a:xfrm>
          <a:prstGeom prst="rect">
            <a:avLst/>
          </a:prstGeom>
          <a:noFill/>
          <a:ln/>
        </p:spPr>
        <p:txBody>
          <a:bodyPr wrap="square" lIns="0" tIns="0" rIns="0" bIns="0" rtlCol="0" anchor="ctr"/>
          <a:lstStyle/>
          <a:p>
            <a:pPr marL="0" indent="0">
              <a:buNone/>
            </a:pPr>
            <a:r>
              <a:rPr lang="en-US" sz="1250" dirty="0">
                <a:solidFill>
                  <a:srgbClr val="3D3448"/>
                </a:solidFill>
                <a:latin typeface="Calibri" pitchFamily="34" charset="0"/>
                <a:ea typeface="Calibri" pitchFamily="34" charset="-122"/>
                <a:cs typeface="Calibri" pitchFamily="34" charset="-120"/>
              </a:rPr>
              <a:t>Ministering from conviction, not memory</a:t>
            </a:r>
            <a:endParaRPr lang="en-US" sz="1250" dirty="0"/>
          </a:p>
        </p:txBody>
      </p:sp>
      <p:sp>
        <p:nvSpPr>
          <p:cNvPr id="27" name="Shape 23"/>
          <p:cNvSpPr/>
          <p:nvPr/>
        </p:nvSpPr>
        <p:spPr>
          <a:xfrm>
            <a:off x="6251296" y="1783080"/>
            <a:ext cx="5254600" cy="4160520"/>
          </a:xfrm>
          <a:prstGeom prst="roundRect">
            <a:avLst>
              <a:gd name="adj" fmla="val 2418"/>
            </a:avLst>
          </a:prstGeom>
          <a:solidFill>
            <a:srgbClr val="F6F1F9"/>
          </a:solidFill>
          <a:ln w="12700">
            <a:solidFill>
              <a:srgbClr val="F6F1F9"/>
            </a:solidFill>
            <a:prstDash val="solid"/>
          </a:ln>
        </p:spPr>
        <p:txBody>
          <a:bodyPr/>
          <a:lstStyle/>
          <a:p>
            <a:endParaRPr lang="en-US"/>
          </a:p>
        </p:txBody>
      </p:sp>
      <p:sp>
        <p:nvSpPr>
          <p:cNvPr id="28" name="Shape 24"/>
          <p:cNvSpPr/>
          <p:nvPr/>
        </p:nvSpPr>
        <p:spPr>
          <a:xfrm>
            <a:off x="6525616" y="2011680"/>
            <a:ext cx="4705960" cy="969264"/>
          </a:xfrm>
          <a:prstGeom prst="roundRect">
            <a:avLst>
              <a:gd name="adj" fmla="val 8491"/>
            </a:avLst>
          </a:prstGeom>
          <a:solidFill>
            <a:srgbClr val="A4127D"/>
          </a:solidFill>
          <a:ln w="12700">
            <a:solidFill>
              <a:srgbClr val="A4127D"/>
            </a:solidFill>
            <a:prstDash val="solid"/>
          </a:ln>
        </p:spPr>
        <p:txBody>
          <a:bodyPr/>
          <a:lstStyle/>
          <a:p>
            <a:endParaRPr lang="en-US"/>
          </a:p>
        </p:txBody>
      </p:sp>
      <p:sp>
        <p:nvSpPr>
          <p:cNvPr id="29" name="Text 25"/>
          <p:cNvSpPr txBox="1"/>
          <p:nvPr/>
        </p:nvSpPr>
        <p:spPr>
          <a:xfrm>
            <a:off x="6708496" y="2103120"/>
            <a:ext cx="4340200" cy="786384"/>
          </a:xfrm>
          <a:prstGeom prst="rect">
            <a:avLst/>
          </a:prstGeom>
          <a:noFill/>
          <a:ln/>
        </p:spPr>
        <p:txBody>
          <a:bodyPr wrap="square" lIns="0" tIns="0" rIns="0" bIns="0" rtlCol="0" anchor="ctr"/>
          <a:lstStyle/>
          <a:p>
            <a:pPr marL="0" indent="0">
              <a:lnSpc>
                <a:spcPct val="105000"/>
              </a:lnSpc>
              <a:spcAft>
                <a:spcPts val="400"/>
              </a:spcAft>
              <a:buNone/>
            </a:pPr>
            <a:r>
              <a:rPr lang="en-US" sz="1700" b="1" dirty="0">
                <a:solidFill>
                  <a:srgbClr val="FFFFFF"/>
                </a:solidFill>
                <a:latin typeface="Cambria" pitchFamily="34" charset="0"/>
                <a:ea typeface="Cambria" pitchFamily="34" charset="-122"/>
                <a:cs typeface="Cambria" pitchFamily="34" charset="-120"/>
              </a:rPr>
              <a:t>Singing with PURPOSE</a:t>
            </a:r>
            <a:endParaRPr lang="en-US" sz="1700" dirty="0"/>
          </a:p>
          <a:p>
            <a:pPr marL="0" indent="0">
              <a:lnSpc>
                <a:spcPct val="105000"/>
              </a:lnSpc>
              <a:buNone/>
            </a:pPr>
            <a:r>
              <a:rPr lang="en-US" sz="1200" i="1" dirty="0">
                <a:solidFill>
                  <a:srgbClr val="F1DCF6"/>
                </a:solidFill>
                <a:latin typeface="Calibri" pitchFamily="34" charset="0"/>
                <a:ea typeface="Calibri" pitchFamily="34" charset="-122"/>
                <a:cs typeface="Calibri" pitchFamily="34" charset="-120"/>
              </a:rPr>
              <a:t>“Why is this song here, in this service, today?”</a:t>
            </a:r>
            <a:endParaRPr lang="en-US" sz="1700" dirty="0"/>
          </a:p>
        </p:txBody>
      </p:sp>
      <p:sp>
        <p:nvSpPr>
          <p:cNvPr id="30" name="Shape 26"/>
          <p:cNvSpPr/>
          <p:nvPr/>
        </p:nvSpPr>
        <p:spPr>
          <a:xfrm>
            <a:off x="6562192" y="3232404"/>
            <a:ext cx="256032" cy="256032"/>
          </a:xfrm>
          <a:prstGeom prst="ellipse">
            <a:avLst/>
          </a:prstGeom>
          <a:solidFill>
            <a:srgbClr val="FFFFFF"/>
          </a:solidFill>
          <a:ln w="15875">
            <a:solidFill>
              <a:srgbClr val="A4127D"/>
            </a:solidFill>
            <a:prstDash val="solid"/>
          </a:ln>
        </p:spPr>
        <p:txBody>
          <a:bodyPr/>
          <a:lstStyle/>
          <a:p>
            <a:endParaRPr lang="en-US"/>
          </a:p>
        </p:txBody>
      </p:sp>
      <p:sp>
        <p:nvSpPr>
          <p:cNvPr id="31" name="Text 27"/>
          <p:cNvSpPr txBox="1"/>
          <p:nvPr/>
        </p:nvSpPr>
        <p:spPr>
          <a:xfrm>
            <a:off x="6562192" y="3232404"/>
            <a:ext cx="256032" cy="256032"/>
          </a:xfrm>
          <a:prstGeom prst="rect">
            <a:avLst/>
          </a:prstGeom>
          <a:noFill/>
          <a:ln/>
        </p:spPr>
        <p:txBody>
          <a:bodyPr wrap="square" lIns="0" tIns="0" rIns="0" bIns="0" rtlCol="0" anchor="ctr"/>
          <a:lstStyle/>
          <a:p>
            <a:pPr marL="0" indent="0" algn="ctr">
              <a:buNone/>
            </a:pPr>
            <a:r>
              <a:rPr lang="en-US" sz="1000" b="1" dirty="0">
                <a:solidFill>
                  <a:srgbClr val="A4127D"/>
                </a:solidFill>
                <a:latin typeface="Calibri" pitchFamily="34" charset="0"/>
                <a:ea typeface="Calibri" pitchFamily="34" charset="-122"/>
                <a:cs typeface="Calibri" pitchFamily="34" charset="-120"/>
              </a:rPr>
              <a:t>1</a:t>
            </a:r>
            <a:endParaRPr lang="en-US" sz="1000" dirty="0"/>
          </a:p>
        </p:txBody>
      </p:sp>
      <p:sp>
        <p:nvSpPr>
          <p:cNvPr id="32" name="Text 28"/>
          <p:cNvSpPr txBox="1"/>
          <p:nvPr/>
        </p:nvSpPr>
        <p:spPr>
          <a:xfrm>
            <a:off x="6927952" y="3182112"/>
            <a:ext cx="4285336" cy="365760"/>
          </a:xfrm>
          <a:prstGeom prst="rect">
            <a:avLst/>
          </a:prstGeom>
          <a:noFill/>
          <a:ln/>
        </p:spPr>
        <p:txBody>
          <a:bodyPr wrap="square" lIns="0" tIns="0" rIns="0" bIns="0" rtlCol="0" anchor="ctr"/>
          <a:lstStyle/>
          <a:p>
            <a:pPr marL="0" indent="0">
              <a:buNone/>
            </a:pPr>
            <a:r>
              <a:rPr lang="en-US" sz="1250" dirty="0">
                <a:solidFill>
                  <a:srgbClr val="3D3448"/>
                </a:solidFill>
                <a:latin typeface="Calibri" pitchFamily="34" charset="0"/>
                <a:ea typeface="Calibri" pitchFamily="34" charset="-122"/>
                <a:cs typeface="Calibri" pitchFamily="34" charset="-120"/>
              </a:rPr>
              <a:t>Every song carries a spiritual assignment</a:t>
            </a:r>
            <a:endParaRPr lang="en-US" sz="1250" dirty="0"/>
          </a:p>
        </p:txBody>
      </p:sp>
      <p:sp>
        <p:nvSpPr>
          <p:cNvPr id="33" name="Shape 29"/>
          <p:cNvSpPr/>
          <p:nvPr/>
        </p:nvSpPr>
        <p:spPr>
          <a:xfrm>
            <a:off x="6562192" y="3762756"/>
            <a:ext cx="256032" cy="256032"/>
          </a:xfrm>
          <a:prstGeom prst="ellipse">
            <a:avLst/>
          </a:prstGeom>
          <a:solidFill>
            <a:srgbClr val="FFFFFF"/>
          </a:solidFill>
          <a:ln w="15875">
            <a:solidFill>
              <a:srgbClr val="A4127D"/>
            </a:solidFill>
            <a:prstDash val="solid"/>
          </a:ln>
        </p:spPr>
        <p:txBody>
          <a:bodyPr/>
          <a:lstStyle/>
          <a:p>
            <a:endParaRPr lang="en-US"/>
          </a:p>
        </p:txBody>
      </p:sp>
      <p:sp>
        <p:nvSpPr>
          <p:cNvPr id="34" name="Text 30"/>
          <p:cNvSpPr txBox="1"/>
          <p:nvPr/>
        </p:nvSpPr>
        <p:spPr>
          <a:xfrm>
            <a:off x="6562192" y="3762756"/>
            <a:ext cx="256032" cy="256032"/>
          </a:xfrm>
          <a:prstGeom prst="rect">
            <a:avLst/>
          </a:prstGeom>
          <a:noFill/>
          <a:ln/>
        </p:spPr>
        <p:txBody>
          <a:bodyPr wrap="square" lIns="0" tIns="0" rIns="0" bIns="0" rtlCol="0" anchor="ctr"/>
          <a:lstStyle/>
          <a:p>
            <a:pPr marL="0" indent="0" algn="ctr">
              <a:buNone/>
            </a:pPr>
            <a:r>
              <a:rPr lang="en-US" sz="1000" b="1" dirty="0">
                <a:solidFill>
                  <a:srgbClr val="A4127D"/>
                </a:solidFill>
                <a:latin typeface="Calibri" pitchFamily="34" charset="0"/>
                <a:ea typeface="Calibri" pitchFamily="34" charset="-122"/>
                <a:cs typeface="Calibri" pitchFamily="34" charset="-120"/>
              </a:rPr>
              <a:t>2</a:t>
            </a:r>
            <a:endParaRPr lang="en-US" sz="1000" dirty="0"/>
          </a:p>
        </p:txBody>
      </p:sp>
      <p:sp>
        <p:nvSpPr>
          <p:cNvPr id="35" name="Text 31"/>
          <p:cNvSpPr txBox="1"/>
          <p:nvPr/>
        </p:nvSpPr>
        <p:spPr>
          <a:xfrm>
            <a:off x="6927952" y="3712464"/>
            <a:ext cx="4285336" cy="365760"/>
          </a:xfrm>
          <a:prstGeom prst="rect">
            <a:avLst/>
          </a:prstGeom>
          <a:noFill/>
          <a:ln/>
        </p:spPr>
        <p:txBody>
          <a:bodyPr wrap="square" lIns="0" tIns="0" rIns="0" bIns="0" rtlCol="0" anchor="ctr"/>
          <a:lstStyle/>
          <a:p>
            <a:pPr marL="0" indent="0">
              <a:buNone/>
            </a:pPr>
            <a:r>
              <a:rPr lang="en-US" sz="1250" dirty="0">
                <a:solidFill>
                  <a:srgbClr val="3D3448"/>
                </a:solidFill>
                <a:latin typeface="Calibri" pitchFamily="34" charset="0"/>
                <a:ea typeface="Calibri" pitchFamily="34" charset="-122"/>
                <a:cs typeface="Calibri" pitchFamily="34" charset="-120"/>
              </a:rPr>
              <a:t>Why are we singing this song today?</a:t>
            </a:r>
            <a:endParaRPr lang="en-US" sz="1250" dirty="0"/>
          </a:p>
        </p:txBody>
      </p:sp>
      <p:sp>
        <p:nvSpPr>
          <p:cNvPr id="36" name="Shape 32"/>
          <p:cNvSpPr/>
          <p:nvPr/>
        </p:nvSpPr>
        <p:spPr>
          <a:xfrm>
            <a:off x="6562192" y="4293108"/>
            <a:ext cx="256032" cy="256032"/>
          </a:xfrm>
          <a:prstGeom prst="ellipse">
            <a:avLst/>
          </a:prstGeom>
          <a:solidFill>
            <a:srgbClr val="FFFFFF"/>
          </a:solidFill>
          <a:ln w="15875">
            <a:solidFill>
              <a:srgbClr val="A4127D"/>
            </a:solidFill>
            <a:prstDash val="solid"/>
          </a:ln>
        </p:spPr>
        <p:txBody>
          <a:bodyPr/>
          <a:lstStyle/>
          <a:p>
            <a:endParaRPr lang="en-US"/>
          </a:p>
        </p:txBody>
      </p:sp>
      <p:sp>
        <p:nvSpPr>
          <p:cNvPr id="37" name="Text 33"/>
          <p:cNvSpPr txBox="1"/>
          <p:nvPr/>
        </p:nvSpPr>
        <p:spPr>
          <a:xfrm>
            <a:off x="6562192" y="4293108"/>
            <a:ext cx="256032" cy="256032"/>
          </a:xfrm>
          <a:prstGeom prst="rect">
            <a:avLst/>
          </a:prstGeom>
          <a:noFill/>
          <a:ln/>
        </p:spPr>
        <p:txBody>
          <a:bodyPr wrap="square" lIns="0" tIns="0" rIns="0" bIns="0" rtlCol="0" anchor="ctr"/>
          <a:lstStyle/>
          <a:p>
            <a:pPr marL="0" indent="0" algn="ctr">
              <a:buNone/>
            </a:pPr>
            <a:r>
              <a:rPr lang="en-US" sz="1000" b="1" dirty="0">
                <a:solidFill>
                  <a:srgbClr val="A4127D"/>
                </a:solidFill>
                <a:latin typeface="Calibri" pitchFamily="34" charset="0"/>
                <a:ea typeface="Calibri" pitchFamily="34" charset="-122"/>
                <a:cs typeface="Calibri" pitchFamily="34" charset="-120"/>
              </a:rPr>
              <a:t>3</a:t>
            </a:r>
            <a:endParaRPr lang="en-US" sz="1000" dirty="0"/>
          </a:p>
        </p:txBody>
      </p:sp>
      <p:sp>
        <p:nvSpPr>
          <p:cNvPr id="38" name="Text 34"/>
          <p:cNvSpPr txBox="1"/>
          <p:nvPr/>
        </p:nvSpPr>
        <p:spPr>
          <a:xfrm>
            <a:off x="6927952" y="4242816"/>
            <a:ext cx="4285336" cy="365760"/>
          </a:xfrm>
          <a:prstGeom prst="rect">
            <a:avLst/>
          </a:prstGeom>
          <a:noFill/>
          <a:ln/>
        </p:spPr>
        <p:txBody>
          <a:bodyPr wrap="square" lIns="0" tIns="0" rIns="0" bIns="0" rtlCol="0" anchor="ctr"/>
          <a:lstStyle/>
          <a:p>
            <a:pPr marL="0" indent="0">
              <a:buNone/>
            </a:pPr>
            <a:r>
              <a:rPr lang="en-US" sz="1250" dirty="0">
                <a:solidFill>
                  <a:srgbClr val="3D3448"/>
                </a:solidFill>
                <a:latin typeface="Calibri" pitchFamily="34" charset="0"/>
                <a:ea typeface="Calibri" pitchFamily="34" charset="-122"/>
                <a:cs typeface="Calibri" pitchFamily="34" charset="-120"/>
              </a:rPr>
              <a:t>What truth is it sent to communicate?</a:t>
            </a:r>
            <a:endParaRPr lang="en-US" sz="1250" dirty="0"/>
          </a:p>
        </p:txBody>
      </p:sp>
      <p:sp>
        <p:nvSpPr>
          <p:cNvPr id="39" name="Shape 35"/>
          <p:cNvSpPr/>
          <p:nvPr/>
        </p:nvSpPr>
        <p:spPr>
          <a:xfrm>
            <a:off x="6562192" y="4823460"/>
            <a:ext cx="256032" cy="256032"/>
          </a:xfrm>
          <a:prstGeom prst="ellipse">
            <a:avLst/>
          </a:prstGeom>
          <a:solidFill>
            <a:srgbClr val="FFFFFF"/>
          </a:solidFill>
          <a:ln w="15875">
            <a:solidFill>
              <a:srgbClr val="A4127D"/>
            </a:solidFill>
            <a:prstDash val="solid"/>
          </a:ln>
        </p:spPr>
        <p:txBody>
          <a:bodyPr/>
          <a:lstStyle/>
          <a:p>
            <a:endParaRPr lang="en-US"/>
          </a:p>
        </p:txBody>
      </p:sp>
      <p:sp>
        <p:nvSpPr>
          <p:cNvPr id="40" name="Text 36"/>
          <p:cNvSpPr txBox="1"/>
          <p:nvPr/>
        </p:nvSpPr>
        <p:spPr>
          <a:xfrm>
            <a:off x="6562192" y="4823460"/>
            <a:ext cx="256032" cy="256032"/>
          </a:xfrm>
          <a:prstGeom prst="rect">
            <a:avLst/>
          </a:prstGeom>
          <a:noFill/>
          <a:ln/>
        </p:spPr>
        <p:txBody>
          <a:bodyPr wrap="square" lIns="0" tIns="0" rIns="0" bIns="0" rtlCol="0" anchor="ctr"/>
          <a:lstStyle/>
          <a:p>
            <a:pPr marL="0" indent="0" algn="ctr">
              <a:buNone/>
            </a:pPr>
            <a:r>
              <a:rPr lang="en-US" sz="1000" b="1" dirty="0">
                <a:solidFill>
                  <a:srgbClr val="A4127D"/>
                </a:solidFill>
                <a:latin typeface="Calibri" pitchFamily="34" charset="0"/>
                <a:ea typeface="Calibri" pitchFamily="34" charset="-122"/>
                <a:cs typeface="Calibri" pitchFamily="34" charset="-120"/>
              </a:rPr>
              <a:t>4</a:t>
            </a:r>
            <a:endParaRPr lang="en-US" sz="1000" dirty="0"/>
          </a:p>
        </p:txBody>
      </p:sp>
      <p:sp>
        <p:nvSpPr>
          <p:cNvPr id="41" name="Text 37"/>
          <p:cNvSpPr txBox="1"/>
          <p:nvPr/>
        </p:nvSpPr>
        <p:spPr>
          <a:xfrm>
            <a:off x="6927952" y="4773168"/>
            <a:ext cx="4285336" cy="365760"/>
          </a:xfrm>
          <a:prstGeom prst="rect">
            <a:avLst/>
          </a:prstGeom>
          <a:noFill/>
          <a:ln/>
        </p:spPr>
        <p:txBody>
          <a:bodyPr wrap="square" lIns="0" tIns="0" rIns="0" bIns="0" rtlCol="0" anchor="ctr"/>
          <a:lstStyle/>
          <a:p>
            <a:pPr marL="0" indent="0">
              <a:buNone/>
            </a:pPr>
            <a:r>
              <a:rPr lang="en-US" sz="1250" dirty="0">
                <a:solidFill>
                  <a:srgbClr val="3D3448"/>
                </a:solidFill>
                <a:latin typeface="Calibri" pitchFamily="34" charset="0"/>
                <a:ea typeface="Calibri" pitchFamily="34" charset="-122"/>
                <a:cs typeface="Calibri" pitchFamily="34" charset="-120"/>
              </a:rPr>
              <a:t>How does it fit the worship theme?</a:t>
            </a:r>
            <a:endParaRPr lang="en-US" sz="1250" dirty="0"/>
          </a:p>
        </p:txBody>
      </p:sp>
      <p:sp>
        <p:nvSpPr>
          <p:cNvPr id="42" name="Shape 38"/>
          <p:cNvSpPr/>
          <p:nvPr/>
        </p:nvSpPr>
        <p:spPr>
          <a:xfrm>
            <a:off x="6562192" y="5353812"/>
            <a:ext cx="256032" cy="256032"/>
          </a:xfrm>
          <a:prstGeom prst="ellipse">
            <a:avLst/>
          </a:prstGeom>
          <a:solidFill>
            <a:srgbClr val="FFFFFF"/>
          </a:solidFill>
          <a:ln w="15875">
            <a:solidFill>
              <a:srgbClr val="A4127D"/>
            </a:solidFill>
            <a:prstDash val="solid"/>
          </a:ln>
        </p:spPr>
        <p:txBody>
          <a:bodyPr/>
          <a:lstStyle/>
          <a:p>
            <a:endParaRPr lang="en-US"/>
          </a:p>
        </p:txBody>
      </p:sp>
      <p:sp>
        <p:nvSpPr>
          <p:cNvPr id="43" name="Text 39"/>
          <p:cNvSpPr txBox="1"/>
          <p:nvPr/>
        </p:nvSpPr>
        <p:spPr>
          <a:xfrm>
            <a:off x="6562192" y="5353812"/>
            <a:ext cx="256032" cy="256032"/>
          </a:xfrm>
          <a:prstGeom prst="rect">
            <a:avLst/>
          </a:prstGeom>
          <a:noFill/>
          <a:ln/>
        </p:spPr>
        <p:txBody>
          <a:bodyPr wrap="square" lIns="0" tIns="0" rIns="0" bIns="0" rtlCol="0" anchor="ctr"/>
          <a:lstStyle/>
          <a:p>
            <a:pPr marL="0" indent="0" algn="ctr">
              <a:buNone/>
            </a:pPr>
            <a:r>
              <a:rPr lang="en-US" sz="1000" b="1" dirty="0">
                <a:solidFill>
                  <a:srgbClr val="A4127D"/>
                </a:solidFill>
                <a:latin typeface="Calibri" pitchFamily="34" charset="0"/>
                <a:ea typeface="Calibri" pitchFamily="34" charset="-122"/>
                <a:cs typeface="Calibri" pitchFamily="34" charset="-120"/>
              </a:rPr>
              <a:t>5</a:t>
            </a:r>
            <a:endParaRPr lang="en-US" sz="1000" dirty="0"/>
          </a:p>
        </p:txBody>
      </p:sp>
      <p:sp>
        <p:nvSpPr>
          <p:cNvPr id="44" name="Text 40"/>
          <p:cNvSpPr txBox="1"/>
          <p:nvPr/>
        </p:nvSpPr>
        <p:spPr>
          <a:xfrm>
            <a:off x="6927952" y="5303520"/>
            <a:ext cx="4285336" cy="365760"/>
          </a:xfrm>
          <a:prstGeom prst="rect">
            <a:avLst/>
          </a:prstGeom>
          <a:noFill/>
          <a:ln/>
        </p:spPr>
        <p:txBody>
          <a:bodyPr wrap="square" lIns="0" tIns="0" rIns="0" bIns="0" rtlCol="0" anchor="ctr"/>
          <a:lstStyle/>
          <a:p>
            <a:pPr marL="0" indent="0">
              <a:buNone/>
            </a:pPr>
            <a:r>
              <a:rPr lang="en-US" sz="1250" dirty="0">
                <a:solidFill>
                  <a:srgbClr val="3D3448"/>
                </a:solidFill>
                <a:latin typeface="Calibri" pitchFamily="34" charset="0"/>
                <a:ea typeface="Calibri" pitchFamily="34" charset="-122"/>
                <a:cs typeface="Calibri" pitchFamily="34" charset="-120"/>
              </a:rPr>
              <a:t>What should it accomplish in the congregation?</a:t>
            </a:r>
            <a:endParaRPr lang="en-US" sz="12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6911</TotalTime>
  <Words>1150</Words>
  <Application>Microsoft Macintosh PowerPoint</Application>
  <PresentationFormat>Widescreen</PresentationFormat>
  <Paragraphs>113</Paragraphs>
  <Slides>5</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Aptos</vt:lpstr>
      <vt:lpstr>Aptos Display</vt: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Adjei, Nathanael - (nadjeikyeremeh)</dc:creator>
  <cp:lastModifiedBy>Adjei, Nathanael - (nadjeikyeremeh)</cp:lastModifiedBy>
  <cp:revision>1</cp:revision>
  <dcterms:created xsi:type="dcterms:W3CDTF">2026-09-12T02:00:59Z</dcterms:created>
  <dcterms:modified xsi:type="dcterms:W3CDTF">2026-09-16T21:12:51Z</dcterms:modified>
</cp:coreProperties>
</file>