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notesMasterIdLst>
    <p:notesMasterId r:id="rId3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audience warmly and frame the session as both scholarly and devotional — a 'seminary lecture for the local church.' Introduce yourself, noting that your dual vocation as a physician and a composer embodies the very integration this presentation explores: that science and worship are not rivals but companions pointing to the same Creator. Briefly preview the six sections of the journey ahead: Scripture, Adventist history and philosophy, sacred worship practice, health and spiritual formation, contemporary challenges, and practical next steps. Invite the audience into a spirit of worshipful inquiry rather than passive listening.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slide. State that before any discussion of Adventist practice, we must root our understanding in Scripture itself — music is not a peripheral church tradition but a thread woven through the entire biblical narrative, from eternity past to the new earth.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question and allow genuine silence — resist the urge to fill the pause. The opening quote sets the devotional tone: music is not neutral entertainment but a heaven-born gift. The poll question personalizes the topic before the lecture content begins; if time allows, invite two or three brief audience shares. Use their answers as a bridge: 'Notice that almost every hand could name a song instantly — that is itself evidence of music's unique grip on memory and devotion, which we will examine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Briefly unpack each of the six domains: music shapes what we remember (hymns outlast sermons in recall), what we feel (mood induction is nearly instant), how we behave (tempo and style influence pace and conduct), what we believe (repeated lyrics become embedded theology), who we are (musical taste forms identity and belonging), and how we relate to God (music as a vehicle of devotion). Explain that God designed human beings as inherently musical creatures — tie to Job 38:7, where the morning stars 'sang together' at creation, suggesting music predates humanity itself and is woven into the fabric of the universe God made.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each reference. Isaiah 6 shows organized, antiphonal heavenly worship — a model of structured praise. Ezekiel 28 is more interpretively cautious: older translations and some Adventist and broader Christian commentators have read 'the workmanship of thy pipes' as a reference to musical instruments built into Lucifer's created form, suggesting he once led heavenly worship through music before his rebellion; note for the audience that contemporary Hebrew scholarship debates this specific translation, so hold it as a meaningful homiletic tradition rather than a settled exegetical certainty. Revelation 4–5 closes the loop eschatologically: harps and a 'new song' will again surround the throne. The key theological point: if music began in heaven and will continue in heaven, then sacred music on earth is not invention but participation in something eternal.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Trace the timeline left to right. Jubal (Genesis 4:21) appears remarkably early — in the very generation after Cain, music-making is already a named human vocation. Miriam's song (Exodus 15) is Israel's first recorded corporate worship response to deliverance, combining voice, instrument, and movement. David is the pivotal figure: psalmist, instrumentalist, and organizer of formal musical ministry (1 Chronicles 25 describes him setting apart 4,000 Levites 'to prophesy with instruments' — meaning their music carried prophetic, Spirit-filled weight, not mere accompaniment). Solomon's temple dedication (2 Chronicles 5:13–14) shows the climax: when musicians and singers were 'as one,' the glory of God filled the house. Emphasize that this was institutional, trained, and taken with theological seriousness — a model for organized music ministry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Briefly define each category and give one example: praise (Psalm 150), lament (Psalm 13, Psalm 22), thanksgiving (Psalm 100), worship (Psalm 95), testimony (Psalm 40). Highlight musical specificity in the Psalter itself — headers like 'to the choirmaster,' 'with stringed instruments,' or named tunes ('according to Lilies') show that ancient Israel's hymnbook came with performance instructions much like a modern hymnal. Make the pastoral point that a worship culture which only sings triumphant praise, while never giving voice to lament, leaves grieving members spiritually unrepresented — the Psalms model emotional honesty as an act of faith, not its absence.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 striking continuity from Old to New Testament worship. The 'hymn' Jesus sang was almost certainly part of the Hallel (Psalms 113–118), traditionally sung at Passover — meaning Christ's final act of corporate worship before the cross was congregational singing of Scripture. Paul and Silas at Philippi (Acts 16:25) show music functioning as resilience and witness even in suffering — their song was overheard by other prisoners and preceded a dramatic conversion. Paul's triad in Ephesians 5:19 and Colossians 3:16 — psalms (Old Testament Psalter), hymns (composed praise), and spiritual songs (Spirit-prompted, possibly spontaneous) — establishes a broad, non-exclusive foundation for legitimate musical expression that the Adventist tradition later builds upon.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Having established music's biblical foundation, we now turn to how the Seventh-day Adventist Church has historically understood and articulated its own philosophy of worship and music — a conviction shaped by Scripture, the writings of Ellen White, and over 175 years of global mission experience.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each of the five marks briefly: God-centered (the focus is His worth, not our preference); Scripture-centered (the Bible governs content and conduct of worship); Christ-centered (worship culminates in the gospel, not in style debates); mission-oriented (worship sends disciples outward, it does not merely gather them inward); transformational (true worship changes the worshiper, per Romans 12:1–2). Tie worship to the Great Controversy theme central to Adventist theology — Revelation 14:6–7's call to 'worship him that made heaven and earth' is set against the backdrop of competing worship in the end-time conflict, making the question of music in worship a matter of theological weight, not mere taste.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each marker. 1844 grounds Adventist identity in the Millerite Advent movement, whose hymns of urgent expectation (and later, careful reflection after the Great Disappointment) shaped an early musical culture of seriousness and biblical focus. 1869 marks the first official hymnal, formalizing congregational repertoire as the church organized. 1941's Church Hymnal and 1985's Seventh-day Adventist Hymnal each represent generational consolidations, balancing classic hymnody with newer compositions. Today, the global South — Africa, Asia, Latin America — contributes a growing share of new hymnody and choral writing, including West African and Ghanaian Adventist choral traditions, fulfilling the church's self-understanding as a worldwide movement whose song should sound like its membership.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General Conference's published guidance on music does not legislate a single style as 'the Adventist sound,' but it does set theological and practical guardrails, summarized here in three categories. Judgment calls for discernment about manner and effect — is the performance drawing attention to God or to the performer; is the arrangement's primary effect worshipful reflection or sensory excitement? Inclusivity is a deliberately global principle: the church recognizes that reverence sounds different in Seoul, Accra, and Sao Paulo, and resists treating any one cultural musical idiom as the universal standard, while still expecting shared biblical reverence across all of them. Modernity affirms that instruments and contemporary worship forms are legitimate — the test is not vintage but clarity: can the congregation still hear and understand the words being sung over the arrangement? Use these three categories as a practical discussion framework for a local church music committee.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each quotation's context briefly. The Evangelism reference reflects White's observation from camp meetings and evangelistic efforts, where she repeatedly praised well-led congregational singing as a tool nearly as effective as preaching for softening hearts before a sermon. The Education quotation reflects her broader philosophy that true education — and true music — engages the whole person. The Messages to Young People reference comes from her counsel to younger Adventists navigating popular music of her era; she was responding to revivalistic excess and frivolous secular song, not condemning music itself. Stress the balanced takeaway: discernment about manner and spirit, not blanket suspicion of musical expression.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Unpack the five-stage chain: thought (what lyrics repeatedly say, we begin to think); emotion (melody and harmony shape felt response, often before conscious reflection); values (repeated emotional association with ideas becomes valuing those ideas); character (values practiced over time become disposition); spiritual growth (a sanctified disposition is increasingly Christlike). Use the water-and-stone metaphor as a memorable image: no single song shapes a life, but a lifetime of songs absolutely does. Invite the audience to consider what their own most-repeated songs over the years have shaped in them — for better or worse.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Move from philosophy to practice: how does sacred music actually function in the gathered worship service, and how do we wisely navigate the boundary between sacred purpose and secular influence?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each function with a hymn example: worship ("Holy, Holy, Holy"), teaching doctrine ("Lift Him Up" on the centrality of the cross, or hymns on the Sabbath and Second Coming distinct to Adventist hymnody), evangelism (invitational hymns used at the close of an appeal), encouragement (hymns of comfort for the suffering, e.g., "It Is Well with My Soul"), and mission (hymns that send the congregation outward, e.g., "Lord, Speak to Me"). Make the key point that congregations absorb more theology from what they sing repeatedly than from any single sermon — making careful hymn and song selection a pastoral and doctrinal responsibility, not just a musical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 this table as a balanced analytical tool, not a judgmental checklist. Caution explicitly against legalism: the categories describe tendencies and orientations, not a strict genre blacklist. A hymn can be sung with a performer-centered spirit, and a contemporary worship song can be sung with deep Christ-centered devotion — style alone does not determine which column a piece belongs in. Discernment requires examining text, intent, and context together. Invite participants to use this table as a discussion tool with their own music committees rather than a weapon for policing other people's musical taste.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this slide with the stewardship principle from 1 Corinthians 10:31 — musical choice is not a neutral consumer preference but an act of stewardship over the mind God has given us. Then walk through the three musical elements. Melody: the most memorable carrier of a text, worth protecting from being obscured. Harmony: should add color and interest without becoming so complex that it competes with the melody for attention. Rhythm: this is the most culturally sensitive of the three categories — acknowledge candidly that some historic Adventist guidance has cautioned against rhythmic complexity using language that, applied uncritically, can unfairly stigmatize African, Caribbean, and other syncopated worship traditions as 'sensual.' Encourage the audience toward a fairer standard: does the rhythm serve the text and invite worshipful engagement, regardless of its cultural origin? This is an opportunity to model gracious, self-critical discernment rather than uncritical repetition of dated guidance.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Briefly summarize the underlying research for each card. Belonging: synchronous group activity has been shown across cultures to rapidly build in-group trust. Resilience: Kreutz and colleagues' 2004 study found choir singing lowered cortisol and raised secretory IgA, an immune marker, alongside improved mood. Social bonding: Vickhoff's 2013 study found choristers' heart-rate variability entraining together during unison singing, mediated by shared breathing patterns. Memory retention: musical memory is processed and stored differently from verbal memory, which is why advanced dementia patients can often still sing a childhood hymn word-for-word. Tie all four back to Adventist practice: congregational singing is not incidental to worship — it is doing spiritual and physiological work that preaching alone cannot replicate.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Develop each reason. Biblical: the Psalter's repeated imperative 'sing' is addressed to the whole congregation of Israel, not a specialist guild alone. Historical: pre-Reformation worship in much of Western Christianity restricted congregational voice in favor of trained choirs and clergy; the Reformation's recovery of congregational hymnody (Luther's own chorales among them) was a deliberate theological statement about the priesthood of all believers. Adventist: early Sabbatarian Adventists used camp-meeting singing to teach and spread distinctive doctrines memorably. Practical: a congregation that only listens (to a praise team or choir) disengages over time, while a singing congregation remains an active participant in its own formation. The Luther quote is a vivid, memorable closer — use it to transition into discussing the choir's supportive (not replacing) role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each role pastorally. Choirs function best as worship leaders and teachers — modeling part-singing, introducing new repertoire the congregation will gradually learn, and presenting special music that deepens reflection rather than creating a performer/audience divide. Ensembles offer flexibility for smaller settings, prayer services, or outreach events. Instrumentalists should think of their role as servant leadership for the voice — accompaniment that supports congregational pitch and tempo rather than overwhelming it with volume or complexity. The closing line borrows a vivid image sometimes used in Adventist musical counsel: the musician should be a 'window' through which the congregation sees Christ more clearly, not a 'portrait' that draws attention to itself. Ellen White's counsel that singers should 'approach as nearly as possible to the harmony of heavenly choirs' (Patriarchs and Prophets, p. 594, adapted) sets musical excellence itself as a spiritual aspiration, not mere technique. Reiterate the guiding pastoral filter for every choir director: are we training the congregation to sing more fully, or merely to listen?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 personally here as a working composer (Psalms of Nate). Theology: every text setting is a small act of doctrine, since the composer decides what gets emphasized melodically and what gets buried. Text setting: misplaced stress can invert meaning (e.g., accenting the wrong syllable can turn comfort into something comic); careful prosody respects both language and listener. Musical integrity and excellence: craft is itself a form of reverence — sloppy writing is a poor offering, but excellence is not synonymous with complexity or foreign imitation. Spiritual authenticity: highlight African and Ghanaian choral practice — call-and-response, communal rhythmic drive, vernacular hymn-writing — as a living example of sacred music excellence rooted in a community's authentic voice rather than mere imitation of Western choral models. Invite composers and arrangers in the room to see their craft as pastoral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Having covered theology and worship practice, we now turn to the integration that gives this presentation its distinct voice: the physiological and psychological evidence for music's power, viewed through both a clinical and a devotional lens.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each mechanism briefly in accessible clinical language. Dopamine: studies using neuroimaging (e.g., Salimpoor et al., 2011) show dopamine release timed to moments of melodic tension and resolution, similar to other rewarding stimuli. Endorphins: synchronized group musical activity, including singing, has been shown to raise pain thresholds, suggesting endorphin involvement. Neuroplasticity: long-term musicians show measurable structural brain differences in regions tied to auditory processing and motor coordination. Memory: music engages procedural, episodic, and emotional memory systems simultaneously, which is part of why musical memory is so resistant to the kind of decline seen in dementia. Close with the theological reframe in the banner — invite the audience to see this neuroscience devotionally, as evidence of intentional design rather than a competing, secular explanation for something Scripture already calls a gift.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Briefly cite each benefit's research basis as in the earlier physician-composer presentation: Bradt and Dileo's Cochrane review on music and pre-procedural anxiety; Kreutz et al.'s choir singing study on cortisol and secretory IgA. The resilience point is more general but well-supported across the music psychology literature on long-term musical engagement and coping. Use Philippians 4:8 to pivot from clinical evidence back to spiritual practice — invite the audience to see music not as a substitute for prayer or Scripture study but as a practical means of obeying the command to guard one's thought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Unpack each of the four domains. Faith: repeated sung affirmation of doctrine builds settled conviction over time, often more durably than abstract argument alone. Devotion: melody can carry the worshiper into sustained reflection that spoken words alone struggle to sustain. Prayer: Ellen White notes that Christ himself met temptation with 'a song of faith and holy cheer' (Education, p. 166, adapted) — singing functioned for Jesus as a spiritual weapon and devotional practice, modeling for us that music can be a form of prayer in the moment of trial, not only in seasons of ease. Christian identity: emphasize the global, multilingual nature of Adventist hymnody as a present-tense fulfillment of 'every nation, kindred, tongue, and people' united in worship of the same Lord.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Ground this slide in practical ministry application. Hospital visitation: a simple hymn sung quietly at a bedside can reach a patient who is too weak or sedated to converse, sometimes succeeding where conversation cannot. Bereavement ministry: grief support through music gives mourners shared language and a sense of held community at the hardest moments of life. Women's Ministries: acknowledge and honor the historic and ongoing role women have played as choir directors, organists, hymn-leaders, and music educators across Adventist congregations worldwide — a Women's Ministries Congress audience is itself a living example of this ministry stream. Community outreach: gospel concerts and singing bands remain effective, low-barrier evangelistic tools, especially in cultures where communal singing is already a valued social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Having built a positive theological and physiological case for music's power, we now turn to honest discernment: what pressures does church music face today, and how do we navigate them with grace rather than either uncritical adoption or reflexive suspicion?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Address each pressure honestly and evenhandedly. Consumerism: worship music is increasingly shaped like a marketplace of preference rather than a shared offering. Entertainment culture: congregations can come to expect to be entertained rather than to participate. Performance-centered worship: platform technology and production values can unintentionally create a performer/audience divide that congregational singing was meant to dissolve. Social media influence: algorithmic exposure now shapes musical taste more than congregational tradition or denominational hymnody does, for better and worse. Technology: livestreaming and amplification genuinely extend reach and accessibility, but can also distance a congregation from its own voice if over-relied upon. Resist framing this slide as an attack on contemporary worship or younger generations — every generation faces its own version of these pressures.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these six questions as a practical, repeatable filter that music committees, choir directors, and worship planners can apply consistently across genres — a hymn and a contemporary chorus should face the same six questions, not different standards based on style preference alone. Walk through how the questions build on each other: biblical and Christ-centered establish content; doctrinally sound guards against error; promotes worship, strengthens mission, and uplifts spiritually evaluate function and fruit. Encourage local music committees to literally use this six-question list when reviewing new repertoire, turning today's lecture into a usable tool rather than only an inspiring idea.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each case study informally, without naming specific copyrighted song titles, to keep the exercise focused on principle rather than personal taste or brand-name comparison. For the traditional hymn, acknowledge that even beloved hymns can grow distant from a congregation's lived idiom over time — reverence for heritage should not become exemption from evaluation. For the contemporary praise song, acknowledge genuine strengths in accessibility and emotional immediacy while pressing for doctrinal substance. For the African choral anthem, deliberately model applying the identical six-question standard rather than a separate, lower bar — this directly reinforces the inclusivity principle from Section II and the rhythm discussion from Section III. Close by inviting participants into the discussion prompt, allowing testimonies and personal reflection.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We close by moving from analysis to action: concrete next steps for the specific people in this room — pastors, Women's Ministries leaders, choir directors, worship leaders, and parents — to carry this philosophy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one concrete, actionable recommendation per group, framed as something achievable this month, not a five-year plan. Pastors: a single budget-line decision protecting music ministry sends a clear signal of priority. Women's Ministries: organizing even one congregational hymn-singing fellowship event builds momentum. Choir directors: a single rehearsal opened with shared prayer changes the spiritual tenor of everything that follows. Worship leaders: commit to including at least one hymn and one piece from a different cultural tradition each month. Parents: simply singing one hymn together as a family ritual, even briefly, plants something durable. Invite each represented group in the room to silently commit to their one recommendation before moving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Cast vision rather than rules here — this slide should feel hopeful, not cautionary, after the more critical tone of Section V. Preserve heritage: classic hymnody carries tested theological and musical wisdom worth actively teaching to new generations, not merely defending. Encourage creativity: new composition, including from voices like Ghanaian and other global Adventist composers, keeps the tradition alive rather than frozen. Promote excellence: craft remains a form of offering regardless of style. Reach younger generations: musical relevance is a mission tool, not a compromise, when held within biblical bounds. Remain biblically faithful: this is the anchor that allows the other four to flex without losing the church's identity. Close this slide with energy — it sets up the final appeal.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Deliver this as a personal, direct challenge rather than a summary. Return to the opening question from Slide 2 — 'What role should music play in worship?' — and answer it plainly: a central, intentional, Christ-exalting role, not a peripheral or merely emotional one. Use Colossians 3:16 as the apostolic charge: the word of Christ dwelling richly in us is explicitly tied to teaching one another through song. The paraphrased Education quotation closes with eschatological hope — every faithful song now is preparation for a music we cannot yet imagine. Challenge each listener — pastor, musician, parent, or member — to take personal ownership of music's stewardship within their own sphere of influence, however small. Allow a moment of silence or quiet prayer here before moving into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Allow genuine time for each prompt rather than rushing through all three. The first prompt turns the lecture into immediate action; invite a few spoken commitments aloud, which research on accountability suggests makes follow-through more likely. The second prompt is reflective and often produces moving personal testimony — give space for at least one or two shares. The third prompt revisits Section V's contemporary challenges in personal, local terms rather than abstract critique; encourage gracious, non-judgmental language as people respond, since this question can easily turn critical of specific worship styles or leaders if not held carefully.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Briefly note that this reference list spans Scripture, Spirit of Prophecy writings, official church resources, and peer-reviewed scholarship on the neuroscience and physiology of music — reflecting the multidisciplinary approach promised at the outset. Offer to share a complete bibliography or handout with anyone who would like to study further, and invite any final questions before closing in prayer.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1.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slideLayout" Target="../slideLayouts/slideLayout1.xml"/><Relationship Id="rId10"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1.png"/><Relationship Id="rId3" Type="http://schemas.openxmlformats.org/officeDocument/2006/relationships/image" Target="../media/image-5-1.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slideLayout" Target="../slideLayouts/slideLayout1.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2.png"/><Relationship Id="rId4" Type="http://schemas.openxmlformats.org/officeDocument/2006/relationships/image" Target="../media/image-13-2.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slideLayout" Target="../slideLayouts/slideLayout1.xml"/><Relationship Id="rId9"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1.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slideLayout" Target="../slideLayouts/slideLayout1.xml"/><Relationship Id="rId8"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slideLayout" Target="../slideLayouts/slideLayout1.xml"/><Relationship Id="rId6"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image" Target="../media/image-22-6.png"/><Relationship Id="rId7" Type="http://schemas.openxmlformats.org/officeDocument/2006/relationships/image" Target="../media/image-22-7.png"/><Relationship Id="rId8" Type="http://schemas.openxmlformats.org/officeDocument/2006/relationships/slideLayout" Target="../slideLayouts/slideLayout1.xml"/><Relationship Id="rId9"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slideLayout" Target="../slideLayouts/slideLayout1.xml"/><Relationship Id="rId7"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1.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image" Target="../media/image-25-6.png"/><Relationship Id="rId7" Type="http://schemas.openxmlformats.org/officeDocument/2006/relationships/slideLayout" Target="../slideLayouts/slideLayout1.xml"/><Relationship Id="rId8"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5" Type="http://schemas.openxmlformats.org/officeDocument/2006/relationships/image" Target="../media/image-26-5.png"/><Relationship Id="rId6" Type="http://schemas.openxmlformats.org/officeDocument/2006/relationships/slideLayout" Target="../slideLayouts/slideLayout1.xml"/><Relationship Id="rId7"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1.png"/><Relationship Id="rId3" Type="http://schemas.openxmlformats.org/officeDocument/2006/relationships/image" Target="../media/image-27-3.png"/><Relationship Id="rId4" Type="http://schemas.openxmlformats.org/officeDocument/2006/relationships/image" Target="../media/image-27-4.png"/><Relationship Id="rId5" Type="http://schemas.openxmlformats.org/officeDocument/2006/relationships/image" Target="../media/image-27-5.png"/><Relationship Id="rId6" Type="http://schemas.openxmlformats.org/officeDocument/2006/relationships/slideLayout" Target="../slideLayouts/slideLayout1.xml"/><Relationship Id="rId7"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image" Target="../media/image-29-4.png"/><Relationship Id="rId5" Type="http://schemas.openxmlformats.org/officeDocument/2006/relationships/image" Target="../media/image-29-5.png"/><Relationship Id="rId6" Type="http://schemas.openxmlformats.org/officeDocument/2006/relationships/image" Target="../media/image-29-6.png"/><Relationship Id="rId7" Type="http://schemas.openxmlformats.org/officeDocument/2006/relationships/slideLayout" Target="../slideLayouts/slideLayout1.xml"/><Relationship Id="rId8"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png"/><Relationship Id="rId3" Type="http://schemas.openxmlformats.org/officeDocument/2006/relationships/image" Target="../media/image-31-3.png"/><Relationship Id="rId4" Type="http://schemas.openxmlformats.org/officeDocument/2006/relationships/image" Target="../media/image-31-4.png"/><Relationship Id="rId5" Type="http://schemas.openxmlformats.org/officeDocument/2006/relationships/slideLayout" Target="../slideLayouts/slideLayout1.xml"/><Relationship Id="rId6"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image" Target="../media/image-33-2.png"/><Relationship Id="rId3" Type="http://schemas.openxmlformats.org/officeDocument/2006/relationships/image" Target="../media/image-33-3.png"/><Relationship Id="rId4" Type="http://schemas.openxmlformats.org/officeDocument/2006/relationships/image" Target="../media/image-33-4.png"/><Relationship Id="rId5" Type="http://schemas.openxmlformats.org/officeDocument/2006/relationships/image" Target="../media/image-33-5.png"/><Relationship Id="rId6" Type="http://schemas.openxmlformats.org/officeDocument/2006/relationships/image" Target="../media/image-33-6.png"/><Relationship Id="rId7" Type="http://schemas.openxmlformats.org/officeDocument/2006/relationships/slideLayout" Target="../slideLayouts/slideLayout1.xml"/><Relationship Id="rId8"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png"/><Relationship Id="rId3" Type="http://schemas.openxmlformats.org/officeDocument/2006/relationships/image" Target="../media/image-34-3.png"/><Relationship Id="rId4" Type="http://schemas.openxmlformats.org/officeDocument/2006/relationships/image" Target="../media/image-34-4.png"/><Relationship Id="rId5" Type="http://schemas.openxmlformats.org/officeDocument/2006/relationships/image" Target="../media/image-34-5.png"/><Relationship Id="rId6" Type="http://schemas.openxmlformats.org/officeDocument/2006/relationships/image" Target="../media/image-34-6.png"/><Relationship Id="rId7" Type="http://schemas.openxmlformats.org/officeDocument/2006/relationships/slideLayout" Target="../slideLayouts/slideLayout1.xml"/><Relationship Id="rId8"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213E"/>
        </a:solidFill>
      </p:bgPr>
    </p:bg>
    <p:spTree>
      <p:nvGrpSpPr>
        <p:cNvPr id="1" name=""/>
        <p:cNvGrpSpPr/>
        <p:nvPr/>
      </p:nvGrpSpPr>
      <p:grpSpPr>
        <a:xfrm>
          <a:off x="0" y="0"/>
          <a:ext cx="0" cy="0"/>
          <a:chOff x="0" y="0"/>
          <a:chExt cx="0" cy="0"/>
        </a:xfrm>
      </p:grpSpPr>
      <p:sp>
        <p:nvSpPr>
          <p:cNvPr id="2" name="Shape 0"/>
          <p:cNvSpPr/>
          <p:nvPr/>
        </p:nvSpPr>
        <p:spPr>
          <a:xfrm>
            <a:off x="7863840" y="502920"/>
            <a:ext cx="3657600" cy="0"/>
          </a:xfrm>
          <a:prstGeom prst="line">
            <a:avLst/>
          </a:prstGeom>
          <a:noFill/>
          <a:ln w="12700">
            <a:solidFill>
              <a:srgbClr val="D4AF37">
                <a:alpha val="62000"/>
              </a:srgbClr>
            </a:solidFill>
            <a:prstDash val="solid"/>
          </a:ln>
        </p:spPr>
      </p:sp>
      <p:sp>
        <p:nvSpPr>
          <p:cNvPr id="3" name="Shape 1"/>
          <p:cNvSpPr/>
          <p:nvPr/>
        </p:nvSpPr>
        <p:spPr>
          <a:xfrm>
            <a:off x="7863840" y="580644"/>
            <a:ext cx="3657600" cy="0"/>
          </a:xfrm>
          <a:prstGeom prst="line">
            <a:avLst/>
          </a:prstGeom>
          <a:noFill/>
          <a:ln w="12700">
            <a:solidFill>
              <a:srgbClr val="D4AF37">
                <a:alpha val="62000"/>
              </a:srgbClr>
            </a:solidFill>
            <a:prstDash val="solid"/>
          </a:ln>
        </p:spPr>
      </p:sp>
      <p:sp>
        <p:nvSpPr>
          <p:cNvPr id="4" name="Shape 2"/>
          <p:cNvSpPr/>
          <p:nvPr/>
        </p:nvSpPr>
        <p:spPr>
          <a:xfrm>
            <a:off x="7863840" y="658368"/>
            <a:ext cx="3657600" cy="0"/>
          </a:xfrm>
          <a:prstGeom prst="line">
            <a:avLst/>
          </a:prstGeom>
          <a:noFill/>
          <a:ln w="12700">
            <a:solidFill>
              <a:srgbClr val="D4AF37">
                <a:alpha val="62000"/>
              </a:srgbClr>
            </a:solidFill>
            <a:prstDash val="solid"/>
          </a:ln>
        </p:spPr>
      </p:sp>
      <p:sp>
        <p:nvSpPr>
          <p:cNvPr id="5" name="Shape 3"/>
          <p:cNvSpPr/>
          <p:nvPr/>
        </p:nvSpPr>
        <p:spPr>
          <a:xfrm>
            <a:off x="7863840" y="736092"/>
            <a:ext cx="3657600" cy="0"/>
          </a:xfrm>
          <a:prstGeom prst="line">
            <a:avLst/>
          </a:prstGeom>
          <a:noFill/>
          <a:ln w="12700">
            <a:solidFill>
              <a:srgbClr val="D4AF37">
                <a:alpha val="62000"/>
              </a:srgbClr>
            </a:solidFill>
            <a:prstDash val="solid"/>
          </a:ln>
        </p:spPr>
      </p:sp>
      <p:sp>
        <p:nvSpPr>
          <p:cNvPr id="6" name="Shape 4"/>
          <p:cNvSpPr/>
          <p:nvPr/>
        </p:nvSpPr>
        <p:spPr>
          <a:xfrm>
            <a:off x="7863840" y="813816"/>
            <a:ext cx="3657600" cy="0"/>
          </a:xfrm>
          <a:prstGeom prst="line">
            <a:avLst/>
          </a:prstGeom>
          <a:noFill/>
          <a:ln w="12700">
            <a:solidFill>
              <a:srgbClr val="D4AF37">
                <a:alpha val="62000"/>
              </a:srgbClr>
            </a:solidFill>
            <a:prstDash val="solid"/>
          </a:ln>
        </p:spPr>
      </p:sp>
      <p:sp>
        <p:nvSpPr>
          <p:cNvPr id="7" name="Shape 5"/>
          <p:cNvSpPr/>
          <p:nvPr/>
        </p:nvSpPr>
        <p:spPr>
          <a:xfrm rot="-1200000">
            <a:off x="8302752" y="611734"/>
            <a:ext cx="118872" cy="91440"/>
          </a:xfrm>
          <a:prstGeom prst="ellipse">
            <a:avLst/>
          </a:prstGeom>
          <a:solidFill>
            <a:srgbClr val="D4AF37"/>
          </a:solidFill>
          <a:ln/>
        </p:spPr>
      </p:sp>
      <p:sp>
        <p:nvSpPr>
          <p:cNvPr id="8" name="Shape 6"/>
          <p:cNvSpPr/>
          <p:nvPr/>
        </p:nvSpPr>
        <p:spPr>
          <a:xfrm>
            <a:off x="8403336" y="319126"/>
            <a:ext cx="0" cy="329184"/>
          </a:xfrm>
          <a:prstGeom prst="line">
            <a:avLst/>
          </a:prstGeom>
          <a:noFill/>
          <a:ln w="17780">
            <a:solidFill>
              <a:srgbClr val="D4AF37">
                <a:alpha val="72000"/>
              </a:srgbClr>
            </a:solidFill>
            <a:prstDash val="solid"/>
          </a:ln>
        </p:spPr>
      </p:sp>
      <p:sp>
        <p:nvSpPr>
          <p:cNvPr id="9" name="Shape 7"/>
          <p:cNvSpPr/>
          <p:nvPr/>
        </p:nvSpPr>
        <p:spPr>
          <a:xfrm rot="-1200000">
            <a:off x="9107424" y="743864"/>
            <a:ext cx="118872" cy="91440"/>
          </a:xfrm>
          <a:prstGeom prst="ellipse">
            <a:avLst/>
          </a:prstGeom>
          <a:solidFill>
            <a:srgbClr val="D4AF37"/>
          </a:solidFill>
          <a:ln/>
        </p:spPr>
      </p:sp>
      <p:sp>
        <p:nvSpPr>
          <p:cNvPr id="10" name="Shape 8"/>
          <p:cNvSpPr/>
          <p:nvPr/>
        </p:nvSpPr>
        <p:spPr>
          <a:xfrm>
            <a:off x="9208008" y="451256"/>
            <a:ext cx="0" cy="329184"/>
          </a:xfrm>
          <a:prstGeom prst="line">
            <a:avLst/>
          </a:prstGeom>
          <a:noFill/>
          <a:ln w="17780">
            <a:solidFill>
              <a:srgbClr val="D4AF37">
                <a:alpha val="72000"/>
              </a:srgbClr>
            </a:solidFill>
            <a:prstDash val="solid"/>
          </a:ln>
        </p:spPr>
      </p:sp>
      <p:sp>
        <p:nvSpPr>
          <p:cNvPr id="11" name="Shape 9"/>
          <p:cNvSpPr/>
          <p:nvPr/>
        </p:nvSpPr>
        <p:spPr>
          <a:xfrm rot="-1200000">
            <a:off x="9985248" y="549554"/>
            <a:ext cx="118872" cy="91440"/>
          </a:xfrm>
          <a:prstGeom prst="ellipse">
            <a:avLst/>
          </a:prstGeom>
          <a:solidFill>
            <a:srgbClr val="D4AF37"/>
          </a:solidFill>
          <a:ln/>
        </p:spPr>
      </p:sp>
      <p:sp>
        <p:nvSpPr>
          <p:cNvPr id="12" name="Shape 10"/>
          <p:cNvSpPr/>
          <p:nvPr/>
        </p:nvSpPr>
        <p:spPr>
          <a:xfrm>
            <a:off x="10085832" y="256946"/>
            <a:ext cx="0" cy="329184"/>
          </a:xfrm>
          <a:prstGeom prst="line">
            <a:avLst/>
          </a:prstGeom>
          <a:noFill/>
          <a:ln w="17780">
            <a:solidFill>
              <a:srgbClr val="D4AF37">
                <a:alpha val="72000"/>
              </a:srgbClr>
            </a:solidFill>
            <a:prstDash val="solid"/>
          </a:ln>
        </p:spPr>
      </p:sp>
      <p:sp>
        <p:nvSpPr>
          <p:cNvPr id="13" name="Shape 11"/>
          <p:cNvSpPr/>
          <p:nvPr/>
        </p:nvSpPr>
        <p:spPr>
          <a:xfrm rot="-1200000">
            <a:off x="10716768" y="689458"/>
            <a:ext cx="118872" cy="91440"/>
          </a:xfrm>
          <a:prstGeom prst="ellipse">
            <a:avLst/>
          </a:prstGeom>
          <a:solidFill>
            <a:srgbClr val="D4AF37"/>
          </a:solidFill>
          <a:ln/>
        </p:spPr>
      </p:sp>
      <p:sp>
        <p:nvSpPr>
          <p:cNvPr id="14" name="Shape 12"/>
          <p:cNvSpPr/>
          <p:nvPr/>
        </p:nvSpPr>
        <p:spPr>
          <a:xfrm>
            <a:off x="10817352" y="396850"/>
            <a:ext cx="0" cy="329184"/>
          </a:xfrm>
          <a:prstGeom prst="line">
            <a:avLst/>
          </a:prstGeom>
          <a:noFill/>
          <a:ln w="17780">
            <a:solidFill>
              <a:srgbClr val="D4AF37">
                <a:alpha val="72000"/>
              </a:srgbClr>
            </a:solidFill>
            <a:prstDash val="solid"/>
          </a:ln>
        </p:spPr>
      </p:sp>
      <p:sp>
        <p:nvSpPr>
          <p:cNvPr id="15" name="Shape 13"/>
          <p:cNvSpPr/>
          <p:nvPr/>
        </p:nvSpPr>
        <p:spPr>
          <a:xfrm>
            <a:off x="594360" y="548640"/>
            <a:ext cx="218724" cy="218724"/>
          </a:xfrm>
          <a:prstGeom prst="diamond">
            <a:avLst/>
          </a:prstGeom>
          <a:solidFill>
            <a:srgbClr val="D4AF37"/>
          </a:solidFill>
          <a:ln/>
        </p:spPr>
      </p:sp>
      <p:sp>
        <p:nvSpPr>
          <p:cNvPr id="16" name="Shape 14"/>
          <p:cNvSpPr/>
          <p:nvPr/>
        </p:nvSpPr>
        <p:spPr>
          <a:xfrm>
            <a:off x="832104" y="548640"/>
            <a:ext cx="218724" cy="218724"/>
          </a:xfrm>
          <a:prstGeom prst="diamond">
            <a:avLst/>
          </a:prstGeom>
          <a:solidFill>
            <a:srgbClr val="6B4FA0"/>
          </a:solidFill>
          <a:ln/>
        </p:spPr>
      </p:sp>
      <p:sp>
        <p:nvSpPr>
          <p:cNvPr id="17" name="Shape 15"/>
          <p:cNvSpPr/>
          <p:nvPr/>
        </p:nvSpPr>
        <p:spPr>
          <a:xfrm>
            <a:off x="1069848" y="548640"/>
            <a:ext cx="218724" cy="218724"/>
          </a:xfrm>
          <a:prstGeom prst="diamond">
            <a:avLst/>
          </a:prstGeom>
          <a:solidFill>
            <a:srgbClr val="3B1E6D"/>
          </a:solidFill>
          <a:ln/>
        </p:spPr>
      </p:sp>
      <p:sp>
        <p:nvSpPr>
          <p:cNvPr id="18" name="Shape 16"/>
          <p:cNvSpPr/>
          <p:nvPr/>
        </p:nvSpPr>
        <p:spPr>
          <a:xfrm>
            <a:off x="1307592" y="548640"/>
            <a:ext cx="218724" cy="218724"/>
          </a:xfrm>
          <a:prstGeom prst="diamond">
            <a:avLst/>
          </a:prstGeom>
          <a:solidFill>
            <a:srgbClr val="E8D488"/>
          </a:solidFill>
          <a:ln/>
        </p:spPr>
      </p:sp>
      <p:sp>
        <p:nvSpPr>
          <p:cNvPr id="19" name="Shape 17"/>
          <p:cNvSpPr/>
          <p:nvPr/>
        </p:nvSpPr>
        <p:spPr>
          <a:xfrm>
            <a:off x="1545336" y="548640"/>
            <a:ext cx="218724" cy="218724"/>
          </a:xfrm>
          <a:prstGeom prst="diamond">
            <a:avLst/>
          </a:prstGeom>
          <a:solidFill>
            <a:srgbClr val="D4AF37"/>
          </a:solidFill>
          <a:ln/>
        </p:spPr>
      </p:sp>
      <p:sp>
        <p:nvSpPr>
          <p:cNvPr id="20" name="Shape 18"/>
          <p:cNvSpPr/>
          <p:nvPr/>
        </p:nvSpPr>
        <p:spPr>
          <a:xfrm>
            <a:off x="1783080" y="548640"/>
            <a:ext cx="218724" cy="218724"/>
          </a:xfrm>
          <a:prstGeom prst="diamond">
            <a:avLst/>
          </a:prstGeom>
          <a:solidFill>
            <a:srgbClr val="6B4FA0"/>
          </a:solidFill>
          <a:ln/>
        </p:spPr>
      </p:sp>
      <p:sp>
        <p:nvSpPr>
          <p:cNvPr id="21" name="Shape 19"/>
          <p:cNvSpPr/>
          <p:nvPr/>
        </p:nvSpPr>
        <p:spPr>
          <a:xfrm>
            <a:off x="5711800" y="914400"/>
            <a:ext cx="768096" cy="768096"/>
          </a:xfrm>
          <a:prstGeom prst="ellipse">
            <a:avLst/>
          </a:prstGeom>
          <a:solidFill>
            <a:srgbClr val="D4AF37"/>
          </a:solidFill>
          <a:ln/>
        </p:spPr>
      </p:sp>
      <p:pic>
        <p:nvPicPr>
          <p:cNvPr id="22" name="Image 0" descr="assets/FaCross_purple.png">    </p:cNvPr>
          <p:cNvPicPr>
            <a:picLocks noChangeAspect="1"/>
          </p:cNvPicPr>
          <p:nvPr/>
        </p:nvPicPr>
        <p:blipFill>
          <a:blip r:embed="rId1"/>
          <a:stretch>
            <a:fillRect/>
          </a:stretch>
        </p:blipFill>
        <p:spPr>
          <a:xfrm>
            <a:off x="5815493" y="1018093"/>
            <a:ext cx="560710" cy="560710"/>
          </a:xfrm>
          <a:prstGeom prst="rect">
            <a:avLst/>
          </a:prstGeom>
        </p:spPr>
      </p:pic>
      <p:sp>
        <p:nvSpPr>
          <p:cNvPr id="23" name="Text 20"/>
          <p:cNvSpPr/>
          <p:nvPr/>
        </p:nvSpPr>
        <p:spPr>
          <a:xfrm>
            <a:off x="731520" y="1965960"/>
            <a:ext cx="10728655" cy="502920"/>
          </a:xfrm>
          <a:prstGeom prst="rect">
            <a:avLst/>
          </a:prstGeom>
          <a:noFill/>
          <a:ln/>
        </p:spPr>
        <p:txBody>
          <a:bodyPr wrap="square" lIns="0" tIns="0" rIns="0" bIns="0" rtlCol="0" anchor="ctr"/>
          <a:lstStyle/>
          <a:p>
            <a:pPr algn="ctr" indent="0" marL="0">
              <a:buNone/>
            </a:pPr>
            <a:r>
              <a:rPr lang="en-US" sz="2800" b="1" dirty="0">
                <a:solidFill>
                  <a:srgbClr val="FFFFFF"/>
                </a:solidFill>
                <a:latin typeface="Cambria" pitchFamily="34" charset="0"/>
                <a:ea typeface="Cambria" pitchFamily="34" charset="-122"/>
                <a:cs typeface="Cambria" pitchFamily="34" charset="-120"/>
              </a:rPr>
              <a:t>THE SEVENTH-DAY ADVENTIST</a:t>
            </a:r>
            <a:endParaRPr lang="en-US" sz="2800" dirty="0"/>
          </a:p>
        </p:txBody>
      </p:sp>
      <p:sp>
        <p:nvSpPr>
          <p:cNvPr id="24" name="Text 21"/>
          <p:cNvSpPr/>
          <p:nvPr/>
        </p:nvSpPr>
        <p:spPr>
          <a:xfrm>
            <a:off x="731520" y="2423160"/>
            <a:ext cx="10728655" cy="502920"/>
          </a:xfrm>
          <a:prstGeom prst="rect">
            <a:avLst/>
          </a:prstGeom>
          <a:noFill/>
          <a:ln/>
        </p:spPr>
        <p:txBody>
          <a:bodyPr wrap="square" lIns="0" tIns="0" rIns="0" bIns="0" rtlCol="0" anchor="ctr"/>
          <a:lstStyle/>
          <a:p>
            <a:pPr algn="ctr" indent="0" marL="0">
              <a:buNone/>
            </a:pPr>
            <a:r>
              <a:rPr lang="en-US" sz="2800" b="1" dirty="0">
                <a:solidFill>
                  <a:srgbClr val="D4AF37"/>
                </a:solidFill>
                <a:latin typeface="Cambria" pitchFamily="34" charset="0"/>
                <a:ea typeface="Cambria" pitchFamily="34" charset="-122"/>
                <a:cs typeface="Cambria" pitchFamily="34" charset="-120"/>
              </a:rPr>
              <a:t>PHILOSOPHY OF MUSIC</a:t>
            </a:r>
            <a:endParaRPr lang="en-US" sz="2800" dirty="0"/>
          </a:p>
        </p:txBody>
      </p:sp>
      <p:sp>
        <p:nvSpPr>
          <p:cNvPr id="25" name="Text 22"/>
          <p:cNvSpPr/>
          <p:nvPr/>
        </p:nvSpPr>
        <p:spPr>
          <a:xfrm>
            <a:off x="731520" y="3035808"/>
            <a:ext cx="10728655" cy="411480"/>
          </a:xfrm>
          <a:prstGeom prst="rect">
            <a:avLst/>
          </a:prstGeom>
          <a:noFill/>
          <a:ln/>
        </p:spPr>
        <p:txBody>
          <a:bodyPr wrap="square" lIns="0" tIns="0" rIns="0" bIns="0" rtlCol="0" anchor="ctr"/>
          <a:lstStyle/>
          <a:p>
            <a:pPr algn="ctr" indent="0" marL="0">
              <a:buNone/>
            </a:pPr>
            <a:r>
              <a:rPr lang="en-US" sz="1800" i="1" dirty="0">
                <a:solidFill>
                  <a:srgbClr val="E8D488"/>
                </a:solidFill>
                <a:latin typeface="Cambria" pitchFamily="34" charset="0"/>
                <a:ea typeface="Cambria" pitchFamily="34" charset="-122"/>
                <a:cs typeface="Cambria" pitchFamily="34" charset="-120"/>
              </a:rPr>
              <a:t>Worship, Mission, and Spiritual Formation</a:t>
            </a:r>
            <a:endParaRPr lang="en-US" sz="1800" dirty="0"/>
          </a:p>
        </p:txBody>
      </p:sp>
      <p:sp>
        <p:nvSpPr>
          <p:cNvPr id="26" name="Text 23"/>
          <p:cNvSpPr/>
          <p:nvPr/>
        </p:nvSpPr>
        <p:spPr>
          <a:xfrm>
            <a:off x="731520" y="3520440"/>
            <a:ext cx="10728655" cy="365760"/>
          </a:xfrm>
          <a:prstGeom prst="rect">
            <a:avLst/>
          </a:prstGeom>
          <a:noFill/>
          <a:ln/>
        </p:spPr>
        <p:txBody>
          <a:bodyPr wrap="square" lIns="0" tIns="0" rIns="0" bIns="0" rtlCol="0" anchor="ctr"/>
          <a:lstStyle/>
          <a:p>
            <a:pPr algn="ctr" indent="0" marL="0">
              <a:buNone/>
            </a:pPr>
            <a:r>
              <a:rPr lang="en-US" sz="1300" dirty="0">
                <a:solidFill>
                  <a:srgbClr val="FFFFFF">
                    <a:alpha val="92000"/>
                  </a:srgbClr>
                </a:solidFill>
                <a:latin typeface="Calibri" pitchFamily="34" charset="0"/>
                <a:ea typeface="Calibri" pitchFamily="34" charset="-122"/>
                <a:cs typeface="Calibri" pitchFamily="34" charset="-120"/>
              </a:rPr>
              <a:t>“Making melody in your heart to the Lord” — Ephesians 5:19</a:t>
            </a:r>
            <a:endParaRPr lang="en-US" sz="1300" dirty="0"/>
          </a:p>
        </p:txBody>
      </p:sp>
      <p:sp>
        <p:nvSpPr>
          <p:cNvPr id="27" name="Shape 24"/>
          <p:cNvSpPr/>
          <p:nvPr/>
        </p:nvSpPr>
        <p:spPr>
          <a:xfrm>
            <a:off x="6077560" y="4069080"/>
            <a:ext cx="36576" cy="36576"/>
          </a:xfrm>
          <a:prstGeom prst="ellipse">
            <a:avLst/>
          </a:prstGeom>
          <a:solidFill>
            <a:srgbClr val="D4AF37"/>
          </a:solidFill>
          <a:ln/>
        </p:spPr>
      </p:sp>
      <p:sp>
        <p:nvSpPr>
          <p:cNvPr id="28" name="Text 25"/>
          <p:cNvSpPr/>
          <p:nvPr/>
        </p:nvSpPr>
        <p:spPr>
          <a:xfrm>
            <a:off x="731520" y="4343400"/>
            <a:ext cx="10728655" cy="365760"/>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Dr. Nathanael Adjei, MD, FACP</a:t>
            </a:r>
            <a:endParaRPr lang="en-US" sz="1600" dirty="0"/>
          </a:p>
        </p:txBody>
      </p:sp>
      <p:sp>
        <p:nvSpPr>
          <p:cNvPr id="29" name="Text 26"/>
          <p:cNvSpPr/>
          <p:nvPr/>
        </p:nvSpPr>
        <p:spPr>
          <a:xfrm>
            <a:off x="731520" y="4736592"/>
            <a:ext cx="10728655" cy="868680"/>
          </a:xfrm>
          <a:prstGeom prst="rect">
            <a:avLst/>
          </a:prstGeom>
          <a:noFill/>
          <a:ln/>
        </p:spPr>
        <p:txBody>
          <a:bodyPr wrap="square" lIns="0" tIns="0" rIns="0" bIns="0" rtlCol="0" anchor="ctr"/>
          <a:lstStyle/>
          <a:p>
            <a:pPr algn="ctr" indent="0" marL="0">
              <a:lnSpc>
                <a:spcPct val="115000"/>
              </a:lnSpc>
              <a:buNone/>
            </a:pPr>
            <a:r>
              <a:rPr lang="en-US" sz="1200" i="1" dirty="0">
                <a:solidFill>
                  <a:srgbClr val="E8D488"/>
                </a:solidFill>
                <a:latin typeface="Calibri" pitchFamily="34" charset="0"/>
                <a:ea typeface="Calibri" pitchFamily="34" charset="-122"/>
                <a:cs typeface="Calibri" pitchFamily="34" charset="-120"/>
              </a:rPr>
              <a:t>Clinical Assistant Professor of Medicine</a:t>
            </a:r>
            <a:endParaRPr lang="en-US" sz="1200" dirty="0"/>
          </a:p>
          <a:p>
            <a:pPr algn="ctr" indent="0" marL="0">
              <a:lnSpc>
                <a:spcPct val="115000"/>
              </a:lnSpc>
              <a:buNone/>
            </a:pPr>
            <a:r>
              <a:rPr lang="en-US" sz="1200" i="1" dirty="0">
                <a:solidFill>
                  <a:srgbClr val="E8D488"/>
                </a:solidFill>
                <a:latin typeface="Calibri" pitchFamily="34" charset="0"/>
                <a:ea typeface="Calibri" pitchFamily="34" charset="-122"/>
                <a:cs typeface="Calibri" pitchFamily="34" charset="-120"/>
              </a:rPr>
              <a:t>Founder &amp; Composer, Psalms of Nate</a:t>
            </a:r>
            <a:endParaRPr lang="en-US" sz="1200" dirty="0"/>
          </a:p>
          <a:p>
            <a:pPr algn="ctr" indent="0" marL="0">
              <a:lnSpc>
                <a:spcPct val="115000"/>
              </a:lnSpc>
              <a:buNone/>
            </a:pPr>
            <a:r>
              <a:rPr lang="en-US" sz="1200" i="1" dirty="0">
                <a:solidFill>
                  <a:srgbClr val="E8D488"/>
                </a:solidFill>
                <a:latin typeface="Calibri" pitchFamily="34" charset="0"/>
                <a:ea typeface="Calibri" pitchFamily="34" charset="-122"/>
                <a:cs typeface="Calibri" pitchFamily="34" charset="-120"/>
              </a:rPr>
              <a:t>Music Director, Pacific Ghanaian Adventist Fellowship (PaGAF)</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6213E"/>
        </a:solidFill>
      </p:bgPr>
    </p:bg>
    <p:spTree>
      <p:nvGrpSpPr>
        <p:cNvPr id="1" name=""/>
        <p:cNvGrpSpPr/>
        <p:nvPr/>
      </p:nvGrpSpPr>
      <p:grpSpPr>
        <a:xfrm>
          <a:off x="0" y="0"/>
          <a:ext cx="0" cy="0"/>
          <a:chOff x="0" y="0"/>
          <a:chExt cx="0" cy="0"/>
        </a:xfrm>
      </p:grpSpPr>
      <p:sp>
        <p:nvSpPr>
          <p:cNvPr id="2" name="Shape 0"/>
          <p:cNvSpPr/>
          <p:nvPr/>
        </p:nvSpPr>
        <p:spPr>
          <a:xfrm>
            <a:off x="8503920" y="548640"/>
            <a:ext cx="3108960" cy="0"/>
          </a:xfrm>
          <a:prstGeom prst="line">
            <a:avLst/>
          </a:prstGeom>
          <a:noFill/>
          <a:ln w="12700">
            <a:solidFill>
              <a:srgbClr val="D4AF37">
                <a:alpha val="60000"/>
              </a:srgbClr>
            </a:solidFill>
            <a:prstDash val="solid"/>
          </a:ln>
        </p:spPr>
      </p:sp>
      <p:sp>
        <p:nvSpPr>
          <p:cNvPr id="3" name="Shape 1"/>
          <p:cNvSpPr/>
          <p:nvPr/>
        </p:nvSpPr>
        <p:spPr>
          <a:xfrm>
            <a:off x="8503920" y="626364"/>
            <a:ext cx="3108960" cy="0"/>
          </a:xfrm>
          <a:prstGeom prst="line">
            <a:avLst/>
          </a:prstGeom>
          <a:noFill/>
          <a:ln w="12700">
            <a:solidFill>
              <a:srgbClr val="D4AF37">
                <a:alpha val="60000"/>
              </a:srgbClr>
            </a:solidFill>
            <a:prstDash val="solid"/>
          </a:ln>
        </p:spPr>
      </p:sp>
      <p:sp>
        <p:nvSpPr>
          <p:cNvPr id="4" name="Shape 2"/>
          <p:cNvSpPr/>
          <p:nvPr/>
        </p:nvSpPr>
        <p:spPr>
          <a:xfrm>
            <a:off x="8503920" y="704088"/>
            <a:ext cx="3108960" cy="0"/>
          </a:xfrm>
          <a:prstGeom prst="line">
            <a:avLst/>
          </a:prstGeom>
          <a:noFill/>
          <a:ln w="12700">
            <a:solidFill>
              <a:srgbClr val="D4AF37">
                <a:alpha val="60000"/>
              </a:srgbClr>
            </a:solidFill>
            <a:prstDash val="solid"/>
          </a:ln>
        </p:spPr>
      </p:sp>
      <p:sp>
        <p:nvSpPr>
          <p:cNvPr id="5" name="Shape 3"/>
          <p:cNvSpPr/>
          <p:nvPr/>
        </p:nvSpPr>
        <p:spPr>
          <a:xfrm>
            <a:off x="8503920" y="781812"/>
            <a:ext cx="3108960" cy="0"/>
          </a:xfrm>
          <a:prstGeom prst="line">
            <a:avLst/>
          </a:prstGeom>
          <a:noFill/>
          <a:ln w="12700">
            <a:solidFill>
              <a:srgbClr val="D4AF37">
                <a:alpha val="60000"/>
              </a:srgbClr>
            </a:solidFill>
            <a:prstDash val="solid"/>
          </a:ln>
        </p:spPr>
      </p:sp>
      <p:sp>
        <p:nvSpPr>
          <p:cNvPr id="6" name="Shape 4"/>
          <p:cNvSpPr/>
          <p:nvPr/>
        </p:nvSpPr>
        <p:spPr>
          <a:xfrm>
            <a:off x="8503920" y="859536"/>
            <a:ext cx="3108960" cy="0"/>
          </a:xfrm>
          <a:prstGeom prst="line">
            <a:avLst/>
          </a:prstGeom>
          <a:noFill/>
          <a:ln w="12700">
            <a:solidFill>
              <a:srgbClr val="D4AF37">
                <a:alpha val="60000"/>
              </a:srgbClr>
            </a:solidFill>
            <a:prstDash val="solid"/>
          </a:ln>
        </p:spPr>
      </p:sp>
      <p:sp>
        <p:nvSpPr>
          <p:cNvPr id="7" name="Shape 5"/>
          <p:cNvSpPr/>
          <p:nvPr/>
        </p:nvSpPr>
        <p:spPr>
          <a:xfrm rot="-1200000">
            <a:off x="8876995" y="657454"/>
            <a:ext cx="118872" cy="91440"/>
          </a:xfrm>
          <a:prstGeom prst="ellipse">
            <a:avLst/>
          </a:prstGeom>
          <a:solidFill>
            <a:srgbClr val="D4AF37"/>
          </a:solidFill>
          <a:ln/>
        </p:spPr>
      </p:sp>
      <p:sp>
        <p:nvSpPr>
          <p:cNvPr id="8" name="Shape 6"/>
          <p:cNvSpPr/>
          <p:nvPr/>
        </p:nvSpPr>
        <p:spPr>
          <a:xfrm>
            <a:off x="8977579" y="364846"/>
            <a:ext cx="0" cy="329184"/>
          </a:xfrm>
          <a:prstGeom prst="line">
            <a:avLst/>
          </a:prstGeom>
          <a:noFill/>
          <a:ln w="17780">
            <a:solidFill>
              <a:srgbClr val="D4AF37">
                <a:alpha val="70000"/>
              </a:srgbClr>
            </a:solidFill>
            <a:prstDash val="solid"/>
          </a:ln>
        </p:spPr>
      </p:sp>
      <p:sp>
        <p:nvSpPr>
          <p:cNvPr id="9" name="Shape 7"/>
          <p:cNvSpPr/>
          <p:nvPr/>
        </p:nvSpPr>
        <p:spPr>
          <a:xfrm rot="-1200000">
            <a:off x="9560966" y="789584"/>
            <a:ext cx="118872" cy="91440"/>
          </a:xfrm>
          <a:prstGeom prst="ellipse">
            <a:avLst/>
          </a:prstGeom>
          <a:solidFill>
            <a:srgbClr val="D4AF37"/>
          </a:solidFill>
          <a:ln/>
        </p:spPr>
      </p:sp>
      <p:sp>
        <p:nvSpPr>
          <p:cNvPr id="10" name="Shape 8"/>
          <p:cNvSpPr/>
          <p:nvPr/>
        </p:nvSpPr>
        <p:spPr>
          <a:xfrm>
            <a:off x="9661550" y="496976"/>
            <a:ext cx="0" cy="329184"/>
          </a:xfrm>
          <a:prstGeom prst="line">
            <a:avLst/>
          </a:prstGeom>
          <a:noFill/>
          <a:ln w="17780">
            <a:solidFill>
              <a:srgbClr val="D4AF37">
                <a:alpha val="70000"/>
              </a:srgbClr>
            </a:solidFill>
            <a:prstDash val="solid"/>
          </a:ln>
        </p:spPr>
      </p:sp>
      <p:sp>
        <p:nvSpPr>
          <p:cNvPr id="11" name="Shape 9"/>
          <p:cNvSpPr/>
          <p:nvPr/>
        </p:nvSpPr>
        <p:spPr>
          <a:xfrm rot="-1200000">
            <a:off x="10307117" y="595274"/>
            <a:ext cx="118872" cy="91440"/>
          </a:xfrm>
          <a:prstGeom prst="ellipse">
            <a:avLst/>
          </a:prstGeom>
          <a:solidFill>
            <a:srgbClr val="D4AF37"/>
          </a:solidFill>
          <a:ln/>
        </p:spPr>
      </p:sp>
      <p:sp>
        <p:nvSpPr>
          <p:cNvPr id="12" name="Shape 10"/>
          <p:cNvSpPr/>
          <p:nvPr/>
        </p:nvSpPr>
        <p:spPr>
          <a:xfrm>
            <a:off x="10407701" y="302666"/>
            <a:ext cx="0" cy="329184"/>
          </a:xfrm>
          <a:prstGeom prst="line">
            <a:avLst/>
          </a:prstGeom>
          <a:noFill/>
          <a:ln w="17780">
            <a:solidFill>
              <a:srgbClr val="D4AF37">
                <a:alpha val="70000"/>
              </a:srgbClr>
            </a:solidFill>
            <a:prstDash val="solid"/>
          </a:ln>
        </p:spPr>
      </p:sp>
      <p:sp>
        <p:nvSpPr>
          <p:cNvPr id="13" name="Shape 11"/>
          <p:cNvSpPr/>
          <p:nvPr/>
        </p:nvSpPr>
        <p:spPr>
          <a:xfrm rot="-1200000">
            <a:off x="10928909" y="735178"/>
            <a:ext cx="118872" cy="91440"/>
          </a:xfrm>
          <a:prstGeom prst="ellipse">
            <a:avLst/>
          </a:prstGeom>
          <a:solidFill>
            <a:srgbClr val="D4AF37"/>
          </a:solidFill>
          <a:ln/>
        </p:spPr>
      </p:sp>
      <p:sp>
        <p:nvSpPr>
          <p:cNvPr id="14" name="Shape 12"/>
          <p:cNvSpPr/>
          <p:nvPr/>
        </p:nvSpPr>
        <p:spPr>
          <a:xfrm>
            <a:off x="11029493" y="442570"/>
            <a:ext cx="0" cy="329184"/>
          </a:xfrm>
          <a:prstGeom prst="line">
            <a:avLst/>
          </a:prstGeom>
          <a:noFill/>
          <a:ln w="17780">
            <a:solidFill>
              <a:srgbClr val="D4AF37">
                <a:alpha val="70000"/>
              </a:srgbClr>
            </a:solidFill>
            <a:prstDash val="solid"/>
          </a:ln>
        </p:spPr>
      </p:sp>
      <p:sp>
        <p:nvSpPr>
          <p:cNvPr id="15" name="Shape 13"/>
          <p:cNvSpPr/>
          <p:nvPr/>
        </p:nvSpPr>
        <p:spPr>
          <a:xfrm>
            <a:off x="548640" y="5989320"/>
            <a:ext cx="252374" cy="252374"/>
          </a:xfrm>
          <a:prstGeom prst="diamond">
            <a:avLst/>
          </a:prstGeom>
          <a:solidFill>
            <a:srgbClr val="D4AF37"/>
          </a:solidFill>
          <a:ln/>
        </p:spPr>
      </p:sp>
      <p:sp>
        <p:nvSpPr>
          <p:cNvPr id="16" name="Shape 14"/>
          <p:cNvSpPr/>
          <p:nvPr/>
        </p:nvSpPr>
        <p:spPr>
          <a:xfrm>
            <a:off x="822960" y="5989320"/>
            <a:ext cx="252374" cy="252374"/>
          </a:xfrm>
          <a:prstGeom prst="diamond">
            <a:avLst/>
          </a:prstGeom>
          <a:solidFill>
            <a:srgbClr val="6B4FA0"/>
          </a:solidFill>
          <a:ln/>
        </p:spPr>
      </p:sp>
      <p:sp>
        <p:nvSpPr>
          <p:cNvPr id="17" name="Shape 15"/>
          <p:cNvSpPr/>
          <p:nvPr/>
        </p:nvSpPr>
        <p:spPr>
          <a:xfrm>
            <a:off x="1097280" y="5989320"/>
            <a:ext cx="252374" cy="252374"/>
          </a:xfrm>
          <a:prstGeom prst="diamond">
            <a:avLst/>
          </a:prstGeom>
          <a:solidFill>
            <a:srgbClr val="3B1E6D"/>
          </a:solidFill>
          <a:ln/>
        </p:spPr>
      </p:sp>
      <p:sp>
        <p:nvSpPr>
          <p:cNvPr id="18" name="Shape 16"/>
          <p:cNvSpPr/>
          <p:nvPr/>
        </p:nvSpPr>
        <p:spPr>
          <a:xfrm>
            <a:off x="1371600" y="5989320"/>
            <a:ext cx="252374" cy="252374"/>
          </a:xfrm>
          <a:prstGeom prst="diamond">
            <a:avLst/>
          </a:prstGeom>
          <a:solidFill>
            <a:srgbClr val="E8D488"/>
          </a:solidFill>
          <a:ln/>
        </p:spPr>
      </p:sp>
      <p:sp>
        <p:nvSpPr>
          <p:cNvPr id="19" name="Shape 17"/>
          <p:cNvSpPr/>
          <p:nvPr/>
        </p:nvSpPr>
        <p:spPr>
          <a:xfrm>
            <a:off x="1645920" y="5989320"/>
            <a:ext cx="252374" cy="252374"/>
          </a:xfrm>
          <a:prstGeom prst="diamond">
            <a:avLst/>
          </a:prstGeom>
          <a:solidFill>
            <a:srgbClr val="D4AF37"/>
          </a:solidFill>
          <a:ln/>
        </p:spPr>
      </p:sp>
      <p:sp>
        <p:nvSpPr>
          <p:cNvPr id="20" name="Shape 18"/>
          <p:cNvSpPr/>
          <p:nvPr/>
        </p:nvSpPr>
        <p:spPr>
          <a:xfrm>
            <a:off x="1920240" y="5989320"/>
            <a:ext cx="252374" cy="252374"/>
          </a:xfrm>
          <a:prstGeom prst="diamond">
            <a:avLst/>
          </a:prstGeom>
          <a:solidFill>
            <a:srgbClr val="6B4FA0"/>
          </a:solidFill>
          <a:ln/>
        </p:spPr>
      </p:sp>
      <p:sp>
        <p:nvSpPr>
          <p:cNvPr id="21" name="Shape 19"/>
          <p:cNvSpPr/>
          <p:nvPr/>
        </p:nvSpPr>
        <p:spPr>
          <a:xfrm>
            <a:off x="2194560" y="5989320"/>
            <a:ext cx="252374" cy="252374"/>
          </a:xfrm>
          <a:prstGeom prst="diamond">
            <a:avLst/>
          </a:prstGeom>
          <a:solidFill>
            <a:srgbClr val="3B1E6D"/>
          </a:solidFill>
          <a:ln/>
        </p:spPr>
      </p:sp>
      <p:sp>
        <p:nvSpPr>
          <p:cNvPr id="22" name="Shape 20"/>
          <p:cNvSpPr/>
          <p:nvPr/>
        </p:nvSpPr>
        <p:spPr>
          <a:xfrm>
            <a:off x="548640" y="6263640"/>
            <a:ext cx="252374" cy="252374"/>
          </a:xfrm>
          <a:prstGeom prst="diamond">
            <a:avLst/>
          </a:prstGeom>
          <a:solidFill>
            <a:srgbClr val="6B4FA0"/>
          </a:solidFill>
          <a:ln/>
        </p:spPr>
      </p:sp>
      <p:sp>
        <p:nvSpPr>
          <p:cNvPr id="23" name="Shape 21"/>
          <p:cNvSpPr/>
          <p:nvPr/>
        </p:nvSpPr>
        <p:spPr>
          <a:xfrm>
            <a:off x="822960" y="6263640"/>
            <a:ext cx="252374" cy="252374"/>
          </a:xfrm>
          <a:prstGeom prst="diamond">
            <a:avLst/>
          </a:prstGeom>
          <a:solidFill>
            <a:srgbClr val="3B1E6D"/>
          </a:solidFill>
          <a:ln/>
        </p:spPr>
      </p:sp>
      <p:sp>
        <p:nvSpPr>
          <p:cNvPr id="24" name="Shape 22"/>
          <p:cNvSpPr/>
          <p:nvPr/>
        </p:nvSpPr>
        <p:spPr>
          <a:xfrm>
            <a:off x="1097280" y="6263640"/>
            <a:ext cx="252374" cy="252374"/>
          </a:xfrm>
          <a:prstGeom prst="diamond">
            <a:avLst/>
          </a:prstGeom>
          <a:solidFill>
            <a:srgbClr val="E8D488"/>
          </a:solidFill>
          <a:ln/>
        </p:spPr>
      </p:sp>
      <p:sp>
        <p:nvSpPr>
          <p:cNvPr id="25" name="Shape 23"/>
          <p:cNvSpPr/>
          <p:nvPr/>
        </p:nvSpPr>
        <p:spPr>
          <a:xfrm>
            <a:off x="1371600" y="6263640"/>
            <a:ext cx="252374" cy="252374"/>
          </a:xfrm>
          <a:prstGeom prst="diamond">
            <a:avLst/>
          </a:prstGeom>
          <a:solidFill>
            <a:srgbClr val="D4AF37"/>
          </a:solidFill>
          <a:ln/>
        </p:spPr>
      </p:sp>
      <p:sp>
        <p:nvSpPr>
          <p:cNvPr id="26" name="Shape 24"/>
          <p:cNvSpPr/>
          <p:nvPr/>
        </p:nvSpPr>
        <p:spPr>
          <a:xfrm>
            <a:off x="1645920" y="6263640"/>
            <a:ext cx="252374" cy="252374"/>
          </a:xfrm>
          <a:prstGeom prst="diamond">
            <a:avLst/>
          </a:prstGeom>
          <a:solidFill>
            <a:srgbClr val="6B4FA0"/>
          </a:solidFill>
          <a:ln/>
        </p:spPr>
      </p:sp>
      <p:sp>
        <p:nvSpPr>
          <p:cNvPr id="27" name="Shape 25"/>
          <p:cNvSpPr/>
          <p:nvPr/>
        </p:nvSpPr>
        <p:spPr>
          <a:xfrm>
            <a:off x="1920240" y="6263640"/>
            <a:ext cx="252374" cy="252374"/>
          </a:xfrm>
          <a:prstGeom prst="diamond">
            <a:avLst/>
          </a:prstGeom>
          <a:solidFill>
            <a:srgbClr val="3B1E6D"/>
          </a:solidFill>
          <a:ln/>
        </p:spPr>
      </p:sp>
      <p:sp>
        <p:nvSpPr>
          <p:cNvPr id="28" name="Shape 26"/>
          <p:cNvSpPr/>
          <p:nvPr/>
        </p:nvSpPr>
        <p:spPr>
          <a:xfrm>
            <a:off x="2194560" y="6263640"/>
            <a:ext cx="252374" cy="252374"/>
          </a:xfrm>
          <a:prstGeom prst="diamond">
            <a:avLst/>
          </a:prstGeom>
          <a:solidFill>
            <a:srgbClr val="E8D488"/>
          </a:solidFill>
          <a:ln/>
        </p:spPr>
      </p:sp>
      <p:sp>
        <p:nvSpPr>
          <p:cNvPr id="29" name="Text 27"/>
          <p:cNvSpPr/>
          <p:nvPr/>
        </p:nvSpPr>
        <p:spPr>
          <a:xfrm>
            <a:off x="0" y="2331720"/>
            <a:ext cx="12191695" cy="365760"/>
          </a:xfrm>
          <a:prstGeom prst="rect">
            <a:avLst/>
          </a:prstGeom>
          <a:noFill/>
          <a:ln/>
        </p:spPr>
        <p:txBody>
          <a:bodyPr wrap="square" lIns="0" tIns="0" rIns="0" bIns="0" rtlCol="0" anchor="ctr"/>
          <a:lstStyle/>
          <a:p>
            <a:pPr algn="ctr" indent="0" marL="0">
              <a:buNone/>
            </a:pPr>
            <a:r>
              <a:rPr lang="en-US" sz="1500" b="1" spc="300" kern="0" dirty="0">
                <a:solidFill>
                  <a:srgbClr val="D4AF37"/>
                </a:solidFill>
                <a:latin typeface="Calibri" pitchFamily="34" charset="0"/>
                <a:ea typeface="Calibri" pitchFamily="34" charset="-122"/>
                <a:cs typeface="Calibri" pitchFamily="34" charset="-120"/>
              </a:rPr>
              <a:t>SECTION I</a:t>
            </a:r>
            <a:endParaRPr lang="en-US" sz="1500" dirty="0"/>
          </a:p>
        </p:txBody>
      </p:sp>
      <p:sp>
        <p:nvSpPr>
          <p:cNvPr id="30" name="Text 28"/>
          <p:cNvSpPr/>
          <p:nvPr/>
        </p:nvSpPr>
        <p:spPr>
          <a:xfrm>
            <a:off x="914400" y="2743200"/>
            <a:ext cx="10362895" cy="1188720"/>
          </a:xfrm>
          <a:prstGeom prst="rect">
            <a:avLst/>
          </a:prstGeom>
          <a:noFill/>
          <a:ln/>
        </p:spPr>
        <p:txBody>
          <a:bodyPr wrap="square" lIns="0" tIns="0" rIns="0" bIns="0" rtlCol="0" anchor="t"/>
          <a:lstStyle/>
          <a:p>
            <a:pPr algn="ctr" indent="0" marL="0">
              <a:buNone/>
            </a:pPr>
            <a:r>
              <a:rPr lang="en-US" sz="3400" b="1" dirty="0">
                <a:solidFill>
                  <a:srgbClr val="FFFFFF"/>
                </a:solidFill>
                <a:latin typeface="Cambria" pitchFamily="34" charset="0"/>
                <a:ea typeface="Cambria" pitchFamily="34" charset="-122"/>
                <a:cs typeface="Cambria" pitchFamily="34" charset="-120"/>
              </a:rPr>
              <a:t>The Biblical Foundation of Music</a:t>
            </a:r>
            <a:endParaRPr lang="en-US" sz="3400" dirty="0"/>
          </a:p>
        </p:txBody>
      </p:sp>
      <p:sp>
        <p:nvSpPr>
          <p:cNvPr id="31" name="Text 29"/>
          <p:cNvSpPr/>
          <p:nvPr/>
        </p:nvSpPr>
        <p:spPr>
          <a:xfrm>
            <a:off x="1280160" y="3886200"/>
            <a:ext cx="9631375" cy="548640"/>
          </a:xfrm>
          <a:prstGeom prst="rect">
            <a:avLst/>
          </a:prstGeom>
          <a:noFill/>
          <a:ln/>
        </p:spPr>
        <p:txBody>
          <a:bodyPr wrap="square" lIns="0" tIns="0" rIns="0" bIns="0" rtlCol="0" anchor="ctr"/>
          <a:lstStyle/>
          <a:p>
            <a:pPr algn="ctr" indent="0" marL="0">
              <a:buNone/>
            </a:pPr>
            <a:r>
              <a:rPr lang="en-US" sz="1500" i="1" dirty="0">
                <a:solidFill>
                  <a:srgbClr val="E8D488"/>
                </a:solidFill>
                <a:latin typeface="Calibri" pitchFamily="34" charset="0"/>
                <a:ea typeface="Calibri" pitchFamily="34" charset="-122"/>
                <a:cs typeface="Calibri" pitchFamily="34" charset="-120"/>
              </a:rPr>
              <a:t>Where does sacred song begin?</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38912"/>
            <a:ext cx="566928" cy="566928"/>
          </a:xfrm>
          <a:prstGeom prst="ellipse">
            <a:avLst/>
          </a:prstGeom>
          <a:solidFill>
            <a:srgbClr val="3B1E6D"/>
          </a:solidFill>
          <a:ln/>
        </p:spPr>
      </p:sp>
      <p:pic>
        <p:nvPicPr>
          <p:cNvPr id="3" name="Image 0" descr="assets/FaQuestionCircle_white.png">    </p:cNvPr>
          <p:cNvPicPr>
            <a:picLocks noChangeAspect="1"/>
          </p:cNvPicPr>
          <p:nvPr/>
        </p:nvPicPr>
        <p:blipFill>
          <a:blip r:embed="rId1"/>
          <a:stretch>
            <a:fillRect/>
          </a:stretch>
        </p:blipFill>
        <p:spPr>
          <a:xfrm>
            <a:off x="625175" y="515447"/>
            <a:ext cx="413857" cy="413857"/>
          </a:xfrm>
          <a:prstGeom prst="rect">
            <a:avLst/>
          </a:prstGeom>
        </p:spPr>
      </p:pic>
      <p:sp>
        <p:nvSpPr>
          <p:cNvPr id="4" name="Text 1"/>
          <p:cNvSpPr/>
          <p:nvPr/>
        </p:nvSpPr>
        <p:spPr>
          <a:xfrm>
            <a:off x="1316736" y="402336"/>
            <a:ext cx="10326319" cy="237744"/>
          </a:xfrm>
          <a:prstGeom prst="rect">
            <a:avLst/>
          </a:prstGeom>
          <a:noFill/>
          <a:ln/>
        </p:spPr>
        <p:txBody>
          <a:bodyPr wrap="square" lIns="0" tIns="0" rIns="0" bIns="0" rtlCol="0" anchor="ctr"/>
          <a:lstStyle/>
          <a:p>
            <a:pPr indent="0" marL="0">
              <a:buNone/>
            </a:pPr>
            <a:r>
              <a:rPr lang="en-US" sz="1150" b="1" spc="200" kern="0" dirty="0">
                <a:solidFill>
                  <a:srgbClr val="8A6D1E"/>
                </a:solidFill>
                <a:latin typeface="Calibri" pitchFamily="34" charset="0"/>
                <a:ea typeface="Calibri" pitchFamily="34" charset="-122"/>
                <a:cs typeface="Calibri" pitchFamily="34" charset="-120"/>
              </a:rPr>
              <a:t>SECTION I · OPENING REFLECTION</a:t>
            </a:r>
            <a:endParaRPr lang="en-US" sz="1150" dirty="0"/>
          </a:p>
        </p:txBody>
      </p:sp>
      <p:sp>
        <p:nvSpPr>
          <p:cNvPr id="5" name="Text 2"/>
          <p:cNvSpPr/>
          <p:nvPr/>
        </p:nvSpPr>
        <p:spPr>
          <a:xfrm>
            <a:off x="1316736" y="621792"/>
            <a:ext cx="10326319" cy="502920"/>
          </a:xfrm>
          <a:prstGeom prst="rect">
            <a:avLst/>
          </a:prstGeom>
          <a:noFill/>
          <a:ln/>
        </p:spPr>
        <p:txBody>
          <a:bodyPr wrap="square" lIns="0" tIns="0" rIns="0" bIns="0" rtlCol="0" anchor="ctr"/>
          <a:lstStyle/>
          <a:p>
            <a:pPr indent="0" marL="0">
              <a:buNone/>
            </a:pPr>
            <a:r>
              <a:rPr lang="en-US" sz="2400" b="1" dirty="0">
                <a:solidFill>
                  <a:srgbClr val="3B1E6D"/>
                </a:solidFill>
                <a:latin typeface="Cambria" pitchFamily="34" charset="0"/>
                <a:ea typeface="Cambria" pitchFamily="34" charset="-122"/>
                <a:cs typeface="Cambria" pitchFamily="34" charset="-120"/>
              </a:rPr>
              <a:t>What Role Should Music Play in Worship?</a:t>
            </a:r>
            <a:endParaRPr lang="en-US" sz="2400" dirty="0"/>
          </a:p>
        </p:txBody>
      </p:sp>
      <p:sp>
        <p:nvSpPr>
          <p:cNvPr id="6" name="Shape 3"/>
          <p:cNvSpPr/>
          <p:nvPr/>
        </p:nvSpPr>
        <p:spPr>
          <a:xfrm>
            <a:off x="548640" y="1691640"/>
            <a:ext cx="11094415" cy="1554480"/>
          </a:xfrm>
          <a:prstGeom prst="roundRect">
            <a:avLst>
              <a:gd name="adj" fmla="val 4706"/>
            </a:avLst>
          </a:prstGeom>
          <a:solidFill>
            <a:srgbClr val="3B1E6D"/>
          </a:solidFill>
          <a:ln/>
          <a:effectLst>
            <a:outerShdw sx="100000" sy="100000" kx="0" ky="0" algn="bl" rotWithShape="0" blurRad="76200" dist="25400" dir="5400000">
              <a:srgbClr val="000000">
                <a:alpha val="10000"/>
              </a:srgbClr>
            </a:outerShdw>
          </a:effectLst>
        </p:spPr>
      </p:sp>
      <p:sp>
        <p:nvSpPr>
          <p:cNvPr id="7" name="Shape 4"/>
          <p:cNvSpPr/>
          <p:nvPr/>
        </p:nvSpPr>
        <p:spPr>
          <a:xfrm>
            <a:off x="841248" y="2103120"/>
            <a:ext cx="731520" cy="731520"/>
          </a:xfrm>
          <a:prstGeom prst="ellipse">
            <a:avLst/>
          </a:prstGeom>
          <a:solidFill>
            <a:srgbClr val="D4AF37"/>
          </a:solidFill>
          <a:ln/>
        </p:spPr>
      </p:sp>
      <p:pic>
        <p:nvPicPr>
          <p:cNvPr id="8" name="Image 1" descr="assets/FaQuoteLeft_purple.png">    </p:cNvPr>
          <p:cNvPicPr>
            <a:picLocks noChangeAspect="1"/>
          </p:cNvPicPr>
          <p:nvPr/>
        </p:nvPicPr>
        <p:blipFill>
          <a:blip r:embed="rId2"/>
          <a:stretch>
            <a:fillRect/>
          </a:stretch>
        </p:blipFill>
        <p:spPr>
          <a:xfrm>
            <a:off x="940003" y="2201875"/>
            <a:ext cx="534010" cy="534010"/>
          </a:xfrm>
          <a:prstGeom prst="rect">
            <a:avLst/>
          </a:prstGeom>
        </p:spPr>
      </p:pic>
      <p:sp>
        <p:nvSpPr>
          <p:cNvPr id="9" name="Text 5"/>
          <p:cNvSpPr/>
          <p:nvPr/>
        </p:nvSpPr>
        <p:spPr>
          <a:xfrm>
            <a:off x="1783080" y="1691640"/>
            <a:ext cx="9585655" cy="1554480"/>
          </a:xfrm>
          <a:prstGeom prst="rect">
            <a:avLst/>
          </a:prstGeom>
          <a:noFill/>
          <a:ln/>
        </p:spPr>
        <p:txBody>
          <a:bodyPr wrap="square" lIns="0" tIns="0" rIns="0" bIns="0" rtlCol="0" anchor="ctr"/>
          <a:lstStyle/>
          <a:p>
            <a:pPr indent="0" marL="0">
              <a:buNone/>
            </a:pPr>
            <a:r>
              <a:rPr lang="en-US" sz="2000" i="1" dirty="0">
                <a:solidFill>
                  <a:srgbClr val="FFFFFF"/>
                </a:solidFill>
                <a:latin typeface="Cambria" pitchFamily="34" charset="0"/>
                <a:ea typeface="Cambria" pitchFamily="34" charset="-122"/>
                <a:cs typeface="Cambria" pitchFamily="34" charset="-120"/>
              </a:rPr>
              <a:t>Music is one of heaven's most treasured gifts to humanity.</a:t>
            </a:r>
            <a:endParaRPr lang="en-US" sz="2000" dirty="0"/>
          </a:p>
        </p:txBody>
      </p:sp>
      <p:sp>
        <p:nvSpPr>
          <p:cNvPr id="10" name="Shape 6"/>
          <p:cNvSpPr/>
          <p:nvPr/>
        </p:nvSpPr>
        <p:spPr>
          <a:xfrm>
            <a:off x="548640" y="3474720"/>
            <a:ext cx="11094415" cy="1417320"/>
          </a:xfrm>
          <a:prstGeom prst="roundRect">
            <a:avLst>
              <a:gd name="adj" fmla="val 5161"/>
            </a:avLst>
          </a:prstGeom>
          <a:solidFill>
            <a:srgbClr val="F5F2FA"/>
          </a:solidFill>
          <a:ln/>
          <a:effectLst>
            <a:outerShdw sx="100000" sy="100000" kx="0" ky="0" algn="bl" rotWithShape="0" blurRad="76200" dist="25400" dir="5400000">
              <a:srgbClr val="000000">
                <a:alpha val="10000"/>
              </a:srgbClr>
            </a:outerShdw>
          </a:effectLst>
        </p:spPr>
      </p:sp>
      <p:sp>
        <p:nvSpPr>
          <p:cNvPr id="11" name="Shape 7"/>
          <p:cNvSpPr/>
          <p:nvPr/>
        </p:nvSpPr>
        <p:spPr>
          <a:xfrm>
            <a:off x="822960" y="3785616"/>
            <a:ext cx="566928" cy="566928"/>
          </a:xfrm>
          <a:prstGeom prst="ellipse">
            <a:avLst/>
          </a:prstGeom>
          <a:solidFill>
            <a:srgbClr val="6B4FA0"/>
          </a:solidFill>
          <a:ln/>
        </p:spPr>
      </p:sp>
      <p:pic>
        <p:nvPicPr>
          <p:cNvPr id="12" name="Image 2" descr="assets/FaCommentDots_white.png">    </p:cNvPr>
          <p:cNvPicPr>
            <a:picLocks noChangeAspect="1"/>
          </p:cNvPicPr>
          <p:nvPr/>
        </p:nvPicPr>
        <p:blipFill>
          <a:blip r:embed="rId3"/>
          <a:stretch>
            <a:fillRect/>
          </a:stretch>
        </p:blipFill>
        <p:spPr>
          <a:xfrm>
            <a:off x="899495" y="3862151"/>
            <a:ext cx="413857" cy="413857"/>
          </a:xfrm>
          <a:prstGeom prst="rect">
            <a:avLst/>
          </a:prstGeom>
        </p:spPr>
      </p:pic>
      <p:sp>
        <p:nvSpPr>
          <p:cNvPr id="13" name="Text 8"/>
          <p:cNvSpPr/>
          <p:nvPr/>
        </p:nvSpPr>
        <p:spPr>
          <a:xfrm>
            <a:off x="1554480" y="3474720"/>
            <a:ext cx="9814255" cy="1417320"/>
          </a:xfrm>
          <a:prstGeom prst="rect">
            <a:avLst/>
          </a:prstGeom>
          <a:noFill/>
          <a:ln/>
        </p:spPr>
        <p:txBody>
          <a:bodyPr wrap="square" lIns="0" tIns="0" rIns="0" bIns="0" rtlCol="0" anchor="ctr"/>
          <a:lstStyle/>
          <a:p>
            <a:pPr indent="0" marL="0">
              <a:buNone/>
            </a:pPr>
            <a:r>
              <a:rPr lang="en-US" sz="1550" b="1" i="1" dirty="0">
                <a:solidFill>
                  <a:srgbClr val="8A6D1E"/>
                </a:solidFill>
                <a:latin typeface="Calibri" pitchFamily="34" charset="0"/>
                <a:ea typeface="Calibri" pitchFamily="34" charset="-122"/>
                <a:cs typeface="Calibri" pitchFamily="34" charset="-120"/>
              </a:rPr>
              <a:t>Audience Poll:  </a:t>
            </a:r>
            <a:pPr indent="0" marL="0">
              <a:buNone/>
            </a:pPr>
            <a:r>
              <a:rPr lang="en-US" sz="1550" i="1" dirty="0">
                <a:solidFill>
                  <a:srgbClr val="201341"/>
                </a:solidFill>
                <a:latin typeface="Calibri" pitchFamily="34" charset="0"/>
                <a:ea typeface="Calibri" pitchFamily="34" charset="-122"/>
                <a:cs typeface="Calibri" pitchFamily="34" charset="-120"/>
              </a:rPr>
              <a:t>What song has most influenced your spiritual journey?</a:t>
            </a:r>
            <a:endParaRPr lang="en-US" sz="1550" dirty="0"/>
          </a:p>
        </p:txBody>
      </p:sp>
      <p:sp>
        <p:nvSpPr>
          <p:cNvPr id="14" name="Shape 9"/>
          <p:cNvSpPr/>
          <p:nvPr/>
        </p:nvSpPr>
        <p:spPr>
          <a:xfrm>
            <a:off x="548640" y="5074920"/>
            <a:ext cx="11094415" cy="777240"/>
          </a:xfrm>
          <a:prstGeom prst="roundRect">
            <a:avLst>
              <a:gd name="adj" fmla="val 9412"/>
            </a:avLst>
          </a:prstGeom>
          <a:solidFill>
            <a:srgbClr val="ECE5F7"/>
          </a:solidFill>
          <a:ln/>
          <a:effectLst>
            <a:outerShdw sx="100000" sy="100000" kx="0" ky="0" algn="bl" rotWithShape="0" blurRad="76200" dist="25400" dir="5400000">
              <a:srgbClr val="000000">
                <a:alpha val="10000"/>
              </a:srgbClr>
            </a:outerShdw>
          </a:effectLst>
        </p:spPr>
      </p:sp>
      <p:sp>
        <p:nvSpPr>
          <p:cNvPr id="15" name="Text 10"/>
          <p:cNvSpPr/>
          <p:nvPr/>
        </p:nvSpPr>
        <p:spPr>
          <a:xfrm>
            <a:off x="822960" y="5074920"/>
            <a:ext cx="10545775" cy="777240"/>
          </a:xfrm>
          <a:prstGeom prst="rect">
            <a:avLst/>
          </a:prstGeom>
          <a:noFill/>
          <a:ln/>
        </p:spPr>
        <p:txBody>
          <a:bodyPr wrap="square" lIns="0" tIns="0" rIns="0" bIns="0" rtlCol="0" anchor="ctr"/>
          <a:lstStyle/>
          <a:p>
            <a:pPr indent="0" marL="0">
              <a:buNone/>
            </a:pPr>
            <a:r>
              <a:rPr lang="en-US" sz="1200" i="1" dirty="0">
                <a:solidFill>
                  <a:srgbClr val="6E6485"/>
                </a:solidFill>
                <a:latin typeface="Calibri" pitchFamily="34" charset="0"/>
                <a:ea typeface="Calibri" pitchFamily="34" charset="-122"/>
                <a:cs typeface="Calibri" pitchFamily="34" charset="-120"/>
              </a:rPr>
              <a:t>Take thirty seconds for silent reflection, then invite two or three voices to share.</a:t>
            </a:r>
            <a:endParaRPr lang="en-US" sz="1200" dirty="0"/>
          </a:p>
        </p:txBody>
      </p:sp>
      <p:sp>
        <p:nvSpPr>
          <p:cNvPr id="16" name="Text 11"/>
          <p:cNvSpPr/>
          <p:nvPr/>
        </p:nvSpPr>
        <p:spPr>
          <a:xfrm>
            <a:off x="11323015" y="6419088"/>
            <a:ext cx="502920" cy="274320"/>
          </a:xfrm>
          <a:prstGeom prst="rect">
            <a:avLst/>
          </a:prstGeom>
          <a:noFill/>
          <a:ln/>
        </p:spPr>
        <p:txBody>
          <a:bodyPr wrap="square" lIns="0" tIns="0" rIns="0" bIns="0" rtlCol="0" anchor="ctr"/>
          <a:lstStyle/>
          <a:p>
            <a:pPr algn="r" indent="0" marL="0">
              <a:buNone/>
            </a:pPr>
            <a:r>
              <a:rPr lang="en-US" sz="1000" dirty="0">
                <a:solidFill>
                  <a:srgbClr val="6E6485"/>
                </a:solidFill>
                <a:latin typeface="Calibri" pitchFamily="34" charset="0"/>
                <a:ea typeface="Calibri" pitchFamily="34" charset="-122"/>
                <a:cs typeface="Calibri" pitchFamily="34" charset="-120"/>
              </a:rPr>
              <a:t>02</a:t>
            </a:r>
            <a:endParaRPr lang="en-US" sz="1000" dirty="0"/>
          </a:p>
        </p:txBody>
      </p:sp>
      <p:sp>
        <p:nvSpPr>
          <p:cNvPr id="17" name="Text 12"/>
          <p:cNvSpPr/>
          <p:nvPr/>
        </p:nvSpPr>
        <p:spPr>
          <a:xfrm>
            <a:off x="548640" y="6419088"/>
            <a:ext cx="5486400" cy="274320"/>
          </a:xfrm>
          <a:prstGeom prst="rect">
            <a:avLst/>
          </a:prstGeom>
          <a:noFill/>
          <a:ln/>
        </p:spPr>
        <p:txBody>
          <a:bodyPr wrap="square" lIns="0" tIns="0" rIns="0" bIns="0" rtlCol="0" anchor="ctr"/>
          <a:lstStyle/>
          <a:p>
            <a:pPr indent="0" marL="0">
              <a:buNone/>
            </a:pPr>
            <a:r>
              <a:rPr lang="en-US" sz="900" spc="120" kern="0" dirty="0">
                <a:solidFill>
                  <a:srgbClr val="6E6485"/>
                </a:solidFill>
                <a:latin typeface="Calibri" pitchFamily="34" charset="0"/>
                <a:ea typeface="Calibri" pitchFamily="34" charset="-122"/>
                <a:cs typeface="Calibri" pitchFamily="34" charset="-120"/>
              </a:rPr>
              <a:t>THE ADVENTIST PHILOSOPHY OF MUSIC</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38912"/>
            <a:ext cx="566928" cy="566928"/>
          </a:xfrm>
          <a:prstGeom prst="ellipse">
            <a:avLst/>
          </a:prstGeom>
          <a:solidFill>
            <a:srgbClr val="3B1E6D"/>
          </a:solidFill>
          <a:ln/>
        </p:spPr>
      </p:sp>
      <p:pic>
        <p:nvPicPr>
          <p:cNvPr id="3" name="Image 0" descr="assets/FaBrain_white.png">    </p:cNvPr>
          <p:cNvPicPr>
            <a:picLocks noChangeAspect="1"/>
          </p:cNvPicPr>
          <p:nvPr/>
        </p:nvPicPr>
        <p:blipFill>
          <a:blip r:embed="rId1"/>
          <a:stretch>
            <a:fillRect/>
          </a:stretch>
        </p:blipFill>
        <p:spPr>
          <a:xfrm>
            <a:off x="625175" y="515447"/>
            <a:ext cx="413857" cy="413857"/>
          </a:xfrm>
          <a:prstGeom prst="rect">
            <a:avLst/>
          </a:prstGeom>
        </p:spPr>
      </p:pic>
      <p:sp>
        <p:nvSpPr>
          <p:cNvPr id="4" name="Text 1"/>
          <p:cNvSpPr/>
          <p:nvPr/>
        </p:nvSpPr>
        <p:spPr>
          <a:xfrm>
            <a:off x="1316736" y="402336"/>
            <a:ext cx="10326319" cy="237744"/>
          </a:xfrm>
          <a:prstGeom prst="rect">
            <a:avLst/>
          </a:prstGeom>
          <a:noFill/>
          <a:ln/>
        </p:spPr>
        <p:txBody>
          <a:bodyPr wrap="square" lIns="0" tIns="0" rIns="0" bIns="0" rtlCol="0" anchor="ctr"/>
          <a:lstStyle/>
          <a:p>
            <a:pPr indent="0" marL="0">
              <a:buNone/>
            </a:pPr>
            <a:r>
              <a:rPr lang="en-US" sz="1150" b="1" spc="200" kern="0" dirty="0">
                <a:solidFill>
                  <a:srgbClr val="8A6D1E"/>
                </a:solidFill>
                <a:latin typeface="Calibri" pitchFamily="34" charset="0"/>
                <a:ea typeface="Calibri" pitchFamily="34" charset="-122"/>
                <a:cs typeface="Calibri" pitchFamily="34" charset="-120"/>
              </a:rPr>
              <a:t>SECTION I</a:t>
            </a:r>
            <a:endParaRPr lang="en-US" sz="1150" dirty="0"/>
          </a:p>
        </p:txBody>
      </p:sp>
      <p:sp>
        <p:nvSpPr>
          <p:cNvPr id="5" name="Text 2"/>
          <p:cNvSpPr/>
          <p:nvPr/>
        </p:nvSpPr>
        <p:spPr>
          <a:xfrm>
            <a:off x="1316736" y="621792"/>
            <a:ext cx="10326319" cy="502920"/>
          </a:xfrm>
          <a:prstGeom prst="rect">
            <a:avLst/>
          </a:prstGeom>
          <a:noFill/>
          <a:ln/>
        </p:spPr>
        <p:txBody>
          <a:bodyPr wrap="square" lIns="0" tIns="0" rIns="0" bIns="0" rtlCol="0" anchor="ctr"/>
          <a:lstStyle/>
          <a:p>
            <a:pPr indent="0" marL="0">
              <a:buNone/>
            </a:pPr>
            <a:r>
              <a:rPr lang="en-US" sz="2700" b="1" dirty="0">
                <a:solidFill>
                  <a:srgbClr val="3B1E6D"/>
                </a:solidFill>
                <a:latin typeface="Cambria" pitchFamily="34" charset="0"/>
                <a:ea typeface="Cambria" pitchFamily="34" charset="-122"/>
                <a:cs typeface="Cambria" pitchFamily="34" charset="-120"/>
              </a:rPr>
              <a:t>Why Music Matters</a:t>
            </a:r>
            <a:endParaRPr lang="en-US" sz="2700" dirty="0"/>
          </a:p>
        </p:txBody>
      </p:sp>
      <p:sp>
        <p:nvSpPr>
          <p:cNvPr id="6" name="Shape 3"/>
          <p:cNvSpPr/>
          <p:nvPr/>
        </p:nvSpPr>
        <p:spPr>
          <a:xfrm>
            <a:off x="548640" y="1600200"/>
            <a:ext cx="1666189" cy="2148840"/>
          </a:xfrm>
          <a:prstGeom prst="roundRect">
            <a:avLst>
              <a:gd name="adj" fmla="val 4390"/>
            </a:avLst>
          </a:prstGeom>
          <a:solidFill>
            <a:srgbClr val="F5F2FA"/>
          </a:solidFill>
          <a:ln/>
          <a:effectLst>
            <a:outerShdw sx="100000" sy="100000" kx="0" ky="0" algn="bl" rotWithShape="0" blurRad="76200" dist="25400" dir="5400000">
              <a:srgbClr val="000000">
                <a:alpha val="10000"/>
              </a:srgbClr>
            </a:outerShdw>
          </a:effectLst>
        </p:spPr>
      </p:sp>
      <p:sp>
        <p:nvSpPr>
          <p:cNvPr id="7" name="Shape 4"/>
          <p:cNvSpPr/>
          <p:nvPr/>
        </p:nvSpPr>
        <p:spPr>
          <a:xfrm>
            <a:off x="1089127" y="1819656"/>
            <a:ext cx="585216" cy="585216"/>
          </a:xfrm>
          <a:prstGeom prst="ellipse">
            <a:avLst/>
          </a:prstGeom>
          <a:solidFill>
            <a:srgbClr val="3B1E6D"/>
          </a:solidFill>
          <a:ln/>
        </p:spPr>
      </p:sp>
      <p:pic>
        <p:nvPicPr>
          <p:cNvPr id="8" name="Image 1" descr="assets/FaBrain_white.png">    </p:cNvPr>
          <p:cNvPicPr>
            <a:picLocks noChangeAspect="1"/>
          </p:cNvPicPr>
          <p:nvPr/>
        </p:nvPicPr>
        <p:blipFill>
          <a:blip r:embed="rId2"/>
          <a:stretch>
            <a:fillRect/>
          </a:stretch>
        </p:blipFill>
        <p:spPr>
          <a:xfrm>
            <a:off x="1168131" y="1898660"/>
            <a:ext cx="427208" cy="427208"/>
          </a:xfrm>
          <a:prstGeom prst="rect">
            <a:avLst/>
          </a:prstGeom>
        </p:spPr>
      </p:pic>
      <p:sp>
        <p:nvSpPr>
          <p:cNvPr id="9" name="Text 5"/>
          <p:cNvSpPr/>
          <p:nvPr/>
        </p:nvSpPr>
        <p:spPr>
          <a:xfrm>
            <a:off x="685800" y="2514600"/>
            <a:ext cx="1391869"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Memory</a:t>
            </a:r>
            <a:endParaRPr lang="en-US" sz="1200" dirty="0"/>
          </a:p>
        </p:txBody>
      </p:sp>
      <p:sp>
        <p:nvSpPr>
          <p:cNvPr id="10" name="Shape 6"/>
          <p:cNvSpPr/>
          <p:nvPr/>
        </p:nvSpPr>
        <p:spPr>
          <a:xfrm>
            <a:off x="2434285" y="1600200"/>
            <a:ext cx="1666189" cy="2148840"/>
          </a:xfrm>
          <a:prstGeom prst="roundRect">
            <a:avLst>
              <a:gd name="adj" fmla="val 4390"/>
            </a:avLst>
          </a:prstGeom>
          <a:solidFill>
            <a:srgbClr val="F5F2FA"/>
          </a:solidFill>
          <a:ln/>
          <a:effectLst>
            <a:outerShdw sx="100000" sy="100000" kx="0" ky="0" algn="bl" rotWithShape="0" blurRad="76200" dist="25400" dir="5400000">
              <a:srgbClr val="000000">
                <a:alpha val="10000"/>
              </a:srgbClr>
            </a:outerShdw>
          </a:effectLst>
        </p:spPr>
      </p:sp>
      <p:sp>
        <p:nvSpPr>
          <p:cNvPr id="11" name="Shape 7"/>
          <p:cNvSpPr/>
          <p:nvPr/>
        </p:nvSpPr>
        <p:spPr>
          <a:xfrm>
            <a:off x="2974772" y="1819656"/>
            <a:ext cx="585216" cy="585216"/>
          </a:xfrm>
          <a:prstGeom prst="ellipse">
            <a:avLst/>
          </a:prstGeom>
          <a:solidFill>
            <a:srgbClr val="3B1E6D"/>
          </a:solidFill>
          <a:ln/>
        </p:spPr>
      </p:sp>
      <p:pic>
        <p:nvPicPr>
          <p:cNvPr id="12" name="Image 2" descr="assets/FaHeart_white.png">    </p:cNvPr>
          <p:cNvPicPr>
            <a:picLocks noChangeAspect="1"/>
          </p:cNvPicPr>
          <p:nvPr/>
        </p:nvPicPr>
        <p:blipFill>
          <a:blip r:embed="rId3"/>
          <a:stretch>
            <a:fillRect/>
          </a:stretch>
        </p:blipFill>
        <p:spPr>
          <a:xfrm>
            <a:off x="3053776" y="1898660"/>
            <a:ext cx="427208" cy="427208"/>
          </a:xfrm>
          <a:prstGeom prst="rect">
            <a:avLst/>
          </a:prstGeom>
        </p:spPr>
      </p:pic>
      <p:sp>
        <p:nvSpPr>
          <p:cNvPr id="13" name="Text 8"/>
          <p:cNvSpPr/>
          <p:nvPr/>
        </p:nvSpPr>
        <p:spPr>
          <a:xfrm>
            <a:off x="2571445" y="2514600"/>
            <a:ext cx="1391869"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Emotions</a:t>
            </a:r>
            <a:endParaRPr lang="en-US" sz="1200" dirty="0"/>
          </a:p>
        </p:txBody>
      </p:sp>
      <p:sp>
        <p:nvSpPr>
          <p:cNvPr id="14" name="Shape 9"/>
          <p:cNvSpPr/>
          <p:nvPr/>
        </p:nvSpPr>
        <p:spPr>
          <a:xfrm>
            <a:off x="4319930" y="1600200"/>
            <a:ext cx="1666189" cy="2148840"/>
          </a:xfrm>
          <a:prstGeom prst="roundRect">
            <a:avLst>
              <a:gd name="adj" fmla="val 4390"/>
            </a:avLst>
          </a:prstGeom>
          <a:solidFill>
            <a:srgbClr val="F5F2FA"/>
          </a:solidFill>
          <a:ln/>
          <a:effectLst>
            <a:outerShdw sx="100000" sy="100000" kx="0" ky="0" algn="bl" rotWithShape="0" blurRad="76200" dist="25400" dir="5400000">
              <a:srgbClr val="000000">
                <a:alpha val="10000"/>
              </a:srgbClr>
            </a:outerShdw>
          </a:effectLst>
        </p:spPr>
      </p:sp>
      <p:sp>
        <p:nvSpPr>
          <p:cNvPr id="15" name="Shape 10"/>
          <p:cNvSpPr/>
          <p:nvPr/>
        </p:nvSpPr>
        <p:spPr>
          <a:xfrm>
            <a:off x="4860417" y="1819656"/>
            <a:ext cx="585216" cy="585216"/>
          </a:xfrm>
          <a:prstGeom prst="ellipse">
            <a:avLst/>
          </a:prstGeom>
          <a:solidFill>
            <a:srgbClr val="3B1E6D"/>
          </a:solidFill>
          <a:ln/>
        </p:spPr>
      </p:sp>
      <p:pic>
        <p:nvPicPr>
          <p:cNvPr id="16" name="Image 3" descr="assets/FaWalking_white.png">    </p:cNvPr>
          <p:cNvPicPr>
            <a:picLocks noChangeAspect="1"/>
          </p:cNvPicPr>
          <p:nvPr/>
        </p:nvPicPr>
        <p:blipFill>
          <a:blip r:embed="rId4"/>
          <a:stretch>
            <a:fillRect/>
          </a:stretch>
        </p:blipFill>
        <p:spPr>
          <a:xfrm>
            <a:off x="4939421" y="1898660"/>
            <a:ext cx="427208" cy="427208"/>
          </a:xfrm>
          <a:prstGeom prst="rect">
            <a:avLst/>
          </a:prstGeom>
        </p:spPr>
      </p:pic>
      <p:sp>
        <p:nvSpPr>
          <p:cNvPr id="17" name="Text 11"/>
          <p:cNvSpPr/>
          <p:nvPr/>
        </p:nvSpPr>
        <p:spPr>
          <a:xfrm>
            <a:off x="4457090" y="2514600"/>
            <a:ext cx="1391869"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Behavior</a:t>
            </a:r>
            <a:endParaRPr lang="en-US" sz="1200" dirty="0"/>
          </a:p>
        </p:txBody>
      </p:sp>
      <p:sp>
        <p:nvSpPr>
          <p:cNvPr id="18" name="Shape 12"/>
          <p:cNvSpPr/>
          <p:nvPr/>
        </p:nvSpPr>
        <p:spPr>
          <a:xfrm>
            <a:off x="6205576" y="1600200"/>
            <a:ext cx="1666189" cy="2148840"/>
          </a:xfrm>
          <a:prstGeom prst="roundRect">
            <a:avLst>
              <a:gd name="adj" fmla="val 4390"/>
            </a:avLst>
          </a:prstGeom>
          <a:solidFill>
            <a:srgbClr val="F5F2FA"/>
          </a:solidFill>
          <a:ln/>
          <a:effectLst>
            <a:outerShdw sx="100000" sy="100000" kx="0" ky="0" algn="bl" rotWithShape="0" blurRad="76200" dist="25400" dir="5400000">
              <a:srgbClr val="000000">
                <a:alpha val="10000"/>
              </a:srgbClr>
            </a:outerShdw>
          </a:effectLst>
        </p:spPr>
      </p:sp>
      <p:sp>
        <p:nvSpPr>
          <p:cNvPr id="19" name="Shape 13"/>
          <p:cNvSpPr/>
          <p:nvPr/>
        </p:nvSpPr>
        <p:spPr>
          <a:xfrm>
            <a:off x="6746062" y="1819656"/>
            <a:ext cx="585216" cy="585216"/>
          </a:xfrm>
          <a:prstGeom prst="ellipse">
            <a:avLst/>
          </a:prstGeom>
          <a:solidFill>
            <a:srgbClr val="3B1E6D"/>
          </a:solidFill>
          <a:ln/>
        </p:spPr>
      </p:sp>
      <p:pic>
        <p:nvPicPr>
          <p:cNvPr id="20" name="Image 4" descr="assets/FaBookOpen_white.png">    </p:cNvPr>
          <p:cNvPicPr>
            <a:picLocks noChangeAspect="1"/>
          </p:cNvPicPr>
          <p:nvPr/>
        </p:nvPicPr>
        <p:blipFill>
          <a:blip r:embed="rId5"/>
          <a:stretch>
            <a:fillRect/>
          </a:stretch>
        </p:blipFill>
        <p:spPr>
          <a:xfrm>
            <a:off x="6825066" y="1898660"/>
            <a:ext cx="427208" cy="427208"/>
          </a:xfrm>
          <a:prstGeom prst="rect">
            <a:avLst/>
          </a:prstGeom>
        </p:spPr>
      </p:pic>
      <p:sp>
        <p:nvSpPr>
          <p:cNvPr id="21" name="Text 14"/>
          <p:cNvSpPr/>
          <p:nvPr/>
        </p:nvSpPr>
        <p:spPr>
          <a:xfrm>
            <a:off x="6342736" y="2514600"/>
            <a:ext cx="1391869"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Beliefs</a:t>
            </a:r>
            <a:endParaRPr lang="en-US" sz="1200" dirty="0"/>
          </a:p>
        </p:txBody>
      </p:sp>
      <p:sp>
        <p:nvSpPr>
          <p:cNvPr id="22" name="Shape 15"/>
          <p:cNvSpPr/>
          <p:nvPr/>
        </p:nvSpPr>
        <p:spPr>
          <a:xfrm>
            <a:off x="8091221" y="1600200"/>
            <a:ext cx="1666189" cy="2148840"/>
          </a:xfrm>
          <a:prstGeom prst="roundRect">
            <a:avLst>
              <a:gd name="adj" fmla="val 4390"/>
            </a:avLst>
          </a:prstGeom>
          <a:solidFill>
            <a:srgbClr val="F5F2FA"/>
          </a:solidFill>
          <a:ln/>
          <a:effectLst>
            <a:outerShdw sx="100000" sy="100000" kx="0" ky="0" algn="bl" rotWithShape="0" blurRad="76200" dist="25400" dir="5400000">
              <a:srgbClr val="000000">
                <a:alpha val="10000"/>
              </a:srgbClr>
            </a:outerShdw>
          </a:effectLst>
        </p:spPr>
      </p:sp>
      <p:sp>
        <p:nvSpPr>
          <p:cNvPr id="23" name="Shape 16"/>
          <p:cNvSpPr/>
          <p:nvPr/>
        </p:nvSpPr>
        <p:spPr>
          <a:xfrm>
            <a:off x="8631707" y="1819656"/>
            <a:ext cx="585216" cy="585216"/>
          </a:xfrm>
          <a:prstGeom prst="ellipse">
            <a:avLst/>
          </a:prstGeom>
          <a:solidFill>
            <a:srgbClr val="3B1E6D"/>
          </a:solidFill>
          <a:ln/>
        </p:spPr>
      </p:sp>
      <p:pic>
        <p:nvPicPr>
          <p:cNvPr id="24" name="Image 5" descr="assets/FaUsers_white.png">    </p:cNvPr>
          <p:cNvPicPr>
            <a:picLocks noChangeAspect="1"/>
          </p:cNvPicPr>
          <p:nvPr/>
        </p:nvPicPr>
        <p:blipFill>
          <a:blip r:embed="rId6"/>
          <a:stretch>
            <a:fillRect/>
          </a:stretch>
        </p:blipFill>
        <p:spPr>
          <a:xfrm>
            <a:off x="8710712" y="1898660"/>
            <a:ext cx="427208" cy="427208"/>
          </a:xfrm>
          <a:prstGeom prst="rect">
            <a:avLst/>
          </a:prstGeom>
        </p:spPr>
      </p:pic>
      <p:sp>
        <p:nvSpPr>
          <p:cNvPr id="25" name="Text 17"/>
          <p:cNvSpPr/>
          <p:nvPr/>
        </p:nvSpPr>
        <p:spPr>
          <a:xfrm>
            <a:off x="8228381" y="2514600"/>
            <a:ext cx="1391869"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Identity</a:t>
            </a:r>
            <a:endParaRPr lang="en-US" sz="1200" dirty="0"/>
          </a:p>
        </p:txBody>
      </p:sp>
      <p:sp>
        <p:nvSpPr>
          <p:cNvPr id="26" name="Shape 18"/>
          <p:cNvSpPr/>
          <p:nvPr/>
        </p:nvSpPr>
        <p:spPr>
          <a:xfrm>
            <a:off x="9976866" y="1600200"/>
            <a:ext cx="1666189" cy="2148840"/>
          </a:xfrm>
          <a:prstGeom prst="roundRect">
            <a:avLst>
              <a:gd name="adj" fmla="val 4390"/>
            </a:avLst>
          </a:prstGeom>
          <a:solidFill>
            <a:srgbClr val="F5F2FA"/>
          </a:solidFill>
          <a:ln/>
          <a:effectLst>
            <a:outerShdw sx="100000" sy="100000" kx="0" ky="0" algn="bl" rotWithShape="0" blurRad="76200" dist="25400" dir="5400000">
              <a:srgbClr val="000000">
                <a:alpha val="10000"/>
              </a:srgbClr>
            </a:outerShdw>
          </a:effectLst>
        </p:spPr>
      </p:sp>
      <p:sp>
        <p:nvSpPr>
          <p:cNvPr id="27" name="Shape 19"/>
          <p:cNvSpPr/>
          <p:nvPr/>
        </p:nvSpPr>
        <p:spPr>
          <a:xfrm>
            <a:off x="10517353" y="1819656"/>
            <a:ext cx="585216" cy="585216"/>
          </a:xfrm>
          <a:prstGeom prst="ellipse">
            <a:avLst/>
          </a:prstGeom>
          <a:solidFill>
            <a:srgbClr val="3B1E6D"/>
          </a:solidFill>
          <a:ln/>
        </p:spPr>
      </p:sp>
      <p:pic>
        <p:nvPicPr>
          <p:cNvPr id="28" name="Image 6" descr="assets/FaPrayingHands_white.png">    </p:cNvPr>
          <p:cNvPicPr>
            <a:picLocks noChangeAspect="1"/>
          </p:cNvPicPr>
          <p:nvPr/>
        </p:nvPicPr>
        <p:blipFill>
          <a:blip r:embed="rId7"/>
          <a:stretch>
            <a:fillRect/>
          </a:stretch>
        </p:blipFill>
        <p:spPr>
          <a:xfrm>
            <a:off x="10596357" y="1898660"/>
            <a:ext cx="427208" cy="427208"/>
          </a:xfrm>
          <a:prstGeom prst="rect">
            <a:avLst/>
          </a:prstGeom>
        </p:spPr>
      </p:pic>
      <p:sp>
        <p:nvSpPr>
          <p:cNvPr id="29" name="Text 20"/>
          <p:cNvSpPr/>
          <p:nvPr/>
        </p:nvSpPr>
        <p:spPr>
          <a:xfrm>
            <a:off x="10114026" y="2514600"/>
            <a:ext cx="1391869"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Spirituality</a:t>
            </a:r>
            <a:endParaRPr lang="en-US" sz="1200" dirty="0"/>
          </a:p>
        </p:txBody>
      </p:sp>
      <p:sp>
        <p:nvSpPr>
          <p:cNvPr id="30" name="Shape 21"/>
          <p:cNvSpPr/>
          <p:nvPr/>
        </p:nvSpPr>
        <p:spPr>
          <a:xfrm>
            <a:off x="548640" y="4023360"/>
            <a:ext cx="11094415" cy="1874520"/>
          </a:xfrm>
          <a:prstGeom prst="roundRect">
            <a:avLst>
              <a:gd name="adj" fmla="val 3902"/>
            </a:avLst>
          </a:prstGeom>
          <a:solidFill>
            <a:srgbClr val="3B1E6D"/>
          </a:solidFill>
          <a:ln/>
          <a:effectLst>
            <a:outerShdw sx="100000" sy="100000" kx="0" ky="0" algn="bl" rotWithShape="0" blurRad="76200" dist="25400" dir="5400000">
              <a:srgbClr val="000000">
                <a:alpha val="10000"/>
              </a:srgbClr>
            </a:outerShdw>
          </a:effectLst>
        </p:spPr>
      </p:sp>
      <p:sp>
        <p:nvSpPr>
          <p:cNvPr id="31" name="Shape 22"/>
          <p:cNvSpPr/>
          <p:nvPr/>
        </p:nvSpPr>
        <p:spPr>
          <a:xfrm>
            <a:off x="822960" y="4315968"/>
            <a:ext cx="594360" cy="594360"/>
          </a:xfrm>
          <a:prstGeom prst="ellipse">
            <a:avLst/>
          </a:prstGeom>
          <a:solidFill>
            <a:srgbClr val="D4AF37"/>
          </a:solidFill>
          <a:ln/>
        </p:spPr>
      </p:sp>
      <p:pic>
        <p:nvPicPr>
          <p:cNvPr id="32" name="Image 7" descr="assets/FaLightbulb_purple.png">    </p:cNvPr>
          <p:cNvPicPr>
            <a:picLocks noChangeAspect="1"/>
          </p:cNvPicPr>
          <p:nvPr/>
        </p:nvPicPr>
        <p:blipFill>
          <a:blip r:embed="rId8"/>
          <a:stretch>
            <a:fillRect/>
          </a:stretch>
        </p:blipFill>
        <p:spPr>
          <a:xfrm>
            <a:off x="903199" y="4396207"/>
            <a:ext cx="433883" cy="433883"/>
          </a:xfrm>
          <a:prstGeom prst="rect">
            <a:avLst/>
          </a:prstGeom>
        </p:spPr>
      </p:pic>
      <p:sp>
        <p:nvSpPr>
          <p:cNvPr id="33" name="Text 23"/>
          <p:cNvSpPr/>
          <p:nvPr/>
        </p:nvSpPr>
        <p:spPr>
          <a:xfrm>
            <a:off x="1554480" y="4023360"/>
            <a:ext cx="9814255" cy="1874520"/>
          </a:xfrm>
          <a:prstGeom prst="rect">
            <a:avLst/>
          </a:prstGeom>
          <a:noFill/>
          <a:ln/>
        </p:spPr>
        <p:txBody>
          <a:bodyPr wrap="square" lIns="0" tIns="0" rIns="0" bIns="0" rtlCol="0" anchor="ctr"/>
          <a:lstStyle/>
          <a:p>
            <a:pPr indent="0" marL="0">
              <a:buNone/>
            </a:pPr>
            <a:r>
              <a:rPr lang="en-US" sz="1250" dirty="0">
                <a:solidFill>
                  <a:srgbClr val="FFFFFF"/>
                </a:solidFill>
                <a:latin typeface="Calibri" pitchFamily="34" charset="0"/>
                <a:ea typeface="Calibri" pitchFamily="34" charset="-122"/>
                <a:cs typeface="Calibri" pitchFamily="34" charset="-120"/>
              </a:rPr>
              <a:t>Neuroscience finds that music engages more regions of the brain simultaneously than almost any other human activity — binding memory, emotion, language, and movement together (Levitin, 2006; Koelsch, 2014). This is why a forgotten hymn can resurface, word-perfect, decades later. God designed humanity as inherently musical beings — even “the morning stars sang together” at creation (Job 38:7).</a:t>
            </a:r>
            <a:endParaRPr lang="en-US" sz="1250" dirty="0"/>
          </a:p>
        </p:txBody>
      </p:sp>
      <p:sp>
        <p:nvSpPr>
          <p:cNvPr id="34" name="Text 24"/>
          <p:cNvSpPr/>
          <p:nvPr/>
        </p:nvSpPr>
        <p:spPr>
          <a:xfrm>
            <a:off x="11323015" y="6419088"/>
            <a:ext cx="502920" cy="274320"/>
          </a:xfrm>
          <a:prstGeom prst="rect">
            <a:avLst/>
          </a:prstGeom>
          <a:noFill/>
          <a:ln/>
        </p:spPr>
        <p:txBody>
          <a:bodyPr wrap="square" lIns="0" tIns="0" rIns="0" bIns="0" rtlCol="0" anchor="ctr"/>
          <a:lstStyle/>
          <a:p>
            <a:pPr algn="r" indent="0" marL="0">
              <a:buNone/>
            </a:pPr>
            <a:r>
              <a:rPr lang="en-US" sz="1000" dirty="0">
                <a:solidFill>
                  <a:srgbClr val="6E6485"/>
                </a:solidFill>
                <a:latin typeface="Calibri" pitchFamily="34" charset="0"/>
                <a:ea typeface="Calibri" pitchFamily="34" charset="-122"/>
                <a:cs typeface="Calibri" pitchFamily="34" charset="-120"/>
              </a:rPr>
              <a:t>03</a:t>
            </a:r>
            <a:endParaRPr lang="en-US" sz="1000" dirty="0"/>
          </a:p>
        </p:txBody>
      </p:sp>
      <p:sp>
        <p:nvSpPr>
          <p:cNvPr id="35" name="Text 25"/>
          <p:cNvSpPr/>
          <p:nvPr/>
        </p:nvSpPr>
        <p:spPr>
          <a:xfrm>
            <a:off x="548640" y="6419088"/>
            <a:ext cx="5486400" cy="274320"/>
          </a:xfrm>
          <a:prstGeom prst="rect">
            <a:avLst/>
          </a:prstGeom>
          <a:noFill/>
          <a:ln/>
        </p:spPr>
        <p:txBody>
          <a:bodyPr wrap="square" lIns="0" tIns="0" rIns="0" bIns="0" rtlCol="0" anchor="ctr"/>
          <a:lstStyle/>
          <a:p>
            <a:pPr indent="0" marL="0">
              <a:buNone/>
            </a:pPr>
            <a:r>
              <a:rPr lang="en-US" sz="900" spc="120" kern="0" dirty="0">
                <a:solidFill>
                  <a:srgbClr val="6E6485"/>
                </a:solidFill>
                <a:latin typeface="Calibri" pitchFamily="34" charset="0"/>
                <a:ea typeface="Calibri" pitchFamily="34" charset="-122"/>
                <a:cs typeface="Calibri" pitchFamily="34" charset="-120"/>
              </a:rPr>
              <a:t>THE ADVENTIST PHILOSOPHY OF MUSIC</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6213E"/>
        </a:solidFill>
      </p:bgPr>
    </p:bg>
    <p:spTree>
      <p:nvGrpSpPr>
        <p:cNvPr id="1" name=""/>
        <p:cNvGrpSpPr/>
        <p:nvPr/>
      </p:nvGrpSpPr>
      <p:grpSpPr>
        <a:xfrm>
          <a:off x="0" y="0"/>
          <a:ext cx="0" cy="0"/>
          <a:chOff x="0" y="0"/>
          <a:chExt cx="0" cy="0"/>
        </a:xfrm>
      </p:grpSpPr>
      <p:sp>
        <p:nvSpPr>
          <p:cNvPr id="2" name="Shape 0"/>
          <p:cNvSpPr/>
          <p:nvPr/>
        </p:nvSpPr>
        <p:spPr>
          <a:xfrm>
            <a:off x="8412480" y="502920"/>
            <a:ext cx="3200400" cy="0"/>
          </a:xfrm>
          <a:prstGeom prst="line">
            <a:avLst/>
          </a:prstGeom>
          <a:noFill/>
          <a:ln w="12700">
            <a:solidFill>
              <a:srgbClr val="D4AF37">
                <a:alpha val="65000"/>
              </a:srgbClr>
            </a:solidFill>
            <a:prstDash val="solid"/>
          </a:ln>
        </p:spPr>
      </p:sp>
      <p:sp>
        <p:nvSpPr>
          <p:cNvPr id="3" name="Shape 1"/>
          <p:cNvSpPr/>
          <p:nvPr/>
        </p:nvSpPr>
        <p:spPr>
          <a:xfrm>
            <a:off x="8412480" y="580644"/>
            <a:ext cx="3200400" cy="0"/>
          </a:xfrm>
          <a:prstGeom prst="line">
            <a:avLst/>
          </a:prstGeom>
          <a:noFill/>
          <a:ln w="12700">
            <a:solidFill>
              <a:srgbClr val="D4AF37">
                <a:alpha val="65000"/>
              </a:srgbClr>
            </a:solidFill>
            <a:prstDash val="solid"/>
          </a:ln>
        </p:spPr>
      </p:sp>
      <p:sp>
        <p:nvSpPr>
          <p:cNvPr id="4" name="Shape 2"/>
          <p:cNvSpPr/>
          <p:nvPr/>
        </p:nvSpPr>
        <p:spPr>
          <a:xfrm>
            <a:off x="8412480" y="658368"/>
            <a:ext cx="3200400" cy="0"/>
          </a:xfrm>
          <a:prstGeom prst="line">
            <a:avLst/>
          </a:prstGeom>
          <a:noFill/>
          <a:ln w="12700">
            <a:solidFill>
              <a:srgbClr val="D4AF37">
                <a:alpha val="65000"/>
              </a:srgbClr>
            </a:solidFill>
            <a:prstDash val="solid"/>
          </a:ln>
        </p:spPr>
      </p:sp>
      <p:sp>
        <p:nvSpPr>
          <p:cNvPr id="5" name="Shape 3"/>
          <p:cNvSpPr/>
          <p:nvPr/>
        </p:nvSpPr>
        <p:spPr>
          <a:xfrm>
            <a:off x="8412480" y="736092"/>
            <a:ext cx="3200400" cy="0"/>
          </a:xfrm>
          <a:prstGeom prst="line">
            <a:avLst/>
          </a:prstGeom>
          <a:noFill/>
          <a:ln w="12700">
            <a:solidFill>
              <a:srgbClr val="D4AF37">
                <a:alpha val="65000"/>
              </a:srgbClr>
            </a:solidFill>
            <a:prstDash val="solid"/>
          </a:ln>
        </p:spPr>
      </p:sp>
      <p:sp>
        <p:nvSpPr>
          <p:cNvPr id="6" name="Shape 4"/>
          <p:cNvSpPr/>
          <p:nvPr/>
        </p:nvSpPr>
        <p:spPr>
          <a:xfrm>
            <a:off x="8412480" y="813816"/>
            <a:ext cx="3200400" cy="0"/>
          </a:xfrm>
          <a:prstGeom prst="line">
            <a:avLst/>
          </a:prstGeom>
          <a:noFill/>
          <a:ln w="12700">
            <a:solidFill>
              <a:srgbClr val="D4AF37">
                <a:alpha val="65000"/>
              </a:srgbClr>
            </a:solidFill>
            <a:prstDash val="solid"/>
          </a:ln>
        </p:spPr>
      </p:sp>
      <p:sp>
        <p:nvSpPr>
          <p:cNvPr id="7" name="Shape 5"/>
          <p:cNvSpPr/>
          <p:nvPr/>
        </p:nvSpPr>
        <p:spPr>
          <a:xfrm rot="-1200000">
            <a:off x="8796528" y="611734"/>
            <a:ext cx="118872" cy="91440"/>
          </a:xfrm>
          <a:prstGeom prst="ellipse">
            <a:avLst/>
          </a:prstGeom>
          <a:solidFill>
            <a:srgbClr val="D4AF37"/>
          </a:solidFill>
          <a:ln/>
        </p:spPr>
      </p:sp>
      <p:sp>
        <p:nvSpPr>
          <p:cNvPr id="8" name="Shape 6"/>
          <p:cNvSpPr/>
          <p:nvPr/>
        </p:nvSpPr>
        <p:spPr>
          <a:xfrm>
            <a:off x="8897112" y="319126"/>
            <a:ext cx="0" cy="329184"/>
          </a:xfrm>
          <a:prstGeom prst="line">
            <a:avLst/>
          </a:prstGeom>
          <a:noFill/>
          <a:ln w="17780">
            <a:solidFill>
              <a:srgbClr val="D4AF37">
                <a:alpha val="75000"/>
              </a:srgbClr>
            </a:solidFill>
            <a:prstDash val="solid"/>
          </a:ln>
        </p:spPr>
      </p:sp>
      <p:sp>
        <p:nvSpPr>
          <p:cNvPr id="9" name="Shape 7"/>
          <p:cNvSpPr/>
          <p:nvPr/>
        </p:nvSpPr>
        <p:spPr>
          <a:xfrm rot="-1200000">
            <a:off x="9500616" y="743864"/>
            <a:ext cx="118872" cy="91440"/>
          </a:xfrm>
          <a:prstGeom prst="ellipse">
            <a:avLst/>
          </a:prstGeom>
          <a:solidFill>
            <a:srgbClr val="D4AF37"/>
          </a:solidFill>
          <a:ln/>
        </p:spPr>
      </p:sp>
      <p:sp>
        <p:nvSpPr>
          <p:cNvPr id="10" name="Shape 8"/>
          <p:cNvSpPr/>
          <p:nvPr/>
        </p:nvSpPr>
        <p:spPr>
          <a:xfrm>
            <a:off x="9601200" y="451256"/>
            <a:ext cx="0" cy="329184"/>
          </a:xfrm>
          <a:prstGeom prst="line">
            <a:avLst/>
          </a:prstGeom>
          <a:noFill/>
          <a:ln w="17780">
            <a:solidFill>
              <a:srgbClr val="D4AF37">
                <a:alpha val="75000"/>
              </a:srgbClr>
            </a:solidFill>
            <a:prstDash val="solid"/>
          </a:ln>
        </p:spPr>
      </p:sp>
      <p:sp>
        <p:nvSpPr>
          <p:cNvPr id="11" name="Shape 9"/>
          <p:cNvSpPr/>
          <p:nvPr/>
        </p:nvSpPr>
        <p:spPr>
          <a:xfrm rot="-1200000">
            <a:off x="10268712" y="549554"/>
            <a:ext cx="118872" cy="91440"/>
          </a:xfrm>
          <a:prstGeom prst="ellipse">
            <a:avLst/>
          </a:prstGeom>
          <a:solidFill>
            <a:srgbClr val="D4AF37"/>
          </a:solidFill>
          <a:ln/>
        </p:spPr>
      </p:sp>
      <p:sp>
        <p:nvSpPr>
          <p:cNvPr id="12" name="Shape 10"/>
          <p:cNvSpPr/>
          <p:nvPr/>
        </p:nvSpPr>
        <p:spPr>
          <a:xfrm>
            <a:off x="10369296" y="256946"/>
            <a:ext cx="0" cy="329184"/>
          </a:xfrm>
          <a:prstGeom prst="line">
            <a:avLst/>
          </a:prstGeom>
          <a:noFill/>
          <a:ln w="17780">
            <a:solidFill>
              <a:srgbClr val="D4AF37">
                <a:alpha val="75000"/>
              </a:srgbClr>
            </a:solidFill>
            <a:prstDash val="solid"/>
          </a:ln>
        </p:spPr>
      </p:sp>
      <p:sp>
        <p:nvSpPr>
          <p:cNvPr id="13" name="Shape 11"/>
          <p:cNvSpPr/>
          <p:nvPr/>
        </p:nvSpPr>
        <p:spPr>
          <a:xfrm rot="-1200000">
            <a:off x="10908792" y="689458"/>
            <a:ext cx="118872" cy="91440"/>
          </a:xfrm>
          <a:prstGeom prst="ellipse">
            <a:avLst/>
          </a:prstGeom>
          <a:solidFill>
            <a:srgbClr val="D4AF37"/>
          </a:solidFill>
          <a:ln/>
        </p:spPr>
      </p:sp>
      <p:sp>
        <p:nvSpPr>
          <p:cNvPr id="14" name="Shape 12"/>
          <p:cNvSpPr/>
          <p:nvPr/>
        </p:nvSpPr>
        <p:spPr>
          <a:xfrm>
            <a:off x="11009376" y="396850"/>
            <a:ext cx="0" cy="329184"/>
          </a:xfrm>
          <a:prstGeom prst="line">
            <a:avLst/>
          </a:prstGeom>
          <a:noFill/>
          <a:ln w="17780">
            <a:solidFill>
              <a:srgbClr val="D4AF37">
                <a:alpha val="75000"/>
              </a:srgbClr>
            </a:solidFill>
            <a:prstDash val="solid"/>
          </a:ln>
        </p:spPr>
      </p:sp>
      <p:sp>
        <p:nvSpPr>
          <p:cNvPr id="15" name="Text 13"/>
          <p:cNvSpPr/>
          <p:nvPr/>
        </p:nvSpPr>
        <p:spPr>
          <a:xfrm>
            <a:off x="548640" y="502920"/>
            <a:ext cx="5486400" cy="274320"/>
          </a:xfrm>
          <a:prstGeom prst="rect">
            <a:avLst/>
          </a:prstGeom>
          <a:noFill/>
          <a:ln/>
        </p:spPr>
        <p:txBody>
          <a:bodyPr wrap="square" lIns="0" tIns="0" rIns="0" bIns="0" rtlCol="0" anchor="ctr"/>
          <a:lstStyle/>
          <a:p>
            <a:pPr indent="0" marL="0">
              <a:buNone/>
            </a:pPr>
            <a:r>
              <a:rPr lang="en-US" sz="1200" b="1" spc="200" kern="0" dirty="0">
                <a:solidFill>
                  <a:srgbClr val="D4AF37"/>
                </a:solidFill>
                <a:latin typeface="Calibri" pitchFamily="34" charset="0"/>
                <a:ea typeface="Calibri" pitchFamily="34" charset="-122"/>
                <a:cs typeface="Calibri" pitchFamily="34" charset="-120"/>
              </a:rPr>
              <a:t>SECTION I</a:t>
            </a:r>
            <a:endParaRPr lang="en-US" sz="1200" dirty="0"/>
          </a:p>
        </p:txBody>
      </p:sp>
      <p:sp>
        <p:nvSpPr>
          <p:cNvPr id="16" name="Text 14"/>
          <p:cNvSpPr/>
          <p:nvPr/>
        </p:nvSpPr>
        <p:spPr>
          <a:xfrm>
            <a:off x="548640" y="804672"/>
            <a:ext cx="11094415" cy="594360"/>
          </a:xfrm>
          <a:prstGeom prst="rect">
            <a:avLst/>
          </a:prstGeom>
          <a:noFill/>
          <a:ln/>
        </p:spPr>
        <p:txBody>
          <a:bodyPr wrap="square" lIns="0" tIns="0" rIns="0" bIns="0" rtlCol="0" anchor="ctr"/>
          <a:lstStyle/>
          <a:p>
            <a:pPr indent="0" marL="0">
              <a:buNone/>
            </a:pPr>
            <a:r>
              <a:rPr lang="en-US" sz="2800" b="1" dirty="0">
                <a:solidFill>
                  <a:srgbClr val="FFFFFF"/>
                </a:solidFill>
                <a:latin typeface="Cambria" pitchFamily="34" charset="0"/>
                <a:ea typeface="Cambria" pitchFamily="34" charset="-122"/>
                <a:cs typeface="Cambria" pitchFamily="34" charset="-120"/>
              </a:rPr>
              <a:t>Music Before Sin — Worship in Heaven</a:t>
            </a:r>
            <a:endParaRPr lang="en-US" sz="2800" dirty="0"/>
          </a:p>
        </p:txBody>
      </p:sp>
      <p:sp>
        <p:nvSpPr>
          <p:cNvPr id="17" name="Shape 15"/>
          <p:cNvSpPr/>
          <p:nvPr/>
        </p:nvSpPr>
        <p:spPr>
          <a:xfrm>
            <a:off x="548640" y="1600200"/>
            <a:ext cx="11094415" cy="1078992"/>
          </a:xfrm>
          <a:prstGeom prst="roundRect">
            <a:avLst>
              <a:gd name="adj" fmla="val 6780"/>
            </a:avLst>
          </a:prstGeom>
          <a:solidFill>
            <a:srgbClr val="221B47"/>
          </a:solidFill>
          <a:ln/>
        </p:spPr>
      </p:sp>
      <p:sp>
        <p:nvSpPr>
          <p:cNvPr id="18" name="Shape 16"/>
          <p:cNvSpPr/>
          <p:nvPr/>
        </p:nvSpPr>
        <p:spPr>
          <a:xfrm>
            <a:off x="804672" y="1847088"/>
            <a:ext cx="566928" cy="566928"/>
          </a:xfrm>
          <a:prstGeom prst="ellipse">
            <a:avLst/>
          </a:prstGeom>
          <a:solidFill>
            <a:srgbClr val="D4AF37"/>
          </a:solidFill>
          <a:ln/>
        </p:spPr>
      </p:sp>
      <p:pic>
        <p:nvPicPr>
          <p:cNvPr id="19" name="Image 0" descr="assets/FaScroll_purple.png">    </p:cNvPr>
          <p:cNvPicPr>
            <a:picLocks noChangeAspect="1"/>
          </p:cNvPicPr>
          <p:nvPr/>
        </p:nvPicPr>
        <p:blipFill>
          <a:blip r:embed="rId1"/>
          <a:stretch>
            <a:fillRect/>
          </a:stretch>
        </p:blipFill>
        <p:spPr>
          <a:xfrm>
            <a:off x="881207" y="1923623"/>
            <a:ext cx="413857" cy="413857"/>
          </a:xfrm>
          <a:prstGeom prst="rect">
            <a:avLst/>
          </a:prstGeom>
        </p:spPr>
      </p:pic>
      <p:sp>
        <p:nvSpPr>
          <p:cNvPr id="20" name="Text 17"/>
          <p:cNvSpPr/>
          <p:nvPr/>
        </p:nvSpPr>
        <p:spPr>
          <a:xfrm>
            <a:off x="1508760" y="1600200"/>
            <a:ext cx="9859975" cy="1078992"/>
          </a:xfrm>
          <a:prstGeom prst="rect">
            <a:avLst/>
          </a:prstGeom>
          <a:noFill/>
          <a:ln/>
        </p:spPr>
        <p:txBody>
          <a:bodyPr wrap="square" lIns="0" tIns="0" rIns="0" bIns="0" rtlCol="0" anchor="ctr"/>
          <a:lstStyle/>
          <a:p>
            <a:pPr indent="0" marL="0">
              <a:buNone/>
            </a:pPr>
            <a:r>
              <a:rPr lang="en-US" sz="1280" b="1" dirty="0">
                <a:solidFill>
                  <a:srgbClr val="E8D488"/>
                </a:solidFill>
                <a:latin typeface="Calibri" pitchFamily="34" charset="0"/>
                <a:ea typeface="Calibri" pitchFamily="34" charset="-122"/>
                <a:cs typeface="Calibri" pitchFamily="34" charset="-120"/>
              </a:rPr>
              <a:t>Isaiah 6  </a:t>
            </a:r>
            <a:pPr indent="0" marL="0">
              <a:buNone/>
            </a:pPr>
            <a:r>
              <a:rPr lang="en-US" sz="1280" dirty="0">
                <a:solidFill>
                  <a:srgbClr val="FFFFFF"/>
                </a:solidFill>
                <a:latin typeface="Calibri" pitchFamily="34" charset="0"/>
                <a:ea typeface="Calibri" pitchFamily="34" charset="-122"/>
                <a:cs typeface="Calibri" pitchFamily="34" charset="-120"/>
              </a:rPr>
              <a:t>Seraphim cry “Holy, holy, holy” before the throne — antiphonal praise in the heavenly sanctuary.</a:t>
            </a:r>
            <a:endParaRPr lang="en-US" sz="1280" dirty="0"/>
          </a:p>
        </p:txBody>
      </p:sp>
      <p:sp>
        <p:nvSpPr>
          <p:cNvPr id="21" name="Shape 18"/>
          <p:cNvSpPr/>
          <p:nvPr/>
        </p:nvSpPr>
        <p:spPr>
          <a:xfrm>
            <a:off x="548640" y="2834640"/>
            <a:ext cx="11094415" cy="1078992"/>
          </a:xfrm>
          <a:prstGeom prst="roundRect">
            <a:avLst>
              <a:gd name="adj" fmla="val 6780"/>
            </a:avLst>
          </a:prstGeom>
          <a:solidFill>
            <a:srgbClr val="221B47"/>
          </a:solidFill>
          <a:ln/>
        </p:spPr>
      </p:sp>
      <p:sp>
        <p:nvSpPr>
          <p:cNvPr id="22" name="Shape 19"/>
          <p:cNvSpPr/>
          <p:nvPr/>
        </p:nvSpPr>
        <p:spPr>
          <a:xfrm>
            <a:off x="804672" y="3081528"/>
            <a:ext cx="566928" cy="566928"/>
          </a:xfrm>
          <a:prstGeom prst="ellipse">
            <a:avLst/>
          </a:prstGeom>
          <a:solidFill>
            <a:srgbClr val="D4AF37"/>
          </a:solidFill>
          <a:ln/>
        </p:spPr>
      </p:sp>
      <p:pic>
        <p:nvPicPr>
          <p:cNvPr id="23" name="Image 1" descr="assets/FaScroll_purple.png">    </p:cNvPr>
          <p:cNvPicPr>
            <a:picLocks noChangeAspect="1"/>
          </p:cNvPicPr>
          <p:nvPr/>
        </p:nvPicPr>
        <p:blipFill>
          <a:blip r:embed="rId2"/>
          <a:stretch>
            <a:fillRect/>
          </a:stretch>
        </p:blipFill>
        <p:spPr>
          <a:xfrm>
            <a:off x="881207" y="3158063"/>
            <a:ext cx="413857" cy="413857"/>
          </a:xfrm>
          <a:prstGeom prst="rect">
            <a:avLst/>
          </a:prstGeom>
        </p:spPr>
      </p:pic>
      <p:sp>
        <p:nvSpPr>
          <p:cNvPr id="24" name="Text 20"/>
          <p:cNvSpPr/>
          <p:nvPr/>
        </p:nvSpPr>
        <p:spPr>
          <a:xfrm>
            <a:off x="1508760" y="2834640"/>
            <a:ext cx="9859975" cy="1078992"/>
          </a:xfrm>
          <a:prstGeom prst="rect">
            <a:avLst/>
          </a:prstGeom>
          <a:noFill/>
          <a:ln/>
        </p:spPr>
        <p:txBody>
          <a:bodyPr wrap="square" lIns="0" tIns="0" rIns="0" bIns="0" rtlCol="0" anchor="ctr"/>
          <a:lstStyle/>
          <a:p>
            <a:pPr indent="0" marL="0">
              <a:buNone/>
            </a:pPr>
            <a:r>
              <a:rPr lang="en-US" sz="1280" b="1" dirty="0">
                <a:solidFill>
                  <a:srgbClr val="E8D488"/>
                </a:solidFill>
                <a:latin typeface="Calibri" pitchFamily="34" charset="0"/>
                <a:ea typeface="Calibri" pitchFamily="34" charset="-122"/>
                <a:cs typeface="Calibri" pitchFamily="34" charset="-120"/>
              </a:rPr>
              <a:t>Ezekiel 28  </a:t>
            </a:r>
            <a:pPr indent="0" marL="0">
              <a:buNone/>
            </a:pPr>
            <a:r>
              <a:rPr lang="en-US" sz="1280" dirty="0">
                <a:solidFill>
                  <a:srgbClr val="FFFFFF"/>
                </a:solidFill>
                <a:latin typeface="Calibri" pitchFamily="34" charset="0"/>
                <a:ea typeface="Calibri" pitchFamily="34" charset="-122"/>
                <a:cs typeface="Calibri" pitchFamily="34" charset="-120"/>
              </a:rPr>
              <a:t>The covering cherub, traditionally linked to Lucifer before his fall, is described with imagery some interpreters associate with musical instruments — a reading scholars continue to debate.</a:t>
            </a:r>
            <a:endParaRPr lang="en-US" sz="1280" dirty="0"/>
          </a:p>
        </p:txBody>
      </p:sp>
      <p:sp>
        <p:nvSpPr>
          <p:cNvPr id="25" name="Shape 21"/>
          <p:cNvSpPr/>
          <p:nvPr/>
        </p:nvSpPr>
        <p:spPr>
          <a:xfrm>
            <a:off x="548640" y="4069080"/>
            <a:ext cx="11094415" cy="1078992"/>
          </a:xfrm>
          <a:prstGeom prst="roundRect">
            <a:avLst>
              <a:gd name="adj" fmla="val 6780"/>
            </a:avLst>
          </a:prstGeom>
          <a:solidFill>
            <a:srgbClr val="221B47"/>
          </a:solidFill>
          <a:ln/>
        </p:spPr>
      </p:sp>
      <p:sp>
        <p:nvSpPr>
          <p:cNvPr id="26" name="Shape 22"/>
          <p:cNvSpPr/>
          <p:nvPr/>
        </p:nvSpPr>
        <p:spPr>
          <a:xfrm>
            <a:off x="804672" y="4315968"/>
            <a:ext cx="566928" cy="566928"/>
          </a:xfrm>
          <a:prstGeom prst="ellipse">
            <a:avLst/>
          </a:prstGeom>
          <a:solidFill>
            <a:srgbClr val="D4AF37"/>
          </a:solidFill>
          <a:ln/>
        </p:spPr>
      </p:sp>
      <p:pic>
        <p:nvPicPr>
          <p:cNvPr id="27" name="Image 2" descr="assets/FaScroll_purple.png">    </p:cNvPr>
          <p:cNvPicPr>
            <a:picLocks noChangeAspect="1"/>
          </p:cNvPicPr>
          <p:nvPr/>
        </p:nvPicPr>
        <p:blipFill>
          <a:blip r:embed="rId3"/>
          <a:stretch>
            <a:fillRect/>
          </a:stretch>
        </p:blipFill>
        <p:spPr>
          <a:xfrm>
            <a:off x="881207" y="4392503"/>
            <a:ext cx="413857" cy="413857"/>
          </a:xfrm>
          <a:prstGeom prst="rect">
            <a:avLst/>
          </a:prstGeom>
        </p:spPr>
      </p:pic>
      <p:sp>
        <p:nvSpPr>
          <p:cNvPr id="28" name="Text 23"/>
          <p:cNvSpPr/>
          <p:nvPr/>
        </p:nvSpPr>
        <p:spPr>
          <a:xfrm>
            <a:off x="1508760" y="4069080"/>
            <a:ext cx="9859975" cy="1078992"/>
          </a:xfrm>
          <a:prstGeom prst="rect">
            <a:avLst/>
          </a:prstGeom>
          <a:noFill/>
          <a:ln/>
        </p:spPr>
        <p:txBody>
          <a:bodyPr wrap="square" lIns="0" tIns="0" rIns="0" bIns="0" rtlCol="0" anchor="ctr"/>
          <a:lstStyle/>
          <a:p>
            <a:pPr indent="0" marL="0">
              <a:buNone/>
            </a:pPr>
            <a:r>
              <a:rPr lang="en-US" sz="1280" b="1" dirty="0">
                <a:solidFill>
                  <a:srgbClr val="E8D488"/>
                </a:solidFill>
                <a:latin typeface="Calibri" pitchFamily="34" charset="0"/>
                <a:ea typeface="Calibri" pitchFamily="34" charset="-122"/>
                <a:cs typeface="Calibri" pitchFamily="34" charset="-120"/>
              </a:rPr>
              <a:t>Revelation 4–5  </a:t>
            </a:r>
            <a:pPr indent="0" marL="0">
              <a:buNone/>
            </a:pPr>
            <a:r>
              <a:rPr lang="en-US" sz="1280" dirty="0">
                <a:solidFill>
                  <a:srgbClr val="FFFFFF"/>
                </a:solidFill>
                <a:latin typeface="Calibri" pitchFamily="34" charset="0"/>
                <a:ea typeface="Calibri" pitchFamily="34" charset="-122"/>
                <a:cs typeface="Calibri" pitchFamily="34" charset="-120"/>
              </a:rPr>
              <a:t>Twenty-four elders and four living creatures sing a “new song” with harps before the throne of the Lamb.</a:t>
            </a:r>
            <a:endParaRPr lang="en-US" sz="1280" dirty="0"/>
          </a:p>
        </p:txBody>
      </p:sp>
      <p:sp>
        <p:nvSpPr>
          <p:cNvPr id="29" name="Shape 24"/>
          <p:cNvSpPr/>
          <p:nvPr/>
        </p:nvSpPr>
        <p:spPr>
          <a:xfrm>
            <a:off x="548640" y="5349240"/>
            <a:ext cx="11094415" cy="777240"/>
          </a:xfrm>
          <a:prstGeom prst="roundRect">
            <a:avLst>
              <a:gd name="adj" fmla="val 9412"/>
            </a:avLst>
          </a:prstGeom>
          <a:solidFill>
            <a:srgbClr val="D4AF37"/>
          </a:solidFill>
          <a:ln/>
        </p:spPr>
      </p:sp>
      <p:sp>
        <p:nvSpPr>
          <p:cNvPr id="30" name="Text 25"/>
          <p:cNvSpPr/>
          <p:nvPr/>
        </p:nvSpPr>
        <p:spPr>
          <a:xfrm>
            <a:off x="822960" y="5349240"/>
            <a:ext cx="10545775" cy="777240"/>
          </a:xfrm>
          <a:prstGeom prst="rect">
            <a:avLst/>
          </a:prstGeom>
          <a:noFill/>
          <a:ln/>
        </p:spPr>
        <p:txBody>
          <a:bodyPr wrap="square" lIns="0" tIns="0" rIns="0" bIns="0" rtlCol="0" anchor="ctr"/>
          <a:lstStyle/>
          <a:p>
            <a:pPr algn="ctr" indent="0" marL="0">
              <a:buNone/>
            </a:pPr>
            <a:r>
              <a:rPr lang="en-US" sz="1600" b="1" i="1" dirty="0">
                <a:solidFill>
                  <a:srgbClr val="16213E"/>
                </a:solidFill>
                <a:latin typeface="Cambria" pitchFamily="34" charset="0"/>
                <a:ea typeface="Cambria" pitchFamily="34" charset="-122"/>
                <a:cs typeface="Cambria" pitchFamily="34" charset="-120"/>
              </a:rPr>
              <a:t>Music originated in heaven before it ever sounded on earth.</a:t>
            </a:r>
            <a:endParaRPr lang="en-US" sz="1600" dirty="0"/>
          </a:p>
        </p:txBody>
      </p:sp>
      <p:sp>
        <p:nvSpPr>
          <p:cNvPr id="31" name="Text 26"/>
          <p:cNvSpPr/>
          <p:nvPr/>
        </p:nvSpPr>
        <p:spPr>
          <a:xfrm>
            <a:off x="11323015" y="6419088"/>
            <a:ext cx="502920" cy="274320"/>
          </a:xfrm>
          <a:prstGeom prst="rect">
            <a:avLst/>
          </a:prstGeom>
          <a:noFill/>
          <a:ln/>
        </p:spPr>
        <p:txBody>
          <a:bodyPr wrap="square" lIns="0" tIns="0" rIns="0" bIns="0" rtlCol="0" anchor="ctr"/>
          <a:lstStyle/>
          <a:p>
            <a:pPr algn="r" indent="0" marL="0">
              <a:buNone/>
            </a:pPr>
            <a:r>
              <a:rPr lang="en-US" sz="1000" dirty="0">
                <a:solidFill>
                  <a:srgbClr val="6E6485"/>
                </a:solidFill>
                <a:latin typeface="Calibri" pitchFamily="34" charset="0"/>
                <a:ea typeface="Calibri" pitchFamily="34" charset="-122"/>
                <a:cs typeface="Calibri" pitchFamily="34" charset="-120"/>
              </a:rPr>
              <a:t>04</a:t>
            </a:r>
            <a:endParaRPr lang="en-US" sz="1000" dirty="0"/>
          </a:p>
        </p:txBody>
      </p:sp>
      <p:sp>
        <p:nvSpPr>
          <p:cNvPr id="32" name="Text 27"/>
          <p:cNvSpPr/>
          <p:nvPr/>
        </p:nvSpPr>
        <p:spPr>
          <a:xfrm>
            <a:off x="548640" y="6419088"/>
            <a:ext cx="5486400" cy="274320"/>
          </a:xfrm>
          <a:prstGeom prst="rect">
            <a:avLst/>
          </a:prstGeom>
          <a:noFill/>
          <a:ln/>
        </p:spPr>
        <p:txBody>
          <a:bodyPr wrap="square" lIns="0" tIns="0" rIns="0" bIns="0" rtlCol="0" anchor="ctr"/>
          <a:lstStyle/>
          <a:p>
            <a:pPr indent="0" marL="0">
              <a:buNone/>
            </a:pPr>
            <a:r>
              <a:rPr lang="en-US" sz="900" spc="120" kern="0" dirty="0">
                <a:solidFill>
                  <a:srgbClr val="6E6485"/>
                </a:solidFill>
                <a:latin typeface="Calibri" pitchFamily="34" charset="0"/>
                <a:ea typeface="Calibri" pitchFamily="34" charset="-122"/>
                <a:cs typeface="Calibri" pitchFamily="34" charset="-120"/>
              </a:rPr>
              <a:t>THE ADVENTIST PHILOSOPHY OF MUSIC</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38912"/>
            <a:ext cx="566928" cy="566928"/>
          </a:xfrm>
          <a:prstGeom prst="ellipse">
            <a:avLst/>
          </a:prstGeom>
          <a:solidFill>
            <a:srgbClr val="3B1E6D"/>
          </a:solidFill>
          <a:ln/>
        </p:spPr>
      </p:sp>
      <p:pic>
        <p:nvPicPr>
          <p:cNvPr id="3" name="Image 0" descr="assets/FaHistory_white.png">    </p:cNvPr>
          <p:cNvPicPr>
            <a:picLocks noChangeAspect="1"/>
          </p:cNvPicPr>
          <p:nvPr/>
        </p:nvPicPr>
        <p:blipFill>
          <a:blip r:embed="rId1"/>
          <a:stretch>
            <a:fillRect/>
          </a:stretch>
        </p:blipFill>
        <p:spPr>
          <a:xfrm>
            <a:off x="625175" y="515447"/>
            <a:ext cx="413857" cy="413857"/>
          </a:xfrm>
          <a:prstGeom prst="rect">
            <a:avLst/>
          </a:prstGeom>
        </p:spPr>
      </p:pic>
      <p:sp>
        <p:nvSpPr>
          <p:cNvPr id="4" name="Text 1"/>
          <p:cNvSpPr/>
          <p:nvPr/>
        </p:nvSpPr>
        <p:spPr>
          <a:xfrm>
            <a:off x="1316736" y="402336"/>
            <a:ext cx="10326319" cy="237744"/>
          </a:xfrm>
          <a:prstGeom prst="rect">
            <a:avLst/>
          </a:prstGeom>
          <a:noFill/>
          <a:ln/>
        </p:spPr>
        <p:txBody>
          <a:bodyPr wrap="square" lIns="0" tIns="0" rIns="0" bIns="0" rtlCol="0" anchor="ctr"/>
          <a:lstStyle/>
          <a:p>
            <a:pPr indent="0" marL="0">
              <a:buNone/>
            </a:pPr>
            <a:r>
              <a:rPr lang="en-US" sz="1150" b="1" spc="200" kern="0" dirty="0">
                <a:solidFill>
                  <a:srgbClr val="8A6D1E"/>
                </a:solidFill>
                <a:latin typeface="Calibri" pitchFamily="34" charset="0"/>
                <a:ea typeface="Calibri" pitchFamily="34" charset="-122"/>
                <a:cs typeface="Calibri" pitchFamily="34" charset="-120"/>
              </a:rPr>
              <a:t>SECTION I</a:t>
            </a:r>
            <a:endParaRPr lang="en-US" sz="1150" dirty="0"/>
          </a:p>
        </p:txBody>
      </p:sp>
      <p:sp>
        <p:nvSpPr>
          <p:cNvPr id="5" name="Text 2"/>
          <p:cNvSpPr/>
          <p:nvPr/>
        </p:nvSpPr>
        <p:spPr>
          <a:xfrm>
            <a:off x="1316736" y="621792"/>
            <a:ext cx="10326319" cy="502920"/>
          </a:xfrm>
          <a:prstGeom prst="rect">
            <a:avLst/>
          </a:prstGeom>
          <a:noFill/>
          <a:ln/>
        </p:spPr>
        <p:txBody>
          <a:bodyPr wrap="square" lIns="0" tIns="0" rIns="0" bIns="0" rtlCol="0" anchor="ctr"/>
          <a:lstStyle/>
          <a:p>
            <a:pPr indent="0" marL="0">
              <a:buNone/>
            </a:pPr>
            <a:r>
              <a:rPr lang="en-US" sz="2600" b="1" dirty="0">
                <a:solidFill>
                  <a:srgbClr val="3B1E6D"/>
                </a:solidFill>
                <a:latin typeface="Cambria" pitchFamily="34" charset="0"/>
                <a:ea typeface="Cambria" pitchFamily="34" charset="-122"/>
                <a:cs typeface="Cambria" pitchFamily="34" charset="-120"/>
              </a:rPr>
              <a:t>Music in the Old Testament</a:t>
            </a:r>
            <a:endParaRPr lang="en-US" sz="2600" dirty="0"/>
          </a:p>
        </p:txBody>
      </p:sp>
      <p:sp>
        <p:nvSpPr>
          <p:cNvPr id="6" name="Shape 3"/>
          <p:cNvSpPr/>
          <p:nvPr/>
        </p:nvSpPr>
        <p:spPr>
          <a:xfrm>
            <a:off x="548640" y="1554480"/>
            <a:ext cx="11094415" cy="2468880"/>
          </a:xfrm>
          <a:prstGeom prst="roundRect">
            <a:avLst>
              <a:gd name="adj" fmla="val 2963"/>
            </a:avLst>
          </a:prstGeom>
          <a:solidFill>
            <a:srgbClr val="F5F2FA"/>
          </a:solidFill>
          <a:ln/>
          <a:effectLst>
            <a:outerShdw sx="100000" sy="100000" kx="0" ky="0" algn="bl" rotWithShape="0" blurRad="76200" dist="25400" dir="5400000">
              <a:srgbClr val="000000">
                <a:alpha val="10000"/>
              </a:srgbClr>
            </a:outerShdw>
          </a:effectLst>
        </p:spPr>
      </p:sp>
      <p:sp>
        <p:nvSpPr>
          <p:cNvPr id="7" name="Shape 4"/>
          <p:cNvSpPr/>
          <p:nvPr/>
        </p:nvSpPr>
        <p:spPr>
          <a:xfrm>
            <a:off x="1371600" y="2788920"/>
            <a:ext cx="9448495" cy="0"/>
          </a:xfrm>
          <a:prstGeom prst="line">
            <a:avLst/>
          </a:prstGeom>
          <a:noFill/>
          <a:ln w="31750">
            <a:solidFill>
              <a:srgbClr val="6B4FA0"/>
            </a:solidFill>
            <a:prstDash val="solid"/>
          </a:ln>
        </p:spPr>
      </p:sp>
      <p:sp>
        <p:nvSpPr>
          <p:cNvPr id="8" name="Shape 5"/>
          <p:cNvSpPr/>
          <p:nvPr/>
        </p:nvSpPr>
        <p:spPr>
          <a:xfrm>
            <a:off x="1289304" y="2706624"/>
            <a:ext cx="164592" cy="164592"/>
          </a:xfrm>
          <a:prstGeom prst="ellipse">
            <a:avLst/>
          </a:prstGeom>
          <a:solidFill>
            <a:srgbClr val="D4AF37"/>
          </a:solidFill>
          <a:ln w="19050">
            <a:solidFill>
              <a:srgbClr val="FFFFFF"/>
            </a:solidFill>
            <a:prstDash val="solid"/>
          </a:ln>
        </p:spPr>
      </p:sp>
      <p:sp>
        <p:nvSpPr>
          <p:cNvPr id="9" name="Text 6"/>
          <p:cNvSpPr/>
          <p:nvPr/>
        </p:nvSpPr>
        <p:spPr>
          <a:xfrm>
            <a:off x="731520" y="2404872"/>
            <a:ext cx="1280160" cy="274320"/>
          </a:xfrm>
          <a:prstGeom prst="rect">
            <a:avLst/>
          </a:prstGeom>
          <a:noFill/>
          <a:ln/>
        </p:spPr>
        <p:txBody>
          <a:bodyPr wrap="square" lIns="0" tIns="0" rIns="0" bIns="0" rtlCol="0" anchor="ctr"/>
          <a:lstStyle/>
          <a:p>
            <a:pPr algn="ctr" indent="0" marL="0">
              <a:buNone/>
            </a:pPr>
            <a:r>
              <a:rPr lang="en-US" sz="1250" b="1" dirty="0">
                <a:solidFill>
                  <a:srgbClr val="3B1E6D"/>
                </a:solidFill>
                <a:latin typeface="Calibri" pitchFamily="34" charset="0"/>
                <a:ea typeface="Calibri" pitchFamily="34" charset="-122"/>
                <a:cs typeface="Calibri" pitchFamily="34" charset="-120"/>
              </a:rPr>
              <a:t>Jubal</a:t>
            </a:r>
            <a:endParaRPr lang="en-US" sz="1250" dirty="0"/>
          </a:p>
        </p:txBody>
      </p:sp>
      <p:sp>
        <p:nvSpPr>
          <p:cNvPr id="10" name="Text 7"/>
          <p:cNvSpPr/>
          <p:nvPr/>
        </p:nvSpPr>
        <p:spPr>
          <a:xfrm>
            <a:off x="594360" y="1828800"/>
            <a:ext cx="1554480" cy="594360"/>
          </a:xfrm>
          <a:prstGeom prst="rect">
            <a:avLst/>
          </a:prstGeom>
          <a:noFill/>
          <a:ln/>
        </p:spPr>
        <p:txBody>
          <a:bodyPr wrap="square" lIns="0" tIns="0" rIns="0" bIns="0" rtlCol="0" anchor="t"/>
          <a:lstStyle/>
          <a:p>
            <a:pPr algn="ctr" indent="0" marL="0">
              <a:buNone/>
            </a:pPr>
            <a:r>
              <a:rPr lang="en-US" sz="980" dirty="0">
                <a:solidFill>
                  <a:srgbClr val="6E6485"/>
                </a:solidFill>
                <a:latin typeface="Calibri" pitchFamily="34" charset="0"/>
                <a:ea typeface="Calibri" pitchFamily="34" charset="-122"/>
                <a:cs typeface="Calibri" pitchFamily="34" charset="-120"/>
              </a:rPr>
              <a:t>“Father of all who play instruments” (Gen. 4:21)</a:t>
            </a:r>
            <a:endParaRPr lang="en-US" sz="980" dirty="0"/>
          </a:p>
        </p:txBody>
      </p:sp>
      <p:sp>
        <p:nvSpPr>
          <p:cNvPr id="11" name="Shape 8"/>
          <p:cNvSpPr/>
          <p:nvPr/>
        </p:nvSpPr>
        <p:spPr>
          <a:xfrm>
            <a:off x="3651428" y="2706624"/>
            <a:ext cx="164592" cy="164592"/>
          </a:xfrm>
          <a:prstGeom prst="ellipse">
            <a:avLst/>
          </a:prstGeom>
          <a:solidFill>
            <a:srgbClr val="D4AF37"/>
          </a:solidFill>
          <a:ln w="19050">
            <a:solidFill>
              <a:srgbClr val="FFFFFF"/>
            </a:solidFill>
            <a:prstDash val="solid"/>
          </a:ln>
        </p:spPr>
      </p:sp>
      <p:sp>
        <p:nvSpPr>
          <p:cNvPr id="12" name="Text 9"/>
          <p:cNvSpPr/>
          <p:nvPr/>
        </p:nvSpPr>
        <p:spPr>
          <a:xfrm>
            <a:off x="3093644" y="2990088"/>
            <a:ext cx="1280160" cy="274320"/>
          </a:xfrm>
          <a:prstGeom prst="rect">
            <a:avLst/>
          </a:prstGeom>
          <a:noFill/>
          <a:ln/>
        </p:spPr>
        <p:txBody>
          <a:bodyPr wrap="square" lIns="0" tIns="0" rIns="0" bIns="0" rtlCol="0" anchor="ctr"/>
          <a:lstStyle/>
          <a:p>
            <a:pPr algn="ctr" indent="0" marL="0">
              <a:buNone/>
            </a:pPr>
            <a:r>
              <a:rPr lang="en-US" sz="1250" b="1" dirty="0">
                <a:solidFill>
                  <a:srgbClr val="3B1E6D"/>
                </a:solidFill>
                <a:latin typeface="Calibri" pitchFamily="34" charset="0"/>
                <a:ea typeface="Calibri" pitchFamily="34" charset="-122"/>
                <a:cs typeface="Calibri" pitchFamily="34" charset="-120"/>
              </a:rPr>
              <a:t>Miriam</a:t>
            </a:r>
            <a:endParaRPr lang="en-US" sz="1250" dirty="0"/>
          </a:p>
        </p:txBody>
      </p:sp>
      <p:sp>
        <p:nvSpPr>
          <p:cNvPr id="13" name="Text 10"/>
          <p:cNvSpPr/>
          <p:nvPr/>
        </p:nvSpPr>
        <p:spPr>
          <a:xfrm>
            <a:off x="2956484" y="3264408"/>
            <a:ext cx="1554480" cy="594360"/>
          </a:xfrm>
          <a:prstGeom prst="rect">
            <a:avLst/>
          </a:prstGeom>
          <a:noFill/>
          <a:ln/>
        </p:spPr>
        <p:txBody>
          <a:bodyPr wrap="square" lIns="0" tIns="0" rIns="0" bIns="0" rtlCol="0" anchor="t"/>
          <a:lstStyle/>
          <a:p>
            <a:pPr algn="ctr" indent="0" marL="0">
              <a:buNone/>
            </a:pPr>
            <a:r>
              <a:rPr lang="en-US" sz="980" dirty="0">
                <a:solidFill>
                  <a:srgbClr val="6E6485"/>
                </a:solidFill>
                <a:latin typeface="Calibri" pitchFamily="34" charset="0"/>
                <a:ea typeface="Calibri" pitchFamily="34" charset="-122"/>
                <a:cs typeface="Calibri" pitchFamily="34" charset="-120"/>
              </a:rPr>
              <a:t>Song of the Sea, tambourine and dance (Ex. 15)</a:t>
            </a:r>
            <a:endParaRPr lang="en-US" sz="980" dirty="0"/>
          </a:p>
        </p:txBody>
      </p:sp>
      <p:sp>
        <p:nvSpPr>
          <p:cNvPr id="14" name="Shape 11"/>
          <p:cNvSpPr/>
          <p:nvPr/>
        </p:nvSpPr>
        <p:spPr>
          <a:xfrm>
            <a:off x="6013552" y="2706624"/>
            <a:ext cx="164592" cy="164592"/>
          </a:xfrm>
          <a:prstGeom prst="ellipse">
            <a:avLst/>
          </a:prstGeom>
          <a:solidFill>
            <a:srgbClr val="D4AF37"/>
          </a:solidFill>
          <a:ln w="19050">
            <a:solidFill>
              <a:srgbClr val="FFFFFF"/>
            </a:solidFill>
            <a:prstDash val="solid"/>
          </a:ln>
        </p:spPr>
      </p:sp>
      <p:sp>
        <p:nvSpPr>
          <p:cNvPr id="15" name="Text 12"/>
          <p:cNvSpPr/>
          <p:nvPr/>
        </p:nvSpPr>
        <p:spPr>
          <a:xfrm>
            <a:off x="5455768" y="2404872"/>
            <a:ext cx="1280160" cy="274320"/>
          </a:xfrm>
          <a:prstGeom prst="rect">
            <a:avLst/>
          </a:prstGeom>
          <a:noFill/>
          <a:ln/>
        </p:spPr>
        <p:txBody>
          <a:bodyPr wrap="square" lIns="0" tIns="0" rIns="0" bIns="0" rtlCol="0" anchor="ctr"/>
          <a:lstStyle/>
          <a:p>
            <a:pPr algn="ctr" indent="0" marL="0">
              <a:buNone/>
            </a:pPr>
            <a:r>
              <a:rPr lang="en-US" sz="1250" b="1" dirty="0">
                <a:solidFill>
                  <a:srgbClr val="3B1E6D"/>
                </a:solidFill>
                <a:latin typeface="Calibri" pitchFamily="34" charset="0"/>
                <a:ea typeface="Calibri" pitchFamily="34" charset="-122"/>
                <a:cs typeface="Calibri" pitchFamily="34" charset="-120"/>
              </a:rPr>
              <a:t>David</a:t>
            </a:r>
            <a:endParaRPr lang="en-US" sz="1250" dirty="0"/>
          </a:p>
        </p:txBody>
      </p:sp>
      <p:sp>
        <p:nvSpPr>
          <p:cNvPr id="16" name="Text 13"/>
          <p:cNvSpPr/>
          <p:nvPr/>
        </p:nvSpPr>
        <p:spPr>
          <a:xfrm>
            <a:off x="5318608" y="1828800"/>
            <a:ext cx="1554480" cy="594360"/>
          </a:xfrm>
          <a:prstGeom prst="rect">
            <a:avLst/>
          </a:prstGeom>
          <a:noFill/>
          <a:ln/>
        </p:spPr>
        <p:txBody>
          <a:bodyPr wrap="square" lIns="0" tIns="0" rIns="0" bIns="0" rtlCol="0" anchor="t"/>
          <a:lstStyle/>
          <a:p>
            <a:pPr algn="ctr" indent="0" marL="0">
              <a:buNone/>
            </a:pPr>
            <a:r>
              <a:rPr lang="en-US" sz="980" dirty="0">
                <a:solidFill>
                  <a:srgbClr val="6E6485"/>
                </a:solidFill>
                <a:latin typeface="Calibri" pitchFamily="34" charset="0"/>
                <a:ea typeface="Calibri" pitchFamily="34" charset="-122"/>
                <a:cs typeface="Calibri" pitchFamily="34" charset="-120"/>
              </a:rPr>
              <a:t>Psalmist; organized temple musicians (1 Chr. 25)</a:t>
            </a:r>
            <a:endParaRPr lang="en-US" sz="980" dirty="0"/>
          </a:p>
        </p:txBody>
      </p:sp>
      <p:sp>
        <p:nvSpPr>
          <p:cNvPr id="17" name="Shape 14"/>
          <p:cNvSpPr/>
          <p:nvPr/>
        </p:nvSpPr>
        <p:spPr>
          <a:xfrm>
            <a:off x="8375675" y="2706624"/>
            <a:ext cx="164592" cy="164592"/>
          </a:xfrm>
          <a:prstGeom prst="ellipse">
            <a:avLst/>
          </a:prstGeom>
          <a:solidFill>
            <a:srgbClr val="D4AF37"/>
          </a:solidFill>
          <a:ln w="19050">
            <a:solidFill>
              <a:srgbClr val="FFFFFF"/>
            </a:solidFill>
            <a:prstDash val="solid"/>
          </a:ln>
        </p:spPr>
      </p:sp>
      <p:sp>
        <p:nvSpPr>
          <p:cNvPr id="18" name="Text 15"/>
          <p:cNvSpPr/>
          <p:nvPr/>
        </p:nvSpPr>
        <p:spPr>
          <a:xfrm>
            <a:off x="7817891" y="2990088"/>
            <a:ext cx="1280160" cy="274320"/>
          </a:xfrm>
          <a:prstGeom prst="rect">
            <a:avLst/>
          </a:prstGeom>
          <a:noFill/>
          <a:ln/>
        </p:spPr>
        <p:txBody>
          <a:bodyPr wrap="square" lIns="0" tIns="0" rIns="0" bIns="0" rtlCol="0" anchor="ctr"/>
          <a:lstStyle/>
          <a:p>
            <a:pPr algn="ctr" indent="0" marL="0">
              <a:buNone/>
            </a:pPr>
            <a:r>
              <a:rPr lang="en-US" sz="1250" b="1" dirty="0">
                <a:solidFill>
                  <a:srgbClr val="3B1E6D"/>
                </a:solidFill>
                <a:latin typeface="Calibri" pitchFamily="34" charset="0"/>
                <a:ea typeface="Calibri" pitchFamily="34" charset="-122"/>
                <a:cs typeface="Calibri" pitchFamily="34" charset="-120"/>
              </a:rPr>
              <a:t>Levites</a:t>
            </a:r>
            <a:endParaRPr lang="en-US" sz="1250" dirty="0"/>
          </a:p>
        </p:txBody>
      </p:sp>
      <p:sp>
        <p:nvSpPr>
          <p:cNvPr id="19" name="Text 16"/>
          <p:cNvSpPr/>
          <p:nvPr/>
        </p:nvSpPr>
        <p:spPr>
          <a:xfrm>
            <a:off x="7680731" y="3264408"/>
            <a:ext cx="1554480" cy="594360"/>
          </a:xfrm>
          <a:prstGeom prst="rect">
            <a:avLst/>
          </a:prstGeom>
          <a:noFill/>
          <a:ln/>
        </p:spPr>
        <p:txBody>
          <a:bodyPr wrap="square" lIns="0" tIns="0" rIns="0" bIns="0" rtlCol="0" anchor="t"/>
          <a:lstStyle/>
          <a:p>
            <a:pPr algn="ctr" indent="0" marL="0">
              <a:buNone/>
            </a:pPr>
            <a:r>
              <a:rPr lang="en-US" sz="980" dirty="0">
                <a:solidFill>
                  <a:srgbClr val="6E6485"/>
                </a:solidFill>
                <a:latin typeface="Calibri" pitchFamily="34" charset="0"/>
                <a:ea typeface="Calibri" pitchFamily="34" charset="-122"/>
                <a:cs typeface="Calibri" pitchFamily="34" charset="-120"/>
              </a:rPr>
              <a:t>4,000 musicians “set apart to prophesy” (1 Chr. 25:1)</a:t>
            </a:r>
            <a:endParaRPr lang="en-US" sz="980" dirty="0"/>
          </a:p>
        </p:txBody>
      </p:sp>
      <p:sp>
        <p:nvSpPr>
          <p:cNvPr id="20" name="Shape 17"/>
          <p:cNvSpPr/>
          <p:nvPr/>
        </p:nvSpPr>
        <p:spPr>
          <a:xfrm>
            <a:off x="10737799" y="2706624"/>
            <a:ext cx="164592" cy="164592"/>
          </a:xfrm>
          <a:prstGeom prst="ellipse">
            <a:avLst/>
          </a:prstGeom>
          <a:solidFill>
            <a:srgbClr val="D4AF37"/>
          </a:solidFill>
          <a:ln w="19050">
            <a:solidFill>
              <a:srgbClr val="FFFFFF"/>
            </a:solidFill>
            <a:prstDash val="solid"/>
          </a:ln>
        </p:spPr>
      </p:sp>
      <p:sp>
        <p:nvSpPr>
          <p:cNvPr id="21" name="Text 18"/>
          <p:cNvSpPr/>
          <p:nvPr/>
        </p:nvSpPr>
        <p:spPr>
          <a:xfrm>
            <a:off x="10180015" y="2404872"/>
            <a:ext cx="1280160" cy="274320"/>
          </a:xfrm>
          <a:prstGeom prst="rect">
            <a:avLst/>
          </a:prstGeom>
          <a:noFill/>
          <a:ln/>
        </p:spPr>
        <p:txBody>
          <a:bodyPr wrap="square" lIns="0" tIns="0" rIns="0" bIns="0" rtlCol="0" anchor="ctr"/>
          <a:lstStyle/>
          <a:p>
            <a:pPr algn="ctr" indent="0" marL="0">
              <a:buNone/>
            </a:pPr>
            <a:r>
              <a:rPr lang="en-US" sz="1250" b="1" dirty="0">
                <a:solidFill>
                  <a:srgbClr val="3B1E6D"/>
                </a:solidFill>
                <a:latin typeface="Calibri" pitchFamily="34" charset="0"/>
                <a:ea typeface="Calibri" pitchFamily="34" charset="-122"/>
                <a:cs typeface="Calibri" pitchFamily="34" charset="-120"/>
              </a:rPr>
              <a:t>Temple</a:t>
            </a:r>
            <a:endParaRPr lang="en-US" sz="1250" dirty="0"/>
          </a:p>
        </p:txBody>
      </p:sp>
      <p:sp>
        <p:nvSpPr>
          <p:cNvPr id="22" name="Text 19"/>
          <p:cNvSpPr/>
          <p:nvPr/>
        </p:nvSpPr>
        <p:spPr>
          <a:xfrm>
            <a:off x="10042855" y="1828800"/>
            <a:ext cx="1554480" cy="594360"/>
          </a:xfrm>
          <a:prstGeom prst="rect">
            <a:avLst/>
          </a:prstGeom>
          <a:noFill/>
          <a:ln/>
        </p:spPr>
        <p:txBody>
          <a:bodyPr wrap="square" lIns="0" tIns="0" rIns="0" bIns="0" rtlCol="0" anchor="t"/>
          <a:lstStyle/>
          <a:p>
            <a:pPr algn="ctr" indent="0" marL="0">
              <a:buNone/>
            </a:pPr>
            <a:r>
              <a:rPr lang="en-US" sz="980" dirty="0">
                <a:solidFill>
                  <a:srgbClr val="6E6485"/>
                </a:solidFill>
                <a:latin typeface="Calibri" pitchFamily="34" charset="0"/>
                <a:ea typeface="Calibri" pitchFamily="34" charset="-122"/>
                <a:cs typeface="Calibri" pitchFamily="34" charset="-120"/>
              </a:rPr>
              <a:t>United praise fills the house with glory (2 Chr. 5)</a:t>
            </a:r>
            <a:endParaRPr lang="en-US" sz="980" dirty="0"/>
          </a:p>
        </p:txBody>
      </p:sp>
      <p:sp>
        <p:nvSpPr>
          <p:cNvPr id="23" name="Shape 20"/>
          <p:cNvSpPr/>
          <p:nvPr/>
        </p:nvSpPr>
        <p:spPr>
          <a:xfrm>
            <a:off x="548640" y="4297680"/>
            <a:ext cx="11094415" cy="1554480"/>
          </a:xfrm>
          <a:prstGeom prst="roundRect">
            <a:avLst>
              <a:gd name="adj" fmla="val 4706"/>
            </a:avLst>
          </a:prstGeom>
          <a:solidFill>
            <a:srgbClr val="3B1E6D"/>
          </a:solidFill>
          <a:ln/>
          <a:effectLst>
            <a:outerShdw sx="100000" sy="100000" kx="0" ky="0" algn="bl" rotWithShape="0" blurRad="76200" dist="25400" dir="5400000">
              <a:srgbClr val="000000">
                <a:alpha val="10000"/>
              </a:srgbClr>
            </a:outerShdw>
          </a:effectLst>
        </p:spPr>
      </p:sp>
      <p:sp>
        <p:nvSpPr>
          <p:cNvPr id="24" name="Text 21"/>
          <p:cNvSpPr/>
          <p:nvPr/>
        </p:nvSpPr>
        <p:spPr>
          <a:xfrm>
            <a:off x="868680" y="4297680"/>
            <a:ext cx="10454335" cy="1554480"/>
          </a:xfrm>
          <a:prstGeom prst="rect">
            <a:avLst/>
          </a:prstGeom>
          <a:noFill/>
          <a:ln/>
        </p:spPr>
        <p:txBody>
          <a:bodyPr wrap="square" lIns="0" tIns="0" rIns="0" bIns="0" rtlCol="0" anchor="ctr"/>
          <a:lstStyle/>
          <a:p>
            <a:pPr algn="ctr" indent="0" marL="0">
              <a:buNone/>
            </a:pPr>
            <a:r>
              <a:rPr lang="en-US" sz="1350" i="1" dirty="0">
                <a:solidFill>
                  <a:srgbClr val="FFFFFF"/>
                </a:solidFill>
                <a:latin typeface="Calibri" pitchFamily="34" charset="0"/>
                <a:ea typeface="Calibri" pitchFamily="34" charset="-122"/>
                <a:cs typeface="Calibri" pitchFamily="34" charset="-120"/>
              </a:rPr>
              <a:t>From the very first musician named in Scripture to the thousands of Levitical singers in Solomon's temple, sacred music in Israel was never an afterthought — it was an organized, Spirit-ordained ministry.</a:t>
            </a:r>
            <a:endParaRPr lang="en-US" sz="1350" dirty="0"/>
          </a:p>
        </p:txBody>
      </p:sp>
      <p:sp>
        <p:nvSpPr>
          <p:cNvPr id="25" name="Text 22"/>
          <p:cNvSpPr/>
          <p:nvPr/>
        </p:nvSpPr>
        <p:spPr>
          <a:xfrm>
            <a:off x="11323015" y="6419088"/>
            <a:ext cx="502920" cy="274320"/>
          </a:xfrm>
          <a:prstGeom prst="rect">
            <a:avLst/>
          </a:prstGeom>
          <a:noFill/>
          <a:ln/>
        </p:spPr>
        <p:txBody>
          <a:bodyPr wrap="square" lIns="0" tIns="0" rIns="0" bIns="0" rtlCol="0" anchor="ctr"/>
          <a:lstStyle/>
          <a:p>
            <a:pPr algn="r" indent="0" marL="0">
              <a:buNone/>
            </a:pPr>
            <a:r>
              <a:rPr lang="en-US" sz="1000" dirty="0">
                <a:solidFill>
                  <a:srgbClr val="6E6485"/>
                </a:solidFill>
                <a:latin typeface="Calibri" pitchFamily="34" charset="0"/>
                <a:ea typeface="Calibri" pitchFamily="34" charset="-122"/>
                <a:cs typeface="Calibri" pitchFamily="34" charset="-120"/>
              </a:rPr>
              <a:t>05</a:t>
            </a:r>
            <a:endParaRPr lang="en-US" sz="1000" dirty="0"/>
          </a:p>
        </p:txBody>
      </p:sp>
      <p:sp>
        <p:nvSpPr>
          <p:cNvPr id="26" name="Text 23"/>
          <p:cNvSpPr/>
          <p:nvPr/>
        </p:nvSpPr>
        <p:spPr>
          <a:xfrm>
            <a:off x="548640" y="6419088"/>
            <a:ext cx="5486400" cy="274320"/>
          </a:xfrm>
          <a:prstGeom prst="rect">
            <a:avLst/>
          </a:prstGeom>
          <a:noFill/>
          <a:ln/>
        </p:spPr>
        <p:txBody>
          <a:bodyPr wrap="square" lIns="0" tIns="0" rIns="0" bIns="0" rtlCol="0" anchor="ctr"/>
          <a:lstStyle/>
          <a:p>
            <a:pPr indent="0" marL="0">
              <a:buNone/>
            </a:pPr>
            <a:r>
              <a:rPr lang="en-US" sz="900" spc="120" kern="0" dirty="0">
                <a:solidFill>
                  <a:srgbClr val="6E6485"/>
                </a:solidFill>
                <a:latin typeface="Calibri" pitchFamily="34" charset="0"/>
                <a:ea typeface="Calibri" pitchFamily="34" charset="-122"/>
                <a:cs typeface="Calibri" pitchFamily="34" charset="-120"/>
              </a:rPr>
              <a:t>THE ADVENTIST PHILOSOPHY OF MUSIC</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38912"/>
            <a:ext cx="566928" cy="566928"/>
          </a:xfrm>
          <a:prstGeom prst="ellipse">
            <a:avLst/>
          </a:prstGeom>
          <a:solidFill>
            <a:srgbClr val="3B1E6D"/>
          </a:solidFill>
          <a:ln/>
        </p:spPr>
      </p:sp>
      <p:pic>
        <p:nvPicPr>
          <p:cNvPr id="3" name="Image 0" descr="assets/FaBookOpen_white.png">    </p:cNvPr>
          <p:cNvPicPr>
            <a:picLocks noChangeAspect="1"/>
          </p:cNvPicPr>
          <p:nvPr/>
        </p:nvPicPr>
        <p:blipFill>
          <a:blip r:embed="rId1"/>
          <a:stretch>
            <a:fillRect/>
          </a:stretch>
        </p:blipFill>
        <p:spPr>
          <a:xfrm>
            <a:off x="625175" y="515447"/>
            <a:ext cx="413857" cy="413857"/>
          </a:xfrm>
          <a:prstGeom prst="rect">
            <a:avLst/>
          </a:prstGeom>
        </p:spPr>
      </p:pic>
      <p:sp>
        <p:nvSpPr>
          <p:cNvPr id="4" name="Text 1"/>
          <p:cNvSpPr/>
          <p:nvPr/>
        </p:nvSpPr>
        <p:spPr>
          <a:xfrm>
            <a:off x="1316736" y="402336"/>
            <a:ext cx="10326319" cy="237744"/>
          </a:xfrm>
          <a:prstGeom prst="rect">
            <a:avLst/>
          </a:prstGeom>
          <a:noFill/>
          <a:ln/>
        </p:spPr>
        <p:txBody>
          <a:bodyPr wrap="square" lIns="0" tIns="0" rIns="0" bIns="0" rtlCol="0" anchor="ctr"/>
          <a:lstStyle/>
          <a:p>
            <a:pPr indent="0" marL="0">
              <a:buNone/>
            </a:pPr>
            <a:r>
              <a:rPr lang="en-US" sz="1150" b="1" spc="200" kern="0" dirty="0">
                <a:solidFill>
                  <a:srgbClr val="8A6D1E"/>
                </a:solidFill>
                <a:latin typeface="Calibri" pitchFamily="34" charset="0"/>
                <a:ea typeface="Calibri" pitchFamily="34" charset="-122"/>
                <a:cs typeface="Calibri" pitchFamily="34" charset="-120"/>
              </a:rPr>
              <a:t>SECTION I</a:t>
            </a:r>
            <a:endParaRPr lang="en-US" sz="1150" dirty="0"/>
          </a:p>
        </p:txBody>
      </p:sp>
      <p:sp>
        <p:nvSpPr>
          <p:cNvPr id="5" name="Text 2"/>
          <p:cNvSpPr/>
          <p:nvPr/>
        </p:nvSpPr>
        <p:spPr>
          <a:xfrm>
            <a:off x="1316736" y="621792"/>
            <a:ext cx="10326319" cy="502920"/>
          </a:xfrm>
          <a:prstGeom prst="rect">
            <a:avLst/>
          </a:prstGeom>
          <a:noFill/>
          <a:ln/>
        </p:spPr>
        <p:txBody>
          <a:bodyPr wrap="square" lIns="0" tIns="0" rIns="0" bIns="0" rtlCol="0" anchor="ctr"/>
          <a:lstStyle/>
          <a:p>
            <a:pPr indent="0" marL="0">
              <a:buNone/>
            </a:pPr>
            <a:r>
              <a:rPr lang="en-US" sz="2700" b="1" dirty="0">
                <a:solidFill>
                  <a:srgbClr val="3B1E6D"/>
                </a:solidFill>
                <a:latin typeface="Cambria" pitchFamily="34" charset="0"/>
                <a:ea typeface="Cambria" pitchFamily="34" charset="-122"/>
                <a:cs typeface="Cambria" pitchFamily="34" charset="-120"/>
              </a:rPr>
              <a:t>Music in the Psalms</a:t>
            </a:r>
            <a:endParaRPr lang="en-US" sz="2700" dirty="0"/>
          </a:p>
        </p:txBody>
      </p:sp>
      <p:sp>
        <p:nvSpPr>
          <p:cNvPr id="6" name="Shape 3"/>
          <p:cNvSpPr/>
          <p:nvPr/>
        </p:nvSpPr>
        <p:spPr>
          <a:xfrm>
            <a:off x="548640" y="1600200"/>
            <a:ext cx="2043318" cy="2011680"/>
          </a:xfrm>
          <a:prstGeom prst="roundRect">
            <a:avLst>
              <a:gd name="adj" fmla="val 3636"/>
            </a:avLst>
          </a:prstGeom>
          <a:solidFill>
            <a:srgbClr val="F5F2FA"/>
          </a:solidFill>
          <a:ln/>
          <a:effectLst>
            <a:outerShdw sx="100000" sy="100000" kx="0" ky="0" algn="bl" rotWithShape="0" blurRad="76200" dist="25400" dir="5400000">
              <a:srgbClr val="000000">
                <a:alpha val="10000"/>
              </a:srgbClr>
            </a:outerShdw>
          </a:effectLst>
        </p:spPr>
      </p:sp>
      <p:sp>
        <p:nvSpPr>
          <p:cNvPr id="7" name="Shape 4"/>
          <p:cNvSpPr/>
          <p:nvPr/>
        </p:nvSpPr>
        <p:spPr>
          <a:xfrm>
            <a:off x="1277691" y="1819656"/>
            <a:ext cx="585216" cy="585216"/>
          </a:xfrm>
          <a:prstGeom prst="ellipse">
            <a:avLst/>
          </a:prstGeom>
          <a:solidFill>
            <a:srgbClr val="3B1E6D"/>
          </a:solidFill>
          <a:ln/>
        </p:spPr>
      </p:sp>
      <p:pic>
        <p:nvPicPr>
          <p:cNvPr id="8" name="Image 1" descr="assets/FaCrown_white.png">    </p:cNvPr>
          <p:cNvPicPr>
            <a:picLocks noChangeAspect="1"/>
          </p:cNvPicPr>
          <p:nvPr/>
        </p:nvPicPr>
        <p:blipFill>
          <a:blip r:embed="rId2"/>
          <a:stretch>
            <a:fillRect/>
          </a:stretch>
        </p:blipFill>
        <p:spPr>
          <a:xfrm>
            <a:off x="1356695" y="1898660"/>
            <a:ext cx="427208" cy="427208"/>
          </a:xfrm>
          <a:prstGeom prst="rect">
            <a:avLst/>
          </a:prstGeom>
        </p:spPr>
      </p:pic>
      <p:sp>
        <p:nvSpPr>
          <p:cNvPr id="9" name="Text 5"/>
          <p:cNvSpPr/>
          <p:nvPr/>
        </p:nvSpPr>
        <p:spPr>
          <a:xfrm>
            <a:off x="685800" y="2514600"/>
            <a:ext cx="1768998" cy="100584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Praise</a:t>
            </a:r>
            <a:endParaRPr lang="en-US" sz="1200" dirty="0"/>
          </a:p>
        </p:txBody>
      </p:sp>
      <p:sp>
        <p:nvSpPr>
          <p:cNvPr id="10" name="Shape 6"/>
          <p:cNvSpPr/>
          <p:nvPr/>
        </p:nvSpPr>
        <p:spPr>
          <a:xfrm>
            <a:off x="2811414" y="1600200"/>
            <a:ext cx="2043318" cy="2011680"/>
          </a:xfrm>
          <a:prstGeom prst="roundRect">
            <a:avLst>
              <a:gd name="adj" fmla="val 3636"/>
            </a:avLst>
          </a:prstGeom>
          <a:solidFill>
            <a:srgbClr val="F5F2FA"/>
          </a:solidFill>
          <a:ln/>
          <a:effectLst>
            <a:outerShdw sx="100000" sy="100000" kx="0" ky="0" algn="bl" rotWithShape="0" blurRad="76200" dist="25400" dir="5400000">
              <a:srgbClr val="000000">
                <a:alpha val="10000"/>
              </a:srgbClr>
            </a:outerShdw>
          </a:effectLst>
        </p:spPr>
      </p:sp>
      <p:sp>
        <p:nvSpPr>
          <p:cNvPr id="11" name="Shape 7"/>
          <p:cNvSpPr/>
          <p:nvPr/>
        </p:nvSpPr>
        <p:spPr>
          <a:xfrm>
            <a:off x="3540465" y="1819656"/>
            <a:ext cx="585216" cy="585216"/>
          </a:xfrm>
          <a:prstGeom prst="ellipse">
            <a:avLst/>
          </a:prstGeom>
          <a:solidFill>
            <a:srgbClr val="3B1E6D"/>
          </a:solidFill>
          <a:ln/>
        </p:spPr>
      </p:sp>
      <p:pic>
        <p:nvPicPr>
          <p:cNvPr id="12" name="Image 2" descr="assets/FaHeart_white.png">    </p:cNvPr>
          <p:cNvPicPr>
            <a:picLocks noChangeAspect="1"/>
          </p:cNvPicPr>
          <p:nvPr/>
        </p:nvPicPr>
        <p:blipFill>
          <a:blip r:embed="rId3"/>
          <a:stretch>
            <a:fillRect/>
          </a:stretch>
        </p:blipFill>
        <p:spPr>
          <a:xfrm>
            <a:off x="3619470" y="1898660"/>
            <a:ext cx="427208" cy="427208"/>
          </a:xfrm>
          <a:prstGeom prst="rect">
            <a:avLst/>
          </a:prstGeom>
        </p:spPr>
      </p:pic>
      <p:sp>
        <p:nvSpPr>
          <p:cNvPr id="13" name="Text 8"/>
          <p:cNvSpPr/>
          <p:nvPr/>
        </p:nvSpPr>
        <p:spPr>
          <a:xfrm>
            <a:off x="2948574" y="2514600"/>
            <a:ext cx="1768998" cy="100584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Lament</a:t>
            </a:r>
            <a:endParaRPr lang="en-US" sz="1200" dirty="0"/>
          </a:p>
        </p:txBody>
      </p:sp>
      <p:sp>
        <p:nvSpPr>
          <p:cNvPr id="14" name="Shape 9"/>
          <p:cNvSpPr/>
          <p:nvPr/>
        </p:nvSpPr>
        <p:spPr>
          <a:xfrm>
            <a:off x="5074188" y="1600200"/>
            <a:ext cx="2043318" cy="2011680"/>
          </a:xfrm>
          <a:prstGeom prst="roundRect">
            <a:avLst>
              <a:gd name="adj" fmla="val 3636"/>
            </a:avLst>
          </a:prstGeom>
          <a:solidFill>
            <a:srgbClr val="F5F2FA"/>
          </a:solidFill>
          <a:ln/>
          <a:effectLst>
            <a:outerShdw sx="100000" sy="100000" kx="0" ky="0" algn="bl" rotWithShape="0" blurRad="76200" dist="25400" dir="5400000">
              <a:srgbClr val="000000">
                <a:alpha val="10000"/>
              </a:srgbClr>
            </a:outerShdw>
          </a:effectLst>
        </p:spPr>
      </p:sp>
      <p:sp>
        <p:nvSpPr>
          <p:cNvPr id="15" name="Shape 10"/>
          <p:cNvSpPr/>
          <p:nvPr/>
        </p:nvSpPr>
        <p:spPr>
          <a:xfrm>
            <a:off x="5803240" y="1819656"/>
            <a:ext cx="585216" cy="585216"/>
          </a:xfrm>
          <a:prstGeom prst="ellipse">
            <a:avLst/>
          </a:prstGeom>
          <a:solidFill>
            <a:srgbClr val="3B1E6D"/>
          </a:solidFill>
          <a:ln/>
        </p:spPr>
      </p:sp>
      <p:pic>
        <p:nvPicPr>
          <p:cNvPr id="16" name="Image 3" descr="assets/FaHandHoldingHeart_white.png">    </p:cNvPr>
          <p:cNvPicPr>
            <a:picLocks noChangeAspect="1"/>
          </p:cNvPicPr>
          <p:nvPr/>
        </p:nvPicPr>
        <p:blipFill>
          <a:blip r:embed="rId4"/>
          <a:stretch>
            <a:fillRect/>
          </a:stretch>
        </p:blipFill>
        <p:spPr>
          <a:xfrm>
            <a:off x="5882244" y="1898660"/>
            <a:ext cx="427208" cy="427208"/>
          </a:xfrm>
          <a:prstGeom prst="rect">
            <a:avLst/>
          </a:prstGeom>
        </p:spPr>
      </p:pic>
      <p:sp>
        <p:nvSpPr>
          <p:cNvPr id="17" name="Text 11"/>
          <p:cNvSpPr/>
          <p:nvPr/>
        </p:nvSpPr>
        <p:spPr>
          <a:xfrm>
            <a:off x="5211348" y="2514600"/>
            <a:ext cx="1768998" cy="100584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Thanksgiving</a:t>
            </a:r>
            <a:endParaRPr lang="en-US" sz="1200" dirty="0"/>
          </a:p>
        </p:txBody>
      </p:sp>
      <p:sp>
        <p:nvSpPr>
          <p:cNvPr id="18" name="Shape 12"/>
          <p:cNvSpPr/>
          <p:nvPr/>
        </p:nvSpPr>
        <p:spPr>
          <a:xfrm>
            <a:off x="7336963" y="1600200"/>
            <a:ext cx="2043318" cy="2011680"/>
          </a:xfrm>
          <a:prstGeom prst="roundRect">
            <a:avLst>
              <a:gd name="adj" fmla="val 3636"/>
            </a:avLst>
          </a:prstGeom>
          <a:solidFill>
            <a:srgbClr val="F5F2FA"/>
          </a:solidFill>
          <a:ln/>
          <a:effectLst>
            <a:outerShdw sx="100000" sy="100000" kx="0" ky="0" algn="bl" rotWithShape="0" blurRad="76200" dist="25400" dir="5400000">
              <a:srgbClr val="000000">
                <a:alpha val="10000"/>
              </a:srgbClr>
            </a:outerShdw>
          </a:effectLst>
        </p:spPr>
      </p:sp>
      <p:sp>
        <p:nvSpPr>
          <p:cNvPr id="19" name="Shape 13"/>
          <p:cNvSpPr/>
          <p:nvPr/>
        </p:nvSpPr>
        <p:spPr>
          <a:xfrm>
            <a:off x="8066014" y="1819656"/>
            <a:ext cx="585216" cy="585216"/>
          </a:xfrm>
          <a:prstGeom prst="ellipse">
            <a:avLst/>
          </a:prstGeom>
          <a:solidFill>
            <a:srgbClr val="3B1E6D"/>
          </a:solidFill>
          <a:ln/>
        </p:spPr>
      </p:sp>
      <p:pic>
        <p:nvPicPr>
          <p:cNvPr id="20" name="Image 4" descr="assets/FaPrayingHands_white.png">    </p:cNvPr>
          <p:cNvPicPr>
            <a:picLocks noChangeAspect="1"/>
          </p:cNvPicPr>
          <p:nvPr/>
        </p:nvPicPr>
        <p:blipFill>
          <a:blip r:embed="rId5"/>
          <a:stretch>
            <a:fillRect/>
          </a:stretch>
        </p:blipFill>
        <p:spPr>
          <a:xfrm>
            <a:off x="8145018" y="1898660"/>
            <a:ext cx="427208" cy="427208"/>
          </a:xfrm>
          <a:prstGeom prst="rect">
            <a:avLst/>
          </a:prstGeom>
        </p:spPr>
      </p:pic>
      <p:sp>
        <p:nvSpPr>
          <p:cNvPr id="21" name="Text 14"/>
          <p:cNvSpPr/>
          <p:nvPr/>
        </p:nvSpPr>
        <p:spPr>
          <a:xfrm>
            <a:off x="7474123" y="2514600"/>
            <a:ext cx="1768998" cy="100584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Worship</a:t>
            </a:r>
            <a:endParaRPr lang="en-US" sz="1200" dirty="0"/>
          </a:p>
        </p:txBody>
      </p:sp>
      <p:sp>
        <p:nvSpPr>
          <p:cNvPr id="22" name="Shape 15"/>
          <p:cNvSpPr/>
          <p:nvPr/>
        </p:nvSpPr>
        <p:spPr>
          <a:xfrm>
            <a:off x="9599737" y="1600200"/>
            <a:ext cx="2043318" cy="2011680"/>
          </a:xfrm>
          <a:prstGeom prst="roundRect">
            <a:avLst>
              <a:gd name="adj" fmla="val 3636"/>
            </a:avLst>
          </a:prstGeom>
          <a:solidFill>
            <a:srgbClr val="F5F2FA"/>
          </a:solidFill>
          <a:ln/>
          <a:effectLst>
            <a:outerShdw sx="100000" sy="100000" kx="0" ky="0" algn="bl" rotWithShape="0" blurRad="76200" dist="25400" dir="5400000">
              <a:srgbClr val="000000">
                <a:alpha val="10000"/>
              </a:srgbClr>
            </a:outerShdw>
          </a:effectLst>
        </p:spPr>
      </p:sp>
      <p:sp>
        <p:nvSpPr>
          <p:cNvPr id="23" name="Shape 16"/>
          <p:cNvSpPr/>
          <p:nvPr/>
        </p:nvSpPr>
        <p:spPr>
          <a:xfrm>
            <a:off x="10328788" y="1819656"/>
            <a:ext cx="585216" cy="585216"/>
          </a:xfrm>
          <a:prstGeom prst="ellipse">
            <a:avLst/>
          </a:prstGeom>
          <a:solidFill>
            <a:srgbClr val="3B1E6D"/>
          </a:solidFill>
          <a:ln/>
        </p:spPr>
      </p:sp>
      <p:pic>
        <p:nvPicPr>
          <p:cNvPr id="24" name="Image 5" descr="assets/FaCommentDots_white.png">    </p:cNvPr>
          <p:cNvPicPr>
            <a:picLocks noChangeAspect="1"/>
          </p:cNvPicPr>
          <p:nvPr/>
        </p:nvPicPr>
        <p:blipFill>
          <a:blip r:embed="rId6"/>
          <a:stretch>
            <a:fillRect/>
          </a:stretch>
        </p:blipFill>
        <p:spPr>
          <a:xfrm>
            <a:off x="10407792" y="1898660"/>
            <a:ext cx="427208" cy="427208"/>
          </a:xfrm>
          <a:prstGeom prst="rect">
            <a:avLst/>
          </a:prstGeom>
        </p:spPr>
      </p:pic>
      <p:sp>
        <p:nvSpPr>
          <p:cNvPr id="25" name="Text 17"/>
          <p:cNvSpPr/>
          <p:nvPr/>
        </p:nvSpPr>
        <p:spPr>
          <a:xfrm>
            <a:off x="9736897" y="2514600"/>
            <a:ext cx="1768998" cy="100584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Testimony</a:t>
            </a:r>
            <a:endParaRPr lang="en-US" sz="1200" dirty="0"/>
          </a:p>
        </p:txBody>
      </p:sp>
      <p:sp>
        <p:nvSpPr>
          <p:cNvPr id="26" name="Shape 18"/>
          <p:cNvSpPr/>
          <p:nvPr/>
        </p:nvSpPr>
        <p:spPr>
          <a:xfrm>
            <a:off x="548640" y="3886200"/>
            <a:ext cx="11094415" cy="2011680"/>
          </a:xfrm>
          <a:prstGeom prst="roundRect">
            <a:avLst>
              <a:gd name="adj" fmla="val 3636"/>
            </a:avLst>
          </a:prstGeom>
          <a:solidFill>
            <a:srgbClr val="ECE5F7"/>
          </a:solidFill>
          <a:ln/>
          <a:effectLst>
            <a:outerShdw sx="100000" sy="100000" kx="0" ky="0" algn="bl" rotWithShape="0" blurRad="76200" dist="25400" dir="5400000">
              <a:srgbClr val="000000">
                <a:alpha val="10000"/>
              </a:srgbClr>
            </a:outerShdw>
          </a:effectLst>
        </p:spPr>
      </p:sp>
      <p:sp>
        <p:nvSpPr>
          <p:cNvPr id="27" name="Shape 19"/>
          <p:cNvSpPr/>
          <p:nvPr/>
        </p:nvSpPr>
        <p:spPr>
          <a:xfrm>
            <a:off x="822960" y="4233672"/>
            <a:ext cx="640080" cy="640080"/>
          </a:xfrm>
          <a:prstGeom prst="ellipse">
            <a:avLst/>
          </a:prstGeom>
          <a:solidFill>
            <a:srgbClr val="3B1E6D"/>
          </a:solidFill>
          <a:ln/>
        </p:spPr>
      </p:sp>
      <p:pic>
        <p:nvPicPr>
          <p:cNvPr id="28" name="Image 6" descr="assets/FaBookmark_white.png">    </p:cNvPr>
          <p:cNvPicPr>
            <a:picLocks noChangeAspect="1"/>
          </p:cNvPicPr>
          <p:nvPr/>
        </p:nvPicPr>
        <p:blipFill>
          <a:blip r:embed="rId7"/>
          <a:stretch>
            <a:fillRect/>
          </a:stretch>
        </p:blipFill>
        <p:spPr>
          <a:xfrm>
            <a:off x="909371" y="4320083"/>
            <a:ext cx="467258" cy="467258"/>
          </a:xfrm>
          <a:prstGeom prst="rect">
            <a:avLst/>
          </a:prstGeom>
        </p:spPr>
      </p:pic>
      <p:sp>
        <p:nvSpPr>
          <p:cNvPr id="29" name="Text 20"/>
          <p:cNvSpPr/>
          <p:nvPr/>
        </p:nvSpPr>
        <p:spPr>
          <a:xfrm>
            <a:off x="1600200" y="3886200"/>
            <a:ext cx="9768535" cy="2011680"/>
          </a:xfrm>
          <a:prstGeom prst="rect">
            <a:avLst/>
          </a:prstGeom>
          <a:noFill/>
          <a:ln/>
        </p:spPr>
        <p:txBody>
          <a:bodyPr wrap="square" lIns="0" tIns="0" rIns="0" bIns="0" rtlCol="0" anchor="ctr"/>
          <a:lstStyle/>
          <a:p>
            <a:pPr indent="0" marL="0">
              <a:buNone/>
            </a:pPr>
            <a:r>
              <a:rPr lang="en-US" sz="1250" dirty="0">
                <a:solidFill>
                  <a:srgbClr val="201341"/>
                </a:solidFill>
                <a:latin typeface="Calibri" pitchFamily="34" charset="0"/>
                <a:ea typeface="Calibri" pitchFamily="34" charset="-122"/>
                <a:cs typeface="Calibri" pitchFamily="34" charset="-120"/>
              </a:rPr>
              <a:t>Nearly a third of the Psalms are laments — honest cries of confusion, grief, or anger brought directly to God. This is why the Psalms remain the church's songbook: they give voice to the full range of human experience before God, not only triumph but sorrow honestly expressed and resolved in trust. Even their headers — “to the choirmaster,” “with stringed instruments” — reveal a hymnbook with built-in performance instruction.</a:t>
            </a:r>
            <a:endParaRPr lang="en-US" sz="1250" dirty="0"/>
          </a:p>
        </p:txBody>
      </p:sp>
      <p:sp>
        <p:nvSpPr>
          <p:cNvPr id="30" name="Text 21"/>
          <p:cNvSpPr/>
          <p:nvPr/>
        </p:nvSpPr>
        <p:spPr>
          <a:xfrm>
            <a:off x="11323015" y="6419088"/>
            <a:ext cx="502920" cy="274320"/>
          </a:xfrm>
          <a:prstGeom prst="rect">
            <a:avLst/>
          </a:prstGeom>
          <a:noFill/>
          <a:ln/>
        </p:spPr>
        <p:txBody>
          <a:bodyPr wrap="square" lIns="0" tIns="0" rIns="0" bIns="0" rtlCol="0" anchor="ctr"/>
          <a:lstStyle/>
          <a:p>
            <a:pPr algn="r" indent="0" marL="0">
              <a:buNone/>
            </a:pPr>
            <a:r>
              <a:rPr lang="en-US" sz="1000" dirty="0">
                <a:solidFill>
                  <a:srgbClr val="6E6485"/>
                </a:solidFill>
                <a:latin typeface="Calibri" pitchFamily="34" charset="0"/>
                <a:ea typeface="Calibri" pitchFamily="34" charset="-122"/>
                <a:cs typeface="Calibri" pitchFamily="34" charset="-120"/>
              </a:rPr>
              <a:t>06</a:t>
            </a:r>
            <a:endParaRPr lang="en-US" sz="1000" dirty="0"/>
          </a:p>
        </p:txBody>
      </p:sp>
      <p:sp>
        <p:nvSpPr>
          <p:cNvPr id="31" name="Text 22"/>
          <p:cNvSpPr/>
          <p:nvPr/>
        </p:nvSpPr>
        <p:spPr>
          <a:xfrm>
            <a:off x="548640" y="6419088"/>
            <a:ext cx="5486400" cy="274320"/>
          </a:xfrm>
          <a:prstGeom prst="rect">
            <a:avLst/>
          </a:prstGeom>
          <a:noFill/>
          <a:ln/>
        </p:spPr>
        <p:txBody>
          <a:bodyPr wrap="square" lIns="0" tIns="0" rIns="0" bIns="0" rtlCol="0" anchor="ctr"/>
          <a:lstStyle/>
          <a:p>
            <a:pPr indent="0" marL="0">
              <a:buNone/>
            </a:pPr>
            <a:r>
              <a:rPr lang="en-US" sz="900" spc="120" kern="0" dirty="0">
                <a:solidFill>
                  <a:srgbClr val="6E6485"/>
                </a:solidFill>
                <a:latin typeface="Calibri" pitchFamily="34" charset="0"/>
                <a:ea typeface="Calibri" pitchFamily="34" charset="-122"/>
                <a:cs typeface="Calibri" pitchFamily="34" charset="-120"/>
              </a:rPr>
              <a:t>THE ADVENTIST PHILOSOPHY OF MUSIC</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38912"/>
            <a:ext cx="566928" cy="566928"/>
          </a:xfrm>
          <a:prstGeom prst="ellipse">
            <a:avLst/>
          </a:prstGeom>
          <a:solidFill>
            <a:srgbClr val="3B1E6D"/>
          </a:solidFill>
          <a:ln/>
        </p:spPr>
      </p:sp>
      <p:pic>
        <p:nvPicPr>
          <p:cNvPr id="3" name="Image 0" descr="assets/FaCross_white.png">    </p:cNvPr>
          <p:cNvPicPr>
            <a:picLocks noChangeAspect="1"/>
          </p:cNvPicPr>
          <p:nvPr/>
        </p:nvPicPr>
        <p:blipFill>
          <a:blip r:embed="rId1"/>
          <a:stretch>
            <a:fillRect/>
          </a:stretch>
        </p:blipFill>
        <p:spPr>
          <a:xfrm>
            <a:off x="625175" y="515447"/>
            <a:ext cx="413857" cy="413857"/>
          </a:xfrm>
          <a:prstGeom prst="rect">
            <a:avLst/>
          </a:prstGeom>
        </p:spPr>
      </p:pic>
      <p:sp>
        <p:nvSpPr>
          <p:cNvPr id="4" name="Text 1"/>
          <p:cNvSpPr/>
          <p:nvPr/>
        </p:nvSpPr>
        <p:spPr>
          <a:xfrm>
            <a:off x="1316736" y="402336"/>
            <a:ext cx="10326319" cy="237744"/>
          </a:xfrm>
          <a:prstGeom prst="rect">
            <a:avLst/>
          </a:prstGeom>
          <a:noFill/>
          <a:ln/>
        </p:spPr>
        <p:txBody>
          <a:bodyPr wrap="square" lIns="0" tIns="0" rIns="0" bIns="0" rtlCol="0" anchor="ctr"/>
          <a:lstStyle/>
          <a:p>
            <a:pPr indent="0" marL="0">
              <a:buNone/>
            </a:pPr>
            <a:r>
              <a:rPr lang="en-US" sz="1150" b="1" spc="200" kern="0" dirty="0">
                <a:solidFill>
                  <a:srgbClr val="8A6D1E"/>
                </a:solidFill>
                <a:latin typeface="Calibri" pitchFamily="34" charset="0"/>
                <a:ea typeface="Calibri" pitchFamily="34" charset="-122"/>
                <a:cs typeface="Calibri" pitchFamily="34" charset="-120"/>
              </a:rPr>
              <a:t>SECTION I</a:t>
            </a:r>
            <a:endParaRPr lang="en-US" sz="1150" dirty="0"/>
          </a:p>
        </p:txBody>
      </p:sp>
      <p:sp>
        <p:nvSpPr>
          <p:cNvPr id="5" name="Text 2"/>
          <p:cNvSpPr/>
          <p:nvPr/>
        </p:nvSpPr>
        <p:spPr>
          <a:xfrm>
            <a:off x="1316736" y="621792"/>
            <a:ext cx="10326319" cy="502920"/>
          </a:xfrm>
          <a:prstGeom prst="rect">
            <a:avLst/>
          </a:prstGeom>
          <a:noFill/>
          <a:ln/>
        </p:spPr>
        <p:txBody>
          <a:bodyPr wrap="square" lIns="0" tIns="0" rIns="0" bIns="0" rtlCol="0" anchor="ctr"/>
          <a:lstStyle/>
          <a:p>
            <a:pPr indent="0" marL="0">
              <a:buNone/>
            </a:pPr>
            <a:r>
              <a:rPr lang="en-US" sz="2400" b="1" dirty="0">
                <a:solidFill>
                  <a:srgbClr val="3B1E6D"/>
                </a:solidFill>
                <a:latin typeface="Cambria" pitchFamily="34" charset="0"/>
                <a:ea typeface="Cambria" pitchFamily="34" charset="-122"/>
                <a:cs typeface="Cambria" pitchFamily="34" charset="-120"/>
              </a:rPr>
              <a:t>Music in the New Testament Church</a:t>
            </a:r>
            <a:endParaRPr lang="en-US" sz="2400" dirty="0"/>
          </a:p>
        </p:txBody>
      </p:sp>
      <p:sp>
        <p:nvSpPr>
          <p:cNvPr id="6" name="Shape 3"/>
          <p:cNvSpPr/>
          <p:nvPr/>
        </p:nvSpPr>
        <p:spPr>
          <a:xfrm>
            <a:off x="548640" y="1600200"/>
            <a:ext cx="11094415" cy="1371600"/>
          </a:xfrm>
          <a:prstGeom prst="roundRect">
            <a:avLst>
              <a:gd name="adj" fmla="val 5333"/>
            </a:avLst>
          </a:prstGeom>
          <a:solidFill>
            <a:srgbClr val="F5F2FA"/>
          </a:solidFill>
          <a:ln/>
          <a:effectLst>
            <a:outerShdw sx="100000" sy="100000" kx="0" ky="0" algn="bl" rotWithShape="0" blurRad="76200" dist="25400" dir="5400000">
              <a:srgbClr val="000000">
                <a:alpha val="10000"/>
              </a:srgbClr>
            </a:outerShdw>
          </a:effectLst>
        </p:spPr>
      </p:sp>
      <p:sp>
        <p:nvSpPr>
          <p:cNvPr id="7" name="Shape 4"/>
          <p:cNvSpPr/>
          <p:nvPr/>
        </p:nvSpPr>
        <p:spPr>
          <a:xfrm>
            <a:off x="804672" y="1892808"/>
            <a:ext cx="786384" cy="786384"/>
          </a:xfrm>
          <a:prstGeom prst="ellipse">
            <a:avLst/>
          </a:prstGeom>
          <a:solidFill>
            <a:srgbClr val="3B1E6D"/>
          </a:solidFill>
          <a:ln/>
        </p:spPr>
      </p:sp>
      <p:pic>
        <p:nvPicPr>
          <p:cNvPr id="8" name="Image 1" descr="assets/FaPrayingHands_white.png">    </p:cNvPr>
          <p:cNvPicPr>
            <a:picLocks noChangeAspect="1"/>
          </p:cNvPicPr>
          <p:nvPr/>
        </p:nvPicPr>
        <p:blipFill>
          <a:blip r:embed="rId2"/>
          <a:stretch>
            <a:fillRect/>
          </a:stretch>
        </p:blipFill>
        <p:spPr>
          <a:xfrm>
            <a:off x="910834" y="1998970"/>
            <a:ext cx="574060" cy="574060"/>
          </a:xfrm>
          <a:prstGeom prst="rect">
            <a:avLst/>
          </a:prstGeom>
        </p:spPr>
      </p:pic>
      <p:sp>
        <p:nvSpPr>
          <p:cNvPr id="9" name="Text 5"/>
          <p:cNvSpPr/>
          <p:nvPr/>
        </p:nvSpPr>
        <p:spPr>
          <a:xfrm>
            <a:off x="1783080" y="1764792"/>
            <a:ext cx="9585655" cy="347472"/>
          </a:xfrm>
          <a:prstGeom prst="rect">
            <a:avLst/>
          </a:prstGeom>
          <a:noFill/>
          <a:ln/>
        </p:spPr>
        <p:txBody>
          <a:bodyPr wrap="square" lIns="0" tIns="0" rIns="0" bIns="0" rtlCol="0" anchor="ctr"/>
          <a:lstStyle/>
          <a:p>
            <a:pPr indent="0" marL="0">
              <a:buNone/>
            </a:pPr>
            <a:r>
              <a:rPr lang="en-US" sz="1500" b="1" dirty="0">
                <a:solidFill>
                  <a:srgbClr val="3B1E6D"/>
                </a:solidFill>
                <a:latin typeface="Cambria" pitchFamily="34" charset="0"/>
                <a:ea typeface="Cambria" pitchFamily="34" charset="-122"/>
                <a:cs typeface="Cambria" pitchFamily="34" charset="-120"/>
              </a:rPr>
              <a:t>Jesus Sings a Hymn</a:t>
            </a:r>
            <a:endParaRPr lang="en-US" sz="1500" dirty="0"/>
          </a:p>
        </p:txBody>
      </p:sp>
      <p:sp>
        <p:nvSpPr>
          <p:cNvPr id="10" name="Text 6"/>
          <p:cNvSpPr/>
          <p:nvPr/>
        </p:nvSpPr>
        <p:spPr>
          <a:xfrm>
            <a:off x="1783080" y="2130552"/>
            <a:ext cx="9585655" cy="777240"/>
          </a:xfrm>
          <a:prstGeom prst="rect">
            <a:avLst/>
          </a:prstGeom>
          <a:noFill/>
          <a:ln/>
        </p:spPr>
        <p:txBody>
          <a:bodyPr wrap="square" lIns="0" tIns="0" rIns="0" bIns="0" rtlCol="0" anchor="t"/>
          <a:lstStyle/>
          <a:p>
            <a:pPr indent="0" marL="0">
              <a:buNone/>
            </a:pPr>
            <a:r>
              <a:rPr lang="en-US" sz="1200" dirty="0">
                <a:solidFill>
                  <a:srgbClr val="201341"/>
                </a:solidFill>
                <a:latin typeface="Calibri" pitchFamily="34" charset="0"/>
                <a:ea typeface="Calibri" pitchFamily="34" charset="-122"/>
                <a:cs typeface="Calibri" pitchFamily="34" charset="-120"/>
              </a:rPr>
              <a:t>After the Last Supper, Jesus and the disciples sang a hymn before walking to Gethsemane (Matt. 26:30) — sacred song accompanying His deepest trial.</a:t>
            </a:r>
            <a:endParaRPr lang="en-US" sz="1200" dirty="0"/>
          </a:p>
        </p:txBody>
      </p:sp>
      <p:sp>
        <p:nvSpPr>
          <p:cNvPr id="11" name="Shape 7"/>
          <p:cNvSpPr/>
          <p:nvPr/>
        </p:nvSpPr>
        <p:spPr>
          <a:xfrm>
            <a:off x="548640" y="3209544"/>
            <a:ext cx="11094415" cy="1371600"/>
          </a:xfrm>
          <a:prstGeom prst="roundRect">
            <a:avLst>
              <a:gd name="adj" fmla="val 5333"/>
            </a:avLst>
          </a:prstGeom>
          <a:solidFill>
            <a:srgbClr val="F5F2FA"/>
          </a:solidFill>
          <a:ln/>
          <a:effectLst>
            <a:outerShdw sx="100000" sy="100000" kx="0" ky="0" algn="bl" rotWithShape="0" blurRad="76200" dist="25400" dir="5400000">
              <a:srgbClr val="000000">
                <a:alpha val="10000"/>
              </a:srgbClr>
            </a:outerShdw>
          </a:effectLst>
        </p:spPr>
      </p:sp>
      <p:sp>
        <p:nvSpPr>
          <p:cNvPr id="12" name="Shape 8"/>
          <p:cNvSpPr/>
          <p:nvPr/>
        </p:nvSpPr>
        <p:spPr>
          <a:xfrm>
            <a:off x="804672" y="3502152"/>
            <a:ext cx="786384" cy="786384"/>
          </a:xfrm>
          <a:prstGeom prst="ellipse">
            <a:avLst/>
          </a:prstGeom>
          <a:solidFill>
            <a:srgbClr val="3B1E6D"/>
          </a:solidFill>
          <a:ln/>
        </p:spPr>
      </p:sp>
      <p:pic>
        <p:nvPicPr>
          <p:cNvPr id="13" name="Image 2" descr="assets/FaHandsHelping_white.png">    </p:cNvPr>
          <p:cNvPicPr>
            <a:picLocks noChangeAspect="1"/>
          </p:cNvPicPr>
          <p:nvPr/>
        </p:nvPicPr>
        <p:blipFill>
          <a:blip r:embed="rId3"/>
          <a:stretch>
            <a:fillRect/>
          </a:stretch>
        </p:blipFill>
        <p:spPr>
          <a:xfrm>
            <a:off x="910834" y="3608314"/>
            <a:ext cx="574060" cy="574060"/>
          </a:xfrm>
          <a:prstGeom prst="rect">
            <a:avLst/>
          </a:prstGeom>
        </p:spPr>
      </p:pic>
      <p:sp>
        <p:nvSpPr>
          <p:cNvPr id="14" name="Text 9"/>
          <p:cNvSpPr/>
          <p:nvPr/>
        </p:nvSpPr>
        <p:spPr>
          <a:xfrm>
            <a:off x="1783080" y="3374136"/>
            <a:ext cx="9585655" cy="347472"/>
          </a:xfrm>
          <a:prstGeom prst="rect">
            <a:avLst/>
          </a:prstGeom>
          <a:noFill/>
          <a:ln/>
        </p:spPr>
        <p:txBody>
          <a:bodyPr wrap="square" lIns="0" tIns="0" rIns="0" bIns="0" rtlCol="0" anchor="ctr"/>
          <a:lstStyle/>
          <a:p>
            <a:pPr indent="0" marL="0">
              <a:buNone/>
            </a:pPr>
            <a:r>
              <a:rPr lang="en-US" sz="1500" b="1" dirty="0">
                <a:solidFill>
                  <a:srgbClr val="3B1E6D"/>
                </a:solidFill>
                <a:latin typeface="Cambria" pitchFamily="34" charset="0"/>
                <a:ea typeface="Cambria" pitchFamily="34" charset="-122"/>
                <a:cs typeface="Cambria" pitchFamily="34" charset="-120"/>
              </a:rPr>
              <a:t>Paul and Silas</a:t>
            </a:r>
            <a:endParaRPr lang="en-US" sz="1500" dirty="0"/>
          </a:p>
        </p:txBody>
      </p:sp>
      <p:sp>
        <p:nvSpPr>
          <p:cNvPr id="15" name="Text 10"/>
          <p:cNvSpPr/>
          <p:nvPr/>
        </p:nvSpPr>
        <p:spPr>
          <a:xfrm>
            <a:off x="1783080" y="3739896"/>
            <a:ext cx="9585655" cy="777240"/>
          </a:xfrm>
          <a:prstGeom prst="rect">
            <a:avLst/>
          </a:prstGeom>
          <a:noFill/>
          <a:ln/>
        </p:spPr>
        <p:txBody>
          <a:bodyPr wrap="square" lIns="0" tIns="0" rIns="0" bIns="0" rtlCol="0" anchor="t"/>
          <a:lstStyle/>
          <a:p>
            <a:pPr indent="0" marL="0">
              <a:buNone/>
            </a:pPr>
            <a:r>
              <a:rPr lang="en-US" sz="1200" dirty="0">
                <a:solidFill>
                  <a:srgbClr val="201341"/>
                </a:solidFill>
                <a:latin typeface="Calibri" pitchFamily="34" charset="0"/>
                <a:ea typeface="Calibri" pitchFamily="34" charset="-122"/>
                <a:cs typeface="Calibri" pitchFamily="34" charset="-120"/>
              </a:rPr>
              <a:t>Imprisoned and beaten at Philippi, Paul and Silas sang hymns at midnight; their song became a witness to every prisoner who heard (Acts 16:25).</a:t>
            </a:r>
            <a:endParaRPr lang="en-US" sz="1200" dirty="0"/>
          </a:p>
        </p:txBody>
      </p:sp>
      <p:sp>
        <p:nvSpPr>
          <p:cNvPr id="16" name="Shape 11"/>
          <p:cNvSpPr/>
          <p:nvPr/>
        </p:nvSpPr>
        <p:spPr>
          <a:xfrm>
            <a:off x="548640" y="4818888"/>
            <a:ext cx="11094415" cy="1371600"/>
          </a:xfrm>
          <a:prstGeom prst="roundRect">
            <a:avLst>
              <a:gd name="adj" fmla="val 5333"/>
            </a:avLst>
          </a:prstGeom>
          <a:solidFill>
            <a:srgbClr val="F5F2FA"/>
          </a:solidFill>
          <a:ln/>
          <a:effectLst>
            <a:outerShdw sx="100000" sy="100000" kx="0" ky="0" algn="bl" rotWithShape="0" blurRad="76200" dist="25400" dir="5400000">
              <a:srgbClr val="000000">
                <a:alpha val="10000"/>
              </a:srgbClr>
            </a:outerShdw>
          </a:effectLst>
        </p:spPr>
      </p:sp>
      <p:sp>
        <p:nvSpPr>
          <p:cNvPr id="17" name="Shape 12"/>
          <p:cNvSpPr/>
          <p:nvPr/>
        </p:nvSpPr>
        <p:spPr>
          <a:xfrm>
            <a:off x="804672" y="5111496"/>
            <a:ext cx="786384" cy="786384"/>
          </a:xfrm>
          <a:prstGeom prst="ellipse">
            <a:avLst/>
          </a:prstGeom>
          <a:solidFill>
            <a:srgbClr val="3B1E6D"/>
          </a:solidFill>
          <a:ln/>
        </p:spPr>
      </p:sp>
      <p:pic>
        <p:nvPicPr>
          <p:cNvPr id="18" name="Image 3" descr="assets/FaScroll_white.png">    </p:cNvPr>
          <p:cNvPicPr>
            <a:picLocks noChangeAspect="1"/>
          </p:cNvPicPr>
          <p:nvPr/>
        </p:nvPicPr>
        <p:blipFill>
          <a:blip r:embed="rId4"/>
          <a:stretch>
            <a:fillRect/>
          </a:stretch>
        </p:blipFill>
        <p:spPr>
          <a:xfrm>
            <a:off x="910834" y="5217658"/>
            <a:ext cx="574060" cy="574060"/>
          </a:xfrm>
          <a:prstGeom prst="rect">
            <a:avLst/>
          </a:prstGeom>
        </p:spPr>
      </p:pic>
      <p:sp>
        <p:nvSpPr>
          <p:cNvPr id="19" name="Text 13"/>
          <p:cNvSpPr/>
          <p:nvPr/>
        </p:nvSpPr>
        <p:spPr>
          <a:xfrm>
            <a:off x="1783080" y="4983480"/>
            <a:ext cx="9585655" cy="347472"/>
          </a:xfrm>
          <a:prstGeom prst="rect">
            <a:avLst/>
          </a:prstGeom>
          <a:noFill/>
          <a:ln/>
        </p:spPr>
        <p:txBody>
          <a:bodyPr wrap="square" lIns="0" tIns="0" rIns="0" bIns="0" rtlCol="0" anchor="ctr"/>
          <a:lstStyle/>
          <a:p>
            <a:pPr indent="0" marL="0">
              <a:buNone/>
            </a:pPr>
            <a:r>
              <a:rPr lang="en-US" sz="1500" b="1" dirty="0">
                <a:solidFill>
                  <a:srgbClr val="3B1E6D"/>
                </a:solidFill>
                <a:latin typeface="Cambria" pitchFamily="34" charset="0"/>
                <a:ea typeface="Cambria" pitchFamily="34" charset="-122"/>
                <a:cs typeface="Cambria" pitchFamily="34" charset="-120"/>
              </a:rPr>
              <a:t>Psalms, Hymns, Spiritual Songs</a:t>
            </a:r>
            <a:endParaRPr lang="en-US" sz="1500" dirty="0"/>
          </a:p>
        </p:txBody>
      </p:sp>
      <p:sp>
        <p:nvSpPr>
          <p:cNvPr id="20" name="Text 14"/>
          <p:cNvSpPr/>
          <p:nvPr/>
        </p:nvSpPr>
        <p:spPr>
          <a:xfrm>
            <a:off x="1783080" y="5349240"/>
            <a:ext cx="9585655" cy="777240"/>
          </a:xfrm>
          <a:prstGeom prst="rect">
            <a:avLst/>
          </a:prstGeom>
          <a:noFill/>
          <a:ln/>
        </p:spPr>
        <p:txBody>
          <a:bodyPr wrap="square" lIns="0" tIns="0" rIns="0" bIns="0" rtlCol="0" anchor="t"/>
          <a:lstStyle/>
          <a:p>
            <a:pPr indent="0" marL="0">
              <a:buNone/>
            </a:pPr>
            <a:r>
              <a:rPr lang="en-US" sz="1200" dirty="0">
                <a:solidFill>
                  <a:srgbClr val="201341"/>
                </a:solidFill>
                <a:latin typeface="Calibri" pitchFamily="34" charset="0"/>
                <a:ea typeface="Calibri" pitchFamily="34" charset="-122"/>
                <a:cs typeface="Calibri" pitchFamily="34" charset="-120"/>
              </a:rPr>
              <a:t>Paul instructs the churches to address one another in “psalms and hymns and spiritual songs” (Eph. 5:19; Col. 3:16) — a breadth of legitimate musical expression even in apostolic worship.</a:t>
            </a:r>
            <a:endParaRPr lang="en-US" sz="1200" dirty="0"/>
          </a:p>
        </p:txBody>
      </p:sp>
      <p:sp>
        <p:nvSpPr>
          <p:cNvPr id="21" name="Text 15"/>
          <p:cNvSpPr/>
          <p:nvPr/>
        </p:nvSpPr>
        <p:spPr>
          <a:xfrm>
            <a:off x="11323015" y="6419088"/>
            <a:ext cx="502920" cy="274320"/>
          </a:xfrm>
          <a:prstGeom prst="rect">
            <a:avLst/>
          </a:prstGeom>
          <a:noFill/>
          <a:ln/>
        </p:spPr>
        <p:txBody>
          <a:bodyPr wrap="square" lIns="0" tIns="0" rIns="0" bIns="0" rtlCol="0" anchor="ctr"/>
          <a:lstStyle/>
          <a:p>
            <a:pPr algn="r" indent="0" marL="0">
              <a:buNone/>
            </a:pPr>
            <a:r>
              <a:rPr lang="en-US" sz="1000" dirty="0">
                <a:solidFill>
                  <a:srgbClr val="6E6485"/>
                </a:solidFill>
                <a:latin typeface="Calibri" pitchFamily="34" charset="0"/>
                <a:ea typeface="Calibri" pitchFamily="34" charset="-122"/>
                <a:cs typeface="Calibri" pitchFamily="34" charset="-120"/>
              </a:rPr>
              <a:t>07</a:t>
            </a:r>
            <a:endParaRPr lang="en-US" sz="1000" dirty="0"/>
          </a:p>
        </p:txBody>
      </p:sp>
      <p:sp>
        <p:nvSpPr>
          <p:cNvPr id="22" name="Text 16"/>
          <p:cNvSpPr/>
          <p:nvPr/>
        </p:nvSpPr>
        <p:spPr>
          <a:xfrm>
            <a:off x="548640" y="6419088"/>
            <a:ext cx="5486400" cy="274320"/>
          </a:xfrm>
          <a:prstGeom prst="rect">
            <a:avLst/>
          </a:prstGeom>
          <a:noFill/>
          <a:ln/>
        </p:spPr>
        <p:txBody>
          <a:bodyPr wrap="square" lIns="0" tIns="0" rIns="0" bIns="0" rtlCol="0" anchor="ctr"/>
          <a:lstStyle/>
          <a:p>
            <a:pPr indent="0" marL="0">
              <a:buNone/>
            </a:pPr>
            <a:r>
              <a:rPr lang="en-US" sz="900" spc="120" kern="0" dirty="0">
                <a:solidFill>
                  <a:srgbClr val="6E6485"/>
                </a:solidFill>
                <a:latin typeface="Calibri" pitchFamily="34" charset="0"/>
                <a:ea typeface="Calibri" pitchFamily="34" charset="-122"/>
                <a:cs typeface="Calibri" pitchFamily="34" charset="-120"/>
              </a:rPr>
              <a:t>THE ADVENTIST PHILOSOPHY OF MUSIC</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6213E"/>
        </a:solidFill>
      </p:bgPr>
    </p:bg>
    <p:spTree>
      <p:nvGrpSpPr>
        <p:cNvPr id="1" name=""/>
        <p:cNvGrpSpPr/>
        <p:nvPr/>
      </p:nvGrpSpPr>
      <p:grpSpPr>
        <a:xfrm>
          <a:off x="0" y="0"/>
          <a:ext cx="0" cy="0"/>
          <a:chOff x="0" y="0"/>
          <a:chExt cx="0" cy="0"/>
        </a:xfrm>
      </p:grpSpPr>
      <p:sp>
        <p:nvSpPr>
          <p:cNvPr id="2" name="Shape 0"/>
          <p:cNvSpPr/>
          <p:nvPr/>
        </p:nvSpPr>
        <p:spPr>
          <a:xfrm>
            <a:off x="8503920" y="548640"/>
            <a:ext cx="3108960" cy="0"/>
          </a:xfrm>
          <a:prstGeom prst="line">
            <a:avLst/>
          </a:prstGeom>
          <a:noFill/>
          <a:ln w="12700">
            <a:solidFill>
              <a:srgbClr val="D4AF37">
                <a:alpha val="60000"/>
              </a:srgbClr>
            </a:solidFill>
            <a:prstDash val="solid"/>
          </a:ln>
        </p:spPr>
      </p:sp>
      <p:sp>
        <p:nvSpPr>
          <p:cNvPr id="3" name="Shape 1"/>
          <p:cNvSpPr/>
          <p:nvPr/>
        </p:nvSpPr>
        <p:spPr>
          <a:xfrm>
            <a:off x="8503920" y="626364"/>
            <a:ext cx="3108960" cy="0"/>
          </a:xfrm>
          <a:prstGeom prst="line">
            <a:avLst/>
          </a:prstGeom>
          <a:noFill/>
          <a:ln w="12700">
            <a:solidFill>
              <a:srgbClr val="D4AF37">
                <a:alpha val="60000"/>
              </a:srgbClr>
            </a:solidFill>
            <a:prstDash val="solid"/>
          </a:ln>
        </p:spPr>
      </p:sp>
      <p:sp>
        <p:nvSpPr>
          <p:cNvPr id="4" name="Shape 2"/>
          <p:cNvSpPr/>
          <p:nvPr/>
        </p:nvSpPr>
        <p:spPr>
          <a:xfrm>
            <a:off x="8503920" y="704088"/>
            <a:ext cx="3108960" cy="0"/>
          </a:xfrm>
          <a:prstGeom prst="line">
            <a:avLst/>
          </a:prstGeom>
          <a:noFill/>
          <a:ln w="12700">
            <a:solidFill>
              <a:srgbClr val="D4AF37">
                <a:alpha val="60000"/>
              </a:srgbClr>
            </a:solidFill>
            <a:prstDash val="solid"/>
          </a:ln>
        </p:spPr>
      </p:sp>
      <p:sp>
        <p:nvSpPr>
          <p:cNvPr id="5" name="Shape 3"/>
          <p:cNvSpPr/>
          <p:nvPr/>
        </p:nvSpPr>
        <p:spPr>
          <a:xfrm>
            <a:off x="8503920" y="781812"/>
            <a:ext cx="3108960" cy="0"/>
          </a:xfrm>
          <a:prstGeom prst="line">
            <a:avLst/>
          </a:prstGeom>
          <a:noFill/>
          <a:ln w="12700">
            <a:solidFill>
              <a:srgbClr val="D4AF37">
                <a:alpha val="60000"/>
              </a:srgbClr>
            </a:solidFill>
            <a:prstDash val="solid"/>
          </a:ln>
        </p:spPr>
      </p:sp>
      <p:sp>
        <p:nvSpPr>
          <p:cNvPr id="6" name="Shape 4"/>
          <p:cNvSpPr/>
          <p:nvPr/>
        </p:nvSpPr>
        <p:spPr>
          <a:xfrm>
            <a:off x="8503920" y="859536"/>
            <a:ext cx="3108960" cy="0"/>
          </a:xfrm>
          <a:prstGeom prst="line">
            <a:avLst/>
          </a:prstGeom>
          <a:noFill/>
          <a:ln w="12700">
            <a:solidFill>
              <a:srgbClr val="D4AF37">
                <a:alpha val="60000"/>
              </a:srgbClr>
            </a:solidFill>
            <a:prstDash val="solid"/>
          </a:ln>
        </p:spPr>
      </p:sp>
      <p:sp>
        <p:nvSpPr>
          <p:cNvPr id="7" name="Shape 5"/>
          <p:cNvSpPr/>
          <p:nvPr/>
        </p:nvSpPr>
        <p:spPr>
          <a:xfrm rot="-1200000">
            <a:off x="8876995" y="657454"/>
            <a:ext cx="118872" cy="91440"/>
          </a:xfrm>
          <a:prstGeom prst="ellipse">
            <a:avLst/>
          </a:prstGeom>
          <a:solidFill>
            <a:srgbClr val="D4AF37"/>
          </a:solidFill>
          <a:ln/>
        </p:spPr>
      </p:sp>
      <p:sp>
        <p:nvSpPr>
          <p:cNvPr id="8" name="Shape 6"/>
          <p:cNvSpPr/>
          <p:nvPr/>
        </p:nvSpPr>
        <p:spPr>
          <a:xfrm>
            <a:off x="8977579" y="364846"/>
            <a:ext cx="0" cy="329184"/>
          </a:xfrm>
          <a:prstGeom prst="line">
            <a:avLst/>
          </a:prstGeom>
          <a:noFill/>
          <a:ln w="17780">
            <a:solidFill>
              <a:srgbClr val="D4AF37">
                <a:alpha val="70000"/>
              </a:srgbClr>
            </a:solidFill>
            <a:prstDash val="solid"/>
          </a:ln>
        </p:spPr>
      </p:sp>
      <p:sp>
        <p:nvSpPr>
          <p:cNvPr id="9" name="Shape 7"/>
          <p:cNvSpPr/>
          <p:nvPr/>
        </p:nvSpPr>
        <p:spPr>
          <a:xfrm rot="-1200000">
            <a:off x="9560966" y="789584"/>
            <a:ext cx="118872" cy="91440"/>
          </a:xfrm>
          <a:prstGeom prst="ellipse">
            <a:avLst/>
          </a:prstGeom>
          <a:solidFill>
            <a:srgbClr val="D4AF37"/>
          </a:solidFill>
          <a:ln/>
        </p:spPr>
      </p:sp>
      <p:sp>
        <p:nvSpPr>
          <p:cNvPr id="10" name="Shape 8"/>
          <p:cNvSpPr/>
          <p:nvPr/>
        </p:nvSpPr>
        <p:spPr>
          <a:xfrm>
            <a:off x="9661550" y="496976"/>
            <a:ext cx="0" cy="329184"/>
          </a:xfrm>
          <a:prstGeom prst="line">
            <a:avLst/>
          </a:prstGeom>
          <a:noFill/>
          <a:ln w="17780">
            <a:solidFill>
              <a:srgbClr val="D4AF37">
                <a:alpha val="70000"/>
              </a:srgbClr>
            </a:solidFill>
            <a:prstDash val="solid"/>
          </a:ln>
        </p:spPr>
      </p:sp>
      <p:sp>
        <p:nvSpPr>
          <p:cNvPr id="11" name="Shape 9"/>
          <p:cNvSpPr/>
          <p:nvPr/>
        </p:nvSpPr>
        <p:spPr>
          <a:xfrm rot="-1200000">
            <a:off x="10307117" y="595274"/>
            <a:ext cx="118872" cy="91440"/>
          </a:xfrm>
          <a:prstGeom prst="ellipse">
            <a:avLst/>
          </a:prstGeom>
          <a:solidFill>
            <a:srgbClr val="D4AF37"/>
          </a:solidFill>
          <a:ln/>
        </p:spPr>
      </p:sp>
      <p:sp>
        <p:nvSpPr>
          <p:cNvPr id="12" name="Shape 10"/>
          <p:cNvSpPr/>
          <p:nvPr/>
        </p:nvSpPr>
        <p:spPr>
          <a:xfrm>
            <a:off x="10407701" y="302666"/>
            <a:ext cx="0" cy="329184"/>
          </a:xfrm>
          <a:prstGeom prst="line">
            <a:avLst/>
          </a:prstGeom>
          <a:noFill/>
          <a:ln w="17780">
            <a:solidFill>
              <a:srgbClr val="D4AF37">
                <a:alpha val="70000"/>
              </a:srgbClr>
            </a:solidFill>
            <a:prstDash val="solid"/>
          </a:ln>
        </p:spPr>
      </p:sp>
      <p:sp>
        <p:nvSpPr>
          <p:cNvPr id="13" name="Shape 11"/>
          <p:cNvSpPr/>
          <p:nvPr/>
        </p:nvSpPr>
        <p:spPr>
          <a:xfrm rot="-1200000">
            <a:off x="10928909" y="735178"/>
            <a:ext cx="118872" cy="91440"/>
          </a:xfrm>
          <a:prstGeom prst="ellipse">
            <a:avLst/>
          </a:prstGeom>
          <a:solidFill>
            <a:srgbClr val="D4AF37"/>
          </a:solidFill>
          <a:ln/>
        </p:spPr>
      </p:sp>
      <p:sp>
        <p:nvSpPr>
          <p:cNvPr id="14" name="Shape 12"/>
          <p:cNvSpPr/>
          <p:nvPr/>
        </p:nvSpPr>
        <p:spPr>
          <a:xfrm>
            <a:off x="11029493" y="442570"/>
            <a:ext cx="0" cy="329184"/>
          </a:xfrm>
          <a:prstGeom prst="line">
            <a:avLst/>
          </a:prstGeom>
          <a:noFill/>
          <a:ln w="17780">
            <a:solidFill>
              <a:srgbClr val="D4AF37">
                <a:alpha val="70000"/>
              </a:srgbClr>
            </a:solidFill>
            <a:prstDash val="solid"/>
          </a:ln>
        </p:spPr>
      </p:sp>
      <p:sp>
        <p:nvSpPr>
          <p:cNvPr id="15" name="Shape 13"/>
          <p:cNvSpPr/>
          <p:nvPr/>
        </p:nvSpPr>
        <p:spPr>
          <a:xfrm>
            <a:off x="548640" y="5989320"/>
            <a:ext cx="252374" cy="252374"/>
          </a:xfrm>
          <a:prstGeom prst="diamond">
            <a:avLst/>
          </a:prstGeom>
          <a:solidFill>
            <a:srgbClr val="D4AF37"/>
          </a:solidFill>
          <a:ln/>
        </p:spPr>
      </p:sp>
      <p:sp>
        <p:nvSpPr>
          <p:cNvPr id="16" name="Shape 14"/>
          <p:cNvSpPr/>
          <p:nvPr/>
        </p:nvSpPr>
        <p:spPr>
          <a:xfrm>
            <a:off x="822960" y="5989320"/>
            <a:ext cx="252374" cy="252374"/>
          </a:xfrm>
          <a:prstGeom prst="diamond">
            <a:avLst/>
          </a:prstGeom>
          <a:solidFill>
            <a:srgbClr val="6B4FA0"/>
          </a:solidFill>
          <a:ln/>
        </p:spPr>
      </p:sp>
      <p:sp>
        <p:nvSpPr>
          <p:cNvPr id="17" name="Shape 15"/>
          <p:cNvSpPr/>
          <p:nvPr/>
        </p:nvSpPr>
        <p:spPr>
          <a:xfrm>
            <a:off x="1097280" y="5989320"/>
            <a:ext cx="252374" cy="252374"/>
          </a:xfrm>
          <a:prstGeom prst="diamond">
            <a:avLst/>
          </a:prstGeom>
          <a:solidFill>
            <a:srgbClr val="3B1E6D"/>
          </a:solidFill>
          <a:ln/>
        </p:spPr>
      </p:sp>
      <p:sp>
        <p:nvSpPr>
          <p:cNvPr id="18" name="Shape 16"/>
          <p:cNvSpPr/>
          <p:nvPr/>
        </p:nvSpPr>
        <p:spPr>
          <a:xfrm>
            <a:off x="1371600" y="5989320"/>
            <a:ext cx="252374" cy="252374"/>
          </a:xfrm>
          <a:prstGeom prst="diamond">
            <a:avLst/>
          </a:prstGeom>
          <a:solidFill>
            <a:srgbClr val="E8D488"/>
          </a:solidFill>
          <a:ln/>
        </p:spPr>
      </p:sp>
      <p:sp>
        <p:nvSpPr>
          <p:cNvPr id="19" name="Shape 17"/>
          <p:cNvSpPr/>
          <p:nvPr/>
        </p:nvSpPr>
        <p:spPr>
          <a:xfrm>
            <a:off x="1645920" y="5989320"/>
            <a:ext cx="252374" cy="252374"/>
          </a:xfrm>
          <a:prstGeom prst="diamond">
            <a:avLst/>
          </a:prstGeom>
          <a:solidFill>
            <a:srgbClr val="D4AF37"/>
          </a:solidFill>
          <a:ln/>
        </p:spPr>
      </p:sp>
      <p:sp>
        <p:nvSpPr>
          <p:cNvPr id="20" name="Shape 18"/>
          <p:cNvSpPr/>
          <p:nvPr/>
        </p:nvSpPr>
        <p:spPr>
          <a:xfrm>
            <a:off x="1920240" y="5989320"/>
            <a:ext cx="252374" cy="252374"/>
          </a:xfrm>
          <a:prstGeom prst="diamond">
            <a:avLst/>
          </a:prstGeom>
          <a:solidFill>
            <a:srgbClr val="6B4FA0"/>
          </a:solidFill>
          <a:ln/>
        </p:spPr>
      </p:sp>
      <p:sp>
        <p:nvSpPr>
          <p:cNvPr id="21" name="Shape 19"/>
          <p:cNvSpPr/>
          <p:nvPr/>
        </p:nvSpPr>
        <p:spPr>
          <a:xfrm>
            <a:off x="2194560" y="5989320"/>
            <a:ext cx="252374" cy="252374"/>
          </a:xfrm>
          <a:prstGeom prst="diamond">
            <a:avLst/>
          </a:prstGeom>
          <a:solidFill>
            <a:srgbClr val="3B1E6D"/>
          </a:solidFill>
          <a:ln/>
        </p:spPr>
      </p:sp>
      <p:sp>
        <p:nvSpPr>
          <p:cNvPr id="22" name="Shape 20"/>
          <p:cNvSpPr/>
          <p:nvPr/>
        </p:nvSpPr>
        <p:spPr>
          <a:xfrm>
            <a:off x="548640" y="6263640"/>
            <a:ext cx="252374" cy="252374"/>
          </a:xfrm>
          <a:prstGeom prst="diamond">
            <a:avLst/>
          </a:prstGeom>
          <a:solidFill>
            <a:srgbClr val="6B4FA0"/>
          </a:solidFill>
          <a:ln/>
        </p:spPr>
      </p:sp>
      <p:sp>
        <p:nvSpPr>
          <p:cNvPr id="23" name="Shape 21"/>
          <p:cNvSpPr/>
          <p:nvPr/>
        </p:nvSpPr>
        <p:spPr>
          <a:xfrm>
            <a:off x="822960" y="6263640"/>
            <a:ext cx="252374" cy="252374"/>
          </a:xfrm>
          <a:prstGeom prst="diamond">
            <a:avLst/>
          </a:prstGeom>
          <a:solidFill>
            <a:srgbClr val="3B1E6D"/>
          </a:solidFill>
          <a:ln/>
        </p:spPr>
      </p:sp>
      <p:sp>
        <p:nvSpPr>
          <p:cNvPr id="24" name="Shape 22"/>
          <p:cNvSpPr/>
          <p:nvPr/>
        </p:nvSpPr>
        <p:spPr>
          <a:xfrm>
            <a:off x="1097280" y="6263640"/>
            <a:ext cx="252374" cy="252374"/>
          </a:xfrm>
          <a:prstGeom prst="diamond">
            <a:avLst/>
          </a:prstGeom>
          <a:solidFill>
            <a:srgbClr val="E8D488"/>
          </a:solidFill>
          <a:ln/>
        </p:spPr>
      </p:sp>
      <p:sp>
        <p:nvSpPr>
          <p:cNvPr id="25" name="Shape 23"/>
          <p:cNvSpPr/>
          <p:nvPr/>
        </p:nvSpPr>
        <p:spPr>
          <a:xfrm>
            <a:off x="1371600" y="6263640"/>
            <a:ext cx="252374" cy="252374"/>
          </a:xfrm>
          <a:prstGeom prst="diamond">
            <a:avLst/>
          </a:prstGeom>
          <a:solidFill>
            <a:srgbClr val="D4AF37"/>
          </a:solidFill>
          <a:ln/>
        </p:spPr>
      </p:sp>
      <p:sp>
        <p:nvSpPr>
          <p:cNvPr id="26" name="Shape 24"/>
          <p:cNvSpPr/>
          <p:nvPr/>
        </p:nvSpPr>
        <p:spPr>
          <a:xfrm>
            <a:off x="1645920" y="6263640"/>
            <a:ext cx="252374" cy="252374"/>
          </a:xfrm>
          <a:prstGeom prst="diamond">
            <a:avLst/>
          </a:prstGeom>
          <a:solidFill>
            <a:srgbClr val="6B4FA0"/>
          </a:solidFill>
          <a:ln/>
        </p:spPr>
      </p:sp>
      <p:sp>
        <p:nvSpPr>
          <p:cNvPr id="27" name="Shape 25"/>
          <p:cNvSpPr/>
          <p:nvPr/>
        </p:nvSpPr>
        <p:spPr>
          <a:xfrm>
            <a:off x="1920240" y="6263640"/>
            <a:ext cx="252374" cy="252374"/>
          </a:xfrm>
          <a:prstGeom prst="diamond">
            <a:avLst/>
          </a:prstGeom>
          <a:solidFill>
            <a:srgbClr val="3B1E6D"/>
          </a:solidFill>
          <a:ln/>
        </p:spPr>
      </p:sp>
      <p:sp>
        <p:nvSpPr>
          <p:cNvPr id="28" name="Shape 26"/>
          <p:cNvSpPr/>
          <p:nvPr/>
        </p:nvSpPr>
        <p:spPr>
          <a:xfrm>
            <a:off x="2194560" y="6263640"/>
            <a:ext cx="252374" cy="252374"/>
          </a:xfrm>
          <a:prstGeom prst="diamond">
            <a:avLst/>
          </a:prstGeom>
          <a:solidFill>
            <a:srgbClr val="E8D488"/>
          </a:solidFill>
          <a:ln/>
        </p:spPr>
      </p:sp>
      <p:sp>
        <p:nvSpPr>
          <p:cNvPr id="29" name="Text 27"/>
          <p:cNvSpPr/>
          <p:nvPr/>
        </p:nvSpPr>
        <p:spPr>
          <a:xfrm>
            <a:off x="0" y="2331720"/>
            <a:ext cx="12191695" cy="365760"/>
          </a:xfrm>
          <a:prstGeom prst="rect">
            <a:avLst/>
          </a:prstGeom>
          <a:noFill/>
          <a:ln/>
        </p:spPr>
        <p:txBody>
          <a:bodyPr wrap="square" lIns="0" tIns="0" rIns="0" bIns="0" rtlCol="0" anchor="ctr"/>
          <a:lstStyle/>
          <a:p>
            <a:pPr algn="ctr" indent="0" marL="0">
              <a:buNone/>
            </a:pPr>
            <a:r>
              <a:rPr lang="en-US" sz="1500" b="1" spc="300" kern="0" dirty="0">
                <a:solidFill>
                  <a:srgbClr val="D4AF37"/>
                </a:solidFill>
                <a:latin typeface="Calibri" pitchFamily="34" charset="0"/>
                <a:ea typeface="Calibri" pitchFamily="34" charset="-122"/>
                <a:cs typeface="Calibri" pitchFamily="34" charset="-120"/>
              </a:rPr>
              <a:t>SECTION II</a:t>
            </a:r>
            <a:endParaRPr lang="en-US" sz="1500" dirty="0"/>
          </a:p>
        </p:txBody>
      </p:sp>
      <p:sp>
        <p:nvSpPr>
          <p:cNvPr id="30" name="Text 28"/>
          <p:cNvSpPr/>
          <p:nvPr/>
        </p:nvSpPr>
        <p:spPr>
          <a:xfrm>
            <a:off x="914400" y="2743200"/>
            <a:ext cx="10362895" cy="1188720"/>
          </a:xfrm>
          <a:prstGeom prst="rect">
            <a:avLst/>
          </a:prstGeom>
          <a:noFill/>
          <a:ln/>
        </p:spPr>
        <p:txBody>
          <a:bodyPr wrap="square" lIns="0" tIns="0" rIns="0" bIns="0" rtlCol="0" anchor="t"/>
          <a:lstStyle/>
          <a:p>
            <a:pPr algn="ctr" indent="0" marL="0">
              <a:buNone/>
            </a:pPr>
            <a:r>
              <a:rPr lang="en-US" sz="3400" b="1" dirty="0">
                <a:solidFill>
                  <a:srgbClr val="FFFFFF"/>
                </a:solidFill>
                <a:latin typeface="Cambria" pitchFamily="34" charset="0"/>
                <a:ea typeface="Cambria" pitchFamily="34" charset="-122"/>
                <a:cs typeface="Cambria" pitchFamily="34" charset="-120"/>
              </a:rPr>
              <a:t>The Adventist Philosophy of Music</a:t>
            </a:r>
            <a:endParaRPr lang="en-US" sz="3400" dirty="0"/>
          </a:p>
        </p:txBody>
      </p:sp>
      <p:sp>
        <p:nvSpPr>
          <p:cNvPr id="31" name="Text 29"/>
          <p:cNvSpPr/>
          <p:nvPr/>
        </p:nvSpPr>
        <p:spPr>
          <a:xfrm>
            <a:off x="1280160" y="3886200"/>
            <a:ext cx="9631375" cy="548640"/>
          </a:xfrm>
          <a:prstGeom prst="rect">
            <a:avLst/>
          </a:prstGeom>
          <a:noFill/>
          <a:ln/>
        </p:spPr>
        <p:txBody>
          <a:bodyPr wrap="square" lIns="0" tIns="0" rIns="0" bIns="0" rtlCol="0" anchor="ctr"/>
          <a:lstStyle/>
          <a:p>
            <a:pPr algn="ctr" indent="0" marL="0">
              <a:buNone/>
            </a:pPr>
            <a:r>
              <a:rPr lang="en-US" sz="1500" i="1" dirty="0">
                <a:solidFill>
                  <a:srgbClr val="E8D488"/>
                </a:solidFill>
                <a:latin typeface="Calibri" pitchFamily="34" charset="0"/>
                <a:ea typeface="Calibri" pitchFamily="34" charset="-122"/>
                <a:cs typeface="Calibri" pitchFamily="34" charset="-120"/>
              </a:rPr>
              <a:t>From Scripture to a movement's conviction</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38912"/>
            <a:ext cx="566928" cy="566928"/>
          </a:xfrm>
          <a:prstGeom prst="ellipse">
            <a:avLst/>
          </a:prstGeom>
          <a:solidFill>
            <a:srgbClr val="3B1E6D"/>
          </a:solidFill>
          <a:ln/>
        </p:spPr>
      </p:sp>
      <p:pic>
        <p:nvPicPr>
          <p:cNvPr id="3" name="Image 0" descr="assets/FaChurch_white.png">    </p:cNvPr>
          <p:cNvPicPr>
            <a:picLocks noChangeAspect="1"/>
          </p:cNvPicPr>
          <p:nvPr/>
        </p:nvPicPr>
        <p:blipFill>
          <a:blip r:embed="rId1"/>
          <a:stretch>
            <a:fillRect/>
          </a:stretch>
        </p:blipFill>
        <p:spPr>
          <a:xfrm>
            <a:off x="625175" y="515447"/>
            <a:ext cx="413857" cy="413857"/>
          </a:xfrm>
          <a:prstGeom prst="rect">
            <a:avLst/>
          </a:prstGeom>
        </p:spPr>
      </p:pic>
      <p:sp>
        <p:nvSpPr>
          <p:cNvPr id="4" name="Text 1"/>
          <p:cNvSpPr/>
          <p:nvPr/>
        </p:nvSpPr>
        <p:spPr>
          <a:xfrm>
            <a:off x="1316736" y="402336"/>
            <a:ext cx="10326319" cy="237744"/>
          </a:xfrm>
          <a:prstGeom prst="rect">
            <a:avLst/>
          </a:prstGeom>
          <a:noFill/>
          <a:ln/>
        </p:spPr>
        <p:txBody>
          <a:bodyPr wrap="square" lIns="0" tIns="0" rIns="0" bIns="0" rtlCol="0" anchor="ctr"/>
          <a:lstStyle/>
          <a:p>
            <a:pPr indent="0" marL="0">
              <a:buNone/>
            </a:pPr>
            <a:r>
              <a:rPr lang="en-US" sz="1150" b="1" spc="200" kern="0" dirty="0">
                <a:solidFill>
                  <a:srgbClr val="8A6D1E"/>
                </a:solidFill>
                <a:latin typeface="Calibri" pitchFamily="34" charset="0"/>
                <a:ea typeface="Calibri" pitchFamily="34" charset="-122"/>
                <a:cs typeface="Calibri" pitchFamily="34" charset="-120"/>
              </a:rPr>
              <a:t>SECTION II</a:t>
            </a:r>
            <a:endParaRPr lang="en-US" sz="1150" dirty="0"/>
          </a:p>
        </p:txBody>
      </p:sp>
      <p:sp>
        <p:nvSpPr>
          <p:cNvPr id="5" name="Text 2"/>
          <p:cNvSpPr/>
          <p:nvPr/>
        </p:nvSpPr>
        <p:spPr>
          <a:xfrm>
            <a:off x="1316736" y="621792"/>
            <a:ext cx="10326319" cy="502920"/>
          </a:xfrm>
          <a:prstGeom prst="rect">
            <a:avLst/>
          </a:prstGeom>
          <a:noFill/>
          <a:ln/>
        </p:spPr>
        <p:txBody>
          <a:bodyPr wrap="square" lIns="0" tIns="0" rIns="0" bIns="0" rtlCol="0" anchor="ctr"/>
          <a:lstStyle/>
          <a:p>
            <a:pPr indent="0" marL="0">
              <a:buNone/>
            </a:pPr>
            <a:r>
              <a:rPr lang="en-US" sz="2400" b="1" dirty="0">
                <a:solidFill>
                  <a:srgbClr val="3B1E6D"/>
                </a:solidFill>
                <a:latin typeface="Cambria" pitchFamily="34" charset="0"/>
                <a:ea typeface="Cambria" pitchFamily="34" charset="-122"/>
                <a:cs typeface="Cambria" pitchFamily="34" charset="-120"/>
              </a:rPr>
              <a:t>The Adventist Understanding of Worship</a:t>
            </a:r>
            <a:endParaRPr lang="en-US" sz="2400" dirty="0"/>
          </a:p>
        </p:txBody>
      </p:sp>
      <p:sp>
        <p:nvSpPr>
          <p:cNvPr id="6" name="Shape 3"/>
          <p:cNvSpPr/>
          <p:nvPr/>
        </p:nvSpPr>
        <p:spPr>
          <a:xfrm>
            <a:off x="548640" y="1691640"/>
            <a:ext cx="2028688" cy="2148840"/>
          </a:xfrm>
          <a:prstGeom prst="roundRect">
            <a:avLst>
              <a:gd name="adj" fmla="val 3606"/>
            </a:avLst>
          </a:prstGeom>
          <a:solidFill>
            <a:srgbClr val="F5F2FA"/>
          </a:solidFill>
          <a:ln/>
          <a:effectLst>
            <a:outerShdw sx="100000" sy="100000" kx="0" ky="0" algn="bl" rotWithShape="0" blurRad="76200" dist="25400" dir="5400000">
              <a:srgbClr val="000000">
                <a:alpha val="10000"/>
              </a:srgbClr>
            </a:outerShdw>
          </a:effectLst>
        </p:spPr>
      </p:sp>
      <p:sp>
        <p:nvSpPr>
          <p:cNvPr id="7" name="Shape 4"/>
          <p:cNvSpPr/>
          <p:nvPr/>
        </p:nvSpPr>
        <p:spPr>
          <a:xfrm>
            <a:off x="1270376" y="1911096"/>
            <a:ext cx="585216" cy="585216"/>
          </a:xfrm>
          <a:prstGeom prst="ellipse">
            <a:avLst/>
          </a:prstGeom>
          <a:solidFill>
            <a:srgbClr val="3B1E6D"/>
          </a:solidFill>
          <a:ln/>
        </p:spPr>
      </p:sp>
      <p:pic>
        <p:nvPicPr>
          <p:cNvPr id="8" name="Image 1" descr="assets/FaCrown_white.png">    </p:cNvPr>
          <p:cNvPicPr>
            <a:picLocks noChangeAspect="1"/>
          </p:cNvPicPr>
          <p:nvPr/>
        </p:nvPicPr>
        <p:blipFill>
          <a:blip r:embed="rId2"/>
          <a:stretch>
            <a:fillRect/>
          </a:stretch>
        </p:blipFill>
        <p:spPr>
          <a:xfrm>
            <a:off x="1349380" y="1990100"/>
            <a:ext cx="427208" cy="427208"/>
          </a:xfrm>
          <a:prstGeom prst="rect">
            <a:avLst/>
          </a:prstGeom>
        </p:spPr>
      </p:pic>
      <p:sp>
        <p:nvSpPr>
          <p:cNvPr id="9" name="Text 5"/>
          <p:cNvSpPr/>
          <p:nvPr/>
        </p:nvSpPr>
        <p:spPr>
          <a:xfrm>
            <a:off x="685800" y="2606040"/>
            <a:ext cx="1754368"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God-Centered</a:t>
            </a:r>
            <a:endParaRPr lang="en-US" sz="1200" dirty="0"/>
          </a:p>
        </p:txBody>
      </p:sp>
      <p:sp>
        <p:nvSpPr>
          <p:cNvPr id="10" name="Shape 6"/>
          <p:cNvSpPr/>
          <p:nvPr/>
        </p:nvSpPr>
        <p:spPr>
          <a:xfrm>
            <a:off x="2815072" y="1691640"/>
            <a:ext cx="2028688" cy="2148840"/>
          </a:xfrm>
          <a:prstGeom prst="roundRect">
            <a:avLst>
              <a:gd name="adj" fmla="val 3606"/>
            </a:avLst>
          </a:prstGeom>
          <a:solidFill>
            <a:srgbClr val="F5F2FA"/>
          </a:solidFill>
          <a:ln/>
          <a:effectLst>
            <a:outerShdw sx="100000" sy="100000" kx="0" ky="0" algn="bl" rotWithShape="0" blurRad="76200" dist="25400" dir="5400000">
              <a:srgbClr val="000000">
                <a:alpha val="10000"/>
              </a:srgbClr>
            </a:outerShdw>
          </a:effectLst>
        </p:spPr>
      </p:sp>
      <p:sp>
        <p:nvSpPr>
          <p:cNvPr id="11" name="Shape 7"/>
          <p:cNvSpPr/>
          <p:nvPr/>
        </p:nvSpPr>
        <p:spPr>
          <a:xfrm>
            <a:off x="3536808" y="1911096"/>
            <a:ext cx="585216" cy="585216"/>
          </a:xfrm>
          <a:prstGeom prst="ellipse">
            <a:avLst/>
          </a:prstGeom>
          <a:solidFill>
            <a:srgbClr val="3B1E6D"/>
          </a:solidFill>
          <a:ln/>
        </p:spPr>
      </p:sp>
      <p:pic>
        <p:nvPicPr>
          <p:cNvPr id="12" name="Image 2" descr="assets/FaBible_white.png">    </p:cNvPr>
          <p:cNvPicPr>
            <a:picLocks noChangeAspect="1"/>
          </p:cNvPicPr>
          <p:nvPr/>
        </p:nvPicPr>
        <p:blipFill>
          <a:blip r:embed="rId3"/>
          <a:stretch>
            <a:fillRect/>
          </a:stretch>
        </p:blipFill>
        <p:spPr>
          <a:xfrm>
            <a:off x="3615812" y="1990100"/>
            <a:ext cx="427208" cy="427208"/>
          </a:xfrm>
          <a:prstGeom prst="rect">
            <a:avLst/>
          </a:prstGeom>
        </p:spPr>
      </p:pic>
      <p:sp>
        <p:nvSpPr>
          <p:cNvPr id="13" name="Text 8"/>
          <p:cNvSpPr/>
          <p:nvPr/>
        </p:nvSpPr>
        <p:spPr>
          <a:xfrm>
            <a:off x="2952232" y="2606040"/>
            <a:ext cx="1754368"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Scripture-Centered</a:t>
            </a:r>
            <a:endParaRPr lang="en-US" sz="1200" dirty="0"/>
          </a:p>
        </p:txBody>
      </p:sp>
      <p:sp>
        <p:nvSpPr>
          <p:cNvPr id="14" name="Shape 9"/>
          <p:cNvSpPr/>
          <p:nvPr/>
        </p:nvSpPr>
        <p:spPr>
          <a:xfrm>
            <a:off x="5081504" y="1691640"/>
            <a:ext cx="2028688" cy="2148840"/>
          </a:xfrm>
          <a:prstGeom prst="roundRect">
            <a:avLst>
              <a:gd name="adj" fmla="val 3606"/>
            </a:avLst>
          </a:prstGeom>
          <a:solidFill>
            <a:srgbClr val="F5F2FA"/>
          </a:solidFill>
          <a:ln/>
          <a:effectLst>
            <a:outerShdw sx="100000" sy="100000" kx="0" ky="0" algn="bl" rotWithShape="0" blurRad="76200" dist="25400" dir="5400000">
              <a:srgbClr val="000000">
                <a:alpha val="10000"/>
              </a:srgbClr>
            </a:outerShdw>
          </a:effectLst>
        </p:spPr>
      </p:sp>
      <p:sp>
        <p:nvSpPr>
          <p:cNvPr id="15" name="Shape 10"/>
          <p:cNvSpPr/>
          <p:nvPr/>
        </p:nvSpPr>
        <p:spPr>
          <a:xfrm>
            <a:off x="5803240" y="1911096"/>
            <a:ext cx="585216" cy="585216"/>
          </a:xfrm>
          <a:prstGeom prst="ellipse">
            <a:avLst/>
          </a:prstGeom>
          <a:solidFill>
            <a:srgbClr val="3B1E6D"/>
          </a:solidFill>
          <a:ln/>
        </p:spPr>
      </p:sp>
      <p:pic>
        <p:nvPicPr>
          <p:cNvPr id="16" name="Image 3" descr="assets/FaCross_white.png">    </p:cNvPr>
          <p:cNvPicPr>
            <a:picLocks noChangeAspect="1"/>
          </p:cNvPicPr>
          <p:nvPr/>
        </p:nvPicPr>
        <p:blipFill>
          <a:blip r:embed="rId4"/>
          <a:stretch>
            <a:fillRect/>
          </a:stretch>
        </p:blipFill>
        <p:spPr>
          <a:xfrm>
            <a:off x="5882244" y="1990100"/>
            <a:ext cx="427208" cy="427208"/>
          </a:xfrm>
          <a:prstGeom prst="rect">
            <a:avLst/>
          </a:prstGeom>
        </p:spPr>
      </p:pic>
      <p:sp>
        <p:nvSpPr>
          <p:cNvPr id="17" name="Text 11"/>
          <p:cNvSpPr/>
          <p:nvPr/>
        </p:nvSpPr>
        <p:spPr>
          <a:xfrm>
            <a:off x="5218664" y="2606040"/>
            <a:ext cx="1754368"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Christ-Centered</a:t>
            </a:r>
            <a:endParaRPr lang="en-US" sz="1200" dirty="0"/>
          </a:p>
        </p:txBody>
      </p:sp>
      <p:sp>
        <p:nvSpPr>
          <p:cNvPr id="18" name="Shape 12"/>
          <p:cNvSpPr/>
          <p:nvPr/>
        </p:nvSpPr>
        <p:spPr>
          <a:xfrm>
            <a:off x="7347936" y="1691640"/>
            <a:ext cx="2028688" cy="2148840"/>
          </a:xfrm>
          <a:prstGeom prst="roundRect">
            <a:avLst>
              <a:gd name="adj" fmla="val 3606"/>
            </a:avLst>
          </a:prstGeom>
          <a:solidFill>
            <a:srgbClr val="F5F2FA"/>
          </a:solidFill>
          <a:ln/>
          <a:effectLst>
            <a:outerShdw sx="100000" sy="100000" kx="0" ky="0" algn="bl" rotWithShape="0" blurRad="76200" dist="25400" dir="5400000">
              <a:srgbClr val="000000">
                <a:alpha val="10000"/>
              </a:srgbClr>
            </a:outerShdw>
          </a:effectLst>
        </p:spPr>
      </p:sp>
      <p:sp>
        <p:nvSpPr>
          <p:cNvPr id="19" name="Shape 13"/>
          <p:cNvSpPr/>
          <p:nvPr/>
        </p:nvSpPr>
        <p:spPr>
          <a:xfrm>
            <a:off x="8069671" y="1911096"/>
            <a:ext cx="585216" cy="585216"/>
          </a:xfrm>
          <a:prstGeom prst="ellipse">
            <a:avLst/>
          </a:prstGeom>
          <a:solidFill>
            <a:srgbClr val="3B1E6D"/>
          </a:solidFill>
          <a:ln/>
        </p:spPr>
      </p:sp>
      <p:pic>
        <p:nvPicPr>
          <p:cNvPr id="20" name="Image 4" descr="assets/FaShareAlt_white.png">    </p:cNvPr>
          <p:cNvPicPr>
            <a:picLocks noChangeAspect="1"/>
          </p:cNvPicPr>
          <p:nvPr/>
        </p:nvPicPr>
        <p:blipFill>
          <a:blip r:embed="rId5"/>
          <a:stretch>
            <a:fillRect/>
          </a:stretch>
        </p:blipFill>
        <p:spPr>
          <a:xfrm>
            <a:off x="8148676" y="1990100"/>
            <a:ext cx="427208" cy="427208"/>
          </a:xfrm>
          <a:prstGeom prst="rect">
            <a:avLst/>
          </a:prstGeom>
        </p:spPr>
      </p:pic>
      <p:sp>
        <p:nvSpPr>
          <p:cNvPr id="21" name="Text 14"/>
          <p:cNvSpPr/>
          <p:nvPr/>
        </p:nvSpPr>
        <p:spPr>
          <a:xfrm>
            <a:off x="7485096" y="2606040"/>
            <a:ext cx="1754368"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Mission-Oriented</a:t>
            </a:r>
            <a:endParaRPr lang="en-US" sz="1200" dirty="0"/>
          </a:p>
        </p:txBody>
      </p:sp>
      <p:sp>
        <p:nvSpPr>
          <p:cNvPr id="22" name="Shape 15"/>
          <p:cNvSpPr/>
          <p:nvPr/>
        </p:nvSpPr>
        <p:spPr>
          <a:xfrm>
            <a:off x="9614367" y="1691640"/>
            <a:ext cx="2028688" cy="2148840"/>
          </a:xfrm>
          <a:prstGeom prst="roundRect">
            <a:avLst>
              <a:gd name="adj" fmla="val 3606"/>
            </a:avLst>
          </a:prstGeom>
          <a:solidFill>
            <a:srgbClr val="F5F2FA"/>
          </a:solidFill>
          <a:ln/>
          <a:effectLst>
            <a:outerShdw sx="100000" sy="100000" kx="0" ky="0" algn="bl" rotWithShape="0" blurRad="76200" dist="25400" dir="5400000">
              <a:srgbClr val="000000">
                <a:alpha val="10000"/>
              </a:srgbClr>
            </a:outerShdw>
          </a:effectLst>
        </p:spPr>
      </p:sp>
      <p:sp>
        <p:nvSpPr>
          <p:cNvPr id="23" name="Shape 16"/>
          <p:cNvSpPr/>
          <p:nvPr/>
        </p:nvSpPr>
        <p:spPr>
          <a:xfrm>
            <a:off x="10336103" y="1911096"/>
            <a:ext cx="585216" cy="585216"/>
          </a:xfrm>
          <a:prstGeom prst="ellipse">
            <a:avLst/>
          </a:prstGeom>
          <a:solidFill>
            <a:srgbClr val="3B1E6D"/>
          </a:solidFill>
          <a:ln/>
        </p:spPr>
      </p:sp>
      <p:pic>
        <p:nvPicPr>
          <p:cNvPr id="24" name="Image 5" descr="assets/FaSeedling_white.png">    </p:cNvPr>
          <p:cNvPicPr>
            <a:picLocks noChangeAspect="1"/>
          </p:cNvPicPr>
          <p:nvPr/>
        </p:nvPicPr>
        <p:blipFill>
          <a:blip r:embed="rId6"/>
          <a:stretch>
            <a:fillRect/>
          </a:stretch>
        </p:blipFill>
        <p:spPr>
          <a:xfrm>
            <a:off x="10415107" y="1990100"/>
            <a:ext cx="427208" cy="427208"/>
          </a:xfrm>
          <a:prstGeom prst="rect">
            <a:avLst/>
          </a:prstGeom>
        </p:spPr>
      </p:pic>
      <p:sp>
        <p:nvSpPr>
          <p:cNvPr id="25" name="Text 17"/>
          <p:cNvSpPr/>
          <p:nvPr/>
        </p:nvSpPr>
        <p:spPr>
          <a:xfrm>
            <a:off x="9751527" y="2606040"/>
            <a:ext cx="1754368"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Transformational</a:t>
            </a:r>
            <a:endParaRPr lang="en-US" sz="1200" dirty="0"/>
          </a:p>
        </p:txBody>
      </p:sp>
      <p:sp>
        <p:nvSpPr>
          <p:cNvPr id="26" name="Shape 18"/>
          <p:cNvSpPr/>
          <p:nvPr/>
        </p:nvSpPr>
        <p:spPr>
          <a:xfrm>
            <a:off x="548640" y="4069080"/>
            <a:ext cx="11094415" cy="1828800"/>
          </a:xfrm>
          <a:prstGeom prst="roundRect">
            <a:avLst>
              <a:gd name="adj" fmla="val 4000"/>
            </a:avLst>
          </a:prstGeom>
          <a:solidFill>
            <a:srgbClr val="3B1E6D"/>
          </a:solidFill>
          <a:ln/>
          <a:effectLst>
            <a:outerShdw sx="100000" sy="100000" kx="0" ky="0" algn="bl" rotWithShape="0" blurRad="76200" dist="25400" dir="5400000">
              <a:srgbClr val="000000">
                <a:alpha val="10000"/>
              </a:srgbClr>
            </a:outerShdw>
          </a:effectLst>
        </p:spPr>
      </p:sp>
      <p:sp>
        <p:nvSpPr>
          <p:cNvPr id="27" name="Text 19"/>
          <p:cNvSpPr/>
          <p:nvPr/>
        </p:nvSpPr>
        <p:spPr>
          <a:xfrm>
            <a:off x="914400" y="4069080"/>
            <a:ext cx="10362895" cy="1828800"/>
          </a:xfrm>
          <a:prstGeom prst="rect">
            <a:avLst/>
          </a:prstGeom>
          <a:noFill/>
          <a:ln/>
        </p:spPr>
        <p:txBody>
          <a:bodyPr wrap="square" lIns="0" tIns="0" rIns="0" bIns="0" rtlCol="0" anchor="ctr"/>
          <a:lstStyle/>
          <a:p>
            <a:pPr algn="ctr" indent="0" marL="0">
              <a:buNone/>
            </a:pPr>
            <a:r>
              <a:rPr lang="en-US" sz="1350" i="1" dirty="0">
                <a:solidFill>
                  <a:srgbClr val="FFFFFF"/>
                </a:solidFill>
                <a:latin typeface="Calibri" pitchFamily="34" charset="0"/>
                <a:ea typeface="Calibri" pitchFamily="34" charset="-122"/>
                <a:cs typeface="Calibri" pitchFamily="34" charset="-120"/>
              </a:rPr>
              <a:t>Worship is itself a statement of allegiance in the end-time conflict between worshiping the Creator and every counterfeit (Revelation 14:6–7). True worship is not measured by emotional intensity alone — it forms disciples for mission, not merely an experience to be consumed on Sabbath morning.</a:t>
            </a:r>
            <a:endParaRPr lang="en-US" sz="1350" dirty="0"/>
          </a:p>
        </p:txBody>
      </p:sp>
      <p:sp>
        <p:nvSpPr>
          <p:cNvPr id="28" name="Text 20"/>
          <p:cNvSpPr/>
          <p:nvPr/>
        </p:nvSpPr>
        <p:spPr>
          <a:xfrm>
            <a:off x="11323015" y="6419088"/>
            <a:ext cx="502920" cy="274320"/>
          </a:xfrm>
          <a:prstGeom prst="rect">
            <a:avLst/>
          </a:prstGeom>
          <a:noFill/>
          <a:ln/>
        </p:spPr>
        <p:txBody>
          <a:bodyPr wrap="square" lIns="0" tIns="0" rIns="0" bIns="0" rtlCol="0" anchor="ctr"/>
          <a:lstStyle/>
          <a:p>
            <a:pPr algn="r" indent="0" marL="0">
              <a:buNone/>
            </a:pPr>
            <a:r>
              <a:rPr lang="en-US" sz="1000" dirty="0">
                <a:solidFill>
                  <a:srgbClr val="6E6485"/>
                </a:solidFill>
                <a:latin typeface="Calibri" pitchFamily="34" charset="0"/>
                <a:ea typeface="Calibri" pitchFamily="34" charset="-122"/>
                <a:cs typeface="Calibri" pitchFamily="34" charset="-120"/>
              </a:rPr>
              <a:t>08</a:t>
            </a:r>
            <a:endParaRPr lang="en-US" sz="1000" dirty="0"/>
          </a:p>
        </p:txBody>
      </p:sp>
      <p:sp>
        <p:nvSpPr>
          <p:cNvPr id="29" name="Text 21"/>
          <p:cNvSpPr/>
          <p:nvPr/>
        </p:nvSpPr>
        <p:spPr>
          <a:xfrm>
            <a:off x="548640" y="6419088"/>
            <a:ext cx="5486400" cy="274320"/>
          </a:xfrm>
          <a:prstGeom prst="rect">
            <a:avLst/>
          </a:prstGeom>
          <a:noFill/>
          <a:ln/>
        </p:spPr>
        <p:txBody>
          <a:bodyPr wrap="square" lIns="0" tIns="0" rIns="0" bIns="0" rtlCol="0" anchor="ctr"/>
          <a:lstStyle/>
          <a:p>
            <a:pPr indent="0" marL="0">
              <a:buNone/>
            </a:pPr>
            <a:r>
              <a:rPr lang="en-US" sz="900" spc="120" kern="0" dirty="0">
                <a:solidFill>
                  <a:srgbClr val="6E6485"/>
                </a:solidFill>
                <a:latin typeface="Calibri" pitchFamily="34" charset="0"/>
                <a:ea typeface="Calibri" pitchFamily="34" charset="-122"/>
                <a:cs typeface="Calibri" pitchFamily="34" charset="-120"/>
              </a:rPr>
              <a:t>THE ADVENTIST PHILOSOPHY OF MUSIC</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38912"/>
            <a:ext cx="566928" cy="566928"/>
          </a:xfrm>
          <a:prstGeom prst="ellipse">
            <a:avLst/>
          </a:prstGeom>
          <a:solidFill>
            <a:srgbClr val="3B1E6D"/>
          </a:solidFill>
          <a:ln/>
        </p:spPr>
      </p:sp>
      <p:pic>
        <p:nvPicPr>
          <p:cNvPr id="3" name="Image 0" descr="assets/FaLandmark_white.png">    </p:cNvPr>
          <p:cNvPicPr>
            <a:picLocks noChangeAspect="1"/>
          </p:cNvPicPr>
          <p:nvPr/>
        </p:nvPicPr>
        <p:blipFill>
          <a:blip r:embed="rId1"/>
          <a:stretch>
            <a:fillRect/>
          </a:stretch>
        </p:blipFill>
        <p:spPr>
          <a:xfrm>
            <a:off x="625175" y="515447"/>
            <a:ext cx="413857" cy="413857"/>
          </a:xfrm>
          <a:prstGeom prst="rect">
            <a:avLst/>
          </a:prstGeom>
        </p:spPr>
      </p:pic>
      <p:sp>
        <p:nvSpPr>
          <p:cNvPr id="4" name="Text 1"/>
          <p:cNvSpPr/>
          <p:nvPr/>
        </p:nvSpPr>
        <p:spPr>
          <a:xfrm>
            <a:off x="1316736" y="402336"/>
            <a:ext cx="10326319" cy="237744"/>
          </a:xfrm>
          <a:prstGeom prst="rect">
            <a:avLst/>
          </a:prstGeom>
          <a:noFill/>
          <a:ln/>
        </p:spPr>
        <p:txBody>
          <a:bodyPr wrap="square" lIns="0" tIns="0" rIns="0" bIns="0" rtlCol="0" anchor="ctr"/>
          <a:lstStyle/>
          <a:p>
            <a:pPr indent="0" marL="0">
              <a:buNone/>
            </a:pPr>
            <a:r>
              <a:rPr lang="en-US" sz="1150" b="1" spc="200" kern="0" dirty="0">
                <a:solidFill>
                  <a:srgbClr val="8A6D1E"/>
                </a:solidFill>
                <a:latin typeface="Calibri" pitchFamily="34" charset="0"/>
                <a:ea typeface="Calibri" pitchFamily="34" charset="-122"/>
                <a:cs typeface="Calibri" pitchFamily="34" charset="-120"/>
              </a:rPr>
              <a:t>SECTION II</a:t>
            </a:r>
            <a:endParaRPr lang="en-US" sz="1150" dirty="0"/>
          </a:p>
        </p:txBody>
      </p:sp>
      <p:sp>
        <p:nvSpPr>
          <p:cNvPr id="5" name="Text 2"/>
          <p:cNvSpPr/>
          <p:nvPr/>
        </p:nvSpPr>
        <p:spPr>
          <a:xfrm>
            <a:off x="1316736" y="621792"/>
            <a:ext cx="10326319" cy="502920"/>
          </a:xfrm>
          <a:prstGeom prst="rect">
            <a:avLst/>
          </a:prstGeom>
          <a:noFill/>
          <a:ln/>
        </p:spPr>
        <p:txBody>
          <a:bodyPr wrap="square" lIns="0" tIns="0" rIns="0" bIns="0" rtlCol="0" anchor="ctr"/>
          <a:lstStyle/>
          <a:p>
            <a:pPr indent="0" marL="0">
              <a:buNone/>
            </a:pPr>
            <a:r>
              <a:rPr lang="en-US" sz="2300" b="1" dirty="0">
                <a:solidFill>
                  <a:srgbClr val="3B1E6D"/>
                </a:solidFill>
                <a:latin typeface="Cambria" pitchFamily="34" charset="0"/>
                <a:ea typeface="Cambria" pitchFamily="34" charset="-122"/>
                <a:cs typeface="Cambria" pitchFamily="34" charset="-120"/>
              </a:rPr>
              <a:t>Historical Development of Adventist Music</a:t>
            </a:r>
            <a:endParaRPr lang="en-US" sz="2300" dirty="0"/>
          </a:p>
        </p:txBody>
      </p:sp>
      <p:sp>
        <p:nvSpPr>
          <p:cNvPr id="6" name="Shape 3"/>
          <p:cNvSpPr/>
          <p:nvPr/>
        </p:nvSpPr>
        <p:spPr>
          <a:xfrm>
            <a:off x="548640" y="1600200"/>
            <a:ext cx="11094415" cy="2468880"/>
          </a:xfrm>
          <a:prstGeom prst="roundRect">
            <a:avLst>
              <a:gd name="adj" fmla="val 2963"/>
            </a:avLst>
          </a:prstGeom>
          <a:solidFill>
            <a:srgbClr val="F5F2FA"/>
          </a:solidFill>
          <a:ln/>
          <a:effectLst>
            <a:outerShdw sx="100000" sy="100000" kx="0" ky="0" algn="bl" rotWithShape="0" blurRad="76200" dist="25400" dir="5400000">
              <a:srgbClr val="000000">
                <a:alpha val="10000"/>
              </a:srgbClr>
            </a:outerShdw>
          </a:effectLst>
        </p:spPr>
      </p:sp>
      <p:sp>
        <p:nvSpPr>
          <p:cNvPr id="7" name="Shape 4"/>
          <p:cNvSpPr/>
          <p:nvPr/>
        </p:nvSpPr>
        <p:spPr>
          <a:xfrm>
            <a:off x="1371600" y="2834640"/>
            <a:ext cx="9448495" cy="0"/>
          </a:xfrm>
          <a:prstGeom prst="line">
            <a:avLst/>
          </a:prstGeom>
          <a:noFill/>
          <a:ln w="31750">
            <a:solidFill>
              <a:srgbClr val="6B4FA0"/>
            </a:solidFill>
            <a:prstDash val="solid"/>
          </a:ln>
        </p:spPr>
      </p:sp>
      <p:sp>
        <p:nvSpPr>
          <p:cNvPr id="8" name="Shape 5"/>
          <p:cNvSpPr/>
          <p:nvPr/>
        </p:nvSpPr>
        <p:spPr>
          <a:xfrm>
            <a:off x="1289304" y="2752344"/>
            <a:ext cx="164592" cy="164592"/>
          </a:xfrm>
          <a:prstGeom prst="ellipse">
            <a:avLst/>
          </a:prstGeom>
          <a:solidFill>
            <a:srgbClr val="D4AF37"/>
          </a:solidFill>
          <a:ln w="19050">
            <a:solidFill>
              <a:srgbClr val="FFFFFF"/>
            </a:solidFill>
            <a:prstDash val="solid"/>
          </a:ln>
        </p:spPr>
      </p:sp>
      <p:sp>
        <p:nvSpPr>
          <p:cNvPr id="9" name="Text 6"/>
          <p:cNvSpPr/>
          <p:nvPr/>
        </p:nvSpPr>
        <p:spPr>
          <a:xfrm>
            <a:off x="731520" y="2450592"/>
            <a:ext cx="1280160" cy="274320"/>
          </a:xfrm>
          <a:prstGeom prst="rect">
            <a:avLst/>
          </a:prstGeom>
          <a:noFill/>
          <a:ln/>
        </p:spPr>
        <p:txBody>
          <a:bodyPr wrap="square" lIns="0" tIns="0" rIns="0" bIns="0" rtlCol="0" anchor="ctr"/>
          <a:lstStyle/>
          <a:p>
            <a:pPr algn="ctr" indent="0" marL="0">
              <a:buNone/>
            </a:pPr>
            <a:r>
              <a:rPr lang="en-US" sz="1250" b="1" dirty="0">
                <a:solidFill>
                  <a:srgbClr val="3B1E6D"/>
                </a:solidFill>
                <a:latin typeface="Calibri" pitchFamily="34" charset="0"/>
                <a:ea typeface="Calibri" pitchFamily="34" charset="-122"/>
                <a:cs typeface="Calibri" pitchFamily="34" charset="-120"/>
              </a:rPr>
              <a:t>1844</a:t>
            </a:r>
            <a:endParaRPr lang="en-US" sz="1250" dirty="0"/>
          </a:p>
        </p:txBody>
      </p:sp>
      <p:sp>
        <p:nvSpPr>
          <p:cNvPr id="10" name="Text 7"/>
          <p:cNvSpPr/>
          <p:nvPr/>
        </p:nvSpPr>
        <p:spPr>
          <a:xfrm>
            <a:off x="594360" y="1874520"/>
            <a:ext cx="1554480" cy="594360"/>
          </a:xfrm>
          <a:prstGeom prst="rect">
            <a:avLst/>
          </a:prstGeom>
          <a:noFill/>
          <a:ln/>
        </p:spPr>
        <p:txBody>
          <a:bodyPr wrap="square" lIns="0" tIns="0" rIns="0" bIns="0" rtlCol="0" anchor="t"/>
          <a:lstStyle/>
          <a:p>
            <a:pPr algn="ctr" indent="0" marL="0">
              <a:buNone/>
            </a:pPr>
            <a:r>
              <a:rPr lang="en-US" sz="980" dirty="0">
                <a:solidFill>
                  <a:srgbClr val="6E6485"/>
                </a:solidFill>
                <a:latin typeface="Calibri" pitchFamily="34" charset="0"/>
                <a:ea typeface="Calibri" pitchFamily="34" charset="-122"/>
                <a:cs typeface="Calibri" pitchFamily="34" charset="-120"/>
              </a:rPr>
              <a:t>Advent movement; Millerite hymns of expectation and disappointment</a:t>
            </a:r>
            <a:endParaRPr lang="en-US" sz="980" dirty="0"/>
          </a:p>
        </p:txBody>
      </p:sp>
      <p:sp>
        <p:nvSpPr>
          <p:cNvPr id="11" name="Shape 8"/>
          <p:cNvSpPr/>
          <p:nvPr/>
        </p:nvSpPr>
        <p:spPr>
          <a:xfrm>
            <a:off x="3651428" y="2752344"/>
            <a:ext cx="164592" cy="164592"/>
          </a:xfrm>
          <a:prstGeom prst="ellipse">
            <a:avLst/>
          </a:prstGeom>
          <a:solidFill>
            <a:srgbClr val="D4AF37"/>
          </a:solidFill>
          <a:ln w="19050">
            <a:solidFill>
              <a:srgbClr val="FFFFFF"/>
            </a:solidFill>
            <a:prstDash val="solid"/>
          </a:ln>
        </p:spPr>
      </p:sp>
      <p:sp>
        <p:nvSpPr>
          <p:cNvPr id="12" name="Text 9"/>
          <p:cNvSpPr/>
          <p:nvPr/>
        </p:nvSpPr>
        <p:spPr>
          <a:xfrm>
            <a:off x="3093644" y="3035808"/>
            <a:ext cx="1280160" cy="274320"/>
          </a:xfrm>
          <a:prstGeom prst="rect">
            <a:avLst/>
          </a:prstGeom>
          <a:noFill/>
          <a:ln/>
        </p:spPr>
        <p:txBody>
          <a:bodyPr wrap="square" lIns="0" tIns="0" rIns="0" bIns="0" rtlCol="0" anchor="ctr"/>
          <a:lstStyle/>
          <a:p>
            <a:pPr algn="ctr" indent="0" marL="0">
              <a:buNone/>
            </a:pPr>
            <a:r>
              <a:rPr lang="en-US" sz="1250" b="1" dirty="0">
                <a:solidFill>
                  <a:srgbClr val="3B1E6D"/>
                </a:solidFill>
                <a:latin typeface="Calibri" pitchFamily="34" charset="0"/>
                <a:ea typeface="Calibri" pitchFamily="34" charset="-122"/>
                <a:cs typeface="Calibri" pitchFamily="34" charset="-120"/>
              </a:rPr>
              <a:t>1869</a:t>
            </a:r>
            <a:endParaRPr lang="en-US" sz="1250" dirty="0"/>
          </a:p>
        </p:txBody>
      </p:sp>
      <p:sp>
        <p:nvSpPr>
          <p:cNvPr id="13" name="Text 10"/>
          <p:cNvSpPr/>
          <p:nvPr/>
        </p:nvSpPr>
        <p:spPr>
          <a:xfrm>
            <a:off x="2956484" y="3310128"/>
            <a:ext cx="1554480" cy="594360"/>
          </a:xfrm>
          <a:prstGeom prst="rect">
            <a:avLst/>
          </a:prstGeom>
          <a:noFill/>
          <a:ln/>
        </p:spPr>
        <p:txBody>
          <a:bodyPr wrap="square" lIns="0" tIns="0" rIns="0" bIns="0" rtlCol="0" anchor="t"/>
          <a:lstStyle/>
          <a:p>
            <a:pPr algn="ctr" indent="0" marL="0">
              <a:buNone/>
            </a:pPr>
            <a:r>
              <a:rPr lang="en-US" sz="980" dirty="0">
                <a:solidFill>
                  <a:srgbClr val="6E6485"/>
                </a:solidFill>
                <a:latin typeface="Calibri" pitchFamily="34" charset="0"/>
                <a:ea typeface="Calibri" pitchFamily="34" charset="-122"/>
                <a:cs typeface="Calibri" pitchFamily="34" charset="-120"/>
              </a:rPr>
              <a:t>First official Hymn and Tune Book published</a:t>
            </a:r>
            <a:endParaRPr lang="en-US" sz="980" dirty="0"/>
          </a:p>
        </p:txBody>
      </p:sp>
      <p:sp>
        <p:nvSpPr>
          <p:cNvPr id="14" name="Shape 11"/>
          <p:cNvSpPr/>
          <p:nvPr/>
        </p:nvSpPr>
        <p:spPr>
          <a:xfrm>
            <a:off x="6013552" y="2752344"/>
            <a:ext cx="164592" cy="164592"/>
          </a:xfrm>
          <a:prstGeom prst="ellipse">
            <a:avLst/>
          </a:prstGeom>
          <a:solidFill>
            <a:srgbClr val="D4AF37"/>
          </a:solidFill>
          <a:ln w="19050">
            <a:solidFill>
              <a:srgbClr val="FFFFFF"/>
            </a:solidFill>
            <a:prstDash val="solid"/>
          </a:ln>
        </p:spPr>
      </p:sp>
      <p:sp>
        <p:nvSpPr>
          <p:cNvPr id="15" name="Text 12"/>
          <p:cNvSpPr/>
          <p:nvPr/>
        </p:nvSpPr>
        <p:spPr>
          <a:xfrm>
            <a:off x="5455768" y="2450592"/>
            <a:ext cx="1280160" cy="274320"/>
          </a:xfrm>
          <a:prstGeom prst="rect">
            <a:avLst/>
          </a:prstGeom>
          <a:noFill/>
          <a:ln/>
        </p:spPr>
        <p:txBody>
          <a:bodyPr wrap="square" lIns="0" tIns="0" rIns="0" bIns="0" rtlCol="0" anchor="ctr"/>
          <a:lstStyle/>
          <a:p>
            <a:pPr algn="ctr" indent="0" marL="0">
              <a:buNone/>
            </a:pPr>
            <a:r>
              <a:rPr lang="en-US" sz="1250" b="1" dirty="0">
                <a:solidFill>
                  <a:srgbClr val="3B1E6D"/>
                </a:solidFill>
                <a:latin typeface="Calibri" pitchFamily="34" charset="0"/>
                <a:ea typeface="Calibri" pitchFamily="34" charset="-122"/>
                <a:cs typeface="Calibri" pitchFamily="34" charset="-120"/>
              </a:rPr>
              <a:t>1941</a:t>
            </a:r>
            <a:endParaRPr lang="en-US" sz="1250" dirty="0"/>
          </a:p>
        </p:txBody>
      </p:sp>
      <p:sp>
        <p:nvSpPr>
          <p:cNvPr id="16" name="Text 13"/>
          <p:cNvSpPr/>
          <p:nvPr/>
        </p:nvSpPr>
        <p:spPr>
          <a:xfrm>
            <a:off x="5318608" y="1874520"/>
            <a:ext cx="1554480" cy="594360"/>
          </a:xfrm>
          <a:prstGeom prst="rect">
            <a:avLst/>
          </a:prstGeom>
          <a:noFill/>
          <a:ln/>
        </p:spPr>
        <p:txBody>
          <a:bodyPr wrap="square" lIns="0" tIns="0" rIns="0" bIns="0" rtlCol="0" anchor="t"/>
          <a:lstStyle/>
          <a:p>
            <a:pPr algn="ctr" indent="0" marL="0">
              <a:buNone/>
            </a:pPr>
            <a:r>
              <a:rPr lang="en-US" sz="980" dirty="0">
                <a:solidFill>
                  <a:srgbClr val="6E6485"/>
                </a:solidFill>
                <a:latin typeface="Calibri" pitchFamily="34" charset="0"/>
                <a:ea typeface="Calibri" pitchFamily="34" charset="-122"/>
                <a:cs typeface="Calibri" pitchFamily="34" charset="-120"/>
              </a:rPr>
              <a:t>Church Hymnal unifies congregational repertoire</a:t>
            </a:r>
            <a:endParaRPr lang="en-US" sz="980" dirty="0"/>
          </a:p>
        </p:txBody>
      </p:sp>
      <p:sp>
        <p:nvSpPr>
          <p:cNvPr id="17" name="Shape 14"/>
          <p:cNvSpPr/>
          <p:nvPr/>
        </p:nvSpPr>
        <p:spPr>
          <a:xfrm>
            <a:off x="8375675" y="2752344"/>
            <a:ext cx="164592" cy="164592"/>
          </a:xfrm>
          <a:prstGeom prst="ellipse">
            <a:avLst/>
          </a:prstGeom>
          <a:solidFill>
            <a:srgbClr val="D4AF37"/>
          </a:solidFill>
          <a:ln w="19050">
            <a:solidFill>
              <a:srgbClr val="FFFFFF"/>
            </a:solidFill>
            <a:prstDash val="solid"/>
          </a:ln>
        </p:spPr>
      </p:sp>
      <p:sp>
        <p:nvSpPr>
          <p:cNvPr id="18" name="Text 15"/>
          <p:cNvSpPr/>
          <p:nvPr/>
        </p:nvSpPr>
        <p:spPr>
          <a:xfrm>
            <a:off x="7817891" y="3035808"/>
            <a:ext cx="1280160" cy="274320"/>
          </a:xfrm>
          <a:prstGeom prst="rect">
            <a:avLst/>
          </a:prstGeom>
          <a:noFill/>
          <a:ln/>
        </p:spPr>
        <p:txBody>
          <a:bodyPr wrap="square" lIns="0" tIns="0" rIns="0" bIns="0" rtlCol="0" anchor="ctr"/>
          <a:lstStyle/>
          <a:p>
            <a:pPr algn="ctr" indent="0" marL="0">
              <a:buNone/>
            </a:pPr>
            <a:r>
              <a:rPr lang="en-US" sz="1250" b="1" dirty="0">
                <a:solidFill>
                  <a:srgbClr val="3B1E6D"/>
                </a:solidFill>
                <a:latin typeface="Calibri" pitchFamily="34" charset="0"/>
                <a:ea typeface="Calibri" pitchFamily="34" charset="-122"/>
                <a:cs typeface="Calibri" pitchFamily="34" charset="-120"/>
              </a:rPr>
              <a:t>1985</a:t>
            </a:r>
            <a:endParaRPr lang="en-US" sz="1250" dirty="0"/>
          </a:p>
        </p:txBody>
      </p:sp>
      <p:sp>
        <p:nvSpPr>
          <p:cNvPr id="19" name="Text 16"/>
          <p:cNvSpPr/>
          <p:nvPr/>
        </p:nvSpPr>
        <p:spPr>
          <a:xfrm>
            <a:off x="7680731" y="3310128"/>
            <a:ext cx="1554480" cy="594360"/>
          </a:xfrm>
          <a:prstGeom prst="rect">
            <a:avLst/>
          </a:prstGeom>
          <a:noFill/>
          <a:ln/>
        </p:spPr>
        <p:txBody>
          <a:bodyPr wrap="square" lIns="0" tIns="0" rIns="0" bIns="0" rtlCol="0" anchor="t"/>
          <a:lstStyle/>
          <a:p>
            <a:pPr algn="ctr" indent="0" marL="0">
              <a:buNone/>
            </a:pPr>
            <a:r>
              <a:rPr lang="en-US" sz="980" dirty="0">
                <a:solidFill>
                  <a:srgbClr val="6E6485"/>
                </a:solidFill>
                <a:latin typeface="Calibri" pitchFamily="34" charset="0"/>
                <a:ea typeface="Calibri" pitchFamily="34" charset="-122"/>
                <a:cs typeface="Calibri" pitchFamily="34" charset="-120"/>
              </a:rPr>
              <a:t>The Seventh-day Adventist Hymnal, today's English standard</a:t>
            </a:r>
            <a:endParaRPr lang="en-US" sz="980" dirty="0"/>
          </a:p>
        </p:txBody>
      </p:sp>
      <p:sp>
        <p:nvSpPr>
          <p:cNvPr id="20" name="Shape 17"/>
          <p:cNvSpPr/>
          <p:nvPr/>
        </p:nvSpPr>
        <p:spPr>
          <a:xfrm>
            <a:off x="10737799" y="2752344"/>
            <a:ext cx="164592" cy="164592"/>
          </a:xfrm>
          <a:prstGeom prst="ellipse">
            <a:avLst/>
          </a:prstGeom>
          <a:solidFill>
            <a:srgbClr val="D4AF37"/>
          </a:solidFill>
          <a:ln w="19050">
            <a:solidFill>
              <a:srgbClr val="FFFFFF"/>
            </a:solidFill>
            <a:prstDash val="solid"/>
          </a:ln>
        </p:spPr>
      </p:sp>
      <p:sp>
        <p:nvSpPr>
          <p:cNvPr id="21" name="Text 18"/>
          <p:cNvSpPr/>
          <p:nvPr/>
        </p:nvSpPr>
        <p:spPr>
          <a:xfrm>
            <a:off x="10180015" y="2450592"/>
            <a:ext cx="1280160" cy="274320"/>
          </a:xfrm>
          <a:prstGeom prst="rect">
            <a:avLst/>
          </a:prstGeom>
          <a:noFill/>
          <a:ln/>
        </p:spPr>
        <p:txBody>
          <a:bodyPr wrap="square" lIns="0" tIns="0" rIns="0" bIns="0" rtlCol="0" anchor="ctr"/>
          <a:lstStyle/>
          <a:p>
            <a:pPr algn="ctr" indent="0" marL="0">
              <a:buNone/>
            </a:pPr>
            <a:r>
              <a:rPr lang="en-US" sz="1250" b="1" dirty="0">
                <a:solidFill>
                  <a:srgbClr val="3B1E6D"/>
                </a:solidFill>
                <a:latin typeface="Calibri" pitchFamily="34" charset="0"/>
                <a:ea typeface="Calibri" pitchFamily="34" charset="-122"/>
                <a:cs typeface="Calibri" pitchFamily="34" charset="-120"/>
              </a:rPr>
              <a:t>Present</a:t>
            </a:r>
            <a:endParaRPr lang="en-US" sz="1250" dirty="0"/>
          </a:p>
        </p:txBody>
      </p:sp>
      <p:sp>
        <p:nvSpPr>
          <p:cNvPr id="22" name="Text 19"/>
          <p:cNvSpPr/>
          <p:nvPr/>
        </p:nvSpPr>
        <p:spPr>
          <a:xfrm>
            <a:off x="10042855" y="1874520"/>
            <a:ext cx="1554480" cy="594360"/>
          </a:xfrm>
          <a:prstGeom prst="rect">
            <a:avLst/>
          </a:prstGeom>
          <a:noFill/>
          <a:ln/>
        </p:spPr>
        <p:txBody>
          <a:bodyPr wrap="square" lIns="0" tIns="0" rIns="0" bIns="0" rtlCol="0" anchor="t"/>
          <a:lstStyle/>
          <a:p>
            <a:pPr algn="ctr" indent="0" marL="0">
              <a:buNone/>
            </a:pPr>
            <a:r>
              <a:rPr lang="en-US" sz="980" dirty="0">
                <a:solidFill>
                  <a:srgbClr val="6E6485"/>
                </a:solidFill>
                <a:latin typeface="Calibri" pitchFamily="34" charset="0"/>
                <a:ea typeface="Calibri" pitchFamily="34" charset="-122"/>
                <a:cs typeface="Calibri" pitchFamily="34" charset="-120"/>
              </a:rPr>
              <a:t>Global hymnody — multilingual, multicultural contributions</a:t>
            </a:r>
            <a:endParaRPr lang="en-US" sz="980" dirty="0"/>
          </a:p>
        </p:txBody>
      </p:sp>
      <p:sp>
        <p:nvSpPr>
          <p:cNvPr id="23" name="Shape 20"/>
          <p:cNvSpPr/>
          <p:nvPr/>
        </p:nvSpPr>
        <p:spPr>
          <a:xfrm>
            <a:off x="548640" y="4343400"/>
            <a:ext cx="11094415" cy="1508760"/>
          </a:xfrm>
          <a:prstGeom prst="roundRect">
            <a:avLst>
              <a:gd name="adj" fmla="val 4848"/>
            </a:avLst>
          </a:prstGeom>
          <a:solidFill>
            <a:srgbClr val="3B1E6D"/>
          </a:solidFill>
          <a:ln/>
          <a:effectLst>
            <a:outerShdw sx="100000" sy="100000" kx="0" ky="0" algn="bl" rotWithShape="0" blurRad="76200" dist="25400" dir="5400000">
              <a:srgbClr val="000000">
                <a:alpha val="10000"/>
              </a:srgbClr>
            </a:outerShdw>
          </a:effectLst>
        </p:spPr>
      </p:sp>
      <p:sp>
        <p:nvSpPr>
          <p:cNvPr id="24" name="Text 21"/>
          <p:cNvSpPr/>
          <p:nvPr/>
        </p:nvSpPr>
        <p:spPr>
          <a:xfrm>
            <a:off x="868680" y="4343400"/>
            <a:ext cx="10454335" cy="1508760"/>
          </a:xfrm>
          <a:prstGeom prst="rect">
            <a:avLst/>
          </a:prstGeom>
          <a:noFill/>
          <a:ln/>
        </p:spPr>
        <p:txBody>
          <a:bodyPr wrap="square" lIns="0" tIns="0" rIns="0" bIns="0" rtlCol="0" anchor="ctr"/>
          <a:lstStyle/>
          <a:p>
            <a:pPr algn="ctr" indent="0" marL="0">
              <a:buNone/>
            </a:pPr>
            <a:r>
              <a:rPr lang="en-US" sz="1300" i="1" dirty="0">
                <a:solidFill>
                  <a:srgbClr val="FFFFFF"/>
                </a:solidFill>
                <a:latin typeface="Calibri" pitchFamily="34" charset="0"/>
                <a:ea typeface="Calibri" pitchFamily="34" charset="-122"/>
                <a:cs typeface="Calibri" pitchFamily="34" charset="-120"/>
              </a:rPr>
              <a:t>Adventist hymnody grew alongside the church's global mission expansion — today's hymnal heritage includes contributions from across continents and languages, reflecting Revelation 14:6's vision of “every nation, kindred, tongue, and people.”</a:t>
            </a:r>
            <a:endParaRPr lang="en-US" sz="1300" dirty="0"/>
          </a:p>
        </p:txBody>
      </p:sp>
      <p:sp>
        <p:nvSpPr>
          <p:cNvPr id="25" name="Text 22"/>
          <p:cNvSpPr/>
          <p:nvPr/>
        </p:nvSpPr>
        <p:spPr>
          <a:xfrm>
            <a:off x="11323015" y="6419088"/>
            <a:ext cx="502920" cy="274320"/>
          </a:xfrm>
          <a:prstGeom prst="rect">
            <a:avLst/>
          </a:prstGeom>
          <a:noFill/>
          <a:ln/>
        </p:spPr>
        <p:txBody>
          <a:bodyPr wrap="square" lIns="0" tIns="0" rIns="0" bIns="0" rtlCol="0" anchor="ctr"/>
          <a:lstStyle/>
          <a:p>
            <a:pPr algn="r" indent="0" marL="0">
              <a:buNone/>
            </a:pPr>
            <a:r>
              <a:rPr lang="en-US" sz="1000" dirty="0">
                <a:solidFill>
                  <a:srgbClr val="6E6485"/>
                </a:solidFill>
                <a:latin typeface="Calibri" pitchFamily="34" charset="0"/>
                <a:ea typeface="Calibri" pitchFamily="34" charset="-122"/>
                <a:cs typeface="Calibri" pitchFamily="34" charset="-120"/>
              </a:rPr>
              <a:t>09</a:t>
            </a:r>
            <a:endParaRPr lang="en-US" sz="1000" dirty="0"/>
          </a:p>
        </p:txBody>
      </p:sp>
      <p:sp>
        <p:nvSpPr>
          <p:cNvPr id="26" name="Text 23"/>
          <p:cNvSpPr/>
          <p:nvPr/>
        </p:nvSpPr>
        <p:spPr>
          <a:xfrm>
            <a:off x="548640" y="6419088"/>
            <a:ext cx="5486400" cy="274320"/>
          </a:xfrm>
          <a:prstGeom prst="rect">
            <a:avLst/>
          </a:prstGeom>
          <a:noFill/>
          <a:ln/>
        </p:spPr>
        <p:txBody>
          <a:bodyPr wrap="square" lIns="0" tIns="0" rIns="0" bIns="0" rtlCol="0" anchor="ctr"/>
          <a:lstStyle/>
          <a:p>
            <a:pPr indent="0" marL="0">
              <a:buNone/>
            </a:pPr>
            <a:r>
              <a:rPr lang="en-US" sz="900" spc="120" kern="0" dirty="0">
                <a:solidFill>
                  <a:srgbClr val="6E6485"/>
                </a:solidFill>
                <a:latin typeface="Calibri" pitchFamily="34" charset="0"/>
                <a:ea typeface="Calibri" pitchFamily="34" charset="-122"/>
                <a:cs typeface="Calibri" pitchFamily="34" charset="-120"/>
              </a:rPr>
              <a:t>THE ADVENTIST PHILOSOPHY OF MUSIC</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38912"/>
            <a:ext cx="566928" cy="566928"/>
          </a:xfrm>
          <a:prstGeom prst="ellipse">
            <a:avLst/>
          </a:prstGeom>
          <a:solidFill>
            <a:srgbClr val="3B1E6D"/>
          </a:solidFill>
          <a:ln/>
        </p:spPr>
      </p:sp>
      <p:pic>
        <p:nvPicPr>
          <p:cNvPr id="3" name="Image 0" descr="assets/FaGavel_white.png">    </p:cNvPr>
          <p:cNvPicPr>
            <a:picLocks noChangeAspect="1"/>
          </p:cNvPicPr>
          <p:nvPr/>
        </p:nvPicPr>
        <p:blipFill>
          <a:blip r:embed="rId1"/>
          <a:stretch>
            <a:fillRect/>
          </a:stretch>
        </p:blipFill>
        <p:spPr>
          <a:xfrm>
            <a:off x="625175" y="515447"/>
            <a:ext cx="413857" cy="413857"/>
          </a:xfrm>
          <a:prstGeom prst="rect">
            <a:avLst/>
          </a:prstGeom>
        </p:spPr>
      </p:pic>
      <p:sp>
        <p:nvSpPr>
          <p:cNvPr id="4" name="Text 1"/>
          <p:cNvSpPr/>
          <p:nvPr/>
        </p:nvSpPr>
        <p:spPr>
          <a:xfrm>
            <a:off x="1316736" y="402336"/>
            <a:ext cx="10326319" cy="237744"/>
          </a:xfrm>
          <a:prstGeom prst="rect">
            <a:avLst/>
          </a:prstGeom>
          <a:noFill/>
          <a:ln/>
        </p:spPr>
        <p:txBody>
          <a:bodyPr wrap="square" lIns="0" tIns="0" rIns="0" bIns="0" rtlCol="0" anchor="ctr"/>
          <a:lstStyle/>
          <a:p>
            <a:pPr indent="0" marL="0">
              <a:buNone/>
            </a:pPr>
            <a:r>
              <a:rPr lang="en-US" sz="1150" b="1" spc="200" kern="0" dirty="0">
                <a:solidFill>
                  <a:srgbClr val="8A6D1E"/>
                </a:solidFill>
                <a:latin typeface="Calibri" pitchFamily="34" charset="0"/>
                <a:ea typeface="Calibri" pitchFamily="34" charset="-122"/>
                <a:cs typeface="Calibri" pitchFamily="34" charset="-120"/>
              </a:rPr>
              <a:t>SECTION II</a:t>
            </a:r>
            <a:endParaRPr lang="en-US" sz="1150" dirty="0"/>
          </a:p>
        </p:txBody>
      </p:sp>
      <p:sp>
        <p:nvSpPr>
          <p:cNvPr id="5" name="Text 2"/>
          <p:cNvSpPr/>
          <p:nvPr/>
        </p:nvSpPr>
        <p:spPr>
          <a:xfrm>
            <a:off x="1316736" y="621792"/>
            <a:ext cx="10326319" cy="502920"/>
          </a:xfrm>
          <a:prstGeom prst="rect">
            <a:avLst/>
          </a:prstGeom>
          <a:noFill/>
          <a:ln/>
        </p:spPr>
        <p:txBody>
          <a:bodyPr wrap="square" lIns="0" tIns="0" rIns="0" bIns="0" rtlCol="0" anchor="ctr"/>
          <a:lstStyle/>
          <a:p>
            <a:pPr indent="0" marL="0">
              <a:buNone/>
            </a:pPr>
            <a:r>
              <a:rPr lang="en-US" sz="2300" b="1" dirty="0">
                <a:solidFill>
                  <a:srgbClr val="3B1E6D"/>
                </a:solidFill>
                <a:latin typeface="Cambria" pitchFamily="34" charset="0"/>
                <a:ea typeface="Cambria" pitchFamily="34" charset="-122"/>
                <a:cs typeface="Cambria" pitchFamily="34" charset="-120"/>
              </a:rPr>
              <a:t>Official Adventist Philosophy of Music</a:t>
            </a:r>
            <a:endParaRPr lang="en-US" sz="2300" dirty="0"/>
          </a:p>
        </p:txBody>
      </p:sp>
      <p:sp>
        <p:nvSpPr>
          <p:cNvPr id="6" name="Shape 3"/>
          <p:cNvSpPr/>
          <p:nvPr/>
        </p:nvSpPr>
        <p:spPr>
          <a:xfrm>
            <a:off x="548640" y="1508760"/>
            <a:ext cx="11094415" cy="868680"/>
          </a:xfrm>
          <a:prstGeom prst="roundRect">
            <a:avLst>
              <a:gd name="adj" fmla="val 8421"/>
            </a:avLst>
          </a:prstGeom>
          <a:solidFill>
            <a:srgbClr val="3B1E6D"/>
          </a:solidFill>
          <a:ln/>
          <a:effectLst>
            <a:outerShdw sx="100000" sy="100000" kx="0" ky="0" algn="bl" rotWithShape="0" blurRad="76200" dist="25400" dir="5400000">
              <a:srgbClr val="000000">
                <a:alpha val="10000"/>
              </a:srgbClr>
            </a:outerShdw>
          </a:effectLst>
        </p:spPr>
      </p:sp>
      <p:sp>
        <p:nvSpPr>
          <p:cNvPr id="7" name="Text 4"/>
          <p:cNvSpPr/>
          <p:nvPr/>
        </p:nvSpPr>
        <p:spPr>
          <a:xfrm>
            <a:off x="822960" y="1508760"/>
            <a:ext cx="10545775" cy="868680"/>
          </a:xfrm>
          <a:prstGeom prst="rect">
            <a:avLst/>
          </a:prstGeom>
          <a:noFill/>
          <a:ln/>
        </p:spPr>
        <p:txBody>
          <a:bodyPr wrap="square" lIns="0" tIns="0" rIns="0" bIns="0" rtlCol="0" anchor="ctr"/>
          <a:lstStyle/>
          <a:p>
            <a:pPr algn="ctr" indent="0" marL="0">
              <a:buNone/>
            </a:pPr>
            <a:r>
              <a:rPr lang="en-US" sz="1500" i="1" dirty="0">
                <a:solidFill>
                  <a:srgbClr val="E8D488"/>
                </a:solidFill>
                <a:latin typeface="Cambria" pitchFamily="34" charset="0"/>
                <a:ea typeface="Cambria" pitchFamily="34" charset="-122"/>
                <a:cs typeface="Cambria" pitchFamily="34" charset="-120"/>
              </a:rPr>
              <a:t>Core principle: music should  </a:t>
            </a:r>
            <a:pPr algn="ctr" indent="0" marL="0">
              <a:buNone/>
            </a:pPr>
            <a:r>
              <a:rPr lang="en-US" sz="1500" b="1" dirty="0">
                <a:solidFill>
                  <a:srgbClr val="FFFFFF"/>
                </a:solidFill>
                <a:latin typeface="Cambria" pitchFamily="34" charset="0"/>
                <a:ea typeface="Cambria" pitchFamily="34" charset="-122"/>
                <a:cs typeface="Cambria" pitchFamily="34" charset="-120"/>
              </a:rPr>
              <a:t>glorify God · uplift Christ · communicate truth · prepare us for heaven.</a:t>
            </a:r>
            <a:endParaRPr lang="en-US" sz="1500" dirty="0"/>
          </a:p>
        </p:txBody>
      </p:sp>
      <p:sp>
        <p:nvSpPr>
          <p:cNvPr id="8" name="Shape 5"/>
          <p:cNvSpPr/>
          <p:nvPr/>
        </p:nvSpPr>
        <p:spPr>
          <a:xfrm>
            <a:off x="548640" y="2606040"/>
            <a:ext cx="3539642" cy="2697480"/>
          </a:xfrm>
          <a:prstGeom prst="roundRect">
            <a:avLst>
              <a:gd name="adj" fmla="val 2712"/>
            </a:avLst>
          </a:prstGeom>
          <a:solidFill>
            <a:srgbClr val="F5F2FA"/>
          </a:solidFill>
          <a:ln/>
          <a:effectLst>
            <a:outerShdw sx="100000" sy="100000" kx="0" ky="0" algn="bl" rotWithShape="0" blurRad="76200" dist="25400" dir="5400000">
              <a:srgbClr val="000000">
                <a:alpha val="10000"/>
              </a:srgbClr>
            </a:outerShdw>
          </a:effectLst>
        </p:spPr>
      </p:sp>
      <p:sp>
        <p:nvSpPr>
          <p:cNvPr id="9" name="Shape 6"/>
          <p:cNvSpPr/>
          <p:nvPr/>
        </p:nvSpPr>
        <p:spPr>
          <a:xfrm>
            <a:off x="2007565" y="2862072"/>
            <a:ext cx="621792" cy="621792"/>
          </a:xfrm>
          <a:prstGeom prst="ellipse">
            <a:avLst/>
          </a:prstGeom>
          <a:solidFill>
            <a:srgbClr val="3B1E6D"/>
          </a:solidFill>
          <a:ln/>
        </p:spPr>
      </p:sp>
      <p:pic>
        <p:nvPicPr>
          <p:cNvPr id="10" name="Image 1" descr="assets/FaBalanceScale_white.png">    </p:cNvPr>
          <p:cNvPicPr>
            <a:picLocks noChangeAspect="1"/>
          </p:cNvPicPr>
          <p:nvPr/>
        </p:nvPicPr>
        <p:blipFill>
          <a:blip r:embed="rId2"/>
          <a:stretch>
            <a:fillRect/>
          </a:stretch>
        </p:blipFill>
        <p:spPr>
          <a:xfrm>
            <a:off x="2091507" y="2946014"/>
            <a:ext cx="453908" cy="453908"/>
          </a:xfrm>
          <a:prstGeom prst="rect">
            <a:avLst/>
          </a:prstGeom>
        </p:spPr>
      </p:pic>
      <p:sp>
        <p:nvSpPr>
          <p:cNvPr id="11" name="Text 7"/>
          <p:cNvSpPr/>
          <p:nvPr/>
        </p:nvSpPr>
        <p:spPr>
          <a:xfrm>
            <a:off x="731520" y="3611880"/>
            <a:ext cx="3173882" cy="320040"/>
          </a:xfrm>
          <a:prstGeom prst="rect">
            <a:avLst/>
          </a:prstGeom>
          <a:noFill/>
          <a:ln/>
        </p:spPr>
        <p:txBody>
          <a:bodyPr wrap="square" lIns="0" tIns="0" rIns="0" bIns="0" rtlCol="0" anchor="ctr"/>
          <a:lstStyle/>
          <a:p>
            <a:pPr algn="ctr" indent="0" marL="0">
              <a:buNone/>
            </a:pPr>
            <a:r>
              <a:rPr lang="en-US" sz="1500" b="1" dirty="0">
                <a:solidFill>
                  <a:srgbClr val="3B1E6D"/>
                </a:solidFill>
                <a:latin typeface="Cambria" pitchFamily="34" charset="0"/>
                <a:ea typeface="Cambria" pitchFamily="34" charset="-122"/>
                <a:cs typeface="Cambria" pitchFamily="34" charset="-120"/>
              </a:rPr>
              <a:t>Judgment</a:t>
            </a:r>
            <a:endParaRPr lang="en-US" sz="1500" dirty="0"/>
          </a:p>
        </p:txBody>
      </p:sp>
      <p:sp>
        <p:nvSpPr>
          <p:cNvPr id="12" name="Text 8"/>
          <p:cNvSpPr/>
          <p:nvPr/>
        </p:nvSpPr>
        <p:spPr>
          <a:xfrm>
            <a:off x="777240" y="3977640"/>
            <a:ext cx="3082442" cy="1234440"/>
          </a:xfrm>
          <a:prstGeom prst="rect">
            <a:avLst/>
          </a:prstGeom>
          <a:noFill/>
          <a:ln/>
        </p:spPr>
        <p:txBody>
          <a:bodyPr wrap="square" lIns="0" tIns="0" rIns="0" bIns="0" rtlCol="0" anchor="t"/>
          <a:lstStyle/>
          <a:p>
            <a:pPr algn="ctr" indent="0" marL="0">
              <a:buNone/>
            </a:pPr>
            <a:r>
              <a:rPr lang="en-US" sz="1130" dirty="0">
                <a:solidFill>
                  <a:srgbClr val="201341"/>
                </a:solidFill>
                <a:latin typeface="Calibri" pitchFamily="34" charset="0"/>
                <a:ea typeface="Calibri" pitchFamily="34" charset="-122"/>
                <a:cs typeface="Calibri" pitchFamily="34" charset="-120"/>
              </a:rPr>
              <a:t>Exercise discernment toward what is theatrical or relies on display, and toward arrangements whose primary effect is to induce sensual rather than worshipful response.</a:t>
            </a:r>
            <a:endParaRPr lang="en-US" sz="1130" dirty="0"/>
          </a:p>
        </p:txBody>
      </p:sp>
      <p:sp>
        <p:nvSpPr>
          <p:cNvPr id="13" name="Shape 9"/>
          <p:cNvSpPr/>
          <p:nvPr/>
        </p:nvSpPr>
        <p:spPr>
          <a:xfrm>
            <a:off x="4326026" y="2606040"/>
            <a:ext cx="3539642" cy="2697480"/>
          </a:xfrm>
          <a:prstGeom prst="roundRect">
            <a:avLst>
              <a:gd name="adj" fmla="val 2712"/>
            </a:avLst>
          </a:prstGeom>
          <a:solidFill>
            <a:srgbClr val="F5F2FA"/>
          </a:solidFill>
          <a:ln/>
          <a:effectLst>
            <a:outerShdw sx="100000" sy="100000" kx="0" ky="0" algn="bl" rotWithShape="0" blurRad="76200" dist="25400" dir="5400000">
              <a:srgbClr val="000000">
                <a:alpha val="10000"/>
              </a:srgbClr>
            </a:outerShdw>
          </a:effectLst>
        </p:spPr>
      </p:sp>
      <p:sp>
        <p:nvSpPr>
          <p:cNvPr id="14" name="Shape 10"/>
          <p:cNvSpPr/>
          <p:nvPr/>
        </p:nvSpPr>
        <p:spPr>
          <a:xfrm>
            <a:off x="5784952" y="2862072"/>
            <a:ext cx="621792" cy="621792"/>
          </a:xfrm>
          <a:prstGeom prst="ellipse">
            <a:avLst/>
          </a:prstGeom>
          <a:solidFill>
            <a:srgbClr val="3B1E6D"/>
          </a:solidFill>
          <a:ln/>
        </p:spPr>
      </p:sp>
      <p:pic>
        <p:nvPicPr>
          <p:cNvPr id="15" name="Image 2" descr="assets/FaGlobeAfrica_white.png">    </p:cNvPr>
          <p:cNvPicPr>
            <a:picLocks noChangeAspect="1"/>
          </p:cNvPicPr>
          <p:nvPr/>
        </p:nvPicPr>
        <p:blipFill>
          <a:blip r:embed="rId3"/>
          <a:stretch>
            <a:fillRect/>
          </a:stretch>
        </p:blipFill>
        <p:spPr>
          <a:xfrm>
            <a:off x="5868894" y="2946014"/>
            <a:ext cx="453908" cy="453908"/>
          </a:xfrm>
          <a:prstGeom prst="rect">
            <a:avLst/>
          </a:prstGeom>
        </p:spPr>
      </p:pic>
      <p:sp>
        <p:nvSpPr>
          <p:cNvPr id="16" name="Text 11"/>
          <p:cNvSpPr/>
          <p:nvPr/>
        </p:nvSpPr>
        <p:spPr>
          <a:xfrm>
            <a:off x="4508906" y="3611880"/>
            <a:ext cx="3173882" cy="320040"/>
          </a:xfrm>
          <a:prstGeom prst="rect">
            <a:avLst/>
          </a:prstGeom>
          <a:noFill/>
          <a:ln/>
        </p:spPr>
        <p:txBody>
          <a:bodyPr wrap="square" lIns="0" tIns="0" rIns="0" bIns="0" rtlCol="0" anchor="ctr"/>
          <a:lstStyle/>
          <a:p>
            <a:pPr algn="ctr" indent="0" marL="0">
              <a:buNone/>
            </a:pPr>
            <a:r>
              <a:rPr lang="en-US" sz="1500" b="1" dirty="0">
                <a:solidFill>
                  <a:srgbClr val="3B1E6D"/>
                </a:solidFill>
                <a:latin typeface="Cambria" pitchFamily="34" charset="0"/>
                <a:ea typeface="Cambria" pitchFamily="34" charset="-122"/>
                <a:cs typeface="Cambria" pitchFamily="34" charset="-120"/>
              </a:rPr>
              <a:t>Inclusivity</a:t>
            </a:r>
            <a:endParaRPr lang="en-US" sz="1500" dirty="0"/>
          </a:p>
        </p:txBody>
      </p:sp>
      <p:sp>
        <p:nvSpPr>
          <p:cNvPr id="17" name="Text 12"/>
          <p:cNvSpPr/>
          <p:nvPr/>
        </p:nvSpPr>
        <p:spPr>
          <a:xfrm>
            <a:off x="4554626" y="3977640"/>
            <a:ext cx="3082442" cy="1234440"/>
          </a:xfrm>
          <a:prstGeom prst="rect">
            <a:avLst/>
          </a:prstGeom>
          <a:noFill/>
          <a:ln/>
        </p:spPr>
        <p:txBody>
          <a:bodyPr wrap="square" lIns="0" tIns="0" rIns="0" bIns="0" rtlCol="0" anchor="t"/>
          <a:lstStyle/>
          <a:p>
            <a:pPr algn="ctr" indent="0" marL="0">
              <a:buNone/>
            </a:pPr>
            <a:r>
              <a:rPr lang="en-US" sz="1130" dirty="0">
                <a:solidFill>
                  <a:srgbClr val="201341"/>
                </a:solidFill>
                <a:latin typeface="Calibri" pitchFamily="34" charset="0"/>
                <a:ea typeface="Calibri" pitchFamily="34" charset="-122"/>
                <a:cs typeface="Calibri" pitchFamily="34" charset="-120"/>
              </a:rPr>
              <a:t>Recognize and value the musical languages of different cultures, while holding to shared biblical standards of reverence — unity in worship's purpose, diversity in its expression.</a:t>
            </a:r>
            <a:endParaRPr lang="en-US" sz="1130" dirty="0"/>
          </a:p>
        </p:txBody>
      </p:sp>
      <p:sp>
        <p:nvSpPr>
          <p:cNvPr id="18" name="Shape 13"/>
          <p:cNvSpPr/>
          <p:nvPr/>
        </p:nvSpPr>
        <p:spPr>
          <a:xfrm>
            <a:off x="8103413" y="2606040"/>
            <a:ext cx="3539642" cy="2697480"/>
          </a:xfrm>
          <a:prstGeom prst="roundRect">
            <a:avLst>
              <a:gd name="adj" fmla="val 2712"/>
            </a:avLst>
          </a:prstGeom>
          <a:solidFill>
            <a:srgbClr val="F5F2FA"/>
          </a:solidFill>
          <a:ln/>
          <a:effectLst>
            <a:outerShdw sx="100000" sy="100000" kx="0" ky="0" algn="bl" rotWithShape="0" blurRad="76200" dist="25400" dir="5400000">
              <a:srgbClr val="000000">
                <a:alpha val="10000"/>
              </a:srgbClr>
            </a:outerShdw>
          </a:effectLst>
        </p:spPr>
      </p:sp>
      <p:sp>
        <p:nvSpPr>
          <p:cNvPr id="19" name="Shape 14"/>
          <p:cNvSpPr/>
          <p:nvPr/>
        </p:nvSpPr>
        <p:spPr>
          <a:xfrm>
            <a:off x="9562338" y="2862072"/>
            <a:ext cx="621792" cy="621792"/>
          </a:xfrm>
          <a:prstGeom prst="ellipse">
            <a:avLst/>
          </a:prstGeom>
          <a:solidFill>
            <a:srgbClr val="3B1E6D"/>
          </a:solidFill>
          <a:ln/>
        </p:spPr>
      </p:sp>
      <p:pic>
        <p:nvPicPr>
          <p:cNvPr id="20" name="Image 3" descr="assets/FaMobileAlt_white.png">    </p:cNvPr>
          <p:cNvPicPr>
            <a:picLocks noChangeAspect="1"/>
          </p:cNvPicPr>
          <p:nvPr/>
        </p:nvPicPr>
        <p:blipFill>
          <a:blip r:embed="rId4"/>
          <a:stretch>
            <a:fillRect/>
          </a:stretch>
        </p:blipFill>
        <p:spPr>
          <a:xfrm>
            <a:off x="9646280" y="2946014"/>
            <a:ext cx="453908" cy="453908"/>
          </a:xfrm>
          <a:prstGeom prst="rect">
            <a:avLst/>
          </a:prstGeom>
        </p:spPr>
      </p:pic>
      <p:sp>
        <p:nvSpPr>
          <p:cNvPr id="21" name="Text 15"/>
          <p:cNvSpPr/>
          <p:nvPr/>
        </p:nvSpPr>
        <p:spPr>
          <a:xfrm>
            <a:off x="8286293" y="3611880"/>
            <a:ext cx="3173882" cy="320040"/>
          </a:xfrm>
          <a:prstGeom prst="rect">
            <a:avLst/>
          </a:prstGeom>
          <a:noFill/>
          <a:ln/>
        </p:spPr>
        <p:txBody>
          <a:bodyPr wrap="square" lIns="0" tIns="0" rIns="0" bIns="0" rtlCol="0" anchor="ctr"/>
          <a:lstStyle/>
          <a:p>
            <a:pPr algn="ctr" indent="0" marL="0">
              <a:buNone/>
            </a:pPr>
            <a:r>
              <a:rPr lang="en-US" sz="1500" b="1" dirty="0">
                <a:solidFill>
                  <a:srgbClr val="3B1E6D"/>
                </a:solidFill>
                <a:latin typeface="Cambria" pitchFamily="34" charset="0"/>
                <a:ea typeface="Cambria" pitchFamily="34" charset="-122"/>
                <a:cs typeface="Cambria" pitchFamily="34" charset="-120"/>
              </a:rPr>
              <a:t>Modernity</a:t>
            </a:r>
            <a:endParaRPr lang="en-US" sz="1500" dirty="0"/>
          </a:p>
        </p:txBody>
      </p:sp>
      <p:sp>
        <p:nvSpPr>
          <p:cNvPr id="22" name="Text 16"/>
          <p:cNvSpPr/>
          <p:nvPr/>
        </p:nvSpPr>
        <p:spPr>
          <a:xfrm>
            <a:off x="8332013" y="3977640"/>
            <a:ext cx="3082442" cy="1234440"/>
          </a:xfrm>
          <a:prstGeom prst="rect">
            <a:avLst/>
          </a:prstGeom>
          <a:noFill/>
          <a:ln/>
        </p:spPr>
        <p:txBody>
          <a:bodyPr wrap="square" lIns="0" tIns="0" rIns="0" bIns="0" rtlCol="0" anchor="t"/>
          <a:lstStyle/>
          <a:p>
            <a:pPr algn="ctr" indent="0" marL="0">
              <a:buNone/>
            </a:pPr>
            <a:r>
              <a:rPr lang="en-US" sz="1130" dirty="0">
                <a:solidFill>
                  <a:srgbClr val="201341"/>
                </a:solidFill>
                <a:latin typeface="Calibri" pitchFamily="34" charset="0"/>
                <a:ea typeface="Calibri" pitchFamily="34" charset="-122"/>
                <a:cs typeface="Calibri" pitchFamily="34" charset="-120"/>
              </a:rPr>
              <a:t>Instruments and contemporary settings are welcomed; amplification and arrangement should never overwhelm the intellectual clarity of the lyrics being sung.</a:t>
            </a:r>
            <a:endParaRPr lang="en-US" sz="1130" dirty="0"/>
          </a:p>
        </p:txBody>
      </p:sp>
      <p:sp>
        <p:nvSpPr>
          <p:cNvPr id="23" name="Text 17"/>
          <p:cNvSpPr/>
          <p:nvPr/>
        </p:nvSpPr>
        <p:spPr>
          <a:xfrm>
            <a:off x="11323015" y="6419088"/>
            <a:ext cx="502920" cy="274320"/>
          </a:xfrm>
          <a:prstGeom prst="rect">
            <a:avLst/>
          </a:prstGeom>
          <a:noFill/>
          <a:ln/>
        </p:spPr>
        <p:txBody>
          <a:bodyPr wrap="square" lIns="0" tIns="0" rIns="0" bIns="0" rtlCol="0" anchor="ctr"/>
          <a:lstStyle/>
          <a:p>
            <a:pPr algn="r" indent="0" marL="0">
              <a:buNone/>
            </a:pPr>
            <a:r>
              <a:rPr lang="en-US" sz="1000" dirty="0">
                <a:solidFill>
                  <a:srgbClr val="6E6485"/>
                </a:solidFill>
                <a:latin typeface="Calibri" pitchFamily="34" charset="0"/>
                <a:ea typeface="Calibri" pitchFamily="34" charset="-122"/>
                <a:cs typeface="Calibri" pitchFamily="34" charset="-120"/>
              </a:rPr>
              <a:t>10</a:t>
            </a:r>
            <a:endParaRPr lang="en-US" sz="1000" dirty="0"/>
          </a:p>
        </p:txBody>
      </p:sp>
      <p:sp>
        <p:nvSpPr>
          <p:cNvPr id="24" name="Text 18"/>
          <p:cNvSpPr/>
          <p:nvPr/>
        </p:nvSpPr>
        <p:spPr>
          <a:xfrm>
            <a:off x="548640" y="6419088"/>
            <a:ext cx="5486400" cy="274320"/>
          </a:xfrm>
          <a:prstGeom prst="rect">
            <a:avLst/>
          </a:prstGeom>
          <a:noFill/>
          <a:ln/>
        </p:spPr>
        <p:txBody>
          <a:bodyPr wrap="square" lIns="0" tIns="0" rIns="0" bIns="0" rtlCol="0" anchor="ctr"/>
          <a:lstStyle/>
          <a:p>
            <a:pPr indent="0" marL="0">
              <a:buNone/>
            </a:pPr>
            <a:r>
              <a:rPr lang="en-US" sz="900" spc="120" kern="0" dirty="0">
                <a:solidFill>
                  <a:srgbClr val="6E6485"/>
                </a:solidFill>
                <a:latin typeface="Calibri" pitchFamily="34" charset="0"/>
                <a:ea typeface="Calibri" pitchFamily="34" charset="-122"/>
                <a:cs typeface="Calibri" pitchFamily="34" charset="-120"/>
              </a:rPr>
              <a:t>THE ADVENTIST PHILOSOPHY OF MUSIC</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38912"/>
            <a:ext cx="566928" cy="566928"/>
          </a:xfrm>
          <a:prstGeom prst="ellipse">
            <a:avLst/>
          </a:prstGeom>
          <a:solidFill>
            <a:srgbClr val="3B1E6D"/>
          </a:solidFill>
          <a:ln/>
        </p:spPr>
      </p:sp>
      <p:pic>
        <p:nvPicPr>
          <p:cNvPr id="3" name="Image 0" descr="assets/FaFeatherAlt_white.png">    </p:cNvPr>
          <p:cNvPicPr>
            <a:picLocks noChangeAspect="1"/>
          </p:cNvPicPr>
          <p:nvPr/>
        </p:nvPicPr>
        <p:blipFill>
          <a:blip r:embed="rId1"/>
          <a:stretch>
            <a:fillRect/>
          </a:stretch>
        </p:blipFill>
        <p:spPr>
          <a:xfrm>
            <a:off x="625175" y="515447"/>
            <a:ext cx="413857" cy="413857"/>
          </a:xfrm>
          <a:prstGeom prst="rect">
            <a:avLst/>
          </a:prstGeom>
        </p:spPr>
      </p:pic>
      <p:sp>
        <p:nvSpPr>
          <p:cNvPr id="4" name="Text 1"/>
          <p:cNvSpPr/>
          <p:nvPr/>
        </p:nvSpPr>
        <p:spPr>
          <a:xfrm>
            <a:off x="1316736" y="402336"/>
            <a:ext cx="10326319" cy="237744"/>
          </a:xfrm>
          <a:prstGeom prst="rect">
            <a:avLst/>
          </a:prstGeom>
          <a:noFill/>
          <a:ln/>
        </p:spPr>
        <p:txBody>
          <a:bodyPr wrap="square" lIns="0" tIns="0" rIns="0" bIns="0" rtlCol="0" anchor="ctr"/>
          <a:lstStyle/>
          <a:p>
            <a:pPr indent="0" marL="0">
              <a:buNone/>
            </a:pPr>
            <a:r>
              <a:rPr lang="en-US" sz="1150" b="1" spc="200" kern="0" dirty="0">
                <a:solidFill>
                  <a:srgbClr val="8A6D1E"/>
                </a:solidFill>
                <a:latin typeface="Calibri" pitchFamily="34" charset="0"/>
                <a:ea typeface="Calibri" pitchFamily="34" charset="-122"/>
                <a:cs typeface="Calibri" pitchFamily="34" charset="-120"/>
              </a:rPr>
              <a:t>SECTION II</a:t>
            </a:r>
            <a:endParaRPr lang="en-US" sz="1150" dirty="0"/>
          </a:p>
        </p:txBody>
      </p:sp>
      <p:sp>
        <p:nvSpPr>
          <p:cNvPr id="5" name="Text 2"/>
          <p:cNvSpPr/>
          <p:nvPr/>
        </p:nvSpPr>
        <p:spPr>
          <a:xfrm>
            <a:off x="1316736" y="621792"/>
            <a:ext cx="10326319" cy="502920"/>
          </a:xfrm>
          <a:prstGeom prst="rect">
            <a:avLst/>
          </a:prstGeom>
          <a:noFill/>
          <a:ln/>
        </p:spPr>
        <p:txBody>
          <a:bodyPr wrap="square" lIns="0" tIns="0" rIns="0" bIns="0" rtlCol="0" anchor="ctr"/>
          <a:lstStyle/>
          <a:p>
            <a:pPr indent="0" marL="0">
              <a:buNone/>
            </a:pPr>
            <a:r>
              <a:rPr lang="en-US" sz="2700" b="1" dirty="0">
                <a:solidFill>
                  <a:srgbClr val="3B1E6D"/>
                </a:solidFill>
                <a:latin typeface="Cambria" pitchFamily="34" charset="0"/>
                <a:ea typeface="Cambria" pitchFamily="34" charset="-122"/>
                <a:cs typeface="Cambria" pitchFamily="34" charset="-120"/>
              </a:rPr>
              <a:t>Ellen White on Music</a:t>
            </a:r>
            <a:endParaRPr lang="en-US" sz="2700" dirty="0"/>
          </a:p>
        </p:txBody>
      </p:sp>
      <p:sp>
        <p:nvSpPr>
          <p:cNvPr id="6" name="Shape 3"/>
          <p:cNvSpPr/>
          <p:nvPr/>
        </p:nvSpPr>
        <p:spPr>
          <a:xfrm>
            <a:off x="548640" y="1645920"/>
            <a:ext cx="3539642" cy="2834640"/>
          </a:xfrm>
          <a:prstGeom prst="roundRect">
            <a:avLst>
              <a:gd name="adj" fmla="val 2581"/>
            </a:avLst>
          </a:prstGeom>
          <a:solidFill>
            <a:srgbClr val="F5F2FA"/>
          </a:solidFill>
          <a:ln/>
          <a:effectLst>
            <a:outerShdw sx="100000" sy="100000" kx="0" ky="0" algn="bl" rotWithShape="0" blurRad="76200" dist="25400" dir="5400000">
              <a:srgbClr val="000000">
                <a:alpha val="10000"/>
              </a:srgbClr>
            </a:outerShdw>
          </a:effectLst>
        </p:spPr>
      </p:sp>
      <p:sp>
        <p:nvSpPr>
          <p:cNvPr id="7" name="Shape 4"/>
          <p:cNvSpPr/>
          <p:nvPr/>
        </p:nvSpPr>
        <p:spPr>
          <a:xfrm>
            <a:off x="2025853" y="1901952"/>
            <a:ext cx="585216" cy="585216"/>
          </a:xfrm>
          <a:prstGeom prst="ellipse">
            <a:avLst/>
          </a:prstGeom>
          <a:solidFill>
            <a:srgbClr val="6B4FA0"/>
          </a:solidFill>
          <a:ln/>
        </p:spPr>
      </p:sp>
      <p:pic>
        <p:nvPicPr>
          <p:cNvPr id="8" name="Image 1" descr="assets/FaQuoteLeft_white.png">    </p:cNvPr>
          <p:cNvPicPr>
            <a:picLocks noChangeAspect="1"/>
          </p:cNvPicPr>
          <p:nvPr/>
        </p:nvPicPr>
        <p:blipFill>
          <a:blip r:embed="rId2"/>
          <a:stretch>
            <a:fillRect/>
          </a:stretch>
        </p:blipFill>
        <p:spPr>
          <a:xfrm>
            <a:off x="2104857" y="1980956"/>
            <a:ext cx="427208" cy="427208"/>
          </a:xfrm>
          <a:prstGeom prst="rect">
            <a:avLst/>
          </a:prstGeom>
        </p:spPr>
      </p:pic>
      <p:sp>
        <p:nvSpPr>
          <p:cNvPr id="9" name="Text 5"/>
          <p:cNvSpPr/>
          <p:nvPr/>
        </p:nvSpPr>
        <p:spPr>
          <a:xfrm>
            <a:off x="731520" y="2606040"/>
            <a:ext cx="3173882" cy="365760"/>
          </a:xfrm>
          <a:prstGeom prst="rect">
            <a:avLst/>
          </a:prstGeom>
          <a:noFill/>
          <a:ln/>
        </p:spPr>
        <p:txBody>
          <a:bodyPr wrap="square" lIns="0" tIns="0" rIns="0" bIns="0" rtlCol="0" anchor="ctr"/>
          <a:lstStyle/>
          <a:p>
            <a:pPr algn="ctr" indent="0" marL="0">
              <a:buNone/>
            </a:pPr>
            <a:r>
              <a:rPr lang="en-US" sz="1050" b="1" spc="80" kern="0" dirty="0">
                <a:solidFill>
                  <a:srgbClr val="8A6D1E"/>
                </a:solidFill>
                <a:latin typeface="Calibri" pitchFamily="34" charset="0"/>
                <a:ea typeface="Calibri" pitchFamily="34" charset="-122"/>
                <a:cs typeface="Calibri" pitchFamily="34" charset="-120"/>
              </a:rPr>
              <a:t>MUSIC AS MINISTRY</a:t>
            </a:r>
            <a:endParaRPr lang="en-US" sz="1050" dirty="0"/>
          </a:p>
        </p:txBody>
      </p:sp>
      <p:sp>
        <p:nvSpPr>
          <p:cNvPr id="10" name="Text 6"/>
          <p:cNvSpPr/>
          <p:nvPr/>
        </p:nvSpPr>
        <p:spPr>
          <a:xfrm>
            <a:off x="804672" y="3017520"/>
            <a:ext cx="3027578" cy="1097280"/>
          </a:xfrm>
          <a:prstGeom prst="rect">
            <a:avLst/>
          </a:prstGeom>
          <a:noFill/>
          <a:ln/>
        </p:spPr>
        <p:txBody>
          <a:bodyPr wrap="square" lIns="0" tIns="0" rIns="0" bIns="0" rtlCol="0" anchor="t"/>
          <a:lstStyle/>
          <a:p>
            <a:pPr algn="ctr" indent="0" marL="0">
              <a:buNone/>
            </a:pPr>
            <a:r>
              <a:rPr lang="en-US" sz="1400" i="1" dirty="0">
                <a:solidFill>
                  <a:srgbClr val="201341"/>
                </a:solidFill>
                <a:latin typeface="Cambria" pitchFamily="34" charset="0"/>
                <a:ea typeface="Cambria" pitchFamily="34" charset="-122"/>
                <a:cs typeface="Cambria" pitchFamily="34" charset="-120"/>
              </a:rPr>
              <a:t>Well-conducted singing services accomplish as much as preaching.</a:t>
            </a:r>
            <a:endParaRPr lang="en-US" sz="1400" dirty="0"/>
          </a:p>
        </p:txBody>
      </p:sp>
      <p:sp>
        <p:nvSpPr>
          <p:cNvPr id="11" name="Text 7"/>
          <p:cNvSpPr/>
          <p:nvPr/>
        </p:nvSpPr>
        <p:spPr>
          <a:xfrm>
            <a:off x="731520" y="4069080"/>
            <a:ext cx="3173882" cy="274320"/>
          </a:xfrm>
          <a:prstGeom prst="rect">
            <a:avLst/>
          </a:prstGeom>
          <a:noFill/>
          <a:ln/>
        </p:spPr>
        <p:txBody>
          <a:bodyPr wrap="square" lIns="0" tIns="0" rIns="0" bIns="0" rtlCol="0" anchor="ctr"/>
          <a:lstStyle/>
          <a:p>
            <a:pPr algn="ctr" indent="0" marL="0">
              <a:buNone/>
            </a:pPr>
            <a:r>
              <a:rPr lang="en-US" sz="950" spc="50" kern="0" dirty="0">
                <a:solidFill>
                  <a:srgbClr val="6E6485"/>
                </a:solidFill>
                <a:latin typeface="Calibri" pitchFamily="34" charset="0"/>
                <a:ea typeface="Calibri" pitchFamily="34" charset="-122"/>
                <a:cs typeface="Calibri" pitchFamily="34" charset="-120"/>
              </a:rPr>
              <a:t>EVANGELISM, P. 507 (ADAPTED)</a:t>
            </a:r>
            <a:endParaRPr lang="en-US" sz="950" dirty="0"/>
          </a:p>
        </p:txBody>
      </p:sp>
      <p:sp>
        <p:nvSpPr>
          <p:cNvPr id="12" name="Shape 8"/>
          <p:cNvSpPr/>
          <p:nvPr/>
        </p:nvSpPr>
        <p:spPr>
          <a:xfrm>
            <a:off x="4326026" y="1645920"/>
            <a:ext cx="3539642" cy="2834640"/>
          </a:xfrm>
          <a:prstGeom prst="roundRect">
            <a:avLst>
              <a:gd name="adj" fmla="val 2581"/>
            </a:avLst>
          </a:prstGeom>
          <a:solidFill>
            <a:srgbClr val="F5F2FA"/>
          </a:solidFill>
          <a:ln/>
          <a:effectLst>
            <a:outerShdw sx="100000" sy="100000" kx="0" ky="0" algn="bl" rotWithShape="0" blurRad="76200" dist="25400" dir="5400000">
              <a:srgbClr val="000000">
                <a:alpha val="10000"/>
              </a:srgbClr>
            </a:outerShdw>
          </a:effectLst>
        </p:spPr>
      </p:sp>
      <p:sp>
        <p:nvSpPr>
          <p:cNvPr id="13" name="Shape 9"/>
          <p:cNvSpPr/>
          <p:nvPr/>
        </p:nvSpPr>
        <p:spPr>
          <a:xfrm>
            <a:off x="5803240" y="1901952"/>
            <a:ext cx="585216" cy="585216"/>
          </a:xfrm>
          <a:prstGeom prst="ellipse">
            <a:avLst/>
          </a:prstGeom>
          <a:solidFill>
            <a:srgbClr val="6B4FA0"/>
          </a:solidFill>
          <a:ln/>
        </p:spPr>
      </p:sp>
      <p:pic>
        <p:nvPicPr>
          <p:cNvPr id="14" name="Image 2" descr="assets/FaQuoteLeft_white.png">    </p:cNvPr>
          <p:cNvPicPr>
            <a:picLocks noChangeAspect="1"/>
          </p:cNvPicPr>
          <p:nvPr/>
        </p:nvPicPr>
        <p:blipFill>
          <a:blip r:embed="rId3"/>
          <a:stretch>
            <a:fillRect/>
          </a:stretch>
        </p:blipFill>
        <p:spPr>
          <a:xfrm>
            <a:off x="5882244" y="1980956"/>
            <a:ext cx="427208" cy="427208"/>
          </a:xfrm>
          <a:prstGeom prst="rect">
            <a:avLst/>
          </a:prstGeom>
        </p:spPr>
      </p:pic>
      <p:sp>
        <p:nvSpPr>
          <p:cNvPr id="15" name="Text 10"/>
          <p:cNvSpPr/>
          <p:nvPr/>
        </p:nvSpPr>
        <p:spPr>
          <a:xfrm>
            <a:off x="4508906" y="2606040"/>
            <a:ext cx="3173882" cy="365760"/>
          </a:xfrm>
          <a:prstGeom prst="rect">
            <a:avLst/>
          </a:prstGeom>
          <a:noFill/>
          <a:ln/>
        </p:spPr>
        <p:txBody>
          <a:bodyPr wrap="square" lIns="0" tIns="0" rIns="0" bIns="0" rtlCol="0" anchor="ctr"/>
          <a:lstStyle/>
          <a:p>
            <a:pPr algn="ctr" indent="0" marL="0">
              <a:buNone/>
            </a:pPr>
            <a:r>
              <a:rPr lang="en-US" sz="1050" b="1" spc="80" kern="0" dirty="0">
                <a:solidFill>
                  <a:srgbClr val="8A6D1E"/>
                </a:solidFill>
                <a:latin typeface="Calibri" pitchFamily="34" charset="0"/>
                <a:ea typeface="Calibri" pitchFamily="34" charset="-122"/>
                <a:cs typeface="Calibri" pitchFamily="34" charset="-120"/>
              </a:rPr>
              <a:t>MUSIC AS WORSHIP</a:t>
            </a:r>
            <a:endParaRPr lang="en-US" sz="1050" dirty="0"/>
          </a:p>
        </p:txBody>
      </p:sp>
      <p:sp>
        <p:nvSpPr>
          <p:cNvPr id="16" name="Text 11"/>
          <p:cNvSpPr/>
          <p:nvPr/>
        </p:nvSpPr>
        <p:spPr>
          <a:xfrm>
            <a:off x="4582058" y="3017520"/>
            <a:ext cx="3027578" cy="1097280"/>
          </a:xfrm>
          <a:prstGeom prst="rect">
            <a:avLst/>
          </a:prstGeom>
          <a:noFill/>
          <a:ln/>
        </p:spPr>
        <p:txBody>
          <a:bodyPr wrap="square" lIns="0" tIns="0" rIns="0" bIns="0" rtlCol="0" anchor="t"/>
          <a:lstStyle/>
          <a:p>
            <a:pPr algn="ctr" indent="0" marL="0">
              <a:buNone/>
            </a:pPr>
            <a:r>
              <a:rPr lang="en-US" sz="1400" i="1" dirty="0">
                <a:solidFill>
                  <a:srgbClr val="201341"/>
                </a:solidFill>
                <a:latin typeface="Cambria" pitchFamily="34" charset="0"/>
                <a:ea typeface="Cambria" pitchFamily="34" charset="-122"/>
                <a:cs typeface="Cambria" pitchFamily="34" charset="-120"/>
              </a:rPr>
              <a:t>Music is one of the most effective means of impressing hearts with spiritual truth.</a:t>
            </a:r>
            <a:endParaRPr lang="en-US" sz="1400" dirty="0"/>
          </a:p>
        </p:txBody>
      </p:sp>
      <p:sp>
        <p:nvSpPr>
          <p:cNvPr id="17" name="Text 12"/>
          <p:cNvSpPr/>
          <p:nvPr/>
        </p:nvSpPr>
        <p:spPr>
          <a:xfrm>
            <a:off x="4508906" y="4069080"/>
            <a:ext cx="3173882" cy="274320"/>
          </a:xfrm>
          <a:prstGeom prst="rect">
            <a:avLst/>
          </a:prstGeom>
          <a:noFill/>
          <a:ln/>
        </p:spPr>
        <p:txBody>
          <a:bodyPr wrap="square" lIns="0" tIns="0" rIns="0" bIns="0" rtlCol="0" anchor="ctr"/>
          <a:lstStyle/>
          <a:p>
            <a:pPr algn="ctr" indent="0" marL="0">
              <a:buNone/>
            </a:pPr>
            <a:r>
              <a:rPr lang="en-US" sz="950" spc="50" kern="0" dirty="0">
                <a:solidFill>
                  <a:srgbClr val="6E6485"/>
                </a:solidFill>
                <a:latin typeface="Calibri" pitchFamily="34" charset="0"/>
                <a:ea typeface="Calibri" pitchFamily="34" charset="-122"/>
                <a:cs typeface="Calibri" pitchFamily="34" charset="-120"/>
              </a:rPr>
              <a:t>EDUCATION, P. 168 (ADAPTED)</a:t>
            </a:r>
            <a:endParaRPr lang="en-US" sz="950" dirty="0"/>
          </a:p>
        </p:txBody>
      </p:sp>
      <p:sp>
        <p:nvSpPr>
          <p:cNvPr id="18" name="Shape 13"/>
          <p:cNvSpPr/>
          <p:nvPr/>
        </p:nvSpPr>
        <p:spPr>
          <a:xfrm>
            <a:off x="8103413" y="1645920"/>
            <a:ext cx="3539642" cy="2834640"/>
          </a:xfrm>
          <a:prstGeom prst="roundRect">
            <a:avLst>
              <a:gd name="adj" fmla="val 2581"/>
            </a:avLst>
          </a:prstGeom>
          <a:solidFill>
            <a:srgbClr val="F5F2FA"/>
          </a:solidFill>
          <a:ln/>
          <a:effectLst>
            <a:outerShdw sx="100000" sy="100000" kx="0" ky="0" algn="bl" rotWithShape="0" blurRad="76200" dist="25400" dir="5400000">
              <a:srgbClr val="000000">
                <a:alpha val="10000"/>
              </a:srgbClr>
            </a:outerShdw>
          </a:effectLst>
        </p:spPr>
      </p:sp>
      <p:sp>
        <p:nvSpPr>
          <p:cNvPr id="19" name="Shape 14"/>
          <p:cNvSpPr/>
          <p:nvPr/>
        </p:nvSpPr>
        <p:spPr>
          <a:xfrm>
            <a:off x="9580626" y="1901952"/>
            <a:ext cx="585216" cy="585216"/>
          </a:xfrm>
          <a:prstGeom prst="ellipse">
            <a:avLst/>
          </a:prstGeom>
          <a:solidFill>
            <a:srgbClr val="6B4FA0"/>
          </a:solidFill>
          <a:ln/>
        </p:spPr>
      </p:sp>
      <p:pic>
        <p:nvPicPr>
          <p:cNvPr id="20" name="Image 3" descr="assets/FaQuoteLeft_white.png">    </p:cNvPr>
          <p:cNvPicPr>
            <a:picLocks noChangeAspect="1"/>
          </p:cNvPicPr>
          <p:nvPr/>
        </p:nvPicPr>
        <p:blipFill>
          <a:blip r:embed="rId4"/>
          <a:stretch>
            <a:fillRect/>
          </a:stretch>
        </p:blipFill>
        <p:spPr>
          <a:xfrm>
            <a:off x="9659630" y="1980956"/>
            <a:ext cx="427208" cy="427208"/>
          </a:xfrm>
          <a:prstGeom prst="rect">
            <a:avLst/>
          </a:prstGeom>
        </p:spPr>
      </p:pic>
      <p:sp>
        <p:nvSpPr>
          <p:cNvPr id="21" name="Text 15"/>
          <p:cNvSpPr/>
          <p:nvPr/>
        </p:nvSpPr>
        <p:spPr>
          <a:xfrm>
            <a:off x="8286293" y="2606040"/>
            <a:ext cx="3173882" cy="365760"/>
          </a:xfrm>
          <a:prstGeom prst="rect">
            <a:avLst/>
          </a:prstGeom>
          <a:noFill/>
          <a:ln/>
        </p:spPr>
        <p:txBody>
          <a:bodyPr wrap="square" lIns="0" tIns="0" rIns="0" bIns="0" rtlCol="0" anchor="ctr"/>
          <a:lstStyle/>
          <a:p>
            <a:pPr algn="ctr" indent="0" marL="0">
              <a:buNone/>
            </a:pPr>
            <a:r>
              <a:rPr lang="en-US" sz="1050" b="1" spc="80" kern="0" dirty="0">
                <a:solidFill>
                  <a:srgbClr val="8A6D1E"/>
                </a:solidFill>
                <a:latin typeface="Calibri" pitchFamily="34" charset="0"/>
                <a:ea typeface="Calibri" pitchFamily="34" charset="-122"/>
                <a:cs typeface="Calibri" pitchFamily="34" charset="-120"/>
              </a:rPr>
              <a:t>MUSIC AS SPIRITUAL INFLUENCE</a:t>
            </a:r>
            <a:endParaRPr lang="en-US" sz="1050" dirty="0"/>
          </a:p>
        </p:txBody>
      </p:sp>
      <p:sp>
        <p:nvSpPr>
          <p:cNvPr id="22" name="Text 16"/>
          <p:cNvSpPr/>
          <p:nvPr/>
        </p:nvSpPr>
        <p:spPr>
          <a:xfrm>
            <a:off x="8359445" y="3017520"/>
            <a:ext cx="3027578" cy="1097280"/>
          </a:xfrm>
          <a:prstGeom prst="rect">
            <a:avLst/>
          </a:prstGeom>
          <a:noFill/>
          <a:ln/>
        </p:spPr>
        <p:txBody>
          <a:bodyPr wrap="square" lIns="0" tIns="0" rIns="0" bIns="0" rtlCol="0" anchor="t"/>
          <a:lstStyle/>
          <a:p>
            <a:pPr algn="ctr" indent="0" marL="0">
              <a:buNone/>
            </a:pPr>
            <a:r>
              <a:rPr lang="en-US" sz="1400" i="1" dirty="0">
                <a:solidFill>
                  <a:srgbClr val="201341"/>
                </a:solidFill>
                <a:latin typeface="Cambria" pitchFamily="34" charset="0"/>
                <a:ea typeface="Cambria" pitchFamily="34" charset="-122"/>
                <a:cs typeface="Cambria" pitchFamily="34" charset="-120"/>
              </a:rPr>
              <a:t>Music can be a snare or a blessing, depending on how it is used.</a:t>
            </a:r>
            <a:endParaRPr lang="en-US" sz="1400" dirty="0"/>
          </a:p>
        </p:txBody>
      </p:sp>
      <p:sp>
        <p:nvSpPr>
          <p:cNvPr id="23" name="Text 17"/>
          <p:cNvSpPr/>
          <p:nvPr/>
        </p:nvSpPr>
        <p:spPr>
          <a:xfrm>
            <a:off x="8286293" y="4069080"/>
            <a:ext cx="3173882" cy="274320"/>
          </a:xfrm>
          <a:prstGeom prst="rect">
            <a:avLst/>
          </a:prstGeom>
          <a:noFill/>
          <a:ln/>
        </p:spPr>
        <p:txBody>
          <a:bodyPr wrap="square" lIns="0" tIns="0" rIns="0" bIns="0" rtlCol="0" anchor="ctr"/>
          <a:lstStyle/>
          <a:p>
            <a:pPr algn="ctr" indent="0" marL="0">
              <a:buNone/>
            </a:pPr>
            <a:r>
              <a:rPr lang="en-US" sz="950" spc="50" kern="0" dirty="0">
                <a:solidFill>
                  <a:srgbClr val="6E6485"/>
                </a:solidFill>
                <a:latin typeface="Calibri" pitchFamily="34" charset="0"/>
                <a:ea typeface="Calibri" pitchFamily="34" charset="-122"/>
                <a:cs typeface="Calibri" pitchFamily="34" charset="-120"/>
              </a:rPr>
              <a:t>MESSAGES TO YOUNG PEOPLE (ADAPTED)</a:t>
            </a:r>
            <a:endParaRPr lang="en-US" sz="950" dirty="0"/>
          </a:p>
        </p:txBody>
      </p:sp>
      <p:sp>
        <p:nvSpPr>
          <p:cNvPr id="24" name="Shape 18"/>
          <p:cNvSpPr/>
          <p:nvPr/>
        </p:nvSpPr>
        <p:spPr>
          <a:xfrm>
            <a:off x="548640" y="4709160"/>
            <a:ext cx="11094415" cy="868680"/>
          </a:xfrm>
          <a:prstGeom prst="roundRect">
            <a:avLst>
              <a:gd name="adj" fmla="val 8421"/>
            </a:avLst>
          </a:prstGeom>
          <a:solidFill>
            <a:srgbClr val="3B1E6D"/>
          </a:solidFill>
          <a:ln/>
          <a:effectLst>
            <a:outerShdw sx="100000" sy="100000" kx="0" ky="0" algn="bl" rotWithShape="0" blurRad="76200" dist="25400" dir="5400000">
              <a:srgbClr val="000000">
                <a:alpha val="10000"/>
              </a:srgbClr>
            </a:outerShdw>
          </a:effectLst>
        </p:spPr>
      </p:sp>
      <p:sp>
        <p:nvSpPr>
          <p:cNvPr id="25" name="Text 19"/>
          <p:cNvSpPr/>
          <p:nvPr/>
        </p:nvSpPr>
        <p:spPr>
          <a:xfrm>
            <a:off x="822960" y="4709160"/>
            <a:ext cx="10545775" cy="868680"/>
          </a:xfrm>
          <a:prstGeom prst="rect">
            <a:avLst/>
          </a:prstGeom>
          <a:noFill/>
          <a:ln/>
        </p:spPr>
        <p:txBody>
          <a:bodyPr wrap="square" lIns="0" tIns="0" rIns="0" bIns="0" rtlCol="0" anchor="ctr"/>
          <a:lstStyle/>
          <a:p>
            <a:pPr algn="ctr" indent="0" marL="0">
              <a:buNone/>
            </a:pPr>
            <a:r>
              <a:rPr lang="en-US" sz="1250" i="1" dirty="0">
                <a:solidFill>
                  <a:srgbClr val="FFFFFF"/>
                </a:solidFill>
                <a:latin typeface="Calibri" pitchFamily="34" charset="0"/>
                <a:ea typeface="Calibri" pitchFamily="34" charset="-122"/>
                <a:cs typeface="Calibri" pitchFamily="34" charset="-120"/>
              </a:rPr>
              <a:t>Ellen White was not anti-music — she was pro-discernment: warning against music that excites the senses without elevating the soul, while affirming music's unmatched power to plant truth in the heart.</a:t>
            </a:r>
            <a:endParaRPr lang="en-US" sz="1250" dirty="0"/>
          </a:p>
        </p:txBody>
      </p:sp>
      <p:sp>
        <p:nvSpPr>
          <p:cNvPr id="26" name="Text 20"/>
          <p:cNvSpPr/>
          <p:nvPr/>
        </p:nvSpPr>
        <p:spPr>
          <a:xfrm>
            <a:off x="11323015" y="6419088"/>
            <a:ext cx="502920" cy="274320"/>
          </a:xfrm>
          <a:prstGeom prst="rect">
            <a:avLst/>
          </a:prstGeom>
          <a:noFill/>
          <a:ln/>
        </p:spPr>
        <p:txBody>
          <a:bodyPr wrap="square" lIns="0" tIns="0" rIns="0" bIns="0" rtlCol="0" anchor="ctr"/>
          <a:lstStyle/>
          <a:p>
            <a:pPr algn="r" indent="0" marL="0">
              <a:buNone/>
            </a:pPr>
            <a:r>
              <a:rPr lang="en-US" sz="1000" dirty="0">
                <a:solidFill>
                  <a:srgbClr val="6E6485"/>
                </a:solidFill>
                <a:latin typeface="Calibri" pitchFamily="34" charset="0"/>
                <a:ea typeface="Calibri" pitchFamily="34" charset="-122"/>
                <a:cs typeface="Calibri" pitchFamily="34" charset="-120"/>
              </a:rPr>
              <a:t>11</a:t>
            </a:r>
            <a:endParaRPr lang="en-US" sz="1000" dirty="0"/>
          </a:p>
        </p:txBody>
      </p:sp>
      <p:sp>
        <p:nvSpPr>
          <p:cNvPr id="27" name="Text 21"/>
          <p:cNvSpPr/>
          <p:nvPr/>
        </p:nvSpPr>
        <p:spPr>
          <a:xfrm>
            <a:off x="548640" y="6419088"/>
            <a:ext cx="5486400" cy="274320"/>
          </a:xfrm>
          <a:prstGeom prst="rect">
            <a:avLst/>
          </a:prstGeom>
          <a:noFill/>
          <a:ln/>
        </p:spPr>
        <p:txBody>
          <a:bodyPr wrap="square" lIns="0" tIns="0" rIns="0" bIns="0" rtlCol="0" anchor="ctr"/>
          <a:lstStyle/>
          <a:p>
            <a:pPr indent="0" marL="0">
              <a:buNone/>
            </a:pPr>
            <a:r>
              <a:rPr lang="en-US" sz="900" spc="120" kern="0" dirty="0">
                <a:solidFill>
                  <a:srgbClr val="6E6485"/>
                </a:solidFill>
                <a:latin typeface="Calibri" pitchFamily="34" charset="0"/>
                <a:ea typeface="Calibri" pitchFamily="34" charset="-122"/>
                <a:cs typeface="Calibri" pitchFamily="34" charset="-120"/>
              </a:rPr>
              <a:t>THE ADVENTIST PHILOSOPHY OF MUSIC</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38912"/>
            <a:ext cx="566928" cy="566928"/>
          </a:xfrm>
          <a:prstGeom prst="ellipse">
            <a:avLst/>
          </a:prstGeom>
          <a:solidFill>
            <a:srgbClr val="3B1E6D"/>
          </a:solidFill>
          <a:ln/>
        </p:spPr>
      </p:sp>
      <p:pic>
        <p:nvPicPr>
          <p:cNvPr id="3" name="Image 0" descr="assets/FaSeedling_white.png">    </p:cNvPr>
          <p:cNvPicPr>
            <a:picLocks noChangeAspect="1"/>
          </p:cNvPicPr>
          <p:nvPr/>
        </p:nvPicPr>
        <p:blipFill>
          <a:blip r:embed="rId1"/>
          <a:stretch>
            <a:fillRect/>
          </a:stretch>
        </p:blipFill>
        <p:spPr>
          <a:xfrm>
            <a:off x="625175" y="515447"/>
            <a:ext cx="413857" cy="413857"/>
          </a:xfrm>
          <a:prstGeom prst="rect">
            <a:avLst/>
          </a:prstGeom>
        </p:spPr>
      </p:pic>
      <p:sp>
        <p:nvSpPr>
          <p:cNvPr id="4" name="Text 1"/>
          <p:cNvSpPr/>
          <p:nvPr/>
        </p:nvSpPr>
        <p:spPr>
          <a:xfrm>
            <a:off x="1316736" y="402336"/>
            <a:ext cx="10326319" cy="237744"/>
          </a:xfrm>
          <a:prstGeom prst="rect">
            <a:avLst/>
          </a:prstGeom>
          <a:noFill/>
          <a:ln/>
        </p:spPr>
        <p:txBody>
          <a:bodyPr wrap="square" lIns="0" tIns="0" rIns="0" bIns="0" rtlCol="0" anchor="ctr"/>
          <a:lstStyle/>
          <a:p>
            <a:pPr indent="0" marL="0">
              <a:buNone/>
            </a:pPr>
            <a:r>
              <a:rPr lang="en-US" sz="1150" b="1" spc="200" kern="0" dirty="0">
                <a:solidFill>
                  <a:srgbClr val="8A6D1E"/>
                </a:solidFill>
                <a:latin typeface="Calibri" pitchFamily="34" charset="0"/>
                <a:ea typeface="Calibri" pitchFamily="34" charset="-122"/>
                <a:cs typeface="Calibri" pitchFamily="34" charset="-120"/>
              </a:rPr>
              <a:t>SECTION II</a:t>
            </a:r>
            <a:endParaRPr lang="en-US" sz="1150" dirty="0"/>
          </a:p>
        </p:txBody>
      </p:sp>
      <p:sp>
        <p:nvSpPr>
          <p:cNvPr id="5" name="Text 2"/>
          <p:cNvSpPr/>
          <p:nvPr/>
        </p:nvSpPr>
        <p:spPr>
          <a:xfrm>
            <a:off x="1316736" y="621792"/>
            <a:ext cx="10326319" cy="502920"/>
          </a:xfrm>
          <a:prstGeom prst="rect">
            <a:avLst/>
          </a:prstGeom>
          <a:noFill/>
          <a:ln/>
        </p:spPr>
        <p:txBody>
          <a:bodyPr wrap="square" lIns="0" tIns="0" rIns="0" bIns="0" rtlCol="0" anchor="ctr"/>
          <a:lstStyle/>
          <a:p>
            <a:pPr indent="0" marL="0">
              <a:buNone/>
            </a:pPr>
            <a:r>
              <a:rPr lang="en-US" sz="2600" b="1" dirty="0">
                <a:solidFill>
                  <a:srgbClr val="3B1E6D"/>
                </a:solidFill>
                <a:latin typeface="Cambria" pitchFamily="34" charset="0"/>
                <a:ea typeface="Cambria" pitchFamily="34" charset="-122"/>
                <a:cs typeface="Cambria" pitchFamily="34" charset="-120"/>
              </a:rPr>
              <a:t>Music and Character Formation</a:t>
            </a:r>
            <a:endParaRPr lang="en-US" sz="2600" dirty="0"/>
          </a:p>
        </p:txBody>
      </p:sp>
      <p:sp>
        <p:nvSpPr>
          <p:cNvPr id="6" name="Shape 3"/>
          <p:cNvSpPr/>
          <p:nvPr/>
        </p:nvSpPr>
        <p:spPr>
          <a:xfrm>
            <a:off x="548640" y="1691640"/>
            <a:ext cx="2043318" cy="2148840"/>
          </a:xfrm>
          <a:prstGeom prst="roundRect">
            <a:avLst>
              <a:gd name="adj" fmla="val 3580"/>
            </a:avLst>
          </a:prstGeom>
          <a:solidFill>
            <a:srgbClr val="F5F2FA"/>
          </a:solidFill>
          <a:ln/>
          <a:effectLst>
            <a:outerShdw sx="100000" sy="100000" kx="0" ky="0" algn="bl" rotWithShape="0" blurRad="76200" dist="25400" dir="5400000">
              <a:srgbClr val="000000">
                <a:alpha val="10000"/>
              </a:srgbClr>
            </a:outerShdw>
          </a:effectLst>
        </p:spPr>
      </p:sp>
      <p:sp>
        <p:nvSpPr>
          <p:cNvPr id="7" name="Shape 4"/>
          <p:cNvSpPr/>
          <p:nvPr/>
        </p:nvSpPr>
        <p:spPr>
          <a:xfrm>
            <a:off x="1277691" y="1911096"/>
            <a:ext cx="585216" cy="585216"/>
          </a:xfrm>
          <a:prstGeom prst="ellipse">
            <a:avLst/>
          </a:prstGeom>
          <a:solidFill>
            <a:srgbClr val="3B1E6D"/>
          </a:solidFill>
          <a:ln/>
        </p:spPr>
      </p:sp>
      <p:pic>
        <p:nvPicPr>
          <p:cNvPr id="8" name="Image 1" descr="assets/FaLightbulb_white.png">    </p:cNvPr>
          <p:cNvPicPr>
            <a:picLocks noChangeAspect="1"/>
          </p:cNvPicPr>
          <p:nvPr/>
        </p:nvPicPr>
        <p:blipFill>
          <a:blip r:embed="rId2"/>
          <a:stretch>
            <a:fillRect/>
          </a:stretch>
        </p:blipFill>
        <p:spPr>
          <a:xfrm>
            <a:off x="1356695" y="1990100"/>
            <a:ext cx="427208" cy="427208"/>
          </a:xfrm>
          <a:prstGeom prst="rect">
            <a:avLst/>
          </a:prstGeom>
        </p:spPr>
      </p:pic>
      <p:sp>
        <p:nvSpPr>
          <p:cNvPr id="9" name="Text 5"/>
          <p:cNvSpPr/>
          <p:nvPr/>
        </p:nvSpPr>
        <p:spPr>
          <a:xfrm>
            <a:off x="685800" y="2606040"/>
            <a:ext cx="1768998"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Thought</a:t>
            </a:r>
            <a:endParaRPr lang="en-US" sz="1200" dirty="0"/>
          </a:p>
        </p:txBody>
      </p:sp>
      <p:sp>
        <p:nvSpPr>
          <p:cNvPr id="10" name="Shape 6"/>
          <p:cNvSpPr/>
          <p:nvPr/>
        </p:nvSpPr>
        <p:spPr>
          <a:xfrm>
            <a:off x="2811414" y="1691640"/>
            <a:ext cx="2043318" cy="2148840"/>
          </a:xfrm>
          <a:prstGeom prst="roundRect">
            <a:avLst>
              <a:gd name="adj" fmla="val 3580"/>
            </a:avLst>
          </a:prstGeom>
          <a:solidFill>
            <a:srgbClr val="F5F2FA"/>
          </a:solidFill>
          <a:ln/>
          <a:effectLst>
            <a:outerShdw sx="100000" sy="100000" kx="0" ky="0" algn="bl" rotWithShape="0" blurRad="76200" dist="25400" dir="5400000">
              <a:srgbClr val="000000">
                <a:alpha val="10000"/>
              </a:srgbClr>
            </a:outerShdw>
          </a:effectLst>
        </p:spPr>
      </p:sp>
      <p:sp>
        <p:nvSpPr>
          <p:cNvPr id="11" name="Shape 7"/>
          <p:cNvSpPr/>
          <p:nvPr/>
        </p:nvSpPr>
        <p:spPr>
          <a:xfrm>
            <a:off x="3540465" y="1911096"/>
            <a:ext cx="585216" cy="585216"/>
          </a:xfrm>
          <a:prstGeom prst="ellipse">
            <a:avLst/>
          </a:prstGeom>
          <a:solidFill>
            <a:srgbClr val="3B1E6D"/>
          </a:solidFill>
          <a:ln/>
        </p:spPr>
      </p:sp>
      <p:pic>
        <p:nvPicPr>
          <p:cNvPr id="12" name="Image 2" descr="assets/FaHeart_white.png">    </p:cNvPr>
          <p:cNvPicPr>
            <a:picLocks noChangeAspect="1"/>
          </p:cNvPicPr>
          <p:nvPr/>
        </p:nvPicPr>
        <p:blipFill>
          <a:blip r:embed="rId3"/>
          <a:stretch>
            <a:fillRect/>
          </a:stretch>
        </p:blipFill>
        <p:spPr>
          <a:xfrm>
            <a:off x="3619470" y="1990100"/>
            <a:ext cx="427208" cy="427208"/>
          </a:xfrm>
          <a:prstGeom prst="rect">
            <a:avLst/>
          </a:prstGeom>
        </p:spPr>
      </p:pic>
      <p:sp>
        <p:nvSpPr>
          <p:cNvPr id="13" name="Text 8"/>
          <p:cNvSpPr/>
          <p:nvPr/>
        </p:nvSpPr>
        <p:spPr>
          <a:xfrm>
            <a:off x="2948574" y="2606040"/>
            <a:ext cx="1768998"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Emotion</a:t>
            </a:r>
            <a:endParaRPr lang="en-US" sz="1200" dirty="0"/>
          </a:p>
        </p:txBody>
      </p:sp>
      <p:sp>
        <p:nvSpPr>
          <p:cNvPr id="14" name="Shape 9"/>
          <p:cNvSpPr/>
          <p:nvPr/>
        </p:nvSpPr>
        <p:spPr>
          <a:xfrm>
            <a:off x="5074188" y="1691640"/>
            <a:ext cx="2043318" cy="2148840"/>
          </a:xfrm>
          <a:prstGeom prst="roundRect">
            <a:avLst>
              <a:gd name="adj" fmla="val 3580"/>
            </a:avLst>
          </a:prstGeom>
          <a:solidFill>
            <a:srgbClr val="F5F2FA"/>
          </a:solidFill>
          <a:ln/>
          <a:effectLst>
            <a:outerShdw sx="100000" sy="100000" kx="0" ky="0" algn="bl" rotWithShape="0" blurRad="76200" dist="25400" dir="5400000">
              <a:srgbClr val="000000">
                <a:alpha val="10000"/>
              </a:srgbClr>
            </a:outerShdw>
          </a:effectLst>
        </p:spPr>
      </p:sp>
      <p:sp>
        <p:nvSpPr>
          <p:cNvPr id="15" name="Shape 10"/>
          <p:cNvSpPr/>
          <p:nvPr/>
        </p:nvSpPr>
        <p:spPr>
          <a:xfrm>
            <a:off x="5803240" y="1911096"/>
            <a:ext cx="585216" cy="585216"/>
          </a:xfrm>
          <a:prstGeom prst="ellipse">
            <a:avLst/>
          </a:prstGeom>
          <a:solidFill>
            <a:srgbClr val="3B1E6D"/>
          </a:solidFill>
          <a:ln/>
        </p:spPr>
      </p:sp>
      <p:pic>
        <p:nvPicPr>
          <p:cNvPr id="16" name="Image 3" descr="assets/FaBalanceScale_white.png">    </p:cNvPr>
          <p:cNvPicPr>
            <a:picLocks noChangeAspect="1"/>
          </p:cNvPicPr>
          <p:nvPr/>
        </p:nvPicPr>
        <p:blipFill>
          <a:blip r:embed="rId4"/>
          <a:stretch>
            <a:fillRect/>
          </a:stretch>
        </p:blipFill>
        <p:spPr>
          <a:xfrm>
            <a:off x="5882244" y="1990100"/>
            <a:ext cx="427208" cy="427208"/>
          </a:xfrm>
          <a:prstGeom prst="rect">
            <a:avLst/>
          </a:prstGeom>
        </p:spPr>
      </p:pic>
      <p:sp>
        <p:nvSpPr>
          <p:cNvPr id="17" name="Text 11"/>
          <p:cNvSpPr/>
          <p:nvPr/>
        </p:nvSpPr>
        <p:spPr>
          <a:xfrm>
            <a:off x="5211348" y="2606040"/>
            <a:ext cx="1768998"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Values</a:t>
            </a:r>
            <a:endParaRPr lang="en-US" sz="1200" dirty="0"/>
          </a:p>
        </p:txBody>
      </p:sp>
      <p:sp>
        <p:nvSpPr>
          <p:cNvPr id="18" name="Shape 12"/>
          <p:cNvSpPr/>
          <p:nvPr/>
        </p:nvSpPr>
        <p:spPr>
          <a:xfrm>
            <a:off x="7336963" y="1691640"/>
            <a:ext cx="2043318" cy="2148840"/>
          </a:xfrm>
          <a:prstGeom prst="roundRect">
            <a:avLst>
              <a:gd name="adj" fmla="val 3580"/>
            </a:avLst>
          </a:prstGeom>
          <a:solidFill>
            <a:srgbClr val="F5F2FA"/>
          </a:solidFill>
          <a:ln/>
          <a:effectLst>
            <a:outerShdw sx="100000" sy="100000" kx="0" ky="0" algn="bl" rotWithShape="0" blurRad="76200" dist="25400" dir="5400000">
              <a:srgbClr val="000000">
                <a:alpha val="10000"/>
              </a:srgbClr>
            </a:outerShdw>
          </a:effectLst>
        </p:spPr>
      </p:sp>
      <p:sp>
        <p:nvSpPr>
          <p:cNvPr id="19" name="Shape 13"/>
          <p:cNvSpPr/>
          <p:nvPr/>
        </p:nvSpPr>
        <p:spPr>
          <a:xfrm>
            <a:off x="8066014" y="1911096"/>
            <a:ext cx="585216" cy="585216"/>
          </a:xfrm>
          <a:prstGeom prst="ellipse">
            <a:avLst/>
          </a:prstGeom>
          <a:solidFill>
            <a:srgbClr val="3B1E6D"/>
          </a:solidFill>
          <a:ln/>
        </p:spPr>
      </p:sp>
      <p:pic>
        <p:nvPicPr>
          <p:cNvPr id="20" name="Image 4" descr="assets/FaUserFriends_white.png">    </p:cNvPr>
          <p:cNvPicPr>
            <a:picLocks noChangeAspect="1"/>
          </p:cNvPicPr>
          <p:nvPr/>
        </p:nvPicPr>
        <p:blipFill>
          <a:blip r:embed="rId5"/>
          <a:stretch>
            <a:fillRect/>
          </a:stretch>
        </p:blipFill>
        <p:spPr>
          <a:xfrm>
            <a:off x="8145018" y="1990100"/>
            <a:ext cx="427208" cy="427208"/>
          </a:xfrm>
          <a:prstGeom prst="rect">
            <a:avLst/>
          </a:prstGeom>
        </p:spPr>
      </p:pic>
      <p:sp>
        <p:nvSpPr>
          <p:cNvPr id="21" name="Text 14"/>
          <p:cNvSpPr/>
          <p:nvPr/>
        </p:nvSpPr>
        <p:spPr>
          <a:xfrm>
            <a:off x="7474123" y="2606040"/>
            <a:ext cx="1768998"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Character</a:t>
            </a:r>
            <a:endParaRPr lang="en-US" sz="1200" dirty="0"/>
          </a:p>
        </p:txBody>
      </p:sp>
      <p:sp>
        <p:nvSpPr>
          <p:cNvPr id="22" name="Shape 15"/>
          <p:cNvSpPr/>
          <p:nvPr/>
        </p:nvSpPr>
        <p:spPr>
          <a:xfrm>
            <a:off x="9599737" y="1691640"/>
            <a:ext cx="2043318" cy="2148840"/>
          </a:xfrm>
          <a:prstGeom prst="roundRect">
            <a:avLst>
              <a:gd name="adj" fmla="val 3580"/>
            </a:avLst>
          </a:prstGeom>
          <a:solidFill>
            <a:srgbClr val="F5F2FA"/>
          </a:solidFill>
          <a:ln/>
          <a:effectLst>
            <a:outerShdw sx="100000" sy="100000" kx="0" ky="0" algn="bl" rotWithShape="0" blurRad="76200" dist="25400" dir="5400000">
              <a:srgbClr val="000000">
                <a:alpha val="10000"/>
              </a:srgbClr>
            </a:outerShdw>
          </a:effectLst>
        </p:spPr>
      </p:sp>
      <p:sp>
        <p:nvSpPr>
          <p:cNvPr id="23" name="Shape 16"/>
          <p:cNvSpPr/>
          <p:nvPr/>
        </p:nvSpPr>
        <p:spPr>
          <a:xfrm>
            <a:off x="10328788" y="1911096"/>
            <a:ext cx="585216" cy="585216"/>
          </a:xfrm>
          <a:prstGeom prst="ellipse">
            <a:avLst/>
          </a:prstGeom>
          <a:solidFill>
            <a:srgbClr val="3B1E6D"/>
          </a:solidFill>
          <a:ln/>
        </p:spPr>
      </p:sp>
      <p:pic>
        <p:nvPicPr>
          <p:cNvPr id="24" name="Image 5" descr="assets/FaDove_white.png">    </p:cNvPr>
          <p:cNvPicPr>
            <a:picLocks noChangeAspect="1"/>
          </p:cNvPicPr>
          <p:nvPr/>
        </p:nvPicPr>
        <p:blipFill>
          <a:blip r:embed="rId6"/>
          <a:stretch>
            <a:fillRect/>
          </a:stretch>
        </p:blipFill>
        <p:spPr>
          <a:xfrm>
            <a:off x="10407792" y="1990100"/>
            <a:ext cx="427208" cy="427208"/>
          </a:xfrm>
          <a:prstGeom prst="rect">
            <a:avLst/>
          </a:prstGeom>
        </p:spPr>
      </p:pic>
      <p:sp>
        <p:nvSpPr>
          <p:cNvPr id="25" name="Text 17"/>
          <p:cNvSpPr/>
          <p:nvPr/>
        </p:nvSpPr>
        <p:spPr>
          <a:xfrm>
            <a:off x="9736897" y="2606040"/>
            <a:ext cx="1768998"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Spiritual Growth</a:t>
            </a:r>
            <a:endParaRPr lang="en-US" sz="1200" dirty="0"/>
          </a:p>
        </p:txBody>
      </p:sp>
      <p:sp>
        <p:nvSpPr>
          <p:cNvPr id="26" name="Shape 18"/>
          <p:cNvSpPr/>
          <p:nvPr/>
        </p:nvSpPr>
        <p:spPr>
          <a:xfrm>
            <a:off x="548640" y="4069080"/>
            <a:ext cx="11094415" cy="1828800"/>
          </a:xfrm>
          <a:prstGeom prst="roundRect">
            <a:avLst>
              <a:gd name="adj" fmla="val 4000"/>
            </a:avLst>
          </a:prstGeom>
          <a:solidFill>
            <a:srgbClr val="3B1E6D"/>
          </a:solidFill>
          <a:ln/>
          <a:effectLst>
            <a:outerShdw sx="100000" sy="100000" kx="0" ky="0" algn="bl" rotWithShape="0" blurRad="76200" dist="25400" dir="5400000">
              <a:srgbClr val="000000">
                <a:alpha val="10000"/>
              </a:srgbClr>
            </a:outerShdw>
          </a:effectLst>
        </p:spPr>
      </p:sp>
      <p:sp>
        <p:nvSpPr>
          <p:cNvPr id="27" name="Shape 19"/>
          <p:cNvSpPr/>
          <p:nvPr/>
        </p:nvSpPr>
        <p:spPr>
          <a:xfrm>
            <a:off x="822960" y="4379976"/>
            <a:ext cx="594360" cy="594360"/>
          </a:xfrm>
          <a:prstGeom prst="ellipse">
            <a:avLst/>
          </a:prstGeom>
          <a:solidFill>
            <a:srgbClr val="D4AF37"/>
          </a:solidFill>
          <a:ln/>
        </p:spPr>
      </p:sp>
      <p:pic>
        <p:nvPicPr>
          <p:cNvPr id="28" name="Image 6" descr="assets/FaSeedling_purple.png">    </p:cNvPr>
          <p:cNvPicPr>
            <a:picLocks noChangeAspect="1"/>
          </p:cNvPicPr>
          <p:nvPr/>
        </p:nvPicPr>
        <p:blipFill>
          <a:blip r:embed="rId7"/>
          <a:stretch>
            <a:fillRect/>
          </a:stretch>
        </p:blipFill>
        <p:spPr>
          <a:xfrm>
            <a:off x="903199" y="4460215"/>
            <a:ext cx="433883" cy="433883"/>
          </a:xfrm>
          <a:prstGeom prst="rect">
            <a:avLst/>
          </a:prstGeom>
        </p:spPr>
      </p:pic>
      <p:sp>
        <p:nvSpPr>
          <p:cNvPr id="29" name="Text 20"/>
          <p:cNvSpPr/>
          <p:nvPr/>
        </p:nvSpPr>
        <p:spPr>
          <a:xfrm>
            <a:off x="1554480" y="4069080"/>
            <a:ext cx="9814255" cy="1828800"/>
          </a:xfrm>
          <a:prstGeom prst="rect">
            <a:avLst/>
          </a:prstGeom>
          <a:noFill/>
          <a:ln/>
        </p:spPr>
        <p:txBody>
          <a:bodyPr wrap="square" lIns="0" tIns="0" rIns="0" bIns="0" rtlCol="0" anchor="ctr"/>
          <a:lstStyle/>
          <a:p>
            <a:pPr indent="0" marL="0">
              <a:buNone/>
            </a:pPr>
            <a:r>
              <a:rPr lang="en-US" sz="1250" dirty="0">
                <a:solidFill>
                  <a:srgbClr val="FFFFFF"/>
                </a:solidFill>
                <a:latin typeface="Calibri" pitchFamily="34" charset="0"/>
                <a:ea typeface="Calibri" pitchFamily="34" charset="-122"/>
                <a:cs typeface="Calibri" pitchFamily="34" charset="-120"/>
              </a:rPr>
              <a:t>Ellen White's educational philosophy holds that true education — and by extension, true music — develops the whole person: physical, mental, and spiritual. Music habitually heard shapes inward disposition gradually, the way flowing water shapes stone. The choice of music is therefore a discipleship issue, not merely an aesthetic preference.</a:t>
            </a:r>
            <a:endParaRPr lang="en-US" sz="1250" dirty="0"/>
          </a:p>
        </p:txBody>
      </p:sp>
      <p:sp>
        <p:nvSpPr>
          <p:cNvPr id="30" name="Text 21"/>
          <p:cNvSpPr/>
          <p:nvPr/>
        </p:nvSpPr>
        <p:spPr>
          <a:xfrm>
            <a:off x="11323015" y="6419088"/>
            <a:ext cx="502920" cy="274320"/>
          </a:xfrm>
          <a:prstGeom prst="rect">
            <a:avLst/>
          </a:prstGeom>
          <a:noFill/>
          <a:ln/>
        </p:spPr>
        <p:txBody>
          <a:bodyPr wrap="square" lIns="0" tIns="0" rIns="0" bIns="0" rtlCol="0" anchor="ctr"/>
          <a:lstStyle/>
          <a:p>
            <a:pPr algn="r" indent="0" marL="0">
              <a:buNone/>
            </a:pPr>
            <a:r>
              <a:rPr lang="en-US" sz="1000" dirty="0">
                <a:solidFill>
                  <a:srgbClr val="6E6485"/>
                </a:solidFill>
                <a:latin typeface="Calibri" pitchFamily="34" charset="0"/>
                <a:ea typeface="Calibri" pitchFamily="34" charset="-122"/>
                <a:cs typeface="Calibri" pitchFamily="34" charset="-120"/>
              </a:rPr>
              <a:t>12</a:t>
            </a:r>
            <a:endParaRPr lang="en-US" sz="1000" dirty="0"/>
          </a:p>
        </p:txBody>
      </p:sp>
      <p:sp>
        <p:nvSpPr>
          <p:cNvPr id="31" name="Text 22"/>
          <p:cNvSpPr/>
          <p:nvPr/>
        </p:nvSpPr>
        <p:spPr>
          <a:xfrm>
            <a:off x="548640" y="6419088"/>
            <a:ext cx="5486400" cy="274320"/>
          </a:xfrm>
          <a:prstGeom prst="rect">
            <a:avLst/>
          </a:prstGeom>
          <a:noFill/>
          <a:ln/>
        </p:spPr>
        <p:txBody>
          <a:bodyPr wrap="square" lIns="0" tIns="0" rIns="0" bIns="0" rtlCol="0" anchor="ctr"/>
          <a:lstStyle/>
          <a:p>
            <a:pPr indent="0" marL="0">
              <a:buNone/>
            </a:pPr>
            <a:r>
              <a:rPr lang="en-US" sz="900" spc="120" kern="0" dirty="0">
                <a:solidFill>
                  <a:srgbClr val="6E6485"/>
                </a:solidFill>
                <a:latin typeface="Calibri" pitchFamily="34" charset="0"/>
                <a:ea typeface="Calibri" pitchFamily="34" charset="-122"/>
                <a:cs typeface="Calibri" pitchFamily="34" charset="-120"/>
              </a:rPr>
              <a:t>THE ADVENTIST PHILOSOPHY OF MUSIC</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6213E"/>
        </a:solidFill>
      </p:bgPr>
    </p:bg>
    <p:spTree>
      <p:nvGrpSpPr>
        <p:cNvPr id="1" name=""/>
        <p:cNvGrpSpPr/>
        <p:nvPr/>
      </p:nvGrpSpPr>
      <p:grpSpPr>
        <a:xfrm>
          <a:off x="0" y="0"/>
          <a:ext cx="0" cy="0"/>
          <a:chOff x="0" y="0"/>
          <a:chExt cx="0" cy="0"/>
        </a:xfrm>
      </p:grpSpPr>
      <p:sp>
        <p:nvSpPr>
          <p:cNvPr id="2" name="Shape 0"/>
          <p:cNvSpPr/>
          <p:nvPr/>
        </p:nvSpPr>
        <p:spPr>
          <a:xfrm>
            <a:off x="8503920" y="548640"/>
            <a:ext cx="3108960" cy="0"/>
          </a:xfrm>
          <a:prstGeom prst="line">
            <a:avLst/>
          </a:prstGeom>
          <a:noFill/>
          <a:ln w="12700">
            <a:solidFill>
              <a:srgbClr val="D4AF37">
                <a:alpha val="60000"/>
              </a:srgbClr>
            </a:solidFill>
            <a:prstDash val="solid"/>
          </a:ln>
        </p:spPr>
      </p:sp>
      <p:sp>
        <p:nvSpPr>
          <p:cNvPr id="3" name="Shape 1"/>
          <p:cNvSpPr/>
          <p:nvPr/>
        </p:nvSpPr>
        <p:spPr>
          <a:xfrm>
            <a:off x="8503920" y="626364"/>
            <a:ext cx="3108960" cy="0"/>
          </a:xfrm>
          <a:prstGeom prst="line">
            <a:avLst/>
          </a:prstGeom>
          <a:noFill/>
          <a:ln w="12700">
            <a:solidFill>
              <a:srgbClr val="D4AF37">
                <a:alpha val="60000"/>
              </a:srgbClr>
            </a:solidFill>
            <a:prstDash val="solid"/>
          </a:ln>
        </p:spPr>
      </p:sp>
      <p:sp>
        <p:nvSpPr>
          <p:cNvPr id="4" name="Shape 2"/>
          <p:cNvSpPr/>
          <p:nvPr/>
        </p:nvSpPr>
        <p:spPr>
          <a:xfrm>
            <a:off x="8503920" y="704088"/>
            <a:ext cx="3108960" cy="0"/>
          </a:xfrm>
          <a:prstGeom prst="line">
            <a:avLst/>
          </a:prstGeom>
          <a:noFill/>
          <a:ln w="12700">
            <a:solidFill>
              <a:srgbClr val="D4AF37">
                <a:alpha val="60000"/>
              </a:srgbClr>
            </a:solidFill>
            <a:prstDash val="solid"/>
          </a:ln>
        </p:spPr>
      </p:sp>
      <p:sp>
        <p:nvSpPr>
          <p:cNvPr id="5" name="Shape 3"/>
          <p:cNvSpPr/>
          <p:nvPr/>
        </p:nvSpPr>
        <p:spPr>
          <a:xfrm>
            <a:off x="8503920" y="781812"/>
            <a:ext cx="3108960" cy="0"/>
          </a:xfrm>
          <a:prstGeom prst="line">
            <a:avLst/>
          </a:prstGeom>
          <a:noFill/>
          <a:ln w="12700">
            <a:solidFill>
              <a:srgbClr val="D4AF37">
                <a:alpha val="60000"/>
              </a:srgbClr>
            </a:solidFill>
            <a:prstDash val="solid"/>
          </a:ln>
        </p:spPr>
      </p:sp>
      <p:sp>
        <p:nvSpPr>
          <p:cNvPr id="6" name="Shape 4"/>
          <p:cNvSpPr/>
          <p:nvPr/>
        </p:nvSpPr>
        <p:spPr>
          <a:xfrm>
            <a:off x="8503920" y="859536"/>
            <a:ext cx="3108960" cy="0"/>
          </a:xfrm>
          <a:prstGeom prst="line">
            <a:avLst/>
          </a:prstGeom>
          <a:noFill/>
          <a:ln w="12700">
            <a:solidFill>
              <a:srgbClr val="D4AF37">
                <a:alpha val="60000"/>
              </a:srgbClr>
            </a:solidFill>
            <a:prstDash val="solid"/>
          </a:ln>
        </p:spPr>
      </p:sp>
      <p:sp>
        <p:nvSpPr>
          <p:cNvPr id="7" name="Shape 5"/>
          <p:cNvSpPr/>
          <p:nvPr/>
        </p:nvSpPr>
        <p:spPr>
          <a:xfrm rot="-1200000">
            <a:off x="8876995" y="657454"/>
            <a:ext cx="118872" cy="91440"/>
          </a:xfrm>
          <a:prstGeom prst="ellipse">
            <a:avLst/>
          </a:prstGeom>
          <a:solidFill>
            <a:srgbClr val="D4AF37"/>
          </a:solidFill>
          <a:ln/>
        </p:spPr>
      </p:sp>
      <p:sp>
        <p:nvSpPr>
          <p:cNvPr id="8" name="Shape 6"/>
          <p:cNvSpPr/>
          <p:nvPr/>
        </p:nvSpPr>
        <p:spPr>
          <a:xfrm>
            <a:off x="8977579" y="364846"/>
            <a:ext cx="0" cy="329184"/>
          </a:xfrm>
          <a:prstGeom prst="line">
            <a:avLst/>
          </a:prstGeom>
          <a:noFill/>
          <a:ln w="17780">
            <a:solidFill>
              <a:srgbClr val="D4AF37">
                <a:alpha val="70000"/>
              </a:srgbClr>
            </a:solidFill>
            <a:prstDash val="solid"/>
          </a:ln>
        </p:spPr>
      </p:sp>
      <p:sp>
        <p:nvSpPr>
          <p:cNvPr id="9" name="Shape 7"/>
          <p:cNvSpPr/>
          <p:nvPr/>
        </p:nvSpPr>
        <p:spPr>
          <a:xfrm rot="-1200000">
            <a:off x="9560966" y="789584"/>
            <a:ext cx="118872" cy="91440"/>
          </a:xfrm>
          <a:prstGeom prst="ellipse">
            <a:avLst/>
          </a:prstGeom>
          <a:solidFill>
            <a:srgbClr val="D4AF37"/>
          </a:solidFill>
          <a:ln/>
        </p:spPr>
      </p:sp>
      <p:sp>
        <p:nvSpPr>
          <p:cNvPr id="10" name="Shape 8"/>
          <p:cNvSpPr/>
          <p:nvPr/>
        </p:nvSpPr>
        <p:spPr>
          <a:xfrm>
            <a:off x="9661550" y="496976"/>
            <a:ext cx="0" cy="329184"/>
          </a:xfrm>
          <a:prstGeom prst="line">
            <a:avLst/>
          </a:prstGeom>
          <a:noFill/>
          <a:ln w="17780">
            <a:solidFill>
              <a:srgbClr val="D4AF37">
                <a:alpha val="70000"/>
              </a:srgbClr>
            </a:solidFill>
            <a:prstDash val="solid"/>
          </a:ln>
        </p:spPr>
      </p:sp>
      <p:sp>
        <p:nvSpPr>
          <p:cNvPr id="11" name="Shape 9"/>
          <p:cNvSpPr/>
          <p:nvPr/>
        </p:nvSpPr>
        <p:spPr>
          <a:xfrm rot="-1200000">
            <a:off x="10307117" y="595274"/>
            <a:ext cx="118872" cy="91440"/>
          </a:xfrm>
          <a:prstGeom prst="ellipse">
            <a:avLst/>
          </a:prstGeom>
          <a:solidFill>
            <a:srgbClr val="D4AF37"/>
          </a:solidFill>
          <a:ln/>
        </p:spPr>
      </p:sp>
      <p:sp>
        <p:nvSpPr>
          <p:cNvPr id="12" name="Shape 10"/>
          <p:cNvSpPr/>
          <p:nvPr/>
        </p:nvSpPr>
        <p:spPr>
          <a:xfrm>
            <a:off x="10407701" y="302666"/>
            <a:ext cx="0" cy="329184"/>
          </a:xfrm>
          <a:prstGeom prst="line">
            <a:avLst/>
          </a:prstGeom>
          <a:noFill/>
          <a:ln w="17780">
            <a:solidFill>
              <a:srgbClr val="D4AF37">
                <a:alpha val="70000"/>
              </a:srgbClr>
            </a:solidFill>
            <a:prstDash val="solid"/>
          </a:ln>
        </p:spPr>
      </p:sp>
      <p:sp>
        <p:nvSpPr>
          <p:cNvPr id="13" name="Shape 11"/>
          <p:cNvSpPr/>
          <p:nvPr/>
        </p:nvSpPr>
        <p:spPr>
          <a:xfrm rot="-1200000">
            <a:off x="10928909" y="735178"/>
            <a:ext cx="118872" cy="91440"/>
          </a:xfrm>
          <a:prstGeom prst="ellipse">
            <a:avLst/>
          </a:prstGeom>
          <a:solidFill>
            <a:srgbClr val="D4AF37"/>
          </a:solidFill>
          <a:ln/>
        </p:spPr>
      </p:sp>
      <p:sp>
        <p:nvSpPr>
          <p:cNvPr id="14" name="Shape 12"/>
          <p:cNvSpPr/>
          <p:nvPr/>
        </p:nvSpPr>
        <p:spPr>
          <a:xfrm>
            <a:off x="11029493" y="442570"/>
            <a:ext cx="0" cy="329184"/>
          </a:xfrm>
          <a:prstGeom prst="line">
            <a:avLst/>
          </a:prstGeom>
          <a:noFill/>
          <a:ln w="17780">
            <a:solidFill>
              <a:srgbClr val="D4AF37">
                <a:alpha val="70000"/>
              </a:srgbClr>
            </a:solidFill>
            <a:prstDash val="solid"/>
          </a:ln>
        </p:spPr>
      </p:sp>
      <p:sp>
        <p:nvSpPr>
          <p:cNvPr id="15" name="Shape 13"/>
          <p:cNvSpPr/>
          <p:nvPr/>
        </p:nvSpPr>
        <p:spPr>
          <a:xfrm>
            <a:off x="548640" y="5989320"/>
            <a:ext cx="252374" cy="252374"/>
          </a:xfrm>
          <a:prstGeom prst="diamond">
            <a:avLst/>
          </a:prstGeom>
          <a:solidFill>
            <a:srgbClr val="D4AF37"/>
          </a:solidFill>
          <a:ln/>
        </p:spPr>
      </p:sp>
      <p:sp>
        <p:nvSpPr>
          <p:cNvPr id="16" name="Shape 14"/>
          <p:cNvSpPr/>
          <p:nvPr/>
        </p:nvSpPr>
        <p:spPr>
          <a:xfrm>
            <a:off x="822960" y="5989320"/>
            <a:ext cx="252374" cy="252374"/>
          </a:xfrm>
          <a:prstGeom prst="diamond">
            <a:avLst/>
          </a:prstGeom>
          <a:solidFill>
            <a:srgbClr val="6B4FA0"/>
          </a:solidFill>
          <a:ln/>
        </p:spPr>
      </p:sp>
      <p:sp>
        <p:nvSpPr>
          <p:cNvPr id="17" name="Shape 15"/>
          <p:cNvSpPr/>
          <p:nvPr/>
        </p:nvSpPr>
        <p:spPr>
          <a:xfrm>
            <a:off x="1097280" y="5989320"/>
            <a:ext cx="252374" cy="252374"/>
          </a:xfrm>
          <a:prstGeom prst="diamond">
            <a:avLst/>
          </a:prstGeom>
          <a:solidFill>
            <a:srgbClr val="3B1E6D"/>
          </a:solidFill>
          <a:ln/>
        </p:spPr>
      </p:sp>
      <p:sp>
        <p:nvSpPr>
          <p:cNvPr id="18" name="Shape 16"/>
          <p:cNvSpPr/>
          <p:nvPr/>
        </p:nvSpPr>
        <p:spPr>
          <a:xfrm>
            <a:off x="1371600" y="5989320"/>
            <a:ext cx="252374" cy="252374"/>
          </a:xfrm>
          <a:prstGeom prst="diamond">
            <a:avLst/>
          </a:prstGeom>
          <a:solidFill>
            <a:srgbClr val="E8D488"/>
          </a:solidFill>
          <a:ln/>
        </p:spPr>
      </p:sp>
      <p:sp>
        <p:nvSpPr>
          <p:cNvPr id="19" name="Shape 17"/>
          <p:cNvSpPr/>
          <p:nvPr/>
        </p:nvSpPr>
        <p:spPr>
          <a:xfrm>
            <a:off x="1645920" y="5989320"/>
            <a:ext cx="252374" cy="252374"/>
          </a:xfrm>
          <a:prstGeom prst="diamond">
            <a:avLst/>
          </a:prstGeom>
          <a:solidFill>
            <a:srgbClr val="D4AF37"/>
          </a:solidFill>
          <a:ln/>
        </p:spPr>
      </p:sp>
      <p:sp>
        <p:nvSpPr>
          <p:cNvPr id="20" name="Shape 18"/>
          <p:cNvSpPr/>
          <p:nvPr/>
        </p:nvSpPr>
        <p:spPr>
          <a:xfrm>
            <a:off x="1920240" y="5989320"/>
            <a:ext cx="252374" cy="252374"/>
          </a:xfrm>
          <a:prstGeom prst="diamond">
            <a:avLst/>
          </a:prstGeom>
          <a:solidFill>
            <a:srgbClr val="6B4FA0"/>
          </a:solidFill>
          <a:ln/>
        </p:spPr>
      </p:sp>
      <p:sp>
        <p:nvSpPr>
          <p:cNvPr id="21" name="Shape 19"/>
          <p:cNvSpPr/>
          <p:nvPr/>
        </p:nvSpPr>
        <p:spPr>
          <a:xfrm>
            <a:off x="2194560" y="5989320"/>
            <a:ext cx="252374" cy="252374"/>
          </a:xfrm>
          <a:prstGeom prst="diamond">
            <a:avLst/>
          </a:prstGeom>
          <a:solidFill>
            <a:srgbClr val="3B1E6D"/>
          </a:solidFill>
          <a:ln/>
        </p:spPr>
      </p:sp>
      <p:sp>
        <p:nvSpPr>
          <p:cNvPr id="22" name="Shape 20"/>
          <p:cNvSpPr/>
          <p:nvPr/>
        </p:nvSpPr>
        <p:spPr>
          <a:xfrm>
            <a:off x="548640" y="6263640"/>
            <a:ext cx="252374" cy="252374"/>
          </a:xfrm>
          <a:prstGeom prst="diamond">
            <a:avLst/>
          </a:prstGeom>
          <a:solidFill>
            <a:srgbClr val="6B4FA0"/>
          </a:solidFill>
          <a:ln/>
        </p:spPr>
      </p:sp>
      <p:sp>
        <p:nvSpPr>
          <p:cNvPr id="23" name="Shape 21"/>
          <p:cNvSpPr/>
          <p:nvPr/>
        </p:nvSpPr>
        <p:spPr>
          <a:xfrm>
            <a:off x="822960" y="6263640"/>
            <a:ext cx="252374" cy="252374"/>
          </a:xfrm>
          <a:prstGeom prst="diamond">
            <a:avLst/>
          </a:prstGeom>
          <a:solidFill>
            <a:srgbClr val="3B1E6D"/>
          </a:solidFill>
          <a:ln/>
        </p:spPr>
      </p:sp>
      <p:sp>
        <p:nvSpPr>
          <p:cNvPr id="24" name="Shape 22"/>
          <p:cNvSpPr/>
          <p:nvPr/>
        </p:nvSpPr>
        <p:spPr>
          <a:xfrm>
            <a:off x="1097280" y="6263640"/>
            <a:ext cx="252374" cy="252374"/>
          </a:xfrm>
          <a:prstGeom prst="diamond">
            <a:avLst/>
          </a:prstGeom>
          <a:solidFill>
            <a:srgbClr val="E8D488"/>
          </a:solidFill>
          <a:ln/>
        </p:spPr>
      </p:sp>
      <p:sp>
        <p:nvSpPr>
          <p:cNvPr id="25" name="Shape 23"/>
          <p:cNvSpPr/>
          <p:nvPr/>
        </p:nvSpPr>
        <p:spPr>
          <a:xfrm>
            <a:off x="1371600" y="6263640"/>
            <a:ext cx="252374" cy="252374"/>
          </a:xfrm>
          <a:prstGeom prst="diamond">
            <a:avLst/>
          </a:prstGeom>
          <a:solidFill>
            <a:srgbClr val="D4AF37"/>
          </a:solidFill>
          <a:ln/>
        </p:spPr>
      </p:sp>
      <p:sp>
        <p:nvSpPr>
          <p:cNvPr id="26" name="Shape 24"/>
          <p:cNvSpPr/>
          <p:nvPr/>
        </p:nvSpPr>
        <p:spPr>
          <a:xfrm>
            <a:off x="1645920" y="6263640"/>
            <a:ext cx="252374" cy="252374"/>
          </a:xfrm>
          <a:prstGeom prst="diamond">
            <a:avLst/>
          </a:prstGeom>
          <a:solidFill>
            <a:srgbClr val="6B4FA0"/>
          </a:solidFill>
          <a:ln/>
        </p:spPr>
      </p:sp>
      <p:sp>
        <p:nvSpPr>
          <p:cNvPr id="27" name="Shape 25"/>
          <p:cNvSpPr/>
          <p:nvPr/>
        </p:nvSpPr>
        <p:spPr>
          <a:xfrm>
            <a:off x="1920240" y="6263640"/>
            <a:ext cx="252374" cy="252374"/>
          </a:xfrm>
          <a:prstGeom prst="diamond">
            <a:avLst/>
          </a:prstGeom>
          <a:solidFill>
            <a:srgbClr val="3B1E6D"/>
          </a:solidFill>
          <a:ln/>
        </p:spPr>
      </p:sp>
      <p:sp>
        <p:nvSpPr>
          <p:cNvPr id="28" name="Shape 26"/>
          <p:cNvSpPr/>
          <p:nvPr/>
        </p:nvSpPr>
        <p:spPr>
          <a:xfrm>
            <a:off x="2194560" y="6263640"/>
            <a:ext cx="252374" cy="252374"/>
          </a:xfrm>
          <a:prstGeom prst="diamond">
            <a:avLst/>
          </a:prstGeom>
          <a:solidFill>
            <a:srgbClr val="E8D488"/>
          </a:solidFill>
          <a:ln/>
        </p:spPr>
      </p:sp>
      <p:sp>
        <p:nvSpPr>
          <p:cNvPr id="29" name="Text 27"/>
          <p:cNvSpPr/>
          <p:nvPr/>
        </p:nvSpPr>
        <p:spPr>
          <a:xfrm>
            <a:off x="0" y="2331720"/>
            <a:ext cx="12191695" cy="365760"/>
          </a:xfrm>
          <a:prstGeom prst="rect">
            <a:avLst/>
          </a:prstGeom>
          <a:noFill/>
          <a:ln/>
        </p:spPr>
        <p:txBody>
          <a:bodyPr wrap="square" lIns="0" tIns="0" rIns="0" bIns="0" rtlCol="0" anchor="ctr"/>
          <a:lstStyle/>
          <a:p>
            <a:pPr algn="ctr" indent="0" marL="0">
              <a:buNone/>
            </a:pPr>
            <a:r>
              <a:rPr lang="en-US" sz="1500" b="1" spc="300" kern="0" dirty="0">
                <a:solidFill>
                  <a:srgbClr val="D4AF37"/>
                </a:solidFill>
                <a:latin typeface="Calibri" pitchFamily="34" charset="0"/>
                <a:ea typeface="Calibri" pitchFamily="34" charset="-122"/>
                <a:cs typeface="Calibri" pitchFamily="34" charset="-120"/>
              </a:rPr>
              <a:t>SECTION III</a:t>
            </a:r>
            <a:endParaRPr lang="en-US" sz="1500" dirty="0"/>
          </a:p>
        </p:txBody>
      </p:sp>
      <p:sp>
        <p:nvSpPr>
          <p:cNvPr id="30" name="Text 28"/>
          <p:cNvSpPr/>
          <p:nvPr/>
        </p:nvSpPr>
        <p:spPr>
          <a:xfrm>
            <a:off x="914400" y="2743200"/>
            <a:ext cx="10362895" cy="1188720"/>
          </a:xfrm>
          <a:prstGeom prst="rect">
            <a:avLst/>
          </a:prstGeom>
          <a:noFill/>
          <a:ln/>
        </p:spPr>
        <p:txBody>
          <a:bodyPr wrap="square" lIns="0" tIns="0" rIns="0" bIns="0" rtlCol="0" anchor="t"/>
          <a:lstStyle/>
          <a:p>
            <a:pPr algn="ctr" indent="0" marL="0">
              <a:buNone/>
            </a:pPr>
            <a:r>
              <a:rPr lang="en-US" sz="3400" b="1" dirty="0">
                <a:solidFill>
                  <a:srgbClr val="FFFFFF"/>
                </a:solidFill>
                <a:latin typeface="Cambria" pitchFamily="34" charset="0"/>
                <a:ea typeface="Cambria" pitchFamily="34" charset="-122"/>
                <a:cs typeface="Cambria" pitchFamily="34" charset="-120"/>
              </a:rPr>
              <a:t>Sacred Music and Worship</a:t>
            </a:r>
            <a:endParaRPr lang="en-US" sz="3400" dirty="0"/>
          </a:p>
        </p:txBody>
      </p:sp>
      <p:sp>
        <p:nvSpPr>
          <p:cNvPr id="31" name="Text 29"/>
          <p:cNvSpPr/>
          <p:nvPr/>
        </p:nvSpPr>
        <p:spPr>
          <a:xfrm>
            <a:off x="1280160" y="3886200"/>
            <a:ext cx="9631375" cy="548640"/>
          </a:xfrm>
          <a:prstGeom prst="rect">
            <a:avLst/>
          </a:prstGeom>
          <a:noFill/>
          <a:ln/>
        </p:spPr>
        <p:txBody>
          <a:bodyPr wrap="square" lIns="0" tIns="0" rIns="0" bIns="0" rtlCol="0" anchor="ctr"/>
          <a:lstStyle/>
          <a:p>
            <a:pPr algn="ctr" indent="0" marL="0">
              <a:buNone/>
            </a:pPr>
            <a:r>
              <a:rPr lang="en-US" sz="1500" i="1" dirty="0">
                <a:solidFill>
                  <a:srgbClr val="E8D488"/>
                </a:solidFill>
                <a:latin typeface="Calibri" pitchFamily="34" charset="0"/>
                <a:ea typeface="Calibri" pitchFamily="34" charset="-122"/>
                <a:cs typeface="Calibri" pitchFamily="34" charset="-120"/>
              </a:rPr>
              <a:t>Sound that serves the sanctuary</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38912"/>
            <a:ext cx="566928" cy="566928"/>
          </a:xfrm>
          <a:prstGeom prst="ellipse">
            <a:avLst/>
          </a:prstGeom>
          <a:solidFill>
            <a:srgbClr val="3B1E6D"/>
          </a:solidFill>
          <a:ln/>
        </p:spPr>
      </p:sp>
      <p:pic>
        <p:nvPicPr>
          <p:cNvPr id="3" name="Image 0" descr="assets/FaCross_white.png">    </p:cNvPr>
          <p:cNvPicPr>
            <a:picLocks noChangeAspect="1"/>
          </p:cNvPicPr>
          <p:nvPr/>
        </p:nvPicPr>
        <p:blipFill>
          <a:blip r:embed="rId1"/>
          <a:stretch>
            <a:fillRect/>
          </a:stretch>
        </p:blipFill>
        <p:spPr>
          <a:xfrm>
            <a:off x="625175" y="515447"/>
            <a:ext cx="413857" cy="413857"/>
          </a:xfrm>
          <a:prstGeom prst="rect">
            <a:avLst/>
          </a:prstGeom>
        </p:spPr>
      </p:pic>
      <p:sp>
        <p:nvSpPr>
          <p:cNvPr id="4" name="Text 1"/>
          <p:cNvSpPr/>
          <p:nvPr/>
        </p:nvSpPr>
        <p:spPr>
          <a:xfrm>
            <a:off x="1316736" y="402336"/>
            <a:ext cx="10326319" cy="237744"/>
          </a:xfrm>
          <a:prstGeom prst="rect">
            <a:avLst/>
          </a:prstGeom>
          <a:noFill/>
          <a:ln/>
        </p:spPr>
        <p:txBody>
          <a:bodyPr wrap="square" lIns="0" tIns="0" rIns="0" bIns="0" rtlCol="0" anchor="ctr"/>
          <a:lstStyle/>
          <a:p>
            <a:pPr indent="0" marL="0">
              <a:buNone/>
            </a:pPr>
            <a:r>
              <a:rPr lang="en-US" sz="1150" b="1" spc="200" kern="0" dirty="0">
                <a:solidFill>
                  <a:srgbClr val="8A6D1E"/>
                </a:solidFill>
                <a:latin typeface="Calibri" pitchFamily="34" charset="0"/>
                <a:ea typeface="Calibri" pitchFamily="34" charset="-122"/>
                <a:cs typeface="Calibri" pitchFamily="34" charset="-120"/>
              </a:rPr>
              <a:t>SECTION III</a:t>
            </a:r>
            <a:endParaRPr lang="en-US" sz="1150" dirty="0"/>
          </a:p>
        </p:txBody>
      </p:sp>
      <p:sp>
        <p:nvSpPr>
          <p:cNvPr id="5" name="Text 2"/>
          <p:cNvSpPr/>
          <p:nvPr/>
        </p:nvSpPr>
        <p:spPr>
          <a:xfrm>
            <a:off x="1316736" y="621792"/>
            <a:ext cx="10326319" cy="502920"/>
          </a:xfrm>
          <a:prstGeom prst="rect">
            <a:avLst/>
          </a:prstGeom>
          <a:noFill/>
          <a:ln/>
        </p:spPr>
        <p:txBody>
          <a:bodyPr wrap="square" lIns="0" tIns="0" rIns="0" bIns="0" rtlCol="0" anchor="ctr"/>
          <a:lstStyle/>
          <a:p>
            <a:pPr indent="0" marL="0">
              <a:buNone/>
            </a:pPr>
            <a:r>
              <a:rPr lang="en-US" sz="2700" b="1" dirty="0">
                <a:solidFill>
                  <a:srgbClr val="3B1E6D"/>
                </a:solidFill>
                <a:latin typeface="Cambria" pitchFamily="34" charset="0"/>
                <a:ea typeface="Cambria" pitchFamily="34" charset="-122"/>
                <a:cs typeface="Cambria" pitchFamily="34" charset="-120"/>
              </a:rPr>
              <a:t>Purpose of Sacred Music</a:t>
            </a:r>
            <a:endParaRPr lang="en-US" sz="2700" dirty="0"/>
          </a:p>
        </p:txBody>
      </p:sp>
      <p:sp>
        <p:nvSpPr>
          <p:cNvPr id="6" name="Shape 3"/>
          <p:cNvSpPr/>
          <p:nvPr/>
        </p:nvSpPr>
        <p:spPr>
          <a:xfrm>
            <a:off x="548640" y="1691640"/>
            <a:ext cx="2043318" cy="2148840"/>
          </a:xfrm>
          <a:prstGeom prst="roundRect">
            <a:avLst>
              <a:gd name="adj" fmla="val 3580"/>
            </a:avLst>
          </a:prstGeom>
          <a:solidFill>
            <a:srgbClr val="F5F2FA"/>
          </a:solidFill>
          <a:ln/>
          <a:effectLst>
            <a:outerShdw sx="100000" sy="100000" kx="0" ky="0" algn="bl" rotWithShape="0" blurRad="76200" dist="25400" dir="5400000">
              <a:srgbClr val="000000">
                <a:alpha val="10000"/>
              </a:srgbClr>
            </a:outerShdw>
          </a:effectLst>
        </p:spPr>
      </p:sp>
      <p:sp>
        <p:nvSpPr>
          <p:cNvPr id="7" name="Shape 4"/>
          <p:cNvSpPr/>
          <p:nvPr/>
        </p:nvSpPr>
        <p:spPr>
          <a:xfrm>
            <a:off x="1277691" y="1911096"/>
            <a:ext cx="585216" cy="585216"/>
          </a:xfrm>
          <a:prstGeom prst="ellipse">
            <a:avLst/>
          </a:prstGeom>
          <a:solidFill>
            <a:srgbClr val="3B1E6D"/>
          </a:solidFill>
          <a:ln/>
        </p:spPr>
      </p:sp>
      <p:pic>
        <p:nvPicPr>
          <p:cNvPr id="8" name="Image 1" descr="assets/FaPrayingHands_white.png">    </p:cNvPr>
          <p:cNvPicPr>
            <a:picLocks noChangeAspect="1"/>
          </p:cNvPicPr>
          <p:nvPr/>
        </p:nvPicPr>
        <p:blipFill>
          <a:blip r:embed="rId2"/>
          <a:stretch>
            <a:fillRect/>
          </a:stretch>
        </p:blipFill>
        <p:spPr>
          <a:xfrm>
            <a:off x="1356695" y="1990100"/>
            <a:ext cx="427208" cy="427208"/>
          </a:xfrm>
          <a:prstGeom prst="rect">
            <a:avLst/>
          </a:prstGeom>
        </p:spPr>
      </p:pic>
      <p:sp>
        <p:nvSpPr>
          <p:cNvPr id="9" name="Text 5"/>
          <p:cNvSpPr/>
          <p:nvPr/>
        </p:nvSpPr>
        <p:spPr>
          <a:xfrm>
            <a:off x="685800" y="2606040"/>
            <a:ext cx="1768998"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Worship</a:t>
            </a:r>
            <a:endParaRPr lang="en-US" sz="1200" dirty="0"/>
          </a:p>
        </p:txBody>
      </p:sp>
      <p:sp>
        <p:nvSpPr>
          <p:cNvPr id="10" name="Shape 6"/>
          <p:cNvSpPr/>
          <p:nvPr/>
        </p:nvSpPr>
        <p:spPr>
          <a:xfrm>
            <a:off x="2811414" y="1691640"/>
            <a:ext cx="2043318" cy="2148840"/>
          </a:xfrm>
          <a:prstGeom prst="roundRect">
            <a:avLst>
              <a:gd name="adj" fmla="val 3580"/>
            </a:avLst>
          </a:prstGeom>
          <a:solidFill>
            <a:srgbClr val="F5F2FA"/>
          </a:solidFill>
          <a:ln/>
          <a:effectLst>
            <a:outerShdw sx="100000" sy="100000" kx="0" ky="0" algn="bl" rotWithShape="0" blurRad="76200" dist="25400" dir="5400000">
              <a:srgbClr val="000000">
                <a:alpha val="10000"/>
              </a:srgbClr>
            </a:outerShdw>
          </a:effectLst>
        </p:spPr>
      </p:sp>
      <p:sp>
        <p:nvSpPr>
          <p:cNvPr id="11" name="Shape 7"/>
          <p:cNvSpPr/>
          <p:nvPr/>
        </p:nvSpPr>
        <p:spPr>
          <a:xfrm>
            <a:off x="3540465" y="1911096"/>
            <a:ext cx="585216" cy="585216"/>
          </a:xfrm>
          <a:prstGeom prst="ellipse">
            <a:avLst/>
          </a:prstGeom>
          <a:solidFill>
            <a:srgbClr val="3B1E6D"/>
          </a:solidFill>
          <a:ln/>
        </p:spPr>
      </p:sp>
      <p:pic>
        <p:nvPicPr>
          <p:cNvPr id="12" name="Image 2" descr="assets/FaGraduationCap_white.png">    </p:cNvPr>
          <p:cNvPicPr>
            <a:picLocks noChangeAspect="1"/>
          </p:cNvPicPr>
          <p:nvPr/>
        </p:nvPicPr>
        <p:blipFill>
          <a:blip r:embed="rId3"/>
          <a:stretch>
            <a:fillRect/>
          </a:stretch>
        </p:blipFill>
        <p:spPr>
          <a:xfrm>
            <a:off x="3619470" y="1990100"/>
            <a:ext cx="427208" cy="427208"/>
          </a:xfrm>
          <a:prstGeom prst="rect">
            <a:avLst/>
          </a:prstGeom>
        </p:spPr>
      </p:pic>
      <p:sp>
        <p:nvSpPr>
          <p:cNvPr id="13" name="Text 8"/>
          <p:cNvSpPr/>
          <p:nvPr/>
        </p:nvSpPr>
        <p:spPr>
          <a:xfrm>
            <a:off x="2948574" y="2606040"/>
            <a:ext cx="1768998"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Teach Doctrine</a:t>
            </a:r>
            <a:endParaRPr lang="en-US" sz="1200" dirty="0"/>
          </a:p>
        </p:txBody>
      </p:sp>
      <p:sp>
        <p:nvSpPr>
          <p:cNvPr id="14" name="Shape 9"/>
          <p:cNvSpPr/>
          <p:nvPr/>
        </p:nvSpPr>
        <p:spPr>
          <a:xfrm>
            <a:off x="5074188" y="1691640"/>
            <a:ext cx="2043318" cy="2148840"/>
          </a:xfrm>
          <a:prstGeom prst="roundRect">
            <a:avLst>
              <a:gd name="adj" fmla="val 3580"/>
            </a:avLst>
          </a:prstGeom>
          <a:solidFill>
            <a:srgbClr val="F5F2FA"/>
          </a:solidFill>
          <a:ln/>
          <a:effectLst>
            <a:outerShdw sx="100000" sy="100000" kx="0" ky="0" algn="bl" rotWithShape="0" blurRad="76200" dist="25400" dir="5400000">
              <a:srgbClr val="000000">
                <a:alpha val="10000"/>
              </a:srgbClr>
            </a:outerShdw>
          </a:effectLst>
        </p:spPr>
      </p:sp>
      <p:sp>
        <p:nvSpPr>
          <p:cNvPr id="15" name="Shape 10"/>
          <p:cNvSpPr/>
          <p:nvPr/>
        </p:nvSpPr>
        <p:spPr>
          <a:xfrm>
            <a:off x="5803240" y="1911096"/>
            <a:ext cx="585216" cy="585216"/>
          </a:xfrm>
          <a:prstGeom prst="ellipse">
            <a:avLst/>
          </a:prstGeom>
          <a:solidFill>
            <a:srgbClr val="3B1E6D"/>
          </a:solidFill>
          <a:ln/>
        </p:spPr>
      </p:sp>
      <p:pic>
        <p:nvPicPr>
          <p:cNvPr id="16" name="Image 3" descr="assets/FaBullhorn_white.png">    </p:cNvPr>
          <p:cNvPicPr>
            <a:picLocks noChangeAspect="1"/>
          </p:cNvPicPr>
          <p:nvPr/>
        </p:nvPicPr>
        <p:blipFill>
          <a:blip r:embed="rId4"/>
          <a:stretch>
            <a:fillRect/>
          </a:stretch>
        </p:blipFill>
        <p:spPr>
          <a:xfrm>
            <a:off x="5882244" y="1990100"/>
            <a:ext cx="427208" cy="427208"/>
          </a:xfrm>
          <a:prstGeom prst="rect">
            <a:avLst/>
          </a:prstGeom>
        </p:spPr>
      </p:pic>
      <p:sp>
        <p:nvSpPr>
          <p:cNvPr id="17" name="Text 11"/>
          <p:cNvSpPr/>
          <p:nvPr/>
        </p:nvSpPr>
        <p:spPr>
          <a:xfrm>
            <a:off x="5211348" y="2606040"/>
            <a:ext cx="1768998"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Evangelize</a:t>
            </a:r>
            <a:endParaRPr lang="en-US" sz="1200" dirty="0"/>
          </a:p>
        </p:txBody>
      </p:sp>
      <p:sp>
        <p:nvSpPr>
          <p:cNvPr id="18" name="Shape 12"/>
          <p:cNvSpPr/>
          <p:nvPr/>
        </p:nvSpPr>
        <p:spPr>
          <a:xfrm>
            <a:off x="7336963" y="1691640"/>
            <a:ext cx="2043318" cy="2148840"/>
          </a:xfrm>
          <a:prstGeom prst="roundRect">
            <a:avLst>
              <a:gd name="adj" fmla="val 3580"/>
            </a:avLst>
          </a:prstGeom>
          <a:solidFill>
            <a:srgbClr val="F5F2FA"/>
          </a:solidFill>
          <a:ln/>
          <a:effectLst>
            <a:outerShdw sx="100000" sy="100000" kx="0" ky="0" algn="bl" rotWithShape="0" blurRad="76200" dist="25400" dir="5400000">
              <a:srgbClr val="000000">
                <a:alpha val="10000"/>
              </a:srgbClr>
            </a:outerShdw>
          </a:effectLst>
        </p:spPr>
      </p:sp>
      <p:sp>
        <p:nvSpPr>
          <p:cNvPr id="19" name="Shape 13"/>
          <p:cNvSpPr/>
          <p:nvPr/>
        </p:nvSpPr>
        <p:spPr>
          <a:xfrm>
            <a:off x="8066014" y="1911096"/>
            <a:ext cx="585216" cy="585216"/>
          </a:xfrm>
          <a:prstGeom prst="ellipse">
            <a:avLst/>
          </a:prstGeom>
          <a:solidFill>
            <a:srgbClr val="3B1E6D"/>
          </a:solidFill>
          <a:ln/>
        </p:spPr>
      </p:sp>
      <p:pic>
        <p:nvPicPr>
          <p:cNvPr id="20" name="Image 4" descr="assets/FaHandHoldingHeart_white.png">    </p:cNvPr>
          <p:cNvPicPr>
            <a:picLocks noChangeAspect="1"/>
          </p:cNvPicPr>
          <p:nvPr/>
        </p:nvPicPr>
        <p:blipFill>
          <a:blip r:embed="rId5"/>
          <a:stretch>
            <a:fillRect/>
          </a:stretch>
        </p:blipFill>
        <p:spPr>
          <a:xfrm>
            <a:off x="8145018" y="1990100"/>
            <a:ext cx="427208" cy="427208"/>
          </a:xfrm>
          <a:prstGeom prst="rect">
            <a:avLst/>
          </a:prstGeom>
        </p:spPr>
      </p:pic>
      <p:sp>
        <p:nvSpPr>
          <p:cNvPr id="21" name="Text 14"/>
          <p:cNvSpPr/>
          <p:nvPr/>
        </p:nvSpPr>
        <p:spPr>
          <a:xfrm>
            <a:off x="7474123" y="2606040"/>
            <a:ext cx="1768998"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Encourage</a:t>
            </a:r>
            <a:endParaRPr lang="en-US" sz="1200" dirty="0"/>
          </a:p>
        </p:txBody>
      </p:sp>
      <p:sp>
        <p:nvSpPr>
          <p:cNvPr id="22" name="Shape 15"/>
          <p:cNvSpPr/>
          <p:nvPr/>
        </p:nvSpPr>
        <p:spPr>
          <a:xfrm>
            <a:off x="9599737" y="1691640"/>
            <a:ext cx="2043318" cy="2148840"/>
          </a:xfrm>
          <a:prstGeom prst="roundRect">
            <a:avLst>
              <a:gd name="adj" fmla="val 3580"/>
            </a:avLst>
          </a:prstGeom>
          <a:solidFill>
            <a:srgbClr val="F5F2FA"/>
          </a:solidFill>
          <a:ln/>
          <a:effectLst>
            <a:outerShdw sx="100000" sy="100000" kx="0" ky="0" algn="bl" rotWithShape="0" blurRad="76200" dist="25400" dir="5400000">
              <a:srgbClr val="000000">
                <a:alpha val="10000"/>
              </a:srgbClr>
            </a:outerShdw>
          </a:effectLst>
        </p:spPr>
      </p:sp>
      <p:sp>
        <p:nvSpPr>
          <p:cNvPr id="23" name="Shape 16"/>
          <p:cNvSpPr/>
          <p:nvPr/>
        </p:nvSpPr>
        <p:spPr>
          <a:xfrm>
            <a:off x="10328788" y="1911096"/>
            <a:ext cx="585216" cy="585216"/>
          </a:xfrm>
          <a:prstGeom prst="ellipse">
            <a:avLst/>
          </a:prstGeom>
          <a:solidFill>
            <a:srgbClr val="3B1E6D"/>
          </a:solidFill>
          <a:ln/>
        </p:spPr>
      </p:sp>
      <p:pic>
        <p:nvPicPr>
          <p:cNvPr id="24" name="Image 5" descr="assets/FaShareAlt_white.png">    </p:cNvPr>
          <p:cNvPicPr>
            <a:picLocks noChangeAspect="1"/>
          </p:cNvPicPr>
          <p:nvPr/>
        </p:nvPicPr>
        <p:blipFill>
          <a:blip r:embed="rId6"/>
          <a:stretch>
            <a:fillRect/>
          </a:stretch>
        </p:blipFill>
        <p:spPr>
          <a:xfrm>
            <a:off x="10407792" y="1990100"/>
            <a:ext cx="427208" cy="427208"/>
          </a:xfrm>
          <a:prstGeom prst="rect">
            <a:avLst/>
          </a:prstGeom>
        </p:spPr>
      </p:pic>
      <p:sp>
        <p:nvSpPr>
          <p:cNvPr id="25" name="Text 17"/>
          <p:cNvSpPr/>
          <p:nvPr/>
        </p:nvSpPr>
        <p:spPr>
          <a:xfrm>
            <a:off x="9736897" y="2606040"/>
            <a:ext cx="1768998"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Inspire Mission</a:t>
            </a:r>
            <a:endParaRPr lang="en-US" sz="1200" dirty="0"/>
          </a:p>
        </p:txBody>
      </p:sp>
      <p:sp>
        <p:nvSpPr>
          <p:cNvPr id="26" name="Shape 18"/>
          <p:cNvSpPr/>
          <p:nvPr/>
        </p:nvSpPr>
        <p:spPr>
          <a:xfrm>
            <a:off x="548640" y="4069080"/>
            <a:ext cx="11094415" cy="1828800"/>
          </a:xfrm>
          <a:prstGeom prst="roundRect">
            <a:avLst>
              <a:gd name="adj" fmla="val 4000"/>
            </a:avLst>
          </a:prstGeom>
          <a:solidFill>
            <a:srgbClr val="3B1E6D"/>
          </a:solidFill>
          <a:ln/>
          <a:effectLst>
            <a:outerShdw sx="100000" sy="100000" kx="0" ky="0" algn="bl" rotWithShape="0" blurRad="76200" dist="25400" dir="5400000">
              <a:srgbClr val="000000">
                <a:alpha val="10000"/>
              </a:srgbClr>
            </a:outerShdw>
          </a:effectLst>
        </p:spPr>
      </p:sp>
      <p:sp>
        <p:nvSpPr>
          <p:cNvPr id="27" name="Text 19"/>
          <p:cNvSpPr/>
          <p:nvPr/>
        </p:nvSpPr>
        <p:spPr>
          <a:xfrm>
            <a:off x="914400" y="4069080"/>
            <a:ext cx="10362895" cy="1828800"/>
          </a:xfrm>
          <a:prstGeom prst="rect">
            <a:avLst/>
          </a:prstGeom>
          <a:noFill/>
          <a:ln/>
        </p:spPr>
        <p:txBody>
          <a:bodyPr wrap="square" lIns="0" tIns="0" rIns="0" bIns="0" rtlCol="0" anchor="ctr"/>
          <a:lstStyle/>
          <a:p>
            <a:pPr algn="ctr" indent="0" marL="0">
              <a:buNone/>
            </a:pPr>
            <a:r>
              <a:rPr lang="en-US" sz="1350" i="1" dirty="0">
                <a:solidFill>
                  <a:srgbClr val="FFFFFF"/>
                </a:solidFill>
                <a:latin typeface="Calibri" pitchFamily="34" charset="0"/>
                <a:ea typeface="Calibri" pitchFamily="34" charset="-122"/>
                <a:cs typeface="Calibri" pitchFamily="34" charset="-120"/>
              </a:rPr>
              <a:t>Sacred music is multi-functional, not entertainment-first. Hymns on sanctification or the Second Coming catechize a congregation as they sing — an ancient pattern in which orthodoxy is carried by orthopraxy: right belief embedded in the very act of right singing.</a:t>
            </a:r>
            <a:endParaRPr lang="en-US" sz="1350" dirty="0"/>
          </a:p>
        </p:txBody>
      </p:sp>
      <p:sp>
        <p:nvSpPr>
          <p:cNvPr id="28" name="Text 20"/>
          <p:cNvSpPr/>
          <p:nvPr/>
        </p:nvSpPr>
        <p:spPr>
          <a:xfrm>
            <a:off x="11323015" y="6419088"/>
            <a:ext cx="502920" cy="274320"/>
          </a:xfrm>
          <a:prstGeom prst="rect">
            <a:avLst/>
          </a:prstGeom>
          <a:noFill/>
          <a:ln/>
        </p:spPr>
        <p:txBody>
          <a:bodyPr wrap="square" lIns="0" tIns="0" rIns="0" bIns="0" rtlCol="0" anchor="ctr"/>
          <a:lstStyle/>
          <a:p>
            <a:pPr algn="r" indent="0" marL="0">
              <a:buNone/>
            </a:pPr>
            <a:r>
              <a:rPr lang="en-US" sz="1000" dirty="0">
                <a:solidFill>
                  <a:srgbClr val="6E6485"/>
                </a:solidFill>
                <a:latin typeface="Calibri" pitchFamily="34" charset="0"/>
                <a:ea typeface="Calibri" pitchFamily="34" charset="-122"/>
                <a:cs typeface="Calibri" pitchFamily="34" charset="-120"/>
              </a:rPr>
              <a:t>13</a:t>
            </a:r>
            <a:endParaRPr lang="en-US" sz="1000" dirty="0"/>
          </a:p>
        </p:txBody>
      </p:sp>
      <p:sp>
        <p:nvSpPr>
          <p:cNvPr id="29" name="Text 21"/>
          <p:cNvSpPr/>
          <p:nvPr/>
        </p:nvSpPr>
        <p:spPr>
          <a:xfrm>
            <a:off x="548640" y="6419088"/>
            <a:ext cx="5486400" cy="274320"/>
          </a:xfrm>
          <a:prstGeom prst="rect">
            <a:avLst/>
          </a:prstGeom>
          <a:noFill/>
          <a:ln/>
        </p:spPr>
        <p:txBody>
          <a:bodyPr wrap="square" lIns="0" tIns="0" rIns="0" bIns="0" rtlCol="0" anchor="ctr"/>
          <a:lstStyle/>
          <a:p>
            <a:pPr indent="0" marL="0">
              <a:buNone/>
            </a:pPr>
            <a:r>
              <a:rPr lang="en-US" sz="900" spc="120" kern="0" dirty="0">
                <a:solidFill>
                  <a:srgbClr val="6E6485"/>
                </a:solidFill>
                <a:latin typeface="Calibri" pitchFamily="34" charset="0"/>
                <a:ea typeface="Calibri" pitchFamily="34" charset="-122"/>
                <a:cs typeface="Calibri" pitchFamily="34" charset="-120"/>
              </a:rPr>
              <a:t>THE ADVENTIST PHILOSOPHY OF MUSIC</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38912"/>
            <a:ext cx="566928" cy="566928"/>
          </a:xfrm>
          <a:prstGeom prst="ellipse">
            <a:avLst/>
          </a:prstGeom>
          <a:solidFill>
            <a:srgbClr val="3B1E6D"/>
          </a:solidFill>
          <a:ln/>
        </p:spPr>
      </p:sp>
      <p:pic>
        <p:nvPicPr>
          <p:cNvPr id="3" name="Image 0" descr="assets/FaBalanceScale_white.png">    </p:cNvPr>
          <p:cNvPicPr>
            <a:picLocks noChangeAspect="1"/>
          </p:cNvPicPr>
          <p:nvPr/>
        </p:nvPicPr>
        <p:blipFill>
          <a:blip r:embed="rId1"/>
          <a:stretch>
            <a:fillRect/>
          </a:stretch>
        </p:blipFill>
        <p:spPr>
          <a:xfrm>
            <a:off x="625175" y="515447"/>
            <a:ext cx="413857" cy="413857"/>
          </a:xfrm>
          <a:prstGeom prst="rect">
            <a:avLst/>
          </a:prstGeom>
        </p:spPr>
      </p:pic>
      <p:sp>
        <p:nvSpPr>
          <p:cNvPr id="4" name="Text 1"/>
          <p:cNvSpPr/>
          <p:nvPr/>
        </p:nvSpPr>
        <p:spPr>
          <a:xfrm>
            <a:off x="1316736" y="402336"/>
            <a:ext cx="10326319" cy="237744"/>
          </a:xfrm>
          <a:prstGeom prst="rect">
            <a:avLst/>
          </a:prstGeom>
          <a:noFill/>
          <a:ln/>
        </p:spPr>
        <p:txBody>
          <a:bodyPr wrap="square" lIns="0" tIns="0" rIns="0" bIns="0" rtlCol="0" anchor="ctr"/>
          <a:lstStyle/>
          <a:p>
            <a:pPr indent="0" marL="0">
              <a:buNone/>
            </a:pPr>
            <a:r>
              <a:rPr lang="en-US" sz="1150" b="1" spc="200" kern="0" dirty="0">
                <a:solidFill>
                  <a:srgbClr val="8A6D1E"/>
                </a:solidFill>
                <a:latin typeface="Calibri" pitchFamily="34" charset="0"/>
                <a:ea typeface="Calibri" pitchFamily="34" charset="-122"/>
                <a:cs typeface="Calibri" pitchFamily="34" charset="-120"/>
              </a:rPr>
              <a:t>SECTION III</a:t>
            </a:r>
            <a:endParaRPr lang="en-US" sz="1150" dirty="0"/>
          </a:p>
        </p:txBody>
      </p:sp>
      <p:sp>
        <p:nvSpPr>
          <p:cNvPr id="5" name="Text 2"/>
          <p:cNvSpPr/>
          <p:nvPr/>
        </p:nvSpPr>
        <p:spPr>
          <a:xfrm>
            <a:off x="1316736" y="621792"/>
            <a:ext cx="10326319" cy="502920"/>
          </a:xfrm>
          <a:prstGeom prst="rect">
            <a:avLst/>
          </a:prstGeom>
          <a:noFill/>
          <a:ln/>
        </p:spPr>
        <p:txBody>
          <a:bodyPr wrap="square" lIns="0" tIns="0" rIns="0" bIns="0" rtlCol="0" anchor="ctr"/>
          <a:lstStyle/>
          <a:p>
            <a:pPr indent="0" marL="0">
              <a:buNone/>
            </a:pPr>
            <a:r>
              <a:rPr lang="en-US" sz="2600" b="1" dirty="0">
                <a:solidFill>
                  <a:srgbClr val="3B1E6D"/>
                </a:solidFill>
                <a:latin typeface="Cambria" pitchFamily="34" charset="0"/>
                <a:ea typeface="Cambria" pitchFamily="34" charset="-122"/>
                <a:cs typeface="Cambria" pitchFamily="34" charset="-120"/>
              </a:rPr>
              <a:t>Sacred vs. Secular Influences</a:t>
            </a:r>
            <a:endParaRPr lang="en-US" sz="26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11094415" cy="914400"/>
        </p:xfrm>
        <a:graphic>
          <a:graphicData uri="http://schemas.openxmlformats.org/drawingml/2006/table">
            <a:tbl>
              <a:tblPr/>
              <a:tblGrid>
                <a:gridCol w="2440771"/>
                <a:gridCol w="4326822"/>
                <a:gridCol w="4326822"/>
              </a:tblGrid>
              <a:tr h="502920">
                <a:tc>
                  <a:txBody>
                    <a:bodyPr/>
                    <a:lstStyle/>
                    <a:p>
                      <a:pPr algn="l" indent="0" marL="0">
                        <a:buNone/>
                      </a:pPr>
                      <a:r>
                        <a:rPr lang="en-US" sz="1300" b="1" dirty="0">
                          <a:solidFill>
                            <a:srgbClr val="FFFFFF"/>
                          </a:solidFill>
                          <a:latin typeface="Calibri" pitchFamily="34" charset="0"/>
                          <a:ea typeface="Calibri" pitchFamily="34" charset="-122"/>
                          <a:cs typeface="Calibri" pitchFamily="34" charset="-120"/>
                        </a:rPr>
                        <a:t>Aspect</a:t>
                      </a:r>
                      <a:endParaRPr lang="en-US" sz="1300" dirty="0">
                        <a:latin typeface="Calibri" charset="0"/>
                        <a:ea typeface="Calibri" charset="0"/>
                        <a:cs typeface="Calibri" charset="0"/>
                      </a:endParaRPr>
                    </a:p>
                  </a:txBody>
                  <a:tcPr marL="127000" marR="127000" marT="76200" marB="7620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3B1E6D"/>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Sacred Music</a:t>
                      </a:r>
                      <a:endParaRPr lang="en-US" sz="1300" dirty="0">
                        <a:latin typeface="Calibri" charset="0"/>
                        <a:ea typeface="Calibri" charset="0"/>
                        <a:cs typeface="Calibri" charset="0"/>
                      </a:endParaRPr>
                    </a:p>
                  </a:txBody>
                  <a:tcPr marL="127000" marR="127000" marT="76200" marB="7620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3B1E6D"/>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Entertainment-Driven Music</a:t>
                      </a:r>
                      <a:endParaRPr lang="en-US" sz="1300" dirty="0">
                        <a:latin typeface="Calibri" charset="0"/>
                        <a:ea typeface="Calibri" charset="0"/>
                        <a:cs typeface="Calibri" charset="0"/>
                      </a:endParaRPr>
                    </a:p>
                  </a:txBody>
                  <a:tcPr marL="127000" marR="127000" marT="76200" marB="7620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3B1E6D"/>
                    </a:solidFill>
                  </a:tcPr>
                </a:tc>
              </a:tr>
              <a:tr h="566928">
                <a:tc>
                  <a:txBody>
                    <a:bodyPr/>
                    <a:lstStyle/>
                    <a:p>
                      <a:pPr algn="l" indent="0" marL="0">
                        <a:buNone/>
                      </a:pPr>
                      <a:r>
                        <a:rPr lang="en-US" sz="1250" b="1" dirty="0">
                          <a:solidFill>
                            <a:srgbClr val="3B1E6D"/>
                          </a:solidFill>
                          <a:latin typeface="Calibri" pitchFamily="34" charset="0"/>
                          <a:ea typeface="Calibri" pitchFamily="34" charset="-122"/>
                          <a:cs typeface="Calibri" pitchFamily="34" charset="-120"/>
                        </a:rPr>
                        <a:t>Purpose</a:t>
                      </a:r>
                      <a:endParaRPr lang="en-US" sz="1250" dirty="0">
                        <a:latin typeface="Calibri" charset="0"/>
                        <a:ea typeface="Calibri" charset="0"/>
                        <a:cs typeface="Calibri" charset="0"/>
                      </a:endParaRPr>
                    </a:p>
                  </a:txBody>
                  <a:tcPr marL="127000" marR="127000" marT="76200" marB="7620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250" i="1" dirty="0">
                          <a:solidFill>
                            <a:srgbClr val="201341"/>
                          </a:solidFill>
                          <a:latin typeface="Calibri" pitchFamily="34" charset="0"/>
                          <a:ea typeface="Calibri" pitchFamily="34" charset="-122"/>
                          <a:cs typeface="Calibri" pitchFamily="34" charset="-120"/>
                        </a:rPr>
                        <a:t>Worship and edification</a:t>
                      </a:r>
                      <a:endParaRPr lang="en-US" sz="1250" dirty="0">
                        <a:latin typeface="Calibri" charset="0"/>
                        <a:ea typeface="Calibri" charset="0"/>
                        <a:cs typeface="Calibri" charset="0"/>
                      </a:endParaRPr>
                    </a:p>
                  </a:txBody>
                  <a:tcPr marL="127000" marR="127000" marT="76200" marB="7620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250" i="1" dirty="0">
                          <a:solidFill>
                            <a:srgbClr val="201341"/>
                          </a:solidFill>
                          <a:latin typeface="Calibri" pitchFamily="34" charset="0"/>
                          <a:ea typeface="Calibri" pitchFamily="34" charset="-122"/>
                          <a:cs typeface="Calibri" pitchFamily="34" charset="-120"/>
                        </a:rPr>
                        <a:t>Entertainment and self-expression</a:t>
                      </a:r>
                      <a:endParaRPr lang="en-US" sz="1250" dirty="0">
                        <a:latin typeface="Calibri" charset="0"/>
                        <a:ea typeface="Calibri" charset="0"/>
                        <a:cs typeface="Calibri" charset="0"/>
                      </a:endParaRPr>
                    </a:p>
                  </a:txBody>
                  <a:tcPr marL="127000" marR="127000" marT="76200" marB="7620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566928">
                <a:tc>
                  <a:txBody>
                    <a:bodyPr/>
                    <a:lstStyle/>
                    <a:p>
                      <a:pPr algn="l" indent="0" marL="0">
                        <a:buNone/>
                      </a:pPr>
                      <a:r>
                        <a:rPr lang="en-US" sz="1250" b="1" dirty="0">
                          <a:solidFill>
                            <a:srgbClr val="3B1E6D"/>
                          </a:solidFill>
                          <a:latin typeface="Calibri" pitchFamily="34" charset="0"/>
                          <a:ea typeface="Calibri" pitchFamily="34" charset="-122"/>
                          <a:cs typeface="Calibri" pitchFamily="34" charset="-120"/>
                        </a:rPr>
                        <a:t>Message</a:t>
                      </a:r>
                      <a:endParaRPr lang="en-US" sz="1250" dirty="0">
                        <a:latin typeface="Calibri" charset="0"/>
                        <a:ea typeface="Calibri" charset="0"/>
                        <a:cs typeface="Calibri" charset="0"/>
                      </a:endParaRPr>
                    </a:p>
                  </a:txBody>
                  <a:tcPr marL="127000" marR="127000" marT="76200" marB="7620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5F2FA"/>
                    </a:solidFill>
                  </a:tcPr>
                </a:tc>
                <a:tc>
                  <a:txBody>
                    <a:bodyPr/>
                    <a:lstStyle/>
                    <a:p>
                      <a:pPr algn="ctr" indent="0" marL="0">
                        <a:buNone/>
                      </a:pPr>
                      <a:r>
                        <a:rPr lang="en-US" sz="1250" i="1" dirty="0">
                          <a:solidFill>
                            <a:srgbClr val="201341"/>
                          </a:solidFill>
                          <a:latin typeface="Calibri" pitchFamily="34" charset="0"/>
                          <a:ea typeface="Calibri" pitchFamily="34" charset="-122"/>
                          <a:cs typeface="Calibri" pitchFamily="34" charset="-120"/>
                        </a:rPr>
                        <a:t>Christ-centered truth</a:t>
                      </a:r>
                      <a:endParaRPr lang="en-US" sz="1250" dirty="0">
                        <a:latin typeface="Calibri" charset="0"/>
                        <a:ea typeface="Calibri" charset="0"/>
                        <a:cs typeface="Calibri" charset="0"/>
                      </a:endParaRPr>
                    </a:p>
                  </a:txBody>
                  <a:tcPr marL="127000" marR="127000" marT="76200" marB="7620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5F2FA"/>
                    </a:solidFill>
                  </a:tcPr>
                </a:tc>
                <a:tc>
                  <a:txBody>
                    <a:bodyPr/>
                    <a:lstStyle/>
                    <a:p>
                      <a:pPr algn="ctr" indent="0" marL="0">
                        <a:buNone/>
                      </a:pPr>
                      <a:r>
                        <a:rPr lang="en-US" sz="1250" i="1" dirty="0">
                          <a:solidFill>
                            <a:srgbClr val="201341"/>
                          </a:solidFill>
                          <a:latin typeface="Calibri" pitchFamily="34" charset="0"/>
                          <a:ea typeface="Calibri" pitchFamily="34" charset="-122"/>
                          <a:cs typeface="Calibri" pitchFamily="34" charset="-120"/>
                        </a:rPr>
                        <a:t>Often self- or culture-centered</a:t>
                      </a:r>
                      <a:endParaRPr lang="en-US" sz="1250" dirty="0">
                        <a:latin typeface="Calibri" charset="0"/>
                        <a:ea typeface="Calibri" charset="0"/>
                        <a:cs typeface="Calibri" charset="0"/>
                      </a:endParaRPr>
                    </a:p>
                  </a:txBody>
                  <a:tcPr marL="127000" marR="127000" marT="76200" marB="7620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5F2FA"/>
                    </a:solidFill>
                  </a:tcPr>
                </a:tc>
              </a:tr>
              <a:tr h="566928">
                <a:tc>
                  <a:txBody>
                    <a:bodyPr/>
                    <a:lstStyle/>
                    <a:p>
                      <a:pPr algn="l" indent="0" marL="0">
                        <a:buNone/>
                      </a:pPr>
                      <a:r>
                        <a:rPr lang="en-US" sz="1250" b="1" dirty="0">
                          <a:solidFill>
                            <a:srgbClr val="3B1E6D"/>
                          </a:solidFill>
                          <a:latin typeface="Calibri" pitchFamily="34" charset="0"/>
                          <a:ea typeface="Calibri" pitchFamily="34" charset="-122"/>
                          <a:cs typeface="Calibri" pitchFamily="34" charset="-120"/>
                        </a:rPr>
                        <a:t>Focus</a:t>
                      </a:r>
                      <a:endParaRPr lang="en-US" sz="1250" dirty="0">
                        <a:latin typeface="Calibri" charset="0"/>
                        <a:ea typeface="Calibri" charset="0"/>
                        <a:cs typeface="Calibri" charset="0"/>
                      </a:endParaRPr>
                    </a:p>
                  </a:txBody>
                  <a:tcPr marL="127000" marR="127000" marT="76200" marB="7620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250" i="1" dirty="0">
                          <a:solidFill>
                            <a:srgbClr val="201341"/>
                          </a:solidFill>
                          <a:latin typeface="Calibri" pitchFamily="34" charset="0"/>
                          <a:ea typeface="Calibri" pitchFamily="34" charset="-122"/>
                          <a:cs typeface="Calibri" pitchFamily="34" charset="-120"/>
                        </a:rPr>
                        <a:t>God's glory</a:t>
                      </a:r>
                      <a:endParaRPr lang="en-US" sz="1250" dirty="0">
                        <a:latin typeface="Calibri" charset="0"/>
                        <a:ea typeface="Calibri" charset="0"/>
                        <a:cs typeface="Calibri" charset="0"/>
                      </a:endParaRPr>
                    </a:p>
                  </a:txBody>
                  <a:tcPr marL="127000" marR="127000" marT="76200" marB="7620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250" i="1" dirty="0">
                          <a:solidFill>
                            <a:srgbClr val="201341"/>
                          </a:solidFill>
                          <a:latin typeface="Calibri" pitchFamily="34" charset="0"/>
                          <a:ea typeface="Calibri" pitchFamily="34" charset="-122"/>
                          <a:cs typeface="Calibri" pitchFamily="34" charset="-120"/>
                        </a:rPr>
                        <a:t>Performer or audience</a:t>
                      </a:r>
                      <a:endParaRPr lang="en-US" sz="1250" dirty="0">
                        <a:latin typeface="Calibri" charset="0"/>
                        <a:ea typeface="Calibri" charset="0"/>
                        <a:cs typeface="Calibri" charset="0"/>
                      </a:endParaRPr>
                    </a:p>
                  </a:txBody>
                  <a:tcPr marL="127000" marR="127000" marT="76200" marB="7620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566928">
                <a:tc>
                  <a:txBody>
                    <a:bodyPr/>
                    <a:lstStyle/>
                    <a:p>
                      <a:pPr algn="l" indent="0" marL="0">
                        <a:buNone/>
                      </a:pPr>
                      <a:r>
                        <a:rPr lang="en-US" sz="1250" b="1" dirty="0">
                          <a:solidFill>
                            <a:srgbClr val="3B1E6D"/>
                          </a:solidFill>
                          <a:latin typeface="Calibri" pitchFamily="34" charset="0"/>
                          <a:ea typeface="Calibri" pitchFamily="34" charset="-122"/>
                          <a:cs typeface="Calibri" pitchFamily="34" charset="-120"/>
                        </a:rPr>
                        <a:t>Effects</a:t>
                      </a:r>
                      <a:endParaRPr lang="en-US" sz="1250" dirty="0">
                        <a:latin typeface="Calibri" charset="0"/>
                        <a:ea typeface="Calibri" charset="0"/>
                        <a:cs typeface="Calibri" charset="0"/>
                      </a:endParaRPr>
                    </a:p>
                  </a:txBody>
                  <a:tcPr marL="127000" marR="127000" marT="76200" marB="7620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5F2FA"/>
                    </a:solidFill>
                  </a:tcPr>
                </a:tc>
                <a:tc>
                  <a:txBody>
                    <a:bodyPr/>
                    <a:lstStyle/>
                    <a:p>
                      <a:pPr algn="ctr" indent="0" marL="0">
                        <a:buNone/>
                      </a:pPr>
                      <a:r>
                        <a:rPr lang="en-US" sz="1250" i="1" dirty="0">
                          <a:solidFill>
                            <a:srgbClr val="201341"/>
                          </a:solidFill>
                          <a:latin typeface="Calibri" pitchFamily="34" charset="0"/>
                          <a:ea typeface="Calibri" pitchFamily="34" charset="-122"/>
                          <a:cs typeface="Calibri" pitchFamily="34" charset="-120"/>
                        </a:rPr>
                        <a:t>Spiritual elevation</a:t>
                      </a:r>
                      <a:endParaRPr lang="en-US" sz="1250" dirty="0">
                        <a:latin typeface="Calibri" charset="0"/>
                        <a:ea typeface="Calibri" charset="0"/>
                        <a:cs typeface="Calibri" charset="0"/>
                      </a:endParaRPr>
                    </a:p>
                  </a:txBody>
                  <a:tcPr marL="127000" marR="127000" marT="76200" marB="7620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5F2FA"/>
                    </a:solidFill>
                  </a:tcPr>
                </a:tc>
                <a:tc>
                  <a:txBody>
                    <a:bodyPr/>
                    <a:lstStyle/>
                    <a:p>
                      <a:pPr algn="ctr" indent="0" marL="0">
                        <a:buNone/>
                      </a:pPr>
                      <a:r>
                        <a:rPr lang="en-US" sz="1250" i="1" dirty="0">
                          <a:solidFill>
                            <a:srgbClr val="201341"/>
                          </a:solidFill>
                          <a:latin typeface="Calibri" pitchFamily="34" charset="0"/>
                          <a:ea typeface="Calibri" pitchFamily="34" charset="-122"/>
                          <a:cs typeface="Calibri" pitchFamily="34" charset="-120"/>
                        </a:rPr>
                        <a:t>Emotional stimulation without depth</a:t>
                      </a:r>
                      <a:endParaRPr lang="en-US" sz="1250" dirty="0">
                        <a:latin typeface="Calibri" charset="0"/>
                        <a:ea typeface="Calibri" charset="0"/>
                        <a:cs typeface="Calibri" charset="0"/>
                      </a:endParaRPr>
                    </a:p>
                  </a:txBody>
                  <a:tcPr marL="127000" marR="127000" marT="76200" marB="7620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5F2FA"/>
                    </a:solidFill>
                  </a:tcPr>
                </a:tc>
              </a:tr>
              <a:tr h="566928">
                <a:tc>
                  <a:txBody>
                    <a:bodyPr/>
                    <a:lstStyle/>
                    <a:p>
                      <a:pPr algn="l" indent="0" marL="0">
                        <a:buNone/>
                      </a:pPr>
                      <a:r>
                        <a:rPr lang="en-US" sz="1250" b="1" dirty="0">
                          <a:solidFill>
                            <a:srgbClr val="3B1E6D"/>
                          </a:solidFill>
                          <a:latin typeface="Calibri" pitchFamily="34" charset="0"/>
                          <a:ea typeface="Calibri" pitchFamily="34" charset="-122"/>
                          <a:cs typeface="Calibri" pitchFamily="34" charset="-120"/>
                        </a:rPr>
                        <a:t>Spiritual outcomes</a:t>
                      </a:r>
                      <a:endParaRPr lang="en-US" sz="1250" dirty="0">
                        <a:latin typeface="Calibri" charset="0"/>
                        <a:ea typeface="Calibri" charset="0"/>
                        <a:cs typeface="Calibri" charset="0"/>
                      </a:endParaRPr>
                    </a:p>
                  </a:txBody>
                  <a:tcPr marL="127000" marR="127000" marT="76200" marB="7620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250" i="1" dirty="0">
                          <a:solidFill>
                            <a:srgbClr val="201341"/>
                          </a:solidFill>
                          <a:latin typeface="Calibri" pitchFamily="34" charset="0"/>
                          <a:ea typeface="Calibri" pitchFamily="34" charset="-122"/>
                          <a:cs typeface="Calibri" pitchFamily="34" charset="-120"/>
                        </a:rPr>
                        <a:t>Discipleship and transformation</a:t>
                      </a:r>
                      <a:endParaRPr lang="en-US" sz="1250" dirty="0">
                        <a:latin typeface="Calibri" charset="0"/>
                        <a:ea typeface="Calibri" charset="0"/>
                        <a:cs typeface="Calibri" charset="0"/>
                      </a:endParaRPr>
                    </a:p>
                  </a:txBody>
                  <a:tcPr marL="127000" marR="127000" marT="76200" marB="7620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ctr" indent="0" marL="0">
                        <a:buNone/>
                      </a:pPr>
                      <a:r>
                        <a:rPr lang="en-US" sz="1250" i="1" dirty="0">
                          <a:solidFill>
                            <a:srgbClr val="201341"/>
                          </a:solidFill>
                          <a:latin typeface="Calibri" pitchFamily="34" charset="0"/>
                          <a:ea typeface="Calibri" pitchFamily="34" charset="-122"/>
                          <a:cs typeface="Calibri" pitchFamily="34" charset="-120"/>
                        </a:rPr>
                        <a:t>Passive consumption</a:t>
                      </a:r>
                      <a:endParaRPr lang="en-US" sz="1250" dirty="0">
                        <a:latin typeface="Calibri" charset="0"/>
                        <a:ea typeface="Calibri" charset="0"/>
                        <a:cs typeface="Calibri" charset="0"/>
                      </a:endParaRPr>
                    </a:p>
                  </a:txBody>
                  <a:tcPr marL="127000" marR="127000" marT="76200" marB="7620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bl>
          </a:graphicData>
        </a:graphic>
      </p:graphicFrame>
      <p:sp>
        <p:nvSpPr>
          <p:cNvPr id="7" name="Shape 3"/>
          <p:cNvSpPr/>
          <p:nvPr/>
        </p:nvSpPr>
        <p:spPr>
          <a:xfrm>
            <a:off x="548640" y="5212080"/>
            <a:ext cx="11094415" cy="914400"/>
          </a:xfrm>
          <a:prstGeom prst="roundRect">
            <a:avLst>
              <a:gd name="adj" fmla="val 8000"/>
            </a:avLst>
          </a:prstGeom>
          <a:solidFill>
            <a:srgbClr val="ECE5F7"/>
          </a:solidFill>
          <a:ln/>
          <a:effectLst>
            <a:outerShdw sx="100000" sy="100000" kx="0" ky="0" algn="bl" rotWithShape="0" blurRad="76200" dist="25400" dir="5400000">
              <a:srgbClr val="000000">
                <a:alpha val="10000"/>
              </a:srgbClr>
            </a:outerShdw>
          </a:effectLst>
        </p:spPr>
      </p:sp>
      <p:sp>
        <p:nvSpPr>
          <p:cNvPr id="8" name="Text 4"/>
          <p:cNvSpPr/>
          <p:nvPr/>
        </p:nvSpPr>
        <p:spPr>
          <a:xfrm>
            <a:off x="822960" y="5212080"/>
            <a:ext cx="10545775" cy="914400"/>
          </a:xfrm>
          <a:prstGeom prst="rect">
            <a:avLst/>
          </a:prstGeom>
          <a:noFill/>
          <a:ln/>
        </p:spPr>
        <p:txBody>
          <a:bodyPr wrap="square" lIns="0" tIns="0" rIns="0" bIns="0" rtlCol="0" anchor="ctr"/>
          <a:lstStyle/>
          <a:p>
            <a:pPr indent="0" marL="0">
              <a:buNone/>
            </a:pPr>
            <a:r>
              <a:rPr lang="en-US" sz="1250" i="1" dirty="0">
                <a:solidFill>
                  <a:srgbClr val="201341"/>
                </a:solidFill>
                <a:latin typeface="Calibri" pitchFamily="34" charset="0"/>
                <a:ea typeface="Calibri" pitchFamily="34" charset="-122"/>
                <a:cs typeface="Calibri" pitchFamily="34" charset="-120"/>
              </a:rPr>
              <a:t>A continuum, not a rigid wall: many secular-origin forms — African choral idioms, contemporary praise — can be redeemed for sacred use when text, intent, and worship context align.</a:t>
            </a:r>
            <a:endParaRPr lang="en-US" sz="1250" dirty="0"/>
          </a:p>
        </p:txBody>
      </p:sp>
      <p:sp>
        <p:nvSpPr>
          <p:cNvPr id="9" name="Text 5"/>
          <p:cNvSpPr/>
          <p:nvPr/>
        </p:nvSpPr>
        <p:spPr>
          <a:xfrm>
            <a:off x="11323015" y="6419088"/>
            <a:ext cx="502920" cy="274320"/>
          </a:xfrm>
          <a:prstGeom prst="rect">
            <a:avLst/>
          </a:prstGeom>
          <a:noFill/>
          <a:ln/>
        </p:spPr>
        <p:txBody>
          <a:bodyPr wrap="square" lIns="0" tIns="0" rIns="0" bIns="0" rtlCol="0" anchor="ctr"/>
          <a:lstStyle/>
          <a:p>
            <a:pPr algn="r" indent="0" marL="0">
              <a:buNone/>
            </a:pPr>
            <a:r>
              <a:rPr lang="en-US" sz="1000" dirty="0">
                <a:solidFill>
                  <a:srgbClr val="6E6485"/>
                </a:solidFill>
                <a:latin typeface="Calibri" pitchFamily="34" charset="0"/>
                <a:ea typeface="Calibri" pitchFamily="34" charset="-122"/>
                <a:cs typeface="Calibri" pitchFamily="34" charset="-120"/>
              </a:rPr>
              <a:t>14</a:t>
            </a:r>
            <a:endParaRPr lang="en-US" sz="1000" dirty="0"/>
          </a:p>
        </p:txBody>
      </p:sp>
      <p:sp>
        <p:nvSpPr>
          <p:cNvPr id="10" name="Text 6"/>
          <p:cNvSpPr/>
          <p:nvPr/>
        </p:nvSpPr>
        <p:spPr>
          <a:xfrm>
            <a:off x="548640" y="6419088"/>
            <a:ext cx="5486400" cy="274320"/>
          </a:xfrm>
          <a:prstGeom prst="rect">
            <a:avLst/>
          </a:prstGeom>
          <a:noFill/>
          <a:ln/>
        </p:spPr>
        <p:txBody>
          <a:bodyPr wrap="square" lIns="0" tIns="0" rIns="0" bIns="0" rtlCol="0" anchor="ctr"/>
          <a:lstStyle/>
          <a:p>
            <a:pPr indent="0" marL="0">
              <a:buNone/>
            </a:pPr>
            <a:r>
              <a:rPr lang="en-US" sz="900" spc="120" kern="0" dirty="0">
                <a:solidFill>
                  <a:srgbClr val="6E6485"/>
                </a:solidFill>
                <a:latin typeface="Calibri" pitchFamily="34" charset="0"/>
                <a:ea typeface="Calibri" pitchFamily="34" charset="-122"/>
                <a:cs typeface="Calibri" pitchFamily="34" charset="-120"/>
              </a:rPr>
              <a:t>THE ADVENTIST PHILOSOPHY OF MUSIC</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38912"/>
            <a:ext cx="566928" cy="566928"/>
          </a:xfrm>
          <a:prstGeom prst="ellipse">
            <a:avLst/>
          </a:prstGeom>
          <a:solidFill>
            <a:srgbClr val="3B1E6D"/>
          </a:solidFill>
          <a:ln/>
        </p:spPr>
      </p:sp>
      <p:pic>
        <p:nvPicPr>
          <p:cNvPr id="3" name="Image 0" descr="assets/FaMusic_white.png">    </p:cNvPr>
          <p:cNvPicPr>
            <a:picLocks noChangeAspect="1"/>
          </p:cNvPicPr>
          <p:nvPr/>
        </p:nvPicPr>
        <p:blipFill>
          <a:blip r:embed="rId1"/>
          <a:stretch>
            <a:fillRect/>
          </a:stretch>
        </p:blipFill>
        <p:spPr>
          <a:xfrm>
            <a:off x="625175" y="515447"/>
            <a:ext cx="413857" cy="413857"/>
          </a:xfrm>
          <a:prstGeom prst="rect">
            <a:avLst/>
          </a:prstGeom>
        </p:spPr>
      </p:pic>
      <p:sp>
        <p:nvSpPr>
          <p:cNvPr id="4" name="Text 1"/>
          <p:cNvSpPr/>
          <p:nvPr/>
        </p:nvSpPr>
        <p:spPr>
          <a:xfrm>
            <a:off x="1316736" y="402336"/>
            <a:ext cx="10326319" cy="237744"/>
          </a:xfrm>
          <a:prstGeom prst="rect">
            <a:avLst/>
          </a:prstGeom>
          <a:noFill/>
          <a:ln/>
        </p:spPr>
        <p:txBody>
          <a:bodyPr wrap="square" lIns="0" tIns="0" rIns="0" bIns="0" rtlCol="0" anchor="ctr"/>
          <a:lstStyle/>
          <a:p>
            <a:pPr indent="0" marL="0">
              <a:buNone/>
            </a:pPr>
            <a:r>
              <a:rPr lang="en-US" sz="1150" b="1" spc="200" kern="0" dirty="0">
                <a:solidFill>
                  <a:srgbClr val="8A6D1E"/>
                </a:solidFill>
                <a:latin typeface="Calibri" pitchFamily="34" charset="0"/>
                <a:ea typeface="Calibri" pitchFamily="34" charset="-122"/>
                <a:cs typeface="Calibri" pitchFamily="34" charset="-120"/>
              </a:rPr>
              <a:t>SECTION III</a:t>
            </a:r>
            <a:endParaRPr lang="en-US" sz="1150" dirty="0"/>
          </a:p>
        </p:txBody>
      </p:sp>
      <p:sp>
        <p:nvSpPr>
          <p:cNvPr id="5" name="Text 2"/>
          <p:cNvSpPr/>
          <p:nvPr/>
        </p:nvSpPr>
        <p:spPr>
          <a:xfrm>
            <a:off x="1316736" y="621792"/>
            <a:ext cx="10326319" cy="502920"/>
          </a:xfrm>
          <a:prstGeom prst="rect">
            <a:avLst/>
          </a:prstGeom>
          <a:noFill/>
          <a:ln/>
        </p:spPr>
        <p:txBody>
          <a:bodyPr wrap="square" lIns="0" tIns="0" rIns="0" bIns="0" rtlCol="0" anchor="ctr"/>
          <a:lstStyle/>
          <a:p>
            <a:pPr indent="0" marL="0">
              <a:buNone/>
            </a:pPr>
            <a:r>
              <a:rPr lang="en-US" sz="2600" b="1" dirty="0">
                <a:solidFill>
                  <a:srgbClr val="3B1E6D"/>
                </a:solidFill>
                <a:latin typeface="Cambria" pitchFamily="34" charset="0"/>
                <a:ea typeface="Cambria" pitchFamily="34" charset="-122"/>
                <a:cs typeface="Cambria" pitchFamily="34" charset="-120"/>
              </a:rPr>
              <a:t>Anatomy of a Sacred Song</a:t>
            </a:r>
            <a:endParaRPr lang="en-US" sz="2600" dirty="0"/>
          </a:p>
        </p:txBody>
      </p:sp>
      <p:sp>
        <p:nvSpPr>
          <p:cNvPr id="6" name="Shape 3"/>
          <p:cNvSpPr/>
          <p:nvPr/>
        </p:nvSpPr>
        <p:spPr>
          <a:xfrm>
            <a:off x="548640" y="1508760"/>
            <a:ext cx="11094415" cy="868680"/>
          </a:xfrm>
          <a:prstGeom prst="roundRect">
            <a:avLst>
              <a:gd name="adj" fmla="val 8421"/>
            </a:avLst>
          </a:prstGeom>
          <a:solidFill>
            <a:srgbClr val="ECE5F7"/>
          </a:solidFill>
          <a:ln/>
          <a:effectLst>
            <a:outerShdw sx="100000" sy="100000" kx="0" ky="0" algn="bl" rotWithShape="0" blurRad="76200" dist="25400" dir="5400000">
              <a:srgbClr val="000000">
                <a:alpha val="10000"/>
              </a:srgbClr>
            </a:outerShdw>
          </a:effectLst>
        </p:spPr>
      </p:sp>
      <p:sp>
        <p:nvSpPr>
          <p:cNvPr id="7" name="Shape 4"/>
          <p:cNvSpPr/>
          <p:nvPr/>
        </p:nvSpPr>
        <p:spPr>
          <a:xfrm>
            <a:off x="804672" y="1691640"/>
            <a:ext cx="512064" cy="512064"/>
          </a:xfrm>
          <a:prstGeom prst="ellipse">
            <a:avLst/>
          </a:prstGeom>
          <a:solidFill>
            <a:srgbClr val="3B1E6D"/>
          </a:solidFill>
          <a:ln/>
        </p:spPr>
      </p:sp>
      <p:pic>
        <p:nvPicPr>
          <p:cNvPr id="8" name="Image 1" descr="assets/FaBookOpen_white.png">    </p:cNvPr>
          <p:cNvPicPr>
            <a:picLocks noChangeAspect="1"/>
          </p:cNvPicPr>
          <p:nvPr/>
        </p:nvPicPr>
        <p:blipFill>
          <a:blip r:embed="rId2"/>
          <a:stretch>
            <a:fillRect/>
          </a:stretch>
        </p:blipFill>
        <p:spPr>
          <a:xfrm>
            <a:off x="873801" y="1760769"/>
            <a:ext cx="373807" cy="373807"/>
          </a:xfrm>
          <a:prstGeom prst="rect">
            <a:avLst/>
          </a:prstGeom>
        </p:spPr>
      </p:pic>
      <p:sp>
        <p:nvSpPr>
          <p:cNvPr id="9" name="Text 5"/>
          <p:cNvSpPr/>
          <p:nvPr/>
        </p:nvSpPr>
        <p:spPr>
          <a:xfrm>
            <a:off x="1463040" y="1508760"/>
            <a:ext cx="9905695" cy="868680"/>
          </a:xfrm>
          <a:prstGeom prst="rect">
            <a:avLst/>
          </a:prstGeom>
          <a:noFill/>
          <a:ln/>
        </p:spPr>
        <p:txBody>
          <a:bodyPr wrap="square" lIns="0" tIns="0" rIns="0" bIns="0" rtlCol="0" anchor="ctr"/>
          <a:lstStyle/>
          <a:p>
            <a:pPr indent="0" marL="0">
              <a:buNone/>
            </a:pPr>
            <a:r>
              <a:rPr lang="en-US" sz="1300" b="1" dirty="0">
                <a:solidFill>
                  <a:srgbClr val="8A6D1E"/>
                </a:solidFill>
                <a:latin typeface="Calibri" pitchFamily="34" charset="0"/>
                <a:ea typeface="Calibri" pitchFamily="34" charset="-122"/>
                <a:cs typeface="Calibri" pitchFamily="34" charset="-120"/>
              </a:rPr>
              <a:t>1 Corinthians 10:31  </a:t>
            </a:r>
            <a:pPr indent="0" marL="0">
              <a:buNone/>
            </a:pPr>
            <a:r>
              <a:rPr lang="en-US" sz="1300" i="1" dirty="0">
                <a:solidFill>
                  <a:srgbClr val="201341"/>
                </a:solidFill>
                <a:latin typeface="Calibri" pitchFamily="34" charset="0"/>
                <a:ea typeface="Calibri" pitchFamily="34" charset="-122"/>
                <a:cs typeface="Calibri" pitchFamily="34" charset="-120"/>
              </a:rPr>
              <a:t>“Whatever you do, do all to the glory of God.” Our choice of music is an act of stewardship over the mind.</a:t>
            </a:r>
            <a:endParaRPr lang="en-US" sz="1300" dirty="0"/>
          </a:p>
        </p:txBody>
      </p:sp>
      <p:sp>
        <p:nvSpPr>
          <p:cNvPr id="10" name="Shape 6"/>
          <p:cNvSpPr/>
          <p:nvPr/>
        </p:nvSpPr>
        <p:spPr>
          <a:xfrm>
            <a:off x="548640" y="2651760"/>
            <a:ext cx="3539642" cy="2606040"/>
          </a:xfrm>
          <a:prstGeom prst="roundRect">
            <a:avLst>
              <a:gd name="adj" fmla="val 2807"/>
            </a:avLst>
          </a:prstGeom>
          <a:solidFill>
            <a:srgbClr val="F5F2FA"/>
          </a:solidFill>
          <a:ln/>
          <a:effectLst>
            <a:outerShdw sx="100000" sy="100000" kx="0" ky="0" algn="bl" rotWithShape="0" blurRad="76200" dist="25400" dir="5400000">
              <a:srgbClr val="000000">
                <a:alpha val="10000"/>
              </a:srgbClr>
            </a:outerShdw>
          </a:effectLst>
        </p:spPr>
      </p:sp>
      <p:sp>
        <p:nvSpPr>
          <p:cNvPr id="11" name="Shape 7"/>
          <p:cNvSpPr/>
          <p:nvPr/>
        </p:nvSpPr>
        <p:spPr>
          <a:xfrm>
            <a:off x="2007565" y="2907792"/>
            <a:ext cx="621792" cy="621792"/>
          </a:xfrm>
          <a:prstGeom prst="ellipse">
            <a:avLst/>
          </a:prstGeom>
          <a:solidFill>
            <a:srgbClr val="3B1E6D"/>
          </a:solidFill>
          <a:ln/>
        </p:spPr>
      </p:sp>
      <p:pic>
        <p:nvPicPr>
          <p:cNvPr id="12" name="Image 2" descr="assets/FaMusic_white.png">    </p:cNvPr>
          <p:cNvPicPr>
            <a:picLocks noChangeAspect="1"/>
          </p:cNvPicPr>
          <p:nvPr/>
        </p:nvPicPr>
        <p:blipFill>
          <a:blip r:embed="rId3"/>
          <a:stretch>
            <a:fillRect/>
          </a:stretch>
        </p:blipFill>
        <p:spPr>
          <a:xfrm>
            <a:off x="2091507" y="2991734"/>
            <a:ext cx="453908" cy="453908"/>
          </a:xfrm>
          <a:prstGeom prst="rect">
            <a:avLst/>
          </a:prstGeom>
        </p:spPr>
      </p:pic>
      <p:sp>
        <p:nvSpPr>
          <p:cNvPr id="13" name="Text 8"/>
          <p:cNvSpPr/>
          <p:nvPr/>
        </p:nvSpPr>
        <p:spPr>
          <a:xfrm>
            <a:off x="731520" y="3657600"/>
            <a:ext cx="3173882" cy="320040"/>
          </a:xfrm>
          <a:prstGeom prst="rect">
            <a:avLst/>
          </a:prstGeom>
          <a:noFill/>
          <a:ln/>
        </p:spPr>
        <p:txBody>
          <a:bodyPr wrap="square" lIns="0" tIns="0" rIns="0" bIns="0" rtlCol="0" anchor="ctr"/>
          <a:lstStyle/>
          <a:p>
            <a:pPr algn="ctr" indent="0" marL="0">
              <a:buNone/>
            </a:pPr>
            <a:r>
              <a:rPr lang="en-US" sz="1550" b="1" dirty="0">
                <a:solidFill>
                  <a:srgbClr val="3B1E6D"/>
                </a:solidFill>
                <a:latin typeface="Cambria" pitchFamily="34" charset="0"/>
                <a:ea typeface="Cambria" pitchFamily="34" charset="-122"/>
                <a:cs typeface="Cambria" pitchFamily="34" charset="-120"/>
              </a:rPr>
              <a:t>Melody</a:t>
            </a:r>
            <a:endParaRPr lang="en-US" sz="1550" dirty="0"/>
          </a:p>
        </p:txBody>
      </p:sp>
      <p:sp>
        <p:nvSpPr>
          <p:cNvPr id="14" name="Text 9"/>
          <p:cNvSpPr/>
          <p:nvPr/>
        </p:nvSpPr>
        <p:spPr>
          <a:xfrm>
            <a:off x="749808" y="4023360"/>
            <a:ext cx="3137306" cy="1188720"/>
          </a:xfrm>
          <a:prstGeom prst="rect">
            <a:avLst/>
          </a:prstGeom>
          <a:noFill/>
          <a:ln/>
        </p:spPr>
        <p:txBody>
          <a:bodyPr wrap="square" lIns="0" tIns="0" rIns="0" bIns="0" rtlCol="0" anchor="t"/>
          <a:lstStyle/>
          <a:p>
            <a:pPr algn="ctr" indent="0" marL="0">
              <a:buNone/>
            </a:pPr>
            <a:r>
              <a:rPr lang="en-US" sz="1060" dirty="0">
                <a:solidFill>
                  <a:srgbClr val="201341"/>
                </a:solidFill>
                <a:latin typeface="Calibri" pitchFamily="34" charset="0"/>
                <a:ea typeface="Calibri" pitchFamily="34" charset="-122"/>
                <a:cs typeface="Calibri" pitchFamily="34" charset="-120"/>
              </a:rPr>
              <a:t>The dominant, most memorable element — should be singable and pure enough to carry the text faithfully.</a:t>
            </a:r>
            <a:endParaRPr lang="en-US" sz="1060" dirty="0"/>
          </a:p>
        </p:txBody>
      </p:sp>
      <p:sp>
        <p:nvSpPr>
          <p:cNvPr id="15" name="Shape 10"/>
          <p:cNvSpPr/>
          <p:nvPr/>
        </p:nvSpPr>
        <p:spPr>
          <a:xfrm>
            <a:off x="4326026" y="2651760"/>
            <a:ext cx="3539642" cy="2606040"/>
          </a:xfrm>
          <a:prstGeom prst="roundRect">
            <a:avLst>
              <a:gd name="adj" fmla="val 2807"/>
            </a:avLst>
          </a:prstGeom>
          <a:solidFill>
            <a:srgbClr val="F5F2FA"/>
          </a:solidFill>
          <a:ln/>
          <a:effectLst>
            <a:outerShdw sx="100000" sy="100000" kx="0" ky="0" algn="bl" rotWithShape="0" blurRad="76200" dist="25400" dir="5400000">
              <a:srgbClr val="000000">
                <a:alpha val="10000"/>
              </a:srgbClr>
            </a:outerShdw>
          </a:effectLst>
        </p:spPr>
      </p:sp>
      <p:sp>
        <p:nvSpPr>
          <p:cNvPr id="16" name="Shape 11"/>
          <p:cNvSpPr/>
          <p:nvPr/>
        </p:nvSpPr>
        <p:spPr>
          <a:xfrm>
            <a:off x="5784952" y="2907792"/>
            <a:ext cx="621792" cy="621792"/>
          </a:xfrm>
          <a:prstGeom prst="ellipse">
            <a:avLst/>
          </a:prstGeom>
          <a:solidFill>
            <a:srgbClr val="3B1E6D"/>
          </a:solidFill>
          <a:ln/>
        </p:spPr>
      </p:sp>
      <p:pic>
        <p:nvPicPr>
          <p:cNvPr id="17" name="Image 3" descr="assets/FaSitemap_white.png">    </p:cNvPr>
          <p:cNvPicPr>
            <a:picLocks noChangeAspect="1"/>
          </p:cNvPicPr>
          <p:nvPr/>
        </p:nvPicPr>
        <p:blipFill>
          <a:blip r:embed="rId4"/>
          <a:stretch>
            <a:fillRect/>
          </a:stretch>
        </p:blipFill>
        <p:spPr>
          <a:xfrm>
            <a:off x="5868894" y="2991734"/>
            <a:ext cx="453908" cy="453908"/>
          </a:xfrm>
          <a:prstGeom prst="rect">
            <a:avLst/>
          </a:prstGeom>
        </p:spPr>
      </p:pic>
      <p:sp>
        <p:nvSpPr>
          <p:cNvPr id="18" name="Text 12"/>
          <p:cNvSpPr/>
          <p:nvPr/>
        </p:nvSpPr>
        <p:spPr>
          <a:xfrm>
            <a:off x="4508906" y="3657600"/>
            <a:ext cx="3173882" cy="320040"/>
          </a:xfrm>
          <a:prstGeom prst="rect">
            <a:avLst/>
          </a:prstGeom>
          <a:noFill/>
          <a:ln/>
        </p:spPr>
        <p:txBody>
          <a:bodyPr wrap="square" lIns="0" tIns="0" rIns="0" bIns="0" rtlCol="0" anchor="ctr"/>
          <a:lstStyle/>
          <a:p>
            <a:pPr algn="ctr" indent="0" marL="0">
              <a:buNone/>
            </a:pPr>
            <a:r>
              <a:rPr lang="en-US" sz="1550" b="1" dirty="0">
                <a:solidFill>
                  <a:srgbClr val="3B1E6D"/>
                </a:solidFill>
                <a:latin typeface="Cambria" pitchFamily="34" charset="0"/>
                <a:ea typeface="Cambria" pitchFamily="34" charset="-122"/>
                <a:cs typeface="Cambria" pitchFamily="34" charset="-120"/>
              </a:rPr>
              <a:t>Harmony</a:t>
            </a:r>
            <a:endParaRPr lang="en-US" sz="1550" dirty="0"/>
          </a:p>
        </p:txBody>
      </p:sp>
      <p:sp>
        <p:nvSpPr>
          <p:cNvPr id="19" name="Text 13"/>
          <p:cNvSpPr/>
          <p:nvPr/>
        </p:nvSpPr>
        <p:spPr>
          <a:xfrm>
            <a:off x="4527194" y="4023360"/>
            <a:ext cx="3137306" cy="1188720"/>
          </a:xfrm>
          <a:prstGeom prst="rect">
            <a:avLst/>
          </a:prstGeom>
          <a:noFill/>
          <a:ln/>
        </p:spPr>
        <p:txBody>
          <a:bodyPr wrap="square" lIns="0" tIns="0" rIns="0" bIns="0" rtlCol="0" anchor="t"/>
          <a:lstStyle/>
          <a:p>
            <a:pPr algn="ctr" indent="0" marL="0">
              <a:buNone/>
            </a:pPr>
            <a:r>
              <a:rPr lang="en-US" sz="1060" dirty="0">
                <a:solidFill>
                  <a:srgbClr val="201341"/>
                </a:solidFill>
                <a:latin typeface="Calibri" pitchFamily="34" charset="0"/>
                <a:ea typeface="Calibri" pitchFamily="34" charset="-122"/>
                <a:cs typeface="Calibri" pitchFamily="34" charset="-120"/>
              </a:rPr>
              <a:t>Artistic and interesting, supporting the melody rather than burying it under needless complexity.</a:t>
            </a:r>
            <a:endParaRPr lang="en-US" sz="1060" dirty="0"/>
          </a:p>
        </p:txBody>
      </p:sp>
      <p:sp>
        <p:nvSpPr>
          <p:cNvPr id="20" name="Shape 14"/>
          <p:cNvSpPr/>
          <p:nvPr/>
        </p:nvSpPr>
        <p:spPr>
          <a:xfrm>
            <a:off x="8103413" y="2651760"/>
            <a:ext cx="3539642" cy="2606040"/>
          </a:xfrm>
          <a:prstGeom prst="roundRect">
            <a:avLst>
              <a:gd name="adj" fmla="val 2807"/>
            </a:avLst>
          </a:prstGeom>
          <a:solidFill>
            <a:srgbClr val="F5F2FA"/>
          </a:solidFill>
          <a:ln/>
          <a:effectLst>
            <a:outerShdw sx="100000" sy="100000" kx="0" ky="0" algn="bl" rotWithShape="0" blurRad="76200" dist="25400" dir="5400000">
              <a:srgbClr val="000000">
                <a:alpha val="10000"/>
              </a:srgbClr>
            </a:outerShdw>
          </a:effectLst>
        </p:spPr>
      </p:sp>
      <p:sp>
        <p:nvSpPr>
          <p:cNvPr id="21" name="Shape 15"/>
          <p:cNvSpPr/>
          <p:nvPr/>
        </p:nvSpPr>
        <p:spPr>
          <a:xfrm>
            <a:off x="9562338" y="2907792"/>
            <a:ext cx="621792" cy="621792"/>
          </a:xfrm>
          <a:prstGeom prst="ellipse">
            <a:avLst/>
          </a:prstGeom>
          <a:solidFill>
            <a:srgbClr val="3B1E6D"/>
          </a:solidFill>
          <a:ln/>
        </p:spPr>
      </p:sp>
      <p:pic>
        <p:nvPicPr>
          <p:cNvPr id="22" name="Image 4" descr="assets/FaDrum_white.png">    </p:cNvPr>
          <p:cNvPicPr>
            <a:picLocks noChangeAspect="1"/>
          </p:cNvPicPr>
          <p:nvPr/>
        </p:nvPicPr>
        <p:blipFill>
          <a:blip r:embed="rId5"/>
          <a:stretch>
            <a:fillRect/>
          </a:stretch>
        </p:blipFill>
        <p:spPr>
          <a:xfrm>
            <a:off x="9646280" y="2991734"/>
            <a:ext cx="453908" cy="453908"/>
          </a:xfrm>
          <a:prstGeom prst="rect">
            <a:avLst/>
          </a:prstGeom>
        </p:spPr>
      </p:pic>
      <p:sp>
        <p:nvSpPr>
          <p:cNvPr id="23" name="Text 16"/>
          <p:cNvSpPr/>
          <p:nvPr/>
        </p:nvSpPr>
        <p:spPr>
          <a:xfrm>
            <a:off x="8286293" y="3657600"/>
            <a:ext cx="3173882" cy="320040"/>
          </a:xfrm>
          <a:prstGeom prst="rect">
            <a:avLst/>
          </a:prstGeom>
          <a:noFill/>
          <a:ln/>
        </p:spPr>
        <p:txBody>
          <a:bodyPr wrap="square" lIns="0" tIns="0" rIns="0" bIns="0" rtlCol="0" anchor="ctr"/>
          <a:lstStyle/>
          <a:p>
            <a:pPr algn="ctr" indent="0" marL="0">
              <a:buNone/>
            </a:pPr>
            <a:r>
              <a:rPr lang="en-US" sz="1550" b="1" dirty="0">
                <a:solidFill>
                  <a:srgbClr val="3B1E6D"/>
                </a:solidFill>
                <a:latin typeface="Cambria" pitchFamily="34" charset="0"/>
                <a:ea typeface="Cambria" pitchFamily="34" charset="-122"/>
                <a:cs typeface="Cambria" pitchFamily="34" charset="-120"/>
              </a:rPr>
              <a:t>Rhythm</a:t>
            </a:r>
            <a:endParaRPr lang="en-US" sz="1550" dirty="0"/>
          </a:p>
        </p:txBody>
      </p:sp>
      <p:sp>
        <p:nvSpPr>
          <p:cNvPr id="24" name="Text 17"/>
          <p:cNvSpPr/>
          <p:nvPr/>
        </p:nvSpPr>
        <p:spPr>
          <a:xfrm>
            <a:off x="8304581" y="4023360"/>
            <a:ext cx="3137306" cy="1188720"/>
          </a:xfrm>
          <a:prstGeom prst="rect">
            <a:avLst/>
          </a:prstGeom>
          <a:noFill/>
          <a:ln/>
        </p:spPr>
        <p:txBody>
          <a:bodyPr wrap="square" lIns="0" tIns="0" rIns="0" bIns="0" rtlCol="0" anchor="t"/>
          <a:lstStyle/>
          <a:p>
            <a:pPr algn="ctr" indent="0" marL="0">
              <a:buNone/>
            </a:pPr>
            <a:r>
              <a:rPr lang="en-US" sz="1060" dirty="0">
                <a:solidFill>
                  <a:srgbClr val="201341"/>
                </a:solidFill>
                <a:latin typeface="Calibri" pitchFamily="34" charset="0"/>
                <a:ea typeface="Calibri" pitchFamily="34" charset="-122"/>
                <a:cs typeface="Calibri" pitchFamily="34" charset="-120"/>
              </a:rPr>
              <a:t>Should serve and clarify the text rather than overwhelm it. Historic Adventist guidance has urged caution toward rhythmic excess — a principle to apply evenhandedly, since rich rhythmic traditions, including African and Caribbean worship music, are not inherently “lesser” but reflect equally valid cultural vocabularies of reverence.</a:t>
            </a:r>
            <a:endParaRPr lang="en-US" sz="1060" dirty="0"/>
          </a:p>
        </p:txBody>
      </p:sp>
      <p:sp>
        <p:nvSpPr>
          <p:cNvPr id="25" name="Text 18"/>
          <p:cNvSpPr/>
          <p:nvPr/>
        </p:nvSpPr>
        <p:spPr>
          <a:xfrm>
            <a:off x="11323015" y="6419088"/>
            <a:ext cx="502920" cy="274320"/>
          </a:xfrm>
          <a:prstGeom prst="rect">
            <a:avLst/>
          </a:prstGeom>
          <a:noFill/>
          <a:ln/>
        </p:spPr>
        <p:txBody>
          <a:bodyPr wrap="square" lIns="0" tIns="0" rIns="0" bIns="0" rtlCol="0" anchor="ctr"/>
          <a:lstStyle/>
          <a:p>
            <a:pPr algn="r" indent="0" marL="0">
              <a:buNone/>
            </a:pPr>
            <a:r>
              <a:rPr lang="en-US" sz="1000" dirty="0">
                <a:solidFill>
                  <a:srgbClr val="6E6485"/>
                </a:solidFill>
                <a:latin typeface="Calibri" pitchFamily="34" charset="0"/>
                <a:ea typeface="Calibri" pitchFamily="34" charset="-122"/>
                <a:cs typeface="Calibri" pitchFamily="34" charset="-120"/>
              </a:rPr>
              <a:t>15</a:t>
            </a:r>
            <a:endParaRPr lang="en-US" sz="1000" dirty="0"/>
          </a:p>
        </p:txBody>
      </p:sp>
      <p:sp>
        <p:nvSpPr>
          <p:cNvPr id="26" name="Text 19"/>
          <p:cNvSpPr/>
          <p:nvPr/>
        </p:nvSpPr>
        <p:spPr>
          <a:xfrm>
            <a:off x="548640" y="6419088"/>
            <a:ext cx="5486400" cy="274320"/>
          </a:xfrm>
          <a:prstGeom prst="rect">
            <a:avLst/>
          </a:prstGeom>
          <a:noFill/>
          <a:ln/>
        </p:spPr>
        <p:txBody>
          <a:bodyPr wrap="square" lIns="0" tIns="0" rIns="0" bIns="0" rtlCol="0" anchor="ctr"/>
          <a:lstStyle/>
          <a:p>
            <a:pPr indent="0" marL="0">
              <a:buNone/>
            </a:pPr>
            <a:r>
              <a:rPr lang="en-US" sz="900" spc="120" kern="0" dirty="0">
                <a:solidFill>
                  <a:srgbClr val="6E6485"/>
                </a:solidFill>
                <a:latin typeface="Calibri" pitchFamily="34" charset="0"/>
                <a:ea typeface="Calibri" pitchFamily="34" charset="-122"/>
                <a:cs typeface="Calibri" pitchFamily="34" charset="-120"/>
              </a:rPr>
              <a:t>THE ADVENTIST PHILOSOPHY OF MUSIC</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38912"/>
            <a:ext cx="566928" cy="566928"/>
          </a:xfrm>
          <a:prstGeom prst="ellipse">
            <a:avLst/>
          </a:prstGeom>
          <a:solidFill>
            <a:srgbClr val="3B1E6D"/>
          </a:solidFill>
          <a:ln/>
        </p:spPr>
      </p:sp>
      <p:pic>
        <p:nvPicPr>
          <p:cNvPr id="3" name="Image 0" descr="assets/FaUsers_white.png">    </p:cNvPr>
          <p:cNvPicPr>
            <a:picLocks noChangeAspect="1"/>
          </p:cNvPicPr>
          <p:nvPr/>
        </p:nvPicPr>
        <p:blipFill>
          <a:blip r:embed="rId1"/>
          <a:stretch>
            <a:fillRect/>
          </a:stretch>
        </p:blipFill>
        <p:spPr>
          <a:xfrm>
            <a:off x="625175" y="515447"/>
            <a:ext cx="413857" cy="413857"/>
          </a:xfrm>
          <a:prstGeom prst="rect">
            <a:avLst/>
          </a:prstGeom>
        </p:spPr>
      </p:pic>
      <p:sp>
        <p:nvSpPr>
          <p:cNvPr id="4" name="Text 1"/>
          <p:cNvSpPr/>
          <p:nvPr/>
        </p:nvSpPr>
        <p:spPr>
          <a:xfrm>
            <a:off x="1316736" y="402336"/>
            <a:ext cx="10326319" cy="237744"/>
          </a:xfrm>
          <a:prstGeom prst="rect">
            <a:avLst/>
          </a:prstGeom>
          <a:noFill/>
          <a:ln/>
        </p:spPr>
        <p:txBody>
          <a:bodyPr wrap="square" lIns="0" tIns="0" rIns="0" bIns="0" rtlCol="0" anchor="ctr"/>
          <a:lstStyle/>
          <a:p>
            <a:pPr indent="0" marL="0">
              <a:buNone/>
            </a:pPr>
            <a:r>
              <a:rPr lang="en-US" sz="1150" b="1" spc="200" kern="0" dirty="0">
                <a:solidFill>
                  <a:srgbClr val="8A6D1E"/>
                </a:solidFill>
                <a:latin typeface="Calibri" pitchFamily="34" charset="0"/>
                <a:ea typeface="Calibri" pitchFamily="34" charset="-122"/>
                <a:cs typeface="Calibri" pitchFamily="34" charset="-120"/>
              </a:rPr>
              <a:t>SECTION III</a:t>
            </a:r>
            <a:endParaRPr lang="en-US" sz="1150" dirty="0"/>
          </a:p>
        </p:txBody>
      </p:sp>
      <p:sp>
        <p:nvSpPr>
          <p:cNvPr id="5" name="Text 2"/>
          <p:cNvSpPr/>
          <p:nvPr/>
        </p:nvSpPr>
        <p:spPr>
          <a:xfrm>
            <a:off x="1316736" y="621792"/>
            <a:ext cx="10326319" cy="502920"/>
          </a:xfrm>
          <a:prstGeom prst="rect">
            <a:avLst/>
          </a:prstGeom>
          <a:noFill/>
          <a:ln/>
        </p:spPr>
        <p:txBody>
          <a:bodyPr wrap="square" lIns="0" tIns="0" rIns="0" bIns="0" rtlCol="0" anchor="ctr"/>
          <a:lstStyle/>
          <a:p>
            <a:pPr indent="0" marL="0">
              <a:buNone/>
            </a:pPr>
            <a:r>
              <a:rPr lang="en-US" sz="2500" b="1" dirty="0">
                <a:solidFill>
                  <a:srgbClr val="3B1E6D"/>
                </a:solidFill>
                <a:latin typeface="Cambria" pitchFamily="34" charset="0"/>
                <a:ea typeface="Cambria" pitchFamily="34" charset="-122"/>
                <a:cs typeface="Cambria" pitchFamily="34" charset="-120"/>
              </a:rPr>
              <a:t>The Power of Congregational Singing</a:t>
            </a:r>
            <a:endParaRPr lang="en-US" sz="2500" dirty="0"/>
          </a:p>
        </p:txBody>
      </p:sp>
      <p:sp>
        <p:nvSpPr>
          <p:cNvPr id="6" name="Shape 3"/>
          <p:cNvSpPr/>
          <p:nvPr/>
        </p:nvSpPr>
        <p:spPr>
          <a:xfrm>
            <a:off x="548640" y="1691640"/>
            <a:ext cx="2595296" cy="2377440"/>
          </a:xfrm>
          <a:prstGeom prst="roundRect">
            <a:avLst>
              <a:gd name="adj" fmla="val 3077"/>
            </a:avLst>
          </a:prstGeom>
          <a:solidFill>
            <a:srgbClr val="F5F2FA"/>
          </a:solidFill>
          <a:ln/>
          <a:effectLst>
            <a:outerShdw sx="100000" sy="100000" kx="0" ky="0" algn="bl" rotWithShape="0" blurRad="76200" dist="25400" dir="5400000">
              <a:srgbClr val="000000">
                <a:alpha val="10000"/>
              </a:srgbClr>
            </a:outerShdw>
          </a:effectLst>
        </p:spPr>
      </p:sp>
      <p:sp>
        <p:nvSpPr>
          <p:cNvPr id="7" name="Shape 4"/>
          <p:cNvSpPr/>
          <p:nvPr/>
        </p:nvSpPr>
        <p:spPr>
          <a:xfrm>
            <a:off x="1553680" y="1947672"/>
            <a:ext cx="585216" cy="585216"/>
          </a:xfrm>
          <a:prstGeom prst="ellipse">
            <a:avLst/>
          </a:prstGeom>
          <a:solidFill>
            <a:srgbClr val="3B1E6D"/>
          </a:solidFill>
          <a:ln/>
        </p:spPr>
      </p:sp>
      <p:pic>
        <p:nvPicPr>
          <p:cNvPr id="8" name="Image 1" descr="assets/FaHandshake_white.png">    </p:cNvPr>
          <p:cNvPicPr>
            <a:picLocks noChangeAspect="1"/>
          </p:cNvPicPr>
          <p:nvPr/>
        </p:nvPicPr>
        <p:blipFill>
          <a:blip r:embed="rId2"/>
          <a:stretch>
            <a:fillRect/>
          </a:stretch>
        </p:blipFill>
        <p:spPr>
          <a:xfrm>
            <a:off x="1632684" y="2026676"/>
            <a:ext cx="427208" cy="427208"/>
          </a:xfrm>
          <a:prstGeom prst="rect">
            <a:avLst/>
          </a:prstGeom>
        </p:spPr>
      </p:pic>
      <p:sp>
        <p:nvSpPr>
          <p:cNvPr id="9" name="Text 5"/>
          <p:cNvSpPr/>
          <p:nvPr/>
        </p:nvSpPr>
        <p:spPr>
          <a:xfrm>
            <a:off x="685800" y="2633472"/>
            <a:ext cx="2320976" cy="320040"/>
          </a:xfrm>
          <a:prstGeom prst="rect">
            <a:avLst/>
          </a:prstGeom>
          <a:noFill/>
          <a:ln/>
        </p:spPr>
        <p:txBody>
          <a:bodyPr wrap="square" lIns="0" tIns="0" rIns="0" bIns="0" rtlCol="0" anchor="ctr"/>
          <a:lstStyle/>
          <a:p>
            <a:pPr algn="ctr" indent="0" marL="0">
              <a:buNone/>
            </a:pPr>
            <a:r>
              <a:rPr lang="en-US" sz="1350" b="1" dirty="0">
                <a:solidFill>
                  <a:srgbClr val="3B1E6D"/>
                </a:solidFill>
                <a:latin typeface="Cambria" pitchFamily="34" charset="0"/>
                <a:ea typeface="Cambria" pitchFamily="34" charset="-122"/>
                <a:cs typeface="Cambria" pitchFamily="34" charset="-120"/>
              </a:rPr>
              <a:t>Belonging</a:t>
            </a:r>
            <a:endParaRPr lang="en-US" sz="1350" dirty="0"/>
          </a:p>
        </p:txBody>
      </p:sp>
      <p:sp>
        <p:nvSpPr>
          <p:cNvPr id="10" name="Text 6"/>
          <p:cNvSpPr/>
          <p:nvPr/>
        </p:nvSpPr>
        <p:spPr>
          <a:xfrm>
            <a:off x="731520" y="2971800"/>
            <a:ext cx="2229536" cy="1005840"/>
          </a:xfrm>
          <a:prstGeom prst="rect">
            <a:avLst/>
          </a:prstGeom>
          <a:noFill/>
          <a:ln/>
        </p:spPr>
        <p:txBody>
          <a:bodyPr wrap="square" lIns="0" tIns="0" rIns="0" bIns="0" rtlCol="0" anchor="t"/>
          <a:lstStyle/>
          <a:p>
            <a:pPr algn="ctr" indent="0" marL="0">
              <a:buNone/>
            </a:pPr>
            <a:r>
              <a:rPr lang="en-US" sz="1080" dirty="0">
                <a:solidFill>
                  <a:srgbClr val="201341"/>
                </a:solidFill>
                <a:latin typeface="Calibri" pitchFamily="34" charset="0"/>
                <a:ea typeface="Calibri" pitchFamily="34" charset="-122"/>
                <a:cs typeface="Calibri" pitchFamily="34" charset="-120"/>
              </a:rPr>
              <a:t>Singing together signals shared identity and lowers social barriers within seconds.</a:t>
            </a:r>
            <a:endParaRPr lang="en-US" sz="1080" dirty="0"/>
          </a:p>
        </p:txBody>
      </p:sp>
      <p:sp>
        <p:nvSpPr>
          <p:cNvPr id="11" name="Shape 7"/>
          <p:cNvSpPr/>
          <p:nvPr/>
        </p:nvSpPr>
        <p:spPr>
          <a:xfrm>
            <a:off x="3381680" y="1691640"/>
            <a:ext cx="2595296" cy="2377440"/>
          </a:xfrm>
          <a:prstGeom prst="roundRect">
            <a:avLst>
              <a:gd name="adj" fmla="val 3077"/>
            </a:avLst>
          </a:prstGeom>
          <a:solidFill>
            <a:srgbClr val="F5F2FA"/>
          </a:solidFill>
          <a:ln/>
          <a:effectLst>
            <a:outerShdw sx="100000" sy="100000" kx="0" ky="0" algn="bl" rotWithShape="0" blurRad="76200" dist="25400" dir="5400000">
              <a:srgbClr val="000000">
                <a:alpha val="10000"/>
              </a:srgbClr>
            </a:outerShdw>
          </a:effectLst>
        </p:spPr>
      </p:sp>
      <p:sp>
        <p:nvSpPr>
          <p:cNvPr id="12" name="Shape 8"/>
          <p:cNvSpPr/>
          <p:nvPr/>
        </p:nvSpPr>
        <p:spPr>
          <a:xfrm>
            <a:off x="4386720" y="1947672"/>
            <a:ext cx="585216" cy="585216"/>
          </a:xfrm>
          <a:prstGeom prst="ellipse">
            <a:avLst/>
          </a:prstGeom>
          <a:solidFill>
            <a:srgbClr val="3B1E6D"/>
          </a:solidFill>
          <a:ln/>
        </p:spPr>
      </p:sp>
      <p:pic>
        <p:nvPicPr>
          <p:cNvPr id="13" name="Image 2" descr="assets/FaHeartbeat_white.png">    </p:cNvPr>
          <p:cNvPicPr>
            <a:picLocks noChangeAspect="1"/>
          </p:cNvPicPr>
          <p:nvPr/>
        </p:nvPicPr>
        <p:blipFill>
          <a:blip r:embed="rId3"/>
          <a:stretch>
            <a:fillRect/>
          </a:stretch>
        </p:blipFill>
        <p:spPr>
          <a:xfrm>
            <a:off x="4465724" y="2026676"/>
            <a:ext cx="427208" cy="427208"/>
          </a:xfrm>
          <a:prstGeom prst="rect">
            <a:avLst/>
          </a:prstGeom>
        </p:spPr>
      </p:pic>
      <p:sp>
        <p:nvSpPr>
          <p:cNvPr id="14" name="Text 9"/>
          <p:cNvSpPr/>
          <p:nvPr/>
        </p:nvSpPr>
        <p:spPr>
          <a:xfrm>
            <a:off x="3518840" y="2633472"/>
            <a:ext cx="2320976" cy="320040"/>
          </a:xfrm>
          <a:prstGeom prst="rect">
            <a:avLst/>
          </a:prstGeom>
          <a:noFill/>
          <a:ln/>
        </p:spPr>
        <p:txBody>
          <a:bodyPr wrap="square" lIns="0" tIns="0" rIns="0" bIns="0" rtlCol="0" anchor="ctr"/>
          <a:lstStyle/>
          <a:p>
            <a:pPr algn="ctr" indent="0" marL="0">
              <a:buNone/>
            </a:pPr>
            <a:r>
              <a:rPr lang="en-US" sz="1350" b="1" dirty="0">
                <a:solidFill>
                  <a:srgbClr val="3B1E6D"/>
                </a:solidFill>
                <a:latin typeface="Cambria" pitchFamily="34" charset="0"/>
                <a:ea typeface="Cambria" pitchFamily="34" charset="-122"/>
                <a:cs typeface="Cambria" pitchFamily="34" charset="-120"/>
              </a:rPr>
              <a:t>Resilience</a:t>
            </a:r>
            <a:endParaRPr lang="en-US" sz="1350" dirty="0"/>
          </a:p>
        </p:txBody>
      </p:sp>
      <p:sp>
        <p:nvSpPr>
          <p:cNvPr id="15" name="Text 10"/>
          <p:cNvSpPr/>
          <p:nvPr/>
        </p:nvSpPr>
        <p:spPr>
          <a:xfrm>
            <a:off x="3564560" y="2971800"/>
            <a:ext cx="2229536" cy="1005840"/>
          </a:xfrm>
          <a:prstGeom prst="rect">
            <a:avLst/>
          </a:prstGeom>
          <a:noFill/>
          <a:ln/>
        </p:spPr>
        <p:txBody>
          <a:bodyPr wrap="square" lIns="0" tIns="0" rIns="0" bIns="0" rtlCol="0" anchor="t"/>
          <a:lstStyle/>
          <a:p>
            <a:pPr algn="ctr" indent="0" marL="0">
              <a:buNone/>
            </a:pPr>
            <a:r>
              <a:rPr lang="en-US" sz="1080" dirty="0">
                <a:solidFill>
                  <a:srgbClr val="201341"/>
                </a:solidFill>
                <a:latin typeface="Calibri" pitchFamily="34" charset="0"/>
                <a:ea typeface="Calibri" pitchFamily="34" charset="-122"/>
                <a:cs typeface="Calibri" pitchFamily="34" charset="-120"/>
              </a:rPr>
              <a:t>Group singing raises oxytocin and lowers cortisol, building emotional resilience (Kreutz et al., 2004).</a:t>
            </a:r>
            <a:endParaRPr lang="en-US" sz="1080" dirty="0"/>
          </a:p>
        </p:txBody>
      </p:sp>
      <p:sp>
        <p:nvSpPr>
          <p:cNvPr id="16" name="Shape 11"/>
          <p:cNvSpPr/>
          <p:nvPr/>
        </p:nvSpPr>
        <p:spPr>
          <a:xfrm>
            <a:off x="6214720" y="1691640"/>
            <a:ext cx="2595296" cy="2377440"/>
          </a:xfrm>
          <a:prstGeom prst="roundRect">
            <a:avLst>
              <a:gd name="adj" fmla="val 3077"/>
            </a:avLst>
          </a:prstGeom>
          <a:solidFill>
            <a:srgbClr val="F5F2FA"/>
          </a:solidFill>
          <a:ln/>
          <a:effectLst>
            <a:outerShdw sx="100000" sy="100000" kx="0" ky="0" algn="bl" rotWithShape="0" blurRad="76200" dist="25400" dir="5400000">
              <a:srgbClr val="000000">
                <a:alpha val="10000"/>
              </a:srgbClr>
            </a:outerShdw>
          </a:effectLst>
        </p:spPr>
      </p:sp>
      <p:sp>
        <p:nvSpPr>
          <p:cNvPr id="17" name="Shape 12"/>
          <p:cNvSpPr/>
          <p:nvPr/>
        </p:nvSpPr>
        <p:spPr>
          <a:xfrm>
            <a:off x="7219759" y="1947672"/>
            <a:ext cx="585216" cy="585216"/>
          </a:xfrm>
          <a:prstGeom prst="ellipse">
            <a:avLst/>
          </a:prstGeom>
          <a:solidFill>
            <a:srgbClr val="3B1E6D"/>
          </a:solidFill>
          <a:ln/>
        </p:spPr>
      </p:sp>
      <p:pic>
        <p:nvPicPr>
          <p:cNvPr id="18" name="Image 3" descr="assets/FaUserFriends_white.png">    </p:cNvPr>
          <p:cNvPicPr>
            <a:picLocks noChangeAspect="1"/>
          </p:cNvPicPr>
          <p:nvPr/>
        </p:nvPicPr>
        <p:blipFill>
          <a:blip r:embed="rId4"/>
          <a:stretch>
            <a:fillRect/>
          </a:stretch>
        </p:blipFill>
        <p:spPr>
          <a:xfrm>
            <a:off x="7298764" y="2026676"/>
            <a:ext cx="427208" cy="427208"/>
          </a:xfrm>
          <a:prstGeom prst="rect">
            <a:avLst/>
          </a:prstGeom>
        </p:spPr>
      </p:pic>
      <p:sp>
        <p:nvSpPr>
          <p:cNvPr id="19" name="Text 13"/>
          <p:cNvSpPr/>
          <p:nvPr/>
        </p:nvSpPr>
        <p:spPr>
          <a:xfrm>
            <a:off x="6351880" y="2633472"/>
            <a:ext cx="2320976" cy="320040"/>
          </a:xfrm>
          <a:prstGeom prst="rect">
            <a:avLst/>
          </a:prstGeom>
          <a:noFill/>
          <a:ln/>
        </p:spPr>
        <p:txBody>
          <a:bodyPr wrap="square" lIns="0" tIns="0" rIns="0" bIns="0" rtlCol="0" anchor="ctr"/>
          <a:lstStyle/>
          <a:p>
            <a:pPr algn="ctr" indent="0" marL="0">
              <a:buNone/>
            </a:pPr>
            <a:r>
              <a:rPr lang="en-US" sz="1350" b="1" dirty="0">
                <a:solidFill>
                  <a:srgbClr val="3B1E6D"/>
                </a:solidFill>
                <a:latin typeface="Cambria" pitchFamily="34" charset="0"/>
                <a:ea typeface="Cambria" pitchFamily="34" charset="-122"/>
                <a:cs typeface="Cambria" pitchFamily="34" charset="-120"/>
              </a:rPr>
              <a:t>Social Bonding</a:t>
            </a:r>
            <a:endParaRPr lang="en-US" sz="1350" dirty="0"/>
          </a:p>
        </p:txBody>
      </p:sp>
      <p:sp>
        <p:nvSpPr>
          <p:cNvPr id="20" name="Text 14"/>
          <p:cNvSpPr/>
          <p:nvPr/>
        </p:nvSpPr>
        <p:spPr>
          <a:xfrm>
            <a:off x="6397600" y="2971800"/>
            <a:ext cx="2229536" cy="1005840"/>
          </a:xfrm>
          <a:prstGeom prst="rect">
            <a:avLst/>
          </a:prstGeom>
          <a:noFill/>
          <a:ln/>
        </p:spPr>
        <p:txBody>
          <a:bodyPr wrap="square" lIns="0" tIns="0" rIns="0" bIns="0" rtlCol="0" anchor="t"/>
          <a:lstStyle/>
          <a:p>
            <a:pPr algn="ctr" indent="0" marL="0">
              <a:buNone/>
            </a:pPr>
            <a:r>
              <a:rPr lang="en-US" sz="1080" dirty="0">
                <a:solidFill>
                  <a:srgbClr val="201341"/>
                </a:solidFill>
                <a:latin typeface="Calibri" pitchFamily="34" charset="0"/>
                <a:ea typeface="Calibri" pitchFamily="34" charset="-122"/>
                <a:cs typeface="Calibri" pitchFamily="34" charset="-120"/>
              </a:rPr>
              <a:t>Choristers' heart-rate variability synchronizes during unison singing (Vickhoff et al., 2013).</a:t>
            </a:r>
            <a:endParaRPr lang="en-US" sz="1080" dirty="0"/>
          </a:p>
        </p:txBody>
      </p:sp>
      <p:sp>
        <p:nvSpPr>
          <p:cNvPr id="21" name="Shape 15"/>
          <p:cNvSpPr/>
          <p:nvPr/>
        </p:nvSpPr>
        <p:spPr>
          <a:xfrm>
            <a:off x="9047759" y="1691640"/>
            <a:ext cx="2595296" cy="2377440"/>
          </a:xfrm>
          <a:prstGeom prst="roundRect">
            <a:avLst>
              <a:gd name="adj" fmla="val 3077"/>
            </a:avLst>
          </a:prstGeom>
          <a:solidFill>
            <a:srgbClr val="F5F2FA"/>
          </a:solidFill>
          <a:ln/>
          <a:effectLst>
            <a:outerShdw sx="100000" sy="100000" kx="0" ky="0" algn="bl" rotWithShape="0" blurRad="76200" dist="25400" dir="5400000">
              <a:srgbClr val="000000">
                <a:alpha val="10000"/>
              </a:srgbClr>
            </a:outerShdw>
          </a:effectLst>
        </p:spPr>
      </p:sp>
      <p:sp>
        <p:nvSpPr>
          <p:cNvPr id="22" name="Shape 16"/>
          <p:cNvSpPr/>
          <p:nvPr/>
        </p:nvSpPr>
        <p:spPr>
          <a:xfrm>
            <a:off x="10052799" y="1947672"/>
            <a:ext cx="585216" cy="585216"/>
          </a:xfrm>
          <a:prstGeom prst="ellipse">
            <a:avLst/>
          </a:prstGeom>
          <a:solidFill>
            <a:srgbClr val="3B1E6D"/>
          </a:solidFill>
          <a:ln/>
        </p:spPr>
      </p:sp>
      <p:pic>
        <p:nvPicPr>
          <p:cNvPr id="23" name="Image 4" descr="assets/FaBrain_white.png">    </p:cNvPr>
          <p:cNvPicPr>
            <a:picLocks noChangeAspect="1"/>
          </p:cNvPicPr>
          <p:nvPr/>
        </p:nvPicPr>
        <p:blipFill>
          <a:blip r:embed="rId5"/>
          <a:stretch>
            <a:fillRect/>
          </a:stretch>
        </p:blipFill>
        <p:spPr>
          <a:xfrm>
            <a:off x="10131803" y="2026676"/>
            <a:ext cx="427208" cy="427208"/>
          </a:xfrm>
          <a:prstGeom prst="rect">
            <a:avLst/>
          </a:prstGeom>
        </p:spPr>
      </p:pic>
      <p:sp>
        <p:nvSpPr>
          <p:cNvPr id="24" name="Text 17"/>
          <p:cNvSpPr/>
          <p:nvPr/>
        </p:nvSpPr>
        <p:spPr>
          <a:xfrm>
            <a:off x="9184919" y="2633472"/>
            <a:ext cx="2320976" cy="320040"/>
          </a:xfrm>
          <a:prstGeom prst="rect">
            <a:avLst/>
          </a:prstGeom>
          <a:noFill/>
          <a:ln/>
        </p:spPr>
        <p:txBody>
          <a:bodyPr wrap="square" lIns="0" tIns="0" rIns="0" bIns="0" rtlCol="0" anchor="ctr"/>
          <a:lstStyle/>
          <a:p>
            <a:pPr algn="ctr" indent="0" marL="0">
              <a:buNone/>
            </a:pPr>
            <a:r>
              <a:rPr lang="en-US" sz="1350" b="1" dirty="0">
                <a:solidFill>
                  <a:srgbClr val="3B1E6D"/>
                </a:solidFill>
                <a:latin typeface="Cambria" pitchFamily="34" charset="0"/>
                <a:ea typeface="Cambria" pitchFamily="34" charset="-122"/>
                <a:cs typeface="Cambria" pitchFamily="34" charset="-120"/>
              </a:rPr>
              <a:t>Memory Retention</a:t>
            </a:r>
            <a:endParaRPr lang="en-US" sz="1350" dirty="0"/>
          </a:p>
        </p:txBody>
      </p:sp>
      <p:sp>
        <p:nvSpPr>
          <p:cNvPr id="25" name="Text 18"/>
          <p:cNvSpPr/>
          <p:nvPr/>
        </p:nvSpPr>
        <p:spPr>
          <a:xfrm>
            <a:off x="9230639" y="2971800"/>
            <a:ext cx="2229536" cy="1005840"/>
          </a:xfrm>
          <a:prstGeom prst="rect">
            <a:avLst/>
          </a:prstGeom>
          <a:noFill/>
          <a:ln/>
        </p:spPr>
        <p:txBody>
          <a:bodyPr wrap="square" lIns="0" tIns="0" rIns="0" bIns="0" rtlCol="0" anchor="t"/>
          <a:lstStyle/>
          <a:p>
            <a:pPr algn="ctr" indent="0" marL="0">
              <a:buNone/>
            </a:pPr>
            <a:r>
              <a:rPr lang="en-US" sz="1080" dirty="0">
                <a:solidFill>
                  <a:srgbClr val="201341"/>
                </a:solidFill>
                <a:latin typeface="Calibri" pitchFamily="34" charset="0"/>
                <a:ea typeface="Calibri" pitchFamily="34" charset="-122"/>
                <a:cs typeface="Calibri" pitchFamily="34" charset="-120"/>
              </a:rPr>
              <a:t>Musical memory is uniquely resilient — hymns often outlast spoken memory in dementia (Cuddy &amp; Duffin, 2005).</a:t>
            </a:r>
            <a:endParaRPr lang="en-US" sz="1080" dirty="0"/>
          </a:p>
        </p:txBody>
      </p:sp>
      <p:sp>
        <p:nvSpPr>
          <p:cNvPr id="26" name="Shape 19"/>
          <p:cNvSpPr/>
          <p:nvPr/>
        </p:nvSpPr>
        <p:spPr>
          <a:xfrm>
            <a:off x="548640" y="4343400"/>
            <a:ext cx="11094415" cy="1508760"/>
          </a:xfrm>
          <a:prstGeom prst="roundRect">
            <a:avLst>
              <a:gd name="adj" fmla="val 4848"/>
            </a:avLst>
          </a:prstGeom>
          <a:solidFill>
            <a:srgbClr val="3B1E6D"/>
          </a:solidFill>
          <a:ln/>
          <a:effectLst>
            <a:outerShdw sx="100000" sy="100000" kx="0" ky="0" algn="bl" rotWithShape="0" blurRad="76200" dist="25400" dir="5400000">
              <a:srgbClr val="000000">
                <a:alpha val="10000"/>
              </a:srgbClr>
            </a:outerShdw>
          </a:effectLst>
        </p:spPr>
      </p:sp>
      <p:sp>
        <p:nvSpPr>
          <p:cNvPr id="27" name="Text 20"/>
          <p:cNvSpPr/>
          <p:nvPr/>
        </p:nvSpPr>
        <p:spPr>
          <a:xfrm>
            <a:off x="868680" y="4343400"/>
            <a:ext cx="10454335" cy="1508760"/>
          </a:xfrm>
          <a:prstGeom prst="rect">
            <a:avLst/>
          </a:prstGeom>
          <a:noFill/>
          <a:ln/>
        </p:spPr>
        <p:txBody>
          <a:bodyPr wrap="square" lIns="0" tIns="0" rIns="0" bIns="0" rtlCol="0" anchor="ctr"/>
          <a:lstStyle/>
          <a:p>
            <a:pPr algn="ctr" indent="0" marL="0">
              <a:buNone/>
            </a:pPr>
            <a:r>
              <a:rPr lang="en-US" sz="1300" i="1" dirty="0">
                <a:solidFill>
                  <a:srgbClr val="FFFFFF"/>
                </a:solidFill>
                <a:latin typeface="Calibri" pitchFamily="34" charset="0"/>
                <a:ea typeface="Calibri" pitchFamily="34" charset="-122"/>
                <a:cs typeface="Calibri" pitchFamily="34" charset="-120"/>
              </a:rPr>
              <a:t>The research is consistent: a congregation that sings together is bonding, healing, and remembering together — congregational singing is not a warm-up act before the sermon, but a spiritual and physiological event in its own right.</a:t>
            </a:r>
            <a:endParaRPr lang="en-US" sz="1300" dirty="0"/>
          </a:p>
        </p:txBody>
      </p:sp>
      <p:sp>
        <p:nvSpPr>
          <p:cNvPr id="28" name="Text 21"/>
          <p:cNvSpPr/>
          <p:nvPr/>
        </p:nvSpPr>
        <p:spPr>
          <a:xfrm>
            <a:off x="11323015" y="6419088"/>
            <a:ext cx="502920" cy="274320"/>
          </a:xfrm>
          <a:prstGeom prst="rect">
            <a:avLst/>
          </a:prstGeom>
          <a:noFill/>
          <a:ln/>
        </p:spPr>
        <p:txBody>
          <a:bodyPr wrap="square" lIns="0" tIns="0" rIns="0" bIns="0" rtlCol="0" anchor="ctr"/>
          <a:lstStyle/>
          <a:p>
            <a:pPr algn="r" indent="0" marL="0">
              <a:buNone/>
            </a:pPr>
            <a:r>
              <a:rPr lang="en-US" sz="1000" dirty="0">
                <a:solidFill>
                  <a:srgbClr val="6E6485"/>
                </a:solidFill>
                <a:latin typeface="Calibri" pitchFamily="34" charset="0"/>
                <a:ea typeface="Calibri" pitchFamily="34" charset="-122"/>
                <a:cs typeface="Calibri" pitchFamily="34" charset="-120"/>
              </a:rPr>
              <a:t>16</a:t>
            </a:r>
            <a:endParaRPr lang="en-US" sz="1000" dirty="0"/>
          </a:p>
        </p:txBody>
      </p:sp>
      <p:sp>
        <p:nvSpPr>
          <p:cNvPr id="29" name="Text 22"/>
          <p:cNvSpPr/>
          <p:nvPr/>
        </p:nvSpPr>
        <p:spPr>
          <a:xfrm>
            <a:off x="548640" y="6419088"/>
            <a:ext cx="5486400" cy="274320"/>
          </a:xfrm>
          <a:prstGeom prst="rect">
            <a:avLst/>
          </a:prstGeom>
          <a:noFill/>
          <a:ln/>
        </p:spPr>
        <p:txBody>
          <a:bodyPr wrap="square" lIns="0" tIns="0" rIns="0" bIns="0" rtlCol="0" anchor="ctr"/>
          <a:lstStyle/>
          <a:p>
            <a:pPr indent="0" marL="0">
              <a:buNone/>
            </a:pPr>
            <a:r>
              <a:rPr lang="en-US" sz="900" spc="120" kern="0" dirty="0">
                <a:solidFill>
                  <a:srgbClr val="6E6485"/>
                </a:solidFill>
                <a:latin typeface="Calibri" pitchFamily="34" charset="0"/>
                <a:ea typeface="Calibri" pitchFamily="34" charset="-122"/>
                <a:cs typeface="Calibri" pitchFamily="34" charset="-120"/>
              </a:rPr>
              <a:t>THE ADVENTIST PHILOSOPHY OF MUSIC</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38912"/>
            <a:ext cx="566928" cy="566928"/>
          </a:xfrm>
          <a:prstGeom prst="ellipse">
            <a:avLst/>
          </a:prstGeom>
          <a:solidFill>
            <a:srgbClr val="3B1E6D"/>
          </a:solidFill>
          <a:ln/>
        </p:spPr>
      </p:sp>
      <p:pic>
        <p:nvPicPr>
          <p:cNvPr id="3" name="Image 0" descr="assets/FaChurch_white.png">    </p:cNvPr>
          <p:cNvPicPr>
            <a:picLocks noChangeAspect="1"/>
          </p:cNvPicPr>
          <p:nvPr/>
        </p:nvPicPr>
        <p:blipFill>
          <a:blip r:embed="rId1"/>
          <a:stretch>
            <a:fillRect/>
          </a:stretch>
        </p:blipFill>
        <p:spPr>
          <a:xfrm>
            <a:off x="625175" y="515447"/>
            <a:ext cx="413857" cy="413857"/>
          </a:xfrm>
          <a:prstGeom prst="rect">
            <a:avLst/>
          </a:prstGeom>
        </p:spPr>
      </p:pic>
      <p:sp>
        <p:nvSpPr>
          <p:cNvPr id="4" name="Text 1"/>
          <p:cNvSpPr/>
          <p:nvPr/>
        </p:nvSpPr>
        <p:spPr>
          <a:xfrm>
            <a:off x="1316736" y="402336"/>
            <a:ext cx="10326319" cy="237744"/>
          </a:xfrm>
          <a:prstGeom prst="rect">
            <a:avLst/>
          </a:prstGeom>
          <a:noFill/>
          <a:ln/>
        </p:spPr>
        <p:txBody>
          <a:bodyPr wrap="square" lIns="0" tIns="0" rIns="0" bIns="0" rtlCol="0" anchor="ctr"/>
          <a:lstStyle/>
          <a:p>
            <a:pPr indent="0" marL="0">
              <a:buNone/>
            </a:pPr>
            <a:r>
              <a:rPr lang="en-US" sz="1150" b="1" spc="200" kern="0" dirty="0">
                <a:solidFill>
                  <a:srgbClr val="8A6D1E"/>
                </a:solidFill>
                <a:latin typeface="Calibri" pitchFamily="34" charset="0"/>
                <a:ea typeface="Calibri" pitchFamily="34" charset="-122"/>
                <a:cs typeface="Calibri" pitchFamily="34" charset="-120"/>
              </a:rPr>
              <a:t>SECTION III</a:t>
            </a:r>
            <a:endParaRPr lang="en-US" sz="1150" dirty="0"/>
          </a:p>
        </p:txBody>
      </p:sp>
      <p:sp>
        <p:nvSpPr>
          <p:cNvPr id="5" name="Text 2"/>
          <p:cNvSpPr/>
          <p:nvPr/>
        </p:nvSpPr>
        <p:spPr>
          <a:xfrm>
            <a:off x="1316736" y="621792"/>
            <a:ext cx="10326319" cy="502920"/>
          </a:xfrm>
          <a:prstGeom prst="rect">
            <a:avLst/>
          </a:prstGeom>
          <a:noFill/>
          <a:ln/>
        </p:spPr>
        <p:txBody>
          <a:bodyPr wrap="square" lIns="0" tIns="0" rIns="0" bIns="0" rtlCol="0" anchor="ctr"/>
          <a:lstStyle/>
          <a:p>
            <a:pPr indent="0" marL="0">
              <a:buNone/>
            </a:pPr>
            <a:r>
              <a:rPr lang="en-US" sz="2300" b="1" dirty="0">
                <a:solidFill>
                  <a:srgbClr val="3B1E6D"/>
                </a:solidFill>
                <a:latin typeface="Cambria" pitchFamily="34" charset="0"/>
                <a:ea typeface="Cambria" pitchFamily="34" charset="-122"/>
                <a:cs typeface="Cambria" pitchFamily="34" charset="-120"/>
              </a:rPr>
              <a:t>Why Congregational Singing Must Remain</a:t>
            </a:r>
            <a:endParaRPr lang="en-US" sz="2300" dirty="0"/>
          </a:p>
        </p:txBody>
      </p:sp>
      <p:sp>
        <p:nvSpPr>
          <p:cNvPr id="6" name="Shape 3"/>
          <p:cNvSpPr/>
          <p:nvPr/>
        </p:nvSpPr>
        <p:spPr>
          <a:xfrm>
            <a:off x="548640" y="1645920"/>
            <a:ext cx="5428336" cy="1691640"/>
          </a:xfrm>
          <a:prstGeom prst="roundRect">
            <a:avLst>
              <a:gd name="adj" fmla="val 4324"/>
            </a:avLst>
          </a:prstGeom>
          <a:solidFill>
            <a:srgbClr val="F5F2FA"/>
          </a:solidFill>
          <a:ln/>
          <a:effectLst>
            <a:outerShdw sx="100000" sy="100000" kx="0" ky="0" algn="bl" rotWithShape="0" blurRad="76200" dist="25400" dir="5400000">
              <a:srgbClr val="000000">
                <a:alpha val="10000"/>
              </a:srgbClr>
            </a:outerShdw>
          </a:effectLst>
        </p:spPr>
      </p:sp>
      <p:sp>
        <p:nvSpPr>
          <p:cNvPr id="7" name="Shape 4"/>
          <p:cNvSpPr/>
          <p:nvPr/>
        </p:nvSpPr>
        <p:spPr>
          <a:xfrm>
            <a:off x="786384" y="1883664"/>
            <a:ext cx="658368" cy="658368"/>
          </a:xfrm>
          <a:prstGeom prst="ellipse">
            <a:avLst/>
          </a:prstGeom>
          <a:solidFill>
            <a:srgbClr val="3B1E6D"/>
          </a:solidFill>
          <a:ln/>
        </p:spPr>
      </p:sp>
      <p:pic>
        <p:nvPicPr>
          <p:cNvPr id="8" name="Image 1" descr="assets/FaBible_white.png">    </p:cNvPr>
          <p:cNvPicPr>
            <a:picLocks noChangeAspect="1"/>
          </p:cNvPicPr>
          <p:nvPr/>
        </p:nvPicPr>
        <p:blipFill>
          <a:blip r:embed="rId2"/>
          <a:stretch>
            <a:fillRect/>
          </a:stretch>
        </p:blipFill>
        <p:spPr>
          <a:xfrm>
            <a:off x="875264" y="1972544"/>
            <a:ext cx="480609" cy="480609"/>
          </a:xfrm>
          <a:prstGeom prst="rect">
            <a:avLst/>
          </a:prstGeom>
        </p:spPr>
      </p:pic>
      <p:sp>
        <p:nvSpPr>
          <p:cNvPr id="9" name="Text 5"/>
          <p:cNvSpPr/>
          <p:nvPr/>
        </p:nvSpPr>
        <p:spPr>
          <a:xfrm>
            <a:off x="1554480" y="1810512"/>
            <a:ext cx="4193896" cy="320040"/>
          </a:xfrm>
          <a:prstGeom prst="rect">
            <a:avLst/>
          </a:prstGeom>
          <a:noFill/>
          <a:ln/>
        </p:spPr>
        <p:txBody>
          <a:bodyPr wrap="square" lIns="0" tIns="0" rIns="0" bIns="0" rtlCol="0" anchor="ctr"/>
          <a:lstStyle/>
          <a:p>
            <a:pPr indent="0" marL="0">
              <a:buNone/>
            </a:pPr>
            <a:r>
              <a:rPr lang="en-US" sz="1450" b="1" dirty="0">
                <a:solidFill>
                  <a:srgbClr val="3B1E6D"/>
                </a:solidFill>
                <a:latin typeface="Cambria" pitchFamily="34" charset="0"/>
                <a:ea typeface="Cambria" pitchFamily="34" charset="-122"/>
                <a:cs typeface="Cambria" pitchFamily="34" charset="-120"/>
              </a:rPr>
              <a:t>Biblical</a:t>
            </a:r>
            <a:endParaRPr lang="en-US" sz="1450" dirty="0"/>
          </a:p>
        </p:txBody>
      </p:sp>
      <p:sp>
        <p:nvSpPr>
          <p:cNvPr id="10" name="Text 6"/>
          <p:cNvSpPr/>
          <p:nvPr/>
        </p:nvSpPr>
        <p:spPr>
          <a:xfrm>
            <a:off x="1554480" y="2148840"/>
            <a:ext cx="4193896" cy="1051560"/>
          </a:xfrm>
          <a:prstGeom prst="rect">
            <a:avLst/>
          </a:prstGeom>
          <a:noFill/>
          <a:ln/>
        </p:spPr>
        <p:txBody>
          <a:bodyPr wrap="square" lIns="0" tIns="0" rIns="0" bIns="0" rtlCol="0" anchor="t"/>
          <a:lstStyle/>
          <a:p>
            <a:pPr indent="0" marL="0">
              <a:buNone/>
            </a:pPr>
            <a:r>
              <a:rPr lang="en-US" sz="1180" dirty="0">
                <a:solidFill>
                  <a:srgbClr val="201341"/>
                </a:solidFill>
                <a:latin typeface="Calibri" pitchFamily="34" charset="0"/>
                <a:ea typeface="Calibri" pitchFamily="34" charset="-122"/>
                <a:cs typeface="Calibri" pitchFamily="34" charset="-120"/>
              </a:rPr>
              <a:t>Psalms 149–150 call “all” people to sing — not a select few on a platform.</a:t>
            </a:r>
            <a:endParaRPr lang="en-US" sz="1180" dirty="0"/>
          </a:p>
        </p:txBody>
      </p:sp>
      <p:sp>
        <p:nvSpPr>
          <p:cNvPr id="11" name="Shape 7"/>
          <p:cNvSpPr/>
          <p:nvPr/>
        </p:nvSpPr>
        <p:spPr>
          <a:xfrm>
            <a:off x="6214720" y="1645920"/>
            <a:ext cx="5428336" cy="1691640"/>
          </a:xfrm>
          <a:prstGeom prst="roundRect">
            <a:avLst>
              <a:gd name="adj" fmla="val 4324"/>
            </a:avLst>
          </a:prstGeom>
          <a:solidFill>
            <a:srgbClr val="F5F2FA"/>
          </a:solidFill>
          <a:ln/>
          <a:effectLst>
            <a:outerShdw sx="100000" sy="100000" kx="0" ky="0" algn="bl" rotWithShape="0" blurRad="76200" dist="25400" dir="5400000">
              <a:srgbClr val="000000">
                <a:alpha val="10000"/>
              </a:srgbClr>
            </a:outerShdw>
          </a:effectLst>
        </p:spPr>
      </p:sp>
      <p:sp>
        <p:nvSpPr>
          <p:cNvPr id="12" name="Shape 8"/>
          <p:cNvSpPr/>
          <p:nvPr/>
        </p:nvSpPr>
        <p:spPr>
          <a:xfrm>
            <a:off x="6452464" y="1883664"/>
            <a:ext cx="658368" cy="658368"/>
          </a:xfrm>
          <a:prstGeom prst="ellipse">
            <a:avLst/>
          </a:prstGeom>
          <a:solidFill>
            <a:srgbClr val="3B1E6D"/>
          </a:solidFill>
          <a:ln/>
        </p:spPr>
      </p:sp>
      <p:pic>
        <p:nvPicPr>
          <p:cNvPr id="13" name="Image 2" descr="assets/FaLandmark_white.png">    </p:cNvPr>
          <p:cNvPicPr>
            <a:picLocks noChangeAspect="1"/>
          </p:cNvPicPr>
          <p:nvPr/>
        </p:nvPicPr>
        <p:blipFill>
          <a:blip r:embed="rId3"/>
          <a:stretch>
            <a:fillRect/>
          </a:stretch>
        </p:blipFill>
        <p:spPr>
          <a:xfrm>
            <a:off x="6541343" y="1972544"/>
            <a:ext cx="480609" cy="480609"/>
          </a:xfrm>
          <a:prstGeom prst="rect">
            <a:avLst/>
          </a:prstGeom>
        </p:spPr>
      </p:pic>
      <p:sp>
        <p:nvSpPr>
          <p:cNvPr id="14" name="Text 9"/>
          <p:cNvSpPr/>
          <p:nvPr/>
        </p:nvSpPr>
        <p:spPr>
          <a:xfrm>
            <a:off x="7220560" y="1810512"/>
            <a:ext cx="4193896" cy="320040"/>
          </a:xfrm>
          <a:prstGeom prst="rect">
            <a:avLst/>
          </a:prstGeom>
          <a:noFill/>
          <a:ln/>
        </p:spPr>
        <p:txBody>
          <a:bodyPr wrap="square" lIns="0" tIns="0" rIns="0" bIns="0" rtlCol="0" anchor="ctr"/>
          <a:lstStyle/>
          <a:p>
            <a:pPr indent="0" marL="0">
              <a:buNone/>
            </a:pPr>
            <a:r>
              <a:rPr lang="en-US" sz="1450" b="1" dirty="0">
                <a:solidFill>
                  <a:srgbClr val="3B1E6D"/>
                </a:solidFill>
                <a:latin typeface="Cambria" pitchFamily="34" charset="0"/>
                <a:ea typeface="Cambria" pitchFamily="34" charset="-122"/>
                <a:cs typeface="Cambria" pitchFamily="34" charset="-120"/>
              </a:rPr>
              <a:t>Historical</a:t>
            </a:r>
            <a:endParaRPr lang="en-US" sz="1450" dirty="0"/>
          </a:p>
        </p:txBody>
      </p:sp>
      <p:sp>
        <p:nvSpPr>
          <p:cNvPr id="15" name="Text 10"/>
          <p:cNvSpPr/>
          <p:nvPr/>
        </p:nvSpPr>
        <p:spPr>
          <a:xfrm>
            <a:off x="7220560" y="2148840"/>
            <a:ext cx="4193896" cy="1051560"/>
          </a:xfrm>
          <a:prstGeom prst="rect">
            <a:avLst/>
          </a:prstGeom>
          <a:noFill/>
          <a:ln/>
        </p:spPr>
        <p:txBody>
          <a:bodyPr wrap="square" lIns="0" tIns="0" rIns="0" bIns="0" rtlCol="0" anchor="t"/>
          <a:lstStyle/>
          <a:p>
            <a:pPr indent="0" marL="0">
              <a:buNone/>
            </a:pPr>
            <a:r>
              <a:rPr lang="en-US" sz="1180" dirty="0">
                <a:solidFill>
                  <a:srgbClr val="201341"/>
                </a:solidFill>
                <a:latin typeface="Calibri" pitchFamily="34" charset="0"/>
                <a:ea typeface="Calibri" pitchFamily="34" charset="-122"/>
                <a:cs typeface="Calibri" pitchFamily="34" charset="-120"/>
              </a:rPr>
              <a:t>The Reformation recovered congregational song from clergy-only chant as a mark of restored gospel access.</a:t>
            </a:r>
            <a:endParaRPr lang="en-US" sz="1180" dirty="0"/>
          </a:p>
        </p:txBody>
      </p:sp>
      <p:sp>
        <p:nvSpPr>
          <p:cNvPr id="16" name="Shape 11"/>
          <p:cNvSpPr/>
          <p:nvPr/>
        </p:nvSpPr>
        <p:spPr>
          <a:xfrm>
            <a:off x="548640" y="3557016"/>
            <a:ext cx="5428336" cy="1691640"/>
          </a:xfrm>
          <a:prstGeom prst="roundRect">
            <a:avLst>
              <a:gd name="adj" fmla="val 4324"/>
            </a:avLst>
          </a:prstGeom>
          <a:solidFill>
            <a:srgbClr val="F5F2FA"/>
          </a:solidFill>
          <a:ln/>
          <a:effectLst>
            <a:outerShdw sx="100000" sy="100000" kx="0" ky="0" algn="bl" rotWithShape="0" blurRad="76200" dist="25400" dir="5400000">
              <a:srgbClr val="000000">
                <a:alpha val="10000"/>
              </a:srgbClr>
            </a:outerShdw>
          </a:effectLst>
        </p:spPr>
      </p:sp>
      <p:sp>
        <p:nvSpPr>
          <p:cNvPr id="17" name="Shape 12"/>
          <p:cNvSpPr/>
          <p:nvPr/>
        </p:nvSpPr>
        <p:spPr>
          <a:xfrm>
            <a:off x="786384" y="3794760"/>
            <a:ext cx="658368" cy="658368"/>
          </a:xfrm>
          <a:prstGeom prst="ellipse">
            <a:avLst/>
          </a:prstGeom>
          <a:solidFill>
            <a:srgbClr val="3B1E6D"/>
          </a:solidFill>
          <a:ln/>
        </p:spPr>
      </p:sp>
      <p:pic>
        <p:nvPicPr>
          <p:cNvPr id="18" name="Image 3" descr="assets/FaSeedling_white.png">    </p:cNvPr>
          <p:cNvPicPr>
            <a:picLocks noChangeAspect="1"/>
          </p:cNvPicPr>
          <p:nvPr/>
        </p:nvPicPr>
        <p:blipFill>
          <a:blip r:embed="rId4"/>
          <a:stretch>
            <a:fillRect/>
          </a:stretch>
        </p:blipFill>
        <p:spPr>
          <a:xfrm>
            <a:off x="875264" y="3883640"/>
            <a:ext cx="480609" cy="480609"/>
          </a:xfrm>
          <a:prstGeom prst="rect">
            <a:avLst/>
          </a:prstGeom>
        </p:spPr>
      </p:pic>
      <p:sp>
        <p:nvSpPr>
          <p:cNvPr id="19" name="Text 13"/>
          <p:cNvSpPr/>
          <p:nvPr/>
        </p:nvSpPr>
        <p:spPr>
          <a:xfrm>
            <a:off x="1554480" y="3721608"/>
            <a:ext cx="4193896" cy="320040"/>
          </a:xfrm>
          <a:prstGeom prst="rect">
            <a:avLst/>
          </a:prstGeom>
          <a:noFill/>
          <a:ln/>
        </p:spPr>
        <p:txBody>
          <a:bodyPr wrap="square" lIns="0" tIns="0" rIns="0" bIns="0" rtlCol="0" anchor="ctr"/>
          <a:lstStyle/>
          <a:p>
            <a:pPr indent="0" marL="0">
              <a:buNone/>
            </a:pPr>
            <a:r>
              <a:rPr lang="en-US" sz="1450" b="1" dirty="0">
                <a:solidFill>
                  <a:srgbClr val="3B1E6D"/>
                </a:solidFill>
                <a:latin typeface="Cambria" pitchFamily="34" charset="0"/>
                <a:ea typeface="Cambria" pitchFamily="34" charset="-122"/>
                <a:cs typeface="Cambria" pitchFamily="34" charset="-120"/>
              </a:rPr>
              <a:t>Adventist</a:t>
            </a:r>
            <a:endParaRPr lang="en-US" sz="1450" dirty="0"/>
          </a:p>
        </p:txBody>
      </p:sp>
      <p:sp>
        <p:nvSpPr>
          <p:cNvPr id="20" name="Text 14"/>
          <p:cNvSpPr/>
          <p:nvPr/>
        </p:nvSpPr>
        <p:spPr>
          <a:xfrm>
            <a:off x="1554480" y="4059936"/>
            <a:ext cx="4193896" cy="1051560"/>
          </a:xfrm>
          <a:prstGeom prst="rect">
            <a:avLst/>
          </a:prstGeom>
          <a:noFill/>
          <a:ln/>
        </p:spPr>
        <p:txBody>
          <a:bodyPr wrap="square" lIns="0" tIns="0" rIns="0" bIns="0" rtlCol="0" anchor="t"/>
          <a:lstStyle/>
          <a:p>
            <a:pPr indent="0" marL="0">
              <a:buNone/>
            </a:pPr>
            <a:r>
              <a:rPr lang="en-US" sz="1180" dirty="0">
                <a:solidFill>
                  <a:srgbClr val="201341"/>
                </a:solidFill>
                <a:latin typeface="Calibri" pitchFamily="34" charset="0"/>
                <a:ea typeface="Calibri" pitchFamily="34" charset="-122"/>
                <a:cs typeface="Calibri" pitchFamily="34" charset="-120"/>
              </a:rPr>
              <a:t>Pioneers sang their theology into being through camp-meeting hymnody and shared song.</a:t>
            </a:r>
            <a:endParaRPr lang="en-US" sz="1180" dirty="0"/>
          </a:p>
        </p:txBody>
      </p:sp>
      <p:sp>
        <p:nvSpPr>
          <p:cNvPr id="21" name="Shape 15"/>
          <p:cNvSpPr/>
          <p:nvPr/>
        </p:nvSpPr>
        <p:spPr>
          <a:xfrm>
            <a:off x="6214720" y="3557016"/>
            <a:ext cx="5428336" cy="1691640"/>
          </a:xfrm>
          <a:prstGeom prst="roundRect">
            <a:avLst>
              <a:gd name="adj" fmla="val 4324"/>
            </a:avLst>
          </a:prstGeom>
          <a:solidFill>
            <a:srgbClr val="F5F2FA"/>
          </a:solidFill>
          <a:ln/>
          <a:effectLst>
            <a:outerShdw sx="100000" sy="100000" kx="0" ky="0" algn="bl" rotWithShape="0" blurRad="76200" dist="25400" dir="5400000">
              <a:srgbClr val="000000">
                <a:alpha val="10000"/>
              </a:srgbClr>
            </a:outerShdw>
          </a:effectLst>
        </p:spPr>
      </p:sp>
      <p:sp>
        <p:nvSpPr>
          <p:cNvPr id="22" name="Shape 16"/>
          <p:cNvSpPr/>
          <p:nvPr/>
        </p:nvSpPr>
        <p:spPr>
          <a:xfrm>
            <a:off x="6452464" y="3794760"/>
            <a:ext cx="658368" cy="658368"/>
          </a:xfrm>
          <a:prstGeom prst="ellipse">
            <a:avLst/>
          </a:prstGeom>
          <a:solidFill>
            <a:srgbClr val="3B1E6D"/>
          </a:solidFill>
          <a:ln/>
        </p:spPr>
      </p:sp>
      <p:pic>
        <p:nvPicPr>
          <p:cNvPr id="23" name="Image 4" descr="assets/FaHandsHelping_white.png">    </p:cNvPr>
          <p:cNvPicPr>
            <a:picLocks noChangeAspect="1"/>
          </p:cNvPicPr>
          <p:nvPr/>
        </p:nvPicPr>
        <p:blipFill>
          <a:blip r:embed="rId5"/>
          <a:stretch>
            <a:fillRect/>
          </a:stretch>
        </p:blipFill>
        <p:spPr>
          <a:xfrm>
            <a:off x="6541343" y="3883640"/>
            <a:ext cx="480609" cy="480609"/>
          </a:xfrm>
          <a:prstGeom prst="rect">
            <a:avLst/>
          </a:prstGeom>
        </p:spPr>
      </p:pic>
      <p:sp>
        <p:nvSpPr>
          <p:cNvPr id="24" name="Text 17"/>
          <p:cNvSpPr/>
          <p:nvPr/>
        </p:nvSpPr>
        <p:spPr>
          <a:xfrm>
            <a:off x="7220560" y="3721608"/>
            <a:ext cx="4193896" cy="320040"/>
          </a:xfrm>
          <a:prstGeom prst="rect">
            <a:avLst/>
          </a:prstGeom>
          <a:noFill/>
          <a:ln/>
        </p:spPr>
        <p:txBody>
          <a:bodyPr wrap="square" lIns="0" tIns="0" rIns="0" bIns="0" rtlCol="0" anchor="ctr"/>
          <a:lstStyle/>
          <a:p>
            <a:pPr indent="0" marL="0">
              <a:buNone/>
            </a:pPr>
            <a:r>
              <a:rPr lang="en-US" sz="1450" b="1" dirty="0">
                <a:solidFill>
                  <a:srgbClr val="3B1E6D"/>
                </a:solidFill>
                <a:latin typeface="Cambria" pitchFamily="34" charset="0"/>
                <a:ea typeface="Cambria" pitchFamily="34" charset="-122"/>
                <a:cs typeface="Cambria" pitchFamily="34" charset="-120"/>
              </a:rPr>
              <a:t>Practical</a:t>
            </a:r>
            <a:endParaRPr lang="en-US" sz="1450" dirty="0"/>
          </a:p>
        </p:txBody>
      </p:sp>
      <p:sp>
        <p:nvSpPr>
          <p:cNvPr id="25" name="Text 18"/>
          <p:cNvSpPr/>
          <p:nvPr/>
        </p:nvSpPr>
        <p:spPr>
          <a:xfrm>
            <a:off x="7220560" y="4059936"/>
            <a:ext cx="4193896" cy="1051560"/>
          </a:xfrm>
          <a:prstGeom prst="rect">
            <a:avLst/>
          </a:prstGeom>
          <a:noFill/>
          <a:ln/>
        </p:spPr>
        <p:txBody>
          <a:bodyPr wrap="square" lIns="0" tIns="0" rIns="0" bIns="0" rtlCol="0" anchor="t"/>
          <a:lstStyle/>
          <a:p>
            <a:pPr indent="0" marL="0">
              <a:buNone/>
            </a:pPr>
            <a:r>
              <a:rPr lang="en-US" sz="1180" dirty="0">
                <a:solidFill>
                  <a:srgbClr val="201341"/>
                </a:solidFill>
                <a:latin typeface="Calibri" pitchFamily="34" charset="0"/>
                <a:ea typeface="Calibri" pitchFamily="34" charset="-122"/>
                <a:cs typeface="Calibri" pitchFamily="34" charset="-120"/>
              </a:rPr>
              <a:t>A singing congregation participates, retains, and evangelizes through its own shared voice.</a:t>
            </a:r>
            <a:endParaRPr lang="en-US" sz="1180" dirty="0"/>
          </a:p>
        </p:txBody>
      </p:sp>
      <p:sp>
        <p:nvSpPr>
          <p:cNvPr id="26" name="Shape 19"/>
          <p:cNvSpPr/>
          <p:nvPr/>
        </p:nvSpPr>
        <p:spPr>
          <a:xfrm>
            <a:off x="548640" y="5513832"/>
            <a:ext cx="11094415" cy="914400"/>
          </a:xfrm>
          <a:prstGeom prst="roundRect">
            <a:avLst>
              <a:gd name="adj" fmla="val 8000"/>
            </a:avLst>
          </a:prstGeom>
          <a:solidFill>
            <a:srgbClr val="3B1E6D"/>
          </a:solidFill>
          <a:ln/>
          <a:effectLst>
            <a:outerShdw sx="100000" sy="100000" kx="0" ky="0" algn="bl" rotWithShape="0" blurRad="76200" dist="25400" dir="5400000">
              <a:srgbClr val="000000">
                <a:alpha val="10000"/>
              </a:srgbClr>
            </a:outerShdw>
          </a:effectLst>
        </p:spPr>
      </p:sp>
      <p:sp>
        <p:nvSpPr>
          <p:cNvPr id="27" name="Shape 20"/>
          <p:cNvSpPr/>
          <p:nvPr/>
        </p:nvSpPr>
        <p:spPr>
          <a:xfrm>
            <a:off x="822960" y="5788152"/>
            <a:ext cx="530352" cy="530352"/>
          </a:xfrm>
          <a:prstGeom prst="ellipse">
            <a:avLst/>
          </a:prstGeom>
          <a:solidFill>
            <a:srgbClr val="D4AF37"/>
          </a:solidFill>
          <a:ln/>
        </p:spPr>
      </p:sp>
      <p:pic>
        <p:nvPicPr>
          <p:cNvPr id="28" name="Image 5" descr="assets/FaQuoteLeft_white.png">    </p:cNvPr>
          <p:cNvPicPr>
            <a:picLocks noChangeAspect="1"/>
          </p:cNvPicPr>
          <p:nvPr/>
        </p:nvPicPr>
        <p:blipFill>
          <a:blip r:embed="rId6"/>
          <a:stretch>
            <a:fillRect/>
          </a:stretch>
        </p:blipFill>
        <p:spPr>
          <a:xfrm>
            <a:off x="894558" y="5859750"/>
            <a:ext cx="387157" cy="387157"/>
          </a:xfrm>
          <a:prstGeom prst="rect">
            <a:avLst/>
          </a:prstGeom>
        </p:spPr>
      </p:pic>
      <p:sp>
        <p:nvSpPr>
          <p:cNvPr id="29" name="Text 21"/>
          <p:cNvSpPr/>
          <p:nvPr/>
        </p:nvSpPr>
        <p:spPr>
          <a:xfrm>
            <a:off x="1508760" y="5678424"/>
            <a:ext cx="9859975" cy="274320"/>
          </a:xfrm>
          <a:prstGeom prst="rect">
            <a:avLst/>
          </a:prstGeom>
          <a:noFill/>
          <a:ln/>
        </p:spPr>
        <p:txBody>
          <a:bodyPr wrap="square" lIns="0" tIns="0" rIns="0" bIns="0" rtlCol="0" anchor="ctr"/>
          <a:lstStyle/>
          <a:p>
            <a:pPr indent="0" marL="0">
              <a:buNone/>
            </a:pPr>
            <a:r>
              <a:rPr lang="en-US" sz="1500" i="1" dirty="0">
                <a:solidFill>
                  <a:srgbClr val="FFFFFF"/>
                </a:solidFill>
                <a:latin typeface="Cambria" pitchFamily="34" charset="0"/>
                <a:ea typeface="Cambria" pitchFamily="34" charset="-122"/>
                <a:cs typeface="Cambria" pitchFamily="34" charset="-120"/>
              </a:rPr>
              <a:t>The devil flees before the sound of music.</a:t>
            </a:r>
            <a:endParaRPr lang="en-US" sz="1500" dirty="0"/>
          </a:p>
        </p:txBody>
      </p:sp>
      <p:sp>
        <p:nvSpPr>
          <p:cNvPr id="30" name="Text 22"/>
          <p:cNvSpPr/>
          <p:nvPr/>
        </p:nvSpPr>
        <p:spPr>
          <a:xfrm>
            <a:off x="1508760" y="6016752"/>
            <a:ext cx="9859975" cy="274320"/>
          </a:xfrm>
          <a:prstGeom prst="rect">
            <a:avLst/>
          </a:prstGeom>
          <a:noFill/>
          <a:ln/>
        </p:spPr>
        <p:txBody>
          <a:bodyPr wrap="square" lIns="0" tIns="0" rIns="0" bIns="0" rtlCol="0" anchor="ctr"/>
          <a:lstStyle/>
          <a:p>
            <a:pPr indent="0" marL="0">
              <a:buNone/>
            </a:pPr>
            <a:r>
              <a:rPr lang="en-US" sz="1000" b="1" spc="100" kern="0" dirty="0">
                <a:solidFill>
                  <a:srgbClr val="E8D488"/>
                </a:solidFill>
                <a:latin typeface="Calibri" pitchFamily="34" charset="0"/>
                <a:ea typeface="Calibri" pitchFamily="34" charset="-122"/>
                <a:cs typeface="Calibri" pitchFamily="34" charset="-120"/>
              </a:rPr>
              <a:t>MARTIN LUTHER</a:t>
            </a:r>
            <a:endParaRPr lang="en-US" sz="1000" dirty="0"/>
          </a:p>
        </p:txBody>
      </p:sp>
      <p:sp>
        <p:nvSpPr>
          <p:cNvPr id="31" name="Text 23"/>
          <p:cNvSpPr/>
          <p:nvPr/>
        </p:nvSpPr>
        <p:spPr>
          <a:xfrm>
            <a:off x="11323015" y="6419088"/>
            <a:ext cx="502920" cy="274320"/>
          </a:xfrm>
          <a:prstGeom prst="rect">
            <a:avLst/>
          </a:prstGeom>
          <a:noFill/>
          <a:ln/>
        </p:spPr>
        <p:txBody>
          <a:bodyPr wrap="square" lIns="0" tIns="0" rIns="0" bIns="0" rtlCol="0" anchor="ctr"/>
          <a:lstStyle/>
          <a:p>
            <a:pPr algn="r" indent="0" marL="0">
              <a:buNone/>
            </a:pPr>
            <a:r>
              <a:rPr lang="en-US" sz="1000" dirty="0">
                <a:solidFill>
                  <a:srgbClr val="6E6485"/>
                </a:solidFill>
                <a:latin typeface="Calibri" pitchFamily="34" charset="0"/>
                <a:ea typeface="Calibri" pitchFamily="34" charset="-122"/>
                <a:cs typeface="Calibri" pitchFamily="34" charset="-120"/>
              </a:rPr>
              <a:t>17</a:t>
            </a:r>
            <a:endParaRPr lang="en-US" sz="1000" dirty="0"/>
          </a:p>
        </p:txBody>
      </p:sp>
      <p:sp>
        <p:nvSpPr>
          <p:cNvPr id="32" name="Text 24"/>
          <p:cNvSpPr/>
          <p:nvPr/>
        </p:nvSpPr>
        <p:spPr>
          <a:xfrm>
            <a:off x="548640" y="6419088"/>
            <a:ext cx="5486400" cy="274320"/>
          </a:xfrm>
          <a:prstGeom prst="rect">
            <a:avLst/>
          </a:prstGeom>
          <a:noFill/>
          <a:ln/>
        </p:spPr>
        <p:txBody>
          <a:bodyPr wrap="square" lIns="0" tIns="0" rIns="0" bIns="0" rtlCol="0" anchor="ctr"/>
          <a:lstStyle/>
          <a:p>
            <a:pPr indent="0" marL="0">
              <a:buNone/>
            </a:pPr>
            <a:r>
              <a:rPr lang="en-US" sz="900" spc="120" kern="0" dirty="0">
                <a:solidFill>
                  <a:srgbClr val="6E6485"/>
                </a:solidFill>
                <a:latin typeface="Calibri" pitchFamily="34" charset="0"/>
                <a:ea typeface="Calibri" pitchFamily="34" charset="-122"/>
                <a:cs typeface="Calibri" pitchFamily="34" charset="-120"/>
              </a:rPr>
              <a:t>THE ADVENTIST PHILOSOPHY OF MUSIC</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38912"/>
            <a:ext cx="566928" cy="566928"/>
          </a:xfrm>
          <a:prstGeom prst="ellipse">
            <a:avLst/>
          </a:prstGeom>
          <a:solidFill>
            <a:srgbClr val="3B1E6D"/>
          </a:solidFill>
          <a:ln/>
        </p:spPr>
      </p:sp>
      <p:pic>
        <p:nvPicPr>
          <p:cNvPr id="3" name="Image 0" descr="assets/FaUserFriends_white.png">    </p:cNvPr>
          <p:cNvPicPr>
            <a:picLocks noChangeAspect="1"/>
          </p:cNvPicPr>
          <p:nvPr/>
        </p:nvPicPr>
        <p:blipFill>
          <a:blip r:embed="rId1"/>
          <a:stretch>
            <a:fillRect/>
          </a:stretch>
        </p:blipFill>
        <p:spPr>
          <a:xfrm>
            <a:off x="625175" y="515447"/>
            <a:ext cx="413857" cy="413857"/>
          </a:xfrm>
          <a:prstGeom prst="rect">
            <a:avLst/>
          </a:prstGeom>
        </p:spPr>
      </p:pic>
      <p:sp>
        <p:nvSpPr>
          <p:cNvPr id="4" name="Text 1"/>
          <p:cNvSpPr/>
          <p:nvPr/>
        </p:nvSpPr>
        <p:spPr>
          <a:xfrm>
            <a:off x="1316736" y="402336"/>
            <a:ext cx="10326319" cy="237744"/>
          </a:xfrm>
          <a:prstGeom prst="rect">
            <a:avLst/>
          </a:prstGeom>
          <a:noFill/>
          <a:ln/>
        </p:spPr>
        <p:txBody>
          <a:bodyPr wrap="square" lIns="0" tIns="0" rIns="0" bIns="0" rtlCol="0" anchor="ctr"/>
          <a:lstStyle/>
          <a:p>
            <a:pPr indent="0" marL="0">
              <a:buNone/>
            </a:pPr>
            <a:r>
              <a:rPr lang="en-US" sz="1150" b="1" spc="200" kern="0" dirty="0">
                <a:solidFill>
                  <a:srgbClr val="8A6D1E"/>
                </a:solidFill>
                <a:latin typeface="Calibri" pitchFamily="34" charset="0"/>
                <a:ea typeface="Calibri" pitchFamily="34" charset="-122"/>
                <a:cs typeface="Calibri" pitchFamily="34" charset="-120"/>
              </a:rPr>
              <a:t>SECTION III</a:t>
            </a:r>
            <a:endParaRPr lang="en-US" sz="1150" dirty="0"/>
          </a:p>
        </p:txBody>
      </p:sp>
      <p:sp>
        <p:nvSpPr>
          <p:cNvPr id="5" name="Text 2"/>
          <p:cNvSpPr/>
          <p:nvPr/>
        </p:nvSpPr>
        <p:spPr>
          <a:xfrm>
            <a:off x="1316736" y="621792"/>
            <a:ext cx="10326319" cy="502920"/>
          </a:xfrm>
          <a:prstGeom prst="rect">
            <a:avLst/>
          </a:prstGeom>
          <a:noFill/>
          <a:ln/>
        </p:spPr>
        <p:txBody>
          <a:bodyPr wrap="square" lIns="0" tIns="0" rIns="0" bIns="0" rtlCol="0" anchor="ctr"/>
          <a:lstStyle/>
          <a:p>
            <a:pPr indent="0" marL="0">
              <a:buNone/>
            </a:pPr>
            <a:r>
              <a:rPr lang="en-US" sz="2400" b="1" dirty="0">
                <a:solidFill>
                  <a:srgbClr val="3B1E6D"/>
                </a:solidFill>
                <a:latin typeface="Cambria" pitchFamily="34" charset="0"/>
                <a:ea typeface="Cambria" pitchFamily="34" charset="-122"/>
                <a:cs typeface="Cambria" pitchFamily="34" charset="-120"/>
              </a:rPr>
              <a:t>Choral Music in Adventist Worship</a:t>
            </a:r>
            <a:endParaRPr lang="en-US" sz="2400" dirty="0"/>
          </a:p>
        </p:txBody>
      </p:sp>
      <p:sp>
        <p:nvSpPr>
          <p:cNvPr id="6" name="Shape 3"/>
          <p:cNvSpPr/>
          <p:nvPr/>
        </p:nvSpPr>
        <p:spPr>
          <a:xfrm>
            <a:off x="548640" y="1554480"/>
            <a:ext cx="11094415" cy="1051560"/>
          </a:xfrm>
          <a:prstGeom prst="roundRect">
            <a:avLst>
              <a:gd name="adj" fmla="val 6957"/>
            </a:avLst>
          </a:prstGeom>
          <a:solidFill>
            <a:srgbClr val="F5F2FA"/>
          </a:solidFill>
          <a:ln/>
          <a:effectLst>
            <a:outerShdw sx="100000" sy="100000" kx="0" ky="0" algn="bl" rotWithShape="0" blurRad="76200" dist="25400" dir="5400000">
              <a:srgbClr val="000000">
                <a:alpha val="10000"/>
              </a:srgbClr>
            </a:outerShdw>
          </a:effectLst>
        </p:spPr>
      </p:sp>
      <p:sp>
        <p:nvSpPr>
          <p:cNvPr id="7" name="Shape 4"/>
          <p:cNvSpPr/>
          <p:nvPr/>
        </p:nvSpPr>
        <p:spPr>
          <a:xfrm>
            <a:off x="749808" y="1700784"/>
            <a:ext cx="749808" cy="749808"/>
          </a:xfrm>
          <a:prstGeom prst="ellipse">
            <a:avLst/>
          </a:prstGeom>
          <a:solidFill>
            <a:srgbClr val="3B1E6D"/>
          </a:solidFill>
          <a:ln/>
        </p:spPr>
      </p:sp>
      <p:pic>
        <p:nvPicPr>
          <p:cNvPr id="8" name="Image 1" descr="assets/FaUsers_white.png">    </p:cNvPr>
          <p:cNvPicPr>
            <a:picLocks noChangeAspect="1"/>
          </p:cNvPicPr>
          <p:nvPr/>
        </p:nvPicPr>
        <p:blipFill>
          <a:blip r:embed="rId2"/>
          <a:stretch>
            <a:fillRect/>
          </a:stretch>
        </p:blipFill>
        <p:spPr>
          <a:xfrm>
            <a:off x="851032" y="1802008"/>
            <a:ext cx="547360" cy="547360"/>
          </a:xfrm>
          <a:prstGeom prst="rect">
            <a:avLst/>
          </a:prstGeom>
        </p:spPr>
      </p:pic>
      <p:sp>
        <p:nvSpPr>
          <p:cNvPr id="9" name="Text 5"/>
          <p:cNvSpPr/>
          <p:nvPr/>
        </p:nvSpPr>
        <p:spPr>
          <a:xfrm>
            <a:off x="1737360" y="1645920"/>
            <a:ext cx="9631375" cy="292608"/>
          </a:xfrm>
          <a:prstGeom prst="rect">
            <a:avLst/>
          </a:prstGeom>
          <a:noFill/>
          <a:ln/>
        </p:spPr>
        <p:txBody>
          <a:bodyPr wrap="square" lIns="0" tIns="0" rIns="0" bIns="0" rtlCol="0" anchor="ctr"/>
          <a:lstStyle/>
          <a:p>
            <a:pPr indent="0" marL="0">
              <a:buNone/>
            </a:pPr>
            <a:r>
              <a:rPr lang="en-US" sz="1450" b="1" dirty="0">
                <a:solidFill>
                  <a:srgbClr val="3B1E6D"/>
                </a:solidFill>
                <a:latin typeface="Cambria" pitchFamily="34" charset="0"/>
                <a:ea typeface="Cambria" pitchFamily="34" charset="-122"/>
                <a:cs typeface="Cambria" pitchFamily="34" charset="-120"/>
              </a:rPr>
              <a:t>Choirs</a:t>
            </a:r>
            <a:endParaRPr lang="en-US" sz="1450" dirty="0"/>
          </a:p>
        </p:txBody>
      </p:sp>
      <p:sp>
        <p:nvSpPr>
          <p:cNvPr id="10" name="Text 6"/>
          <p:cNvSpPr/>
          <p:nvPr/>
        </p:nvSpPr>
        <p:spPr>
          <a:xfrm>
            <a:off x="1737360" y="1965960"/>
            <a:ext cx="9631375" cy="548640"/>
          </a:xfrm>
          <a:prstGeom prst="rect">
            <a:avLst/>
          </a:prstGeom>
          <a:noFill/>
          <a:ln/>
        </p:spPr>
        <p:txBody>
          <a:bodyPr wrap="square" lIns="0" tIns="0" rIns="0" bIns="0" rtlCol="0" anchor="t"/>
          <a:lstStyle/>
          <a:p>
            <a:pPr indent="0" marL="0">
              <a:buNone/>
            </a:pPr>
            <a:r>
              <a:rPr lang="en-US" sz="1180" dirty="0">
                <a:solidFill>
                  <a:srgbClr val="201341"/>
                </a:solidFill>
                <a:latin typeface="Calibri" pitchFamily="34" charset="0"/>
                <a:ea typeface="Calibri" pitchFamily="34" charset="-122"/>
                <a:cs typeface="Calibri" pitchFamily="34" charset="-120"/>
              </a:rPr>
              <a:t>Model harmonic and textual depth, leading the congregation into richer engagement with a text.</a:t>
            </a:r>
            <a:endParaRPr lang="en-US" sz="1180" dirty="0"/>
          </a:p>
        </p:txBody>
      </p:sp>
      <p:sp>
        <p:nvSpPr>
          <p:cNvPr id="11" name="Shape 7"/>
          <p:cNvSpPr/>
          <p:nvPr/>
        </p:nvSpPr>
        <p:spPr>
          <a:xfrm>
            <a:off x="548640" y="2752344"/>
            <a:ext cx="11094415" cy="1051560"/>
          </a:xfrm>
          <a:prstGeom prst="roundRect">
            <a:avLst>
              <a:gd name="adj" fmla="val 6957"/>
            </a:avLst>
          </a:prstGeom>
          <a:solidFill>
            <a:srgbClr val="F5F2FA"/>
          </a:solidFill>
          <a:ln/>
          <a:effectLst>
            <a:outerShdw sx="100000" sy="100000" kx="0" ky="0" algn="bl" rotWithShape="0" blurRad="76200" dist="25400" dir="5400000">
              <a:srgbClr val="000000">
                <a:alpha val="10000"/>
              </a:srgbClr>
            </a:outerShdw>
          </a:effectLst>
        </p:spPr>
      </p:sp>
      <p:sp>
        <p:nvSpPr>
          <p:cNvPr id="12" name="Shape 8"/>
          <p:cNvSpPr/>
          <p:nvPr/>
        </p:nvSpPr>
        <p:spPr>
          <a:xfrm>
            <a:off x="749808" y="2898648"/>
            <a:ext cx="749808" cy="749808"/>
          </a:xfrm>
          <a:prstGeom prst="ellipse">
            <a:avLst/>
          </a:prstGeom>
          <a:solidFill>
            <a:srgbClr val="3B1E6D"/>
          </a:solidFill>
          <a:ln/>
        </p:spPr>
      </p:sp>
      <p:pic>
        <p:nvPicPr>
          <p:cNvPr id="13" name="Image 2" descr="assets/FaMusic_white.png">    </p:cNvPr>
          <p:cNvPicPr>
            <a:picLocks noChangeAspect="1"/>
          </p:cNvPicPr>
          <p:nvPr/>
        </p:nvPicPr>
        <p:blipFill>
          <a:blip r:embed="rId3"/>
          <a:stretch>
            <a:fillRect/>
          </a:stretch>
        </p:blipFill>
        <p:spPr>
          <a:xfrm>
            <a:off x="851032" y="2999872"/>
            <a:ext cx="547360" cy="547360"/>
          </a:xfrm>
          <a:prstGeom prst="rect">
            <a:avLst/>
          </a:prstGeom>
        </p:spPr>
      </p:pic>
      <p:sp>
        <p:nvSpPr>
          <p:cNvPr id="14" name="Text 9"/>
          <p:cNvSpPr/>
          <p:nvPr/>
        </p:nvSpPr>
        <p:spPr>
          <a:xfrm>
            <a:off x="1737360" y="2843784"/>
            <a:ext cx="9631375" cy="292608"/>
          </a:xfrm>
          <a:prstGeom prst="rect">
            <a:avLst/>
          </a:prstGeom>
          <a:noFill/>
          <a:ln/>
        </p:spPr>
        <p:txBody>
          <a:bodyPr wrap="square" lIns="0" tIns="0" rIns="0" bIns="0" rtlCol="0" anchor="ctr"/>
          <a:lstStyle/>
          <a:p>
            <a:pPr indent="0" marL="0">
              <a:buNone/>
            </a:pPr>
            <a:r>
              <a:rPr lang="en-US" sz="1450" b="1" dirty="0">
                <a:solidFill>
                  <a:srgbClr val="3B1E6D"/>
                </a:solidFill>
                <a:latin typeface="Cambria" pitchFamily="34" charset="0"/>
                <a:ea typeface="Cambria" pitchFamily="34" charset="-122"/>
                <a:cs typeface="Cambria" pitchFamily="34" charset="-120"/>
              </a:rPr>
              <a:t>Ensembles</a:t>
            </a:r>
            <a:endParaRPr lang="en-US" sz="1450" dirty="0"/>
          </a:p>
        </p:txBody>
      </p:sp>
      <p:sp>
        <p:nvSpPr>
          <p:cNvPr id="15" name="Text 10"/>
          <p:cNvSpPr/>
          <p:nvPr/>
        </p:nvSpPr>
        <p:spPr>
          <a:xfrm>
            <a:off x="1737360" y="3163824"/>
            <a:ext cx="9631375" cy="548640"/>
          </a:xfrm>
          <a:prstGeom prst="rect">
            <a:avLst/>
          </a:prstGeom>
          <a:noFill/>
          <a:ln/>
        </p:spPr>
        <p:txBody>
          <a:bodyPr wrap="square" lIns="0" tIns="0" rIns="0" bIns="0" rtlCol="0" anchor="t"/>
          <a:lstStyle/>
          <a:p>
            <a:pPr indent="0" marL="0">
              <a:buNone/>
            </a:pPr>
            <a:r>
              <a:rPr lang="en-US" sz="1180" dirty="0">
                <a:solidFill>
                  <a:srgbClr val="201341"/>
                </a:solidFill>
                <a:latin typeface="Calibri" pitchFamily="34" charset="0"/>
                <a:ea typeface="Calibri" pitchFamily="34" charset="-122"/>
                <a:cs typeface="Calibri" pitchFamily="34" charset="-120"/>
              </a:rPr>
              <a:t>Offer flexible, intimate musical leadership for varied worship settings and special services.</a:t>
            </a:r>
            <a:endParaRPr lang="en-US" sz="1180" dirty="0"/>
          </a:p>
        </p:txBody>
      </p:sp>
      <p:sp>
        <p:nvSpPr>
          <p:cNvPr id="16" name="Shape 11"/>
          <p:cNvSpPr/>
          <p:nvPr/>
        </p:nvSpPr>
        <p:spPr>
          <a:xfrm>
            <a:off x="548640" y="3950208"/>
            <a:ext cx="11094415" cy="1051560"/>
          </a:xfrm>
          <a:prstGeom prst="roundRect">
            <a:avLst>
              <a:gd name="adj" fmla="val 6957"/>
            </a:avLst>
          </a:prstGeom>
          <a:solidFill>
            <a:srgbClr val="F5F2FA"/>
          </a:solidFill>
          <a:ln/>
          <a:effectLst>
            <a:outerShdw sx="100000" sy="100000" kx="0" ky="0" algn="bl" rotWithShape="0" blurRad="76200" dist="25400" dir="5400000">
              <a:srgbClr val="000000">
                <a:alpha val="10000"/>
              </a:srgbClr>
            </a:outerShdw>
          </a:effectLst>
        </p:spPr>
      </p:sp>
      <p:sp>
        <p:nvSpPr>
          <p:cNvPr id="17" name="Shape 12"/>
          <p:cNvSpPr/>
          <p:nvPr/>
        </p:nvSpPr>
        <p:spPr>
          <a:xfrm>
            <a:off x="749808" y="4096512"/>
            <a:ext cx="749808" cy="749808"/>
          </a:xfrm>
          <a:prstGeom prst="ellipse">
            <a:avLst/>
          </a:prstGeom>
          <a:solidFill>
            <a:srgbClr val="3B1E6D"/>
          </a:solidFill>
          <a:ln/>
        </p:spPr>
      </p:sp>
      <p:pic>
        <p:nvPicPr>
          <p:cNvPr id="18" name="Image 3" descr="assets/FaGuitar_white.png">    </p:cNvPr>
          <p:cNvPicPr>
            <a:picLocks noChangeAspect="1"/>
          </p:cNvPicPr>
          <p:nvPr/>
        </p:nvPicPr>
        <p:blipFill>
          <a:blip r:embed="rId4"/>
          <a:stretch>
            <a:fillRect/>
          </a:stretch>
        </p:blipFill>
        <p:spPr>
          <a:xfrm>
            <a:off x="851032" y="4197736"/>
            <a:ext cx="547360" cy="547360"/>
          </a:xfrm>
          <a:prstGeom prst="rect">
            <a:avLst/>
          </a:prstGeom>
        </p:spPr>
      </p:pic>
      <p:sp>
        <p:nvSpPr>
          <p:cNvPr id="19" name="Text 13"/>
          <p:cNvSpPr/>
          <p:nvPr/>
        </p:nvSpPr>
        <p:spPr>
          <a:xfrm>
            <a:off x="1737360" y="4041648"/>
            <a:ext cx="9631375" cy="292608"/>
          </a:xfrm>
          <a:prstGeom prst="rect">
            <a:avLst/>
          </a:prstGeom>
          <a:noFill/>
          <a:ln/>
        </p:spPr>
        <p:txBody>
          <a:bodyPr wrap="square" lIns="0" tIns="0" rIns="0" bIns="0" rtlCol="0" anchor="ctr"/>
          <a:lstStyle/>
          <a:p>
            <a:pPr indent="0" marL="0">
              <a:buNone/>
            </a:pPr>
            <a:r>
              <a:rPr lang="en-US" sz="1450" b="1" dirty="0">
                <a:solidFill>
                  <a:srgbClr val="3B1E6D"/>
                </a:solidFill>
                <a:latin typeface="Cambria" pitchFamily="34" charset="0"/>
                <a:ea typeface="Cambria" pitchFamily="34" charset="-122"/>
                <a:cs typeface="Cambria" pitchFamily="34" charset="-120"/>
              </a:rPr>
              <a:t>Instrumentalists</a:t>
            </a:r>
            <a:endParaRPr lang="en-US" sz="1450" dirty="0"/>
          </a:p>
        </p:txBody>
      </p:sp>
      <p:sp>
        <p:nvSpPr>
          <p:cNvPr id="20" name="Text 14"/>
          <p:cNvSpPr/>
          <p:nvPr/>
        </p:nvSpPr>
        <p:spPr>
          <a:xfrm>
            <a:off x="1737360" y="4361688"/>
            <a:ext cx="9631375" cy="548640"/>
          </a:xfrm>
          <a:prstGeom prst="rect">
            <a:avLst/>
          </a:prstGeom>
          <a:noFill/>
          <a:ln/>
        </p:spPr>
        <p:txBody>
          <a:bodyPr wrap="square" lIns="0" tIns="0" rIns="0" bIns="0" rtlCol="0" anchor="t"/>
          <a:lstStyle/>
          <a:p>
            <a:pPr indent="0" marL="0">
              <a:buNone/>
            </a:pPr>
            <a:r>
              <a:rPr lang="en-US" sz="1180" dirty="0">
                <a:solidFill>
                  <a:srgbClr val="201341"/>
                </a:solidFill>
                <a:latin typeface="Calibri" pitchFamily="34" charset="0"/>
                <a:ea typeface="Calibri" pitchFamily="34" charset="-122"/>
                <a:cs typeface="Calibri" pitchFamily="34" charset="-120"/>
              </a:rPr>
              <a:t>Support congregational singing with tasteful accompaniment that serves the voice, not the spotlight.</a:t>
            </a:r>
            <a:endParaRPr lang="en-US" sz="1180" dirty="0"/>
          </a:p>
        </p:txBody>
      </p:sp>
      <p:sp>
        <p:nvSpPr>
          <p:cNvPr id="21" name="Shape 15"/>
          <p:cNvSpPr/>
          <p:nvPr/>
        </p:nvSpPr>
        <p:spPr>
          <a:xfrm>
            <a:off x="548640" y="5257800"/>
            <a:ext cx="11094415" cy="777240"/>
          </a:xfrm>
          <a:prstGeom prst="roundRect">
            <a:avLst>
              <a:gd name="adj" fmla="val 9412"/>
            </a:avLst>
          </a:prstGeom>
          <a:solidFill>
            <a:srgbClr val="D4AF37"/>
          </a:solidFill>
          <a:ln/>
        </p:spPr>
      </p:sp>
      <p:sp>
        <p:nvSpPr>
          <p:cNvPr id="22" name="Text 16"/>
          <p:cNvSpPr/>
          <p:nvPr/>
        </p:nvSpPr>
        <p:spPr>
          <a:xfrm>
            <a:off x="868680" y="5257800"/>
            <a:ext cx="10454335" cy="777240"/>
          </a:xfrm>
          <a:prstGeom prst="rect">
            <a:avLst/>
          </a:prstGeom>
          <a:noFill/>
          <a:ln/>
        </p:spPr>
        <p:txBody>
          <a:bodyPr wrap="square" lIns="0" tIns="0" rIns="0" bIns="0" rtlCol="0" anchor="ctr"/>
          <a:lstStyle/>
          <a:p>
            <a:pPr algn="ctr" indent="0" marL="0">
              <a:buNone/>
            </a:pPr>
            <a:r>
              <a:rPr lang="en-US" sz="1300" b="1" i="1" dirty="0">
                <a:solidFill>
                  <a:srgbClr val="16213E"/>
                </a:solidFill>
                <a:latin typeface="Cambria" pitchFamily="34" charset="0"/>
                <a:ea typeface="Cambria" pitchFamily="34" charset="-122"/>
                <a:cs typeface="Cambria" pitchFamily="34" charset="-120"/>
              </a:rPr>
              <a:t>The choir supports congregational worship rather than replacing it — the musician is a window to Christ, not the portrait on display.</a:t>
            </a:r>
            <a:endParaRPr lang="en-US" sz="1300" dirty="0"/>
          </a:p>
        </p:txBody>
      </p:sp>
      <p:sp>
        <p:nvSpPr>
          <p:cNvPr id="23" name="Text 17"/>
          <p:cNvSpPr/>
          <p:nvPr/>
        </p:nvSpPr>
        <p:spPr>
          <a:xfrm>
            <a:off x="11323015" y="6419088"/>
            <a:ext cx="502920" cy="274320"/>
          </a:xfrm>
          <a:prstGeom prst="rect">
            <a:avLst/>
          </a:prstGeom>
          <a:noFill/>
          <a:ln/>
        </p:spPr>
        <p:txBody>
          <a:bodyPr wrap="square" lIns="0" tIns="0" rIns="0" bIns="0" rtlCol="0" anchor="ctr"/>
          <a:lstStyle/>
          <a:p>
            <a:pPr algn="r" indent="0" marL="0">
              <a:buNone/>
            </a:pPr>
            <a:r>
              <a:rPr lang="en-US" sz="1000" dirty="0">
                <a:solidFill>
                  <a:srgbClr val="6E6485"/>
                </a:solidFill>
                <a:latin typeface="Calibri" pitchFamily="34" charset="0"/>
                <a:ea typeface="Calibri" pitchFamily="34" charset="-122"/>
                <a:cs typeface="Calibri" pitchFamily="34" charset="-120"/>
              </a:rPr>
              <a:t>18</a:t>
            </a:r>
            <a:endParaRPr lang="en-US" sz="1000" dirty="0"/>
          </a:p>
        </p:txBody>
      </p:sp>
      <p:sp>
        <p:nvSpPr>
          <p:cNvPr id="24" name="Text 18"/>
          <p:cNvSpPr/>
          <p:nvPr/>
        </p:nvSpPr>
        <p:spPr>
          <a:xfrm>
            <a:off x="548640" y="6419088"/>
            <a:ext cx="5486400" cy="274320"/>
          </a:xfrm>
          <a:prstGeom prst="rect">
            <a:avLst/>
          </a:prstGeom>
          <a:noFill/>
          <a:ln/>
        </p:spPr>
        <p:txBody>
          <a:bodyPr wrap="square" lIns="0" tIns="0" rIns="0" bIns="0" rtlCol="0" anchor="ctr"/>
          <a:lstStyle/>
          <a:p>
            <a:pPr indent="0" marL="0">
              <a:buNone/>
            </a:pPr>
            <a:r>
              <a:rPr lang="en-US" sz="900" spc="120" kern="0" dirty="0">
                <a:solidFill>
                  <a:srgbClr val="6E6485"/>
                </a:solidFill>
                <a:latin typeface="Calibri" pitchFamily="34" charset="0"/>
                <a:ea typeface="Calibri" pitchFamily="34" charset="-122"/>
                <a:cs typeface="Calibri" pitchFamily="34" charset="-120"/>
              </a:rPr>
              <a:t>THE ADVENTIST PHILOSOPHY OF MUSIC</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38912"/>
            <a:ext cx="566928" cy="566928"/>
          </a:xfrm>
          <a:prstGeom prst="ellipse">
            <a:avLst/>
          </a:prstGeom>
          <a:solidFill>
            <a:srgbClr val="3B1E6D"/>
          </a:solidFill>
          <a:ln/>
        </p:spPr>
      </p:sp>
      <p:pic>
        <p:nvPicPr>
          <p:cNvPr id="3" name="Image 0" descr="assets/FaFeatherAlt_white.png">    </p:cNvPr>
          <p:cNvPicPr>
            <a:picLocks noChangeAspect="1"/>
          </p:cNvPicPr>
          <p:nvPr/>
        </p:nvPicPr>
        <p:blipFill>
          <a:blip r:embed="rId1"/>
          <a:stretch>
            <a:fillRect/>
          </a:stretch>
        </p:blipFill>
        <p:spPr>
          <a:xfrm>
            <a:off x="625175" y="515447"/>
            <a:ext cx="413857" cy="413857"/>
          </a:xfrm>
          <a:prstGeom prst="rect">
            <a:avLst/>
          </a:prstGeom>
        </p:spPr>
      </p:pic>
      <p:sp>
        <p:nvSpPr>
          <p:cNvPr id="4" name="Text 1"/>
          <p:cNvSpPr/>
          <p:nvPr/>
        </p:nvSpPr>
        <p:spPr>
          <a:xfrm>
            <a:off x="1316736" y="402336"/>
            <a:ext cx="10326319" cy="237744"/>
          </a:xfrm>
          <a:prstGeom prst="rect">
            <a:avLst/>
          </a:prstGeom>
          <a:noFill/>
          <a:ln/>
        </p:spPr>
        <p:txBody>
          <a:bodyPr wrap="square" lIns="0" tIns="0" rIns="0" bIns="0" rtlCol="0" anchor="ctr"/>
          <a:lstStyle/>
          <a:p>
            <a:pPr indent="0" marL="0">
              <a:buNone/>
            </a:pPr>
            <a:r>
              <a:rPr lang="en-US" sz="1150" b="1" spc="200" kern="0" dirty="0">
                <a:solidFill>
                  <a:srgbClr val="8A6D1E"/>
                </a:solidFill>
                <a:latin typeface="Calibri" pitchFamily="34" charset="0"/>
                <a:ea typeface="Calibri" pitchFamily="34" charset="-122"/>
                <a:cs typeface="Calibri" pitchFamily="34" charset="-120"/>
              </a:rPr>
              <a:t>SECTION III</a:t>
            </a:r>
            <a:endParaRPr lang="en-US" sz="1150" dirty="0"/>
          </a:p>
        </p:txBody>
      </p:sp>
      <p:sp>
        <p:nvSpPr>
          <p:cNvPr id="5" name="Text 2"/>
          <p:cNvSpPr/>
          <p:nvPr/>
        </p:nvSpPr>
        <p:spPr>
          <a:xfrm>
            <a:off x="1316736" y="621792"/>
            <a:ext cx="10326319" cy="502920"/>
          </a:xfrm>
          <a:prstGeom prst="rect">
            <a:avLst/>
          </a:prstGeom>
          <a:noFill/>
          <a:ln/>
        </p:spPr>
        <p:txBody>
          <a:bodyPr wrap="square" lIns="0" tIns="0" rIns="0" bIns="0" rtlCol="0" anchor="ctr"/>
          <a:lstStyle/>
          <a:p>
            <a:pPr indent="0" marL="0">
              <a:buNone/>
            </a:pPr>
            <a:r>
              <a:rPr lang="en-US" sz="2500" b="1" dirty="0">
                <a:solidFill>
                  <a:srgbClr val="3B1E6D"/>
                </a:solidFill>
                <a:latin typeface="Cambria" pitchFamily="34" charset="0"/>
                <a:ea typeface="Cambria" pitchFamily="34" charset="-122"/>
                <a:cs typeface="Cambria" pitchFamily="34" charset="-120"/>
              </a:rPr>
              <a:t>The Composer's Responsibility</a:t>
            </a:r>
            <a:endParaRPr lang="en-US" sz="2500" dirty="0"/>
          </a:p>
        </p:txBody>
      </p:sp>
      <p:sp>
        <p:nvSpPr>
          <p:cNvPr id="6" name="Shape 3"/>
          <p:cNvSpPr/>
          <p:nvPr/>
        </p:nvSpPr>
        <p:spPr>
          <a:xfrm>
            <a:off x="548640" y="1645920"/>
            <a:ext cx="2043318" cy="1828800"/>
          </a:xfrm>
          <a:prstGeom prst="roundRect">
            <a:avLst>
              <a:gd name="adj" fmla="val 4000"/>
            </a:avLst>
          </a:prstGeom>
          <a:solidFill>
            <a:srgbClr val="F5F2FA"/>
          </a:solidFill>
          <a:ln/>
          <a:effectLst>
            <a:outerShdw sx="100000" sy="100000" kx="0" ky="0" algn="bl" rotWithShape="0" blurRad="76200" dist="25400" dir="5400000">
              <a:srgbClr val="000000">
                <a:alpha val="10000"/>
              </a:srgbClr>
            </a:outerShdw>
          </a:effectLst>
        </p:spPr>
      </p:sp>
      <p:sp>
        <p:nvSpPr>
          <p:cNvPr id="7" name="Shape 4"/>
          <p:cNvSpPr/>
          <p:nvPr/>
        </p:nvSpPr>
        <p:spPr>
          <a:xfrm>
            <a:off x="1277691" y="1865376"/>
            <a:ext cx="585216" cy="585216"/>
          </a:xfrm>
          <a:prstGeom prst="ellipse">
            <a:avLst/>
          </a:prstGeom>
          <a:solidFill>
            <a:srgbClr val="3B1E6D"/>
          </a:solidFill>
          <a:ln/>
        </p:spPr>
      </p:sp>
      <p:pic>
        <p:nvPicPr>
          <p:cNvPr id="8" name="Image 1" descr="assets/FaBible_white.png">    </p:cNvPr>
          <p:cNvPicPr>
            <a:picLocks noChangeAspect="1"/>
          </p:cNvPicPr>
          <p:nvPr/>
        </p:nvPicPr>
        <p:blipFill>
          <a:blip r:embed="rId2"/>
          <a:stretch>
            <a:fillRect/>
          </a:stretch>
        </p:blipFill>
        <p:spPr>
          <a:xfrm>
            <a:off x="1356695" y="1944380"/>
            <a:ext cx="427208" cy="427208"/>
          </a:xfrm>
          <a:prstGeom prst="rect">
            <a:avLst/>
          </a:prstGeom>
        </p:spPr>
      </p:pic>
      <p:sp>
        <p:nvSpPr>
          <p:cNvPr id="9" name="Text 5"/>
          <p:cNvSpPr/>
          <p:nvPr/>
        </p:nvSpPr>
        <p:spPr>
          <a:xfrm>
            <a:off x="685800" y="2560320"/>
            <a:ext cx="1768998" cy="82296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Theology</a:t>
            </a:r>
            <a:endParaRPr lang="en-US" sz="1200" dirty="0"/>
          </a:p>
        </p:txBody>
      </p:sp>
      <p:sp>
        <p:nvSpPr>
          <p:cNvPr id="10" name="Shape 6"/>
          <p:cNvSpPr/>
          <p:nvPr/>
        </p:nvSpPr>
        <p:spPr>
          <a:xfrm>
            <a:off x="2811414" y="1645920"/>
            <a:ext cx="2043318" cy="1828800"/>
          </a:xfrm>
          <a:prstGeom prst="roundRect">
            <a:avLst>
              <a:gd name="adj" fmla="val 4000"/>
            </a:avLst>
          </a:prstGeom>
          <a:solidFill>
            <a:srgbClr val="F5F2FA"/>
          </a:solidFill>
          <a:ln/>
          <a:effectLst>
            <a:outerShdw sx="100000" sy="100000" kx="0" ky="0" algn="bl" rotWithShape="0" blurRad="76200" dist="25400" dir="5400000">
              <a:srgbClr val="000000">
                <a:alpha val="10000"/>
              </a:srgbClr>
            </a:outerShdw>
          </a:effectLst>
        </p:spPr>
      </p:sp>
      <p:sp>
        <p:nvSpPr>
          <p:cNvPr id="11" name="Shape 7"/>
          <p:cNvSpPr/>
          <p:nvPr/>
        </p:nvSpPr>
        <p:spPr>
          <a:xfrm>
            <a:off x="3540465" y="1865376"/>
            <a:ext cx="585216" cy="585216"/>
          </a:xfrm>
          <a:prstGeom prst="ellipse">
            <a:avLst/>
          </a:prstGeom>
          <a:solidFill>
            <a:srgbClr val="3B1E6D"/>
          </a:solidFill>
          <a:ln/>
        </p:spPr>
      </p:sp>
      <p:pic>
        <p:nvPicPr>
          <p:cNvPr id="12" name="Image 2" descr="assets/FaCommentDots_white.png">    </p:cNvPr>
          <p:cNvPicPr>
            <a:picLocks noChangeAspect="1"/>
          </p:cNvPicPr>
          <p:nvPr/>
        </p:nvPicPr>
        <p:blipFill>
          <a:blip r:embed="rId3"/>
          <a:stretch>
            <a:fillRect/>
          </a:stretch>
        </p:blipFill>
        <p:spPr>
          <a:xfrm>
            <a:off x="3619470" y="1944380"/>
            <a:ext cx="427208" cy="427208"/>
          </a:xfrm>
          <a:prstGeom prst="rect">
            <a:avLst/>
          </a:prstGeom>
        </p:spPr>
      </p:pic>
      <p:sp>
        <p:nvSpPr>
          <p:cNvPr id="13" name="Text 8"/>
          <p:cNvSpPr/>
          <p:nvPr/>
        </p:nvSpPr>
        <p:spPr>
          <a:xfrm>
            <a:off x="2948574" y="2560320"/>
            <a:ext cx="1768998" cy="82296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Text Setting</a:t>
            </a:r>
            <a:endParaRPr lang="en-US" sz="1200" dirty="0"/>
          </a:p>
        </p:txBody>
      </p:sp>
      <p:sp>
        <p:nvSpPr>
          <p:cNvPr id="14" name="Shape 9"/>
          <p:cNvSpPr/>
          <p:nvPr/>
        </p:nvSpPr>
        <p:spPr>
          <a:xfrm>
            <a:off x="5074188" y="1645920"/>
            <a:ext cx="2043318" cy="1828800"/>
          </a:xfrm>
          <a:prstGeom prst="roundRect">
            <a:avLst>
              <a:gd name="adj" fmla="val 4000"/>
            </a:avLst>
          </a:prstGeom>
          <a:solidFill>
            <a:srgbClr val="F5F2FA"/>
          </a:solidFill>
          <a:ln/>
          <a:effectLst>
            <a:outerShdw sx="100000" sy="100000" kx="0" ky="0" algn="bl" rotWithShape="0" blurRad="76200" dist="25400" dir="5400000">
              <a:srgbClr val="000000">
                <a:alpha val="10000"/>
              </a:srgbClr>
            </a:outerShdw>
          </a:effectLst>
        </p:spPr>
      </p:sp>
      <p:sp>
        <p:nvSpPr>
          <p:cNvPr id="15" name="Shape 10"/>
          <p:cNvSpPr/>
          <p:nvPr/>
        </p:nvSpPr>
        <p:spPr>
          <a:xfrm>
            <a:off x="5803240" y="1865376"/>
            <a:ext cx="585216" cy="585216"/>
          </a:xfrm>
          <a:prstGeom prst="ellipse">
            <a:avLst/>
          </a:prstGeom>
          <a:solidFill>
            <a:srgbClr val="3B1E6D"/>
          </a:solidFill>
          <a:ln/>
        </p:spPr>
      </p:sp>
      <p:pic>
        <p:nvPicPr>
          <p:cNvPr id="16" name="Image 3" descr="assets/FaCheckCircle_white.png">    </p:cNvPr>
          <p:cNvPicPr>
            <a:picLocks noChangeAspect="1"/>
          </p:cNvPicPr>
          <p:nvPr/>
        </p:nvPicPr>
        <p:blipFill>
          <a:blip r:embed="rId4"/>
          <a:stretch>
            <a:fillRect/>
          </a:stretch>
        </p:blipFill>
        <p:spPr>
          <a:xfrm>
            <a:off x="5882244" y="1944380"/>
            <a:ext cx="427208" cy="427208"/>
          </a:xfrm>
          <a:prstGeom prst="rect">
            <a:avLst/>
          </a:prstGeom>
        </p:spPr>
      </p:pic>
      <p:sp>
        <p:nvSpPr>
          <p:cNvPr id="17" name="Text 11"/>
          <p:cNvSpPr/>
          <p:nvPr/>
        </p:nvSpPr>
        <p:spPr>
          <a:xfrm>
            <a:off x="5211348" y="2560320"/>
            <a:ext cx="1768998" cy="82296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Musical Integrity</a:t>
            </a:r>
            <a:endParaRPr lang="en-US" sz="1200" dirty="0"/>
          </a:p>
        </p:txBody>
      </p:sp>
      <p:sp>
        <p:nvSpPr>
          <p:cNvPr id="18" name="Shape 12"/>
          <p:cNvSpPr/>
          <p:nvPr/>
        </p:nvSpPr>
        <p:spPr>
          <a:xfrm>
            <a:off x="7336963" y="1645920"/>
            <a:ext cx="2043318" cy="1828800"/>
          </a:xfrm>
          <a:prstGeom prst="roundRect">
            <a:avLst>
              <a:gd name="adj" fmla="val 4000"/>
            </a:avLst>
          </a:prstGeom>
          <a:solidFill>
            <a:srgbClr val="F5F2FA"/>
          </a:solidFill>
          <a:ln/>
          <a:effectLst>
            <a:outerShdw sx="100000" sy="100000" kx="0" ky="0" algn="bl" rotWithShape="0" blurRad="76200" dist="25400" dir="5400000">
              <a:srgbClr val="000000">
                <a:alpha val="10000"/>
              </a:srgbClr>
            </a:outerShdw>
          </a:effectLst>
        </p:spPr>
      </p:sp>
      <p:sp>
        <p:nvSpPr>
          <p:cNvPr id="19" name="Shape 13"/>
          <p:cNvSpPr/>
          <p:nvPr/>
        </p:nvSpPr>
        <p:spPr>
          <a:xfrm>
            <a:off x="8066014" y="1865376"/>
            <a:ext cx="585216" cy="585216"/>
          </a:xfrm>
          <a:prstGeom prst="ellipse">
            <a:avLst/>
          </a:prstGeom>
          <a:solidFill>
            <a:srgbClr val="3B1E6D"/>
          </a:solidFill>
          <a:ln/>
        </p:spPr>
      </p:sp>
      <p:pic>
        <p:nvPicPr>
          <p:cNvPr id="20" name="Image 4" descr="assets/FaAward_white.png">    </p:cNvPr>
          <p:cNvPicPr>
            <a:picLocks noChangeAspect="1"/>
          </p:cNvPicPr>
          <p:nvPr/>
        </p:nvPicPr>
        <p:blipFill>
          <a:blip r:embed="rId5"/>
          <a:stretch>
            <a:fillRect/>
          </a:stretch>
        </p:blipFill>
        <p:spPr>
          <a:xfrm>
            <a:off x="8145018" y="1944380"/>
            <a:ext cx="427208" cy="427208"/>
          </a:xfrm>
          <a:prstGeom prst="rect">
            <a:avLst/>
          </a:prstGeom>
        </p:spPr>
      </p:pic>
      <p:sp>
        <p:nvSpPr>
          <p:cNvPr id="21" name="Text 14"/>
          <p:cNvSpPr/>
          <p:nvPr/>
        </p:nvSpPr>
        <p:spPr>
          <a:xfrm>
            <a:off x="7474123" y="2560320"/>
            <a:ext cx="1768998" cy="82296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Excellence</a:t>
            </a:r>
            <a:endParaRPr lang="en-US" sz="1200" dirty="0"/>
          </a:p>
        </p:txBody>
      </p:sp>
      <p:sp>
        <p:nvSpPr>
          <p:cNvPr id="22" name="Shape 15"/>
          <p:cNvSpPr/>
          <p:nvPr/>
        </p:nvSpPr>
        <p:spPr>
          <a:xfrm>
            <a:off x="9599737" y="1645920"/>
            <a:ext cx="2043318" cy="1828800"/>
          </a:xfrm>
          <a:prstGeom prst="roundRect">
            <a:avLst>
              <a:gd name="adj" fmla="val 4000"/>
            </a:avLst>
          </a:prstGeom>
          <a:solidFill>
            <a:srgbClr val="F5F2FA"/>
          </a:solidFill>
          <a:ln/>
          <a:effectLst>
            <a:outerShdw sx="100000" sy="100000" kx="0" ky="0" algn="bl" rotWithShape="0" blurRad="76200" dist="25400" dir="5400000">
              <a:srgbClr val="000000">
                <a:alpha val="10000"/>
              </a:srgbClr>
            </a:outerShdw>
          </a:effectLst>
        </p:spPr>
      </p:sp>
      <p:sp>
        <p:nvSpPr>
          <p:cNvPr id="23" name="Shape 16"/>
          <p:cNvSpPr/>
          <p:nvPr/>
        </p:nvSpPr>
        <p:spPr>
          <a:xfrm>
            <a:off x="10328788" y="1865376"/>
            <a:ext cx="585216" cy="585216"/>
          </a:xfrm>
          <a:prstGeom prst="ellipse">
            <a:avLst/>
          </a:prstGeom>
          <a:solidFill>
            <a:srgbClr val="3B1E6D"/>
          </a:solidFill>
          <a:ln/>
        </p:spPr>
      </p:sp>
      <p:pic>
        <p:nvPicPr>
          <p:cNvPr id="24" name="Image 5" descr="assets/FaDove_white.png">    </p:cNvPr>
          <p:cNvPicPr>
            <a:picLocks noChangeAspect="1"/>
          </p:cNvPicPr>
          <p:nvPr/>
        </p:nvPicPr>
        <p:blipFill>
          <a:blip r:embed="rId6"/>
          <a:stretch>
            <a:fillRect/>
          </a:stretch>
        </p:blipFill>
        <p:spPr>
          <a:xfrm>
            <a:off x="10407792" y="1944380"/>
            <a:ext cx="427208" cy="427208"/>
          </a:xfrm>
          <a:prstGeom prst="rect">
            <a:avLst/>
          </a:prstGeom>
        </p:spPr>
      </p:pic>
      <p:sp>
        <p:nvSpPr>
          <p:cNvPr id="25" name="Text 17"/>
          <p:cNvSpPr/>
          <p:nvPr/>
        </p:nvSpPr>
        <p:spPr>
          <a:xfrm>
            <a:off x="9736897" y="2560320"/>
            <a:ext cx="1768998" cy="82296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Spiritual Authenticity</a:t>
            </a:r>
            <a:endParaRPr lang="en-US" sz="1200" dirty="0"/>
          </a:p>
        </p:txBody>
      </p:sp>
      <p:sp>
        <p:nvSpPr>
          <p:cNvPr id="26" name="Shape 18"/>
          <p:cNvSpPr/>
          <p:nvPr/>
        </p:nvSpPr>
        <p:spPr>
          <a:xfrm>
            <a:off x="548640" y="3749040"/>
            <a:ext cx="11094415" cy="2148840"/>
          </a:xfrm>
          <a:prstGeom prst="roundRect">
            <a:avLst>
              <a:gd name="adj" fmla="val 3404"/>
            </a:avLst>
          </a:prstGeom>
          <a:solidFill>
            <a:srgbClr val="3B1E6D"/>
          </a:solidFill>
          <a:ln/>
          <a:effectLst>
            <a:outerShdw sx="100000" sy="100000" kx="0" ky="0" algn="bl" rotWithShape="0" blurRad="76200" dist="25400" dir="5400000">
              <a:srgbClr val="000000">
                <a:alpha val="10000"/>
              </a:srgbClr>
            </a:outerShdw>
          </a:effectLst>
        </p:spPr>
      </p:sp>
      <p:sp>
        <p:nvSpPr>
          <p:cNvPr id="27" name="Shape 19"/>
          <p:cNvSpPr/>
          <p:nvPr/>
        </p:nvSpPr>
        <p:spPr>
          <a:xfrm>
            <a:off x="822960" y="4059936"/>
            <a:ext cx="621792" cy="621792"/>
          </a:xfrm>
          <a:prstGeom prst="ellipse">
            <a:avLst/>
          </a:prstGeom>
          <a:solidFill>
            <a:srgbClr val="D4AF37"/>
          </a:solidFill>
          <a:ln/>
        </p:spPr>
      </p:sp>
      <p:pic>
        <p:nvPicPr>
          <p:cNvPr id="28" name="Image 6" descr="assets/FaGlobeAfrica_purple.png">    </p:cNvPr>
          <p:cNvPicPr>
            <a:picLocks noChangeAspect="1"/>
          </p:cNvPicPr>
          <p:nvPr/>
        </p:nvPicPr>
        <p:blipFill>
          <a:blip r:embed="rId7"/>
          <a:stretch>
            <a:fillRect/>
          </a:stretch>
        </p:blipFill>
        <p:spPr>
          <a:xfrm>
            <a:off x="906902" y="4143878"/>
            <a:ext cx="453908" cy="453908"/>
          </a:xfrm>
          <a:prstGeom prst="rect">
            <a:avLst/>
          </a:prstGeom>
        </p:spPr>
      </p:pic>
      <p:sp>
        <p:nvSpPr>
          <p:cNvPr id="29" name="Text 20"/>
          <p:cNvSpPr/>
          <p:nvPr/>
        </p:nvSpPr>
        <p:spPr>
          <a:xfrm>
            <a:off x="1600200" y="3749040"/>
            <a:ext cx="9768535" cy="2148840"/>
          </a:xfrm>
          <a:prstGeom prst="rect">
            <a:avLst/>
          </a:prstGeom>
          <a:noFill/>
          <a:ln/>
        </p:spPr>
        <p:txBody>
          <a:bodyPr wrap="square" lIns="0" tIns="0" rIns="0" bIns="0" rtlCol="0" anchor="ctr"/>
          <a:lstStyle/>
          <a:p>
            <a:pPr indent="0" marL="0">
              <a:buNone/>
            </a:pPr>
            <a:r>
              <a:rPr lang="en-US" sz="1230" dirty="0">
                <a:solidFill>
                  <a:srgbClr val="FFFFFF"/>
                </a:solidFill>
                <a:latin typeface="Calibri" pitchFamily="34" charset="0"/>
                <a:ea typeface="Calibri" pitchFamily="34" charset="-122"/>
                <a:cs typeface="Calibri" pitchFamily="34" charset="-120"/>
              </a:rPr>
              <a:t>As a composer, setting Scripture to melody carries real weight: care in word-setting so melodic stress never distorts meaning; craft in voice-leading and range so a piece is singable by real congregations and choirs, not just soloists; and authenticity — writing from one's own cultural and spiritual voice. African and Ghanaian Adventist choral traditions, with their call-and-response forms and communal rhythm, model excellence rooted in a community's own musical language rather than imitation of foreign models for its own sake.</a:t>
            </a:r>
            <a:endParaRPr lang="en-US" sz="1230" dirty="0"/>
          </a:p>
        </p:txBody>
      </p:sp>
      <p:sp>
        <p:nvSpPr>
          <p:cNvPr id="30" name="Text 21"/>
          <p:cNvSpPr/>
          <p:nvPr/>
        </p:nvSpPr>
        <p:spPr>
          <a:xfrm>
            <a:off x="11323015" y="6419088"/>
            <a:ext cx="502920" cy="274320"/>
          </a:xfrm>
          <a:prstGeom prst="rect">
            <a:avLst/>
          </a:prstGeom>
          <a:noFill/>
          <a:ln/>
        </p:spPr>
        <p:txBody>
          <a:bodyPr wrap="square" lIns="0" tIns="0" rIns="0" bIns="0" rtlCol="0" anchor="ctr"/>
          <a:lstStyle/>
          <a:p>
            <a:pPr algn="r" indent="0" marL="0">
              <a:buNone/>
            </a:pPr>
            <a:r>
              <a:rPr lang="en-US" sz="1000" dirty="0">
                <a:solidFill>
                  <a:srgbClr val="6E6485"/>
                </a:solidFill>
                <a:latin typeface="Calibri" pitchFamily="34" charset="0"/>
                <a:ea typeface="Calibri" pitchFamily="34" charset="-122"/>
                <a:cs typeface="Calibri" pitchFamily="34" charset="-120"/>
              </a:rPr>
              <a:t>19</a:t>
            </a:r>
            <a:endParaRPr lang="en-US" sz="1000" dirty="0"/>
          </a:p>
        </p:txBody>
      </p:sp>
      <p:sp>
        <p:nvSpPr>
          <p:cNvPr id="31" name="Text 22"/>
          <p:cNvSpPr/>
          <p:nvPr/>
        </p:nvSpPr>
        <p:spPr>
          <a:xfrm>
            <a:off x="548640" y="6419088"/>
            <a:ext cx="5486400" cy="274320"/>
          </a:xfrm>
          <a:prstGeom prst="rect">
            <a:avLst/>
          </a:prstGeom>
          <a:noFill/>
          <a:ln/>
        </p:spPr>
        <p:txBody>
          <a:bodyPr wrap="square" lIns="0" tIns="0" rIns="0" bIns="0" rtlCol="0" anchor="ctr"/>
          <a:lstStyle/>
          <a:p>
            <a:pPr indent="0" marL="0">
              <a:buNone/>
            </a:pPr>
            <a:r>
              <a:rPr lang="en-US" sz="900" spc="120" kern="0" dirty="0">
                <a:solidFill>
                  <a:srgbClr val="6E6485"/>
                </a:solidFill>
                <a:latin typeface="Calibri" pitchFamily="34" charset="0"/>
                <a:ea typeface="Calibri" pitchFamily="34" charset="-122"/>
                <a:cs typeface="Calibri" pitchFamily="34" charset="-120"/>
              </a:rPr>
              <a:t>THE ADVENTIST PHILOSOPHY OF MUSIC</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6213E"/>
        </a:solidFill>
      </p:bgPr>
    </p:bg>
    <p:spTree>
      <p:nvGrpSpPr>
        <p:cNvPr id="1" name=""/>
        <p:cNvGrpSpPr/>
        <p:nvPr/>
      </p:nvGrpSpPr>
      <p:grpSpPr>
        <a:xfrm>
          <a:off x="0" y="0"/>
          <a:ext cx="0" cy="0"/>
          <a:chOff x="0" y="0"/>
          <a:chExt cx="0" cy="0"/>
        </a:xfrm>
      </p:grpSpPr>
      <p:sp>
        <p:nvSpPr>
          <p:cNvPr id="2" name="Shape 0"/>
          <p:cNvSpPr/>
          <p:nvPr/>
        </p:nvSpPr>
        <p:spPr>
          <a:xfrm>
            <a:off x="8503920" y="548640"/>
            <a:ext cx="3108960" cy="0"/>
          </a:xfrm>
          <a:prstGeom prst="line">
            <a:avLst/>
          </a:prstGeom>
          <a:noFill/>
          <a:ln w="12700">
            <a:solidFill>
              <a:srgbClr val="D4AF37">
                <a:alpha val="60000"/>
              </a:srgbClr>
            </a:solidFill>
            <a:prstDash val="solid"/>
          </a:ln>
        </p:spPr>
      </p:sp>
      <p:sp>
        <p:nvSpPr>
          <p:cNvPr id="3" name="Shape 1"/>
          <p:cNvSpPr/>
          <p:nvPr/>
        </p:nvSpPr>
        <p:spPr>
          <a:xfrm>
            <a:off x="8503920" y="626364"/>
            <a:ext cx="3108960" cy="0"/>
          </a:xfrm>
          <a:prstGeom prst="line">
            <a:avLst/>
          </a:prstGeom>
          <a:noFill/>
          <a:ln w="12700">
            <a:solidFill>
              <a:srgbClr val="D4AF37">
                <a:alpha val="60000"/>
              </a:srgbClr>
            </a:solidFill>
            <a:prstDash val="solid"/>
          </a:ln>
        </p:spPr>
      </p:sp>
      <p:sp>
        <p:nvSpPr>
          <p:cNvPr id="4" name="Shape 2"/>
          <p:cNvSpPr/>
          <p:nvPr/>
        </p:nvSpPr>
        <p:spPr>
          <a:xfrm>
            <a:off x="8503920" y="704088"/>
            <a:ext cx="3108960" cy="0"/>
          </a:xfrm>
          <a:prstGeom prst="line">
            <a:avLst/>
          </a:prstGeom>
          <a:noFill/>
          <a:ln w="12700">
            <a:solidFill>
              <a:srgbClr val="D4AF37">
                <a:alpha val="60000"/>
              </a:srgbClr>
            </a:solidFill>
            <a:prstDash val="solid"/>
          </a:ln>
        </p:spPr>
      </p:sp>
      <p:sp>
        <p:nvSpPr>
          <p:cNvPr id="5" name="Shape 3"/>
          <p:cNvSpPr/>
          <p:nvPr/>
        </p:nvSpPr>
        <p:spPr>
          <a:xfrm>
            <a:off x="8503920" y="781812"/>
            <a:ext cx="3108960" cy="0"/>
          </a:xfrm>
          <a:prstGeom prst="line">
            <a:avLst/>
          </a:prstGeom>
          <a:noFill/>
          <a:ln w="12700">
            <a:solidFill>
              <a:srgbClr val="D4AF37">
                <a:alpha val="60000"/>
              </a:srgbClr>
            </a:solidFill>
            <a:prstDash val="solid"/>
          </a:ln>
        </p:spPr>
      </p:sp>
      <p:sp>
        <p:nvSpPr>
          <p:cNvPr id="6" name="Shape 4"/>
          <p:cNvSpPr/>
          <p:nvPr/>
        </p:nvSpPr>
        <p:spPr>
          <a:xfrm>
            <a:off x="8503920" y="859536"/>
            <a:ext cx="3108960" cy="0"/>
          </a:xfrm>
          <a:prstGeom prst="line">
            <a:avLst/>
          </a:prstGeom>
          <a:noFill/>
          <a:ln w="12700">
            <a:solidFill>
              <a:srgbClr val="D4AF37">
                <a:alpha val="60000"/>
              </a:srgbClr>
            </a:solidFill>
            <a:prstDash val="solid"/>
          </a:ln>
        </p:spPr>
      </p:sp>
      <p:sp>
        <p:nvSpPr>
          <p:cNvPr id="7" name="Shape 5"/>
          <p:cNvSpPr/>
          <p:nvPr/>
        </p:nvSpPr>
        <p:spPr>
          <a:xfrm rot="-1200000">
            <a:off x="8876995" y="657454"/>
            <a:ext cx="118872" cy="91440"/>
          </a:xfrm>
          <a:prstGeom prst="ellipse">
            <a:avLst/>
          </a:prstGeom>
          <a:solidFill>
            <a:srgbClr val="D4AF37"/>
          </a:solidFill>
          <a:ln/>
        </p:spPr>
      </p:sp>
      <p:sp>
        <p:nvSpPr>
          <p:cNvPr id="8" name="Shape 6"/>
          <p:cNvSpPr/>
          <p:nvPr/>
        </p:nvSpPr>
        <p:spPr>
          <a:xfrm>
            <a:off x="8977579" y="364846"/>
            <a:ext cx="0" cy="329184"/>
          </a:xfrm>
          <a:prstGeom prst="line">
            <a:avLst/>
          </a:prstGeom>
          <a:noFill/>
          <a:ln w="17780">
            <a:solidFill>
              <a:srgbClr val="D4AF37">
                <a:alpha val="70000"/>
              </a:srgbClr>
            </a:solidFill>
            <a:prstDash val="solid"/>
          </a:ln>
        </p:spPr>
      </p:sp>
      <p:sp>
        <p:nvSpPr>
          <p:cNvPr id="9" name="Shape 7"/>
          <p:cNvSpPr/>
          <p:nvPr/>
        </p:nvSpPr>
        <p:spPr>
          <a:xfrm rot="-1200000">
            <a:off x="9560966" y="789584"/>
            <a:ext cx="118872" cy="91440"/>
          </a:xfrm>
          <a:prstGeom prst="ellipse">
            <a:avLst/>
          </a:prstGeom>
          <a:solidFill>
            <a:srgbClr val="D4AF37"/>
          </a:solidFill>
          <a:ln/>
        </p:spPr>
      </p:sp>
      <p:sp>
        <p:nvSpPr>
          <p:cNvPr id="10" name="Shape 8"/>
          <p:cNvSpPr/>
          <p:nvPr/>
        </p:nvSpPr>
        <p:spPr>
          <a:xfrm>
            <a:off x="9661550" y="496976"/>
            <a:ext cx="0" cy="329184"/>
          </a:xfrm>
          <a:prstGeom prst="line">
            <a:avLst/>
          </a:prstGeom>
          <a:noFill/>
          <a:ln w="17780">
            <a:solidFill>
              <a:srgbClr val="D4AF37">
                <a:alpha val="70000"/>
              </a:srgbClr>
            </a:solidFill>
            <a:prstDash val="solid"/>
          </a:ln>
        </p:spPr>
      </p:sp>
      <p:sp>
        <p:nvSpPr>
          <p:cNvPr id="11" name="Shape 9"/>
          <p:cNvSpPr/>
          <p:nvPr/>
        </p:nvSpPr>
        <p:spPr>
          <a:xfrm rot="-1200000">
            <a:off x="10307117" y="595274"/>
            <a:ext cx="118872" cy="91440"/>
          </a:xfrm>
          <a:prstGeom prst="ellipse">
            <a:avLst/>
          </a:prstGeom>
          <a:solidFill>
            <a:srgbClr val="D4AF37"/>
          </a:solidFill>
          <a:ln/>
        </p:spPr>
      </p:sp>
      <p:sp>
        <p:nvSpPr>
          <p:cNvPr id="12" name="Shape 10"/>
          <p:cNvSpPr/>
          <p:nvPr/>
        </p:nvSpPr>
        <p:spPr>
          <a:xfrm>
            <a:off x="10407701" y="302666"/>
            <a:ext cx="0" cy="329184"/>
          </a:xfrm>
          <a:prstGeom prst="line">
            <a:avLst/>
          </a:prstGeom>
          <a:noFill/>
          <a:ln w="17780">
            <a:solidFill>
              <a:srgbClr val="D4AF37">
                <a:alpha val="70000"/>
              </a:srgbClr>
            </a:solidFill>
            <a:prstDash val="solid"/>
          </a:ln>
        </p:spPr>
      </p:sp>
      <p:sp>
        <p:nvSpPr>
          <p:cNvPr id="13" name="Shape 11"/>
          <p:cNvSpPr/>
          <p:nvPr/>
        </p:nvSpPr>
        <p:spPr>
          <a:xfrm rot="-1200000">
            <a:off x="10928909" y="735178"/>
            <a:ext cx="118872" cy="91440"/>
          </a:xfrm>
          <a:prstGeom prst="ellipse">
            <a:avLst/>
          </a:prstGeom>
          <a:solidFill>
            <a:srgbClr val="D4AF37"/>
          </a:solidFill>
          <a:ln/>
        </p:spPr>
      </p:sp>
      <p:sp>
        <p:nvSpPr>
          <p:cNvPr id="14" name="Shape 12"/>
          <p:cNvSpPr/>
          <p:nvPr/>
        </p:nvSpPr>
        <p:spPr>
          <a:xfrm>
            <a:off x="11029493" y="442570"/>
            <a:ext cx="0" cy="329184"/>
          </a:xfrm>
          <a:prstGeom prst="line">
            <a:avLst/>
          </a:prstGeom>
          <a:noFill/>
          <a:ln w="17780">
            <a:solidFill>
              <a:srgbClr val="D4AF37">
                <a:alpha val="70000"/>
              </a:srgbClr>
            </a:solidFill>
            <a:prstDash val="solid"/>
          </a:ln>
        </p:spPr>
      </p:sp>
      <p:sp>
        <p:nvSpPr>
          <p:cNvPr id="15" name="Shape 13"/>
          <p:cNvSpPr/>
          <p:nvPr/>
        </p:nvSpPr>
        <p:spPr>
          <a:xfrm>
            <a:off x="548640" y="5989320"/>
            <a:ext cx="252374" cy="252374"/>
          </a:xfrm>
          <a:prstGeom prst="diamond">
            <a:avLst/>
          </a:prstGeom>
          <a:solidFill>
            <a:srgbClr val="D4AF37"/>
          </a:solidFill>
          <a:ln/>
        </p:spPr>
      </p:sp>
      <p:sp>
        <p:nvSpPr>
          <p:cNvPr id="16" name="Shape 14"/>
          <p:cNvSpPr/>
          <p:nvPr/>
        </p:nvSpPr>
        <p:spPr>
          <a:xfrm>
            <a:off x="822960" y="5989320"/>
            <a:ext cx="252374" cy="252374"/>
          </a:xfrm>
          <a:prstGeom prst="diamond">
            <a:avLst/>
          </a:prstGeom>
          <a:solidFill>
            <a:srgbClr val="6B4FA0"/>
          </a:solidFill>
          <a:ln/>
        </p:spPr>
      </p:sp>
      <p:sp>
        <p:nvSpPr>
          <p:cNvPr id="17" name="Shape 15"/>
          <p:cNvSpPr/>
          <p:nvPr/>
        </p:nvSpPr>
        <p:spPr>
          <a:xfrm>
            <a:off x="1097280" y="5989320"/>
            <a:ext cx="252374" cy="252374"/>
          </a:xfrm>
          <a:prstGeom prst="diamond">
            <a:avLst/>
          </a:prstGeom>
          <a:solidFill>
            <a:srgbClr val="3B1E6D"/>
          </a:solidFill>
          <a:ln/>
        </p:spPr>
      </p:sp>
      <p:sp>
        <p:nvSpPr>
          <p:cNvPr id="18" name="Shape 16"/>
          <p:cNvSpPr/>
          <p:nvPr/>
        </p:nvSpPr>
        <p:spPr>
          <a:xfrm>
            <a:off x="1371600" y="5989320"/>
            <a:ext cx="252374" cy="252374"/>
          </a:xfrm>
          <a:prstGeom prst="diamond">
            <a:avLst/>
          </a:prstGeom>
          <a:solidFill>
            <a:srgbClr val="E8D488"/>
          </a:solidFill>
          <a:ln/>
        </p:spPr>
      </p:sp>
      <p:sp>
        <p:nvSpPr>
          <p:cNvPr id="19" name="Shape 17"/>
          <p:cNvSpPr/>
          <p:nvPr/>
        </p:nvSpPr>
        <p:spPr>
          <a:xfrm>
            <a:off x="1645920" y="5989320"/>
            <a:ext cx="252374" cy="252374"/>
          </a:xfrm>
          <a:prstGeom prst="diamond">
            <a:avLst/>
          </a:prstGeom>
          <a:solidFill>
            <a:srgbClr val="D4AF37"/>
          </a:solidFill>
          <a:ln/>
        </p:spPr>
      </p:sp>
      <p:sp>
        <p:nvSpPr>
          <p:cNvPr id="20" name="Shape 18"/>
          <p:cNvSpPr/>
          <p:nvPr/>
        </p:nvSpPr>
        <p:spPr>
          <a:xfrm>
            <a:off x="1920240" y="5989320"/>
            <a:ext cx="252374" cy="252374"/>
          </a:xfrm>
          <a:prstGeom prst="diamond">
            <a:avLst/>
          </a:prstGeom>
          <a:solidFill>
            <a:srgbClr val="6B4FA0"/>
          </a:solidFill>
          <a:ln/>
        </p:spPr>
      </p:sp>
      <p:sp>
        <p:nvSpPr>
          <p:cNvPr id="21" name="Shape 19"/>
          <p:cNvSpPr/>
          <p:nvPr/>
        </p:nvSpPr>
        <p:spPr>
          <a:xfrm>
            <a:off x="2194560" y="5989320"/>
            <a:ext cx="252374" cy="252374"/>
          </a:xfrm>
          <a:prstGeom prst="diamond">
            <a:avLst/>
          </a:prstGeom>
          <a:solidFill>
            <a:srgbClr val="3B1E6D"/>
          </a:solidFill>
          <a:ln/>
        </p:spPr>
      </p:sp>
      <p:sp>
        <p:nvSpPr>
          <p:cNvPr id="22" name="Shape 20"/>
          <p:cNvSpPr/>
          <p:nvPr/>
        </p:nvSpPr>
        <p:spPr>
          <a:xfrm>
            <a:off x="548640" y="6263640"/>
            <a:ext cx="252374" cy="252374"/>
          </a:xfrm>
          <a:prstGeom prst="diamond">
            <a:avLst/>
          </a:prstGeom>
          <a:solidFill>
            <a:srgbClr val="6B4FA0"/>
          </a:solidFill>
          <a:ln/>
        </p:spPr>
      </p:sp>
      <p:sp>
        <p:nvSpPr>
          <p:cNvPr id="23" name="Shape 21"/>
          <p:cNvSpPr/>
          <p:nvPr/>
        </p:nvSpPr>
        <p:spPr>
          <a:xfrm>
            <a:off x="822960" y="6263640"/>
            <a:ext cx="252374" cy="252374"/>
          </a:xfrm>
          <a:prstGeom prst="diamond">
            <a:avLst/>
          </a:prstGeom>
          <a:solidFill>
            <a:srgbClr val="3B1E6D"/>
          </a:solidFill>
          <a:ln/>
        </p:spPr>
      </p:sp>
      <p:sp>
        <p:nvSpPr>
          <p:cNvPr id="24" name="Shape 22"/>
          <p:cNvSpPr/>
          <p:nvPr/>
        </p:nvSpPr>
        <p:spPr>
          <a:xfrm>
            <a:off x="1097280" y="6263640"/>
            <a:ext cx="252374" cy="252374"/>
          </a:xfrm>
          <a:prstGeom prst="diamond">
            <a:avLst/>
          </a:prstGeom>
          <a:solidFill>
            <a:srgbClr val="E8D488"/>
          </a:solidFill>
          <a:ln/>
        </p:spPr>
      </p:sp>
      <p:sp>
        <p:nvSpPr>
          <p:cNvPr id="25" name="Shape 23"/>
          <p:cNvSpPr/>
          <p:nvPr/>
        </p:nvSpPr>
        <p:spPr>
          <a:xfrm>
            <a:off x="1371600" y="6263640"/>
            <a:ext cx="252374" cy="252374"/>
          </a:xfrm>
          <a:prstGeom prst="diamond">
            <a:avLst/>
          </a:prstGeom>
          <a:solidFill>
            <a:srgbClr val="D4AF37"/>
          </a:solidFill>
          <a:ln/>
        </p:spPr>
      </p:sp>
      <p:sp>
        <p:nvSpPr>
          <p:cNvPr id="26" name="Shape 24"/>
          <p:cNvSpPr/>
          <p:nvPr/>
        </p:nvSpPr>
        <p:spPr>
          <a:xfrm>
            <a:off x="1645920" y="6263640"/>
            <a:ext cx="252374" cy="252374"/>
          </a:xfrm>
          <a:prstGeom prst="diamond">
            <a:avLst/>
          </a:prstGeom>
          <a:solidFill>
            <a:srgbClr val="6B4FA0"/>
          </a:solidFill>
          <a:ln/>
        </p:spPr>
      </p:sp>
      <p:sp>
        <p:nvSpPr>
          <p:cNvPr id="27" name="Shape 25"/>
          <p:cNvSpPr/>
          <p:nvPr/>
        </p:nvSpPr>
        <p:spPr>
          <a:xfrm>
            <a:off x="1920240" y="6263640"/>
            <a:ext cx="252374" cy="252374"/>
          </a:xfrm>
          <a:prstGeom prst="diamond">
            <a:avLst/>
          </a:prstGeom>
          <a:solidFill>
            <a:srgbClr val="3B1E6D"/>
          </a:solidFill>
          <a:ln/>
        </p:spPr>
      </p:sp>
      <p:sp>
        <p:nvSpPr>
          <p:cNvPr id="28" name="Shape 26"/>
          <p:cNvSpPr/>
          <p:nvPr/>
        </p:nvSpPr>
        <p:spPr>
          <a:xfrm>
            <a:off x="2194560" y="6263640"/>
            <a:ext cx="252374" cy="252374"/>
          </a:xfrm>
          <a:prstGeom prst="diamond">
            <a:avLst/>
          </a:prstGeom>
          <a:solidFill>
            <a:srgbClr val="E8D488"/>
          </a:solidFill>
          <a:ln/>
        </p:spPr>
      </p:sp>
      <p:sp>
        <p:nvSpPr>
          <p:cNvPr id="29" name="Text 27"/>
          <p:cNvSpPr/>
          <p:nvPr/>
        </p:nvSpPr>
        <p:spPr>
          <a:xfrm>
            <a:off x="0" y="2331720"/>
            <a:ext cx="12191695" cy="365760"/>
          </a:xfrm>
          <a:prstGeom prst="rect">
            <a:avLst/>
          </a:prstGeom>
          <a:noFill/>
          <a:ln/>
        </p:spPr>
        <p:txBody>
          <a:bodyPr wrap="square" lIns="0" tIns="0" rIns="0" bIns="0" rtlCol="0" anchor="ctr"/>
          <a:lstStyle/>
          <a:p>
            <a:pPr algn="ctr" indent="0" marL="0">
              <a:buNone/>
            </a:pPr>
            <a:r>
              <a:rPr lang="en-US" sz="1500" b="1" spc="300" kern="0" dirty="0">
                <a:solidFill>
                  <a:srgbClr val="D4AF37"/>
                </a:solidFill>
                <a:latin typeface="Calibri" pitchFamily="34" charset="0"/>
                <a:ea typeface="Calibri" pitchFamily="34" charset="-122"/>
                <a:cs typeface="Calibri" pitchFamily="34" charset="-120"/>
              </a:rPr>
              <a:t>SECTION IV</a:t>
            </a:r>
            <a:endParaRPr lang="en-US" sz="1500" dirty="0"/>
          </a:p>
        </p:txBody>
      </p:sp>
      <p:sp>
        <p:nvSpPr>
          <p:cNvPr id="30" name="Text 28"/>
          <p:cNvSpPr/>
          <p:nvPr/>
        </p:nvSpPr>
        <p:spPr>
          <a:xfrm>
            <a:off x="914400" y="2743200"/>
            <a:ext cx="10362895" cy="1188720"/>
          </a:xfrm>
          <a:prstGeom prst="rect">
            <a:avLst/>
          </a:prstGeom>
          <a:noFill/>
          <a:ln/>
        </p:spPr>
        <p:txBody>
          <a:bodyPr wrap="square" lIns="0" tIns="0" rIns="0" bIns="0" rtlCol="0" anchor="t"/>
          <a:lstStyle/>
          <a:p>
            <a:pPr algn="ctr" indent="0" marL="0">
              <a:buNone/>
            </a:pPr>
            <a:r>
              <a:rPr lang="en-US" sz="3400" b="1" dirty="0">
                <a:solidFill>
                  <a:srgbClr val="FFFFFF"/>
                </a:solidFill>
                <a:latin typeface="Cambria" pitchFamily="34" charset="0"/>
                <a:ea typeface="Cambria" pitchFamily="34" charset="-122"/>
                <a:cs typeface="Cambria" pitchFamily="34" charset="-120"/>
              </a:rPr>
              <a:t>Music, Health, and Spiritual Formation</a:t>
            </a:r>
            <a:endParaRPr lang="en-US" sz="3400" dirty="0"/>
          </a:p>
        </p:txBody>
      </p:sp>
      <p:sp>
        <p:nvSpPr>
          <p:cNvPr id="31" name="Text 29"/>
          <p:cNvSpPr/>
          <p:nvPr/>
        </p:nvSpPr>
        <p:spPr>
          <a:xfrm>
            <a:off x="1280160" y="3886200"/>
            <a:ext cx="9631375" cy="548640"/>
          </a:xfrm>
          <a:prstGeom prst="rect">
            <a:avLst/>
          </a:prstGeom>
          <a:noFill/>
          <a:ln/>
        </p:spPr>
        <p:txBody>
          <a:bodyPr wrap="square" lIns="0" tIns="0" rIns="0" bIns="0" rtlCol="0" anchor="ctr"/>
          <a:lstStyle/>
          <a:p>
            <a:pPr algn="ctr" indent="0" marL="0">
              <a:buNone/>
            </a:pPr>
            <a:r>
              <a:rPr lang="en-US" sz="1500" i="1" dirty="0">
                <a:solidFill>
                  <a:srgbClr val="E8D488"/>
                </a:solidFill>
                <a:latin typeface="Calibri" pitchFamily="34" charset="0"/>
                <a:ea typeface="Calibri" pitchFamily="34" charset="-122"/>
                <a:cs typeface="Calibri" pitchFamily="34" charset="-120"/>
              </a:rPr>
              <a:t>Where the physician and the composer meet</a:t>
            </a:r>
            <a:endParaRPr lang="en-US" sz="15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38912"/>
            <a:ext cx="566928" cy="566928"/>
          </a:xfrm>
          <a:prstGeom prst="ellipse">
            <a:avLst/>
          </a:prstGeom>
          <a:solidFill>
            <a:srgbClr val="3B1E6D"/>
          </a:solidFill>
          <a:ln/>
        </p:spPr>
      </p:sp>
      <p:pic>
        <p:nvPicPr>
          <p:cNvPr id="3" name="Image 0" descr="assets/FaBrain_white.png">    </p:cNvPr>
          <p:cNvPicPr>
            <a:picLocks noChangeAspect="1"/>
          </p:cNvPicPr>
          <p:nvPr/>
        </p:nvPicPr>
        <p:blipFill>
          <a:blip r:embed="rId1"/>
          <a:stretch>
            <a:fillRect/>
          </a:stretch>
        </p:blipFill>
        <p:spPr>
          <a:xfrm>
            <a:off x="625175" y="515447"/>
            <a:ext cx="413857" cy="413857"/>
          </a:xfrm>
          <a:prstGeom prst="rect">
            <a:avLst/>
          </a:prstGeom>
        </p:spPr>
      </p:pic>
      <p:sp>
        <p:nvSpPr>
          <p:cNvPr id="4" name="Text 1"/>
          <p:cNvSpPr/>
          <p:nvPr/>
        </p:nvSpPr>
        <p:spPr>
          <a:xfrm>
            <a:off x="1316736" y="402336"/>
            <a:ext cx="10326319" cy="237744"/>
          </a:xfrm>
          <a:prstGeom prst="rect">
            <a:avLst/>
          </a:prstGeom>
          <a:noFill/>
          <a:ln/>
        </p:spPr>
        <p:txBody>
          <a:bodyPr wrap="square" lIns="0" tIns="0" rIns="0" bIns="0" rtlCol="0" anchor="ctr"/>
          <a:lstStyle/>
          <a:p>
            <a:pPr indent="0" marL="0">
              <a:buNone/>
            </a:pPr>
            <a:r>
              <a:rPr lang="en-US" sz="1150" b="1" spc="200" kern="0" dirty="0">
                <a:solidFill>
                  <a:srgbClr val="8A6D1E"/>
                </a:solidFill>
                <a:latin typeface="Calibri" pitchFamily="34" charset="0"/>
                <a:ea typeface="Calibri" pitchFamily="34" charset="-122"/>
                <a:cs typeface="Calibri" pitchFamily="34" charset="-120"/>
              </a:rPr>
              <a:t>SECTION IV · MEDICAL PERSPECTIVE</a:t>
            </a:r>
            <a:endParaRPr lang="en-US" sz="1150" dirty="0"/>
          </a:p>
        </p:txBody>
      </p:sp>
      <p:sp>
        <p:nvSpPr>
          <p:cNvPr id="5" name="Text 2"/>
          <p:cNvSpPr/>
          <p:nvPr/>
        </p:nvSpPr>
        <p:spPr>
          <a:xfrm>
            <a:off x="1316736" y="621792"/>
            <a:ext cx="10326319" cy="502920"/>
          </a:xfrm>
          <a:prstGeom prst="rect">
            <a:avLst/>
          </a:prstGeom>
          <a:noFill/>
          <a:ln/>
        </p:spPr>
        <p:txBody>
          <a:bodyPr wrap="square" lIns="0" tIns="0" rIns="0" bIns="0" rtlCol="0" anchor="ctr"/>
          <a:lstStyle/>
          <a:p>
            <a:pPr indent="0" marL="0">
              <a:buNone/>
            </a:pPr>
            <a:r>
              <a:rPr lang="en-US" sz="2700" b="1" dirty="0">
                <a:solidFill>
                  <a:srgbClr val="3B1E6D"/>
                </a:solidFill>
                <a:latin typeface="Cambria" pitchFamily="34" charset="0"/>
                <a:ea typeface="Cambria" pitchFamily="34" charset="-122"/>
                <a:cs typeface="Cambria" pitchFamily="34" charset="-120"/>
              </a:rPr>
              <a:t>Music and the Brain</a:t>
            </a:r>
            <a:endParaRPr lang="en-US" sz="2700" dirty="0"/>
          </a:p>
        </p:txBody>
      </p:sp>
      <p:sp>
        <p:nvSpPr>
          <p:cNvPr id="6" name="Shape 3"/>
          <p:cNvSpPr/>
          <p:nvPr/>
        </p:nvSpPr>
        <p:spPr>
          <a:xfrm>
            <a:off x="548640" y="1691640"/>
            <a:ext cx="2609012" cy="2286000"/>
          </a:xfrm>
          <a:prstGeom prst="roundRect">
            <a:avLst>
              <a:gd name="adj" fmla="val 3200"/>
            </a:avLst>
          </a:prstGeom>
          <a:solidFill>
            <a:srgbClr val="F5F2FA"/>
          </a:solidFill>
          <a:ln/>
          <a:effectLst>
            <a:outerShdw sx="100000" sy="100000" kx="0" ky="0" algn="bl" rotWithShape="0" blurRad="76200" dist="25400" dir="5400000">
              <a:srgbClr val="000000">
                <a:alpha val="10000"/>
              </a:srgbClr>
            </a:outerShdw>
          </a:effectLst>
        </p:spPr>
      </p:sp>
      <p:sp>
        <p:nvSpPr>
          <p:cNvPr id="7" name="Shape 4"/>
          <p:cNvSpPr/>
          <p:nvPr/>
        </p:nvSpPr>
        <p:spPr>
          <a:xfrm>
            <a:off x="1560538" y="1947672"/>
            <a:ext cx="585216" cy="585216"/>
          </a:xfrm>
          <a:prstGeom prst="ellipse">
            <a:avLst/>
          </a:prstGeom>
          <a:solidFill>
            <a:srgbClr val="3B1E6D"/>
          </a:solidFill>
          <a:ln/>
        </p:spPr>
      </p:sp>
      <p:pic>
        <p:nvPicPr>
          <p:cNvPr id="8" name="Image 1" descr="assets/FaHeart_white.png">    </p:cNvPr>
          <p:cNvPicPr>
            <a:picLocks noChangeAspect="1"/>
          </p:cNvPicPr>
          <p:nvPr/>
        </p:nvPicPr>
        <p:blipFill>
          <a:blip r:embed="rId2"/>
          <a:stretch>
            <a:fillRect/>
          </a:stretch>
        </p:blipFill>
        <p:spPr>
          <a:xfrm>
            <a:off x="1639542" y="2026676"/>
            <a:ext cx="427208" cy="427208"/>
          </a:xfrm>
          <a:prstGeom prst="rect">
            <a:avLst/>
          </a:prstGeom>
        </p:spPr>
      </p:pic>
      <p:sp>
        <p:nvSpPr>
          <p:cNvPr id="9" name="Text 5"/>
          <p:cNvSpPr/>
          <p:nvPr/>
        </p:nvSpPr>
        <p:spPr>
          <a:xfrm>
            <a:off x="685800" y="2606040"/>
            <a:ext cx="2334692" cy="320040"/>
          </a:xfrm>
          <a:prstGeom prst="rect">
            <a:avLst/>
          </a:prstGeom>
          <a:noFill/>
          <a:ln/>
        </p:spPr>
        <p:txBody>
          <a:bodyPr wrap="square" lIns="0" tIns="0" rIns="0" bIns="0" rtlCol="0" anchor="ctr"/>
          <a:lstStyle/>
          <a:p>
            <a:pPr algn="ctr" indent="0" marL="0">
              <a:buNone/>
            </a:pPr>
            <a:r>
              <a:rPr lang="en-US" sz="1400" b="1" dirty="0">
                <a:solidFill>
                  <a:srgbClr val="3B1E6D"/>
                </a:solidFill>
                <a:latin typeface="Cambria" pitchFamily="34" charset="0"/>
                <a:ea typeface="Cambria" pitchFamily="34" charset="-122"/>
                <a:cs typeface="Cambria" pitchFamily="34" charset="-120"/>
              </a:rPr>
              <a:t>Dopamine</a:t>
            </a:r>
            <a:endParaRPr lang="en-US" sz="1400" dirty="0"/>
          </a:p>
        </p:txBody>
      </p:sp>
      <p:sp>
        <p:nvSpPr>
          <p:cNvPr id="10" name="Text 6"/>
          <p:cNvSpPr/>
          <p:nvPr/>
        </p:nvSpPr>
        <p:spPr>
          <a:xfrm>
            <a:off x="731520" y="2971800"/>
            <a:ext cx="2243252" cy="914400"/>
          </a:xfrm>
          <a:prstGeom prst="rect">
            <a:avLst/>
          </a:prstGeom>
          <a:noFill/>
          <a:ln/>
        </p:spPr>
        <p:txBody>
          <a:bodyPr wrap="square" lIns="0" tIns="0" rIns="0" bIns="0" rtlCol="0" anchor="t"/>
          <a:lstStyle/>
          <a:p>
            <a:pPr algn="ctr" indent="0" marL="0">
              <a:buNone/>
            </a:pPr>
            <a:r>
              <a:rPr lang="en-US" sz="1060" dirty="0">
                <a:solidFill>
                  <a:srgbClr val="201341"/>
                </a:solidFill>
                <a:latin typeface="Calibri" pitchFamily="34" charset="0"/>
                <a:ea typeface="Calibri" pitchFamily="34" charset="-122"/>
                <a:cs typeface="Calibri" pitchFamily="34" charset="-120"/>
              </a:rPr>
              <a:t>Anticipation and resolution of melody trigger dopamine release in the brain's reward pathways — music literally feels good because it is processed like one.</a:t>
            </a:r>
            <a:endParaRPr lang="en-US" sz="1060" dirty="0"/>
          </a:p>
        </p:txBody>
      </p:sp>
      <p:sp>
        <p:nvSpPr>
          <p:cNvPr id="11" name="Shape 7"/>
          <p:cNvSpPr/>
          <p:nvPr/>
        </p:nvSpPr>
        <p:spPr>
          <a:xfrm>
            <a:off x="3377108" y="1691640"/>
            <a:ext cx="2609012" cy="2286000"/>
          </a:xfrm>
          <a:prstGeom prst="roundRect">
            <a:avLst>
              <a:gd name="adj" fmla="val 3200"/>
            </a:avLst>
          </a:prstGeom>
          <a:solidFill>
            <a:srgbClr val="F5F2FA"/>
          </a:solidFill>
          <a:ln/>
          <a:effectLst>
            <a:outerShdw sx="100000" sy="100000" kx="0" ky="0" algn="bl" rotWithShape="0" blurRad="76200" dist="25400" dir="5400000">
              <a:srgbClr val="000000">
                <a:alpha val="10000"/>
              </a:srgbClr>
            </a:outerShdw>
          </a:effectLst>
        </p:spPr>
      </p:sp>
      <p:sp>
        <p:nvSpPr>
          <p:cNvPr id="12" name="Shape 8"/>
          <p:cNvSpPr/>
          <p:nvPr/>
        </p:nvSpPr>
        <p:spPr>
          <a:xfrm>
            <a:off x="4389006" y="1947672"/>
            <a:ext cx="585216" cy="585216"/>
          </a:xfrm>
          <a:prstGeom prst="ellipse">
            <a:avLst/>
          </a:prstGeom>
          <a:solidFill>
            <a:srgbClr val="3B1E6D"/>
          </a:solidFill>
          <a:ln/>
        </p:spPr>
      </p:sp>
      <p:pic>
        <p:nvPicPr>
          <p:cNvPr id="13" name="Image 2" descr="assets/FaHandHoldingHeart_white.png">    </p:cNvPr>
          <p:cNvPicPr>
            <a:picLocks noChangeAspect="1"/>
          </p:cNvPicPr>
          <p:nvPr/>
        </p:nvPicPr>
        <p:blipFill>
          <a:blip r:embed="rId3"/>
          <a:stretch>
            <a:fillRect/>
          </a:stretch>
        </p:blipFill>
        <p:spPr>
          <a:xfrm>
            <a:off x="4468010" y="2026676"/>
            <a:ext cx="427208" cy="427208"/>
          </a:xfrm>
          <a:prstGeom prst="rect">
            <a:avLst/>
          </a:prstGeom>
        </p:spPr>
      </p:pic>
      <p:sp>
        <p:nvSpPr>
          <p:cNvPr id="14" name="Text 9"/>
          <p:cNvSpPr/>
          <p:nvPr/>
        </p:nvSpPr>
        <p:spPr>
          <a:xfrm>
            <a:off x="3514268" y="2606040"/>
            <a:ext cx="2334692" cy="320040"/>
          </a:xfrm>
          <a:prstGeom prst="rect">
            <a:avLst/>
          </a:prstGeom>
          <a:noFill/>
          <a:ln/>
        </p:spPr>
        <p:txBody>
          <a:bodyPr wrap="square" lIns="0" tIns="0" rIns="0" bIns="0" rtlCol="0" anchor="ctr"/>
          <a:lstStyle/>
          <a:p>
            <a:pPr algn="ctr" indent="0" marL="0">
              <a:buNone/>
            </a:pPr>
            <a:r>
              <a:rPr lang="en-US" sz="1400" b="1" dirty="0">
                <a:solidFill>
                  <a:srgbClr val="3B1E6D"/>
                </a:solidFill>
                <a:latin typeface="Cambria" pitchFamily="34" charset="0"/>
                <a:ea typeface="Cambria" pitchFamily="34" charset="-122"/>
                <a:cs typeface="Cambria" pitchFamily="34" charset="-120"/>
              </a:rPr>
              <a:t>Endorphins</a:t>
            </a:r>
            <a:endParaRPr lang="en-US" sz="1400" dirty="0"/>
          </a:p>
        </p:txBody>
      </p:sp>
      <p:sp>
        <p:nvSpPr>
          <p:cNvPr id="15" name="Text 10"/>
          <p:cNvSpPr/>
          <p:nvPr/>
        </p:nvSpPr>
        <p:spPr>
          <a:xfrm>
            <a:off x="3559988" y="2971800"/>
            <a:ext cx="2243252" cy="914400"/>
          </a:xfrm>
          <a:prstGeom prst="rect">
            <a:avLst/>
          </a:prstGeom>
          <a:noFill/>
          <a:ln/>
        </p:spPr>
        <p:txBody>
          <a:bodyPr wrap="square" lIns="0" tIns="0" rIns="0" bIns="0" rtlCol="0" anchor="t"/>
          <a:lstStyle/>
          <a:p>
            <a:pPr algn="ctr" indent="0" marL="0">
              <a:buNone/>
            </a:pPr>
            <a:r>
              <a:rPr lang="en-US" sz="1060" dirty="0">
                <a:solidFill>
                  <a:srgbClr val="201341"/>
                </a:solidFill>
                <a:latin typeface="Calibri" pitchFamily="34" charset="0"/>
                <a:ea typeface="Calibri" pitchFamily="34" charset="-122"/>
                <a:cs typeface="Calibri" pitchFamily="34" charset="-120"/>
              </a:rPr>
              <a:t>Group singing and rhythmic movement release endorphins, the body's natural pain-relieving and mood-lifting chemistry.</a:t>
            </a:r>
            <a:endParaRPr lang="en-US" sz="1060" dirty="0"/>
          </a:p>
        </p:txBody>
      </p:sp>
      <p:sp>
        <p:nvSpPr>
          <p:cNvPr id="16" name="Shape 11"/>
          <p:cNvSpPr/>
          <p:nvPr/>
        </p:nvSpPr>
        <p:spPr>
          <a:xfrm>
            <a:off x="6205576" y="1691640"/>
            <a:ext cx="2609012" cy="2286000"/>
          </a:xfrm>
          <a:prstGeom prst="roundRect">
            <a:avLst>
              <a:gd name="adj" fmla="val 3200"/>
            </a:avLst>
          </a:prstGeom>
          <a:solidFill>
            <a:srgbClr val="F5F2FA"/>
          </a:solidFill>
          <a:ln/>
          <a:effectLst>
            <a:outerShdw sx="100000" sy="100000" kx="0" ky="0" algn="bl" rotWithShape="0" blurRad="76200" dist="25400" dir="5400000">
              <a:srgbClr val="000000">
                <a:alpha val="10000"/>
              </a:srgbClr>
            </a:outerShdw>
          </a:effectLst>
        </p:spPr>
      </p:sp>
      <p:sp>
        <p:nvSpPr>
          <p:cNvPr id="17" name="Shape 12"/>
          <p:cNvSpPr/>
          <p:nvPr/>
        </p:nvSpPr>
        <p:spPr>
          <a:xfrm>
            <a:off x="7217474" y="1947672"/>
            <a:ext cx="585216" cy="585216"/>
          </a:xfrm>
          <a:prstGeom prst="ellipse">
            <a:avLst/>
          </a:prstGeom>
          <a:solidFill>
            <a:srgbClr val="3B1E6D"/>
          </a:solidFill>
          <a:ln/>
        </p:spPr>
      </p:sp>
      <p:pic>
        <p:nvPicPr>
          <p:cNvPr id="18" name="Image 3" descr="assets/FaSeedling_white.png">    </p:cNvPr>
          <p:cNvPicPr>
            <a:picLocks noChangeAspect="1"/>
          </p:cNvPicPr>
          <p:nvPr/>
        </p:nvPicPr>
        <p:blipFill>
          <a:blip r:embed="rId4"/>
          <a:stretch>
            <a:fillRect/>
          </a:stretch>
        </p:blipFill>
        <p:spPr>
          <a:xfrm>
            <a:off x="7296478" y="2026676"/>
            <a:ext cx="427208" cy="427208"/>
          </a:xfrm>
          <a:prstGeom prst="rect">
            <a:avLst/>
          </a:prstGeom>
        </p:spPr>
      </p:pic>
      <p:sp>
        <p:nvSpPr>
          <p:cNvPr id="19" name="Text 13"/>
          <p:cNvSpPr/>
          <p:nvPr/>
        </p:nvSpPr>
        <p:spPr>
          <a:xfrm>
            <a:off x="6342736" y="2606040"/>
            <a:ext cx="2334692" cy="320040"/>
          </a:xfrm>
          <a:prstGeom prst="rect">
            <a:avLst/>
          </a:prstGeom>
          <a:noFill/>
          <a:ln/>
        </p:spPr>
        <p:txBody>
          <a:bodyPr wrap="square" lIns="0" tIns="0" rIns="0" bIns="0" rtlCol="0" anchor="ctr"/>
          <a:lstStyle/>
          <a:p>
            <a:pPr algn="ctr" indent="0" marL="0">
              <a:buNone/>
            </a:pPr>
            <a:r>
              <a:rPr lang="en-US" sz="1400" b="1" dirty="0">
                <a:solidFill>
                  <a:srgbClr val="3B1E6D"/>
                </a:solidFill>
                <a:latin typeface="Cambria" pitchFamily="34" charset="0"/>
                <a:ea typeface="Cambria" pitchFamily="34" charset="-122"/>
                <a:cs typeface="Cambria" pitchFamily="34" charset="-120"/>
              </a:rPr>
              <a:t>Neuroplasticity</a:t>
            </a:r>
            <a:endParaRPr lang="en-US" sz="1400" dirty="0"/>
          </a:p>
        </p:txBody>
      </p:sp>
      <p:sp>
        <p:nvSpPr>
          <p:cNvPr id="20" name="Text 14"/>
          <p:cNvSpPr/>
          <p:nvPr/>
        </p:nvSpPr>
        <p:spPr>
          <a:xfrm>
            <a:off x="6388456" y="2971800"/>
            <a:ext cx="2243252" cy="914400"/>
          </a:xfrm>
          <a:prstGeom prst="rect">
            <a:avLst/>
          </a:prstGeom>
          <a:noFill/>
          <a:ln/>
        </p:spPr>
        <p:txBody>
          <a:bodyPr wrap="square" lIns="0" tIns="0" rIns="0" bIns="0" rtlCol="0" anchor="t"/>
          <a:lstStyle/>
          <a:p>
            <a:pPr algn="ctr" indent="0" marL="0">
              <a:buNone/>
            </a:pPr>
            <a:r>
              <a:rPr lang="en-US" sz="1060" dirty="0">
                <a:solidFill>
                  <a:srgbClr val="201341"/>
                </a:solidFill>
                <a:latin typeface="Calibri" pitchFamily="34" charset="0"/>
                <a:ea typeface="Calibri" pitchFamily="34" charset="-122"/>
                <a:cs typeface="Calibri" pitchFamily="34" charset="-120"/>
              </a:rPr>
              <a:t>Sustained musical training and engagement physically reshapes neural pathways, strengthening connections used for language, memory, and emotion.</a:t>
            </a:r>
            <a:endParaRPr lang="en-US" sz="1060" dirty="0"/>
          </a:p>
        </p:txBody>
      </p:sp>
      <p:sp>
        <p:nvSpPr>
          <p:cNvPr id="21" name="Shape 15"/>
          <p:cNvSpPr/>
          <p:nvPr/>
        </p:nvSpPr>
        <p:spPr>
          <a:xfrm>
            <a:off x="9034043" y="1691640"/>
            <a:ext cx="2609012" cy="2286000"/>
          </a:xfrm>
          <a:prstGeom prst="roundRect">
            <a:avLst>
              <a:gd name="adj" fmla="val 3200"/>
            </a:avLst>
          </a:prstGeom>
          <a:solidFill>
            <a:srgbClr val="F5F2FA"/>
          </a:solidFill>
          <a:ln/>
          <a:effectLst>
            <a:outerShdw sx="100000" sy="100000" kx="0" ky="0" algn="bl" rotWithShape="0" blurRad="76200" dist="25400" dir="5400000">
              <a:srgbClr val="000000">
                <a:alpha val="10000"/>
              </a:srgbClr>
            </a:outerShdw>
          </a:effectLst>
        </p:spPr>
      </p:sp>
      <p:sp>
        <p:nvSpPr>
          <p:cNvPr id="22" name="Shape 16"/>
          <p:cNvSpPr/>
          <p:nvPr/>
        </p:nvSpPr>
        <p:spPr>
          <a:xfrm>
            <a:off x="10045941" y="1947672"/>
            <a:ext cx="585216" cy="585216"/>
          </a:xfrm>
          <a:prstGeom prst="ellipse">
            <a:avLst/>
          </a:prstGeom>
          <a:solidFill>
            <a:srgbClr val="3B1E6D"/>
          </a:solidFill>
          <a:ln/>
        </p:spPr>
      </p:sp>
      <p:pic>
        <p:nvPicPr>
          <p:cNvPr id="23" name="Image 4" descr="assets/FaBookOpen_white.png">    </p:cNvPr>
          <p:cNvPicPr>
            <a:picLocks noChangeAspect="1"/>
          </p:cNvPicPr>
          <p:nvPr/>
        </p:nvPicPr>
        <p:blipFill>
          <a:blip r:embed="rId5"/>
          <a:stretch>
            <a:fillRect/>
          </a:stretch>
        </p:blipFill>
        <p:spPr>
          <a:xfrm>
            <a:off x="10124945" y="2026676"/>
            <a:ext cx="427208" cy="427208"/>
          </a:xfrm>
          <a:prstGeom prst="rect">
            <a:avLst/>
          </a:prstGeom>
        </p:spPr>
      </p:pic>
      <p:sp>
        <p:nvSpPr>
          <p:cNvPr id="24" name="Text 17"/>
          <p:cNvSpPr/>
          <p:nvPr/>
        </p:nvSpPr>
        <p:spPr>
          <a:xfrm>
            <a:off x="9171203" y="2606040"/>
            <a:ext cx="2334692" cy="320040"/>
          </a:xfrm>
          <a:prstGeom prst="rect">
            <a:avLst/>
          </a:prstGeom>
          <a:noFill/>
          <a:ln/>
        </p:spPr>
        <p:txBody>
          <a:bodyPr wrap="square" lIns="0" tIns="0" rIns="0" bIns="0" rtlCol="0" anchor="ctr"/>
          <a:lstStyle/>
          <a:p>
            <a:pPr algn="ctr" indent="0" marL="0">
              <a:buNone/>
            </a:pPr>
            <a:r>
              <a:rPr lang="en-US" sz="1400" b="1" dirty="0">
                <a:solidFill>
                  <a:srgbClr val="3B1E6D"/>
                </a:solidFill>
                <a:latin typeface="Cambria" pitchFamily="34" charset="0"/>
                <a:ea typeface="Cambria" pitchFamily="34" charset="-122"/>
                <a:cs typeface="Cambria" pitchFamily="34" charset="-120"/>
              </a:rPr>
              <a:t>Memory</a:t>
            </a:r>
            <a:endParaRPr lang="en-US" sz="1400" dirty="0"/>
          </a:p>
        </p:txBody>
      </p:sp>
      <p:sp>
        <p:nvSpPr>
          <p:cNvPr id="25" name="Text 18"/>
          <p:cNvSpPr/>
          <p:nvPr/>
        </p:nvSpPr>
        <p:spPr>
          <a:xfrm>
            <a:off x="9216923" y="2971800"/>
            <a:ext cx="2243252" cy="914400"/>
          </a:xfrm>
          <a:prstGeom prst="rect">
            <a:avLst/>
          </a:prstGeom>
          <a:noFill/>
          <a:ln/>
        </p:spPr>
        <p:txBody>
          <a:bodyPr wrap="square" lIns="0" tIns="0" rIns="0" bIns="0" rtlCol="0" anchor="t"/>
          <a:lstStyle/>
          <a:p>
            <a:pPr algn="ctr" indent="0" marL="0">
              <a:buNone/>
            </a:pPr>
            <a:r>
              <a:rPr lang="en-US" sz="1060" dirty="0">
                <a:solidFill>
                  <a:srgbClr val="201341"/>
                </a:solidFill>
                <a:latin typeface="Calibri" pitchFamily="34" charset="0"/>
                <a:ea typeface="Calibri" pitchFamily="34" charset="-122"/>
                <a:cs typeface="Calibri" pitchFamily="34" charset="-120"/>
              </a:rPr>
              <a:t>Music is encoded across multiple memory systems at once, which is why melody can resurrect words and feelings thought long forgotten.</a:t>
            </a:r>
            <a:endParaRPr lang="en-US" sz="1060" dirty="0"/>
          </a:p>
        </p:txBody>
      </p:sp>
      <p:sp>
        <p:nvSpPr>
          <p:cNvPr id="26" name="Shape 19"/>
          <p:cNvSpPr/>
          <p:nvPr/>
        </p:nvSpPr>
        <p:spPr>
          <a:xfrm>
            <a:off x="548640" y="4251960"/>
            <a:ext cx="11094415" cy="1600200"/>
          </a:xfrm>
          <a:prstGeom prst="roundRect">
            <a:avLst>
              <a:gd name="adj" fmla="val 4571"/>
            </a:avLst>
          </a:prstGeom>
          <a:solidFill>
            <a:srgbClr val="3B1E6D"/>
          </a:solidFill>
          <a:ln/>
          <a:effectLst>
            <a:outerShdw sx="100000" sy="100000" kx="0" ky="0" algn="bl" rotWithShape="0" blurRad="76200" dist="25400" dir="5400000">
              <a:srgbClr val="000000">
                <a:alpha val="10000"/>
              </a:srgbClr>
            </a:outerShdw>
          </a:effectLst>
        </p:spPr>
      </p:sp>
      <p:sp>
        <p:nvSpPr>
          <p:cNvPr id="27" name="Text 20"/>
          <p:cNvSpPr/>
          <p:nvPr/>
        </p:nvSpPr>
        <p:spPr>
          <a:xfrm>
            <a:off x="914400" y="4251960"/>
            <a:ext cx="10362895" cy="1600200"/>
          </a:xfrm>
          <a:prstGeom prst="rect">
            <a:avLst/>
          </a:prstGeom>
          <a:noFill/>
          <a:ln/>
        </p:spPr>
        <p:txBody>
          <a:bodyPr wrap="square" lIns="0" tIns="0" rIns="0" bIns="0" rtlCol="0" anchor="ctr"/>
          <a:lstStyle/>
          <a:p>
            <a:pPr algn="ctr" indent="0" marL="0">
              <a:buNone/>
            </a:pPr>
            <a:r>
              <a:rPr lang="en-US" sz="1350" i="1" dirty="0">
                <a:solidFill>
                  <a:srgbClr val="FFFFFF"/>
                </a:solidFill>
                <a:latin typeface="Calibri" pitchFamily="34" charset="0"/>
                <a:ea typeface="Calibri" pitchFamily="34" charset="-122"/>
                <a:cs typeface="Calibri" pitchFamily="34" charset="-120"/>
              </a:rPr>
              <a:t>As a physician, I see in this circuitry not a coincidence of evolution but a signature of design: the Creator who gave us ears to hear also wired our brains to be moved, gathered, and healed by what we hear.</a:t>
            </a:r>
            <a:endParaRPr lang="en-US" sz="1350" dirty="0"/>
          </a:p>
        </p:txBody>
      </p:sp>
      <p:sp>
        <p:nvSpPr>
          <p:cNvPr id="28" name="Text 21"/>
          <p:cNvSpPr/>
          <p:nvPr/>
        </p:nvSpPr>
        <p:spPr>
          <a:xfrm>
            <a:off x="11323015" y="6419088"/>
            <a:ext cx="502920" cy="274320"/>
          </a:xfrm>
          <a:prstGeom prst="rect">
            <a:avLst/>
          </a:prstGeom>
          <a:noFill/>
          <a:ln/>
        </p:spPr>
        <p:txBody>
          <a:bodyPr wrap="square" lIns="0" tIns="0" rIns="0" bIns="0" rtlCol="0" anchor="ctr"/>
          <a:lstStyle/>
          <a:p>
            <a:pPr algn="r" indent="0" marL="0">
              <a:buNone/>
            </a:pPr>
            <a:r>
              <a:rPr lang="en-US" sz="1000" dirty="0">
                <a:solidFill>
                  <a:srgbClr val="6E6485"/>
                </a:solidFill>
                <a:latin typeface="Calibri" pitchFamily="34" charset="0"/>
                <a:ea typeface="Calibri" pitchFamily="34" charset="-122"/>
                <a:cs typeface="Calibri" pitchFamily="34" charset="-120"/>
              </a:rPr>
              <a:t>20</a:t>
            </a:r>
            <a:endParaRPr lang="en-US" sz="1000" dirty="0"/>
          </a:p>
        </p:txBody>
      </p:sp>
      <p:sp>
        <p:nvSpPr>
          <p:cNvPr id="29" name="Text 22"/>
          <p:cNvSpPr/>
          <p:nvPr/>
        </p:nvSpPr>
        <p:spPr>
          <a:xfrm>
            <a:off x="548640" y="6419088"/>
            <a:ext cx="5486400" cy="274320"/>
          </a:xfrm>
          <a:prstGeom prst="rect">
            <a:avLst/>
          </a:prstGeom>
          <a:noFill/>
          <a:ln/>
        </p:spPr>
        <p:txBody>
          <a:bodyPr wrap="square" lIns="0" tIns="0" rIns="0" bIns="0" rtlCol="0" anchor="ctr"/>
          <a:lstStyle/>
          <a:p>
            <a:pPr indent="0" marL="0">
              <a:buNone/>
            </a:pPr>
            <a:r>
              <a:rPr lang="en-US" sz="900" spc="120" kern="0" dirty="0">
                <a:solidFill>
                  <a:srgbClr val="6E6485"/>
                </a:solidFill>
                <a:latin typeface="Calibri" pitchFamily="34" charset="0"/>
                <a:ea typeface="Calibri" pitchFamily="34" charset="-122"/>
                <a:cs typeface="Calibri" pitchFamily="34" charset="-120"/>
              </a:rPr>
              <a:t>THE ADVENTIST PHILOSOPHY OF MUSIC</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38912"/>
            <a:ext cx="566928" cy="566928"/>
          </a:xfrm>
          <a:prstGeom prst="ellipse">
            <a:avLst/>
          </a:prstGeom>
          <a:solidFill>
            <a:srgbClr val="3B1E6D"/>
          </a:solidFill>
          <a:ln/>
        </p:spPr>
      </p:sp>
      <p:pic>
        <p:nvPicPr>
          <p:cNvPr id="3" name="Image 0" descr="assets/FaHeartbeat_white.png">    </p:cNvPr>
          <p:cNvPicPr>
            <a:picLocks noChangeAspect="1"/>
          </p:cNvPicPr>
          <p:nvPr/>
        </p:nvPicPr>
        <p:blipFill>
          <a:blip r:embed="rId1"/>
          <a:stretch>
            <a:fillRect/>
          </a:stretch>
        </p:blipFill>
        <p:spPr>
          <a:xfrm>
            <a:off x="625175" y="515447"/>
            <a:ext cx="413857" cy="413857"/>
          </a:xfrm>
          <a:prstGeom prst="rect">
            <a:avLst/>
          </a:prstGeom>
        </p:spPr>
      </p:pic>
      <p:sp>
        <p:nvSpPr>
          <p:cNvPr id="4" name="Text 1"/>
          <p:cNvSpPr/>
          <p:nvPr/>
        </p:nvSpPr>
        <p:spPr>
          <a:xfrm>
            <a:off x="1316736" y="402336"/>
            <a:ext cx="10326319" cy="237744"/>
          </a:xfrm>
          <a:prstGeom prst="rect">
            <a:avLst/>
          </a:prstGeom>
          <a:noFill/>
          <a:ln/>
        </p:spPr>
        <p:txBody>
          <a:bodyPr wrap="square" lIns="0" tIns="0" rIns="0" bIns="0" rtlCol="0" anchor="ctr"/>
          <a:lstStyle/>
          <a:p>
            <a:pPr indent="0" marL="0">
              <a:buNone/>
            </a:pPr>
            <a:r>
              <a:rPr lang="en-US" sz="1150" b="1" spc="200" kern="0" dirty="0">
                <a:solidFill>
                  <a:srgbClr val="8A6D1E"/>
                </a:solidFill>
                <a:latin typeface="Calibri" pitchFamily="34" charset="0"/>
                <a:ea typeface="Calibri" pitchFamily="34" charset="-122"/>
                <a:cs typeface="Calibri" pitchFamily="34" charset="-120"/>
              </a:rPr>
              <a:t>SECTION IV · MEDICAL PERSPECTIVE</a:t>
            </a:r>
            <a:endParaRPr lang="en-US" sz="1150" dirty="0"/>
          </a:p>
        </p:txBody>
      </p:sp>
      <p:sp>
        <p:nvSpPr>
          <p:cNvPr id="5" name="Text 2"/>
          <p:cNvSpPr/>
          <p:nvPr/>
        </p:nvSpPr>
        <p:spPr>
          <a:xfrm>
            <a:off x="1316736" y="621792"/>
            <a:ext cx="10326319" cy="502920"/>
          </a:xfrm>
          <a:prstGeom prst="rect">
            <a:avLst/>
          </a:prstGeom>
          <a:noFill/>
          <a:ln/>
        </p:spPr>
        <p:txBody>
          <a:bodyPr wrap="square" lIns="0" tIns="0" rIns="0" bIns="0" rtlCol="0" anchor="ctr"/>
          <a:lstStyle/>
          <a:p>
            <a:pPr indent="0" marL="0">
              <a:buNone/>
            </a:pPr>
            <a:r>
              <a:rPr lang="en-US" sz="2600" b="1" dirty="0">
                <a:solidFill>
                  <a:srgbClr val="3B1E6D"/>
                </a:solidFill>
                <a:latin typeface="Cambria" pitchFamily="34" charset="0"/>
                <a:ea typeface="Cambria" pitchFamily="34" charset="-122"/>
                <a:cs typeface="Cambria" pitchFamily="34" charset="-120"/>
              </a:rPr>
              <a:t>Music and Emotional Health</a:t>
            </a:r>
            <a:endParaRPr lang="en-US" sz="2600" dirty="0"/>
          </a:p>
        </p:txBody>
      </p:sp>
      <p:sp>
        <p:nvSpPr>
          <p:cNvPr id="6" name="Shape 3"/>
          <p:cNvSpPr/>
          <p:nvPr/>
        </p:nvSpPr>
        <p:spPr>
          <a:xfrm>
            <a:off x="548640" y="1691640"/>
            <a:ext cx="2609012" cy="2286000"/>
          </a:xfrm>
          <a:prstGeom prst="roundRect">
            <a:avLst>
              <a:gd name="adj" fmla="val 3200"/>
            </a:avLst>
          </a:prstGeom>
          <a:solidFill>
            <a:srgbClr val="F5F2FA"/>
          </a:solidFill>
          <a:ln/>
          <a:effectLst>
            <a:outerShdw sx="100000" sy="100000" kx="0" ky="0" algn="bl" rotWithShape="0" blurRad="76200" dist="25400" dir="5400000">
              <a:srgbClr val="000000">
                <a:alpha val="10000"/>
              </a:srgbClr>
            </a:outerShdw>
          </a:effectLst>
        </p:spPr>
      </p:sp>
      <p:sp>
        <p:nvSpPr>
          <p:cNvPr id="7" name="Shape 4"/>
          <p:cNvSpPr/>
          <p:nvPr/>
        </p:nvSpPr>
        <p:spPr>
          <a:xfrm>
            <a:off x="1560538" y="1947672"/>
            <a:ext cx="585216" cy="585216"/>
          </a:xfrm>
          <a:prstGeom prst="ellipse">
            <a:avLst/>
          </a:prstGeom>
          <a:solidFill>
            <a:srgbClr val="6B4FA0"/>
          </a:solidFill>
          <a:ln/>
        </p:spPr>
      </p:sp>
      <p:pic>
        <p:nvPicPr>
          <p:cNvPr id="8" name="Image 1" descr="assets/FaHeartbeat_white.png">    </p:cNvPr>
          <p:cNvPicPr>
            <a:picLocks noChangeAspect="1"/>
          </p:cNvPicPr>
          <p:nvPr/>
        </p:nvPicPr>
        <p:blipFill>
          <a:blip r:embed="rId2"/>
          <a:stretch>
            <a:fillRect/>
          </a:stretch>
        </p:blipFill>
        <p:spPr>
          <a:xfrm>
            <a:off x="1639542" y="2026676"/>
            <a:ext cx="427208" cy="427208"/>
          </a:xfrm>
          <a:prstGeom prst="rect">
            <a:avLst/>
          </a:prstGeom>
        </p:spPr>
      </p:pic>
      <p:sp>
        <p:nvSpPr>
          <p:cNvPr id="9" name="Text 5"/>
          <p:cNvSpPr/>
          <p:nvPr/>
        </p:nvSpPr>
        <p:spPr>
          <a:xfrm>
            <a:off x="685800" y="2606040"/>
            <a:ext cx="2334692" cy="320040"/>
          </a:xfrm>
          <a:prstGeom prst="rect">
            <a:avLst/>
          </a:prstGeom>
          <a:noFill/>
          <a:ln/>
        </p:spPr>
        <p:txBody>
          <a:bodyPr wrap="square" lIns="0" tIns="0" rIns="0" bIns="0" rtlCol="0" anchor="ctr"/>
          <a:lstStyle/>
          <a:p>
            <a:pPr algn="ctr" indent="0" marL="0">
              <a:buNone/>
            </a:pPr>
            <a:r>
              <a:rPr lang="en-US" sz="1300" b="1" dirty="0">
                <a:solidFill>
                  <a:srgbClr val="3B1E6D"/>
                </a:solidFill>
                <a:latin typeface="Cambria" pitchFamily="34" charset="0"/>
                <a:ea typeface="Cambria" pitchFamily="34" charset="-122"/>
                <a:cs typeface="Cambria" pitchFamily="34" charset="-120"/>
              </a:rPr>
              <a:t>Reduced Stress</a:t>
            </a:r>
            <a:endParaRPr lang="en-US" sz="1300" dirty="0"/>
          </a:p>
        </p:txBody>
      </p:sp>
      <p:sp>
        <p:nvSpPr>
          <p:cNvPr id="10" name="Text 6"/>
          <p:cNvSpPr/>
          <p:nvPr/>
        </p:nvSpPr>
        <p:spPr>
          <a:xfrm>
            <a:off x="731520" y="2971800"/>
            <a:ext cx="2243252" cy="960120"/>
          </a:xfrm>
          <a:prstGeom prst="rect">
            <a:avLst/>
          </a:prstGeom>
          <a:noFill/>
          <a:ln/>
        </p:spPr>
        <p:txBody>
          <a:bodyPr wrap="square" lIns="0" tIns="0" rIns="0" bIns="0" rtlCol="0" anchor="t"/>
          <a:lstStyle/>
          <a:p>
            <a:pPr algn="ctr" indent="0" marL="0">
              <a:buNone/>
            </a:pPr>
            <a:r>
              <a:rPr lang="en-US" sz="1040" dirty="0">
                <a:solidFill>
                  <a:srgbClr val="201341"/>
                </a:solidFill>
                <a:latin typeface="Calibri" pitchFamily="34" charset="0"/>
                <a:ea typeface="Calibri" pitchFamily="34" charset="-122"/>
                <a:cs typeface="Calibri" pitchFamily="34" charset="-120"/>
              </a:rPr>
              <a:t>Lowers circulating cortisol and stabilizes heart rate and blood pressure.</a:t>
            </a:r>
            <a:endParaRPr lang="en-US" sz="1040" dirty="0"/>
          </a:p>
        </p:txBody>
      </p:sp>
      <p:sp>
        <p:nvSpPr>
          <p:cNvPr id="11" name="Shape 7"/>
          <p:cNvSpPr/>
          <p:nvPr/>
        </p:nvSpPr>
        <p:spPr>
          <a:xfrm>
            <a:off x="3377108" y="1691640"/>
            <a:ext cx="2609012" cy="2286000"/>
          </a:xfrm>
          <a:prstGeom prst="roundRect">
            <a:avLst>
              <a:gd name="adj" fmla="val 3200"/>
            </a:avLst>
          </a:prstGeom>
          <a:solidFill>
            <a:srgbClr val="F5F2FA"/>
          </a:solidFill>
          <a:ln/>
          <a:effectLst>
            <a:outerShdw sx="100000" sy="100000" kx="0" ky="0" algn="bl" rotWithShape="0" blurRad="76200" dist="25400" dir="5400000">
              <a:srgbClr val="000000">
                <a:alpha val="10000"/>
              </a:srgbClr>
            </a:outerShdw>
          </a:effectLst>
        </p:spPr>
      </p:sp>
      <p:sp>
        <p:nvSpPr>
          <p:cNvPr id="12" name="Shape 8"/>
          <p:cNvSpPr/>
          <p:nvPr/>
        </p:nvSpPr>
        <p:spPr>
          <a:xfrm>
            <a:off x="4389006" y="1947672"/>
            <a:ext cx="585216" cy="585216"/>
          </a:xfrm>
          <a:prstGeom prst="ellipse">
            <a:avLst/>
          </a:prstGeom>
          <a:solidFill>
            <a:srgbClr val="6B4FA0"/>
          </a:solidFill>
          <a:ln/>
        </p:spPr>
      </p:sp>
      <p:pic>
        <p:nvPicPr>
          <p:cNvPr id="13" name="Image 2" descr="assets/FaBrain_white.png">    </p:cNvPr>
          <p:cNvPicPr>
            <a:picLocks noChangeAspect="1"/>
          </p:cNvPicPr>
          <p:nvPr/>
        </p:nvPicPr>
        <p:blipFill>
          <a:blip r:embed="rId3"/>
          <a:stretch>
            <a:fillRect/>
          </a:stretch>
        </p:blipFill>
        <p:spPr>
          <a:xfrm>
            <a:off x="4468010" y="2026676"/>
            <a:ext cx="427208" cy="427208"/>
          </a:xfrm>
          <a:prstGeom prst="rect">
            <a:avLst/>
          </a:prstGeom>
        </p:spPr>
      </p:pic>
      <p:sp>
        <p:nvSpPr>
          <p:cNvPr id="14" name="Text 9"/>
          <p:cNvSpPr/>
          <p:nvPr/>
        </p:nvSpPr>
        <p:spPr>
          <a:xfrm>
            <a:off x="3514268" y="2606040"/>
            <a:ext cx="2334692" cy="320040"/>
          </a:xfrm>
          <a:prstGeom prst="rect">
            <a:avLst/>
          </a:prstGeom>
          <a:noFill/>
          <a:ln/>
        </p:spPr>
        <p:txBody>
          <a:bodyPr wrap="square" lIns="0" tIns="0" rIns="0" bIns="0" rtlCol="0" anchor="ctr"/>
          <a:lstStyle/>
          <a:p>
            <a:pPr algn="ctr" indent="0" marL="0">
              <a:buNone/>
            </a:pPr>
            <a:r>
              <a:rPr lang="en-US" sz="1300" b="1" dirty="0">
                <a:solidFill>
                  <a:srgbClr val="3B1E6D"/>
                </a:solidFill>
                <a:latin typeface="Cambria" pitchFamily="34" charset="0"/>
                <a:ea typeface="Cambria" pitchFamily="34" charset="-122"/>
                <a:cs typeface="Cambria" pitchFamily="34" charset="-120"/>
              </a:rPr>
              <a:t>Reduced Anxiety</a:t>
            </a:r>
            <a:endParaRPr lang="en-US" sz="1300" dirty="0"/>
          </a:p>
        </p:txBody>
      </p:sp>
      <p:sp>
        <p:nvSpPr>
          <p:cNvPr id="15" name="Text 10"/>
          <p:cNvSpPr/>
          <p:nvPr/>
        </p:nvSpPr>
        <p:spPr>
          <a:xfrm>
            <a:off x="3559988" y="2971800"/>
            <a:ext cx="2243252" cy="960120"/>
          </a:xfrm>
          <a:prstGeom prst="rect">
            <a:avLst/>
          </a:prstGeom>
          <a:noFill/>
          <a:ln/>
        </p:spPr>
        <p:txBody>
          <a:bodyPr wrap="square" lIns="0" tIns="0" rIns="0" bIns="0" rtlCol="0" anchor="t"/>
          <a:lstStyle/>
          <a:p>
            <a:pPr algn="ctr" indent="0" marL="0">
              <a:buNone/>
            </a:pPr>
            <a:r>
              <a:rPr lang="en-US" sz="1040" dirty="0">
                <a:solidFill>
                  <a:srgbClr val="201341"/>
                </a:solidFill>
                <a:latin typeface="Calibri" pitchFamily="34" charset="0"/>
                <a:ea typeface="Calibri" pitchFamily="34" charset="-122"/>
                <a:cs typeface="Calibri" pitchFamily="34" charset="-120"/>
              </a:rPr>
              <a:t>A Cochrane review found music lowers pre-procedure anxiety as effectively as some medications, without side effects.</a:t>
            </a:r>
            <a:endParaRPr lang="en-US" sz="1040" dirty="0"/>
          </a:p>
        </p:txBody>
      </p:sp>
      <p:sp>
        <p:nvSpPr>
          <p:cNvPr id="16" name="Shape 11"/>
          <p:cNvSpPr/>
          <p:nvPr/>
        </p:nvSpPr>
        <p:spPr>
          <a:xfrm>
            <a:off x="6205576" y="1691640"/>
            <a:ext cx="2609012" cy="2286000"/>
          </a:xfrm>
          <a:prstGeom prst="roundRect">
            <a:avLst>
              <a:gd name="adj" fmla="val 3200"/>
            </a:avLst>
          </a:prstGeom>
          <a:solidFill>
            <a:srgbClr val="F5F2FA"/>
          </a:solidFill>
          <a:ln/>
          <a:effectLst>
            <a:outerShdw sx="100000" sy="100000" kx="0" ky="0" algn="bl" rotWithShape="0" blurRad="76200" dist="25400" dir="5400000">
              <a:srgbClr val="000000">
                <a:alpha val="10000"/>
              </a:srgbClr>
            </a:outerShdw>
          </a:effectLst>
        </p:spPr>
      </p:sp>
      <p:sp>
        <p:nvSpPr>
          <p:cNvPr id="17" name="Shape 12"/>
          <p:cNvSpPr/>
          <p:nvPr/>
        </p:nvSpPr>
        <p:spPr>
          <a:xfrm>
            <a:off x="7217474" y="1947672"/>
            <a:ext cx="585216" cy="585216"/>
          </a:xfrm>
          <a:prstGeom prst="ellipse">
            <a:avLst/>
          </a:prstGeom>
          <a:solidFill>
            <a:srgbClr val="6B4FA0"/>
          </a:solidFill>
          <a:ln/>
        </p:spPr>
      </p:sp>
      <p:pic>
        <p:nvPicPr>
          <p:cNvPr id="18" name="Image 3" descr="assets/FaSeedling_white.png">    </p:cNvPr>
          <p:cNvPicPr>
            <a:picLocks noChangeAspect="1"/>
          </p:cNvPicPr>
          <p:nvPr/>
        </p:nvPicPr>
        <p:blipFill>
          <a:blip r:embed="rId4"/>
          <a:stretch>
            <a:fillRect/>
          </a:stretch>
        </p:blipFill>
        <p:spPr>
          <a:xfrm>
            <a:off x="7296478" y="2026676"/>
            <a:ext cx="427208" cy="427208"/>
          </a:xfrm>
          <a:prstGeom prst="rect">
            <a:avLst/>
          </a:prstGeom>
        </p:spPr>
      </p:pic>
      <p:sp>
        <p:nvSpPr>
          <p:cNvPr id="19" name="Text 13"/>
          <p:cNvSpPr/>
          <p:nvPr/>
        </p:nvSpPr>
        <p:spPr>
          <a:xfrm>
            <a:off x="6342736" y="2606040"/>
            <a:ext cx="2334692" cy="320040"/>
          </a:xfrm>
          <a:prstGeom prst="rect">
            <a:avLst/>
          </a:prstGeom>
          <a:noFill/>
          <a:ln/>
        </p:spPr>
        <p:txBody>
          <a:bodyPr wrap="square" lIns="0" tIns="0" rIns="0" bIns="0" rtlCol="0" anchor="ctr"/>
          <a:lstStyle/>
          <a:p>
            <a:pPr algn="ctr" indent="0" marL="0">
              <a:buNone/>
            </a:pPr>
            <a:r>
              <a:rPr lang="en-US" sz="1300" b="1" dirty="0">
                <a:solidFill>
                  <a:srgbClr val="3B1E6D"/>
                </a:solidFill>
                <a:latin typeface="Cambria" pitchFamily="34" charset="0"/>
                <a:ea typeface="Cambria" pitchFamily="34" charset="-122"/>
                <a:cs typeface="Cambria" pitchFamily="34" charset="-120"/>
              </a:rPr>
              <a:t>Improved Resilience</a:t>
            </a:r>
            <a:endParaRPr lang="en-US" sz="1300" dirty="0"/>
          </a:p>
        </p:txBody>
      </p:sp>
      <p:sp>
        <p:nvSpPr>
          <p:cNvPr id="20" name="Text 14"/>
          <p:cNvSpPr/>
          <p:nvPr/>
        </p:nvSpPr>
        <p:spPr>
          <a:xfrm>
            <a:off x="6388456" y="2971800"/>
            <a:ext cx="2243252" cy="960120"/>
          </a:xfrm>
          <a:prstGeom prst="rect">
            <a:avLst/>
          </a:prstGeom>
          <a:noFill/>
          <a:ln/>
        </p:spPr>
        <p:txBody>
          <a:bodyPr wrap="square" lIns="0" tIns="0" rIns="0" bIns="0" rtlCol="0" anchor="t"/>
          <a:lstStyle/>
          <a:p>
            <a:pPr algn="ctr" indent="0" marL="0">
              <a:buNone/>
            </a:pPr>
            <a:r>
              <a:rPr lang="en-US" sz="1040" dirty="0">
                <a:solidFill>
                  <a:srgbClr val="201341"/>
                </a:solidFill>
                <a:latin typeface="Calibri" pitchFamily="34" charset="0"/>
                <a:ea typeface="Calibri" pitchFamily="34" charset="-122"/>
                <a:cs typeface="Calibri" pitchFamily="34" charset="-120"/>
              </a:rPr>
              <a:t>Regular musical engagement is associated with stronger long-term coping and emotional regulation.</a:t>
            </a:r>
            <a:endParaRPr lang="en-US" sz="1040" dirty="0"/>
          </a:p>
        </p:txBody>
      </p:sp>
      <p:sp>
        <p:nvSpPr>
          <p:cNvPr id="21" name="Shape 15"/>
          <p:cNvSpPr/>
          <p:nvPr/>
        </p:nvSpPr>
        <p:spPr>
          <a:xfrm>
            <a:off x="9034043" y="1691640"/>
            <a:ext cx="2609012" cy="2286000"/>
          </a:xfrm>
          <a:prstGeom prst="roundRect">
            <a:avLst>
              <a:gd name="adj" fmla="val 3200"/>
            </a:avLst>
          </a:prstGeom>
          <a:solidFill>
            <a:srgbClr val="F5F2FA"/>
          </a:solidFill>
          <a:ln/>
          <a:effectLst>
            <a:outerShdw sx="100000" sy="100000" kx="0" ky="0" algn="bl" rotWithShape="0" blurRad="76200" dist="25400" dir="5400000">
              <a:srgbClr val="000000">
                <a:alpha val="10000"/>
              </a:srgbClr>
            </a:outerShdw>
          </a:effectLst>
        </p:spPr>
      </p:sp>
      <p:sp>
        <p:nvSpPr>
          <p:cNvPr id="22" name="Shape 16"/>
          <p:cNvSpPr/>
          <p:nvPr/>
        </p:nvSpPr>
        <p:spPr>
          <a:xfrm>
            <a:off x="10045941" y="1947672"/>
            <a:ext cx="585216" cy="585216"/>
          </a:xfrm>
          <a:prstGeom prst="ellipse">
            <a:avLst/>
          </a:prstGeom>
          <a:solidFill>
            <a:srgbClr val="6B4FA0"/>
          </a:solidFill>
          <a:ln/>
        </p:spPr>
      </p:sp>
      <p:pic>
        <p:nvPicPr>
          <p:cNvPr id="23" name="Image 4" descr="assets/FaHandHoldingHeart_white.png">    </p:cNvPr>
          <p:cNvPicPr>
            <a:picLocks noChangeAspect="1"/>
          </p:cNvPicPr>
          <p:nvPr/>
        </p:nvPicPr>
        <p:blipFill>
          <a:blip r:embed="rId5"/>
          <a:stretch>
            <a:fillRect/>
          </a:stretch>
        </p:blipFill>
        <p:spPr>
          <a:xfrm>
            <a:off x="10124945" y="2026676"/>
            <a:ext cx="427208" cy="427208"/>
          </a:xfrm>
          <a:prstGeom prst="rect">
            <a:avLst/>
          </a:prstGeom>
        </p:spPr>
      </p:pic>
      <p:sp>
        <p:nvSpPr>
          <p:cNvPr id="24" name="Text 17"/>
          <p:cNvSpPr/>
          <p:nvPr/>
        </p:nvSpPr>
        <p:spPr>
          <a:xfrm>
            <a:off x="9171203" y="2606040"/>
            <a:ext cx="2334692" cy="320040"/>
          </a:xfrm>
          <a:prstGeom prst="rect">
            <a:avLst/>
          </a:prstGeom>
          <a:noFill/>
          <a:ln/>
        </p:spPr>
        <p:txBody>
          <a:bodyPr wrap="square" lIns="0" tIns="0" rIns="0" bIns="0" rtlCol="0" anchor="ctr"/>
          <a:lstStyle/>
          <a:p>
            <a:pPr algn="ctr" indent="0" marL="0">
              <a:buNone/>
            </a:pPr>
            <a:r>
              <a:rPr lang="en-US" sz="1300" b="1" dirty="0">
                <a:solidFill>
                  <a:srgbClr val="3B1E6D"/>
                </a:solidFill>
                <a:latin typeface="Cambria" pitchFamily="34" charset="0"/>
                <a:ea typeface="Cambria" pitchFamily="34" charset="-122"/>
                <a:cs typeface="Cambria" pitchFamily="34" charset="-120"/>
              </a:rPr>
              <a:t>Emotional Healing</a:t>
            </a:r>
            <a:endParaRPr lang="en-US" sz="1300" dirty="0"/>
          </a:p>
        </p:txBody>
      </p:sp>
      <p:sp>
        <p:nvSpPr>
          <p:cNvPr id="25" name="Text 18"/>
          <p:cNvSpPr/>
          <p:nvPr/>
        </p:nvSpPr>
        <p:spPr>
          <a:xfrm>
            <a:off x="9216923" y="2971800"/>
            <a:ext cx="2243252" cy="960120"/>
          </a:xfrm>
          <a:prstGeom prst="rect">
            <a:avLst/>
          </a:prstGeom>
          <a:noFill/>
          <a:ln/>
        </p:spPr>
        <p:txBody>
          <a:bodyPr wrap="square" lIns="0" tIns="0" rIns="0" bIns="0" rtlCol="0" anchor="t"/>
          <a:lstStyle/>
          <a:p>
            <a:pPr algn="ctr" indent="0" marL="0">
              <a:buNone/>
            </a:pPr>
            <a:r>
              <a:rPr lang="en-US" sz="1040" dirty="0">
                <a:solidFill>
                  <a:srgbClr val="201341"/>
                </a:solidFill>
                <a:latin typeface="Calibri" pitchFamily="34" charset="0"/>
                <a:ea typeface="Calibri" pitchFamily="34" charset="-122"/>
                <a:cs typeface="Calibri" pitchFamily="34" charset="-120"/>
              </a:rPr>
              <a:t>Group singing raises oxytocin and immune markers, supporting both mood and the body's defenses (Kreutz et al., 2004).</a:t>
            </a:r>
            <a:endParaRPr lang="en-US" sz="1040" dirty="0"/>
          </a:p>
        </p:txBody>
      </p:sp>
      <p:sp>
        <p:nvSpPr>
          <p:cNvPr id="26" name="Shape 19"/>
          <p:cNvSpPr/>
          <p:nvPr/>
        </p:nvSpPr>
        <p:spPr>
          <a:xfrm>
            <a:off x="548640" y="4251960"/>
            <a:ext cx="11094415" cy="1600200"/>
          </a:xfrm>
          <a:prstGeom prst="roundRect">
            <a:avLst>
              <a:gd name="adj" fmla="val 4571"/>
            </a:avLst>
          </a:prstGeom>
          <a:solidFill>
            <a:srgbClr val="ECE5F7"/>
          </a:solidFill>
          <a:ln/>
          <a:effectLst>
            <a:outerShdw sx="100000" sy="100000" kx="0" ky="0" algn="bl" rotWithShape="0" blurRad="76200" dist="25400" dir="5400000">
              <a:srgbClr val="000000">
                <a:alpha val="10000"/>
              </a:srgbClr>
            </a:outerShdw>
          </a:effectLst>
        </p:spPr>
      </p:sp>
      <p:sp>
        <p:nvSpPr>
          <p:cNvPr id="27" name="Shape 20"/>
          <p:cNvSpPr/>
          <p:nvPr/>
        </p:nvSpPr>
        <p:spPr>
          <a:xfrm>
            <a:off x="822960" y="4617720"/>
            <a:ext cx="594360" cy="594360"/>
          </a:xfrm>
          <a:prstGeom prst="ellipse">
            <a:avLst/>
          </a:prstGeom>
          <a:solidFill>
            <a:srgbClr val="3B1E6D"/>
          </a:solidFill>
          <a:ln/>
        </p:spPr>
      </p:sp>
      <p:pic>
        <p:nvPicPr>
          <p:cNvPr id="28" name="Image 5" descr="assets/FaBible_white.png">    </p:cNvPr>
          <p:cNvPicPr>
            <a:picLocks noChangeAspect="1"/>
          </p:cNvPicPr>
          <p:nvPr/>
        </p:nvPicPr>
        <p:blipFill>
          <a:blip r:embed="rId6"/>
          <a:stretch>
            <a:fillRect/>
          </a:stretch>
        </p:blipFill>
        <p:spPr>
          <a:xfrm>
            <a:off x="903199" y="4697959"/>
            <a:ext cx="433883" cy="433883"/>
          </a:xfrm>
          <a:prstGeom prst="rect">
            <a:avLst/>
          </a:prstGeom>
        </p:spPr>
      </p:pic>
      <p:sp>
        <p:nvSpPr>
          <p:cNvPr id="29" name="Text 21"/>
          <p:cNvSpPr/>
          <p:nvPr/>
        </p:nvSpPr>
        <p:spPr>
          <a:xfrm>
            <a:off x="1600200" y="4251960"/>
            <a:ext cx="9768535" cy="1600200"/>
          </a:xfrm>
          <a:prstGeom prst="rect">
            <a:avLst/>
          </a:prstGeom>
          <a:noFill/>
          <a:ln/>
        </p:spPr>
        <p:txBody>
          <a:bodyPr wrap="square" lIns="0" tIns="0" rIns="0" bIns="0" rtlCol="0" anchor="ctr"/>
          <a:lstStyle/>
          <a:p>
            <a:pPr indent="0" marL="0">
              <a:buNone/>
            </a:pPr>
            <a:r>
              <a:rPr lang="en-US" sz="1300" dirty="0">
                <a:solidFill>
                  <a:srgbClr val="201341"/>
                </a:solidFill>
                <a:latin typeface="Calibri" pitchFamily="34" charset="0"/>
                <a:ea typeface="Calibri" pitchFamily="34" charset="-122"/>
                <a:cs typeface="Calibri" pitchFamily="34" charset="-120"/>
              </a:rPr>
              <a:t>Philippians 4:8 calls us to fix our minds on what is excellent and praiseworthy. Music can be a practical tool for that very discipline — a means by which Scripture's command to guard the mind becomes something we can actually practice, one song at a time.</a:t>
            </a:r>
            <a:endParaRPr lang="en-US" sz="1300" dirty="0"/>
          </a:p>
        </p:txBody>
      </p:sp>
      <p:sp>
        <p:nvSpPr>
          <p:cNvPr id="30" name="Text 22"/>
          <p:cNvSpPr/>
          <p:nvPr/>
        </p:nvSpPr>
        <p:spPr>
          <a:xfrm>
            <a:off x="11323015" y="6419088"/>
            <a:ext cx="502920" cy="274320"/>
          </a:xfrm>
          <a:prstGeom prst="rect">
            <a:avLst/>
          </a:prstGeom>
          <a:noFill/>
          <a:ln/>
        </p:spPr>
        <p:txBody>
          <a:bodyPr wrap="square" lIns="0" tIns="0" rIns="0" bIns="0" rtlCol="0" anchor="ctr"/>
          <a:lstStyle/>
          <a:p>
            <a:pPr algn="r" indent="0" marL="0">
              <a:buNone/>
            </a:pPr>
            <a:r>
              <a:rPr lang="en-US" sz="1000" dirty="0">
                <a:solidFill>
                  <a:srgbClr val="6E6485"/>
                </a:solidFill>
                <a:latin typeface="Calibri" pitchFamily="34" charset="0"/>
                <a:ea typeface="Calibri" pitchFamily="34" charset="-122"/>
                <a:cs typeface="Calibri" pitchFamily="34" charset="-120"/>
              </a:rPr>
              <a:t>21</a:t>
            </a:r>
            <a:endParaRPr lang="en-US" sz="1000" dirty="0"/>
          </a:p>
        </p:txBody>
      </p:sp>
      <p:sp>
        <p:nvSpPr>
          <p:cNvPr id="31" name="Text 23"/>
          <p:cNvSpPr/>
          <p:nvPr/>
        </p:nvSpPr>
        <p:spPr>
          <a:xfrm>
            <a:off x="548640" y="6419088"/>
            <a:ext cx="5486400" cy="274320"/>
          </a:xfrm>
          <a:prstGeom prst="rect">
            <a:avLst/>
          </a:prstGeom>
          <a:noFill/>
          <a:ln/>
        </p:spPr>
        <p:txBody>
          <a:bodyPr wrap="square" lIns="0" tIns="0" rIns="0" bIns="0" rtlCol="0" anchor="ctr"/>
          <a:lstStyle/>
          <a:p>
            <a:pPr indent="0" marL="0">
              <a:buNone/>
            </a:pPr>
            <a:r>
              <a:rPr lang="en-US" sz="900" spc="120" kern="0" dirty="0">
                <a:solidFill>
                  <a:srgbClr val="6E6485"/>
                </a:solidFill>
                <a:latin typeface="Calibri" pitchFamily="34" charset="0"/>
                <a:ea typeface="Calibri" pitchFamily="34" charset="-122"/>
                <a:cs typeface="Calibri" pitchFamily="34" charset="-120"/>
              </a:rPr>
              <a:t>THE ADVENTIST PHILOSOPHY OF MUSIC</a:t>
            </a:r>
            <a:endParaRPr lang="en-US"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38912"/>
            <a:ext cx="566928" cy="566928"/>
          </a:xfrm>
          <a:prstGeom prst="ellipse">
            <a:avLst/>
          </a:prstGeom>
          <a:solidFill>
            <a:srgbClr val="3B1E6D"/>
          </a:solidFill>
          <a:ln/>
        </p:spPr>
      </p:sp>
      <p:pic>
        <p:nvPicPr>
          <p:cNvPr id="3" name="Image 0" descr="assets/FaDove_white.png">    </p:cNvPr>
          <p:cNvPicPr>
            <a:picLocks noChangeAspect="1"/>
          </p:cNvPicPr>
          <p:nvPr/>
        </p:nvPicPr>
        <p:blipFill>
          <a:blip r:embed="rId1"/>
          <a:stretch>
            <a:fillRect/>
          </a:stretch>
        </p:blipFill>
        <p:spPr>
          <a:xfrm>
            <a:off x="625175" y="515447"/>
            <a:ext cx="413857" cy="413857"/>
          </a:xfrm>
          <a:prstGeom prst="rect">
            <a:avLst/>
          </a:prstGeom>
        </p:spPr>
      </p:pic>
      <p:sp>
        <p:nvSpPr>
          <p:cNvPr id="4" name="Text 1"/>
          <p:cNvSpPr/>
          <p:nvPr/>
        </p:nvSpPr>
        <p:spPr>
          <a:xfrm>
            <a:off x="1316736" y="402336"/>
            <a:ext cx="10326319" cy="237744"/>
          </a:xfrm>
          <a:prstGeom prst="rect">
            <a:avLst/>
          </a:prstGeom>
          <a:noFill/>
          <a:ln/>
        </p:spPr>
        <p:txBody>
          <a:bodyPr wrap="square" lIns="0" tIns="0" rIns="0" bIns="0" rtlCol="0" anchor="ctr"/>
          <a:lstStyle/>
          <a:p>
            <a:pPr indent="0" marL="0">
              <a:buNone/>
            </a:pPr>
            <a:r>
              <a:rPr lang="en-US" sz="1150" b="1" spc="200" kern="0" dirty="0">
                <a:solidFill>
                  <a:srgbClr val="8A6D1E"/>
                </a:solidFill>
                <a:latin typeface="Calibri" pitchFamily="34" charset="0"/>
                <a:ea typeface="Calibri" pitchFamily="34" charset="-122"/>
                <a:cs typeface="Calibri" pitchFamily="34" charset="-120"/>
              </a:rPr>
              <a:t>SECTION IV</a:t>
            </a:r>
            <a:endParaRPr lang="en-US" sz="1150" dirty="0"/>
          </a:p>
        </p:txBody>
      </p:sp>
      <p:sp>
        <p:nvSpPr>
          <p:cNvPr id="5" name="Text 2"/>
          <p:cNvSpPr/>
          <p:nvPr/>
        </p:nvSpPr>
        <p:spPr>
          <a:xfrm>
            <a:off x="1316736" y="621792"/>
            <a:ext cx="10326319" cy="502920"/>
          </a:xfrm>
          <a:prstGeom prst="rect">
            <a:avLst/>
          </a:prstGeom>
          <a:noFill/>
          <a:ln/>
        </p:spPr>
        <p:txBody>
          <a:bodyPr wrap="square" lIns="0" tIns="0" rIns="0" bIns="0" rtlCol="0" anchor="ctr"/>
          <a:lstStyle/>
          <a:p>
            <a:pPr indent="0" marL="0">
              <a:buNone/>
            </a:pPr>
            <a:r>
              <a:rPr lang="en-US" sz="2600" b="1" dirty="0">
                <a:solidFill>
                  <a:srgbClr val="3B1E6D"/>
                </a:solidFill>
                <a:latin typeface="Cambria" pitchFamily="34" charset="0"/>
                <a:ea typeface="Cambria" pitchFamily="34" charset="-122"/>
                <a:cs typeface="Cambria" pitchFamily="34" charset="-120"/>
              </a:rPr>
              <a:t>Music and Spiritual Formation</a:t>
            </a:r>
            <a:endParaRPr lang="en-US" sz="2600" dirty="0"/>
          </a:p>
        </p:txBody>
      </p:sp>
      <p:sp>
        <p:nvSpPr>
          <p:cNvPr id="6" name="Shape 3"/>
          <p:cNvSpPr/>
          <p:nvPr/>
        </p:nvSpPr>
        <p:spPr>
          <a:xfrm>
            <a:off x="548640" y="1691640"/>
            <a:ext cx="2595296" cy="2148840"/>
          </a:xfrm>
          <a:prstGeom prst="roundRect">
            <a:avLst>
              <a:gd name="adj" fmla="val 3404"/>
            </a:avLst>
          </a:prstGeom>
          <a:solidFill>
            <a:srgbClr val="F5F2FA"/>
          </a:solidFill>
          <a:ln/>
          <a:effectLst>
            <a:outerShdw sx="100000" sy="100000" kx="0" ky="0" algn="bl" rotWithShape="0" blurRad="76200" dist="25400" dir="5400000">
              <a:srgbClr val="000000">
                <a:alpha val="10000"/>
              </a:srgbClr>
            </a:outerShdw>
          </a:effectLst>
        </p:spPr>
      </p:sp>
      <p:sp>
        <p:nvSpPr>
          <p:cNvPr id="7" name="Shape 4"/>
          <p:cNvSpPr/>
          <p:nvPr/>
        </p:nvSpPr>
        <p:spPr>
          <a:xfrm>
            <a:off x="1553680" y="1911096"/>
            <a:ext cx="585216" cy="585216"/>
          </a:xfrm>
          <a:prstGeom prst="ellipse">
            <a:avLst/>
          </a:prstGeom>
          <a:solidFill>
            <a:srgbClr val="3B1E6D"/>
          </a:solidFill>
          <a:ln/>
        </p:spPr>
      </p:sp>
      <p:pic>
        <p:nvPicPr>
          <p:cNvPr id="8" name="Image 1" descr="assets/FaBible_white.png">    </p:cNvPr>
          <p:cNvPicPr>
            <a:picLocks noChangeAspect="1"/>
          </p:cNvPicPr>
          <p:nvPr/>
        </p:nvPicPr>
        <p:blipFill>
          <a:blip r:embed="rId2"/>
          <a:stretch>
            <a:fillRect/>
          </a:stretch>
        </p:blipFill>
        <p:spPr>
          <a:xfrm>
            <a:off x="1632684" y="1990100"/>
            <a:ext cx="427208" cy="427208"/>
          </a:xfrm>
          <a:prstGeom prst="rect">
            <a:avLst/>
          </a:prstGeom>
        </p:spPr>
      </p:pic>
      <p:sp>
        <p:nvSpPr>
          <p:cNvPr id="9" name="Text 5"/>
          <p:cNvSpPr/>
          <p:nvPr/>
        </p:nvSpPr>
        <p:spPr>
          <a:xfrm>
            <a:off x="685800" y="2606040"/>
            <a:ext cx="2320976"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Faith</a:t>
            </a:r>
            <a:endParaRPr lang="en-US" sz="1200" dirty="0"/>
          </a:p>
        </p:txBody>
      </p:sp>
      <p:sp>
        <p:nvSpPr>
          <p:cNvPr id="10" name="Shape 6"/>
          <p:cNvSpPr/>
          <p:nvPr/>
        </p:nvSpPr>
        <p:spPr>
          <a:xfrm>
            <a:off x="3381680" y="1691640"/>
            <a:ext cx="2595296" cy="2148840"/>
          </a:xfrm>
          <a:prstGeom prst="roundRect">
            <a:avLst>
              <a:gd name="adj" fmla="val 3404"/>
            </a:avLst>
          </a:prstGeom>
          <a:solidFill>
            <a:srgbClr val="F5F2FA"/>
          </a:solidFill>
          <a:ln/>
          <a:effectLst>
            <a:outerShdw sx="100000" sy="100000" kx="0" ky="0" algn="bl" rotWithShape="0" blurRad="76200" dist="25400" dir="5400000">
              <a:srgbClr val="000000">
                <a:alpha val="10000"/>
              </a:srgbClr>
            </a:outerShdw>
          </a:effectLst>
        </p:spPr>
      </p:sp>
      <p:sp>
        <p:nvSpPr>
          <p:cNvPr id="11" name="Shape 7"/>
          <p:cNvSpPr/>
          <p:nvPr/>
        </p:nvSpPr>
        <p:spPr>
          <a:xfrm>
            <a:off x="4386720" y="1911096"/>
            <a:ext cx="585216" cy="585216"/>
          </a:xfrm>
          <a:prstGeom prst="ellipse">
            <a:avLst/>
          </a:prstGeom>
          <a:solidFill>
            <a:srgbClr val="3B1E6D"/>
          </a:solidFill>
          <a:ln/>
        </p:spPr>
      </p:sp>
      <p:pic>
        <p:nvPicPr>
          <p:cNvPr id="12" name="Image 2" descr="assets/FaPrayingHands_white.png">    </p:cNvPr>
          <p:cNvPicPr>
            <a:picLocks noChangeAspect="1"/>
          </p:cNvPicPr>
          <p:nvPr/>
        </p:nvPicPr>
        <p:blipFill>
          <a:blip r:embed="rId3"/>
          <a:stretch>
            <a:fillRect/>
          </a:stretch>
        </p:blipFill>
        <p:spPr>
          <a:xfrm>
            <a:off x="4465724" y="1990100"/>
            <a:ext cx="427208" cy="427208"/>
          </a:xfrm>
          <a:prstGeom prst="rect">
            <a:avLst/>
          </a:prstGeom>
        </p:spPr>
      </p:pic>
      <p:sp>
        <p:nvSpPr>
          <p:cNvPr id="13" name="Text 8"/>
          <p:cNvSpPr/>
          <p:nvPr/>
        </p:nvSpPr>
        <p:spPr>
          <a:xfrm>
            <a:off x="3518840" y="2606040"/>
            <a:ext cx="2320976"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Devotion</a:t>
            </a:r>
            <a:endParaRPr lang="en-US" sz="1200" dirty="0"/>
          </a:p>
        </p:txBody>
      </p:sp>
      <p:sp>
        <p:nvSpPr>
          <p:cNvPr id="14" name="Shape 9"/>
          <p:cNvSpPr/>
          <p:nvPr/>
        </p:nvSpPr>
        <p:spPr>
          <a:xfrm>
            <a:off x="6214720" y="1691640"/>
            <a:ext cx="2595296" cy="2148840"/>
          </a:xfrm>
          <a:prstGeom prst="roundRect">
            <a:avLst>
              <a:gd name="adj" fmla="val 3404"/>
            </a:avLst>
          </a:prstGeom>
          <a:solidFill>
            <a:srgbClr val="F5F2FA"/>
          </a:solidFill>
          <a:ln/>
          <a:effectLst>
            <a:outerShdw sx="100000" sy="100000" kx="0" ky="0" algn="bl" rotWithShape="0" blurRad="76200" dist="25400" dir="5400000">
              <a:srgbClr val="000000">
                <a:alpha val="10000"/>
              </a:srgbClr>
            </a:outerShdw>
          </a:effectLst>
        </p:spPr>
      </p:sp>
      <p:sp>
        <p:nvSpPr>
          <p:cNvPr id="15" name="Shape 10"/>
          <p:cNvSpPr/>
          <p:nvPr/>
        </p:nvSpPr>
        <p:spPr>
          <a:xfrm>
            <a:off x="7219759" y="1911096"/>
            <a:ext cx="585216" cy="585216"/>
          </a:xfrm>
          <a:prstGeom prst="ellipse">
            <a:avLst/>
          </a:prstGeom>
          <a:solidFill>
            <a:srgbClr val="3B1E6D"/>
          </a:solidFill>
          <a:ln/>
        </p:spPr>
      </p:sp>
      <p:pic>
        <p:nvPicPr>
          <p:cNvPr id="16" name="Image 3" descr="assets/FaHandsHelping_white.png">    </p:cNvPr>
          <p:cNvPicPr>
            <a:picLocks noChangeAspect="1"/>
          </p:cNvPicPr>
          <p:nvPr/>
        </p:nvPicPr>
        <p:blipFill>
          <a:blip r:embed="rId4"/>
          <a:stretch>
            <a:fillRect/>
          </a:stretch>
        </p:blipFill>
        <p:spPr>
          <a:xfrm>
            <a:off x="7298764" y="1990100"/>
            <a:ext cx="427208" cy="427208"/>
          </a:xfrm>
          <a:prstGeom prst="rect">
            <a:avLst/>
          </a:prstGeom>
        </p:spPr>
      </p:pic>
      <p:sp>
        <p:nvSpPr>
          <p:cNvPr id="17" name="Text 11"/>
          <p:cNvSpPr/>
          <p:nvPr/>
        </p:nvSpPr>
        <p:spPr>
          <a:xfrm>
            <a:off x="6351880" y="2606040"/>
            <a:ext cx="2320976"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Prayer</a:t>
            </a:r>
            <a:endParaRPr lang="en-US" sz="1200" dirty="0"/>
          </a:p>
        </p:txBody>
      </p:sp>
      <p:sp>
        <p:nvSpPr>
          <p:cNvPr id="18" name="Shape 12"/>
          <p:cNvSpPr/>
          <p:nvPr/>
        </p:nvSpPr>
        <p:spPr>
          <a:xfrm>
            <a:off x="9047759" y="1691640"/>
            <a:ext cx="2595296" cy="2148840"/>
          </a:xfrm>
          <a:prstGeom prst="roundRect">
            <a:avLst>
              <a:gd name="adj" fmla="val 3404"/>
            </a:avLst>
          </a:prstGeom>
          <a:solidFill>
            <a:srgbClr val="F5F2FA"/>
          </a:solidFill>
          <a:ln/>
          <a:effectLst>
            <a:outerShdw sx="100000" sy="100000" kx="0" ky="0" algn="bl" rotWithShape="0" blurRad="76200" dist="25400" dir="5400000">
              <a:srgbClr val="000000">
                <a:alpha val="10000"/>
              </a:srgbClr>
            </a:outerShdw>
          </a:effectLst>
        </p:spPr>
      </p:sp>
      <p:sp>
        <p:nvSpPr>
          <p:cNvPr id="19" name="Shape 13"/>
          <p:cNvSpPr/>
          <p:nvPr/>
        </p:nvSpPr>
        <p:spPr>
          <a:xfrm>
            <a:off x="10052799" y="1911096"/>
            <a:ext cx="585216" cy="585216"/>
          </a:xfrm>
          <a:prstGeom prst="ellipse">
            <a:avLst/>
          </a:prstGeom>
          <a:solidFill>
            <a:srgbClr val="3B1E6D"/>
          </a:solidFill>
          <a:ln/>
        </p:spPr>
      </p:sp>
      <p:pic>
        <p:nvPicPr>
          <p:cNvPr id="20" name="Image 4" descr="assets/FaUsers_white.png">    </p:cNvPr>
          <p:cNvPicPr>
            <a:picLocks noChangeAspect="1"/>
          </p:cNvPicPr>
          <p:nvPr/>
        </p:nvPicPr>
        <p:blipFill>
          <a:blip r:embed="rId5"/>
          <a:stretch>
            <a:fillRect/>
          </a:stretch>
        </p:blipFill>
        <p:spPr>
          <a:xfrm>
            <a:off x="10131803" y="1990100"/>
            <a:ext cx="427208" cy="427208"/>
          </a:xfrm>
          <a:prstGeom prst="rect">
            <a:avLst/>
          </a:prstGeom>
        </p:spPr>
      </p:pic>
      <p:sp>
        <p:nvSpPr>
          <p:cNvPr id="21" name="Text 14"/>
          <p:cNvSpPr/>
          <p:nvPr/>
        </p:nvSpPr>
        <p:spPr>
          <a:xfrm>
            <a:off x="9184919" y="2606040"/>
            <a:ext cx="2320976"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Christian Identity</a:t>
            </a:r>
            <a:endParaRPr lang="en-US" sz="1200" dirty="0"/>
          </a:p>
        </p:txBody>
      </p:sp>
      <p:sp>
        <p:nvSpPr>
          <p:cNvPr id="22" name="Shape 15"/>
          <p:cNvSpPr/>
          <p:nvPr/>
        </p:nvSpPr>
        <p:spPr>
          <a:xfrm>
            <a:off x="548640" y="4069080"/>
            <a:ext cx="11094415" cy="1828800"/>
          </a:xfrm>
          <a:prstGeom prst="roundRect">
            <a:avLst>
              <a:gd name="adj" fmla="val 4000"/>
            </a:avLst>
          </a:prstGeom>
          <a:solidFill>
            <a:srgbClr val="3B1E6D"/>
          </a:solidFill>
          <a:ln/>
          <a:effectLst>
            <a:outerShdw sx="100000" sy="100000" kx="0" ky="0" algn="bl" rotWithShape="0" blurRad="76200" dist="25400" dir="5400000">
              <a:srgbClr val="000000">
                <a:alpha val="10000"/>
              </a:srgbClr>
            </a:outerShdw>
          </a:effectLst>
        </p:spPr>
      </p:sp>
      <p:sp>
        <p:nvSpPr>
          <p:cNvPr id="23" name="Text 16"/>
          <p:cNvSpPr/>
          <p:nvPr/>
        </p:nvSpPr>
        <p:spPr>
          <a:xfrm>
            <a:off x="914400" y="4069080"/>
            <a:ext cx="10362895" cy="1828800"/>
          </a:xfrm>
          <a:prstGeom prst="rect">
            <a:avLst/>
          </a:prstGeom>
          <a:noFill/>
          <a:ln/>
        </p:spPr>
        <p:txBody>
          <a:bodyPr wrap="square" lIns="0" tIns="0" rIns="0" bIns="0" rtlCol="0" anchor="ctr"/>
          <a:lstStyle/>
          <a:p>
            <a:pPr algn="ctr" indent="0" marL="0">
              <a:buNone/>
            </a:pPr>
            <a:r>
              <a:rPr lang="en-US" sz="1300" i="1" dirty="0">
                <a:solidFill>
                  <a:srgbClr val="FFFFFF"/>
                </a:solidFill>
                <a:latin typeface="Calibri" pitchFamily="34" charset="0"/>
                <a:ea typeface="Calibri" pitchFamily="34" charset="-122"/>
                <a:cs typeface="Calibri" pitchFamily="34" charset="-120"/>
              </a:rPr>
              <a:t>Singing forms belief through repetition — what we sing, we come to believe, which is why hymnody functions as a kind of lived catechesis. Communal singing also forms a shared Christian identity: an Adventist congregation in Accra and one in Manila can sing the very same hymn, becoming, for a few verses, one global voice.</a:t>
            </a:r>
            <a:endParaRPr lang="en-US" sz="1300" dirty="0"/>
          </a:p>
        </p:txBody>
      </p:sp>
      <p:sp>
        <p:nvSpPr>
          <p:cNvPr id="24" name="Text 17"/>
          <p:cNvSpPr/>
          <p:nvPr/>
        </p:nvSpPr>
        <p:spPr>
          <a:xfrm>
            <a:off x="11323015" y="6419088"/>
            <a:ext cx="502920" cy="274320"/>
          </a:xfrm>
          <a:prstGeom prst="rect">
            <a:avLst/>
          </a:prstGeom>
          <a:noFill/>
          <a:ln/>
        </p:spPr>
        <p:txBody>
          <a:bodyPr wrap="square" lIns="0" tIns="0" rIns="0" bIns="0" rtlCol="0" anchor="ctr"/>
          <a:lstStyle/>
          <a:p>
            <a:pPr algn="r" indent="0" marL="0">
              <a:buNone/>
            </a:pPr>
            <a:r>
              <a:rPr lang="en-US" sz="1000" dirty="0">
                <a:solidFill>
                  <a:srgbClr val="6E6485"/>
                </a:solidFill>
                <a:latin typeface="Calibri" pitchFamily="34" charset="0"/>
                <a:ea typeface="Calibri" pitchFamily="34" charset="-122"/>
                <a:cs typeface="Calibri" pitchFamily="34" charset="-120"/>
              </a:rPr>
              <a:t>22</a:t>
            </a:r>
            <a:endParaRPr lang="en-US" sz="1000" dirty="0"/>
          </a:p>
        </p:txBody>
      </p:sp>
      <p:sp>
        <p:nvSpPr>
          <p:cNvPr id="25" name="Text 18"/>
          <p:cNvSpPr/>
          <p:nvPr/>
        </p:nvSpPr>
        <p:spPr>
          <a:xfrm>
            <a:off x="548640" y="6419088"/>
            <a:ext cx="5486400" cy="274320"/>
          </a:xfrm>
          <a:prstGeom prst="rect">
            <a:avLst/>
          </a:prstGeom>
          <a:noFill/>
          <a:ln/>
        </p:spPr>
        <p:txBody>
          <a:bodyPr wrap="square" lIns="0" tIns="0" rIns="0" bIns="0" rtlCol="0" anchor="ctr"/>
          <a:lstStyle/>
          <a:p>
            <a:pPr indent="0" marL="0">
              <a:buNone/>
            </a:pPr>
            <a:r>
              <a:rPr lang="en-US" sz="900" spc="120" kern="0" dirty="0">
                <a:solidFill>
                  <a:srgbClr val="6E6485"/>
                </a:solidFill>
                <a:latin typeface="Calibri" pitchFamily="34" charset="0"/>
                <a:ea typeface="Calibri" pitchFamily="34" charset="-122"/>
                <a:cs typeface="Calibri" pitchFamily="34" charset="-120"/>
              </a:rPr>
              <a:t>THE ADVENTIST PHILOSOPHY OF MUSIC</a:t>
            </a:r>
            <a:endParaRPr lang="en-US"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38912"/>
            <a:ext cx="566928" cy="566928"/>
          </a:xfrm>
          <a:prstGeom prst="ellipse">
            <a:avLst/>
          </a:prstGeom>
          <a:solidFill>
            <a:srgbClr val="3B1E6D"/>
          </a:solidFill>
          <a:ln/>
        </p:spPr>
      </p:sp>
      <p:pic>
        <p:nvPicPr>
          <p:cNvPr id="3" name="Image 0" descr="assets/FaHospital_white.png">    </p:cNvPr>
          <p:cNvPicPr>
            <a:picLocks noChangeAspect="1"/>
          </p:cNvPicPr>
          <p:nvPr/>
        </p:nvPicPr>
        <p:blipFill>
          <a:blip r:embed="rId1"/>
          <a:stretch>
            <a:fillRect/>
          </a:stretch>
        </p:blipFill>
        <p:spPr>
          <a:xfrm>
            <a:off x="625175" y="515447"/>
            <a:ext cx="413857" cy="413857"/>
          </a:xfrm>
          <a:prstGeom prst="rect">
            <a:avLst/>
          </a:prstGeom>
        </p:spPr>
      </p:pic>
      <p:sp>
        <p:nvSpPr>
          <p:cNvPr id="4" name="Text 1"/>
          <p:cNvSpPr/>
          <p:nvPr/>
        </p:nvSpPr>
        <p:spPr>
          <a:xfrm>
            <a:off x="1316736" y="402336"/>
            <a:ext cx="10326319" cy="237744"/>
          </a:xfrm>
          <a:prstGeom prst="rect">
            <a:avLst/>
          </a:prstGeom>
          <a:noFill/>
          <a:ln/>
        </p:spPr>
        <p:txBody>
          <a:bodyPr wrap="square" lIns="0" tIns="0" rIns="0" bIns="0" rtlCol="0" anchor="ctr"/>
          <a:lstStyle/>
          <a:p>
            <a:pPr indent="0" marL="0">
              <a:buNone/>
            </a:pPr>
            <a:r>
              <a:rPr lang="en-US" sz="1150" b="1" spc="200" kern="0" dirty="0">
                <a:solidFill>
                  <a:srgbClr val="8A6D1E"/>
                </a:solidFill>
                <a:latin typeface="Calibri" pitchFamily="34" charset="0"/>
                <a:ea typeface="Calibri" pitchFamily="34" charset="-122"/>
                <a:cs typeface="Calibri" pitchFamily="34" charset="-120"/>
              </a:rPr>
              <a:t>SECTION IV</a:t>
            </a:r>
            <a:endParaRPr lang="en-US" sz="1150" dirty="0"/>
          </a:p>
        </p:txBody>
      </p:sp>
      <p:sp>
        <p:nvSpPr>
          <p:cNvPr id="5" name="Text 2"/>
          <p:cNvSpPr/>
          <p:nvPr/>
        </p:nvSpPr>
        <p:spPr>
          <a:xfrm>
            <a:off x="1316736" y="621792"/>
            <a:ext cx="10326319" cy="502920"/>
          </a:xfrm>
          <a:prstGeom prst="rect">
            <a:avLst/>
          </a:prstGeom>
          <a:noFill/>
          <a:ln/>
        </p:spPr>
        <p:txBody>
          <a:bodyPr wrap="square" lIns="0" tIns="0" rIns="0" bIns="0" rtlCol="0" anchor="ctr"/>
          <a:lstStyle/>
          <a:p>
            <a:pPr indent="0" marL="0">
              <a:buNone/>
            </a:pPr>
            <a:r>
              <a:rPr lang="en-US" sz="2600" b="1" dirty="0">
                <a:solidFill>
                  <a:srgbClr val="3B1E6D"/>
                </a:solidFill>
                <a:latin typeface="Cambria" pitchFamily="34" charset="0"/>
                <a:ea typeface="Cambria" pitchFamily="34" charset="-122"/>
                <a:cs typeface="Cambria" pitchFamily="34" charset="-120"/>
              </a:rPr>
              <a:t>Music as Healing Ministry</a:t>
            </a:r>
            <a:endParaRPr lang="en-US" sz="2600" dirty="0"/>
          </a:p>
        </p:txBody>
      </p:sp>
      <p:sp>
        <p:nvSpPr>
          <p:cNvPr id="6" name="Shape 3"/>
          <p:cNvSpPr/>
          <p:nvPr/>
        </p:nvSpPr>
        <p:spPr>
          <a:xfrm>
            <a:off x="548640" y="1645920"/>
            <a:ext cx="5428336" cy="1691640"/>
          </a:xfrm>
          <a:prstGeom prst="roundRect">
            <a:avLst>
              <a:gd name="adj" fmla="val 4324"/>
            </a:avLst>
          </a:prstGeom>
          <a:solidFill>
            <a:srgbClr val="F5F2FA"/>
          </a:solidFill>
          <a:ln/>
          <a:effectLst>
            <a:outerShdw sx="100000" sy="100000" kx="0" ky="0" algn="bl" rotWithShape="0" blurRad="76200" dist="25400" dir="5400000">
              <a:srgbClr val="000000">
                <a:alpha val="10000"/>
              </a:srgbClr>
            </a:outerShdw>
          </a:effectLst>
        </p:spPr>
      </p:sp>
      <p:sp>
        <p:nvSpPr>
          <p:cNvPr id="7" name="Shape 4"/>
          <p:cNvSpPr/>
          <p:nvPr/>
        </p:nvSpPr>
        <p:spPr>
          <a:xfrm>
            <a:off x="786384" y="1883664"/>
            <a:ext cx="658368" cy="658368"/>
          </a:xfrm>
          <a:prstGeom prst="ellipse">
            <a:avLst/>
          </a:prstGeom>
          <a:solidFill>
            <a:srgbClr val="3B1E6D"/>
          </a:solidFill>
          <a:ln/>
        </p:spPr>
      </p:sp>
      <p:pic>
        <p:nvPicPr>
          <p:cNvPr id="8" name="Image 1" descr="assets/FaHospital_white.png">    </p:cNvPr>
          <p:cNvPicPr>
            <a:picLocks noChangeAspect="1"/>
          </p:cNvPicPr>
          <p:nvPr/>
        </p:nvPicPr>
        <p:blipFill>
          <a:blip r:embed="rId2"/>
          <a:stretch>
            <a:fillRect/>
          </a:stretch>
        </p:blipFill>
        <p:spPr>
          <a:xfrm>
            <a:off x="875264" y="1972544"/>
            <a:ext cx="480609" cy="480609"/>
          </a:xfrm>
          <a:prstGeom prst="rect">
            <a:avLst/>
          </a:prstGeom>
        </p:spPr>
      </p:pic>
      <p:sp>
        <p:nvSpPr>
          <p:cNvPr id="9" name="Text 5"/>
          <p:cNvSpPr/>
          <p:nvPr/>
        </p:nvSpPr>
        <p:spPr>
          <a:xfrm>
            <a:off x="1554480" y="1810512"/>
            <a:ext cx="4193896" cy="320040"/>
          </a:xfrm>
          <a:prstGeom prst="rect">
            <a:avLst/>
          </a:prstGeom>
          <a:noFill/>
          <a:ln/>
        </p:spPr>
        <p:txBody>
          <a:bodyPr wrap="square" lIns="0" tIns="0" rIns="0" bIns="0" rtlCol="0" anchor="ctr"/>
          <a:lstStyle/>
          <a:p>
            <a:pPr indent="0" marL="0">
              <a:buNone/>
            </a:pPr>
            <a:r>
              <a:rPr lang="en-US" sz="1400" b="1" dirty="0">
                <a:solidFill>
                  <a:srgbClr val="3B1E6D"/>
                </a:solidFill>
                <a:latin typeface="Cambria" pitchFamily="34" charset="0"/>
                <a:ea typeface="Cambria" pitchFamily="34" charset="-122"/>
                <a:cs typeface="Cambria" pitchFamily="34" charset="-120"/>
              </a:rPr>
              <a:t>Hospital Visitation</a:t>
            </a:r>
            <a:endParaRPr lang="en-US" sz="1400" dirty="0"/>
          </a:p>
        </p:txBody>
      </p:sp>
      <p:sp>
        <p:nvSpPr>
          <p:cNvPr id="10" name="Text 6"/>
          <p:cNvSpPr/>
          <p:nvPr/>
        </p:nvSpPr>
        <p:spPr>
          <a:xfrm>
            <a:off x="1554480" y="2148840"/>
            <a:ext cx="4193896" cy="1097280"/>
          </a:xfrm>
          <a:prstGeom prst="rect">
            <a:avLst/>
          </a:prstGeom>
          <a:noFill/>
          <a:ln/>
        </p:spPr>
        <p:txBody>
          <a:bodyPr wrap="square" lIns="0" tIns="0" rIns="0" bIns="0" rtlCol="0" anchor="t"/>
          <a:lstStyle/>
          <a:p>
            <a:pPr indent="0" marL="0">
              <a:buNone/>
            </a:pPr>
            <a:r>
              <a:rPr lang="en-US" sz="1180" dirty="0">
                <a:solidFill>
                  <a:srgbClr val="201341"/>
                </a:solidFill>
                <a:latin typeface="Calibri" pitchFamily="34" charset="0"/>
                <a:ea typeface="Calibri" pitchFamily="34" charset="-122"/>
                <a:cs typeface="Calibri" pitchFamily="34" charset="-120"/>
              </a:rPr>
              <a:t>Trained singers and small ensembles bring comfort and the presence of Christ to bedsides where words alone often fall short.</a:t>
            </a:r>
            <a:endParaRPr lang="en-US" sz="1180" dirty="0"/>
          </a:p>
        </p:txBody>
      </p:sp>
      <p:sp>
        <p:nvSpPr>
          <p:cNvPr id="11" name="Shape 7"/>
          <p:cNvSpPr/>
          <p:nvPr/>
        </p:nvSpPr>
        <p:spPr>
          <a:xfrm>
            <a:off x="6214720" y="1645920"/>
            <a:ext cx="5428336" cy="1691640"/>
          </a:xfrm>
          <a:prstGeom prst="roundRect">
            <a:avLst>
              <a:gd name="adj" fmla="val 4324"/>
            </a:avLst>
          </a:prstGeom>
          <a:solidFill>
            <a:srgbClr val="F5F2FA"/>
          </a:solidFill>
          <a:ln/>
          <a:effectLst>
            <a:outerShdw sx="100000" sy="100000" kx="0" ky="0" algn="bl" rotWithShape="0" blurRad="76200" dist="25400" dir="5400000">
              <a:srgbClr val="000000">
                <a:alpha val="10000"/>
              </a:srgbClr>
            </a:outerShdw>
          </a:effectLst>
        </p:spPr>
      </p:sp>
      <p:sp>
        <p:nvSpPr>
          <p:cNvPr id="12" name="Shape 8"/>
          <p:cNvSpPr/>
          <p:nvPr/>
        </p:nvSpPr>
        <p:spPr>
          <a:xfrm>
            <a:off x="6452464" y="1883664"/>
            <a:ext cx="658368" cy="658368"/>
          </a:xfrm>
          <a:prstGeom prst="ellipse">
            <a:avLst/>
          </a:prstGeom>
          <a:solidFill>
            <a:srgbClr val="3B1E6D"/>
          </a:solidFill>
          <a:ln/>
        </p:spPr>
      </p:sp>
      <p:pic>
        <p:nvPicPr>
          <p:cNvPr id="13" name="Image 2" descr="assets/FaHandHoldingHeart_white.png">    </p:cNvPr>
          <p:cNvPicPr>
            <a:picLocks noChangeAspect="1"/>
          </p:cNvPicPr>
          <p:nvPr/>
        </p:nvPicPr>
        <p:blipFill>
          <a:blip r:embed="rId3"/>
          <a:stretch>
            <a:fillRect/>
          </a:stretch>
        </p:blipFill>
        <p:spPr>
          <a:xfrm>
            <a:off x="6541343" y="1972544"/>
            <a:ext cx="480609" cy="480609"/>
          </a:xfrm>
          <a:prstGeom prst="rect">
            <a:avLst/>
          </a:prstGeom>
        </p:spPr>
      </p:pic>
      <p:sp>
        <p:nvSpPr>
          <p:cNvPr id="14" name="Text 9"/>
          <p:cNvSpPr/>
          <p:nvPr/>
        </p:nvSpPr>
        <p:spPr>
          <a:xfrm>
            <a:off x="7220560" y="1810512"/>
            <a:ext cx="4193896" cy="320040"/>
          </a:xfrm>
          <a:prstGeom prst="rect">
            <a:avLst/>
          </a:prstGeom>
          <a:noFill/>
          <a:ln/>
        </p:spPr>
        <p:txBody>
          <a:bodyPr wrap="square" lIns="0" tIns="0" rIns="0" bIns="0" rtlCol="0" anchor="ctr"/>
          <a:lstStyle/>
          <a:p>
            <a:pPr indent="0" marL="0">
              <a:buNone/>
            </a:pPr>
            <a:r>
              <a:rPr lang="en-US" sz="1400" b="1" dirty="0">
                <a:solidFill>
                  <a:srgbClr val="3B1E6D"/>
                </a:solidFill>
                <a:latin typeface="Cambria" pitchFamily="34" charset="0"/>
                <a:ea typeface="Cambria" pitchFamily="34" charset="-122"/>
                <a:cs typeface="Cambria" pitchFamily="34" charset="-120"/>
              </a:rPr>
              <a:t>Bereavement Ministry</a:t>
            </a:r>
            <a:endParaRPr lang="en-US" sz="1400" dirty="0"/>
          </a:p>
        </p:txBody>
      </p:sp>
      <p:sp>
        <p:nvSpPr>
          <p:cNvPr id="15" name="Text 10"/>
          <p:cNvSpPr/>
          <p:nvPr/>
        </p:nvSpPr>
        <p:spPr>
          <a:xfrm>
            <a:off x="7220560" y="2148840"/>
            <a:ext cx="4193896" cy="1097280"/>
          </a:xfrm>
          <a:prstGeom prst="rect">
            <a:avLst/>
          </a:prstGeom>
          <a:noFill/>
          <a:ln/>
        </p:spPr>
        <p:txBody>
          <a:bodyPr wrap="square" lIns="0" tIns="0" rIns="0" bIns="0" rtlCol="0" anchor="t"/>
          <a:lstStyle/>
          <a:p>
            <a:pPr indent="0" marL="0">
              <a:buNone/>
            </a:pPr>
            <a:r>
              <a:rPr lang="en-US" sz="1180" dirty="0">
                <a:solidFill>
                  <a:srgbClr val="201341"/>
                </a:solidFill>
                <a:latin typeface="Calibri" pitchFamily="34" charset="0"/>
                <a:ea typeface="Calibri" pitchFamily="34" charset="-122"/>
                <a:cs typeface="Calibri" pitchFamily="34" charset="-120"/>
              </a:rPr>
              <a:t>Funeral and memorial hymnody gives grieving families language for sorrow and hope they could not otherwise articulate.</a:t>
            </a:r>
            <a:endParaRPr lang="en-US" sz="1180" dirty="0"/>
          </a:p>
        </p:txBody>
      </p:sp>
      <p:sp>
        <p:nvSpPr>
          <p:cNvPr id="16" name="Shape 11"/>
          <p:cNvSpPr/>
          <p:nvPr/>
        </p:nvSpPr>
        <p:spPr>
          <a:xfrm>
            <a:off x="548640" y="3557016"/>
            <a:ext cx="5428336" cy="1691640"/>
          </a:xfrm>
          <a:prstGeom prst="roundRect">
            <a:avLst>
              <a:gd name="adj" fmla="val 4324"/>
            </a:avLst>
          </a:prstGeom>
          <a:solidFill>
            <a:srgbClr val="F5F2FA"/>
          </a:solidFill>
          <a:ln/>
          <a:effectLst>
            <a:outerShdw sx="100000" sy="100000" kx="0" ky="0" algn="bl" rotWithShape="0" blurRad="76200" dist="25400" dir="5400000">
              <a:srgbClr val="000000">
                <a:alpha val="10000"/>
              </a:srgbClr>
            </a:outerShdw>
          </a:effectLst>
        </p:spPr>
      </p:sp>
      <p:sp>
        <p:nvSpPr>
          <p:cNvPr id="17" name="Shape 12"/>
          <p:cNvSpPr/>
          <p:nvPr/>
        </p:nvSpPr>
        <p:spPr>
          <a:xfrm>
            <a:off x="786384" y="3794760"/>
            <a:ext cx="658368" cy="658368"/>
          </a:xfrm>
          <a:prstGeom prst="ellipse">
            <a:avLst/>
          </a:prstGeom>
          <a:solidFill>
            <a:srgbClr val="3B1E6D"/>
          </a:solidFill>
          <a:ln/>
        </p:spPr>
      </p:sp>
      <p:pic>
        <p:nvPicPr>
          <p:cNvPr id="18" name="Image 3" descr="assets/FaFemale_white.png">    </p:cNvPr>
          <p:cNvPicPr>
            <a:picLocks noChangeAspect="1"/>
          </p:cNvPicPr>
          <p:nvPr/>
        </p:nvPicPr>
        <p:blipFill>
          <a:blip r:embed="rId4"/>
          <a:stretch>
            <a:fillRect/>
          </a:stretch>
        </p:blipFill>
        <p:spPr>
          <a:xfrm>
            <a:off x="875264" y="3883640"/>
            <a:ext cx="480609" cy="480609"/>
          </a:xfrm>
          <a:prstGeom prst="rect">
            <a:avLst/>
          </a:prstGeom>
        </p:spPr>
      </p:pic>
      <p:sp>
        <p:nvSpPr>
          <p:cNvPr id="19" name="Text 13"/>
          <p:cNvSpPr/>
          <p:nvPr/>
        </p:nvSpPr>
        <p:spPr>
          <a:xfrm>
            <a:off x="1554480" y="3721608"/>
            <a:ext cx="4193896" cy="320040"/>
          </a:xfrm>
          <a:prstGeom prst="rect">
            <a:avLst/>
          </a:prstGeom>
          <a:noFill/>
          <a:ln/>
        </p:spPr>
        <p:txBody>
          <a:bodyPr wrap="square" lIns="0" tIns="0" rIns="0" bIns="0" rtlCol="0" anchor="ctr"/>
          <a:lstStyle/>
          <a:p>
            <a:pPr indent="0" marL="0">
              <a:buNone/>
            </a:pPr>
            <a:r>
              <a:rPr lang="en-US" sz="1400" b="1" dirty="0">
                <a:solidFill>
                  <a:srgbClr val="3B1E6D"/>
                </a:solidFill>
                <a:latin typeface="Cambria" pitchFamily="34" charset="0"/>
                <a:ea typeface="Cambria" pitchFamily="34" charset="-122"/>
                <a:cs typeface="Cambria" pitchFamily="34" charset="-120"/>
              </a:rPr>
              <a:t>Women's Ministries</a:t>
            </a:r>
            <a:endParaRPr lang="en-US" sz="1400" dirty="0"/>
          </a:p>
        </p:txBody>
      </p:sp>
      <p:sp>
        <p:nvSpPr>
          <p:cNvPr id="20" name="Text 14"/>
          <p:cNvSpPr/>
          <p:nvPr/>
        </p:nvSpPr>
        <p:spPr>
          <a:xfrm>
            <a:off x="1554480" y="4059936"/>
            <a:ext cx="4193896" cy="1097280"/>
          </a:xfrm>
          <a:prstGeom prst="rect">
            <a:avLst/>
          </a:prstGeom>
          <a:noFill/>
          <a:ln/>
        </p:spPr>
        <p:txBody>
          <a:bodyPr wrap="square" lIns="0" tIns="0" rIns="0" bIns="0" rtlCol="0" anchor="t"/>
          <a:lstStyle/>
          <a:p>
            <a:pPr indent="0" marL="0">
              <a:buNone/>
            </a:pPr>
            <a:r>
              <a:rPr lang="en-US" sz="1180" dirty="0">
                <a:solidFill>
                  <a:srgbClr val="201341"/>
                </a:solidFill>
                <a:latin typeface="Calibri" pitchFamily="34" charset="0"/>
                <a:ea typeface="Calibri" pitchFamily="34" charset="-122"/>
                <a:cs typeface="Calibri" pitchFamily="34" charset="-120"/>
              </a:rPr>
              <a:t>Women's Ministries has historically organized and sustained much of the local church's music ministry, from choirs to hymn-singing visitation teams.</a:t>
            </a:r>
            <a:endParaRPr lang="en-US" sz="1180" dirty="0"/>
          </a:p>
        </p:txBody>
      </p:sp>
      <p:sp>
        <p:nvSpPr>
          <p:cNvPr id="21" name="Shape 15"/>
          <p:cNvSpPr/>
          <p:nvPr/>
        </p:nvSpPr>
        <p:spPr>
          <a:xfrm>
            <a:off x="6214720" y="3557016"/>
            <a:ext cx="5428336" cy="1691640"/>
          </a:xfrm>
          <a:prstGeom prst="roundRect">
            <a:avLst>
              <a:gd name="adj" fmla="val 4324"/>
            </a:avLst>
          </a:prstGeom>
          <a:solidFill>
            <a:srgbClr val="F5F2FA"/>
          </a:solidFill>
          <a:ln/>
          <a:effectLst>
            <a:outerShdw sx="100000" sy="100000" kx="0" ky="0" algn="bl" rotWithShape="0" blurRad="76200" dist="25400" dir="5400000">
              <a:srgbClr val="000000">
                <a:alpha val="10000"/>
              </a:srgbClr>
            </a:outerShdw>
          </a:effectLst>
        </p:spPr>
      </p:sp>
      <p:sp>
        <p:nvSpPr>
          <p:cNvPr id="22" name="Shape 16"/>
          <p:cNvSpPr/>
          <p:nvPr/>
        </p:nvSpPr>
        <p:spPr>
          <a:xfrm>
            <a:off x="6452464" y="3794760"/>
            <a:ext cx="658368" cy="658368"/>
          </a:xfrm>
          <a:prstGeom prst="ellipse">
            <a:avLst/>
          </a:prstGeom>
          <a:solidFill>
            <a:srgbClr val="3B1E6D"/>
          </a:solidFill>
          <a:ln/>
        </p:spPr>
      </p:sp>
      <p:pic>
        <p:nvPicPr>
          <p:cNvPr id="23" name="Image 4" descr="assets/FaBullhorn_white.png">    </p:cNvPr>
          <p:cNvPicPr>
            <a:picLocks noChangeAspect="1"/>
          </p:cNvPicPr>
          <p:nvPr/>
        </p:nvPicPr>
        <p:blipFill>
          <a:blip r:embed="rId5"/>
          <a:stretch>
            <a:fillRect/>
          </a:stretch>
        </p:blipFill>
        <p:spPr>
          <a:xfrm>
            <a:off x="6541343" y="3883640"/>
            <a:ext cx="480609" cy="480609"/>
          </a:xfrm>
          <a:prstGeom prst="rect">
            <a:avLst/>
          </a:prstGeom>
        </p:spPr>
      </p:pic>
      <p:sp>
        <p:nvSpPr>
          <p:cNvPr id="24" name="Text 17"/>
          <p:cNvSpPr/>
          <p:nvPr/>
        </p:nvSpPr>
        <p:spPr>
          <a:xfrm>
            <a:off x="7220560" y="3721608"/>
            <a:ext cx="4193896" cy="320040"/>
          </a:xfrm>
          <a:prstGeom prst="rect">
            <a:avLst/>
          </a:prstGeom>
          <a:noFill/>
          <a:ln/>
        </p:spPr>
        <p:txBody>
          <a:bodyPr wrap="square" lIns="0" tIns="0" rIns="0" bIns="0" rtlCol="0" anchor="ctr"/>
          <a:lstStyle/>
          <a:p>
            <a:pPr indent="0" marL="0">
              <a:buNone/>
            </a:pPr>
            <a:r>
              <a:rPr lang="en-US" sz="1400" b="1" dirty="0">
                <a:solidFill>
                  <a:srgbClr val="3B1E6D"/>
                </a:solidFill>
                <a:latin typeface="Cambria" pitchFamily="34" charset="0"/>
                <a:ea typeface="Cambria" pitchFamily="34" charset="-122"/>
                <a:cs typeface="Cambria" pitchFamily="34" charset="-120"/>
              </a:rPr>
              <a:t>Community Outreach</a:t>
            </a:r>
            <a:endParaRPr lang="en-US" sz="1400" dirty="0"/>
          </a:p>
        </p:txBody>
      </p:sp>
      <p:sp>
        <p:nvSpPr>
          <p:cNvPr id="25" name="Text 18"/>
          <p:cNvSpPr/>
          <p:nvPr/>
        </p:nvSpPr>
        <p:spPr>
          <a:xfrm>
            <a:off x="7220560" y="4059936"/>
            <a:ext cx="4193896" cy="1097280"/>
          </a:xfrm>
          <a:prstGeom prst="rect">
            <a:avLst/>
          </a:prstGeom>
          <a:noFill/>
          <a:ln/>
        </p:spPr>
        <p:txBody>
          <a:bodyPr wrap="square" lIns="0" tIns="0" rIns="0" bIns="0" rtlCol="0" anchor="t"/>
          <a:lstStyle/>
          <a:p>
            <a:pPr indent="0" marL="0">
              <a:buNone/>
            </a:pPr>
            <a:r>
              <a:rPr lang="en-US" sz="1180" dirty="0">
                <a:solidFill>
                  <a:srgbClr val="201341"/>
                </a:solidFill>
                <a:latin typeface="Calibri" pitchFamily="34" charset="0"/>
                <a:ea typeface="Calibri" pitchFamily="34" charset="-122"/>
                <a:cs typeface="Calibri" pitchFamily="34" charset="-120"/>
              </a:rPr>
              <a:t>Gospel concerts and evangelistic singing bands carry the church's witness into public spaces beyond its own walls.</a:t>
            </a:r>
            <a:endParaRPr lang="en-US" sz="1180" dirty="0"/>
          </a:p>
        </p:txBody>
      </p:sp>
      <p:sp>
        <p:nvSpPr>
          <p:cNvPr id="26" name="Text 19"/>
          <p:cNvSpPr/>
          <p:nvPr/>
        </p:nvSpPr>
        <p:spPr>
          <a:xfrm>
            <a:off x="11323015" y="6419088"/>
            <a:ext cx="502920" cy="274320"/>
          </a:xfrm>
          <a:prstGeom prst="rect">
            <a:avLst/>
          </a:prstGeom>
          <a:noFill/>
          <a:ln/>
        </p:spPr>
        <p:txBody>
          <a:bodyPr wrap="square" lIns="0" tIns="0" rIns="0" bIns="0" rtlCol="0" anchor="ctr"/>
          <a:lstStyle/>
          <a:p>
            <a:pPr algn="r" indent="0" marL="0">
              <a:buNone/>
            </a:pPr>
            <a:r>
              <a:rPr lang="en-US" sz="1000" dirty="0">
                <a:solidFill>
                  <a:srgbClr val="6E6485"/>
                </a:solidFill>
                <a:latin typeface="Calibri" pitchFamily="34" charset="0"/>
                <a:ea typeface="Calibri" pitchFamily="34" charset="-122"/>
                <a:cs typeface="Calibri" pitchFamily="34" charset="-120"/>
              </a:rPr>
              <a:t>23</a:t>
            </a:r>
            <a:endParaRPr lang="en-US" sz="1000" dirty="0"/>
          </a:p>
        </p:txBody>
      </p:sp>
      <p:sp>
        <p:nvSpPr>
          <p:cNvPr id="27" name="Text 20"/>
          <p:cNvSpPr/>
          <p:nvPr/>
        </p:nvSpPr>
        <p:spPr>
          <a:xfrm>
            <a:off x="548640" y="6419088"/>
            <a:ext cx="5486400" cy="274320"/>
          </a:xfrm>
          <a:prstGeom prst="rect">
            <a:avLst/>
          </a:prstGeom>
          <a:noFill/>
          <a:ln/>
        </p:spPr>
        <p:txBody>
          <a:bodyPr wrap="square" lIns="0" tIns="0" rIns="0" bIns="0" rtlCol="0" anchor="ctr"/>
          <a:lstStyle/>
          <a:p>
            <a:pPr indent="0" marL="0">
              <a:buNone/>
            </a:pPr>
            <a:r>
              <a:rPr lang="en-US" sz="900" spc="120" kern="0" dirty="0">
                <a:solidFill>
                  <a:srgbClr val="6E6485"/>
                </a:solidFill>
                <a:latin typeface="Calibri" pitchFamily="34" charset="0"/>
                <a:ea typeface="Calibri" pitchFamily="34" charset="-122"/>
                <a:cs typeface="Calibri" pitchFamily="34" charset="-120"/>
              </a:rPr>
              <a:t>THE ADVENTIST PHILOSOPHY OF MUSIC</a:t>
            </a:r>
            <a:endParaRPr lang="en-US"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6213E"/>
        </a:solidFill>
      </p:bgPr>
    </p:bg>
    <p:spTree>
      <p:nvGrpSpPr>
        <p:cNvPr id="1" name=""/>
        <p:cNvGrpSpPr/>
        <p:nvPr/>
      </p:nvGrpSpPr>
      <p:grpSpPr>
        <a:xfrm>
          <a:off x="0" y="0"/>
          <a:ext cx="0" cy="0"/>
          <a:chOff x="0" y="0"/>
          <a:chExt cx="0" cy="0"/>
        </a:xfrm>
      </p:grpSpPr>
      <p:sp>
        <p:nvSpPr>
          <p:cNvPr id="2" name="Shape 0"/>
          <p:cNvSpPr/>
          <p:nvPr/>
        </p:nvSpPr>
        <p:spPr>
          <a:xfrm>
            <a:off x="8503920" y="548640"/>
            <a:ext cx="3108960" cy="0"/>
          </a:xfrm>
          <a:prstGeom prst="line">
            <a:avLst/>
          </a:prstGeom>
          <a:noFill/>
          <a:ln w="12700">
            <a:solidFill>
              <a:srgbClr val="D4AF37">
                <a:alpha val="60000"/>
              </a:srgbClr>
            </a:solidFill>
            <a:prstDash val="solid"/>
          </a:ln>
        </p:spPr>
      </p:sp>
      <p:sp>
        <p:nvSpPr>
          <p:cNvPr id="3" name="Shape 1"/>
          <p:cNvSpPr/>
          <p:nvPr/>
        </p:nvSpPr>
        <p:spPr>
          <a:xfrm>
            <a:off x="8503920" y="626364"/>
            <a:ext cx="3108960" cy="0"/>
          </a:xfrm>
          <a:prstGeom prst="line">
            <a:avLst/>
          </a:prstGeom>
          <a:noFill/>
          <a:ln w="12700">
            <a:solidFill>
              <a:srgbClr val="D4AF37">
                <a:alpha val="60000"/>
              </a:srgbClr>
            </a:solidFill>
            <a:prstDash val="solid"/>
          </a:ln>
        </p:spPr>
      </p:sp>
      <p:sp>
        <p:nvSpPr>
          <p:cNvPr id="4" name="Shape 2"/>
          <p:cNvSpPr/>
          <p:nvPr/>
        </p:nvSpPr>
        <p:spPr>
          <a:xfrm>
            <a:off x="8503920" y="704088"/>
            <a:ext cx="3108960" cy="0"/>
          </a:xfrm>
          <a:prstGeom prst="line">
            <a:avLst/>
          </a:prstGeom>
          <a:noFill/>
          <a:ln w="12700">
            <a:solidFill>
              <a:srgbClr val="D4AF37">
                <a:alpha val="60000"/>
              </a:srgbClr>
            </a:solidFill>
            <a:prstDash val="solid"/>
          </a:ln>
        </p:spPr>
      </p:sp>
      <p:sp>
        <p:nvSpPr>
          <p:cNvPr id="5" name="Shape 3"/>
          <p:cNvSpPr/>
          <p:nvPr/>
        </p:nvSpPr>
        <p:spPr>
          <a:xfrm>
            <a:off x="8503920" y="781812"/>
            <a:ext cx="3108960" cy="0"/>
          </a:xfrm>
          <a:prstGeom prst="line">
            <a:avLst/>
          </a:prstGeom>
          <a:noFill/>
          <a:ln w="12700">
            <a:solidFill>
              <a:srgbClr val="D4AF37">
                <a:alpha val="60000"/>
              </a:srgbClr>
            </a:solidFill>
            <a:prstDash val="solid"/>
          </a:ln>
        </p:spPr>
      </p:sp>
      <p:sp>
        <p:nvSpPr>
          <p:cNvPr id="6" name="Shape 4"/>
          <p:cNvSpPr/>
          <p:nvPr/>
        </p:nvSpPr>
        <p:spPr>
          <a:xfrm>
            <a:off x="8503920" y="859536"/>
            <a:ext cx="3108960" cy="0"/>
          </a:xfrm>
          <a:prstGeom prst="line">
            <a:avLst/>
          </a:prstGeom>
          <a:noFill/>
          <a:ln w="12700">
            <a:solidFill>
              <a:srgbClr val="D4AF37">
                <a:alpha val="60000"/>
              </a:srgbClr>
            </a:solidFill>
            <a:prstDash val="solid"/>
          </a:ln>
        </p:spPr>
      </p:sp>
      <p:sp>
        <p:nvSpPr>
          <p:cNvPr id="7" name="Shape 5"/>
          <p:cNvSpPr/>
          <p:nvPr/>
        </p:nvSpPr>
        <p:spPr>
          <a:xfrm rot="-1200000">
            <a:off x="8876995" y="657454"/>
            <a:ext cx="118872" cy="91440"/>
          </a:xfrm>
          <a:prstGeom prst="ellipse">
            <a:avLst/>
          </a:prstGeom>
          <a:solidFill>
            <a:srgbClr val="D4AF37"/>
          </a:solidFill>
          <a:ln/>
        </p:spPr>
      </p:sp>
      <p:sp>
        <p:nvSpPr>
          <p:cNvPr id="8" name="Shape 6"/>
          <p:cNvSpPr/>
          <p:nvPr/>
        </p:nvSpPr>
        <p:spPr>
          <a:xfrm>
            <a:off x="8977579" y="364846"/>
            <a:ext cx="0" cy="329184"/>
          </a:xfrm>
          <a:prstGeom prst="line">
            <a:avLst/>
          </a:prstGeom>
          <a:noFill/>
          <a:ln w="17780">
            <a:solidFill>
              <a:srgbClr val="D4AF37">
                <a:alpha val="70000"/>
              </a:srgbClr>
            </a:solidFill>
            <a:prstDash val="solid"/>
          </a:ln>
        </p:spPr>
      </p:sp>
      <p:sp>
        <p:nvSpPr>
          <p:cNvPr id="9" name="Shape 7"/>
          <p:cNvSpPr/>
          <p:nvPr/>
        </p:nvSpPr>
        <p:spPr>
          <a:xfrm rot="-1200000">
            <a:off x="9560966" y="789584"/>
            <a:ext cx="118872" cy="91440"/>
          </a:xfrm>
          <a:prstGeom prst="ellipse">
            <a:avLst/>
          </a:prstGeom>
          <a:solidFill>
            <a:srgbClr val="D4AF37"/>
          </a:solidFill>
          <a:ln/>
        </p:spPr>
      </p:sp>
      <p:sp>
        <p:nvSpPr>
          <p:cNvPr id="10" name="Shape 8"/>
          <p:cNvSpPr/>
          <p:nvPr/>
        </p:nvSpPr>
        <p:spPr>
          <a:xfrm>
            <a:off x="9661550" y="496976"/>
            <a:ext cx="0" cy="329184"/>
          </a:xfrm>
          <a:prstGeom prst="line">
            <a:avLst/>
          </a:prstGeom>
          <a:noFill/>
          <a:ln w="17780">
            <a:solidFill>
              <a:srgbClr val="D4AF37">
                <a:alpha val="70000"/>
              </a:srgbClr>
            </a:solidFill>
            <a:prstDash val="solid"/>
          </a:ln>
        </p:spPr>
      </p:sp>
      <p:sp>
        <p:nvSpPr>
          <p:cNvPr id="11" name="Shape 9"/>
          <p:cNvSpPr/>
          <p:nvPr/>
        </p:nvSpPr>
        <p:spPr>
          <a:xfrm rot="-1200000">
            <a:off x="10307117" y="595274"/>
            <a:ext cx="118872" cy="91440"/>
          </a:xfrm>
          <a:prstGeom prst="ellipse">
            <a:avLst/>
          </a:prstGeom>
          <a:solidFill>
            <a:srgbClr val="D4AF37"/>
          </a:solidFill>
          <a:ln/>
        </p:spPr>
      </p:sp>
      <p:sp>
        <p:nvSpPr>
          <p:cNvPr id="12" name="Shape 10"/>
          <p:cNvSpPr/>
          <p:nvPr/>
        </p:nvSpPr>
        <p:spPr>
          <a:xfrm>
            <a:off x="10407701" y="302666"/>
            <a:ext cx="0" cy="329184"/>
          </a:xfrm>
          <a:prstGeom prst="line">
            <a:avLst/>
          </a:prstGeom>
          <a:noFill/>
          <a:ln w="17780">
            <a:solidFill>
              <a:srgbClr val="D4AF37">
                <a:alpha val="70000"/>
              </a:srgbClr>
            </a:solidFill>
            <a:prstDash val="solid"/>
          </a:ln>
        </p:spPr>
      </p:sp>
      <p:sp>
        <p:nvSpPr>
          <p:cNvPr id="13" name="Shape 11"/>
          <p:cNvSpPr/>
          <p:nvPr/>
        </p:nvSpPr>
        <p:spPr>
          <a:xfrm rot="-1200000">
            <a:off x="10928909" y="735178"/>
            <a:ext cx="118872" cy="91440"/>
          </a:xfrm>
          <a:prstGeom prst="ellipse">
            <a:avLst/>
          </a:prstGeom>
          <a:solidFill>
            <a:srgbClr val="D4AF37"/>
          </a:solidFill>
          <a:ln/>
        </p:spPr>
      </p:sp>
      <p:sp>
        <p:nvSpPr>
          <p:cNvPr id="14" name="Shape 12"/>
          <p:cNvSpPr/>
          <p:nvPr/>
        </p:nvSpPr>
        <p:spPr>
          <a:xfrm>
            <a:off x="11029493" y="442570"/>
            <a:ext cx="0" cy="329184"/>
          </a:xfrm>
          <a:prstGeom prst="line">
            <a:avLst/>
          </a:prstGeom>
          <a:noFill/>
          <a:ln w="17780">
            <a:solidFill>
              <a:srgbClr val="D4AF37">
                <a:alpha val="70000"/>
              </a:srgbClr>
            </a:solidFill>
            <a:prstDash val="solid"/>
          </a:ln>
        </p:spPr>
      </p:sp>
      <p:sp>
        <p:nvSpPr>
          <p:cNvPr id="15" name="Shape 13"/>
          <p:cNvSpPr/>
          <p:nvPr/>
        </p:nvSpPr>
        <p:spPr>
          <a:xfrm>
            <a:off x="548640" y="5989320"/>
            <a:ext cx="252374" cy="252374"/>
          </a:xfrm>
          <a:prstGeom prst="diamond">
            <a:avLst/>
          </a:prstGeom>
          <a:solidFill>
            <a:srgbClr val="D4AF37"/>
          </a:solidFill>
          <a:ln/>
        </p:spPr>
      </p:sp>
      <p:sp>
        <p:nvSpPr>
          <p:cNvPr id="16" name="Shape 14"/>
          <p:cNvSpPr/>
          <p:nvPr/>
        </p:nvSpPr>
        <p:spPr>
          <a:xfrm>
            <a:off x="822960" y="5989320"/>
            <a:ext cx="252374" cy="252374"/>
          </a:xfrm>
          <a:prstGeom prst="diamond">
            <a:avLst/>
          </a:prstGeom>
          <a:solidFill>
            <a:srgbClr val="6B4FA0"/>
          </a:solidFill>
          <a:ln/>
        </p:spPr>
      </p:sp>
      <p:sp>
        <p:nvSpPr>
          <p:cNvPr id="17" name="Shape 15"/>
          <p:cNvSpPr/>
          <p:nvPr/>
        </p:nvSpPr>
        <p:spPr>
          <a:xfrm>
            <a:off x="1097280" y="5989320"/>
            <a:ext cx="252374" cy="252374"/>
          </a:xfrm>
          <a:prstGeom prst="diamond">
            <a:avLst/>
          </a:prstGeom>
          <a:solidFill>
            <a:srgbClr val="3B1E6D"/>
          </a:solidFill>
          <a:ln/>
        </p:spPr>
      </p:sp>
      <p:sp>
        <p:nvSpPr>
          <p:cNvPr id="18" name="Shape 16"/>
          <p:cNvSpPr/>
          <p:nvPr/>
        </p:nvSpPr>
        <p:spPr>
          <a:xfrm>
            <a:off x="1371600" y="5989320"/>
            <a:ext cx="252374" cy="252374"/>
          </a:xfrm>
          <a:prstGeom prst="diamond">
            <a:avLst/>
          </a:prstGeom>
          <a:solidFill>
            <a:srgbClr val="E8D488"/>
          </a:solidFill>
          <a:ln/>
        </p:spPr>
      </p:sp>
      <p:sp>
        <p:nvSpPr>
          <p:cNvPr id="19" name="Shape 17"/>
          <p:cNvSpPr/>
          <p:nvPr/>
        </p:nvSpPr>
        <p:spPr>
          <a:xfrm>
            <a:off x="1645920" y="5989320"/>
            <a:ext cx="252374" cy="252374"/>
          </a:xfrm>
          <a:prstGeom prst="diamond">
            <a:avLst/>
          </a:prstGeom>
          <a:solidFill>
            <a:srgbClr val="D4AF37"/>
          </a:solidFill>
          <a:ln/>
        </p:spPr>
      </p:sp>
      <p:sp>
        <p:nvSpPr>
          <p:cNvPr id="20" name="Shape 18"/>
          <p:cNvSpPr/>
          <p:nvPr/>
        </p:nvSpPr>
        <p:spPr>
          <a:xfrm>
            <a:off x="1920240" y="5989320"/>
            <a:ext cx="252374" cy="252374"/>
          </a:xfrm>
          <a:prstGeom prst="diamond">
            <a:avLst/>
          </a:prstGeom>
          <a:solidFill>
            <a:srgbClr val="6B4FA0"/>
          </a:solidFill>
          <a:ln/>
        </p:spPr>
      </p:sp>
      <p:sp>
        <p:nvSpPr>
          <p:cNvPr id="21" name="Shape 19"/>
          <p:cNvSpPr/>
          <p:nvPr/>
        </p:nvSpPr>
        <p:spPr>
          <a:xfrm>
            <a:off x="2194560" y="5989320"/>
            <a:ext cx="252374" cy="252374"/>
          </a:xfrm>
          <a:prstGeom prst="diamond">
            <a:avLst/>
          </a:prstGeom>
          <a:solidFill>
            <a:srgbClr val="3B1E6D"/>
          </a:solidFill>
          <a:ln/>
        </p:spPr>
      </p:sp>
      <p:sp>
        <p:nvSpPr>
          <p:cNvPr id="22" name="Shape 20"/>
          <p:cNvSpPr/>
          <p:nvPr/>
        </p:nvSpPr>
        <p:spPr>
          <a:xfrm>
            <a:off x="548640" y="6263640"/>
            <a:ext cx="252374" cy="252374"/>
          </a:xfrm>
          <a:prstGeom prst="diamond">
            <a:avLst/>
          </a:prstGeom>
          <a:solidFill>
            <a:srgbClr val="6B4FA0"/>
          </a:solidFill>
          <a:ln/>
        </p:spPr>
      </p:sp>
      <p:sp>
        <p:nvSpPr>
          <p:cNvPr id="23" name="Shape 21"/>
          <p:cNvSpPr/>
          <p:nvPr/>
        </p:nvSpPr>
        <p:spPr>
          <a:xfrm>
            <a:off x="822960" y="6263640"/>
            <a:ext cx="252374" cy="252374"/>
          </a:xfrm>
          <a:prstGeom prst="diamond">
            <a:avLst/>
          </a:prstGeom>
          <a:solidFill>
            <a:srgbClr val="3B1E6D"/>
          </a:solidFill>
          <a:ln/>
        </p:spPr>
      </p:sp>
      <p:sp>
        <p:nvSpPr>
          <p:cNvPr id="24" name="Shape 22"/>
          <p:cNvSpPr/>
          <p:nvPr/>
        </p:nvSpPr>
        <p:spPr>
          <a:xfrm>
            <a:off x="1097280" y="6263640"/>
            <a:ext cx="252374" cy="252374"/>
          </a:xfrm>
          <a:prstGeom prst="diamond">
            <a:avLst/>
          </a:prstGeom>
          <a:solidFill>
            <a:srgbClr val="E8D488"/>
          </a:solidFill>
          <a:ln/>
        </p:spPr>
      </p:sp>
      <p:sp>
        <p:nvSpPr>
          <p:cNvPr id="25" name="Shape 23"/>
          <p:cNvSpPr/>
          <p:nvPr/>
        </p:nvSpPr>
        <p:spPr>
          <a:xfrm>
            <a:off x="1371600" y="6263640"/>
            <a:ext cx="252374" cy="252374"/>
          </a:xfrm>
          <a:prstGeom prst="diamond">
            <a:avLst/>
          </a:prstGeom>
          <a:solidFill>
            <a:srgbClr val="D4AF37"/>
          </a:solidFill>
          <a:ln/>
        </p:spPr>
      </p:sp>
      <p:sp>
        <p:nvSpPr>
          <p:cNvPr id="26" name="Shape 24"/>
          <p:cNvSpPr/>
          <p:nvPr/>
        </p:nvSpPr>
        <p:spPr>
          <a:xfrm>
            <a:off x="1645920" y="6263640"/>
            <a:ext cx="252374" cy="252374"/>
          </a:xfrm>
          <a:prstGeom prst="diamond">
            <a:avLst/>
          </a:prstGeom>
          <a:solidFill>
            <a:srgbClr val="6B4FA0"/>
          </a:solidFill>
          <a:ln/>
        </p:spPr>
      </p:sp>
      <p:sp>
        <p:nvSpPr>
          <p:cNvPr id="27" name="Shape 25"/>
          <p:cNvSpPr/>
          <p:nvPr/>
        </p:nvSpPr>
        <p:spPr>
          <a:xfrm>
            <a:off x="1920240" y="6263640"/>
            <a:ext cx="252374" cy="252374"/>
          </a:xfrm>
          <a:prstGeom prst="diamond">
            <a:avLst/>
          </a:prstGeom>
          <a:solidFill>
            <a:srgbClr val="3B1E6D"/>
          </a:solidFill>
          <a:ln/>
        </p:spPr>
      </p:sp>
      <p:sp>
        <p:nvSpPr>
          <p:cNvPr id="28" name="Shape 26"/>
          <p:cNvSpPr/>
          <p:nvPr/>
        </p:nvSpPr>
        <p:spPr>
          <a:xfrm>
            <a:off x="2194560" y="6263640"/>
            <a:ext cx="252374" cy="252374"/>
          </a:xfrm>
          <a:prstGeom prst="diamond">
            <a:avLst/>
          </a:prstGeom>
          <a:solidFill>
            <a:srgbClr val="E8D488"/>
          </a:solidFill>
          <a:ln/>
        </p:spPr>
      </p:sp>
      <p:sp>
        <p:nvSpPr>
          <p:cNvPr id="29" name="Text 27"/>
          <p:cNvSpPr/>
          <p:nvPr/>
        </p:nvSpPr>
        <p:spPr>
          <a:xfrm>
            <a:off x="0" y="2331720"/>
            <a:ext cx="12191695" cy="365760"/>
          </a:xfrm>
          <a:prstGeom prst="rect">
            <a:avLst/>
          </a:prstGeom>
          <a:noFill/>
          <a:ln/>
        </p:spPr>
        <p:txBody>
          <a:bodyPr wrap="square" lIns="0" tIns="0" rIns="0" bIns="0" rtlCol="0" anchor="ctr"/>
          <a:lstStyle/>
          <a:p>
            <a:pPr algn="ctr" indent="0" marL="0">
              <a:buNone/>
            </a:pPr>
            <a:r>
              <a:rPr lang="en-US" sz="1500" b="1" spc="300" kern="0" dirty="0">
                <a:solidFill>
                  <a:srgbClr val="D4AF37"/>
                </a:solidFill>
                <a:latin typeface="Calibri" pitchFamily="34" charset="0"/>
                <a:ea typeface="Calibri" pitchFamily="34" charset="-122"/>
                <a:cs typeface="Calibri" pitchFamily="34" charset="-120"/>
              </a:rPr>
              <a:t>SECTION V</a:t>
            </a:r>
            <a:endParaRPr lang="en-US" sz="1500" dirty="0"/>
          </a:p>
        </p:txBody>
      </p:sp>
      <p:sp>
        <p:nvSpPr>
          <p:cNvPr id="30" name="Text 28"/>
          <p:cNvSpPr/>
          <p:nvPr/>
        </p:nvSpPr>
        <p:spPr>
          <a:xfrm>
            <a:off x="914400" y="2743200"/>
            <a:ext cx="10362895" cy="1188720"/>
          </a:xfrm>
          <a:prstGeom prst="rect">
            <a:avLst/>
          </a:prstGeom>
          <a:noFill/>
          <a:ln/>
        </p:spPr>
        <p:txBody>
          <a:bodyPr wrap="square" lIns="0" tIns="0" rIns="0" bIns="0" rtlCol="0" anchor="t"/>
          <a:lstStyle/>
          <a:p>
            <a:pPr algn="ctr" indent="0" marL="0">
              <a:buNone/>
            </a:pPr>
            <a:r>
              <a:rPr lang="en-US" sz="3400" b="1" dirty="0">
                <a:solidFill>
                  <a:srgbClr val="FFFFFF"/>
                </a:solidFill>
                <a:latin typeface="Cambria" pitchFamily="34" charset="0"/>
                <a:ea typeface="Cambria" pitchFamily="34" charset="-122"/>
                <a:cs typeface="Cambria" pitchFamily="34" charset="-120"/>
              </a:rPr>
              <a:t>Contemporary Challenges</a:t>
            </a:r>
            <a:endParaRPr lang="en-US" sz="3400" dirty="0"/>
          </a:p>
        </p:txBody>
      </p:sp>
      <p:sp>
        <p:nvSpPr>
          <p:cNvPr id="31" name="Text 29"/>
          <p:cNvSpPr/>
          <p:nvPr/>
        </p:nvSpPr>
        <p:spPr>
          <a:xfrm>
            <a:off x="1280160" y="3886200"/>
            <a:ext cx="9631375" cy="548640"/>
          </a:xfrm>
          <a:prstGeom prst="rect">
            <a:avLst/>
          </a:prstGeom>
          <a:noFill/>
          <a:ln/>
        </p:spPr>
        <p:txBody>
          <a:bodyPr wrap="square" lIns="0" tIns="0" rIns="0" bIns="0" rtlCol="0" anchor="ctr"/>
          <a:lstStyle/>
          <a:p>
            <a:pPr algn="ctr" indent="0" marL="0">
              <a:buNone/>
            </a:pPr>
            <a:r>
              <a:rPr lang="en-US" sz="1500" i="1" dirty="0">
                <a:solidFill>
                  <a:srgbClr val="E8D488"/>
                </a:solidFill>
                <a:latin typeface="Calibri" pitchFamily="34" charset="0"/>
                <a:ea typeface="Calibri" pitchFamily="34" charset="-122"/>
                <a:cs typeface="Calibri" pitchFamily="34" charset="-120"/>
              </a:rPr>
              <a:t>Discerning music in a changing culture</a:t>
            </a:r>
            <a:endParaRPr lang="en-US" sz="15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38912"/>
            <a:ext cx="566928" cy="566928"/>
          </a:xfrm>
          <a:prstGeom prst="ellipse">
            <a:avLst/>
          </a:prstGeom>
          <a:solidFill>
            <a:srgbClr val="3B1E6D"/>
          </a:solidFill>
          <a:ln/>
        </p:spPr>
      </p:sp>
      <p:pic>
        <p:nvPicPr>
          <p:cNvPr id="3" name="Image 0" descr="assets/FaExclamationCircle_white.png">    </p:cNvPr>
          <p:cNvPicPr>
            <a:picLocks noChangeAspect="1"/>
          </p:cNvPicPr>
          <p:nvPr/>
        </p:nvPicPr>
        <p:blipFill>
          <a:blip r:embed="rId1"/>
          <a:stretch>
            <a:fillRect/>
          </a:stretch>
        </p:blipFill>
        <p:spPr>
          <a:xfrm>
            <a:off x="625175" y="515447"/>
            <a:ext cx="413857" cy="413857"/>
          </a:xfrm>
          <a:prstGeom prst="rect">
            <a:avLst/>
          </a:prstGeom>
        </p:spPr>
      </p:pic>
      <p:sp>
        <p:nvSpPr>
          <p:cNvPr id="4" name="Text 1"/>
          <p:cNvSpPr/>
          <p:nvPr/>
        </p:nvSpPr>
        <p:spPr>
          <a:xfrm>
            <a:off x="1316736" y="402336"/>
            <a:ext cx="10326319" cy="237744"/>
          </a:xfrm>
          <a:prstGeom prst="rect">
            <a:avLst/>
          </a:prstGeom>
          <a:noFill/>
          <a:ln/>
        </p:spPr>
        <p:txBody>
          <a:bodyPr wrap="square" lIns="0" tIns="0" rIns="0" bIns="0" rtlCol="0" anchor="ctr"/>
          <a:lstStyle/>
          <a:p>
            <a:pPr indent="0" marL="0">
              <a:buNone/>
            </a:pPr>
            <a:r>
              <a:rPr lang="en-US" sz="1150" b="1" spc="200" kern="0" dirty="0">
                <a:solidFill>
                  <a:srgbClr val="8A6D1E"/>
                </a:solidFill>
                <a:latin typeface="Calibri" pitchFamily="34" charset="0"/>
                <a:ea typeface="Calibri" pitchFamily="34" charset="-122"/>
                <a:cs typeface="Calibri" pitchFamily="34" charset="-120"/>
              </a:rPr>
              <a:t>SECTION V</a:t>
            </a:r>
            <a:endParaRPr lang="en-US" sz="1150" dirty="0"/>
          </a:p>
        </p:txBody>
      </p:sp>
      <p:sp>
        <p:nvSpPr>
          <p:cNvPr id="5" name="Text 2"/>
          <p:cNvSpPr/>
          <p:nvPr/>
        </p:nvSpPr>
        <p:spPr>
          <a:xfrm>
            <a:off x="1316736" y="621792"/>
            <a:ext cx="10326319" cy="502920"/>
          </a:xfrm>
          <a:prstGeom prst="rect">
            <a:avLst/>
          </a:prstGeom>
          <a:noFill/>
          <a:ln/>
        </p:spPr>
        <p:txBody>
          <a:bodyPr wrap="square" lIns="0" tIns="0" rIns="0" bIns="0" rtlCol="0" anchor="ctr"/>
          <a:lstStyle/>
          <a:p>
            <a:pPr indent="0" marL="0">
              <a:buNone/>
            </a:pPr>
            <a:r>
              <a:rPr lang="en-US" sz="2300" b="1" dirty="0">
                <a:solidFill>
                  <a:srgbClr val="3B1E6D"/>
                </a:solidFill>
                <a:latin typeface="Cambria" pitchFamily="34" charset="0"/>
                <a:ea typeface="Cambria" pitchFamily="34" charset="-122"/>
                <a:cs typeface="Cambria" pitchFamily="34" charset="-120"/>
              </a:rPr>
              <a:t>Challenges Facing Church Music Today</a:t>
            </a:r>
            <a:endParaRPr lang="en-US" sz="2300" dirty="0"/>
          </a:p>
        </p:txBody>
      </p:sp>
      <p:sp>
        <p:nvSpPr>
          <p:cNvPr id="6" name="Shape 3"/>
          <p:cNvSpPr/>
          <p:nvPr/>
        </p:nvSpPr>
        <p:spPr>
          <a:xfrm>
            <a:off x="548640" y="1691640"/>
            <a:ext cx="2057949" cy="2148840"/>
          </a:xfrm>
          <a:prstGeom prst="roundRect">
            <a:avLst>
              <a:gd name="adj" fmla="val 3555"/>
            </a:avLst>
          </a:prstGeom>
          <a:solidFill>
            <a:srgbClr val="F5F2FA"/>
          </a:solidFill>
          <a:ln/>
          <a:effectLst>
            <a:outerShdw sx="100000" sy="100000" kx="0" ky="0" algn="bl" rotWithShape="0" blurRad="76200" dist="25400" dir="5400000">
              <a:srgbClr val="000000">
                <a:alpha val="10000"/>
              </a:srgbClr>
            </a:outerShdw>
          </a:effectLst>
        </p:spPr>
      </p:sp>
      <p:sp>
        <p:nvSpPr>
          <p:cNvPr id="7" name="Shape 4"/>
          <p:cNvSpPr/>
          <p:nvPr/>
        </p:nvSpPr>
        <p:spPr>
          <a:xfrm>
            <a:off x="1285006" y="1911096"/>
            <a:ext cx="585216" cy="585216"/>
          </a:xfrm>
          <a:prstGeom prst="ellipse">
            <a:avLst/>
          </a:prstGeom>
          <a:solidFill>
            <a:srgbClr val="3B1E6D"/>
          </a:solidFill>
          <a:ln/>
        </p:spPr>
      </p:sp>
      <p:pic>
        <p:nvPicPr>
          <p:cNvPr id="8" name="Image 1" descr="assets/FaChartBar_white.png">    </p:cNvPr>
          <p:cNvPicPr>
            <a:picLocks noChangeAspect="1"/>
          </p:cNvPicPr>
          <p:nvPr/>
        </p:nvPicPr>
        <p:blipFill>
          <a:blip r:embed="rId2"/>
          <a:stretch>
            <a:fillRect/>
          </a:stretch>
        </p:blipFill>
        <p:spPr>
          <a:xfrm>
            <a:off x="1364010" y="1990100"/>
            <a:ext cx="427208" cy="427208"/>
          </a:xfrm>
          <a:prstGeom prst="rect">
            <a:avLst/>
          </a:prstGeom>
        </p:spPr>
      </p:pic>
      <p:sp>
        <p:nvSpPr>
          <p:cNvPr id="9" name="Text 5"/>
          <p:cNvSpPr/>
          <p:nvPr/>
        </p:nvSpPr>
        <p:spPr>
          <a:xfrm>
            <a:off x="685800" y="2606040"/>
            <a:ext cx="1783629"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Consumerism</a:t>
            </a:r>
            <a:endParaRPr lang="en-US" sz="1200" dirty="0"/>
          </a:p>
        </p:txBody>
      </p:sp>
      <p:sp>
        <p:nvSpPr>
          <p:cNvPr id="10" name="Shape 6"/>
          <p:cNvSpPr/>
          <p:nvPr/>
        </p:nvSpPr>
        <p:spPr>
          <a:xfrm>
            <a:off x="2807757" y="1691640"/>
            <a:ext cx="2057949" cy="2148840"/>
          </a:xfrm>
          <a:prstGeom prst="roundRect">
            <a:avLst>
              <a:gd name="adj" fmla="val 3555"/>
            </a:avLst>
          </a:prstGeom>
          <a:solidFill>
            <a:srgbClr val="F5F2FA"/>
          </a:solidFill>
          <a:ln/>
          <a:effectLst>
            <a:outerShdw sx="100000" sy="100000" kx="0" ky="0" algn="bl" rotWithShape="0" blurRad="76200" dist="25400" dir="5400000">
              <a:srgbClr val="000000">
                <a:alpha val="10000"/>
              </a:srgbClr>
            </a:outerShdw>
          </a:effectLst>
        </p:spPr>
      </p:sp>
      <p:sp>
        <p:nvSpPr>
          <p:cNvPr id="11" name="Shape 7"/>
          <p:cNvSpPr/>
          <p:nvPr/>
        </p:nvSpPr>
        <p:spPr>
          <a:xfrm>
            <a:off x="3544123" y="1911096"/>
            <a:ext cx="585216" cy="585216"/>
          </a:xfrm>
          <a:prstGeom prst="ellipse">
            <a:avLst/>
          </a:prstGeom>
          <a:solidFill>
            <a:srgbClr val="3B1E6D"/>
          </a:solidFill>
          <a:ln/>
        </p:spPr>
      </p:sp>
      <p:pic>
        <p:nvPicPr>
          <p:cNvPr id="12" name="Image 2" descr="assets/FaTheaterMasks_white.png">    </p:cNvPr>
          <p:cNvPicPr>
            <a:picLocks noChangeAspect="1"/>
          </p:cNvPicPr>
          <p:nvPr/>
        </p:nvPicPr>
        <p:blipFill>
          <a:blip r:embed="rId3"/>
          <a:stretch>
            <a:fillRect/>
          </a:stretch>
        </p:blipFill>
        <p:spPr>
          <a:xfrm>
            <a:off x="3623127" y="1990100"/>
            <a:ext cx="427208" cy="427208"/>
          </a:xfrm>
          <a:prstGeom prst="rect">
            <a:avLst/>
          </a:prstGeom>
        </p:spPr>
      </p:pic>
      <p:sp>
        <p:nvSpPr>
          <p:cNvPr id="13" name="Text 8"/>
          <p:cNvSpPr/>
          <p:nvPr/>
        </p:nvSpPr>
        <p:spPr>
          <a:xfrm>
            <a:off x="2944917" y="2606040"/>
            <a:ext cx="1783629"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Entertainment Culture</a:t>
            </a:r>
            <a:endParaRPr lang="en-US" sz="1200" dirty="0"/>
          </a:p>
        </p:txBody>
      </p:sp>
      <p:sp>
        <p:nvSpPr>
          <p:cNvPr id="14" name="Shape 9"/>
          <p:cNvSpPr/>
          <p:nvPr/>
        </p:nvSpPr>
        <p:spPr>
          <a:xfrm>
            <a:off x="5066873" y="1691640"/>
            <a:ext cx="2057949" cy="2148840"/>
          </a:xfrm>
          <a:prstGeom prst="roundRect">
            <a:avLst>
              <a:gd name="adj" fmla="val 3555"/>
            </a:avLst>
          </a:prstGeom>
          <a:solidFill>
            <a:srgbClr val="F5F2FA"/>
          </a:solidFill>
          <a:ln/>
          <a:effectLst>
            <a:outerShdw sx="100000" sy="100000" kx="0" ky="0" algn="bl" rotWithShape="0" blurRad="76200" dist="25400" dir="5400000">
              <a:srgbClr val="000000">
                <a:alpha val="10000"/>
              </a:srgbClr>
            </a:outerShdw>
          </a:effectLst>
        </p:spPr>
      </p:sp>
      <p:sp>
        <p:nvSpPr>
          <p:cNvPr id="15" name="Shape 10"/>
          <p:cNvSpPr/>
          <p:nvPr/>
        </p:nvSpPr>
        <p:spPr>
          <a:xfrm>
            <a:off x="5803240" y="1911096"/>
            <a:ext cx="585216" cy="585216"/>
          </a:xfrm>
          <a:prstGeom prst="ellipse">
            <a:avLst/>
          </a:prstGeom>
          <a:solidFill>
            <a:srgbClr val="3B1E6D"/>
          </a:solidFill>
          <a:ln/>
        </p:spPr>
      </p:sp>
      <p:pic>
        <p:nvPicPr>
          <p:cNvPr id="16" name="Image 3" descr="assets/FaMicrophoneAlt_white.png">    </p:cNvPr>
          <p:cNvPicPr>
            <a:picLocks noChangeAspect="1"/>
          </p:cNvPicPr>
          <p:nvPr/>
        </p:nvPicPr>
        <p:blipFill>
          <a:blip r:embed="rId4"/>
          <a:stretch>
            <a:fillRect/>
          </a:stretch>
        </p:blipFill>
        <p:spPr>
          <a:xfrm>
            <a:off x="5882244" y="1990100"/>
            <a:ext cx="427208" cy="427208"/>
          </a:xfrm>
          <a:prstGeom prst="rect">
            <a:avLst/>
          </a:prstGeom>
        </p:spPr>
      </p:pic>
      <p:sp>
        <p:nvSpPr>
          <p:cNvPr id="17" name="Text 11"/>
          <p:cNvSpPr/>
          <p:nvPr/>
        </p:nvSpPr>
        <p:spPr>
          <a:xfrm>
            <a:off x="5204033" y="2606040"/>
            <a:ext cx="1783629"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Performance-Centered Worship</a:t>
            </a:r>
            <a:endParaRPr lang="en-US" sz="1200" dirty="0"/>
          </a:p>
        </p:txBody>
      </p:sp>
      <p:sp>
        <p:nvSpPr>
          <p:cNvPr id="18" name="Shape 12"/>
          <p:cNvSpPr/>
          <p:nvPr/>
        </p:nvSpPr>
        <p:spPr>
          <a:xfrm>
            <a:off x="7325990" y="1691640"/>
            <a:ext cx="2057949" cy="2148840"/>
          </a:xfrm>
          <a:prstGeom prst="roundRect">
            <a:avLst>
              <a:gd name="adj" fmla="val 3555"/>
            </a:avLst>
          </a:prstGeom>
          <a:solidFill>
            <a:srgbClr val="F5F2FA"/>
          </a:solidFill>
          <a:ln/>
          <a:effectLst>
            <a:outerShdw sx="100000" sy="100000" kx="0" ky="0" algn="bl" rotWithShape="0" blurRad="76200" dist="25400" dir="5400000">
              <a:srgbClr val="000000">
                <a:alpha val="10000"/>
              </a:srgbClr>
            </a:outerShdw>
          </a:effectLst>
        </p:spPr>
      </p:sp>
      <p:sp>
        <p:nvSpPr>
          <p:cNvPr id="19" name="Shape 13"/>
          <p:cNvSpPr/>
          <p:nvPr/>
        </p:nvSpPr>
        <p:spPr>
          <a:xfrm>
            <a:off x="8062356" y="1911096"/>
            <a:ext cx="585216" cy="585216"/>
          </a:xfrm>
          <a:prstGeom prst="ellipse">
            <a:avLst/>
          </a:prstGeom>
          <a:solidFill>
            <a:srgbClr val="3B1E6D"/>
          </a:solidFill>
          <a:ln/>
        </p:spPr>
      </p:sp>
      <p:pic>
        <p:nvPicPr>
          <p:cNvPr id="20" name="Image 4" descr="assets/FaMobileAlt_white.png">    </p:cNvPr>
          <p:cNvPicPr>
            <a:picLocks noChangeAspect="1"/>
          </p:cNvPicPr>
          <p:nvPr/>
        </p:nvPicPr>
        <p:blipFill>
          <a:blip r:embed="rId5"/>
          <a:stretch>
            <a:fillRect/>
          </a:stretch>
        </p:blipFill>
        <p:spPr>
          <a:xfrm>
            <a:off x="8141360" y="1990100"/>
            <a:ext cx="427208" cy="427208"/>
          </a:xfrm>
          <a:prstGeom prst="rect">
            <a:avLst/>
          </a:prstGeom>
        </p:spPr>
      </p:pic>
      <p:sp>
        <p:nvSpPr>
          <p:cNvPr id="21" name="Text 14"/>
          <p:cNvSpPr/>
          <p:nvPr/>
        </p:nvSpPr>
        <p:spPr>
          <a:xfrm>
            <a:off x="7463150" y="2606040"/>
            <a:ext cx="1783629"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Social Media Influence</a:t>
            </a:r>
            <a:endParaRPr lang="en-US" sz="1200" dirty="0"/>
          </a:p>
        </p:txBody>
      </p:sp>
      <p:sp>
        <p:nvSpPr>
          <p:cNvPr id="22" name="Shape 15"/>
          <p:cNvSpPr/>
          <p:nvPr/>
        </p:nvSpPr>
        <p:spPr>
          <a:xfrm>
            <a:off x="9585107" y="1691640"/>
            <a:ext cx="2057949" cy="2148840"/>
          </a:xfrm>
          <a:prstGeom prst="roundRect">
            <a:avLst>
              <a:gd name="adj" fmla="val 3555"/>
            </a:avLst>
          </a:prstGeom>
          <a:solidFill>
            <a:srgbClr val="F5F2FA"/>
          </a:solidFill>
          <a:ln/>
          <a:effectLst>
            <a:outerShdw sx="100000" sy="100000" kx="0" ky="0" algn="bl" rotWithShape="0" blurRad="76200" dist="25400" dir="5400000">
              <a:srgbClr val="000000">
                <a:alpha val="10000"/>
              </a:srgbClr>
            </a:outerShdw>
          </a:effectLst>
        </p:spPr>
      </p:sp>
      <p:sp>
        <p:nvSpPr>
          <p:cNvPr id="23" name="Shape 16"/>
          <p:cNvSpPr/>
          <p:nvPr/>
        </p:nvSpPr>
        <p:spPr>
          <a:xfrm>
            <a:off x="10321473" y="1911096"/>
            <a:ext cx="585216" cy="585216"/>
          </a:xfrm>
          <a:prstGeom prst="ellipse">
            <a:avLst/>
          </a:prstGeom>
          <a:solidFill>
            <a:srgbClr val="3B1E6D"/>
          </a:solidFill>
          <a:ln/>
        </p:spPr>
      </p:sp>
      <p:pic>
        <p:nvPicPr>
          <p:cNvPr id="24" name="Image 5" descr="assets/FaTv_white.png">    </p:cNvPr>
          <p:cNvPicPr>
            <a:picLocks noChangeAspect="1"/>
          </p:cNvPicPr>
          <p:nvPr/>
        </p:nvPicPr>
        <p:blipFill>
          <a:blip r:embed="rId6"/>
          <a:stretch>
            <a:fillRect/>
          </a:stretch>
        </p:blipFill>
        <p:spPr>
          <a:xfrm>
            <a:off x="10400477" y="1990100"/>
            <a:ext cx="427208" cy="427208"/>
          </a:xfrm>
          <a:prstGeom prst="rect">
            <a:avLst/>
          </a:prstGeom>
        </p:spPr>
      </p:pic>
      <p:sp>
        <p:nvSpPr>
          <p:cNvPr id="25" name="Text 17"/>
          <p:cNvSpPr/>
          <p:nvPr/>
        </p:nvSpPr>
        <p:spPr>
          <a:xfrm>
            <a:off x="9722267" y="2606040"/>
            <a:ext cx="1783629"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Technology</a:t>
            </a:r>
            <a:endParaRPr lang="en-US" sz="1200" dirty="0"/>
          </a:p>
        </p:txBody>
      </p:sp>
      <p:sp>
        <p:nvSpPr>
          <p:cNvPr id="26" name="Shape 18"/>
          <p:cNvSpPr/>
          <p:nvPr/>
        </p:nvSpPr>
        <p:spPr>
          <a:xfrm>
            <a:off x="548640" y="4069080"/>
            <a:ext cx="11094415" cy="1828800"/>
          </a:xfrm>
          <a:prstGeom prst="roundRect">
            <a:avLst>
              <a:gd name="adj" fmla="val 4000"/>
            </a:avLst>
          </a:prstGeom>
          <a:solidFill>
            <a:srgbClr val="3B1E6D"/>
          </a:solidFill>
          <a:ln/>
          <a:effectLst>
            <a:outerShdw sx="100000" sy="100000" kx="0" ky="0" algn="bl" rotWithShape="0" blurRad="76200" dist="25400" dir="5400000">
              <a:srgbClr val="000000">
                <a:alpha val="10000"/>
              </a:srgbClr>
            </a:outerShdw>
          </a:effectLst>
        </p:spPr>
      </p:sp>
      <p:sp>
        <p:nvSpPr>
          <p:cNvPr id="27" name="Text 19"/>
          <p:cNvSpPr/>
          <p:nvPr/>
        </p:nvSpPr>
        <p:spPr>
          <a:xfrm>
            <a:off x="914400" y="4069080"/>
            <a:ext cx="10362895" cy="1828800"/>
          </a:xfrm>
          <a:prstGeom prst="rect">
            <a:avLst/>
          </a:prstGeom>
          <a:noFill/>
          <a:ln/>
        </p:spPr>
        <p:txBody>
          <a:bodyPr wrap="square" lIns="0" tIns="0" rIns="0" bIns="0" rtlCol="0" anchor="ctr"/>
          <a:lstStyle/>
          <a:p>
            <a:pPr algn="ctr" indent="0" marL="0">
              <a:buNone/>
            </a:pPr>
            <a:r>
              <a:rPr lang="en-US" sz="1350" i="1" dirty="0">
                <a:solidFill>
                  <a:srgbClr val="FFFFFF"/>
                </a:solidFill>
                <a:latin typeface="Calibri" pitchFamily="34" charset="0"/>
                <a:ea typeface="Calibri" pitchFamily="34" charset="-122"/>
                <a:cs typeface="Calibri" pitchFamily="34" charset="-120"/>
              </a:rPr>
              <a:t>A balanced analysis, not a blanket condemnation: technology widens access and professional excellence can genuinely inspire; the risks are a consumer mindset toward worship and a platform culture that divides performer from participant. The call is discernment, not nostalgia.</a:t>
            </a:r>
            <a:endParaRPr lang="en-US" sz="1350" dirty="0"/>
          </a:p>
        </p:txBody>
      </p:sp>
      <p:sp>
        <p:nvSpPr>
          <p:cNvPr id="28" name="Text 20"/>
          <p:cNvSpPr/>
          <p:nvPr/>
        </p:nvSpPr>
        <p:spPr>
          <a:xfrm>
            <a:off x="11323015" y="6419088"/>
            <a:ext cx="502920" cy="274320"/>
          </a:xfrm>
          <a:prstGeom prst="rect">
            <a:avLst/>
          </a:prstGeom>
          <a:noFill/>
          <a:ln/>
        </p:spPr>
        <p:txBody>
          <a:bodyPr wrap="square" lIns="0" tIns="0" rIns="0" bIns="0" rtlCol="0" anchor="ctr"/>
          <a:lstStyle/>
          <a:p>
            <a:pPr algn="r" indent="0" marL="0">
              <a:buNone/>
            </a:pPr>
            <a:r>
              <a:rPr lang="en-US" sz="1000" dirty="0">
                <a:solidFill>
                  <a:srgbClr val="6E6485"/>
                </a:solidFill>
                <a:latin typeface="Calibri" pitchFamily="34" charset="0"/>
                <a:ea typeface="Calibri" pitchFamily="34" charset="-122"/>
                <a:cs typeface="Calibri" pitchFamily="34" charset="-120"/>
              </a:rPr>
              <a:t>24</a:t>
            </a:r>
            <a:endParaRPr lang="en-US" sz="1000" dirty="0"/>
          </a:p>
        </p:txBody>
      </p:sp>
      <p:sp>
        <p:nvSpPr>
          <p:cNvPr id="29" name="Text 21"/>
          <p:cNvSpPr/>
          <p:nvPr/>
        </p:nvSpPr>
        <p:spPr>
          <a:xfrm>
            <a:off x="548640" y="6419088"/>
            <a:ext cx="5486400" cy="274320"/>
          </a:xfrm>
          <a:prstGeom prst="rect">
            <a:avLst/>
          </a:prstGeom>
          <a:noFill/>
          <a:ln/>
        </p:spPr>
        <p:txBody>
          <a:bodyPr wrap="square" lIns="0" tIns="0" rIns="0" bIns="0" rtlCol="0" anchor="ctr"/>
          <a:lstStyle/>
          <a:p>
            <a:pPr indent="0" marL="0">
              <a:buNone/>
            </a:pPr>
            <a:r>
              <a:rPr lang="en-US" sz="900" spc="120" kern="0" dirty="0">
                <a:solidFill>
                  <a:srgbClr val="6E6485"/>
                </a:solidFill>
                <a:latin typeface="Calibri" pitchFamily="34" charset="0"/>
                <a:ea typeface="Calibri" pitchFamily="34" charset="-122"/>
                <a:cs typeface="Calibri" pitchFamily="34" charset="-120"/>
              </a:rPr>
              <a:t>THE ADVENTIST PHILOSOPHY OF MUSIC</a:t>
            </a:r>
            <a:endParaRPr lang="en-US"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38912"/>
            <a:ext cx="566928" cy="566928"/>
          </a:xfrm>
          <a:prstGeom prst="ellipse">
            <a:avLst/>
          </a:prstGeom>
          <a:solidFill>
            <a:srgbClr val="3B1E6D"/>
          </a:solidFill>
          <a:ln/>
        </p:spPr>
      </p:sp>
      <p:pic>
        <p:nvPicPr>
          <p:cNvPr id="3" name="Image 0" descr="assets/FaListOl_white.png">    </p:cNvPr>
          <p:cNvPicPr>
            <a:picLocks noChangeAspect="1"/>
          </p:cNvPicPr>
          <p:nvPr/>
        </p:nvPicPr>
        <p:blipFill>
          <a:blip r:embed="rId1"/>
          <a:stretch>
            <a:fillRect/>
          </a:stretch>
        </p:blipFill>
        <p:spPr>
          <a:xfrm>
            <a:off x="625175" y="515447"/>
            <a:ext cx="413857" cy="413857"/>
          </a:xfrm>
          <a:prstGeom prst="rect">
            <a:avLst/>
          </a:prstGeom>
        </p:spPr>
      </p:pic>
      <p:sp>
        <p:nvSpPr>
          <p:cNvPr id="4" name="Text 1"/>
          <p:cNvSpPr/>
          <p:nvPr/>
        </p:nvSpPr>
        <p:spPr>
          <a:xfrm>
            <a:off x="1316736" y="402336"/>
            <a:ext cx="10326319" cy="237744"/>
          </a:xfrm>
          <a:prstGeom prst="rect">
            <a:avLst/>
          </a:prstGeom>
          <a:noFill/>
          <a:ln/>
        </p:spPr>
        <p:txBody>
          <a:bodyPr wrap="square" lIns="0" tIns="0" rIns="0" bIns="0" rtlCol="0" anchor="ctr"/>
          <a:lstStyle/>
          <a:p>
            <a:pPr indent="0" marL="0">
              <a:buNone/>
            </a:pPr>
            <a:r>
              <a:rPr lang="en-US" sz="1150" b="1" spc="200" kern="0" dirty="0">
                <a:solidFill>
                  <a:srgbClr val="8A6D1E"/>
                </a:solidFill>
                <a:latin typeface="Calibri" pitchFamily="34" charset="0"/>
                <a:ea typeface="Calibri" pitchFamily="34" charset="-122"/>
                <a:cs typeface="Calibri" pitchFamily="34" charset="-120"/>
              </a:rPr>
              <a:t>SECTION V</a:t>
            </a:r>
            <a:endParaRPr lang="en-US" sz="1150" dirty="0"/>
          </a:p>
        </p:txBody>
      </p:sp>
      <p:sp>
        <p:nvSpPr>
          <p:cNvPr id="5" name="Text 2"/>
          <p:cNvSpPr/>
          <p:nvPr/>
        </p:nvSpPr>
        <p:spPr>
          <a:xfrm>
            <a:off x="1316736" y="621792"/>
            <a:ext cx="10326319" cy="502920"/>
          </a:xfrm>
          <a:prstGeom prst="rect">
            <a:avLst/>
          </a:prstGeom>
          <a:noFill/>
          <a:ln/>
        </p:spPr>
        <p:txBody>
          <a:bodyPr wrap="square" lIns="0" tIns="0" rIns="0" bIns="0" rtlCol="0" anchor="ctr"/>
          <a:lstStyle/>
          <a:p>
            <a:pPr indent="0" marL="0">
              <a:buNone/>
            </a:pPr>
            <a:r>
              <a:rPr lang="en-US" sz="2300" b="1" dirty="0">
                <a:solidFill>
                  <a:srgbClr val="3B1E6D"/>
                </a:solidFill>
                <a:latin typeface="Cambria" pitchFamily="34" charset="0"/>
                <a:ea typeface="Cambria" pitchFamily="34" charset="-122"/>
                <a:cs typeface="Cambria" pitchFamily="34" charset="-120"/>
              </a:rPr>
              <a:t>Principles for Evaluating Church Music</a:t>
            </a:r>
            <a:endParaRPr lang="en-US" sz="2300" dirty="0"/>
          </a:p>
        </p:txBody>
      </p:sp>
      <p:sp>
        <p:nvSpPr>
          <p:cNvPr id="6" name="Shape 3"/>
          <p:cNvSpPr/>
          <p:nvPr/>
        </p:nvSpPr>
        <p:spPr>
          <a:xfrm>
            <a:off x="548640" y="1508760"/>
            <a:ext cx="11094415" cy="777240"/>
          </a:xfrm>
          <a:prstGeom prst="roundRect">
            <a:avLst>
              <a:gd name="adj" fmla="val 9412"/>
            </a:avLst>
          </a:prstGeom>
          <a:solidFill>
            <a:srgbClr val="ECE5F7"/>
          </a:solidFill>
          <a:ln/>
          <a:effectLst>
            <a:outerShdw sx="100000" sy="100000" kx="0" ky="0" algn="bl" rotWithShape="0" blurRad="76200" dist="25400" dir="5400000">
              <a:srgbClr val="000000">
                <a:alpha val="10000"/>
              </a:srgbClr>
            </a:outerShdw>
          </a:effectLst>
        </p:spPr>
      </p:sp>
      <p:sp>
        <p:nvSpPr>
          <p:cNvPr id="7" name="Text 4"/>
          <p:cNvSpPr/>
          <p:nvPr/>
        </p:nvSpPr>
        <p:spPr>
          <a:xfrm>
            <a:off x="822960" y="1508760"/>
            <a:ext cx="10545775" cy="777240"/>
          </a:xfrm>
          <a:prstGeom prst="rect">
            <a:avLst/>
          </a:prstGeom>
          <a:noFill/>
          <a:ln/>
        </p:spPr>
        <p:txBody>
          <a:bodyPr wrap="square" lIns="0" tIns="0" rIns="0" bIns="0" rtlCol="0" anchor="ctr"/>
          <a:lstStyle/>
          <a:p>
            <a:pPr indent="0" marL="0">
              <a:buNone/>
            </a:pPr>
            <a:r>
              <a:rPr lang="en-US" sz="1300" b="1" dirty="0">
                <a:solidFill>
                  <a:srgbClr val="8A6D1E"/>
                </a:solidFill>
                <a:latin typeface="Calibri" pitchFamily="34" charset="0"/>
                <a:ea typeface="Calibri" pitchFamily="34" charset="-122"/>
                <a:cs typeface="Calibri" pitchFamily="34" charset="-120"/>
              </a:rPr>
              <a:t>1 Corinthians 10:31 — </a:t>
            </a:r>
            <a:pPr indent="0" marL="0">
              <a:buNone/>
            </a:pPr>
            <a:r>
              <a:rPr lang="en-US" sz="1300" i="1" dirty="0">
                <a:solidFill>
                  <a:srgbClr val="201341"/>
                </a:solidFill>
                <a:latin typeface="Calibri" pitchFamily="34" charset="0"/>
                <a:ea typeface="Calibri" pitchFamily="34" charset="-122"/>
                <a:cs typeface="Calibri" pitchFamily="34" charset="-120"/>
              </a:rPr>
              <a:t>“Whatever you do, do all to the glory of God.” Six questions turn that stewardship principle into a practical filter.</a:t>
            </a:r>
            <a:endParaRPr lang="en-US" sz="1300" dirty="0"/>
          </a:p>
        </p:txBody>
      </p:sp>
      <p:sp>
        <p:nvSpPr>
          <p:cNvPr id="8" name="Shape 5"/>
          <p:cNvSpPr/>
          <p:nvPr/>
        </p:nvSpPr>
        <p:spPr>
          <a:xfrm>
            <a:off x="548640" y="2468880"/>
            <a:ext cx="3564026" cy="1417320"/>
          </a:xfrm>
          <a:prstGeom prst="roundRect">
            <a:avLst>
              <a:gd name="adj" fmla="val 5161"/>
            </a:avLst>
          </a:prstGeom>
          <a:solidFill>
            <a:srgbClr val="F5F2FA"/>
          </a:solidFill>
          <a:ln/>
          <a:effectLst>
            <a:outerShdw sx="100000" sy="100000" kx="0" ky="0" algn="bl" rotWithShape="0" blurRad="76200" dist="25400" dir="5400000">
              <a:srgbClr val="000000">
                <a:alpha val="10000"/>
              </a:srgbClr>
            </a:outerShdw>
          </a:effectLst>
        </p:spPr>
      </p:sp>
      <p:sp>
        <p:nvSpPr>
          <p:cNvPr id="9" name="Text 6"/>
          <p:cNvSpPr/>
          <p:nvPr/>
        </p:nvSpPr>
        <p:spPr>
          <a:xfrm>
            <a:off x="731520" y="2606040"/>
            <a:ext cx="640080" cy="640080"/>
          </a:xfrm>
          <a:prstGeom prst="rect">
            <a:avLst/>
          </a:prstGeom>
          <a:noFill/>
          <a:ln/>
        </p:spPr>
        <p:txBody>
          <a:bodyPr wrap="square" lIns="0" tIns="0" rIns="0" bIns="0" rtlCol="0" anchor="ctr"/>
          <a:lstStyle/>
          <a:p>
            <a:pPr indent="0" marL="0">
              <a:buNone/>
            </a:pPr>
            <a:r>
              <a:rPr lang="en-US" sz="2600" b="1" dirty="0">
                <a:solidFill>
                  <a:srgbClr val="D4AF37"/>
                </a:solidFill>
                <a:latin typeface="Cambria" pitchFamily="34" charset="0"/>
                <a:ea typeface="Cambria" pitchFamily="34" charset="-122"/>
                <a:cs typeface="Cambria" pitchFamily="34" charset="-120"/>
              </a:rPr>
              <a:t>1</a:t>
            </a:r>
            <a:endParaRPr lang="en-US" sz="2600" dirty="0"/>
          </a:p>
        </p:txBody>
      </p:sp>
      <p:sp>
        <p:nvSpPr>
          <p:cNvPr id="10" name="Text 7"/>
          <p:cNvSpPr/>
          <p:nvPr/>
        </p:nvSpPr>
        <p:spPr>
          <a:xfrm>
            <a:off x="731520" y="3182112"/>
            <a:ext cx="3198266" cy="594360"/>
          </a:xfrm>
          <a:prstGeom prst="rect">
            <a:avLst/>
          </a:prstGeom>
          <a:noFill/>
          <a:ln/>
        </p:spPr>
        <p:txBody>
          <a:bodyPr wrap="square" lIns="0" tIns="0" rIns="0" bIns="0" rtlCol="0" anchor="t"/>
          <a:lstStyle/>
          <a:p>
            <a:pPr indent="0" marL="0">
              <a:buNone/>
            </a:pPr>
            <a:r>
              <a:rPr lang="en-US" sz="1450" b="1" dirty="0">
                <a:solidFill>
                  <a:srgbClr val="3B1E6D"/>
                </a:solidFill>
                <a:latin typeface="Cambria" pitchFamily="34" charset="0"/>
                <a:ea typeface="Cambria" pitchFamily="34" charset="-122"/>
                <a:cs typeface="Cambria" pitchFamily="34" charset="-120"/>
              </a:rPr>
              <a:t>Is it biblical?</a:t>
            </a:r>
            <a:endParaRPr lang="en-US" sz="1450" dirty="0"/>
          </a:p>
        </p:txBody>
      </p:sp>
      <p:sp>
        <p:nvSpPr>
          <p:cNvPr id="11" name="Shape 8"/>
          <p:cNvSpPr/>
          <p:nvPr/>
        </p:nvSpPr>
        <p:spPr>
          <a:xfrm>
            <a:off x="4313834" y="2468880"/>
            <a:ext cx="3564026" cy="1417320"/>
          </a:xfrm>
          <a:prstGeom prst="roundRect">
            <a:avLst>
              <a:gd name="adj" fmla="val 5161"/>
            </a:avLst>
          </a:prstGeom>
          <a:solidFill>
            <a:srgbClr val="F5F2FA"/>
          </a:solidFill>
          <a:ln/>
          <a:effectLst>
            <a:outerShdw sx="100000" sy="100000" kx="0" ky="0" algn="bl" rotWithShape="0" blurRad="76200" dist="25400" dir="5400000">
              <a:srgbClr val="000000">
                <a:alpha val="10000"/>
              </a:srgbClr>
            </a:outerShdw>
          </a:effectLst>
        </p:spPr>
      </p:sp>
      <p:sp>
        <p:nvSpPr>
          <p:cNvPr id="12" name="Text 9"/>
          <p:cNvSpPr/>
          <p:nvPr/>
        </p:nvSpPr>
        <p:spPr>
          <a:xfrm>
            <a:off x="4496714" y="2606040"/>
            <a:ext cx="640080" cy="640080"/>
          </a:xfrm>
          <a:prstGeom prst="rect">
            <a:avLst/>
          </a:prstGeom>
          <a:noFill/>
          <a:ln/>
        </p:spPr>
        <p:txBody>
          <a:bodyPr wrap="square" lIns="0" tIns="0" rIns="0" bIns="0" rtlCol="0" anchor="ctr"/>
          <a:lstStyle/>
          <a:p>
            <a:pPr indent="0" marL="0">
              <a:buNone/>
            </a:pPr>
            <a:r>
              <a:rPr lang="en-US" sz="2600" b="1" dirty="0">
                <a:solidFill>
                  <a:srgbClr val="D4AF37"/>
                </a:solidFill>
                <a:latin typeface="Cambria" pitchFamily="34" charset="0"/>
                <a:ea typeface="Cambria" pitchFamily="34" charset="-122"/>
                <a:cs typeface="Cambria" pitchFamily="34" charset="-120"/>
              </a:rPr>
              <a:t>2</a:t>
            </a:r>
            <a:endParaRPr lang="en-US" sz="2600" dirty="0"/>
          </a:p>
        </p:txBody>
      </p:sp>
      <p:sp>
        <p:nvSpPr>
          <p:cNvPr id="13" name="Text 10"/>
          <p:cNvSpPr/>
          <p:nvPr/>
        </p:nvSpPr>
        <p:spPr>
          <a:xfrm>
            <a:off x="4496714" y="3182112"/>
            <a:ext cx="3198266" cy="594360"/>
          </a:xfrm>
          <a:prstGeom prst="rect">
            <a:avLst/>
          </a:prstGeom>
          <a:noFill/>
          <a:ln/>
        </p:spPr>
        <p:txBody>
          <a:bodyPr wrap="square" lIns="0" tIns="0" rIns="0" bIns="0" rtlCol="0" anchor="t"/>
          <a:lstStyle/>
          <a:p>
            <a:pPr indent="0" marL="0">
              <a:buNone/>
            </a:pPr>
            <a:r>
              <a:rPr lang="en-US" sz="1450" b="1" dirty="0">
                <a:solidFill>
                  <a:srgbClr val="3B1E6D"/>
                </a:solidFill>
                <a:latin typeface="Cambria" pitchFamily="34" charset="0"/>
                <a:ea typeface="Cambria" pitchFamily="34" charset="-122"/>
                <a:cs typeface="Cambria" pitchFamily="34" charset="-120"/>
              </a:rPr>
              <a:t>Is it Christ-centered?</a:t>
            </a:r>
            <a:endParaRPr lang="en-US" sz="1450" dirty="0"/>
          </a:p>
        </p:txBody>
      </p:sp>
      <p:sp>
        <p:nvSpPr>
          <p:cNvPr id="14" name="Shape 11"/>
          <p:cNvSpPr/>
          <p:nvPr/>
        </p:nvSpPr>
        <p:spPr>
          <a:xfrm>
            <a:off x="8079029" y="2468880"/>
            <a:ext cx="3564026" cy="1417320"/>
          </a:xfrm>
          <a:prstGeom prst="roundRect">
            <a:avLst>
              <a:gd name="adj" fmla="val 5161"/>
            </a:avLst>
          </a:prstGeom>
          <a:solidFill>
            <a:srgbClr val="F5F2FA"/>
          </a:solidFill>
          <a:ln/>
          <a:effectLst>
            <a:outerShdw sx="100000" sy="100000" kx="0" ky="0" algn="bl" rotWithShape="0" blurRad="76200" dist="25400" dir="5400000">
              <a:srgbClr val="000000">
                <a:alpha val="10000"/>
              </a:srgbClr>
            </a:outerShdw>
          </a:effectLst>
        </p:spPr>
      </p:sp>
      <p:sp>
        <p:nvSpPr>
          <p:cNvPr id="15" name="Text 12"/>
          <p:cNvSpPr/>
          <p:nvPr/>
        </p:nvSpPr>
        <p:spPr>
          <a:xfrm>
            <a:off x="8261909" y="2606040"/>
            <a:ext cx="640080" cy="640080"/>
          </a:xfrm>
          <a:prstGeom prst="rect">
            <a:avLst/>
          </a:prstGeom>
          <a:noFill/>
          <a:ln/>
        </p:spPr>
        <p:txBody>
          <a:bodyPr wrap="square" lIns="0" tIns="0" rIns="0" bIns="0" rtlCol="0" anchor="ctr"/>
          <a:lstStyle/>
          <a:p>
            <a:pPr indent="0" marL="0">
              <a:buNone/>
            </a:pPr>
            <a:r>
              <a:rPr lang="en-US" sz="2600" b="1" dirty="0">
                <a:solidFill>
                  <a:srgbClr val="D4AF37"/>
                </a:solidFill>
                <a:latin typeface="Cambria" pitchFamily="34" charset="0"/>
                <a:ea typeface="Cambria" pitchFamily="34" charset="-122"/>
                <a:cs typeface="Cambria" pitchFamily="34" charset="-120"/>
              </a:rPr>
              <a:t>3</a:t>
            </a:r>
            <a:endParaRPr lang="en-US" sz="2600" dirty="0"/>
          </a:p>
        </p:txBody>
      </p:sp>
      <p:sp>
        <p:nvSpPr>
          <p:cNvPr id="16" name="Text 13"/>
          <p:cNvSpPr/>
          <p:nvPr/>
        </p:nvSpPr>
        <p:spPr>
          <a:xfrm>
            <a:off x="8261909" y="3182112"/>
            <a:ext cx="3198266" cy="594360"/>
          </a:xfrm>
          <a:prstGeom prst="rect">
            <a:avLst/>
          </a:prstGeom>
          <a:noFill/>
          <a:ln/>
        </p:spPr>
        <p:txBody>
          <a:bodyPr wrap="square" lIns="0" tIns="0" rIns="0" bIns="0" rtlCol="0" anchor="t"/>
          <a:lstStyle/>
          <a:p>
            <a:pPr indent="0" marL="0">
              <a:buNone/>
            </a:pPr>
            <a:r>
              <a:rPr lang="en-US" sz="1450" b="1" dirty="0">
                <a:solidFill>
                  <a:srgbClr val="3B1E6D"/>
                </a:solidFill>
                <a:latin typeface="Cambria" pitchFamily="34" charset="0"/>
                <a:ea typeface="Cambria" pitchFamily="34" charset="-122"/>
                <a:cs typeface="Cambria" pitchFamily="34" charset="-120"/>
              </a:rPr>
              <a:t>Is it doctrinally sound?</a:t>
            </a:r>
            <a:endParaRPr lang="en-US" sz="1450" dirty="0"/>
          </a:p>
        </p:txBody>
      </p:sp>
      <p:sp>
        <p:nvSpPr>
          <p:cNvPr id="17" name="Shape 14"/>
          <p:cNvSpPr/>
          <p:nvPr/>
        </p:nvSpPr>
        <p:spPr>
          <a:xfrm>
            <a:off x="548640" y="4087368"/>
            <a:ext cx="3564026" cy="1417320"/>
          </a:xfrm>
          <a:prstGeom prst="roundRect">
            <a:avLst>
              <a:gd name="adj" fmla="val 5161"/>
            </a:avLst>
          </a:prstGeom>
          <a:solidFill>
            <a:srgbClr val="F5F2FA"/>
          </a:solidFill>
          <a:ln/>
          <a:effectLst>
            <a:outerShdw sx="100000" sy="100000" kx="0" ky="0" algn="bl" rotWithShape="0" blurRad="76200" dist="25400" dir="5400000">
              <a:srgbClr val="000000">
                <a:alpha val="10000"/>
              </a:srgbClr>
            </a:outerShdw>
          </a:effectLst>
        </p:spPr>
      </p:sp>
      <p:sp>
        <p:nvSpPr>
          <p:cNvPr id="18" name="Text 15"/>
          <p:cNvSpPr/>
          <p:nvPr/>
        </p:nvSpPr>
        <p:spPr>
          <a:xfrm>
            <a:off x="731520" y="4224528"/>
            <a:ext cx="640080" cy="640080"/>
          </a:xfrm>
          <a:prstGeom prst="rect">
            <a:avLst/>
          </a:prstGeom>
          <a:noFill/>
          <a:ln/>
        </p:spPr>
        <p:txBody>
          <a:bodyPr wrap="square" lIns="0" tIns="0" rIns="0" bIns="0" rtlCol="0" anchor="ctr"/>
          <a:lstStyle/>
          <a:p>
            <a:pPr indent="0" marL="0">
              <a:buNone/>
            </a:pPr>
            <a:r>
              <a:rPr lang="en-US" sz="2600" b="1" dirty="0">
                <a:solidFill>
                  <a:srgbClr val="D4AF37"/>
                </a:solidFill>
                <a:latin typeface="Cambria" pitchFamily="34" charset="0"/>
                <a:ea typeface="Cambria" pitchFamily="34" charset="-122"/>
                <a:cs typeface="Cambria" pitchFamily="34" charset="-120"/>
              </a:rPr>
              <a:t>4</a:t>
            </a:r>
            <a:endParaRPr lang="en-US" sz="2600" dirty="0"/>
          </a:p>
        </p:txBody>
      </p:sp>
      <p:sp>
        <p:nvSpPr>
          <p:cNvPr id="19" name="Text 16"/>
          <p:cNvSpPr/>
          <p:nvPr/>
        </p:nvSpPr>
        <p:spPr>
          <a:xfrm>
            <a:off x="731520" y="4800600"/>
            <a:ext cx="3198266" cy="594360"/>
          </a:xfrm>
          <a:prstGeom prst="rect">
            <a:avLst/>
          </a:prstGeom>
          <a:noFill/>
          <a:ln/>
        </p:spPr>
        <p:txBody>
          <a:bodyPr wrap="square" lIns="0" tIns="0" rIns="0" bIns="0" rtlCol="0" anchor="t"/>
          <a:lstStyle/>
          <a:p>
            <a:pPr indent="0" marL="0">
              <a:buNone/>
            </a:pPr>
            <a:r>
              <a:rPr lang="en-US" sz="1450" b="1" dirty="0">
                <a:solidFill>
                  <a:srgbClr val="3B1E6D"/>
                </a:solidFill>
                <a:latin typeface="Cambria" pitchFamily="34" charset="0"/>
                <a:ea typeface="Cambria" pitchFamily="34" charset="-122"/>
                <a:cs typeface="Cambria" pitchFamily="34" charset="-120"/>
              </a:rPr>
              <a:t>Does it promote worship?</a:t>
            </a:r>
            <a:endParaRPr lang="en-US" sz="1450" dirty="0"/>
          </a:p>
        </p:txBody>
      </p:sp>
      <p:sp>
        <p:nvSpPr>
          <p:cNvPr id="20" name="Shape 17"/>
          <p:cNvSpPr/>
          <p:nvPr/>
        </p:nvSpPr>
        <p:spPr>
          <a:xfrm>
            <a:off x="4313834" y="4087368"/>
            <a:ext cx="3564026" cy="1417320"/>
          </a:xfrm>
          <a:prstGeom prst="roundRect">
            <a:avLst>
              <a:gd name="adj" fmla="val 5161"/>
            </a:avLst>
          </a:prstGeom>
          <a:solidFill>
            <a:srgbClr val="F5F2FA"/>
          </a:solidFill>
          <a:ln/>
          <a:effectLst>
            <a:outerShdw sx="100000" sy="100000" kx="0" ky="0" algn="bl" rotWithShape="0" blurRad="76200" dist="25400" dir="5400000">
              <a:srgbClr val="000000">
                <a:alpha val="10000"/>
              </a:srgbClr>
            </a:outerShdw>
          </a:effectLst>
        </p:spPr>
      </p:sp>
      <p:sp>
        <p:nvSpPr>
          <p:cNvPr id="21" name="Text 18"/>
          <p:cNvSpPr/>
          <p:nvPr/>
        </p:nvSpPr>
        <p:spPr>
          <a:xfrm>
            <a:off x="4496714" y="4224528"/>
            <a:ext cx="640080" cy="640080"/>
          </a:xfrm>
          <a:prstGeom prst="rect">
            <a:avLst/>
          </a:prstGeom>
          <a:noFill/>
          <a:ln/>
        </p:spPr>
        <p:txBody>
          <a:bodyPr wrap="square" lIns="0" tIns="0" rIns="0" bIns="0" rtlCol="0" anchor="ctr"/>
          <a:lstStyle/>
          <a:p>
            <a:pPr indent="0" marL="0">
              <a:buNone/>
            </a:pPr>
            <a:r>
              <a:rPr lang="en-US" sz="2600" b="1" dirty="0">
                <a:solidFill>
                  <a:srgbClr val="D4AF37"/>
                </a:solidFill>
                <a:latin typeface="Cambria" pitchFamily="34" charset="0"/>
                <a:ea typeface="Cambria" pitchFamily="34" charset="-122"/>
                <a:cs typeface="Cambria" pitchFamily="34" charset="-120"/>
              </a:rPr>
              <a:t>5</a:t>
            </a:r>
            <a:endParaRPr lang="en-US" sz="2600" dirty="0"/>
          </a:p>
        </p:txBody>
      </p:sp>
      <p:sp>
        <p:nvSpPr>
          <p:cNvPr id="22" name="Text 19"/>
          <p:cNvSpPr/>
          <p:nvPr/>
        </p:nvSpPr>
        <p:spPr>
          <a:xfrm>
            <a:off x="4496714" y="4800600"/>
            <a:ext cx="3198266" cy="594360"/>
          </a:xfrm>
          <a:prstGeom prst="rect">
            <a:avLst/>
          </a:prstGeom>
          <a:noFill/>
          <a:ln/>
        </p:spPr>
        <p:txBody>
          <a:bodyPr wrap="square" lIns="0" tIns="0" rIns="0" bIns="0" rtlCol="0" anchor="t"/>
          <a:lstStyle/>
          <a:p>
            <a:pPr indent="0" marL="0">
              <a:buNone/>
            </a:pPr>
            <a:r>
              <a:rPr lang="en-US" sz="1450" b="1" dirty="0">
                <a:solidFill>
                  <a:srgbClr val="3B1E6D"/>
                </a:solidFill>
                <a:latin typeface="Cambria" pitchFamily="34" charset="0"/>
                <a:ea typeface="Cambria" pitchFamily="34" charset="-122"/>
                <a:cs typeface="Cambria" pitchFamily="34" charset="-120"/>
              </a:rPr>
              <a:t>Does it strengthen mission?</a:t>
            </a:r>
            <a:endParaRPr lang="en-US" sz="1450" dirty="0"/>
          </a:p>
        </p:txBody>
      </p:sp>
      <p:sp>
        <p:nvSpPr>
          <p:cNvPr id="23" name="Shape 20"/>
          <p:cNvSpPr/>
          <p:nvPr/>
        </p:nvSpPr>
        <p:spPr>
          <a:xfrm>
            <a:off x="8079029" y="4087368"/>
            <a:ext cx="3564026" cy="1417320"/>
          </a:xfrm>
          <a:prstGeom prst="roundRect">
            <a:avLst>
              <a:gd name="adj" fmla="val 5161"/>
            </a:avLst>
          </a:prstGeom>
          <a:solidFill>
            <a:srgbClr val="F5F2FA"/>
          </a:solidFill>
          <a:ln/>
          <a:effectLst>
            <a:outerShdw sx="100000" sy="100000" kx="0" ky="0" algn="bl" rotWithShape="0" blurRad="76200" dist="25400" dir="5400000">
              <a:srgbClr val="000000">
                <a:alpha val="10000"/>
              </a:srgbClr>
            </a:outerShdw>
          </a:effectLst>
        </p:spPr>
      </p:sp>
      <p:sp>
        <p:nvSpPr>
          <p:cNvPr id="24" name="Text 21"/>
          <p:cNvSpPr/>
          <p:nvPr/>
        </p:nvSpPr>
        <p:spPr>
          <a:xfrm>
            <a:off x="8261909" y="4224528"/>
            <a:ext cx="640080" cy="640080"/>
          </a:xfrm>
          <a:prstGeom prst="rect">
            <a:avLst/>
          </a:prstGeom>
          <a:noFill/>
          <a:ln/>
        </p:spPr>
        <p:txBody>
          <a:bodyPr wrap="square" lIns="0" tIns="0" rIns="0" bIns="0" rtlCol="0" anchor="ctr"/>
          <a:lstStyle/>
          <a:p>
            <a:pPr indent="0" marL="0">
              <a:buNone/>
            </a:pPr>
            <a:r>
              <a:rPr lang="en-US" sz="2600" b="1" dirty="0">
                <a:solidFill>
                  <a:srgbClr val="D4AF37"/>
                </a:solidFill>
                <a:latin typeface="Cambria" pitchFamily="34" charset="0"/>
                <a:ea typeface="Cambria" pitchFamily="34" charset="-122"/>
                <a:cs typeface="Cambria" pitchFamily="34" charset="-120"/>
              </a:rPr>
              <a:t>6</a:t>
            </a:r>
            <a:endParaRPr lang="en-US" sz="2600" dirty="0"/>
          </a:p>
        </p:txBody>
      </p:sp>
      <p:sp>
        <p:nvSpPr>
          <p:cNvPr id="25" name="Text 22"/>
          <p:cNvSpPr/>
          <p:nvPr/>
        </p:nvSpPr>
        <p:spPr>
          <a:xfrm>
            <a:off x="8261909" y="4800600"/>
            <a:ext cx="3198266" cy="594360"/>
          </a:xfrm>
          <a:prstGeom prst="rect">
            <a:avLst/>
          </a:prstGeom>
          <a:noFill/>
          <a:ln/>
        </p:spPr>
        <p:txBody>
          <a:bodyPr wrap="square" lIns="0" tIns="0" rIns="0" bIns="0" rtlCol="0" anchor="t"/>
          <a:lstStyle/>
          <a:p>
            <a:pPr indent="0" marL="0">
              <a:buNone/>
            </a:pPr>
            <a:r>
              <a:rPr lang="en-US" sz="1450" b="1" dirty="0">
                <a:solidFill>
                  <a:srgbClr val="3B1E6D"/>
                </a:solidFill>
                <a:latin typeface="Cambria" pitchFamily="34" charset="0"/>
                <a:ea typeface="Cambria" pitchFamily="34" charset="-122"/>
                <a:cs typeface="Cambria" pitchFamily="34" charset="-120"/>
              </a:rPr>
              <a:t>Does it uplift spiritually?</a:t>
            </a:r>
            <a:endParaRPr lang="en-US" sz="1450" dirty="0"/>
          </a:p>
        </p:txBody>
      </p:sp>
      <p:sp>
        <p:nvSpPr>
          <p:cNvPr id="26" name="Text 23"/>
          <p:cNvSpPr/>
          <p:nvPr/>
        </p:nvSpPr>
        <p:spPr>
          <a:xfrm>
            <a:off x="11323015" y="6419088"/>
            <a:ext cx="502920" cy="274320"/>
          </a:xfrm>
          <a:prstGeom prst="rect">
            <a:avLst/>
          </a:prstGeom>
          <a:noFill/>
          <a:ln/>
        </p:spPr>
        <p:txBody>
          <a:bodyPr wrap="square" lIns="0" tIns="0" rIns="0" bIns="0" rtlCol="0" anchor="ctr"/>
          <a:lstStyle/>
          <a:p>
            <a:pPr algn="r" indent="0" marL="0">
              <a:buNone/>
            </a:pPr>
            <a:r>
              <a:rPr lang="en-US" sz="1000" dirty="0">
                <a:solidFill>
                  <a:srgbClr val="6E6485"/>
                </a:solidFill>
                <a:latin typeface="Calibri" pitchFamily="34" charset="0"/>
                <a:ea typeface="Calibri" pitchFamily="34" charset="-122"/>
                <a:cs typeface="Calibri" pitchFamily="34" charset="-120"/>
              </a:rPr>
              <a:t>25</a:t>
            </a:r>
            <a:endParaRPr lang="en-US" sz="1000" dirty="0"/>
          </a:p>
        </p:txBody>
      </p:sp>
      <p:sp>
        <p:nvSpPr>
          <p:cNvPr id="27" name="Text 24"/>
          <p:cNvSpPr/>
          <p:nvPr/>
        </p:nvSpPr>
        <p:spPr>
          <a:xfrm>
            <a:off x="548640" y="6419088"/>
            <a:ext cx="5486400" cy="274320"/>
          </a:xfrm>
          <a:prstGeom prst="rect">
            <a:avLst/>
          </a:prstGeom>
          <a:noFill/>
          <a:ln/>
        </p:spPr>
        <p:txBody>
          <a:bodyPr wrap="square" lIns="0" tIns="0" rIns="0" bIns="0" rtlCol="0" anchor="ctr"/>
          <a:lstStyle/>
          <a:p>
            <a:pPr indent="0" marL="0">
              <a:buNone/>
            </a:pPr>
            <a:r>
              <a:rPr lang="en-US" sz="900" spc="120" kern="0" dirty="0">
                <a:solidFill>
                  <a:srgbClr val="6E6485"/>
                </a:solidFill>
                <a:latin typeface="Calibri" pitchFamily="34" charset="0"/>
                <a:ea typeface="Calibri" pitchFamily="34" charset="-122"/>
                <a:cs typeface="Calibri" pitchFamily="34" charset="-120"/>
              </a:rPr>
              <a:t>THE ADVENTIST PHILOSOPHY OF MUSIC</a:t>
            </a:r>
            <a:endParaRPr lang="en-US" sz="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38912"/>
            <a:ext cx="566928" cy="566928"/>
          </a:xfrm>
          <a:prstGeom prst="ellipse">
            <a:avLst/>
          </a:prstGeom>
          <a:solidFill>
            <a:srgbClr val="3B1E6D"/>
          </a:solidFill>
          <a:ln/>
        </p:spPr>
      </p:sp>
      <p:pic>
        <p:nvPicPr>
          <p:cNvPr id="3" name="Image 0" descr="assets/FaClipboardList_white.png">    </p:cNvPr>
          <p:cNvPicPr>
            <a:picLocks noChangeAspect="1"/>
          </p:cNvPicPr>
          <p:nvPr/>
        </p:nvPicPr>
        <p:blipFill>
          <a:blip r:embed="rId1"/>
          <a:stretch>
            <a:fillRect/>
          </a:stretch>
        </p:blipFill>
        <p:spPr>
          <a:xfrm>
            <a:off x="625175" y="515447"/>
            <a:ext cx="413857" cy="413857"/>
          </a:xfrm>
          <a:prstGeom prst="rect">
            <a:avLst/>
          </a:prstGeom>
        </p:spPr>
      </p:pic>
      <p:sp>
        <p:nvSpPr>
          <p:cNvPr id="4" name="Text 1"/>
          <p:cNvSpPr/>
          <p:nvPr/>
        </p:nvSpPr>
        <p:spPr>
          <a:xfrm>
            <a:off x="1316736" y="402336"/>
            <a:ext cx="10326319" cy="237744"/>
          </a:xfrm>
          <a:prstGeom prst="rect">
            <a:avLst/>
          </a:prstGeom>
          <a:noFill/>
          <a:ln/>
        </p:spPr>
        <p:txBody>
          <a:bodyPr wrap="square" lIns="0" tIns="0" rIns="0" bIns="0" rtlCol="0" anchor="ctr"/>
          <a:lstStyle/>
          <a:p>
            <a:pPr indent="0" marL="0">
              <a:buNone/>
            </a:pPr>
            <a:r>
              <a:rPr lang="en-US" sz="1150" b="1" spc="200" kern="0" dirty="0">
                <a:solidFill>
                  <a:srgbClr val="8A6D1E"/>
                </a:solidFill>
                <a:latin typeface="Calibri" pitchFamily="34" charset="0"/>
                <a:ea typeface="Calibri" pitchFamily="34" charset="-122"/>
                <a:cs typeface="Calibri" pitchFamily="34" charset="-120"/>
              </a:rPr>
              <a:t>SECTION V</a:t>
            </a:r>
            <a:endParaRPr lang="en-US" sz="1150" dirty="0"/>
          </a:p>
        </p:txBody>
      </p:sp>
      <p:sp>
        <p:nvSpPr>
          <p:cNvPr id="5" name="Text 2"/>
          <p:cNvSpPr/>
          <p:nvPr/>
        </p:nvSpPr>
        <p:spPr>
          <a:xfrm>
            <a:off x="1316736" y="621792"/>
            <a:ext cx="10326319" cy="502920"/>
          </a:xfrm>
          <a:prstGeom prst="rect">
            <a:avLst/>
          </a:prstGeom>
          <a:noFill/>
          <a:ln/>
        </p:spPr>
        <p:txBody>
          <a:bodyPr wrap="square" lIns="0" tIns="0" rIns="0" bIns="0" rtlCol="0" anchor="ctr"/>
          <a:lstStyle/>
          <a:p>
            <a:pPr indent="0" marL="0">
              <a:buNone/>
            </a:pPr>
            <a:r>
              <a:rPr lang="en-US" sz="2700" b="1" dirty="0">
                <a:solidFill>
                  <a:srgbClr val="3B1E6D"/>
                </a:solidFill>
                <a:latin typeface="Cambria" pitchFamily="34" charset="0"/>
                <a:ea typeface="Cambria" pitchFamily="34" charset="-122"/>
                <a:cs typeface="Cambria" pitchFamily="34" charset="-120"/>
              </a:rPr>
              <a:t>Case Studies</a:t>
            </a:r>
            <a:endParaRPr lang="en-US" sz="2700" dirty="0"/>
          </a:p>
        </p:txBody>
      </p:sp>
      <p:sp>
        <p:nvSpPr>
          <p:cNvPr id="6" name="Shape 3"/>
          <p:cNvSpPr/>
          <p:nvPr/>
        </p:nvSpPr>
        <p:spPr>
          <a:xfrm>
            <a:off x="548640" y="1645920"/>
            <a:ext cx="3539642" cy="3017520"/>
          </a:xfrm>
          <a:prstGeom prst="roundRect">
            <a:avLst>
              <a:gd name="adj" fmla="val 2424"/>
            </a:avLst>
          </a:prstGeom>
          <a:solidFill>
            <a:srgbClr val="F5F2FA"/>
          </a:solidFill>
          <a:ln/>
          <a:effectLst>
            <a:outerShdw sx="100000" sy="100000" kx="0" ky="0" algn="bl" rotWithShape="0" blurRad="76200" dist="25400" dir="5400000">
              <a:srgbClr val="000000">
                <a:alpha val="10000"/>
              </a:srgbClr>
            </a:outerShdw>
          </a:effectLst>
        </p:spPr>
      </p:sp>
      <p:sp>
        <p:nvSpPr>
          <p:cNvPr id="7" name="Shape 4"/>
          <p:cNvSpPr/>
          <p:nvPr/>
        </p:nvSpPr>
        <p:spPr>
          <a:xfrm>
            <a:off x="2007565" y="1901952"/>
            <a:ext cx="621792" cy="621792"/>
          </a:xfrm>
          <a:prstGeom prst="ellipse">
            <a:avLst/>
          </a:prstGeom>
          <a:solidFill>
            <a:srgbClr val="3B1E6D"/>
          </a:solidFill>
          <a:ln/>
        </p:spPr>
      </p:sp>
      <p:pic>
        <p:nvPicPr>
          <p:cNvPr id="8" name="Image 1" descr="assets/FaBookOpen_white.png">    </p:cNvPr>
          <p:cNvPicPr>
            <a:picLocks noChangeAspect="1"/>
          </p:cNvPicPr>
          <p:nvPr/>
        </p:nvPicPr>
        <p:blipFill>
          <a:blip r:embed="rId2"/>
          <a:stretch>
            <a:fillRect/>
          </a:stretch>
        </p:blipFill>
        <p:spPr>
          <a:xfrm>
            <a:off x="2091507" y="1985894"/>
            <a:ext cx="453908" cy="453908"/>
          </a:xfrm>
          <a:prstGeom prst="rect">
            <a:avLst/>
          </a:prstGeom>
        </p:spPr>
      </p:pic>
      <p:sp>
        <p:nvSpPr>
          <p:cNvPr id="9" name="Text 5"/>
          <p:cNvSpPr/>
          <p:nvPr/>
        </p:nvSpPr>
        <p:spPr>
          <a:xfrm>
            <a:off x="777240" y="2651760"/>
            <a:ext cx="3082442" cy="457200"/>
          </a:xfrm>
          <a:prstGeom prst="rect">
            <a:avLst/>
          </a:prstGeom>
          <a:noFill/>
          <a:ln/>
        </p:spPr>
        <p:txBody>
          <a:bodyPr wrap="square" lIns="0" tIns="0" rIns="0" bIns="0" rtlCol="0" anchor="ctr"/>
          <a:lstStyle/>
          <a:p>
            <a:pPr algn="ctr" indent="0" marL="0">
              <a:buNone/>
            </a:pPr>
            <a:r>
              <a:rPr lang="en-US" sz="1450" b="1" dirty="0">
                <a:solidFill>
                  <a:srgbClr val="3B1E6D"/>
                </a:solidFill>
                <a:latin typeface="Cambria" pitchFamily="34" charset="0"/>
                <a:ea typeface="Cambria" pitchFamily="34" charset="-122"/>
                <a:cs typeface="Cambria" pitchFamily="34" charset="-120"/>
              </a:rPr>
              <a:t>A Traditional Hymn</a:t>
            </a:r>
            <a:endParaRPr lang="en-US" sz="1450" dirty="0"/>
          </a:p>
        </p:txBody>
      </p:sp>
      <p:sp>
        <p:nvSpPr>
          <p:cNvPr id="10" name="Text 6"/>
          <p:cNvSpPr/>
          <p:nvPr/>
        </p:nvSpPr>
        <p:spPr>
          <a:xfrm>
            <a:off x="804672" y="3154680"/>
            <a:ext cx="3027578" cy="1417320"/>
          </a:xfrm>
          <a:prstGeom prst="rect">
            <a:avLst/>
          </a:prstGeom>
          <a:noFill/>
          <a:ln/>
        </p:spPr>
        <p:txBody>
          <a:bodyPr wrap="square" lIns="0" tIns="0" rIns="0" bIns="0" rtlCol="0" anchor="t"/>
          <a:lstStyle/>
          <a:p>
            <a:pPr algn="ctr" indent="0" marL="0">
              <a:buNone/>
            </a:pPr>
            <a:r>
              <a:rPr lang="en-US" sz="1150" dirty="0">
                <a:solidFill>
                  <a:srgbClr val="201341"/>
                </a:solidFill>
                <a:latin typeface="Calibri" pitchFamily="34" charset="0"/>
                <a:ea typeface="Calibri" pitchFamily="34" charset="-122"/>
                <a:cs typeface="Calibri" pitchFamily="34" charset="-120"/>
              </a:rPr>
              <a:t>A well-loved hymn on grace and assurance — strong on doctrine and Scripture, but ask: does its tune and tempo still genuinely engage today's congregation, or merely comfort the already-convinced?</a:t>
            </a:r>
            <a:endParaRPr lang="en-US" sz="1150" dirty="0"/>
          </a:p>
        </p:txBody>
      </p:sp>
      <p:sp>
        <p:nvSpPr>
          <p:cNvPr id="11" name="Shape 7"/>
          <p:cNvSpPr/>
          <p:nvPr/>
        </p:nvSpPr>
        <p:spPr>
          <a:xfrm>
            <a:off x="4326026" y="1645920"/>
            <a:ext cx="3539642" cy="3017520"/>
          </a:xfrm>
          <a:prstGeom prst="roundRect">
            <a:avLst>
              <a:gd name="adj" fmla="val 2424"/>
            </a:avLst>
          </a:prstGeom>
          <a:solidFill>
            <a:srgbClr val="F5F2FA"/>
          </a:solidFill>
          <a:ln/>
          <a:effectLst>
            <a:outerShdw sx="100000" sy="100000" kx="0" ky="0" algn="bl" rotWithShape="0" blurRad="76200" dist="25400" dir="5400000">
              <a:srgbClr val="000000">
                <a:alpha val="10000"/>
              </a:srgbClr>
            </a:outerShdw>
          </a:effectLst>
        </p:spPr>
      </p:sp>
      <p:sp>
        <p:nvSpPr>
          <p:cNvPr id="12" name="Shape 8"/>
          <p:cNvSpPr/>
          <p:nvPr/>
        </p:nvSpPr>
        <p:spPr>
          <a:xfrm>
            <a:off x="5784952" y="1901952"/>
            <a:ext cx="621792" cy="621792"/>
          </a:xfrm>
          <a:prstGeom prst="ellipse">
            <a:avLst/>
          </a:prstGeom>
          <a:solidFill>
            <a:srgbClr val="3B1E6D"/>
          </a:solidFill>
          <a:ln/>
        </p:spPr>
      </p:sp>
      <p:pic>
        <p:nvPicPr>
          <p:cNvPr id="13" name="Image 2" descr="assets/FaMicrophoneAlt_white.png">    </p:cNvPr>
          <p:cNvPicPr>
            <a:picLocks noChangeAspect="1"/>
          </p:cNvPicPr>
          <p:nvPr/>
        </p:nvPicPr>
        <p:blipFill>
          <a:blip r:embed="rId3"/>
          <a:stretch>
            <a:fillRect/>
          </a:stretch>
        </p:blipFill>
        <p:spPr>
          <a:xfrm>
            <a:off x="5868894" y="1985894"/>
            <a:ext cx="453908" cy="453908"/>
          </a:xfrm>
          <a:prstGeom prst="rect">
            <a:avLst/>
          </a:prstGeom>
        </p:spPr>
      </p:pic>
      <p:sp>
        <p:nvSpPr>
          <p:cNvPr id="14" name="Text 9"/>
          <p:cNvSpPr/>
          <p:nvPr/>
        </p:nvSpPr>
        <p:spPr>
          <a:xfrm>
            <a:off x="4554626" y="2651760"/>
            <a:ext cx="3082442" cy="457200"/>
          </a:xfrm>
          <a:prstGeom prst="rect">
            <a:avLst/>
          </a:prstGeom>
          <a:noFill/>
          <a:ln/>
        </p:spPr>
        <p:txBody>
          <a:bodyPr wrap="square" lIns="0" tIns="0" rIns="0" bIns="0" rtlCol="0" anchor="ctr"/>
          <a:lstStyle/>
          <a:p>
            <a:pPr algn="ctr" indent="0" marL="0">
              <a:buNone/>
            </a:pPr>
            <a:r>
              <a:rPr lang="en-US" sz="1450" b="1" dirty="0">
                <a:solidFill>
                  <a:srgbClr val="3B1E6D"/>
                </a:solidFill>
                <a:latin typeface="Cambria" pitchFamily="34" charset="0"/>
                <a:ea typeface="Cambria" pitchFamily="34" charset="-122"/>
                <a:cs typeface="Cambria" pitchFamily="34" charset="-120"/>
              </a:rPr>
              <a:t>A Contemporary Praise Song</a:t>
            </a:r>
            <a:endParaRPr lang="en-US" sz="1450" dirty="0"/>
          </a:p>
        </p:txBody>
      </p:sp>
      <p:sp>
        <p:nvSpPr>
          <p:cNvPr id="15" name="Text 10"/>
          <p:cNvSpPr/>
          <p:nvPr/>
        </p:nvSpPr>
        <p:spPr>
          <a:xfrm>
            <a:off x="4582058" y="3154680"/>
            <a:ext cx="3027578" cy="1417320"/>
          </a:xfrm>
          <a:prstGeom prst="rect">
            <a:avLst/>
          </a:prstGeom>
          <a:noFill/>
          <a:ln/>
        </p:spPr>
        <p:txBody>
          <a:bodyPr wrap="square" lIns="0" tIns="0" rIns="0" bIns="0" rtlCol="0" anchor="t"/>
          <a:lstStyle/>
          <a:p>
            <a:pPr algn="ctr" indent="0" marL="0">
              <a:buNone/>
            </a:pPr>
            <a:r>
              <a:rPr lang="en-US" sz="1150" dirty="0">
                <a:solidFill>
                  <a:srgbClr val="201341"/>
                </a:solidFill>
                <a:latin typeface="Calibri" pitchFamily="34" charset="0"/>
                <a:ea typeface="Calibri" pitchFamily="34" charset="-122"/>
                <a:cs typeface="Calibri" pitchFamily="34" charset="-120"/>
              </a:rPr>
              <a:t>An accessible, emotionally immediate chorus — strong on engagement, but ask: does it carry enough doctrinal substance to teach as well as move?</a:t>
            </a:r>
            <a:endParaRPr lang="en-US" sz="1150" dirty="0"/>
          </a:p>
        </p:txBody>
      </p:sp>
      <p:sp>
        <p:nvSpPr>
          <p:cNvPr id="16" name="Shape 11"/>
          <p:cNvSpPr/>
          <p:nvPr/>
        </p:nvSpPr>
        <p:spPr>
          <a:xfrm>
            <a:off x="8103413" y="1645920"/>
            <a:ext cx="3539642" cy="3017520"/>
          </a:xfrm>
          <a:prstGeom prst="roundRect">
            <a:avLst>
              <a:gd name="adj" fmla="val 2424"/>
            </a:avLst>
          </a:prstGeom>
          <a:solidFill>
            <a:srgbClr val="F5F2FA"/>
          </a:solidFill>
          <a:ln/>
          <a:effectLst>
            <a:outerShdw sx="100000" sy="100000" kx="0" ky="0" algn="bl" rotWithShape="0" blurRad="76200" dist="25400" dir="5400000">
              <a:srgbClr val="000000">
                <a:alpha val="10000"/>
              </a:srgbClr>
            </a:outerShdw>
          </a:effectLst>
        </p:spPr>
      </p:sp>
      <p:sp>
        <p:nvSpPr>
          <p:cNvPr id="17" name="Shape 12"/>
          <p:cNvSpPr/>
          <p:nvPr/>
        </p:nvSpPr>
        <p:spPr>
          <a:xfrm>
            <a:off x="9562338" y="1901952"/>
            <a:ext cx="621792" cy="621792"/>
          </a:xfrm>
          <a:prstGeom prst="ellipse">
            <a:avLst/>
          </a:prstGeom>
          <a:solidFill>
            <a:srgbClr val="3B1E6D"/>
          </a:solidFill>
          <a:ln/>
        </p:spPr>
      </p:sp>
      <p:pic>
        <p:nvPicPr>
          <p:cNvPr id="18" name="Image 3" descr="assets/FaGlobeAfrica_white.png">    </p:cNvPr>
          <p:cNvPicPr>
            <a:picLocks noChangeAspect="1"/>
          </p:cNvPicPr>
          <p:nvPr/>
        </p:nvPicPr>
        <p:blipFill>
          <a:blip r:embed="rId4"/>
          <a:stretch>
            <a:fillRect/>
          </a:stretch>
        </p:blipFill>
        <p:spPr>
          <a:xfrm>
            <a:off x="9646280" y="1985894"/>
            <a:ext cx="453908" cy="453908"/>
          </a:xfrm>
          <a:prstGeom prst="rect">
            <a:avLst/>
          </a:prstGeom>
        </p:spPr>
      </p:pic>
      <p:sp>
        <p:nvSpPr>
          <p:cNvPr id="19" name="Text 13"/>
          <p:cNvSpPr/>
          <p:nvPr/>
        </p:nvSpPr>
        <p:spPr>
          <a:xfrm>
            <a:off x="8332013" y="2651760"/>
            <a:ext cx="3082442" cy="457200"/>
          </a:xfrm>
          <a:prstGeom prst="rect">
            <a:avLst/>
          </a:prstGeom>
          <a:noFill/>
          <a:ln/>
        </p:spPr>
        <p:txBody>
          <a:bodyPr wrap="square" lIns="0" tIns="0" rIns="0" bIns="0" rtlCol="0" anchor="ctr"/>
          <a:lstStyle/>
          <a:p>
            <a:pPr algn="ctr" indent="0" marL="0">
              <a:buNone/>
            </a:pPr>
            <a:r>
              <a:rPr lang="en-US" sz="1450" b="1" dirty="0">
                <a:solidFill>
                  <a:srgbClr val="3B1E6D"/>
                </a:solidFill>
                <a:latin typeface="Cambria" pitchFamily="34" charset="0"/>
                <a:ea typeface="Cambria" pitchFamily="34" charset="-122"/>
                <a:cs typeface="Cambria" pitchFamily="34" charset="-120"/>
              </a:rPr>
              <a:t>An African Choral Anthem</a:t>
            </a:r>
            <a:endParaRPr lang="en-US" sz="1450" dirty="0"/>
          </a:p>
        </p:txBody>
      </p:sp>
      <p:sp>
        <p:nvSpPr>
          <p:cNvPr id="20" name="Text 14"/>
          <p:cNvSpPr/>
          <p:nvPr/>
        </p:nvSpPr>
        <p:spPr>
          <a:xfrm>
            <a:off x="8359445" y="3154680"/>
            <a:ext cx="3027578" cy="1417320"/>
          </a:xfrm>
          <a:prstGeom prst="rect">
            <a:avLst/>
          </a:prstGeom>
          <a:noFill/>
          <a:ln/>
        </p:spPr>
        <p:txBody>
          <a:bodyPr wrap="square" lIns="0" tIns="0" rIns="0" bIns="0" rtlCol="0" anchor="t"/>
          <a:lstStyle/>
          <a:p>
            <a:pPr algn="ctr" indent="0" marL="0">
              <a:buNone/>
            </a:pPr>
            <a:r>
              <a:rPr lang="en-US" sz="1150" dirty="0">
                <a:solidFill>
                  <a:srgbClr val="201341"/>
                </a:solidFill>
                <a:latin typeface="Calibri" pitchFamily="34" charset="0"/>
                <a:ea typeface="Calibri" pitchFamily="34" charset="-122"/>
                <a:cs typeface="Calibri" pitchFamily="34" charset="-120"/>
              </a:rPr>
              <a:t>A vernacular anthem on the Second Coming, rich in call-and-response — strong on community and authenticity; ask the same six questions rather than a different, lower standard.</a:t>
            </a:r>
            <a:endParaRPr lang="en-US" sz="1150" dirty="0"/>
          </a:p>
        </p:txBody>
      </p:sp>
      <p:sp>
        <p:nvSpPr>
          <p:cNvPr id="21" name="Shape 15"/>
          <p:cNvSpPr/>
          <p:nvPr/>
        </p:nvSpPr>
        <p:spPr>
          <a:xfrm>
            <a:off x="548640" y="4892040"/>
            <a:ext cx="11094415" cy="777240"/>
          </a:xfrm>
          <a:prstGeom prst="roundRect">
            <a:avLst>
              <a:gd name="adj" fmla="val 9412"/>
            </a:avLst>
          </a:prstGeom>
          <a:solidFill>
            <a:srgbClr val="3B1E6D"/>
          </a:solidFill>
          <a:ln/>
          <a:effectLst>
            <a:outerShdw sx="100000" sy="100000" kx="0" ky="0" algn="bl" rotWithShape="0" blurRad="76200" dist="25400" dir="5400000">
              <a:srgbClr val="000000">
                <a:alpha val="10000"/>
              </a:srgbClr>
            </a:outerShdw>
          </a:effectLst>
        </p:spPr>
      </p:sp>
      <p:sp>
        <p:nvSpPr>
          <p:cNvPr id="22" name="Text 16"/>
          <p:cNvSpPr/>
          <p:nvPr/>
        </p:nvSpPr>
        <p:spPr>
          <a:xfrm>
            <a:off x="822960" y="4892040"/>
            <a:ext cx="10545775" cy="777240"/>
          </a:xfrm>
          <a:prstGeom prst="rect">
            <a:avLst/>
          </a:prstGeom>
          <a:noFill/>
          <a:ln/>
        </p:spPr>
        <p:txBody>
          <a:bodyPr wrap="square" lIns="0" tIns="0" rIns="0" bIns="0" rtlCol="0" anchor="ctr"/>
          <a:lstStyle/>
          <a:p>
            <a:pPr algn="ctr" indent="0" marL="0">
              <a:buNone/>
            </a:pPr>
            <a:r>
              <a:rPr lang="en-US" sz="1300" i="1" dirty="0">
                <a:solidFill>
                  <a:srgbClr val="FFFFFF"/>
                </a:solidFill>
                <a:latin typeface="Calibri" pitchFamily="34" charset="0"/>
                <a:ea typeface="Calibri" pitchFamily="34" charset="-122"/>
                <a:cs typeface="Calibri" pitchFamily="34" charset="-120"/>
              </a:rPr>
              <a:t>Discussion: apply the six questions to a song that matters to you. What did you discover?</a:t>
            </a:r>
            <a:endParaRPr lang="en-US" sz="1300" dirty="0"/>
          </a:p>
        </p:txBody>
      </p:sp>
      <p:sp>
        <p:nvSpPr>
          <p:cNvPr id="23" name="Text 17"/>
          <p:cNvSpPr/>
          <p:nvPr/>
        </p:nvSpPr>
        <p:spPr>
          <a:xfrm>
            <a:off x="11323015" y="6419088"/>
            <a:ext cx="502920" cy="274320"/>
          </a:xfrm>
          <a:prstGeom prst="rect">
            <a:avLst/>
          </a:prstGeom>
          <a:noFill/>
          <a:ln/>
        </p:spPr>
        <p:txBody>
          <a:bodyPr wrap="square" lIns="0" tIns="0" rIns="0" bIns="0" rtlCol="0" anchor="ctr"/>
          <a:lstStyle/>
          <a:p>
            <a:pPr algn="r" indent="0" marL="0">
              <a:buNone/>
            </a:pPr>
            <a:r>
              <a:rPr lang="en-US" sz="1000" dirty="0">
                <a:solidFill>
                  <a:srgbClr val="6E6485"/>
                </a:solidFill>
                <a:latin typeface="Calibri" pitchFamily="34" charset="0"/>
                <a:ea typeface="Calibri" pitchFamily="34" charset="-122"/>
                <a:cs typeface="Calibri" pitchFamily="34" charset="-120"/>
              </a:rPr>
              <a:t>26</a:t>
            </a:r>
            <a:endParaRPr lang="en-US" sz="1000" dirty="0"/>
          </a:p>
        </p:txBody>
      </p:sp>
      <p:sp>
        <p:nvSpPr>
          <p:cNvPr id="24" name="Text 18"/>
          <p:cNvSpPr/>
          <p:nvPr/>
        </p:nvSpPr>
        <p:spPr>
          <a:xfrm>
            <a:off x="548640" y="6419088"/>
            <a:ext cx="5486400" cy="274320"/>
          </a:xfrm>
          <a:prstGeom prst="rect">
            <a:avLst/>
          </a:prstGeom>
          <a:noFill/>
          <a:ln/>
        </p:spPr>
        <p:txBody>
          <a:bodyPr wrap="square" lIns="0" tIns="0" rIns="0" bIns="0" rtlCol="0" anchor="ctr"/>
          <a:lstStyle/>
          <a:p>
            <a:pPr indent="0" marL="0">
              <a:buNone/>
            </a:pPr>
            <a:r>
              <a:rPr lang="en-US" sz="900" spc="120" kern="0" dirty="0">
                <a:solidFill>
                  <a:srgbClr val="6E6485"/>
                </a:solidFill>
                <a:latin typeface="Calibri" pitchFamily="34" charset="0"/>
                <a:ea typeface="Calibri" pitchFamily="34" charset="-122"/>
                <a:cs typeface="Calibri" pitchFamily="34" charset="-120"/>
              </a:rPr>
              <a:t>THE ADVENTIST PHILOSOPHY OF MUSIC</a:t>
            </a:r>
            <a:endParaRPr lang="en-US" sz="9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16213E"/>
        </a:solidFill>
      </p:bgPr>
    </p:bg>
    <p:spTree>
      <p:nvGrpSpPr>
        <p:cNvPr id="1" name=""/>
        <p:cNvGrpSpPr/>
        <p:nvPr/>
      </p:nvGrpSpPr>
      <p:grpSpPr>
        <a:xfrm>
          <a:off x="0" y="0"/>
          <a:ext cx="0" cy="0"/>
          <a:chOff x="0" y="0"/>
          <a:chExt cx="0" cy="0"/>
        </a:xfrm>
      </p:grpSpPr>
      <p:sp>
        <p:nvSpPr>
          <p:cNvPr id="2" name="Shape 0"/>
          <p:cNvSpPr/>
          <p:nvPr/>
        </p:nvSpPr>
        <p:spPr>
          <a:xfrm>
            <a:off x="8503920" y="548640"/>
            <a:ext cx="3108960" cy="0"/>
          </a:xfrm>
          <a:prstGeom prst="line">
            <a:avLst/>
          </a:prstGeom>
          <a:noFill/>
          <a:ln w="12700">
            <a:solidFill>
              <a:srgbClr val="D4AF37">
                <a:alpha val="60000"/>
              </a:srgbClr>
            </a:solidFill>
            <a:prstDash val="solid"/>
          </a:ln>
        </p:spPr>
      </p:sp>
      <p:sp>
        <p:nvSpPr>
          <p:cNvPr id="3" name="Shape 1"/>
          <p:cNvSpPr/>
          <p:nvPr/>
        </p:nvSpPr>
        <p:spPr>
          <a:xfrm>
            <a:off x="8503920" y="626364"/>
            <a:ext cx="3108960" cy="0"/>
          </a:xfrm>
          <a:prstGeom prst="line">
            <a:avLst/>
          </a:prstGeom>
          <a:noFill/>
          <a:ln w="12700">
            <a:solidFill>
              <a:srgbClr val="D4AF37">
                <a:alpha val="60000"/>
              </a:srgbClr>
            </a:solidFill>
            <a:prstDash val="solid"/>
          </a:ln>
        </p:spPr>
      </p:sp>
      <p:sp>
        <p:nvSpPr>
          <p:cNvPr id="4" name="Shape 2"/>
          <p:cNvSpPr/>
          <p:nvPr/>
        </p:nvSpPr>
        <p:spPr>
          <a:xfrm>
            <a:off x="8503920" y="704088"/>
            <a:ext cx="3108960" cy="0"/>
          </a:xfrm>
          <a:prstGeom prst="line">
            <a:avLst/>
          </a:prstGeom>
          <a:noFill/>
          <a:ln w="12700">
            <a:solidFill>
              <a:srgbClr val="D4AF37">
                <a:alpha val="60000"/>
              </a:srgbClr>
            </a:solidFill>
            <a:prstDash val="solid"/>
          </a:ln>
        </p:spPr>
      </p:sp>
      <p:sp>
        <p:nvSpPr>
          <p:cNvPr id="5" name="Shape 3"/>
          <p:cNvSpPr/>
          <p:nvPr/>
        </p:nvSpPr>
        <p:spPr>
          <a:xfrm>
            <a:off x="8503920" y="781812"/>
            <a:ext cx="3108960" cy="0"/>
          </a:xfrm>
          <a:prstGeom prst="line">
            <a:avLst/>
          </a:prstGeom>
          <a:noFill/>
          <a:ln w="12700">
            <a:solidFill>
              <a:srgbClr val="D4AF37">
                <a:alpha val="60000"/>
              </a:srgbClr>
            </a:solidFill>
            <a:prstDash val="solid"/>
          </a:ln>
        </p:spPr>
      </p:sp>
      <p:sp>
        <p:nvSpPr>
          <p:cNvPr id="6" name="Shape 4"/>
          <p:cNvSpPr/>
          <p:nvPr/>
        </p:nvSpPr>
        <p:spPr>
          <a:xfrm>
            <a:off x="8503920" y="859536"/>
            <a:ext cx="3108960" cy="0"/>
          </a:xfrm>
          <a:prstGeom prst="line">
            <a:avLst/>
          </a:prstGeom>
          <a:noFill/>
          <a:ln w="12700">
            <a:solidFill>
              <a:srgbClr val="D4AF37">
                <a:alpha val="60000"/>
              </a:srgbClr>
            </a:solidFill>
            <a:prstDash val="solid"/>
          </a:ln>
        </p:spPr>
      </p:sp>
      <p:sp>
        <p:nvSpPr>
          <p:cNvPr id="7" name="Shape 5"/>
          <p:cNvSpPr/>
          <p:nvPr/>
        </p:nvSpPr>
        <p:spPr>
          <a:xfrm rot="-1200000">
            <a:off x="8876995" y="657454"/>
            <a:ext cx="118872" cy="91440"/>
          </a:xfrm>
          <a:prstGeom prst="ellipse">
            <a:avLst/>
          </a:prstGeom>
          <a:solidFill>
            <a:srgbClr val="D4AF37"/>
          </a:solidFill>
          <a:ln/>
        </p:spPr>
      </p:sp>
      <p:sp>
        <p:nvSpPr>
          <p:cNvPr id="8" name="Shape 6"/>
          <p:cNvSpPr/>
          <p:nvPr/>
        </p:nvSpPr>
        <p:spPr>
          <a:xfrm>
            <a:off x="8977579" y="364846"/>
            <a:ext cx="0" cy="329184"/>
          </a:xfrm>
          <a:prstGeom prst="line">
            <a:avLst/>
          </a:prstGeom>
          <a:noFill/>
          <a:ln w="17780">
            <a:solidFill>
              <a:srgbClr val="D4AF37">
                <a:alpha val="70000"/>
              </a:srgbClr>
            </a:solidFill>
            <a:prstDash val="solid"/>
          </a:ln>
        </p:spPr>
      </p:sp>
      <p:sp>
        <p:nvSpPr>
          <p:cNvPr id="9" name="Shape 7"/>
          <p:cNvSpPr/>
          <p:nvPr/>
        </p:nvSpPr>
        <p:spPr>
          <a:xfrm rot="-1200000">
            <a:off x="9560966" y="789584"/>
            <a:ext cx="118872" cy="91440"/>
          </a:xfrm>
          <a:prstGeom prst="ellipse">
            <a:avLst/>
          </a:prstGeom>
          <a:solidFill>
            <a:srgbClr val="D4AF37"/>
          </a:solidFill>
          <a:ln/>
        </p:spPr>
      </p:sp>
      <p:sp>
        <p:nvSpPr>
          <p:cNvPr id="10" name="Shape 8"/>
          <p:cNvSpPr/>
          <p:nvPr/>
        </p:nvSpPr>
        <p:spPr>
          <a:xfrm>
            <a:off x="9661550" y="496976"/>
            <a:ext cx="0" cy="329184"/>
          </a:xfrm>
          <a:prstGeom prst="line">
            <a:avLst/>
          </a:prstGeom>
          <a:noFill/>
          <a:ln w="17780">
            <a:solidFill>
              <a:srgbClr val="D4AF37">
                <a:alpha val="70000"/>
              </a:srgbClr>
            </a:solidFill>
            <a:prstDash val="solid"/>
          </a:ln>
        </p:spPr>
      </p:sp>
      <p:sp>
        <p:nvSpPr>
          <p:cNvPr id="11" name="Shape 9"/>
          <p:cNvSpPr/>
          <p:nvPr/>
        </p:nvSpPr>
        <p:spPr>
          <a:xfrm rot="-1200000">
            <a:off x="10307117" y="595274"/>
            <a:ext cx="118872" cy="91440"/>
          </a:xfrm>
          <a:prstGeom prst="ellipse">
            <a:avLst/>
          </a:prstGeom>
          <a:solidFill>
            <a:srgbClr val="D4AF37"/>
          </a:solidFill>
          <a:ln/>
        </p:spPr>
      </p:sp>
      <p:sp>
        <p:nvSpPr>
          <p:cNvPr id="12" name="Shape 10"/>
          <p:cNvSpPr/>
          <p:nvPr/>
        </p:nvSpPr>
        <p:spPr>
          <a:xfrm>
            <a:off x="10407701" y="302666"/>
            <a:ext cx="0" cy="329184"/>
          </a:xfrm>
          <a:prstGeom prst="line">
            <a:avLst/>
          </a:prstGeom>
          <a:noFill/>
          <a:ln w="17780">
            <a:solidFill>
              <a:srgbClr val="D4AF37">
                <a:alpha val="70000"/>
              </a:srgbClr>
            </a:solidFill>
            <a:prstDash val="solid"/>
          </a:ln>
        </p:spPr>
      </p:sp>
      <p:sp>
        <p:nvSpPr>
          <p:cNvPr id="13" name="Shape 11"/>
          <p:cNvSpPr/>
          <p:nvPr/>
        </p:nvSpPr>
        <p:spPr>
          <a:xfrm rot="-1200000">
            <a:off x="10928909" y="735178"/>
            <a:ext cx="118872" cy="91440"/>
          </a:xfrm>
          <a:prstGeom prst="ellipse">
            <a:avLst/>
          </a:prstGeom>
          <a:solidFill>
            <a:srgbClr val="D4AF37"/>
          </a:solidFill>
          <a:ln/>
        </p:spPr>
      </p:sp>
      <p:sp>
        <p:nvSpPr>
          <p:cNvPr id="14" name="Shape 12"/>
          <p:cNvSpPr/>
          <p:nvPr/>
        </p:nvSpPr>
        <p:spPr>
          <a:xfrm>
            <a:off x="11029493" y="442570"/>
            <a:ext cx="0" cy="329184"/>
          </a:xfrm>
          <a:prstGeom prst="line">
            <a:avLst/>
          </a:prstGeom>
          <a:noFill/>
          <a:ln w="17780">
            <a:solidFill>
              <a:srgbClr val="D4AF37">
                <a:alpha val="70000"/>
              </a:srgbClr>
            </a:solidFill>
            <a:prstDash val="solid"/>
          </a:ln>
        </p:spPr>
      </p:sp>
      <p:sp>
        <p:nvSpPr>
          <p:cNvPr id="15" name="Shape 13"/>
          <p:cNvSpPr/>
          <p:nvPr/>
        </p:nvSpPr>
        <p:spPr>
          <a:xfrm>
            <a:off x="548640" y="5989320"/>
            <a:ext cx="252374" cy="252374"/>
          </a:xfrm>
          <a:prstGeom prst="diamond">
            <a:avLst/>
          </a:prstGeom>
          <a:solidFill>
            <a:srgbClr val="D4AF37"/>
          </a:solidFill>
          <a:ln/>
        </p:spPr>
      </p:sp>
      <p:sp>
        <p:nvSpPr>
          <p:cNvPr id="16" name="Shape 14"/>
          <p:cNvSpPr/>
          <p:nvPr/>
        </p:nvSpPr>
        <p:spPr>
          <a:xfrm>
            <a:off x="822960" y="5989320"/>
            <a:ext cx="252374" cy="252374"/>
          </a:xfrm>
          <a:prstGeom prst="diamond">
            <a:avLst/>
          </a:prstGeom>
          <a:solidFill>
            <a:srgbClr val="6B4FA0"/>
          </a:solidFill>
          <a:ln/>
        </p:spPr>
      </p:sp>
      <p:sp>
        <p:nvSpPr>
          <p:cNvPr id="17" name="Shape 15"/>
          <p:cNvSpPr/>
          <p:nvPr/>
        </p:nvSpPr>
        <p:spPr>
          <a:xfrm>
            <a:off x="1097280" y="5989320"/>
            <a:ext cx="252374" cy="252374"/>
          </a:xfrm>
          <a:prstGeom prst="diamond">
            <a:avLst/>
          </a:prstGeom>
          <a:solidFill>
            <a:srgbClr val="3B1E6D"/>
          </a:solidFill>
          <a:ln/>
        </p:spPr>
      </p:sp>
      <p:sp>
        <p:nvSpPr>
          <p:cNvPr id="18" name="Shape 16"/>
          <p:cNvSpPr/>
          <p:nvPr/>
        </p:nvSpPr>
        <p:spPr>
          <a:xfrm>
            <a:off x="1371600" y="5989320"/>
            <a:ext cx="252374" cy="252374"/>
          </a:xfrm>
          <a:prstGeom prst="diamond">
            <a:avLst/>
          </a:prstGeom>
          <a:solidFill>
            <a:srgbClr val="E8D488"/>
          </a:solidFill>
          <a:ln/>
        </p:spPr>
      </p:sp>
      <p:sp>
        <p:nvSpPr>
          <p:cNvPr id="19" name="Shape 17"/>
          <p:cNvSpPr/>
          <p:nvPr/>
        </p:nvSpPr>
        <p:spPr>
          <a:xfrm>
            <a:off x="1645920" y="5989320"/>
            <a:ext cx="252374" cy="252374"/>
          </a:xfrm>
          <a:prstGeom prst="diamond">
            <a:avLst/>
          </a:prstGeom>
          <a:solidFill>
            <a:srgbClr val="D4AF37"/>
          </a:solidFill>
          <a:ln/>
        </p:spPr>
      </p:sp>
      <p:sp>
        <p:nvSpPr>
          <p:cNvPr id="20" name="Shape 18"/>
          <p:cNvSpPr/>
          <p:nvPr/>
        </p:nvSpPr>
        <p:spPr>
          <a:xfrm>
            <a:off x="1920240" y="5989320"/>
            <a:ext cx="252374" cy="252374"/>
          </a:xfrm>
          <a:prstGeom prst="diamond">
            <a:avLst/>
          </a:prstGeom>
          <a:solidFill>
            <a:srgbClr val="6B4FA0"/>
          </a:solidFill>
          <a:ln/>
        </p:spPr>
      </p:sp>
      <p:sp>
        <p:nvSpPr>
          <p:cNvPr id="21" name="Shape 19"/>
          <p:cNvSpPr/>
          <p:nvPr/>
        </p:nvSpPr>
        <p:spPr>
          <a:xfrm>
            <a:off x="2194560" y="5989320"/>
            <a:ext cx="252374" cy="252374"/>
          </a:xfrm>
          <a:prstGeom prst="diamond">
            <a:avLst/>
          </a:prstGeom>
          <a:solidFill>
            <a:srgbClr val="3B1E6D"/>
          </a:solidFill>
          <a:ln/>
        </p:spPr>
      </p:sp>
      <p:sp>
        <p:nvSpPr>
          <p:cNvPr id="22" name="Shape 20"/>
          <p:cNvSpPr/>
          <p:nvPr/>
        </p:nvSpPr>
        <p:spPr>
          <a:xfrm>
            <a:off x="548640" y="6263640"/>
            <a:ext cx="252374" cy="252374"/>
          </a:xfrm>
          <a:prstGeom prst="diamond">
            <a:avLst/>
          </a:prstGeom>
          <a:solidFill>
            <a:srgbClr val="6B4FA0"/>
          </a:solidFill>
          <a:ln/>
        </p:spPr>
      </p:sp>
      <p:sp>
        <p:nvSpPr>
          <p:cNvPr id="23" name="Shape 21"/>
          <p:cNvSpPr/>
          <p:nvPr/>
        </p:nvSpPr>
        <p:spPr>
          <a:xfrm>
            <a:off x="822960" y="6263640"/>
            <a:ext cx="252374" cy="252374"/>
          </a:xfrm>
          <a:prstGeom prst="diamond">
            <a:avLst/>
          </a:prstGeom>
          <a:solidFill>
            <a:srgbClr val="3B1E6D"/>
          </a:solidFill>
          <a:ln/>
        </p:spPr>
      </p:sp>
      <p:sp>
        <p:nvSpPr>
          <p:cNvPr id="24" name="Shape 22"/>
          <p:cNvSpPr/>
          <p:nvPr/>
        </p:nvSpPr>
        <p:spPr>
          <a:xfrm>
            <a:off x="1097280" y="6263640"/>
            <a:ext cx="252374" cy="252374"/>
          </a:xfrm>
          <a:prstGeom prst="diamond">
            <a:avLst/>
          </a:prstGeom>
          <a:solidFill>
            <a:srgbClr val="E8D488"/>
          </a:solidFill>
          <a:ln/>
        </p:spPr>
      </p:sp>
      <p:sp>
        <p:nvSpPr>
          <p:cNvPr id="25" name="Shape 23"/>
          <p:cNvSpPr/>
          <p:nvPr/>
        </p:nvSpPr>
        <p:spPr>
          <a:xfrm>
            <a:off x="1371600" y="6263640"/>
            <a:ext cx="252374" cy="252374"/>
          </a:xfrm>
          <a:prstGeom prst="diamond">
            <a:avLst/>
          </a:prstGeom>
          <a:solidFill>
            <a:srgbClr val="D4AF37"/>
          </a:solidFill>
          <a:ln/>
        </p:spPr>
      </p:sp>
      <p:sp>
        <p:nvSpPr>
          <p:cNvPr id="26" name="Shape 24"/>
          <p:cNvSpPr/>
          <p:nvPr/>
        </p:nvSpPr>
        <p:spPr>
          <a:xfrm>
            <a:off x="1645920" y="6263640"/>
            <a:ext cx="252374" cy="252374"/>
          </a:xfrm>
          <a:prstGeom prst="diamond">
            <a:avLst/>
          </a:prstGeom>
          <a:solidFill>
            <a:srgbClr val="6B4FA0"/>
          </a:solidFill>
          <a:ln/>
        </p:spPr>
      </p:sp>
      <p:sp>
        <p:nvSpPr>
          <p:cNvPr id="27" name="Shape 25"/>
          <p:cNvSpPr/>
          <p:nvPr/>
        </p:nvSpPr>
        <p:spPr>
          <a:xfrm>
            <a:off x="1920240" y="6263640"/>
            <a:ext cx="252374" cy="252374"/>
          </a:xfrm>
          <a:prstGeom prst="diamond">
            <a:avLst/>
          </a:prstGeom>
          <a:solidFill>
            <a:srgbClr val="3B1E6D"/>
          </a:solidFill>
          <a:ln/>
        </p:spPr>
      </p:sp>
      <p:sp>
        <p:nvSpPr>
          <p:cNvPr id="28" name="Shape 26"/>
          <p:cNvSpPr/>
          <p:nvPr/>
        </p:nvSpPr>
        <p:spPr>
          <a:xfrm>
            <a:off x="2194560" y="6263640"/>
            <a:ext cx="252374" cy="252374"/>
          </a:xfrm>
          <a:prstGeom prst="diamond">
            <a:avLst/>
          </a:prstGeom>
          <a:solidFill>
            <a:srgbClr val="E8D488"/>
          </a:solidFill>
          <a:ln/>
        </p:spPr>
      </p:sp>
      <p:sp>
        <p:nvSpPr>
          <p:cNvPr id="29" name="Text 27"/>
          <p:cNvSpPr/>
          <p:nvPr/>
        </p:nvSpPr>
        <p:spPr>
          <a:xfrm>
            <a:off x="0" y="2331720"/>
            <a:ext cx="12191695" cy="365760"/>
          </a:xfrm>
          <a:prstGeom prst="rect">
            <a:avLst/>
          </a:prstGeom>
          <a:noFill/>
          <a:ln/>
        </p:spPr>
        <p:txBody>
          <a:bodyPr wrap="square" lIns="0" tIns="0" rIns="0" bIns="0" rtlCol="0" anchor="ctr"/>
          <a:lstStyle/>
          <a:p>
            <a:pPr algn="ctr" indent="0" marL="0">
              <a:buNone/>
            </a:pPr>
            <a:r>
              <a:rPr lang="en-US" sz="1500" b="1" spc="300" kern="0" dirty="0">
                <a:solidFill>
                  <a:srgbClr val="D4AF37"/>
                </a:solidFill>
                <a:latin typeface="Calibri" pitchFamily="34" charset="0"/>
                <a:ea typeface="Calibri" pitchFamily="34" charset="-122"/>
                <a:cs typeface="Calibri" pitchFamily="34" charset="-120"/>
              </a:rPr>
              <a:t>SECTION VI</a:t>
            </a:r>
            <a:endParaRPr lang="en-US" sz="1500" dirty="0"/>
          </a:p>
        </p:txBody>
      </p:sp>
      <p:sp>
        <p:nvSpPr>
          <p:cNvPr id="30" name="Text 28"/>
          <p:cNvSpPr/>
          <p:nvPr/>
        </p:nvSpPr>
        <p:spPr>
          <a:xfrm>
            <a:off x="914400" y="2743200"/>
            <a:ext cx="10362895" cy="1188720"/>
          </a:xfrm>
          <a:prstGeom prst="rect">
            <a:avLst/>
          </a:prstGeom>
          <a:noFill/>
          <a:ln/>
        </p:spPr>
        <p:txBody>
          <a:bodyPr wrap="square" lIns="0" tIns="0" rIns="0" bIns="0" rtlCol="0" anchor="t"/>
          <a:lstStyle/>
          <a:p>
            <a:pPr algn="ctr" indent="0" marL="0">
              <a:buNone/>
            </a:pPr>
            <a:r>
              <a:rPr lang="en-US" sz="3400" b="1" dirty="0">
                <a:solidFill>
                  <a:srgbClr val="FFFFFF"/>
                </a:solidFill>
                <a:latin typeface="Cambria" pitchFamily="34" charset="0"/>
                <a:ea typeface="Cambria" pitchFamily="34" charset="-122"/>
                <a:cs typeface="Cambria" pitchFamily="34" charset="-120"/>
              </a:rPr>
              <a:t>Building a Healthy Music Ministry</a:t>
            </a:r>
            <a:endParaRPr lang="en-US" sz="3400" dirty="0"/>
          </a:p>
        </p:txBody>
      </p:sp>
      <p:sp>
        <p:nvSpPr>
          <p:cNvPr id="31" name="Text 29"/>
          <p:cNvSpPr/>
          <p:nvPr/>
        </p:nvSpPr>
        <p:spPr>
          <a:xfrm>
            <a:off x="1280160" y="3886200"/>
            <a:ext cx="9631375" cy="548640"/>
          </a:xfrm>
          <a:prstGeom prst="rect">
            <a:avLst/>
          </a:prstGeom>
          <a:noFill/>
          <a:ln/>
        </p:spPr>
        <p:txBody>
          <a:bodyPr wrap="square" lIns="0" tIns="0" rIns="0" bIns="0" rtlCol="0" anchor="ctr"/>
          <a:lstStyle/>
          <a:p>
            <a:pPr algn="ctr" indent="0" marL="0">
              <a:buNone/>
            </a:pPr>
            <a:r>
              <a:rPr lang="en-US" sz="1500" i="1" dirty="0">
                <a:solidFill>
                  <a:srgbClr val="E8D488"/>
                </a:solidFill>
                <a:latin typeface="Calibri" pitchFamily="34" charset="0"/>
                <a:ea typeface="Calibri" pitchFamily="34" charset="-122"/>
                <a:cs typeface="Calibri" pitchFamily="34" charset="-120"/>
              </a:rPr>
              <a:t>From philosophy to practice</a:t>
            </a:r>
            <a:endParaRPr lang="en-US" sz="15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38912"/>
            <a:ext cx="566928" cy="566928"/>
          </a:xfrm>
          <a:prstGeom prst="ellipse">
            <a:avLst/>
          </a:prstGeom>
          <a:solidFill>
            <a:srgbClr val="3B1E6D"/>
          </a:solidFill>
          <a:ln/>
        </p:spPr>
      </p:sp>
      <p:pic>
        <p:nvPicPr>
          <p:cNvPr id="3" name="Image 0" descr="assets/FaClipboardList_white.png">    </p:cNvPr>
          <p:cNvPicPr>
            <a:picLocks noChangeAspect="1"/>
          </p:cNvPicPr>
          <p:nvPr/>
        </p:nvPicPr>
        <p:blipFill>
          <a:blip r:embed="rId1"/>
          <a:stretch>
            <a:fillRect/>
          </a:stretch>
        </p:blipFill>
        <p:spPr>
          <a:xfrm>
            <a:off x="625175" y="515447"/>
            <a:ext cx="413857" cy="413857"/>
          </a:xfrm>
          <a:prstGeom prst="rect">
            <a:avLst/>
          </a:prstGeom>
        </p:spPr>
      </p:pic>
      <p:sp>
        <p:nvSpPr>
          <p:cNvPr id="4" name="Text 1"/>
          <p:cNvSpPr/>
          <p:nvPr/>
        </p:nvSpPr>
        <p:spPr>
          <a:xfrm>
            <a:off x="1316736" y="402336"/>
            <a:ext cx="10326319" cy="237744"/>
          </a:xfrm>
          <a:prstGeom prst="rect">
            <a:avLst/>
          </a:prstGeom>
          <a:noFill/>
          <a:ln/>
        </p:spPr>
        <p:txBody>
          <a:bodyPr wrap="square" lIns="0" tIns="0" rIns="0" bIns="0" rtlCol="0" anchor="ctr"/>
          <a:lstStyle/>
          <a:p>
            <a:pPr indent="0" marL="0">
              <a:buNone/>
            </a:pPr>
            <a:r>
              <a:rPr lang="en-US" sz="1150" b="1" spc="200" kern="0" dirty="0">
                <a:solidFill>
                  <a:srgbClr val="8A6D1E"/>
                </a:solidFill>
                <a:latin typeface="Calibri" pitchFamily="34" charset="0"/>
                <a:ea typeface="Calibri" pitchFamily="34" charset="-122"/>
                <a:cs typeface="Calibri" pitchFamily="34" charset="-120"/>
              </a:rPr>
              <a:t>SECTION VI</a:t>
            </a:r>
            <a:endParaRPr lang="en-US" sz="1150" dirty="0"/>
          </a:p>
        </p:txBody>
      </p:sp>
      <p:sp>
        <p:nvSpPr>
          <p:cNvPr id="5" name="Text 2"/>
          <p:cNvSpPr/>
          <p:nvPr/>
        </p:nvSpPr>
        <p:spPr>
          <a:xfrm>
            <a:off x="1316736" y="621792"/>
            <a:ext cx="10326319" cy="502920"/>
          </a:xfrm>
          <a:prstGeom prst="rect">
            <a:avLst/>
          </a:prstGeom>
          <a:noFill/>
          <a:ln/>
        </p:spPr>
        <p:txBody>
          <a:bodyPr wrap="square" lIns="0" tIns="0" rIns="0" bIns="0" rtlCol="0" anchor="ctr"/>
          <a:lstStyle/>
          <a:p>
            <a:pPr indent="0" marL="0">
              <a:buNone/>
            </a:pPr>
            <a:r>
              <a:rPr lang="en-US" sz="2600" b="1" dirty="0">
                <a:solidFill>
                  <a:srgbClr val="3B1E6D"/>
                </a:solidFill>
                <a:latin typeface="Cambria" pitchFamily="34" charset="0"/>
                <a:ea typeface="Cambria" pitchFamily="34" charset="-122"/>
                <a:cs typeface="Cambria" pitchFamily="34" charset="-120"/>
              </a:rPr>
              <a:t>Practical Recommendations</a:t>
            </a:r>
            <a:endParaRPr lang="en-US" sz="2600" dirty="0"/>
          </a:p>
        </p:txBody>
      </p:sp>
      <p:sp>
        <p:nvSpPr>
          <p:cNvPr id="6" name="Shape 3"/>
          <p:cNvSpPr/>
          <p:nvPr/>
        </p:nvSpPr>
        <p:spPr>
          <a:xfrm>
            <a:off x="548640" y="1645920"/>
            <a:ext cx="3564026" cy="1965960"/>
          </a:xfrm>
          <a:prstGeom prst="roundRect">
            <a:avLst>
              <a:gd name="adj" fmla="val 3721"/>
            </a:avLst>
          </a:prstGeom>
          <a:solidFill>
            <a:srgbClr val="F5F2FA"/>
          </a:solidFill>
          <a:ln/>
          <a:effectLst>
            <a:outerShdw sx="100000" sy="100000" kx="0" ky="0" algn="bl" rotWithShape="0" blurRad="76200" dist="25400" dir="5400000">
              <a:srgbClr val="000000">
                <a:alpha val="10000"/>
              </a:srgbClr>
            </a:outerShdw>
          </a:effectLst>
        </p:spPr>
      </p:sp>
      <p:sp>
        <p:nvSpPr>
          <p:cNvPr id="7" name="Shape 4"/>
          <p:cNvSpPr/>
          <p:nvPr/>
        </p:nvSpPr>
        <p:spPr>
          <a:xfrm>
            <a:off x="2038045" y="1874520"/>
            <a:ext cx="585216" cy="585216"/>
          </a:xfrm>
          <a:prstGeom prst="ellipse">
            <a:avLst/>
          </a:prstGeom>
          <a:solidFill>
            <a:srgbClr val="3B1E6D"/>
          </a:solidFill>
          <a:ln/>
        </p:spPr>
      </p:sp>
      <p:pic>
        <p:nvPicPr>
          <p:cNvPr id="8" name="Image 1" descr="assets/FaUserFriends_white.png">    </p:cNvPr>
          <p:cNvPicPr>
            <a:picLocks noChangeAspect="1"/>
          </p:cNvPicPr>
          <p:nvPr/>
        </p:nvPicPr>
        <p:blipFill>
          <a:blip r:embed="rId2"/>
          <a:stretch>
            <a:fillRect/>
          </a:stretch>
        </p:blipFill>
        <p:spPr>
          <a:xfrm>
            <a:off x="2117049" y="1953524"/>
            <a:ext cx="427208" cy="427208"/>
          </a:xfrm>
          <a:prstGeom prst="rect">
            <a:avLst/>
          </a:prstGeom>
        </p:spPr>
      </p:pic>
      <p:sp>
        <p:nvSpPr>
          <p:cNvPr id="9" name="Text 5"/>
          <p:cNvSpPr/>
          <p:nvPr/>
        </p:nvSpPr>
        <p:spPr>
          <a:xfrm>
            <a:off x="685800" y="2514600"/>
            <a:ext cx="3289706" cy="292608"/>
          </a:xfrm>
          <a:prstGeom prst="rect">
            <a:avLst/>
          </a:prstGeom>
          <a:noFill/>
          <a:ln/>
        </p:spPr>
        <p:txBody>
          <a:bodyPr wrap="square" lIns="0" tIns="0" rIns="0" bIns="0" rtlCol="0" anchor="ctr"/>
          <a:lstStyle/>
          <a:p>
            <a:pPr algn="ctr" indent="0" marL="0">
              <a:buNone/>
            </a:pPr>
            <a:r>
              <a:rPr lang="en-US" sz="1350" b="1" dirty="0">
                <a:solidFill>
                  <a:srgbClr val="3B1E6D"/>
                </a:solidFill>
                <a:latin typeface="Cambria" pitchFamily="34" charset="0"/>
                <a:ea typeface="Cambria" pitchFamily="34" charset="-122"/>
                <a:cs typeface="Cambria" pitchFamily="34" charset="-120"/>
              </a:rPr>
              <a:t>Pastors</a:t>
            </a:r>
            <a:endParaRPr lang="en-US" sz="1350" dirty="0"/>
          </a:p>
        </p:txBody>
      </p:sp>
      <p:sp>
        <p:nvSpPr>
          <p:cNvPr id="10" name="Text 6"/>
          <p:cNvSpPr/>
          <p:nvPr/>
        </p:nvSpPr>
        <p:spPr>
          <a:xfrm>
            <a:off x="731520" y="2834640"/>
            <a:ext cx="3198266" cy="777240"/>
          </a:xfrm>
          <a:prstGeom prst="rect">
            <a:avLst/>
          </a:prstGeom>
          <a:noFill/>
          <a:ln/>
        </p:spPr>
        <p:txBody>
          <a:bodyPr wrap="square" lIns="0" tIns="0" rIns="0" bIns="0" rtlCol="0" anchor="t"/>
          <a:lstStyle/>
          <a:p>
            <a:pPr algn="ctr" indent="0" marL="0">
              <a:buNone/>
            </a:pPr>
            <a:r>
              <a:rPr lang="en-US" sz="1080" dirty="0">
                <a:solidFill>
                  <a:srgbClr val="201341"/>
                </a:solidFill>
                <a:latin typeface="Calibri" pitchFamily="34" charset="0"/>
                <a:ea typeface="Calibri" pitchFamily="34" charset="-122"/>
                <a:cs typeface="Calibri" pitchFamily="34" charset="-120"/>
              </a:rPr>
              <a:t>Protect time and budget for music ministry as a discipleship priority, not an afterthought.</a:t>
            </a:r>
            <a:endParaRPr lang="en-US" sz="1080" dirty="0"/>
          </a:p>
        </p:txBody>
      </p:sp>
      <p:sp>
        <p:nvSpPr>
          <p:cNvPr id="11" name="Shape 7"/>
          <p:cNvSpPr/>
          <p:nvPr/>
        </p:nvSpPr>
        <p:spPr>
          <a:xfrm>
            <a:off x="4313834" y="1645920"/>
            <a:ext cx="3564026" cy="1965960"/>
          </a:xfrm>
          <a:prstGeom prst="roundRect">
            <a:avLst>
              <a:gd name="adj" fmla="val 3721"/>
            </a:avLst>
          </a:prstGeom>
          <a:solidFill>
            <a:srgbClr val="F5F2FA"/>
          </a:solidFill>
          <a:ln/>
          <a:effectLst>
            <a:outerShdw sx="100000" sy="100000" kx="0" ky="0" algn="bl" rotWithShape="0" blurRad="76200" dist="25400" dir="5400000">
              <a:srgbClr val="000000">
                <a:alpha val="10000"/>
              </a:srgbClr>
            </a:outerShdw>
          </a:effectLst>
        </p:spPr>
      </p:sp>
      <p:sp>
        <p:nvSpPr>
          <p:cNvPr id="12" name="Shape 8"/>
          <p:cNvSpPr/>
          <p:nvPr/>
        </p:nvSpPr>
        <p:spPr>
          <a:xfrm>
            <a:off x="5803240" y="1874520"/>
            <a:ext cx="585216" cy="585216"/>
          </a:xfrm>
          <a:prstGeom prst="ellipse">
            <a:avLst/>
          </a:prstGeom>
          <a:solidFill>
            <a:srgbClr val="3B1E6D"/>
          </a:solidFill>
          <a:ln/>
        </p:spPr>
      </p:sp>
      <p:pic>
        <p:nvPicPr>
          <p:cNvPr id="13" name="Image 2" descr="assets/FaFemale_white.png">    </p:cNvPr>
          <p:cNvPicPr>
            <a:picLocks noChangeAspect="1"/>
          </p:cNvPicPr>
          <p:nvPr/>
        </p:nvPicPr>
        <p:blipFill>
          <a:blip r:embed="rId3"/>
          <a:stretch>
            <a:fillRect/>
          </a:stretch>
        </p:blipFill>
        <p:spPr>
          <a:xfrm>
            <a:off x="5882244" y="1953524"/>
            <a:ext cx="427208" cy="427208"/>
          </a:xfrm>
          <a:prstGeom prst="rect">
            <a:avLst/>
          </a:prstGeom>
        </p:spPr>
      </p:pic>
      <p:sp>
        <p:nvSpPr>
          <p:cNvPr id="14" name="Text 9"/>
          <p:cNvSpPr/>
          <p:nvPr/>
        </p:nvSpPr>
        <p:spPr>
          <a:xfrm>
            <a:off x="4450994" y="2514600"/>
            <a:ext cx="3289706" cy="292608"/>
          </a:xfrm>
          <a:prstGeom prst="rect">
            <a:avLst/>
          </a:prstGeom>
          <a:noFill/>
          <a:ln/>
        </p:spPr>
        <p:txBody>
          <a:bodyPr wrap="square" lIns="0" tIns="0" rIns="0" bIns="0" rtlCol="0" anchor="ctr"/>
          <a:lstStyle/>
          <a:p>
            <a:pPr algn="ctr" indent="0" marL="0">
              <a:buNone/>
            </a:pPr>
            <a:r>
              <a:rPr lang="en-US" sz="1350" b="1" dirty="0">
                <a:solidFill>
                  <a:srgbClr val="3B1E6D"/>
                </a:solidFill>
                <a:latin typeface="Cambria" pitchFamily="34" charset="0"/>
                <a:ea typeface="Cambria" pitchFamily="34" charset="-122"/>
                <a:cs typeface="Cambria" pitchFamily="34" charset="-120"/>
              </a:rPr>
              <a:t>Women's Ministries</a:t>
            </a:r>
            <a:endParaRPr lang="en-US" sz="1350" dirty="0"/>
          </a:p>
        </p:txBody>
      </p:sp>
      <p:sp>
        <p:nvSpPr>
          <p:cNvPr id="15" name="Text 10"/>
          <p:cNvSpPr/>
          <p:nvPr/>
        </p:nvSpPr>
        <p:spPr>
          <a:xfrm>
            <a:off x="4496714" y="2834640"/>
            <a:ext cx="3198266" cy="777240"/>
          </a:xfrm>
          <a:prstGeom prst="rect">
            <a:avLst/>
          </a:prstGeom>
          <a:noFill/>
          <a:ln/>
        </p:spPr>
        <p:txBody>
          <a:bodyPr wrap="square" lIns="0" tIns="0" rIns="0" bIns="0" rtlCol="0" anchor="t"/>
          <a:lstStyle/>
          <a:p>
            <a:pPr algn="ctr" indent="0" marL="0">
              <a:buNone/>
            </a:pPr>
            <a:r>
              <a:rPr lang="en-US" sz="1080" dirty="0">
                <a:solidFill>
                  <a:srgbClr val="201341"/>
                </a:solidFill>
                <a:latin typeface="Calibri" pitchFamily="34" charset="0"/>
                <a:ea typeface="Calibri" pitchFamily="34" charset="-122"/>
                <a:cs typeface="Calibri" pitchFamily="34" charset="-120"/>
              </a:rPr>
              <a:t>Champion congregational singing events and sustain practical support for choirs and music teams.</a:t>
            </a:r>
            <a:endParaRPr lang="en-US" sz="1080" dirty="0"/>
          </a:p>
        </p:txBody>
      </p:sp>
      <p:sp>
        <p:nvSpPr>
          <p:cNvPr id="16" name="Shape 11"/>
          <p:cNvSpPr/>
          <p:nvPr/>
        </p:nvSpPr>
        <p:spPr>
          <a:xfrm>
            <a:off x="8079029" y="1645920"/>
            <a:ext cx="3564026" cy="1965960"/>
          </a:xfrm>
          <a:prstGeom prst="roundRect">
            <a:avLst>
              <a:gd name="adj" fmla="val 3721"/>
            </a:avLst>
          </a:prstGeom>
          <a:solidFill>
            <a:srgbClr val="F5F2FA"/>
          </a:solidFill>
          <a:ln/>
          <a:effectLst>
            <a:outerShdw sx="100000" sy="100000" kx="0" ky="0" algn="bl" rotWithShape="0" blurRad="76200" dist="25400" dir="5400000">
              <a:srgbClr val="000000">
                <a:alpha val="10000"/>
              </a:srgbClr>
            </a:outerShdw>
          </a:effectLst>
        </p:spPr>
      </p:sp>
      <p:sp>
        <p:nvSpPr>
          <p:cNvPr id="17" name="Shape 12"/>
          <p:cNvSpPr/>
          <p:nvPr/>
        </p:nvSpPr>
        <p:spPr>
          <a:xfrm>
            <a:off x="9568434" y="1874520"/>
            <a:ext cx="585216" cy="585216"/>
          </a:xfrm>
          <a:prstGeom prst="ellipse">
            <a:avLst/>
          </a:prstGeom>
          <a:solidFill>
            <a:srgbClr val="3B1E6D"/>
          </a:solidFill>
          <a:ln/>
        </p:spPr>
      </p:sp>
      <p:pic>
        <p:nvPicPr>
          <p:cNvPr id="18" name="Image 3" descr="assets/FaUsers_white.png">    </p:cNvPr>
          <p:cNvPicPr>
            <a:picLocks noChangeAspect="1"/>
          </p:cNvPicPr>
          <p:nvPr/>
        </p:nvPicPr>
        <p:blipFill>
          <a:blip r:embed="rId4"/>
          <a:stretch>
            <a:fillRect/>
          </a:stretch>
        </p:blipFill>
        <p:spPr>
          <a:xfrm>
            <a:off x="9647438" y="1953524"/>
            <a:ext cx="427208" cy="427208"/>
          </a:xfrm>
          <a:prstGeom prst="rect">
            <a:avLst/>
          </a:prstGeom>
        </p:spPr>
      </p:pic>
      <p:sp>
        <p:nvSpPr>
          <p:cNvPr id="19" name="Text 13"/>
          <p:cNvSpPr/>
          <p:nvPr/>
        </p:nvSpPr>
        <p:spPr>
          <a:xfrm>
            <a:off x="8216189" y="2514600"/>
            <a:ext cx="3289706" cy="292608"/>
          </a:xfrm>
          <a:prstGeom prst="rect">
            <a:avLst/>
          </a:prstGeom>
          <a:noFill/>
          <a:ln/>
        </p:spPr>
        <p:txBody>
          <a:bodyPr wrap="square" lIns="0" tIns="0" rIns="0" bIns="0" rtlCol="0" anchor="ctr"/>
          <a:lstStyle/>
          <a:p>
            <a:pPr algn="ctr" indent="0" marL="0">
              <a:buNone/>
            </a:pPr>
            <a:r>
              <a:rPr lang="en-US" sz="1350" b="1" dirty="0">
                <a:solidFill>
                  <a:srgbClr val="3B1E6D"/>
                </a:solidFill>
                <a:latin typeface="Cambria" pitchFamily="34" charset="0"/>
                <a:ea typeface="Cambria" pitchFamily="34" charset="-122"/>
                <a:cs typeface="Cambria" pitchFamily="34" charset="-120"/>
              </a:rPr>
              <a:t>Choir Directors</a:t>
            </a:r>
            <a:endParaRPr lang="en-US" sz="1350" dirty="0"/>
          </a:p>
        </p:txBody>
      </p:sp>
      <p:sp>
        <p:nvSpPr>
          <p:cNvPr id="20" name="Text 14"/>
          <p:cNvSpPr/>
          <p:nvPr/>
        </p:nvSpPr>
        <p:spPr>
          <a:xfrm>
            <a:off x="8261909" y="2834640"/>
            <a:ext cx="3198266" cy="777240"/>
          </a:xfrm>
          <a:prstGeom prst="rect">
            <a:avLst/>
          </a:prstGeom>
          <a:noFill/>
          <a:ln/>
        </p:spPr>
        <p:txBody>
          <a:bodyPr wrap="square" lIns="0" tIns="0" rIns="0" bIns="0" rtlCol="0" anchor="t"/>
          <a:lstStyle/>
          <a:p>
            <a:pPr algn="ctr" indent="0" marL="0">
              <a:buNone/>
            </a:pPr>
            <a:r>
              <a:rPr lang="en-US" sz="1080" dirty="0">
                <a:solidFill>
                  <a:srgbClr val="201341"/>
                </a:solidFill>
                <a:latin typeface="Calibri" pitchFamily="34" charset="0"/>
                <a:ea typeface="Calibri" pitchFamily="34" charset="-122"/>
                <a:cs typeface="Calibri" pitchFamily="34" charset="-120"/>
              </a:rPr>
              <a:t>Rehearse hearts as well as harmonies — open and close rehearsal with prayer and purpose.</a:t>
            </a:r>
            <a:endParaRPr lang="en-US" sz="1080" dirty="0"/>
          </a:p>
        </p:txBody>
      </p:sp>
      <p:sp>
        <p:nvSpPr>
          <p:cNvPr id="21" name="Shape 15"/>
          <p:cNvSpPr/>
          <p:nvPr/>
        </p:nvSpPr>
        <p:spPr>
          <a:xfrm>
            <a:off x="548640" y="3813048"/>
            <a:ext cx="5446624" cy="1965960"/>
          </a:xfrm>
          <a:prstGeom prst="roundRect">
            <a:avLst>
              <a:gd name="adj" fmla="val 3721"/>
            </a:avLst>
          </a:prstGeom>
          <a:solidFill>
            <a:srgbClr val="F5F2FA"/>
          </a:solidFill>
          <a:ln/>
          <a:effectLst>
            <a:outerShdw sx="100000" sy="100000" kx="0" ky="0" algn="bl" rotWithShape="0" blurRad="76200" dist="25400" dir="5400000">
              <a:srgbClr val="000000">
                <a:alpha val="10000"/>
              </a:srgbClr>
            </a:outerShdw>
          </a:effectLst>
        </p:spPr>
      </p:sp>
      <p:sp>
        <p:nvSpPr>
          <p:cNvPr id="22" name="Shape 16"/>
          <p:cNvSpPr/>
          <p:nvPr/>
        </p:nvSpPr>
        <p:spPr>
          <a:xfrm>
            <a:off x="2979344" y="4041648"/>
            <a:ext cx="585216" cy="585216"/>
          </a:xfrm>
          <a:prstGeom prst="ellipse">
            <a:avLst/>
          </a:prstGeom>
          <a:solidFill>
            <a:srgbClr val="3B1E6D"/>
          </a:solidFill>
          <a:ln/>
        </p:spPr>
      </p:sp>
      <p:pic>
        <p:nvPicPr>
          <p:cNvPr id="23" name="Image 4" descr="assets/FaMicrophoneAlt_white.png">    </p:cNvPr>
          <p:cNvPicPr>
            <a:picLocks noChangeAspect="1"/>
          </p:cNvPicPr>
          <p:nvPr/>
        </p:nvPicPr>
        <p:blipFill>
          <a:blip r:embed="rId5"/>
          <a:stretch>
            <a:fillRect/>
          </a:stretch>
        </p:blipFill>
        <p:spPr>
          <a:xfrm>
            <a:off x="3058348" y="4120652"/>
            <a:ext cx="427208" cy="427208"/>
          </a:xfrm>
          <a:prstGeom prst="rect">
            <a:avLst/>
          </a:prstGeom>
        </p:spPr>
      </p:pic>
      <p:sp>
        <p:nvSpPr>
          <p:cNvPr id="24" name="Text 17"/>
          <p:cNvSpPr/>
          <p:nvPr/>
        </p:nvSpPr>
        <p:spPr>
          <a:xfrm>
            <a:off x="685800" y="4681728"/>
            <a:ext cx="5172304" cy="292608"/>
          </a:xfrm>
          <a:prstGeom prst="rect">
            <a:avLst/>
          </a:prstGeom>
          <a:noFill/>
          <a:ln/>
        </p:spPr>
        <p:txBody>
          <a:bodyPr wrap="square" lIns="0" tIns="0" rIns="0" bIns="0" rtlCol="0" anchor="ctr"/>
          <a:lstStyle/>
          <a:p>
            <a:pPr algn="ctr" indent="0" marL="0">
              <a:buNone/>
            </a:pPr>
            <a:r>
              <a:rPr lang="en-US" sz="1350" b="1" dirty="0">
                <a:solidFill>
                  <a:srgbClr val="3B1E6D"/>
                </a:solidFill>
                <a:latin typeface="Cambria" pitchFamily="34" charset="0"/>
                <a:ea typeface="Cambria" pitchFamily="34" charset="-122"/>
                <a:cs typeface="Cambria" pitchFamily="34" charset="-120"/>
              </a:rPr>
              <a:t>Worship Leaders</a:t>
            </a:r>
            <a:endParaRPr lang="en-US" sz="1350" dirty="0"/>
          </a:p>
        </p:txBody>
      </p:sp>
      <p:sp>
        <p:nvSpPr>
          <p:cNvPr id="25" name="Text 18"/>
          <p:cNvSpPr/>
          <p:nvPr/>
        </p:nvSpPr>
        <p:spPr>
          <a:xfrm>
            <a:off x="731520" y="5001768"/>
            <a:ext cx="5080864" cy="685800"/>
          </a:xfrm>
          <a:prstGeom prst="rect">
            <a:avLst/>
          </a:prstGeom>
          <a:noFill/>
          <a:ln/>
        </p:spPr>
        <p:txBody>
          <a:bodyPr wrap="square" lIns="0" tIns="0" rIns="0" bIns="0" rtlCol="0" anchor="t"/>
          <a:lstStyle/>
          <a:p>
            <a:pPr algn="ctr" indent="0" marL="0">
              <a:buNone/>
            </a:pPr>
            <a:r>
              <a:rPr lang="en-US" sz="1080" dirty="0">
                <a:solidFill>
                  <a:srgbClr val="201341"/>
                </a:solidFill>
                <a:latin typeface="Calibri" pitchFamily="34" charset="0"/>
                <a:ea typeface="Calibri" pitchFamily="34" charset="-122"/>
                <a:cs typeface="Calibri" pitchFamily="34" charset="-120"/>
              </a:rPr>
              <a:t>Vary repertoire intentionally across generations and cultures represented in the congregation.</a:t>
            </a:r>
            <a:endParaRPr lang="en-US" sz="1080" dirty="0"/>
          </a:p>
        </p:txBody>
      </p:sp>
      <p:sp>
        <p:nvSpPr>
          <p:cNvPr id="26" name="Shape 19"/>
          <p:cNvSpPr/>
          <p:nvPr/>
        </p:nvSpPr>
        <p:spPr>
          <a:xfrm>
            <a:off x="6196432" y="3813048"/>
            <a:ext cx="5446624" cy="1965960"/>
          </a:xfrm>
          <a:prstGeom prst="roundRect">
            <a:avLst>
              <a:gd name="adj" fmla="val 3721"/>
            </a:avLst>
          </a:prstGeom>
          <a:solidFill>
            <a:srgbClr val="F5F2FA"/>
          </a:solidFill>
          <a:ln/>
          <a:effectLst>
            <a:outerShdw sx="100000" sy="100000" kx="0" ky="0" algn="bl" rotWithShape="0" blurRad="76200" dist="25400" dir="5400000">
              <a:srgbClr val="000000">
                <a:alpha val="10000"/>
              </a:srgbClr>
            </a:outerShdw>
          </a:effectLst>
        </p:spPr>
      </p:sp>
      <p:sp>
        <p:nvSpPr>
          <p:cNvPr id="27" name="Shape 20"/>
          <p:cNvSpPr/>
          <p:nvPr/>
        </p:nvSpPr>
        <p:spPr>
          <a:xfrm>
            <a:off x="8627135" y="4041648"/>
            <a:ext cx="585216" cy="585216"/>
          </a:xfrm>
          <a:prstGeom prst="ellipse">
            <a:avLst/>
          </a:prstGeom>
          <a:solidFill>
            <a:srgbClr val="3B1E6D"/>
          </a:solidFill>
          <a:ln/>
        </p:spPr>
      </p:sp>
      <p:pic>
        <p:nvPicPr>
          <p:cNvPr id="28" name="Image 5" descr="assets/FaBaby_white.png">    </p:cNvPr>
          <p:cNvPicPr>
            <a:picLocks noChangeAspect="1"/>
          </p:cNvPicPr>
          <p:nvPr/>
        </p:nvPicPr>
        <p:blipFill>
          <a:blip r:embed="rId6"/>
          <a:stretch>
            <a:fillRect/>
          </a:stretch>
        </p:blipFill>
        <p:spPr>
          <a:xfrm>
            <a:off x="8706140" y="4120652"/>
            <a:ext cx="427208" cy="427208"/>
          </a:xfrm>
          <a:prstGeom prst="rect">
            <a:avLst/>
          </a:prstGeom>
        </p:spPr>
      </p:pic>
      <p:sp>
        <p:nvSpPr>
          <p:cNvPr id="29" name="Text 21"/>
          <p:cNvSpPr/>
          <p:nvPr/>
        </p:nvSpPr>
        <p:spPr>
          <a:xfrm>
            <a:off x="6333592" y="4681728"/>
            <a:ext cx="5172304" cy="292608"/>
          </a:xfrm>
          <a:prstGeom prst="rect">
            <a:avLst/>
          </a:prstGeom>
          <a:noFill/>
          <a:ln/>
        </p:spPr>
        <p:txBody>
          <a:bodyPr wrap="square" lIns="0" tIns="0" rIns="0" bIns="0" rtlCol="0" anchor="ctr"/>
          <a:lstStyle/>
          <a:p>
            <a:pPr algn="ctr" indent="0" marL="0">
              <a:buNone/>
            </a:pPr>
            <a:r>
              <a:rPr lang="en-US" sz="1350" b="1" dirty="0">
                <a:solidFill>
                  <a:srgbClr val="3B1E6D"/>
                </a:solidFill>
                <a:latin typeface="Cambria" pitchFamily="34" charset="0"/>
                <a:ea typeface="Cambria" pitchFamily="34" charset="-122"/>
                <a:cs typeface="Cambria" pitchFamily="34" charset="-120"/>
              </a:rPr>
              <a:t>Parents</a:t>
            </a:r>
            <a:endParaRPr lang="en-US" sz="1350" dirty="0"/>
          </a:p>
        </p:txBody>
      </p:sp>
      <p:sp>
        <p:nvSpPr>
          <p:cNvPr id="30" name="Text 22"/>
          <p:cNvSpPr/>
          <p:nvPr/>
        </p:nvSpPr>
        <p:spPr>
          <a:xfrm>
            <a:off x="6379312" y="5001768"/>
            <a:ext cx="5080864" cy="685800"/>
          </a:xfrm>
          <a:prstGeom prst="rect">
            <a:avLst/>
          </a:prstGeom>
          <a:noFill/>
          <a:ln/>
        </p:spPr>
        <p:txBody>
          <a:bodyPr wrap="square" lIns="0" tIns="0" rIns="0" bIns="0" rtlCol="0" anchor="t"/>
          <a:lstStyle/>
          <a:p>
            <a:pPr algn="ctr" indent="0" marL="0">
              <a:buNone/>
            </a:pPr>
            <a:r>
              <a:rPr lang="en-US" sz="1080" dirty="0">
                <a:solidFill>
                  <a:srgbClr val="201341"/>
                </a:solidFill>
                <a:latin typeface="Calibri" pitchFamily="34" charset="0"/>
                <a:ea typeface="Calibri" pitchFamily="34" charset="-122"/>
                <a:cs typeface="Calibri" pitchFamily="34" charset="-120"/>
              </a:rPr>
              <a:t>Cultivate musical worship at home from childhood — sung faith heard early roots deepest.</a:t>
            </a:r>
            <a:endParaRPr lang="en-US" sz="1080" dirty="0"/>
          </a:p>
        </p:txBody>
      </p:sp>
      <p:sp>
        <p:nvSpPr>
          <p:cNvPr id="31" name="Text 23"/>
          <p:cNvSpPr/>
          <p:nvPr/>
        </p:nvSpPr>
        <p:spPr>
          <a:xfrm>
            <a:off x="11323015" y="6419088"/>
            <a:ext cx="502920" cy="274320"/>
          </a:xfrm>
          <a:prstGeom prst="rect">
            <a:avLst/>
          </a:prstGeom>
          <a:noFill/>
          <a:ln/>
        </p:spPr>
        <p:txBody>
          <a:bodyPr wrap="square" lIns="0" tIns="0" rIns="0" bIns="0" rtlCol="0" anchor="ctr"/>
          <a:lstStyle/>
          <a:p>
            <a:pPr algn="r" indent="0" marL="0">
              <a:buNone/>
            </a:pPr>
            <a:r>
              <a:rPr lang="en-US" sz="1000" dirty="0">
                <a:solidFill>
                  <a:srgbClr val="6E6485"/>
                </a:solidFill>
                <a:latin typeface="Calibri" pitchFamily="34" charset="0"/>
                <a:ea typeface="Calibri" pitchFamily="34" charset="-122"/>
                <a:cs typeface="Calibri" pitchFamily="34" charset="-120"/>
              </a:rPr>
              <a:t>27</a:t>
            </a:r>
            <a:endParaRPr lang="en-US" sz="1000" dirty="0"/>
          </a:p>
        </p:txBody>
      </p:sp>
      <p:sp>
        <p:nvSpPr>
          <p:cNvPr id="32" name="Text 24"/>
          <p:cNvSpPr/>
          <p:nvPr/>
        </p:nvSpPr>
        <p:spPr>
          <a:xfrm>
            <a:off x="548640" y="6419088"/>
            <a:ext cx="5486400" cy="274320"/>
          </a:xfrm>
          <a:prstGeom prst="rect">
            <a:avLst/>
          </a:prstGeom>
          <a:noFill/>
          <a:ln/>
        </p:spPr>
        <p:txBody>
          <a:bodyPr wrap="square" lIns="0" tIns="0" rIns="0" bIns="0" rtlCol="0" anchor="ctr"/>
          <a:lstStyle/>
          <a:p>
            <a:pPr indent="0" marL="0">
              <a:buNone/>
            </a:pPr>
            <a:r>
              <a:rPr lang="en-US" sz="900" spc="120" kern="0" dirty="0">
                <a:solidFill>
                  <a:srgbClr val="6E6485"/>
                </a:solidFill>
                <a:latin typeface="Calibri" pitchFamily="34" charset="0"/>
                <a:ea typeface="Calibri" pitchFamily="34" charset="-122"/>
                <a:cs typeface="Calibri" pitchFamily="34" charset="-120"/>
              </a:rPr>
              <a:t>THE ADVENTIST PHILOSOPHY OF MUSIC</a:t>
            </a:r>
            <a:endParaRPr lang="en-US" sz="9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38912"/>
            <a:ext cx="566928" cy="566928"/>
          </a:xfrm>
          <a:prstGeom prst="ellipse">
            <a:avLst/>
          </a:prstGeom>
          <a:solidFill>
            <a:srgbClr val="3B1E6D"/>
          </a:solidFill>
          <a:ln/>
        </p:spPr>
      </p:sp>
      <p:pic>
        <p:nvPicPr>
          <p:cNvPr id="3" name="Image 0" descr="assets/FaSeedling_white.png">    </p:cNvPr>
          <p:cNvPicPr>
            <a:picLocks noChangeAspect="1"/>
          </p:cNvPicPr>
          <p:nvPr/>
        </p:nvPicPr>
        <p:blipFill>
          <a:blip r:embed="rId1"/>
          <a:stretch>
            <a:fillRect/>
          </a:stretch>
        </p:blipFill>
        <p:spPr>
          <a:xfrm>
            <a:off x="625175" y="515447"/>
            <a:ext cx="413857" cy="413857"/>
          </a:xfrm>
          <a:prstGeom prst="rect">
            <a:avLst/>
          </a:prstGeom>
        </p:spPr>
      </p:pic>
      <p:sp>
        <p:nvSpPr>
          <p:cNvPr id="4" name="Text 1"/>
          <p:cNvSpPr/>
          <p:nvPr/>
        </p:nvSpPr>
        <p:spPr>
          <a:xfrm>
            <a:off x="1316736" y="402336"/>
            <a:ext cx="10326319" cy="237744"/>
          </a:xfrm>
          <a:prstGeom prst="rect">
            <a:avLst/>
          </a:prstGeom>
          <a:noFill/>
          <a:ln/>
        </p:spPr>
        <p:txBody>
          <a:bodyPr wrap="square" lIns="0" tIns="0" rIns="0" bIns="0" rtlCol="0" anchor="ctr"/>
          <a:lstStyle/>
          <a:p>
            <a:pPr indent="0" marL="0">
              <a:buNone/>
            </a:pPr>
            <a:r>
              <a:rPr lang="en-US" sz="1150" b="1" spc="200" kern="0" dirty="0">
                <a:solidFill>
                  <a:srgbClr val="8A6D1E"/>
                </a:solidFill>
                <a:latin typeface="Calibri" pitchFamily="34" charset="0"/>
                <a:ea typeface="Calibri" pitchFamily="34" charset="-122"/>
                <a:cs typeface="Calibri" pitchFamily="34" charset="-120"/>
              </a:rPr>
              <a:t>SECTION VI</a:t>
            </a:r>
            <a:endParaRPr lang="en-US" sz="1150" dirty="0"/>
          </a:p>
        </p:txBody>
      </p:sp>
      <p:sp>
        <p:nvSpPr>
          <p:cNvPr id="5" name="Text 2"/>
          <p:cNvSpPr/>
          <p:nvPr/>
        </p:nvSpPr>
        <p:spPr>
          <a:xfrm>
            <a:off x="1316736" y="621792"/>
            <a:ext cx="10326319" cy="502920"/>
          </a:xfrm>
          <a:prstGeom prst="rect">
            <a:avLst/>
          </a:prstGeom>
          <a:noFill/>
          <a:ln/>
        </p:spPr>
        <p:txBody>
          <a:bodyPr wrap="square" lIns="0" tIns="0" rIns="0" bIns="0" rtlCol="0" anchor="ctr"/>
          <a:lstStyle/>
          <a:p>
            <a:pPr indent="0" marL="0">
              <a:buNone/>
            </a:pPr>
            <a:r>
              <a:rPr lang="en-US" sz="2700" b="1" dirty="0">
                <a:solidFill>
                  <a:srgbClr val="3B1E6D"/>
                </a:solidFill>
                <a:latin typeface="Cambria" pitchFamily="34" charset="0"/>
                <a:ea typeface="Cambria" pitchFamily="34" charset="-122"/>
                <a:cs typeface="Cambria" pitchFamily="34" charset="-120"/>
              </a:rPr>
              <a:t>Vision for the Future</a:t>
            </a:r>
            <a:endParaRPr lang="en-US" sz="2700" dirty="0"/>
          </a:p>
        </p:txBody>
      </p:sp>
      <p:sp>
        <p:nvSpPr>
          <p:cNvPr id="6" name="Shape 3"/>
          <p:cNvSpPr/>
          <p:nvPr/>
        </p:nvSpPr>
        <p:spPr>
          <a:xfrm>
            <a:off x="548640" y="1691640"/>
            <a:ext cx="2057949" cy="2148840"/>
          </a:xfrm>
          <a:prstGeom prst="roundRect">
            <a:avLst>
              <a:gd name="adj" fmla="val 3555"/>
            </a:avLst>
          </a:prstGeom>
          <a:solidFill>
            <a:srgbClr val="F5F2FA"/>
          </a:solidFill>
          <a:ln/>
          <a:effectLst>
            <a:outerShdw sx="100000" sy="100000" kx="0" ky="0" algn="bl" rotWithShape="0" blurRad="76200" dist="25400" dir="5400000">
              <a:srgbClr val="000000">
                <a:alpha val="10000"/>
              </a:srgbClr>
            </a:outerShdw>
          </a:effectLst>
        </p:spPr>
      </p:sp>
      <p:sp>
        <p:nvSpPr>
          <p:cNvPr id="7" name="Shape 4"/>
          <p:cNvSpPr/>
          <p:nvPr/>
        </p:nvSpPr>
        <p:spPr>
          <a:xfrm>
            <a:off x="1285006" y="1911096"/>
            <a:ext cx="585216" cy="585216"/>
          </a:xfrm>
          <a:prstGeom prst="ellipse">
            <a:avLst/>
          </a:prstGeom>
          <a:solidFill>
            <a:srgbClr val="3B1E6D"/>
          </a:solidFill>
          <a:ln/>
        </p:spPr>
      </p:sp>
      <p:pic>
        <p:nvPicPr>
          <p:cNvPr id="8" name="Image 1" descr="assets/FaLandmark_white.png">    </p:cNvPr>
          <p:cNvPicPr>
            <a:picLocks noChangeAspect="1"/>
          </p:cNvPicPr>
          <p:nvPr/>
        </p:nvPicPr>
        <p:blipFill>
          <a:blip r:embed="rId2"/>
          <a:stretch>
            <a:fillRect/>
          </a:stretch>
        </p:blipFill>
        <p:spPr>
          <a:xfrm>
            <a:off x="1364010" y="1990100"/>
            <a:ext cx="427208" cy="427208"/>
          </a:xfrm>
          <a:prstGeom prst="rect">
            <a:avLst/>
          </a:prstGeom>
        </p:spPr>
      </p:pic>
      <p:sp>
        <p:nvSpPr>
          <p:cNvPr id="9" name="Text 5"/>
          <p:cNvSpPr/>
          <p:nvPr/>
        </p:nvSpPr>
        <p:spPr>
          <a:xfrm>
            <a:off x="685800" y="2606040"/>
            <a:ext cx="1783629"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Preserve Heritage</a:t>
            </a:r>
            <a:endParaRPr lang="en-US" sz="1200" dirty="0"/>
          </a:p>
        </p:txBody>
      </p:sp>
      <p:sp>
        <p:nvSpPr>
          <p:cNvPr id="10" name="Shape 6"/>
          <p:cNvSpPr/>
          <p:nvPr/>
        </p:nvSpPr>
        <p:spPr>
          <a:xfrm>
            <a:off x="2807757" y="1691640"/>
            <a:ext cx="2057949" cy="2148840"/>
          </a:xfrm>
          <a:prstGeom prst="roundRect">
            <a:avLst>
              <a:gd name="adj" fmla="val 3555"/>
            </a:avLst>
          </a:prstGeom>
          <a:solidFill>
            <a:srgbClr val="F5F2FA"/>
          </a:solidFill>
          <a:ln/>
          <a:effectLst>
            <a:outerShdw sx="100000" sy="100000" kx="0" ky="0" algn="bl" rotWithShape="0" blurRad="76200" dist="25400" dir="5400000">
              <a:srgbClr val="000000">
                <a:alpha val="10000"/>
              </a:srgbClr>
            </a:outerShdw>
          </a:effectLst>
        </p:spPr>
      </p:sp>
      <p:sp>
        <p:nvSpPr>
          <p:cNvPr id="11" name="Shape 7"/>
          <p:cNvSpPr/>
          <p:nvPr/>
        </p:nvSpPr>
        <p:spPr>
          <a:xfrm>
            <a:off x="3544123" y="1911096"/>
            <a:ext cx="585216" cy="585216"/>
          </a:xfrm>
          <a:prstGeom prst="ellipse">
            <a:avLst/>
          </a:prstGeom>
          <a:solidFill>
            <a:srgbClr val="3B1E6D"/>
          </a:solidFill>
          <a:ln/>
        </p:spPr>
      </p:sp>
      <p:pic>
        <p:nvPicPr>
          <p:cNvPr id="12" name="Image 2" descr="assets/FaLightbulb_white.png">    </p:cNvPr>
          <p:cNvPicPr>
            <a:picLocks noChangeAspect="1"/>
          </p:cNvPicPr>
          <p:nvPr/>
        </p:nvPicPr>
        <p:blipFill>
          <a:blip r:embed="rId3"/>
          <a:stretch>
            <a:fillRect/>
          </a:stretch>
        </p:blipFill>
        <p:spPr>
          <a:xfrm>
            <a:off x="3623127" y="1990100"/>
            <a:ext cx="427208" cy="427208"/>
          </a:xfrm>
          <a:prstGeom prst="rect">
            <a:avLst/>
          </a:prstGeom>
        </p:spPr>
      </p:pic>
      <p:sp>
        <p:nvSpPr>
          <p:cNvPr id="13" name="Text 8"/>
          <p:cNvSpPr/>
          <p:nvPr/>
        </p:nvSpPr>
        <p:spPr>
          <a:xfrm>
            <a:off x="2944917" y="2606040"/>
            <a:ext cx="1783629"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Encourage Creativity</a:t>
            </a:r>
            <a:endParaRPr lang="en-US" sz="1200" dirty="0"/>
          </a:p>
        </p:txBody>
      </p:sp>
      <p:sp>
        <p:nvSpPr>
          <p:cNvPr id="14" name="Shape 9"/>
          <p:cNvSpPr/>
          <p:nvPr/>
        </p:nvSpPr>
        <p:spPr>
          <a:xfrm>
            <a:off x="5066873" y="1691640"/>
            <a:ext cx="2057949" cy="2148840"/>
          </a:xfrm>
          <a:prstGeom prst="roundRect">
            <a:avLst>
              <a:gd name="adj" fmla="val 3555"/>
            </a:avLst>
          </a:prstGeom>
          <a:solidFill>
            <a:srgbClr val="F5F2FA"/>
          </a:solidFill>
          <a:ln/>
          <a:effectLst>
            <a:outerShdw sx="100000" sy="100000" kx="0" ky="0" algn="bl" rotWithShape="0" blurRad="76200" dist="25400" dir="5400000">
              <a:srgbClr val="000000">
                <a:alpha val="10000"/>
              </a:srgbClr>
            </a:outerShdw>
          </a:effectLst>
        </p:spPr>
      </p:sp>
      <p:sp>
        <p:nvSpPr>
          <p:cNvPr id="15" name="Shape 10"/>
          <p:cNvSpPr/>
          <p:nvPr/>
        </p:nvSpPr>
        <p:spPr>
          <a:xfrm>
            <a:off x="5803240" y="1911096"/>
            <a:ext cx="585216" cy="585216"/>
          </a:xfrm>
          <a:prstGeom prst="ellipse">
            <a:avLst/>
          </a:prstGeom>
          <a:solidFill>
            <a:srgbClr val="3B1E6D"/>
          </a:solidFill>
          <a:ln/>
        </p:spPr>
      </p:sp>
      <p:pic>
        <p:nvPicPr>
          <p:cNvPr id="16" name="Image 3" descr="assets/FaAward_white.png">    </p:cNvPr>
          <p:cNvPicPr>
            <a:picLocks noChangeAspect="1"/>
          </p:cNvPicPr>
          <p:nvPr/>
        </p:nvPicPr>
        <p:blipFill>
          <a:blip r:embed="rId4"/>
          <a:stretch>
            <a:fillRect/>
          </a:stretch>
        </p:blipFill>
        <p:spPr>
          <a:xfrm>
            <a:off x="5882244" y="1990100"/>
            <a:ext cx="427208" cy="427208"/>
          </a:xfrm>
          <a:prstGeom prst="rect">
            <a:avLst/>
          </a:prstGeom>
        </p:spPr>
      </p:pic>
      <p:sp>
        <p:nvSpPr>
          <p:cNvPr id="17" name="Text 11"/>
          <p:cNvSpPr/>
          <p:nvPr/>
        </p:nvSpPr>
        <p:spPr>
          <a:xfrm>
            <a:off x="5204033" y="2606040"/>
            <a:ext cx="1783629"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Promote Excellence</a:t>
            </a:r>
            <a:endParaRPr lang="en-US" sz="1200" dirty="0"/>
          </a:p>
        </p:txBody>
      </p:sp>
      <p:sp>
        <p:nvSpPr>
          <p:cNvPr id="18" name="Shape 12"/>
          <p:cNvSpPr/>
          <p:nvPr/>
        </p:nvSpPr>
        <p:spPr>
          <a:xfrm>
            <a:off x="7325990" y="1691640"/>
            <a:ext cx="2057949" cy="2148840"/>
          </a:xfrm>
          <a:prstGeom prst="roundRect">
            <a:avLst>
              <a:gd name="adj" fmla="val 3555"/>
            </a:avLst>
          </a:prstGeom>
          <a:solidFill>
            <a:srgbClr val="F5F2FA"/>
          </a:solidFill>
          <a:ln/>
          <a:effectLst>
            <a:outerShdw sx="100000" sy="100000" kx="0" ky="0" algn="bl" rotWithShape="0" blurRad="76200" dist="25400" dir="5400000">
              <a:srgbClr val="000000">
                <a:alpha val="10000"/>
              </a:srgbClr>
            </a:outerShdw>
          </a:effectLst>
        </p:spPr>
      </p:sp>
      <p:sp>
        <p:nvSpPr>
          <p:cNvPr id="19" name="Shape 13"/>
          <p:cNvSpPr/>
          <p:nvPr/>
        </p:nvSpPr>
        <p:spPr>
          <a:xfrm>
            <a:off x="8062356" y="1911096"/>
            <a:ext cx="585216" cy="585216"/>
          </a:xfrm>
          <a:prstGeom prst="ellipse">
            <a:avLst/>
          </a:prstGeom>
          <a:solidFill>
            <a:srgbClr val="3B1E6D"/>
          </a:solidFill>
          <a:ln/>
        </p:spPr>
      </p:sp>
      <p:pic>
        <p:nvPicPr>
          <p:cNvPr id="20" name="Image 4" descr="assets/FaUserFriends_white.png">    </p:cNvPr>
          <p:cNvPicPr>
            <a:picLocks noChangeAspect="1"/>
          </p:cNvPicPr>
          <p:nvPr/>
        </p:nvPicPr>
        <p:blipFill>
          <a:blip r:embed="rId5"/>
          <a:stretch>
            <a:fillRect/>
          </a:stretch>
        </p:blipFill>
        <p:spPr>
          <a:xfrm>
            <a:off x="8141360" y="1990100"/>
            <a:ext cx="427208" cy="427208"/>
          </a:xfrm>
          <a:prstGeom prst="rect">
            <a:avLst/>
          </a:prstGeom>
        </p:spPr>
      </p:pic>
      <p:sp>
        <p:nvSpPr>
          <p:cNvPr id="21" name="Text 14"/>
          <p:cNvSpPr/>
          <p:nvPr/>
        </p:nvSpPr>
        <p:spPr>
          <a:xfrm>
            <a:off x="7463150" y="2606040"/>
            <a:ext cx="1783629"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Reach Younger Generations</a:t>
            </a:r>
            <a:endParaRPr lang="en-US" sz="1200" dirty="0"/>
          </a:p>
        </p:txBody>
      </p:sp>
      <p:sp>
        <p:nvSpPr>
          <p:cNvPr id="22" name="Shape 15"/>
          <p:cNvSpPr/>
          <p:nvPr/>
        </p:nvSpPr>
        <p:spPr>
          <a:xfrm>
            <a:off x="9585107" y="1691640"/>
            <a:ext cx="2057949" cy="2148840"/>
          </a:xfrm>
          <a:prstGeom prst="roundRect">
            <a:avLst>
              <a:gd name="adj" fmla="val 3555"/>
            </a:avLst>
          </a:prstGeom>
          <a:solidFill>
            <a:srgbClr val="F5F2FA"/>
          </a:solidFill>
          <a:ln/>
          <a:effectLst>
            <a:outerShdw sx="100000" sy="100000" kx="0" ky="0" algn="bl" rotWithShape="0" blurRad="76200" dist="25400" dir="5400000">
              <a:srgbClr val="000000">
                <a:alpha val="10000"/>
              </a:srgbClr>
            </a:outerShdw>
          </a:effectLst>
        </p:spPr>
      </p:sp>
      <p:sp>
        <p:nvSpPr>
          <p:cNvPr id="23" name="Shape 16"/>
          <p:cNvSpPr/>
          <p:nvPr/>
        </p:nvSpPr>
        <p:spPr>
          <a:xfrm>
            <a:off x="10321473" y="1911096"/>
            <a:ext cx="585216" cy="585216"/>
          </a:xfrm>
          <a:prstGeom prst="ellipse">
            <a:avLst/>
          </a:prstGeom>
          <a:solidFill>
            <a:srgbClr val="3B1E6D"/>
          </a:solidFill>
          <a:ln/>
        </p:spPr>
      </p:sp>
      <p:pic>
        <p:nvPicPr>
          <p:cNvPr id="24" name="Image 5" descr="assets/FaBible_white.png">    </p:cNvPr>
          <p:cNvPicPr>
            <a:picLocks noChangeAspect="1"/>
          </p:cNvPicPr>
          <p:nvPr/>
        </p:nvPicPr>
        <p:blipFill>
          <a:blip r:embed="rId6"/>
          <a:stretch>
            <a:fillRect/>
          </a:stretch>
        </p:blipFill>
        <p:spPr>
          <a:xfrm>
            <a:off x="10400477" y="1990100"/>
            <a:ext cx="427208" cy="427208"/>
          </a:xfrm>
          <a:prstGeom prst="rect">
            <a:avLst/>
          </a:prstGeom>
        </p:spPr>
      </p:pic>
      <p:sp>
        <p:nvSpPr>
          <p:cNvPr id="25" name="Text 17"/>
          <p:cNvSpPr/>
          <p:nvPr/>
        </p:nvSpPr>
        <p:spPr>
          <a:xfrm>
            <a:off x="9722267" y="2606040"/>
            <a:ext cx="1783629" cy="1143000"/>
          </a:xfrm>
          <a:prstGeom prst="rect">
            <a:avLst/>
          </a:prstGeom>
          <a:noFill/>
          <a:ln/>
        </p:spPr>
        <p:txBody>
          <a:bodyPr wrap="square" lIns="0" tIns="0" rIns="0" bIns="0" rtlCol="0" anchor="t"/>
          <a:lstStyle/>
          <a:p>
            <a:pPr algn="ctr" indent="0" marL="0">
              <a:buNone/>
            </a:pPr>
            <a:r>
              <a:rPr lang="en-US" sz="1200" dirty="0">
                <a:solidFill>
                  <a:srgbClr val="201341"/>
                </a:solidFill>
                <a:latin typeface="Calibri" pitchFamily="34" charset="0"/>
                <a:ea typeface="Calibri" pitchFamily="34" charset="-122"/>
                <a:cs typeface="Calibri" pitchFamily="34" charset="-120"/>
              </a:rPr>
              <a:t>Remain Biblically Faithful</a:t>
            </a:r>
            <a:endParaRPr lang="en-US" sz="1200" dirty="0"/>
          </a:p>
        </p:txBody>
      </p:sp>
      <p:sp>
        <p:nvSpPr>
          <p:cNvPr id="26" name="Shape 18"/>
          <p:cNvSpPr/>
          <p:nvPr/>
        </p:nvSpPr>
        <p:spPr>
          <a:xfrm>
            <a:off x="548640" y="4069080"/>
            <a:ext cx="11094415" cy="1828800"/>
          </a:xfrm>
          <a:prstGeom prst="roundRect">
            <a:avLst>
              <a:gd name="adj" fmla="val 4000"/>
            </a:avLst>
          </a:prstGeom>
          <a:solidFill>
            <a:srgbClr val="3B1E6D"/>
          </a:solidFill>
          <a:ln/>
          <a:effectLst>
            <a:outerShdw sx="100000" sy="100000" kx="0" ky="0" algn="bl" rotWithShape="0" blurRad="76200" dist="25400" dir="5400000">
              <a:srgbClr val="000000">
                <a:alpha val="10000"/>
              </a:srgbClr>
            </a:outerShdw>
          </a:effectLst>
        </p:spPr>
      </p:sp>
      <p:sp>
        <p:nvSpPr>
          <p:cNvPr id="27" name="Text 19"/>
          <p:cNvSpPr/>
          <p:nvPr/>
        </p:nvSpPr>
        <p:spPr>
          <a:xfrm>
            <a:off x="914400" y="4069080"/>
            <a:ext cx="10362895" cy="1828800"/>
          </a:xfrm>
          <a:prstGeom prst="rect">
            <a:avLst/>
          </a:prstGeom>
          <a:noFill/>
          <a:ln/>
        </p:spPr>
        <p:txBody>
          <a:bodyPr wrap="square" lIns="0" tIns="0" rIns="0" bIns="0" rtlCol="0" anchor="ctr"/>
          <a:lstStyle/>
          <a:p>
            <a:pPr algn="ctr" indent="0" marL="0">
              <a:buNone/>
            </a:pPr>
            <a:r>
              <a:rPr lang="en-US" sz="1350" i="1" dirty="0">
                <a:solidFill>
                  <a:srgbClr val="FFFFFF"/>
                </a:solidFill>
                <a:latin typeface="Calibri" pitchFamily="34" charset="0"/>
                <a:ea typeface="Calibri" pitchFamily="34" charset="-122"/>
                <a:cs typeface="Calibri" pitchFamily="34" charset="-120"/>
              </a:rPr>
              <a:t>A hopeful, forward-looking vision balances continuity and innovation — honoring heritage hymnody while welcoming new compositions and multicultural contributions. Faithfulness to Scripture remains the one non-negotiable anchor amid every stylistic evolution still to come.</a:t>
            </a:r>
            <a:endParaRPr lang="en-US" sz="1350" dirty="0"/>
          </a:p>
        </p:txBody>
      </p:sp>
      <p:sp>
        <p:nvSpPr>
          <p:cNvPr id="28" name="Text 20"/>
          <p:cNvSpPr/>
          <p:nvPr/>
        </p:nvSpPr>
        <p:spPr>
          <a:xfrm>
            <a:off x="11323015" y="6419088"/>
            <a:ext cx="502920" cy="274320"/>
          </a:xfrm>
          <a:prstGeom prst="rect">
            <a:avLst/>
          </a:prstGeom>
          <a:noFill/>
          <a:ln/>
        </p:spPr>
        <p:txBody>
          <a:bodyPr wrap="square" lIns="0" tIns="0" rIns="0" bIns="0" rtlCol="0" anchor="ctr"/>
          <a:lstStyle/>
          <a:p>
            <a:pPr algn="r" indent="0" marL="0">
              <a:buNone/>
            </a:pPr>
            <a:r>
              <a:rPr lang="en-US" sz="1000" dirty="0">
                <a:solidFill>
                  <a:srgbClr val="6E6485"/>
                </a:solidFill>
                <a:latin typeface="Calibri" pitchFamily="34" charset="0"/>
                <a:ea typeface="Calibri" pitchFamily="34" charset="-122"/>
                <a:cs typeface="Calibri" pitchFamily="34" charset="-120"/>
              </a:rPr>
              <a:t>28</a:t>
            </a:r>
            <a:endParaRPr lang="en-US" sz="1000" dirty="0"/>
          </a:p>
        </p:txBody>
      </p:sp>
      <p:sp>
        <p:nvSpPr>
          <p:cNvPr id="29" name="Text 21"/>
          <p:cNvSpPr/>
          <p:nvPr/>
        </p:nvSpPr>
        <p:spPr>
          <a:xfrm>
            <a:off x="548640" y="6419088"/>
            <a:ext cx="5486400" cy="274320"/>
          </a:xfrm>
          <a:prstGeom prst="rect">
            <a:avLst/>
          </a:prstGeom>
          <a:noFill/>
          <a:ln/>
        </p:spPr>
        <p:txBody>
          <a:bodyPr wrap="square" lIns="0" tIns="0" rIns="0" bIns="0" rtlCol="0" anchor="ctr"/>
          <a:lstStyle/>
          <a:p>
            <a:pPr indent="0" marL="0">
              <a:buNone/>
            </a:pPr>
            <a:r>
              <a:rPr lang="en-US" sz="900" spc="120" kern="0" dirty="0">
                <a:solidFill>
                  <a:srgbClr val="6E6485"/>
                </a:solidFill>
                <a:latin typeface="Calibri" pitchFamily="34" charset="0"/>
                <a:ea typeface="Calibri" pitchFamily="34" charset="-122"/>
                <a:cs typeface="Calibri" pitchFamily="34" charset="-120"/>
              </a:rPr>
              <a:t>THE ADVENTIST PHILOSOPHY OF MUSIC</a:t>
            </a:r>
            <a:endParaRPr lang="en-US" sz="9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16213E"/>
        </a:solidFill>
      </p:bgPr>
    </p:bg>
    <p:spTree>
      <p:nvGrpSpPr>
        <p:cNvPr id="1" name=""/>
        <p:cNvGrpSpPr/>
        <p:nvPr/>
      </p:nvGrpSpPr>
      <p:grpSpPr>
        <a:xfrm>
          <a:off x="0" y="0"/>
          <a:ext cx="0" cy="0"/>
          <a:chOff x="0" y="0"/>
          <a:chExt cx="0" cy="0"/>
        </a:xfrm>
      </p:grpSpPr>
      <p:sp>
        <p:nvSpPr>
          <p:cNvPr id="2" name="Shape 0"/>
          <p:cNvSpPr/>
          <p:nvPr/>
        </p:nvSpPr>
        <p:spPr>
          <a:xfrm>
            <a:off x="640080" y="548640"/>
            <a:ext cx="3017520" cy="0"/>
          </a:xfrm>
          <a:prstGeom prst="line">
            <a:avLst/>
          </a:prstGeom>
          <a:noFill/>
          <a:ln w="12700">
            <a:solidFill>
              <a:srgbClr val="D4AF37">
                <a:alpha val="65000"/>
              </a:srgbClr>
            </a:solidFill>
            <a:prstDash val="solid"/>
          </a:ln>
        </p:spPr>
      </p:sp>
      <p:sp>
        <p:nvSpPr>
          <p:cNvPr id="3" name="Shape 1"/>
          <p:cNvSpPr/>
          <p:nvPr/>
        </p:nvSpPr>
        <p:spPr>
          <a:xfrm>
            <a:off x="640080" y="626364"/>
            <a:ext cx="3017520" cy="0"/>
          </a:xfrm>
          <a:prstGeom prst="line">
            <a:avLst/>
          </a:prstGeom>
          <a:noFill/>
          <a:ln w="12700">
            <a:solidFill>
              <a:srgbClr val="D4AF37">
                <a:alpha val="65000"/>
              </a:srgbClr>
            </a:solidFill>
            <a:prstDash val="solid"/>
          </a:ln>
        </p:spPr>
      </p:sp>
      <p:sp>
        <p:nvSpPr>
          <p:cNvPr id="4" name="Shape 2"/>
          <p:cNvSpPr/>
          <p:nvPr/>
        </p:nvSpPr>
        <p:spPr>
          <a:xfrm>
            <a:off x="640080" y="704088"/>
            <a:ext cx="3017520" cy="0"/>
          </a:xfrm>
          <a:prstGeom prst="line">
            <a:avLst/>
          </a:prstGeom>
          <a:noFill/>
          <a:ln w="12700">
            <a:solidFill>
              <a:srgbClr val="D4AF37">
                <a:alpha val="65000"/>
              </a:srgbClr>
            </a:solidFill>
            <a:prstDash val="solid"/>
          </a:ln>
        </p:spPr>
      </p:sp>
      <p:sp>
        <p:nvSpPr>
          <p:cNvPr id="5" name="Shape 3"/>
          <p:cNvSpPr/>
          <p:nvPr/>
        </p:nvSpPr>
        <p:spPr>
          <a:xfrm>
            <a:off x="640080" y="781812"/>
            <a:ext cx="3017520" cy="0"/>
          </a:xfrm>
          <a:prstGeom prst="line">
            <a:avLst/>
          </a:prstGeom>
          <a:noFill/>
          <a:ln w="12700">
            <a:solidFill>
              <a:srgbClr val="D4AF37">
                <a:alpha val="65000"/>
              </a:srgbClr>
            </a:solidFill>
            <a:prstDash val="solid"/>
          </a:ln>
        </p:spPr>
      </p:sp>
      <p:sp>
        <p:nvSpPr>
          <p:cNvPr id="6" name="Shape 4"/>
          <p:cNvSpPr/>
          <p:nvPr/>
        </p:nvSpPr>
        <p:spPr>
          <a:xfrm>
            <a:off x="640080" y="859536"/>
            <a:ext cx="3017520" cy="0"/>
          </a:xfrm>
          <a:prstGeom prst="line">
            <a:avLst/>
          </a:prstGeom>
          <a:noFill/>
          <a:ln w="12700">
            <a:solidFill>
              <a:srgbClr val="D4AF37">
                <a:alpha val="65000"/>
              </a:srgbClr>
            </a:solidFill>
            <a:prstDash val="solid"/>
          </a:ln>
        </p:spPr>
      </p:sp>
      <p:sp>
        <p:nvSpPr>
          <p:cNvPr id="7" name="Shape 5"/>
          <p:cNvSpPr/>
          <p:nvPr/>
        </p:nvSpPr>
        <p:spPr>
          <a:xfrm rot="-1200000">
            <a:off x="1002182" y="657454"/>
            <a:ext cx="118872" cy="91440"/>
          </a:xfrm>
          <a:prstGeom prst="ellipse">
            <a:avLst/>
          </a:prstGeom>
          <a:solidFill>
            <a:srgbClr val="D4AF37"/>
          </a:solidFill>
          <a:ln/>
        </p:spPr>
      </p:sp>
      <p:sp>
        <p:nvSpPr>
          <p:cNvPr id="8" name="Shape 6"/>
          <p:cNvSpPr/>
          <p:nvPr/>
        </p:nvSpPr>
        <p:spPr>
          <a:xfrm>
            <a:off x="1102766" y="364846"/>
            <a:ext cx="0" cy="329184"/>
          </a:xfrm>
          <a:prstGeom prst="line">
            <a:avLst/>
          </a:prstGeom>
          <a:noFill/>
          <a:ln w="17780">
            <a:solidFill>
              <a:srgbClr val="D4AF37">
                <a:alpha val="75000"/>
              </a:srgbClr>
            </a:solidFill>
            <a:prstDash val="solid"/>
          </a:ln>
        </p:spPr>
      </p:sp>
      <p:sp>
        <p:nvSpPr>
          <p:cNvPr id="9" name="Shape 7"/>
          <p:cNvSpPr/>
          <p:nvPr/>
        </p:nvSpPr>
        <p:spPr>
          <a:xfrm rot="-1200000">
            <a:off x="1666037" y="789584"/>
            <a:ext cx="118872" cy="91440"/>
          </a:xfrm>
          <a:prstGeom prst="ellipse">
            <a:avLst/>
          </a:prstGeom>
          <a:solidFill>
            <a:srgbClr val="D4AF37"/>
          </a:solidFill>
          <a:ln/>
        </p:spPr>
      </p:sp>
      <p:sp>
        <p:nvSpPr>
          <p:cNvPr id="10" name="Shape 8"/>
          <p:cNvSpPr/>
          <p:nvPr/>
        </p:nvSpPr>
        <p:spPr>
          <a:xfrm>
            <a:off x="1766621" y="496976"/>
            <a:ext cx="0" cy="329184"/>
          </a:xfrm>
          <a:prstGeom prst="line">
            <a:avLst/>
          </a:prstGeom>
          <a:noFill/>
          <a:ln w="17780">
            <a:solidFill>
              <a:srgbClr val="D4AF37">
                <a:alpha val="75000"/>
              </a:srgbClr>
            </a:solidFill>
            <a:prstDash val="solid"/>
          </a:ln>
        </p:spPr>
      </p:sp>
      <p:sp>
        <p:nvSpPr>
          <p:cNvPr id="11" name="Shape 9"/>
          <p:cNvSpPr/>
          <p:nvPr/>
        </p:nvSpPr>
        <p:spPr>
          <a:xfrm rot="-1200000">
            <a:off x="2390242" y="595274"/>
            <a:ext cx="118872" cy="91440"/>
          </a:xfrm>
          <a:prstGeom prst="ellipse">
            <a:avLst/>
          </a:prstGeom>
          <a:solidFill>
            <a:srgbClr val="D4AF37"/>
          </a:solidFill>
          <a:ln/>
        </p:spPr>
      </p:sp>
      <p:sp>
        <p:nvSpPr>
          <p:cNvPr id="12" name="Shape 10"/>
          <p:cNvSpPr/>
          <p:nvPr/>
        </p:nvSpPr>
        <p:spPr>
          <a:xfrm>
            <a:off x="2490826" y="302666"/>
            <a:ext cx="0" cy="329184"/>
          </a:xfrm>
          <a:prstGeom prst="line">
            <a:avLst/>
          </a:prstGeom>
          <a:noFill/>
          <a:ln w="17780">
            <a:solidFill>
              <a:srgbClr val="D4AF37">
                <a:alpha val="75000"/>
              </a:srgbClr>
            </a:solidFill>
            <a:prstDash val="solid"/>
          </a:ln>
        </p:spPr>
      </p:sp>
      <p:sp>
        <p:nvSpPr>
          <p:cNvPr id="13" name="Shape 11"/>
          <p:cNvSpPr/>
          <p:nvPr/>
        </p:nvSpPr>
        <p:spPr>
          <a:xfrm rot="-1200000">
            <a:off x="2993746" y="735178"/>
            <a:ext cx="118872" cy="91440"/>
          </a:xfrm>
          <a:prstGeom prst="ellipse">
            <a:avLst/>
          </a:prstGeom>
          <a:solidFill>
            <a:srgbClr val="D4AF37"/>
          </a:solidFill>
          <a:ln/>
        </p:spPr>
      </p:sp>
      <p:sp>
        <p:nvSpPr>
          <p:cNvPr id="14" name="Shape 12"/>
          <p:cNvSpPr/>
          <p:nvPr/>
        </p:nvSpPr>
        <p:spPr>
          <a:xfrm>
            <a:off x="3094330" y="442570"/>
            <a:ext cx="0" cy="329184"/>
          </a:xfrm>
          <a:prstGeom prst="line">
            <a:avLst/>
          </a:prstGeom>
          <a:noFill/>
          <a:ln w="17780">
            <a:solidFill>
              <a:srgbClr val="D4AF37">
                <a:alpha val="75000"/>
              </a:srgbClr>
            </a:solidFill>
            <a:prstDash val="solid"/>
          </a:ln>
        </p:spPr>
      </p:sp>
      <p:sp>
        <p:nvSpPr>
          <p:cNvPr id="15" name="Shape 13"/>
          <p:cNvSpPr/>
          <p:nvPr/>
        </p:nvSpPr>
        <p:spPr>
          <a:xfrm>
            <a:off x="8503920" y="5486400"/>
            <a:ext cx="3017520" cy="0"/>
          </a:xfrm>
          <a:prstGeom prst="line">
            <a:avLst/>
          </a:prstGeom>
          <a:noFill/>
          <a:ln w="12700">
            <a:solidFill>
              <a:srgbClr val="D4AF37">
                <a:alpha val="65000"/>
              </a:srgbClr>
            </a:solidFill>
            <a:prstDash val="solid"/>
          </a:ln>
        </p:spPr>
      </p:sp>
      <p:sp>
        <p:nvSpPr>
          <p:cNvPr id="16" name="Shape 14"/>
          <p:cNvSpPr/>
          <p:nvPr/>
        </p:nvSpPr>
        <p:spPr>
          <a:xfrm>
            <a:off x="8503920" y="5564124"/>
            <a:ext cx="3017520" cy="0"/>
          </a:xfrm>
          <a:prstGeom prst="line">
            <a:avLst/>
          </a:prstGeom>
          <a:noFill/>
          <a:ln w="12700">
            <a:solidFill>
              <a:srgbClr val="D4AF37">
                <a:alpha val="65000"/>
              </a:srgbClr>
            </a:solidFill>
            <a:prstDash val="solid"/>
          </a:ln>
        </p:spPr>
      </p:sp>
      <p:sp>
        <p:nvSpPr>
          <p:cNvPr id="17" name="Shape 15"/>
          <p:cNvSpPr/>
          <p:nvPr/>
        </p:nvSpPr>
        <p:spPr>
          <a:xfrm>
            <a:off x="8503920" y="5641848"/>
            <a:ext cx="3017520" cy="0"/>
          </a:xfrm>
          <a:prstGeom prst="line">
            <a:avLst/>
          </a:prstGeom>
          <a:noFill/>
          <a:ln w="12700">
            <a:solidFill>
              <a:srgbClr val="D4AF37">
                <a:alpha val="65000"/>
              </a:srgbClr>
            </a:solidFill>
            <a:prstDash val="solid"/>
          </a:ln>
        </p:spPr>
      </p:sp>
      <p:sp>
        <p:nvSpPr>
          <p:cNvPr id="18" name="Shape 16"/>
          <p:cNvSpPr/>
          <p:nvPr/>
        </p:nvSpPr>
        <p:spPr>
          <a:xfrm>
            <a:off x="8503920" y="5719572"/>
            <a:ext cx="3017520" cy="0"/>
          </a:xfrm>
          <a:prstGeom prst="line">
            <a:avLst/>
          </a:prstGeom>
          <a:noFill/>
          <a:ln w="12700">
            <a:solidFill>
              <a:srgbClr val="D4AF37">
                <a:alpha val="65000"/>
              </a:srgbClr>
            </a:solidFill>
            <a:prstDash val="solid"/>
          </a:ln>
        </p:spPr>
      </p:sp>
      <p:sp>
        <p:nvSpPr>
          <p:cNvPr id="19" name="Shape 17"/>
          <p:cNvSpPr/>
          <p:nvPr/>
        </p:nvSpPr>
        <p:spPr>
          <a:xfrm>
            <a:off x="8503920" y="5797296"/>
            <a:ext cx="3017520" cy="0"/>
          </a:xfrm>
          <a:prstGeom prst="line">
            <a:avLst/>
          </a:prstGeom>
          <a:noFill/>
          <a:ln w="12700">
            <a:solidFill>
              <a:srgbClr val="D4AF37">
                <a:alpha val="65000"/>
              </a:srgbClr>
            </a:solidFill>
            <a:prstDash val="solid"/>
          </a:ln>
        </p:spPr>
      </p:sp>
      <p:sp>
        <p:nvSpPr>
          <p:cNvPr id="20" name="Shape 18"/>
          <p:cNvSpPr/>
          <p:nvPr/>
        </p:nvSpPr>
        <p:spPr>
          <a:xfrm rot="-1200000">
            <a:off x="8866022" y="5595214"/>
            <a:ext cx="118872" cy="91440"/>
          </a:xfrm>
          <a:prstGeom prst="ellipse">
            <a:avLst/>
          </a:prstGeom>
          <a:solidFill>
            <a:srgbClr val="D4AF37"/>
          </a:solidFill>
          <a:ln/>
        </p:spPr>
      </p:sp>
      <p:sp>
        <p:nvSpPr>
          <p:cNvPr id="21" name="Shape 19"/>
          <p:cNvSpPr/>
          <p:nvPr/>
        </p:nvSpPr>
        <p:spPr>
          <a:xfrm>
            <a:off x="8966606" y="5302606"/>
            <a:ext cx="0" cy="329184"/>
          </a:xfrm>
          <a:prstGeom prst="line">
            <a:avLst/>
          </a:prstGeom>
          <a:noFill/>
          <a:ln w="17780">
            <a:solidFill>
              <a:srgbClr val="D4AF37">
                <a:alpha val="75000"/>
              </a:srgbClr>
            </a:solidFill>
            <a:prstDash val="solid"/>
          </a:ln>
        </p:spPr>
      </p:sp>
      <p:sp>
        <p:nvSpPr>
          <p:cNvPr id="22" name="Shape 20"/>
          <p:cNvSpPr/>
          <p:nvPr/>
        </p:nvSpPr>
        <p:spPr>
          <a:xfrm rot="-1200000">
            <a:off x="9529877" y="5727344"/>
            <a:ext cx="118872" cy="91440"/>
          </a:xfrm>
          <a:prstGeom prst="ellipse">
            <a:avLst/>
          </a:prstGeom>
          <a:solidFill>
            <a:srgbClr val="D4AF37"/>
          </a:solidFill>
          <a:ln/>
        </p:spPr>
      </p:sp>
      <p:sp>
        <p:nvSpPr>
          <p:cNvPr id="23" name="Shape 21"/>
          <p:cNvSpPr/>
          <p:nvPr/>
        </p:nvSpPr>
        <p:spPr>
          <a:xfrm>
            <a:off x="9630461" y="5434736"/>
            <a:ext cx="0" cy="329184"/>
          </a:xfrm>
          <a:prstGeom prst="line">
            <a:avLst/>
          </a:prstGeom>
          <a:noFill/>
          <a:ln w="17780">
            <a:solidFill>
              <a:srgbClr val="D4AF37">
                <a:alpha val="75000"/>
              </a:srgbClr>
            </a:solidFill>
            <a:prstDash val="solid"/>
          </a:ln>
        </p:spPr>
      </p:sp>
      <p:sp>
        <p:nvSpPr>
          <p:cNvPr id="24" name="Shape 22"/>
          <p:cNvSpPr/>
          <p:nvPr/>
        </p:nvSpPr>
        <p:spPr>
          <a:xfrm rot="-1200000">
            <a:off x="10254082" y="5533034"/>
            <a:ext cx="118872" cy="91440"/>
          </a:xfrm>
          <a:prstGeom prst="ellipse">
            <a:avLst/>
          </a:prstGeom>
          <a:solidFill>
            <a:srgbClr val="D4AF37"/>
          </a:solidFill>
          <a:ln/>
        </p:spPr>
      </p:sp>
      <p:sp>
        <p:nvSpPr>
          <p:cNvPr id="25" name="Shape 23"/>
          <p:cNvSpPr/>
          <p:nvPr/>
        </p:nvSpPr>
        <p:spPr>
          <a:xfrm>
            <a:off x="10354666" y="5240426"/>
            <a:ext cx="0" cy="329184"/>
          </a:xfrm>
          <a:prstGeom prst="line">
            <a:avLst/>
          </a:prstGeom>
          <a:noFill/>
          <a:ln w="17780">
            <a:solidFill>
              <a:srgbClr val="D4AF37">
                <a:alpha val="75000"/>
              </a:srgbClr>
            </a:solidFill>
            <a:prstDash val="solid"/>
          </a:ln>
        </p:spPr>
      </p:sp>
      <p:sp>
        <p:nvSpPr>
          <p:cNvPr id="26" name="Shape 24"/>
          <p:cNvSpPr/>
          <p:nvPr/>
        </p:nvSpPr>
        <p:spPr>
          <a:xfrm rot="-1200000">
            <a:off x="10857586" y="5672938"/>
            <a:ext cx="118872" cy="91440"/>
          </a:xfrm>
          <a:prstGeom prst="ellipse">
            <a:avLst/>
          </a:prstGeom>
          <a:solidFill>
            <a:srgbClr val="D4AF37"/>
          </a:solidFill>
          <a:ln/>
        </p:spPr>
      </p:sp>
      <p:sp>
        <p:nvSpPr>
          <p:cNvPr id="27" name="Shape 25"/>
          <p:cNvSpPr/>
          <p:nvPr/>
        </p:nvSpPr>
        <p:spPr>
          <a:xfrm>
            <a:off x="10958170" y="5380330"/>
            <a:ext cx="0" cy="329184"/>
          </a:xfrm>
          <a:prstGeom prst="line">
            <a:avLst/>
          </a:prstGeom>
          <a:noFill/>
          <a:ln w="17780">
            <a:solidFill>
              <a:srgbClr val="D4AF37">
                <a:alpha val="75000"/>
              </a:srgbClr>
            </a:solidFill>
            <a:prstDash val="solid"/>
          </a:ln>
        </p:spPr>
      </p:sp>
      <p:sp>
        <p:nvSpPr>
          <p:cNvPr id="28" name="Shape 26"/>
          <p:cNvSpPr/>
          <p:nvPr/>
        </p:nvSpPr>
        <p:spPr>
          <a:xfrm>
            <a:off x="5730088" y="594360"/>
            <a:ext cx="731520" cy="731520"/>
          </a:xfrm>
          <a:prstGeom prst="ellipse">
            <a:avLst/>
          </a:prstGeom>
          <a:solidFill>
            <a:srgbClr val="D4AF37"/>
          </a:solidFill>
          <a:ln/>
        </p:spPr>
      </p:sp>
      <p:pic>
        <p:nvPicPr>
          <p:cNvPr id="29" name="Image 0" descr="assets/FaDove_purple.png">    </p:cNvPr>
          <p:cNvPicPr>
            <a:picLocks noChangeAspect="1"/>
          </p:cNvPicPr>
          <p:nvPr/>
        </p:nvPicPr>
        <p:blipFill>
          <a:blip r:embed="rId1"/>
          <a:stretch>
            <a:fillRect/>
          </a:stretch>
        </p:blipFill>
        <p:spPr>
          <a:xfrm>
            <a:off x="5828843" y="693115"/>
            <a:ext cx="534010" cy="534010"/>
          </a:xfrm>
          <a:prstGeom prst="rect">
            <a:avLst/>
          </a:prstGeom>
        </p:spPr>
      </p:pic>
      <p:sp>
        <p:nvSpPr>
          <p:cNvPr id="30" name="Text 27"/>
          <p:cNvSpPr/>
          <p:nvPr/>
        </p:nvSpPr>
        <p:spPr>
          <a:xfrm>
            <a:off x="731520" y="1463040"/>
            <a:ext cx="10728655" cy="274320"/>
          </a:xfrm>
          <a:prstGeom prst="rect">
            <a:avLst/>
          </a:prstGeom>
          <a:noFill/>
          <a:ln/>
        </p:spPr>
        <p:txBody>
          <a:bodyPr wrap="square" lIns="0" tIns="0" rIns="0" bIns="0" rtlCol="0" anchor="ctr"/>
          <a:lstStyle/>
          <a:p>
            <a:pPr algn="ctr" indent="0" marL="0">
              <a:buNone/>
            </a:pPr>
            <a:r>
              <a:rPr lang="en-US" sz="1250" b="1" spc="250" kern="0" dirty="0">
                <a:solidFill>
                  <a:srgbClr val="D4AF37"/>
                </a:solidFill>
                <a:latin typeface="Calibri" pitchFamily="34" charset="0"/>
                <a:ea typeface="Calibri" pitchFamily="34" charset="-122"/>
                <a:cs typeface="Calibri" pitchFamily="34" charset="-120"/>
              </a:rPr>
              <a:t>FINAL APPEAL</a:t>
            </a:r>
            <a:endParaRPr lang="en-US" sz="1250" dirty="0"/>
          </a:p>
        </p:txBody>
      </p:sp>
      <p:sp>
        <p:nvSpPr>
          <p:cNvPr id="31" name="Shape 28"/>
          <p:cNvSpPr/>
          <p:nvPr/>
        </p:nvSpPr>
        <p:spPr>
          <a:xfrm>
            <a:off x="1463040" y="1828800"/>
            <a:ext cx="9265615" cy="1051560"/>
          </a:xfrm>
          <a:prstGeom prst="roundRect">
            <a:avLst>
              <a:gd name="adj" fmla="val 6957"/>
            </a:avLst>
          </a:prstGeom>
          <a:solidFill>
            <a:srgbClr val="221B47"/>
          </a:solidFill>
          <a:ln/>
        </p:spPr>
      </p:sp>
      <p:sp>
        <p:nvSpPr>
          <p:cNvPr id="32" name="Text 29"/>
          <p:cNvSpPr/>
          <p:nvPr/>
        </p:nvSpPr>
        <p:spPr>
          <a:xfrm>
            <a:off x="1737360" y="1828800"/>
            <a:ext cx="8716975" cy="1051560"/>
          </a:xfrm>
          <a:prstGeom prst="rect">
            <a:avLst/>
          </a:prstGeom>
          <a:noFill/>
          <a:ln/>
        </p:spPr>
        <p:txBody>
          <a:bodyPr wrap="square" lIns="0" tIns="0" rIns="0" bIns="0" rtlCol="0" anchor="ctr"/>
          <a:lstStyle/>
          <a:p>
            <a:pPr algn="ctr" indent="0" marL="0">
              <a:buNone/>
            </a:pPr>
            <a:r>
              <a:rPr lang="en-US" sz="1350" b="1" dirty="0">
                <a:solidFill>
                  <a:srgbClr val="E8D488"/>
                </a:solidFill>
                <a:latin typeface="Cambria" pitchFamily="34" charset="0"/>
                <a:ea typeface="Cambria" pitchFamily="34" charset="-122"/>
                <a:cs typeface="Cambria" pitchFamily="34" charset="-120"/>
              </a:rPr>
              <a:t>Colossians 3:16  </a:t>
            </a:r>
            <a:pPr algn="ctr" indent="0" marL="0">
              <a:buNone/>
            </a:pPr>
            <a:r>
              <a:rPr lang="en-US" sz="1350" i="1" dirty="0">
                <a:solidFill>
                  <a:srgbClr val="FFFFFF"/>
                </a:solidFill>
                <a:latin typeface="Cambria" pitchFamily="34" charset="0"/>
                <a:ea typeface="Cambria" pitchFamily="34" charset="-122"/>
                <a:cs typeface="Cambria" pitchFamily="34" charset="-120"/>
              </a:rPr>
              <a:t>“Let the word of Christ dwell in you richly, teaching and admonishing one another in psalms and hymns and spiritual songs, singing with thankfulness in your hearts to God.”</a:t>
            </a:r>
            <a:endParaRPr lang="en-US" sz="1350" dirty="0"/>
          </a:p>
        </p:txBody>
      </p:sp>
      <p:sp>
        <p:nvSpPr>
          <p:cNvPr id="33" name="Text 30"/>
          <p:cNvSpPr/>
          <p:nvPr/>
        </p:nvSpPr>
        <p:spPr>
          <a:xfrm>
            <a:off x="1280160" y="3017520"/>
            <a:ext cx="9631375" cy="868680"/>
          </a:xfrm>
          <a:prstGeom prst="rect">
            <a:avLst/>
          </a:prstGeom>
          <a:noFill/>
          <a:ln/>
        </p:spPr>
        <p:txBody>
          <a:bodyPr wrap="square" lIns="0" tIns="0" rIns="0" bIns="0" rtlCol="0" anchor="ctr"/>
          <a:lstStyle/>
          <a:p>
            <a:pPr algn="ctr" indent="0" marL="0">
              <a:buNone/>
            </a:pPr>
            <a:r>
              <a:rPr lang="en-US" sz="1300" i="1" dirty="0">
                <a:solidFill>
                  <a:srgbClr val="E8D488"/>
                </a:solidFill>
                <a:latin typeface="Calibri" pitchFamily="34" charset="0"/>
                <a:ea typeface="Calibri" pitchFamily="34" charset="-122"/>
                <a:cs typeface="Calibri" pitchFamily="34" charset="-120"/>
              </a:rPr>
              <a:t>The Spirit of Prophecy paints heaven's own music as something no mortal ear has yet heard nor mind conceived (Education, p. 307, adapted) — every faithful song we offer now is rehearsal for that unimaginable choir.</a:t>
            </a:r>
            <a:endParaRPr lang="en-US" sz="1300" dirty="0"/>
          </a:p>
        </p:txBody>
      </p:sp>
      <p:sp>
        <p:nvSpPr>
          <p:cNvPr id="34" name="Shape 31"/>
          <p:cNvSpPr/>
          <p:nvPr/>
        </p:nvSpPr>
        <p:spPr>
          <a:xfrm>
            <a:off x="1463040" y="4069080"/>
            <a:ext cx="9265615" cy="1371600"/>
          </a:xfrm>
          <a:prstGeom prst="roundRect">
            <a:avLst>
              <a:gd name="adj" fmla="val 5333"/>
            </a:avLst>
          </a:prstGeom>
          <a:solidFill>
            <a:srgbClr val="D4AF37"/>
          </a:solidFill>
          <a:ln/>
        </p:spPr>
      </p:sp>
      <p:sp>
        <p:nvSpPr>
          <p:cNvPr id="35" name="Text 32"/>
          <p:cNvSpPr/>
          <p:nvPr/>
        </p:nvSpPr>
        <p:spPr>
          <a:xfrm>
            <a:off x="1737360" y="4069080"/>
            <a:ext cx="8716975" cy="1371600"/>
          </a:xfrm>
          <a:prstGeom prst="rect">
            <a:avLst/>
          </a:prstGeom>
          <a:noFill/>
          <a:ln/>
        </p:spPr>
        <p:txBody>
          <a:bodyPr wrap="square" lIns="0" tIns="0" rIns="0" bIns="0" rtlCol="0" anchor="ctr"/>
          <a:lstStyle/>
          <a:p>
            <a:pPr algn="ctr" indent="0" marL="0">
              <a:buNone/>
            </a:pPr>
            <a:r>
              <a:rPr lang="en-US" sz="2200" b="1" i="1" dirty="0">
                <a:solidFill>
                  <a:srgbClr val="16213E"/>
                </a:solidFill>
                <a:latin typeface="Cambria" pitchFamily="34" charset="0"/>
                <a:ea typeface="Cambria" pitchFamily="34" charset="-122"/>
                <a:cs typeface="Cambria" pitchFamily="34" charset="-120"/>
              </a:rPr>
              <a:t>Become an intentional steward of sacred song.</a:t>
            </a:r>
            <a:endParaRPr lang="en-US" sz="2200" dirty="0"/>
          </a:p>
        </p:txBody>
      </p:sp>
      <p:sp>
        <p:nvSpPr>
          <p:cNvPr id="36" name="Text 33"/>
          <p:cNvSpPr/>
          <p:nvPr/>
        </p:nvSpPr>
        <p:spPr>
          <a:xfrm>
            <a:off x="11323015" y="6419088"/>
            <a:ext cx="502920" cy="274320"/>
          </a:xfrm>
          <a:prstGeom prst="rect">
            <a:avLst/>
          </a:prstGeom>
          <a:noFill/>
          <a:ln/>
        </p:spPr>
        <p:txBody>
          <a:bodyPr wrap="square" lIns="0" tIns="0" rIns="0" bIns="0" rtlCol="0" anchor="ctr"/>
          <a:lstStyle/>
          <a:p>
            <a:pPr algn="r" indent="0" marL="0">
              <a:buNone/>
            </a:pPr>
            <a:r>
              <a:rPr lang="en-US" sz="1000" dirty="0">
                <a:solidFill>
                  <a:srgbClr val="6E6485"/>
                </a:solidFill>
                <a:latin typeface="Calibri" pitchFamily="34" charset="0"/>
                <a:ea typeface="Calibri" pitchFamily="34" charset="-122"/>
                <a:cs typeface="Calibri" pitchFamily="34" charset="-120"/>
              </a:rPr>
              <a:t>29</a:t>
            </a:r>
            <a:endParaRPr lang="en-US" sz="1000" dirty="0"/>
          </a:p>
        </p:txBody>
      </p:sp>
      <p:sp>
        <p:nvSpPr>
          <p:cNvPr id="37" name="Text 34"/>
          <p:cNvSpPr/>
          <p:nvPr/>
        </p:nvSpPr>
        <p:spPr>
          <a:xfrm>
            <a:off x="548640" y="6419088"/>
            <a:ext cx="5486400" cy="274320"/>
          </a:xfrm>
          <a:prstGeom prst="rect">
            <a:avLst/>
          </a:prstGeom>
          <a:noFill/>
          <a:ln/>
        </p:spPr>
        <p:txBody>
          <a:bodyPr wrap="square" lIns="0" tIns="0" rIns="0" bIns="0" rtlCol="0" anchor="ctr"/>
          <a:lstStyle/>
          <a:p>
            <a:pPr indent="0" marL="0">
              <a:buNone/>
            </a:pPr>
            <a:r>
              <a:rPr lang="en-US" sz="900" spc="120" kern="0" dirty="0">
                <a:solidFill>
                  <a:srgbClr val="6E6485"/>
                </a:solidFill>
                <a:latin typeface="Calibri" pitchFamily="34" charset="0"/>
                <a:ea typeface="Calibri" pitchFamily="34" charset="-122"/>
                <a:cs typeface="Calibri" pitchFamily="34" charset="-120"/>
              </a:rPr>
              <a:t>THE ADVENTIST PHILOSOPHY OF MUSIC</a:t>
            </a:r>
            <a:endParaRPr lang="en-US" sz="9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38912"/>
            <a:ext cx="566928" cy="566928"/>
          </a:xfrm>
          <a:prstGeom prst="ellipse">
            <a:avLst/>
          </a:prstGeom>
          <a:solidFill>
            <a:srgbClr val="3B1E6D"/>
          </a:solidFill>
          <a:ln/>
        </p:spPr>
      </p:sp>
      <p:pic>
        <p:nvPicPr>
          <p:cNvPr id="3" name="Image 0" descr="assets/FaCommentDots_white.png">    </p:cNvPr>
          <p:cNvPicPr>
            <a:picLocks noChangeAspect="1"/>
          </p:cNvPicPr>
          <p:nvPr/>
        </p:nvPicPr>
        <p:blipFill>
          <a:blip r:embed="rId1"/>
          <a:stretch>
            <a:fillRect/>
          </a:stretch>
        </p:blipFill>
        <p:spPr>
          <a:xfrm>
            <a:off x="625175" y="515447"/>
            <a:ext cx="413857" cy="413857"/>
          </a:xfrm>
          <a:prstGeom prst="rect">
            <a:avLst/>
          </a:prstGeom>
        </p:spPr>
      </p:pic>
      <p:sp>
        <p:nvSpPr>
          <p:cNvPr id="4" name="Text 1"/>
          <p:cNvSpPr/>
          <p:nvPr/>
        </p:nvSpPr>
        <p:spPr>
          <a:xfrm>
            <a:off x="1316736" y="402336"/>
            <a:ext cx="10326319" cy="237744"/>
          </a:xfrm>
          <a:prstGeom prst="rect">
            <a:avLst/>
          </a:prstGeom>
          <a:noFill/>
          <a:ln/>
        </p:spPr>
        <p:txBody>
          <a:bodyPr wrap="square" lIns="0" tIns="0" rIns="0" bIns="0" rtlCol="0" anchor="ctr"/>
          <a:lstStyle/>
          <a:p>
            <a:pPr indent="0" marL="0">
              <a:buNone/>
            </a:pPr>
            <a:r>
              <a:rPr lang="en-US" sz="1150" b="1" spc="200" kern="0" dirty="0">
                <a:solidFill>
                  <a:srgbClr val="8A6D1E"/>
                </a:solidFill>
                <a:latin typeface="Calibri" pitchFamily="34" charset="0"/>
                <a:ea typeface="Calibri" pitchFamily="34" charset="-122"/>
                <a:cs typeface="Calibri" pitchFamily="34" charset="-120"/>
              </a:rPr>
              <a:t>SECTION VI</a:t>
            </a:r>
            <a:endParaRPr lang="en-US" sz="1150" dirty="0"/>
          </a:p>
        </p:txBody>
      </p:sp>
      <p:sp>
        <p:nvSpPr>
          <p:cNvPr id="5" name="Text 2"/>
          <p:cNvSpPr/>
          <p:nvPr/>
        </p:nvSpPr>
        <p:spPr>
          <a:xfrm>
            <a:off x="1316736" y="621792"/>
            <a:ext cx="10326319" cy="502920"/>
          </a:xfrm>
          <a:prstGeom prst="rect">
            <a:avLst/>
          </a:prstGeom>
          <a:noFill/>
          <a:ln/>
        </p:spPr>
        <p:txBody>
          <a:bodyPr wrap="square" lIns="0" tIns="0" rIns="0" bIns="0" rtlCol="0" anchor="ctr"/>
          <a:lstStyle/>
          <a:p>
            <a:pPr indent="0" marL="0">
              <a:buNone/>
            </a:pPr>
            <a:r>
              <a:rPr lang="en-US" sz="2700" b="1" dirty="0">
                <a:solidFill>
                  <a:srgbClr val="3B1E6D"/>
                </a:solidFill>
                <a:latin typeface="Cambria" pitchFamily="34" charset="0"/>
                <a:ea typeface="Cambria" pitchFamily="34" charset="-122"/>
                <a:cs typeface="Cambria" pitchFamily="34" charset="-120"/>
              </a:rPr>
              <a:t>Discussion and Reflection</a:t>
            </a:r>
            <a:endParaRPr lang="en-US" sz="2700" dirty="0"/>
          </a:p>
        </p:txBody>
      </p:sp>
      <p:sp>
        <p:nvSpPr>
          <p:cNvPr id="6" name="Shape 3"/>
          <p:cNvSpPr/>
          <p:nvPr/>
        </p:nvSpPr>
        <p:spPr>
          <a:xfrm>
            <a:off x="548640" y="1691640"/>
            <a:ext cx="11094415" cy="1417320"/>
          </a:xfrm>
          <a:prstGeom prst="roundRect">
            <a:avLst>
              <a:gd name="adj" fmla="val 5161"/>
            </a:avLst>
          </a:prstGeom>
          <a:solidFill>
            <a:srgbClr val="F5F2FA"/>
          </a:solidFill>
          <a:ln/>
          <a:effectLst>
            <a:outerShdw sx="100000" sy="100000" kx="0" ky="0" algn="bl" rotWithShape="0" blurRad="76200" dist="25400" dir="5400000">
              <a:srgbClr val="000000">
                <a:alpha val="10000"/>
              </a:srgbClr>
            </a:outerShdw>
          </a:effectLst>
        </p:spPr>
      </p:sp>
      <p:sp>
        <p:nvSpPr>
          <p:cNvPr id="7" name="Text 4"/>
          <p:cNvSpPr/>
          <p:nvPr/>
        </p:nvSpPr>
        <p:spPr>
          <a:xfrm>
            <a:off x="777240" y="1856232"/>
            <a:ext cx="777240" cy="1005840"/>
          </a:xfrm>
          <a:prstGeom prst="rect">
            <a:avLst/>
          </a:prstGeom>
          <a:noFill/>
          <a:ln/>
        </p:spPr>
        <p:txBody>
          <a:bodyPr wrap="square" lIns="0" tIns="0" rIns="0" bIns="0" rtlCol="0" anchor="ctr"/>
          <a:lstStyle/>
          <a:p>
            <a:pPr indent="0" marL="0">
              <a:buNone/>
            </a:pPr>
            <a:r>
              <a:rPr lang="en-US" sz="3200" b="1" dirty="0">
                <a:solidFill>
                  <a:srgbClr val="D4AF37"/>
                </a:solidFill>
                <a:latin typeface="Cambria" pitchFamily="34" charset="0"/>
                <a:ea typeface="Cambria" pitchFamily="34" charset="-122"/>
                <a:cs typeface="Cambria" pitchFamily="34" charset="-120"/>
              </a:rPr>
              <a:t>1</a:t>
            </a:r>
            <a:endParaRPr lang="en-US" sz="3200" dirty="0"/>
          </a:p>
        </p:txBody>
      </p:sp>
      <p:sp>
        <p:nvSpPr>
          <p:cNvPr id="8" name="Text 5"/>
          <p:cNvSpPr/>
          <p:nvPr/>
        </p:nvSpPr>
        <p:spPr>
          <a:xfrm>
            <a:off x="1645920" y="1691640"/>
            <a:ext cx="9722815" cy="1417320"/>
          </a:xfrm>
          <a:prstGeom prst="rect">
            <a:avLst/>
          </a:prstGeom>
          <a:noFill/>
          <a:ln/>
        </p:spPr>
        <p:txBody>
          <a:bodyPr wrap="square" lIns="0" tIns="0" rIns="0" bIns="0" rtlCol="0" anchor="ctr"/>
          <a:lstStyle/>
          <a:p>
            <a:pPr indent="0" marL="0">
              <a:buNone/>
            </a:pPr>
            <a:r>
              <a:rPr lang="en-US" sz="1450" i="1" dirty="0">
                <a:solidFill>
                  <a:srgbClr val="201341"/>
                </a:solidFill>
                <a:latin typeface="Calibri" pitchFamily="34" charset="0"/>
                <a:ea typeface="Calibri" pitchFamily="34" charset="-122"/>
                <a:cs typeface="Calibri" pitchFamily="34" charset="-120"/>
              </a:rPr>
              <a:t>What is one practical change your church or choir can make this month?</a:t>
            </a:r>
            <a:endParaRPr lang="en-US" sz="1450" dirty="0"/>
          </a:p>
        </p:txBody>
      </p:sp>
      <p:sp>
        <p:nvSpPr>
          <p:cNvPr id="9" name="Shape 6"/>
          <p:cNvSpPr/>
          <p:nvPr/>
        </p:nvSpPr>
        <p:spPr>
          <a:xfrm>
            <a:off x="548640" y="3346704"/>
            <a:ext cx="11094415" cy="1417320"/>
          </a:xfrm>
          <a:prstGeom prst="roundRect">
            <a:avLst>
              <a:gd name="adj" fmla="val 5161"/>
            </a:avLst>
          </a:prstGeom>
          <a:solidFill>
            <a:srgbClr val="F5F2FA"/>
          </a:solidFill>
          <a:ln/>
          <a:effectLst>
            <a:outerShdw sx="100000" sy="100000" kx="0" ky="0" algn="bl" rotWithShape="0" blurRad="76200" dist="25400" dir="5400000">
              <a:srgbClr val="000000">
                <a:alpha val="10000"/>
              </a:srgbClr>
            </a:outerShdw>
          </a:effectLst>
        </p:spPr>
      </p:sp>
      <p:sp>
        <p:nvSpPr>
          <p:cNvPr id="10" name="Text 7"/>
          <p:cNvSpPr/>
          <p:nvPr/>
        </p:nvSpPr>
        <p:spPr>
          <a:xfrm>
            <a:off x="777240" y="3511296"/>
            <a:ext cx="777240" cy="1005840"/>
          </a:xfrm>
          <a:prstGeom prst="rect">
            <a:avLst/>
          </a:prstGeom>
          <a:noFill/>
          <a:ln/>
        </p:spPr>
        <p:txBody>
          <a:bodyPr wrap="square" lIns="0" tIns="0" rIns="0" bIns="0" rtlCol="0" anchor="ctr"/>
          <a:lstStyle/>
          <a:p>
            <a:pPr indent="0" marL="0">
              <a:buNone/>
            </a:pPr>
            <a:r>
              <a:rPr lang="en-US" sz="3200" b="1" dirty="0">
                <a:solidFill>
                  <a:srgbClr val="D4AF37"/>
                </a:solidFill>
                <a:latin typeface="Cambria" pitchFamily="34" charset="0"/>
                <a:ea typeface="Cambria" pitchFamily="34" charset="-122"/>
                <a:cs typeface="Cambria" pitchFamily="34" charset="-120"/>
              </a:rPr>
              <a:t>2</a:t>
            </a:r>
            <a:endParaRPr lang="en-US" sz="3200" dirty="0"/>
          </a:p>
        </p:txBody>
      </p:sp>
      <p:sp>
        <p:nvSpPr>
          <p:cNvPr id="11" name="Text 8"/>
          <p:cNvSpPr/>
          <p:nvPr/>
        </p:nvSpPr>
        <p:spPr>
          <a:xfrm>
            <a:off x="1645920" y="3346704"/>
            <a:ext cx="9722815" cy="1417320"/>
          </a:xfrm>
          <a:prstGeom prst="rect">
            <a:avLst/>
          </a:prstGeom>
          <a:noFill/>
          <a:ln/>
        </p:spPr>
        <p:txBody>
          <a:bodyPr wrap="square" lIns="0" tIns="0" rIns="0" bIns="0" rtlCol="0" anchor="ctr"/>
          <a:lstStyle/>
          <a:p>
            <a:pPr indent="0" marL="0">
              <a:buNone/>
            </a:pPr>
            <a:r>
              <a:rPr lang="en-US" sz="1450" i="1" dirty="0">
                <a:solidFill>
                  <a:srgbClr val="201341"/>
                </a:solidFill>
                <a:latin typeface="Calibri" pitchFamily="34" charset="0"/>
                <a:ea typeface="Calibri" pitchFamily="34" charset="-122"/>
                <a:cs typeface="Calibri" pitchFamily="34" charset="-120"/>
              </a:rPr>
              <a:t>How has a hymn shaped your theology without you realizing it?</a:t>
            </a:r>
            <a:endParaRPr lang="en-US" sz="1450" dirty="0"/>
          </a:p>
        </p:txBody>
      </p:sp>
      <p:sp>
        <p:nvSpPr>
          <p:cNvPr id="12" name="Shape 9"/>
          <p:cNvSpPr/>
          <p:nvPr/>
        </p:nvSpPr>
        <p:spPr>
          <a:xfrm>
            <a:off x="548640" y="5001768"/>
            <a:ext cx="11094415" cy="1417320"/>
          </a:xfrm>
          <a:prstGeom prst="roundRect">
            <a:avLst>
              <a:gd name="adj" fmla="val 5161"/>
            </a:avLst>
          </a:prstGeom>
          <a:solidFill>
            <a:srgbClr val="F5F2FA"/>
          </a:solidFill>
          <a:ln/>
          <a:effectLst>
            <a:outerShdw sx="100000" sy="100000" kx="0" ky="0" algn="bl" rotWithShape="0" blurRad="76200" dist="25400" dir="5400000">
              <a:srgbClr val="000000">
                <a:alpha val="10000"/>
              </a:srgbClr>
            </a:outerShdw>
          </a:effectLst>
        </p:spPr>
      </p:sp>
      <p:sp>
        <p:nvSpPr>
          <p:cNvPr id="13" name="Text 10"/>
          <p:cNvSpPr/>
          <p:nvPr/>
        </p:nvSpPr>
        <p:spPr>
          <a:xfrm>
            <a:off x="777240" y="5166360"/>
            <a:ext cx="777240" cy="1005840"/>
          </a:xfrm>
          <a:prstGeom prst="rect">
            <a:avLst/>
          </a:prstGeom>
          <a:noFill/>
          <a:ln/>
        </p:spPr>
        <p:txBody>
          <a:bodyPr wrap="square" lIns="0" tIns="0" rIns="0" bIns="0" rtlCol="0" anchor="ctr"/>
          <a:lstStyle/>
          <a:p>
            <a:pPr indent="0" marL="0">
              <a:buNone/>
            </a:pPr>
            <a:r>
              <a:rPr lang="en-US" sz="3200" b="1" dirty="0">
                <a:solidFill>
                  <a:srgbClr val="D4AF37"/>
                </a:solidFill>
                <a:latin typeface="Cambria" pitchFamily="34" charset="0"/>
                <a:ea typeface="Cambria" pitchFamily="34" charset="-122"/>
                <a:cs typeface="Cambria" pitchFamily="34" charset="-120"/>
              </a:rPr>
              <a:t>3</a:t>
            </a:r>
            <a:endParaRPr lang="en-US" sz="3200" dirty="0"/>
          </a:p>
        </p:txBody>
      </p:sp>
      <p:sp>
        <p:nvSpPr>
          <p:cNvPr id="14" name="Text 11"/>
          <p:cNvSpPr/>
          <p:nvPr/>
        </p:nvSpPr>
        <p:spPr>
          <a:xfrm>
            <a:off x="1645920" y="5001768"/>
            <a:ext cx="9722815" cy="1417320"/>
          </a:xfrm>
          <a:prstGeom prst="rect">
            <a:avLst/>
          </a:prstGeom>
          <a:noFill/>
          <a:ln/>
        </p:spPr>
        <p:txBody>
          <a:bodyPr wrap="square" lIns="0" tIns="0" rIns="0" bIns="0" rtlCol="0" anchor="ctr"/>
          <a:lstStyle/>
          <a:p>
            <a:pPr indent="0" marL="0">
              <a:buNone/>
            </a:pPr>
            <a:r>
              <a:rPr lang="en-US" sz="1450" i="1" dirty="0">
                <a:solidFill>
                  <a:srgbClr val="201341"/>
                </a:solidFill>
                <a:latin typeface="Calibri" pitchFamily="34" charset="0"/>
                <a:ea typeface="Calibri" pitchFamily="34" charset="-122"/>
                <a:cs typeface="Calibri" pitchFamily="34" charset="-120"/>
              </a:rPr>
              <a:t>Where do you see entertainment culture creeping into worship — and how might you address it with grace?</a:t>
            </a:r>
            <a:endParaRPr lang="en-US" sz="1450" dirty="0"/>
          </a:p>
        </p:txBody>
      </p:sp>
      <p:sp>
        <p:nvSpPr>
          <p:cNvPr id="15" name="Text 12"/>
          <p:cNvSpPr/>
          <p:nvPr/>
        </p:nvSpPr>
        <p:spPr>
          <a:xfrm>
            <a:off x="11323015" y="6419088"/>
            <a:ext cx="502920" cy="274320"/>
          </a:xfrm>
          <a:prstGeom prst="rect">
            <a:avLst/>
          </a:prstGeom>
          <a:noFill/>
          <a:ln/>
        </p:spPr>
        <p:txBody>
          <a:bodyPr wrap="square" lIns="0" tIns="0" rIns="0" bIns="0" rtlCol="0" anchor="ctr"/>
          <a:lstStyle/>
          <a:p>
            <a:pPr algn="r" indent="0" marL="0">
              <a:buNone/>
            </a:pPr>
            <a:r>
              <a:rPr lang="en-US" sz="1000" dirty="0">
                <a:solidFill>
                  <a:srgbClr val="6E6485"/>
                </a:solidFill>
                <a:latin typeface="Calibri" pitchFamily="34" charset="0"/>
                <a:ea typeface="Calibri" pitchFamily="34" charset="-122"/>
                <a:cs typeface="Calibri" pitchFamily="34" charset="-120"/>
              </a:rPr>
              <a:t>30</a:t>
            </a:r>
            <a:endParaRPr lang="en-US" sz="1000" dirty="0"/>
          </a:p>
        </p:txBody>
      </p:sp>
      <p:sp>
        <p:nvSpPr>
          <p:cNvPr id="16" name="Text 13"/>
          <p:cNvSpPr/>
          <p:nvPr/>
        </p:nvSpPr>
        <p:spPr>
          <a:xfrm>
            <a:off x="548640" y="6419088"/>
            <a:ext cx="5486400" cy="274320"/>
          </a:xfrm>
          <a:prstGeom prst="rect">
            <a:avLst/>
          </a:prstGeom>
          <a:noFill/>
          <a:ln/>
        </p:spPr>
        <p:txBody>
          <a:bodyPr wrap="square" lIns="0" tIns="0" rIns="0" bIns="0" rtlCol="0" anchor="ctr"/>
          <a:lstStyle/>
          <a:p>
            <a:pPr indent="0" marL="0">
              <a:buNone/>
            </a:pPr>
            <a:r>
              <a:rPr lang="en-US" sz="900" spc="120" kern="0" dirty="0">
                <a:solidFill>
                  <a:srgbClr val="6E6485"/>
                </a:solidFill>
                <a:latin typeface="Calibri" pitchFamily="34" charset="0"/>
                <a:ea typeface="Calibri" pitchFamily="34" charset="-122"/>
                <a:cs typeface="Calibri" pitchFamily="34" charset="-120"/>
              </a:rPr>
              <a:t>THE ADVENTIST PHILOSOPHY OF MUSIC</a:t>
            </a:r>
            <a:endParaRPr lang="en-US" sz="9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438912"/>
            <a:ext cx="566928" cy="566928"/>
          </a:xfrm>
          <a:prstGeom prst="ellipse">
            <a:avLst/>
          </a:prstGeom>
          <a:solidFill>
            <a:srgbClr val="3B1E6D"/>
          </a:solidFill>
          <a:ln/>
        </p:spPr>
      </p:sp>
      <p:pic>
        <p:nvPicPr>
          <p:cNvPr id="3" name="Image 0" descr="assets/FaBookOpen_white.png">    </p:cNvPr>
          <p:cNvPicPr>
            <a:picLocks noChangeAspect="1"/>
          </p:cNvPicPr>
          <p:nvPr/>
        </p:nvPicPr>
        <p:blipFill>
          <a:blip r:embed="rId1"/>
          <a:stretch>
            <a:fillRect/>
          </a:stretch>
        </p:blipFill>
        <p:spPr>
          <a:xfrm>
            <a:off x="625175" y="515447"/>
            <a:ext cx="413857" cy="413857"/>
          </a:xfrm>
          <a:prstGeom prst="rect">
            <a:avLst/>
          </a:prstGeom>
        </p:spPr>
      </p:pic>
      <p:sp>
        <p:nvSpPr>
          <p:cNvPr id="4" name="Text 1"/>
          <p:cNvSpPr/>
          <p:nvPr/>
        </p:nvSpPr>
        <p:spPr>
          <a:xfrm>
            <a:off x="1316736" y="402336"/>
            <a:ext cx="10326319" cy="237744"/>
          </a:xfrm>
          <a:prstGeom prst="rect">
            <a:avLst/>
          </a:prstGeom>
          <a:noFill/>
          <a:ln/>
        </p:spPr>
        <p:txBody>
          <a:bodyPr wrap="square" lIns="0" tIns="0" rIns="0" bIns="0" rtlCol="0" anchor="ctr"/>
          <a:lstStyle/>
          <a:p>
            <a:pPr indent="0" marL="0">
              <a:buNone/>
            </a:pPr>
            <a:r>
              <a:rPr lang="en-US" sz="1150" b="1" spc="200" kern="0" dirty="0">
                <a:solidFill>
                  <a:srgbClr val="8A6D1E"/>
                </a:solidFill>
                <a:latin typeface="Calibri" pitchFamily="34" charset="0"/>
                <a:ea typeface="Calibri" pitchFamily="34" charset="-122"/>
                <a:cs typeface="Calibri" pitchFamily="34" charset="-120"/>
              </a:rPr>
              <a:t>SECTION VI</a:t>
            </a:r>
            <a:endParaRPr lang="en-US" sz="1150" dirty="0"/>
          </a:p>
        </p:txBody>
      </p:sp>
      <p:sp>
        <p:nvSpPr>
          <p:cNvPr id="5" name="Text 2"/>
          <p:cNvSpPr/>
          <p:nvPr/>
        </p:nvSpPr>
        <p:spPr>
          <a:xfrm>
            <a:off x="1316736" y="621792"/>
            <a:ext cx="10326319" cy="502920"/>
          </a:xfrm>
          <a:prstGeom prst="rect">
            <a:avLst/>
          </a:prstGeom>
          <a:noFill/>
          <a:ln/>
        </p:spPr>
        <p:txBody>
          <a:bodyPr wrap="square" lIns="0" tIns="0" rIns="0" bIns="0" rtlCol="0" anchor="ctr"/>
          <a:lstStyle/>
          <a:p>
            <a:pPr indent="0" marL="0">
              <a:buNone/>
            </a:pPr>
            <a:r>
              <a:rPr lang="en-US" sz="2800" b="1" dirty="0">
                <a:solidFill>
                  <a:srgbClr val="3B1E6D"/>
                </a:solidFill>
                <a:latin typeface="Cambria" pitchFamily="34" charset="0"/>
                <a:ea typeface="Cambria" pitchFamily="34" charset="-122"/>
                <a:cs typeface="Cambria" pitchFamily="34" charset="-120"/>
              </a:rPr>
              <a:t>References</a:t>
            </a:r>
            <a:endParaRPr lang="en-US" sz="2800" dirty="0"/>
          </a:p>
        </p:txBody>
      </p:sp>
      <p:sp>
        <p:nvSpPr>
          <p:cNvPr id="6" name="Shape 3"/>
          <p:cNvSpPr/>
          <p:nvPr/>
        </p:nvSpPr>
        <p:spPr>
          <a:xfrm>
            <a:off x="548640" y="1645920"/>
            <a:ext cx="3527450" cy="3657600"/>
          </a:xfrm>
          <a:prstGeom prst="roundRect">
            <a:avLst>
              <a:gd name="adj" fmla="val 2074"/>
            </a:avLst>
          </a:prstGeom>
          <a:solidFill>
            <a:srgbClr val="F5F2FA"/>
          </a:solidFill>
          <a:ln/>
          <a:effectLst>
            <a:outerShdw sx="100000" sy="100000" kx="0" ky="0" algn="bl" rotWithShape="0" blurRad="76200" dist="25400" dir="5400000">
              <a:srgbClr val="000000">
                <a:alpha val="10000"/>
              </a:srgbClr>
            </a:outerShdw>
          </a:effectLst>
        </p:spPr>
      </p:sp>
      <p:sp>
        <p:nvSpPr>
          <p:cNvPr id="7" name="Text 4"/>
          <p:cNvSpPr/>
          <p:nvPr/>
        </p:nvSpPr>
        <p:spPr>
          <a:xfrm>
            <a:off x="777240" y="1828800"/>
            <a:ext cx="3070250" cy="320040"/>
          </a:xfrm>
          <a:prstGeom prst="rect">
            <a:avLst/>
          </a:prstGeom>
          <a:noFill/>
          <a:ln/>
        </p:spPr>
        <p:txBody>
          <a:bodyPr wrap="square" lIns="0" tIns="0" rIns="0" bIns="0" rtlCol="0" anchor="ctr"/>
          <a:lstStyle/>
          <a:p>
            <a:pPr indent="0" marL="0">
              <a:buNone/>
            </a:pPr>
            <a:r>
              <a:rPr lang="en-US" sz="1200" b="1" spc="100" kern="0" dirty="0">
                <a:solidFill>
                  <a:srgbClr val="8A6D1E"/>
                </a:solidFill>
                <a:latin typeface="Calibri" pitchFamily="34" charset="0"/>
                <a:ea typeface="Calibri" pitchFamily="34" charset="-122"/>
                <a:cs typeface="Calibri" pitchFamily="34" charset="-120"/>
              </a:rPr>
              <a:t>PRIMARY SOURCES</a:t>
            </a:r>
            <a:endParaRPr lang="en-US" sz="1200" dirty="0"/>
          </a:p>
        </p:txBody>
      </p:sp>
      <p:sp>
        <p:nvSpPr>
          <p:cNvPr id="8" name="Shape 5"/>
          <p:cNvSpPr/>
          <p:nvPr/>
        </p:nvSpPr>
        <p:spPr>
          <a:xfrm>
            <a:off x="777240" y="2313432"/>
            <a:ext cx="82296" cy="82296"/>
          </a:xfrm>
          <a:prstGeom prst="ellipse">
            <a:avLst/>
          </a:prstGeom>
          <a:solidFill>
            <a:srgbClr val="D4AF37"/>
          </a:solidFill>
          <a:ln/>
        </p:spPr>
      </p:sp>
      <p:sp>
        <p:nvSpPr>
          <p:cNvPr id="9" name="Text 6"/>
          <p:cNvSpPr/>
          <p:nvPr/>
        </p:nvSpPr>
        <p:spPr>
          <a:xfrm>
            <a:off x="987552" y="2167128"/>
            <a:ext cx="2859938" cy="502920"/>
          </a:xfrm>
          <a:prstGeom prst="rect">
            <a:avLst/>
          </a:prstGeom>
          <a:noFill/>
          <a:ln/>
        </p:spPr>
        <p:txBody>
          <a:bodyPr wrap="square" lIns="0" tIns="0" rIns="0" bIns="0" rtlCol="0" anchor="t"/>
          <a:lstStyle/>
          <a:p>
            <a:pPr indent="0" marL="0">
              <a:buNone/>
            </a:pPr>
            <a:r>
              <a:rPr lang="en-US" sz="1050" dirty="0">
                <a:solidFill>
                  <a:srgbClr val="201341"/>
                </a:solidFill>
                <a:latin typeface="Calibri" pitchFamily="34" charset="0"/>
                <a:ea typeface="Calibri" pitchFamily="34" charset="-122"/>
                <a:cs typeface="Calibri" pitchFamily="34" charset="-120"/>
              </a:rPr>
              <a:t>The Holy Bible (KJV / NKJV)</a:t>
            </a:r>
            <a:endParaRPr lang="en-US" sz="1050" dirty="0"/>
          </a:p>
        </p:txBody>
      </p:sp>
      <p:sp>
        <p:nvSpPr>
          <p:cNvPr id="10" name="Shape 7"/>
          <p:cNvSpPr/>
          <p:nvPr/>
        </p:nvSpPr>
        <p:spPr>
          <a:xfrm>
            <a:off x="777240" y="2880360"/>
            <a:ext cx="82296" cy="82296"/>
          </a:xfrm>
          <a:prstGeom prst="ellipse">
            <a:avLst/>
          </a:prstGeom>
          <a:solidFill>
            <a:srgbClr val="D4AF37"/>
          </a:solidFill>
          <a:ln/>
        </p:spPr>
      </p:sp>
      <p:sp>
        <p:nvSpPr>
          <p:cNvPr id="11" name="Text 8"/>
          <p:cNvSpPr/>
          <p:nvPr/>
        </p:nvSpPr>
        <p:spPr>
          <a:xfrm>
            <a:off x="987552" y="2734056"/>
            <a:ext cx="2859938" cy="502920"/>
          </a:xfrm>
          <a:prstGeom prst="rect">
            <a:avLst/>
          </a:prstGeom>
          <a:noFill/>
          <a:ln/>
        </p:spPr>
        <p:txBody>
          <a:bodyPr wrap="square" lIns="0" tIns="0" rIns="0" bIns="0" rtlCol="0" anchor="t"/>
          <a:lstStyle/>
          <a:p>
            <a:pPr indent="0" marL="0">
              <a:buNone/>
            </a:pPr>
            <a:r>
              <a:rPr lang="en-US" sz="1050" dirty="0">
                <a:solidFill>
                  <a:srgbClr val="201341"/>
                </a:solidFill>
                <a:latin typeface="Calibri" pitchFamily="34" charset="0"/>
                <a:ea typeface="Calibri" pitchFamily="34" charset="-122"/>
                <a:cs typeface="Calibri" pitchFamily="34" charset="-120"/>
              </a:rPr>
              <a:t>Ellen G. White, Education</a:t>
            </a:r>
            <a:endParaRPr lang="en-US" sz="1050" dirty="0"/>
          </a:p>
        </p:txBody>
      </p:sp>
      <p:sp>
        <p:nvSpPr>
          <p:cNvPr id="12" name="Shape 9"/>
          <p:cNvSpPr/>
          <p:nvPr/>
        </p:nvSpPr>
        <p:spPr>
          <a:xfrm>
            <a:off x="777240" y="3447288"/>
            <a:ext cx="82296" cy="82296"/>
          </a:xfrm>
          <a:prstGeom prst="ellipse">
            <a:avLst/>
          </a:prstGeom>
          <a:solidFill>
            <a:srgbClr val="D4AF37"/>
          </a:solidFill>
          <a:ln/>
        </p:spPr>
      </p:sp>
      <p:sp>
        <p:nvSpPr>
          <p:cNvPr id="13" name="Text 10"/>
          <p:cNvSpPr/>
          <p:nvPr/>
        </p:nvSpPr>
        <p:spPr>
          <a:xfrm>
            <a:off x="987552" y="3300984"/>
            <a:ext cx="2859938" cy="502920"/>
          </a:xfrm>
          <a:prstGeom prst="rect">
            <a:avLst/>
          </a:prstGeom>
          <a:noFill/>
          <a:ln/>
        </p:spPr>
        <p:txBody>
          <a:bodyPr wrap="square" lIns="0" tIns="0" rIns="0" bIns="0" rtlCol="0" anchor="t"/>
          <a:lstStyle/>
          <a:p>
            <a:pPr indent="0" marL="0">
              <a:buNone/>
            </a:pPr>
            <a:r>
              <a:rPr lang="en-US" sz="1050" dirty="0">
                <a:solidFill>
                  <a:srgbClr val="201341"/>
                </a:solidFill>
                <a:latin typeface="Calibri" pitchFamily="34" charset="0"/>
                <a:ea typeface="Calibri" pitchFamily="34" charset="-122"/>
                <a:cs typeface="Calibri" pitchFamily="34" charset="-120"/>
              </a:rPr>
              <a:t>Ellen G. White, Evangelism</a:t>
            </a:r>
            <a:endParaRPr lang="en-US" sz="1050" dirty="0"/>
          </a:p>
        </p:txBody>
      </p:sp>
      <p:sp>
        <p:nvSpPr>
          <p:cNvPr id="14" name="Shape 11"/>
          <p:cNvSpPr/>
          <p:nvPr/>
        </p:nvSpPr>
        <p:spPr>
          <a:xfrm>
            <a:off x="777240" y="4014216"/>
            <a:ext cx="82296" cy="82296"/>
          </a:xfrm>
          <a:prstGeom prst="ellipse">
            <a:avLst/>
          </a:prstGeom>
          <a:solidFill>
            <a:srgbClr val="D4AF37"/>
          </a:solidFill>
          <a:ln/>
        </p:spPr>
      </p:sp>
      <p:sp>
        <p:nvSpPr>
          <p:cNvPr id="15" name="Text 12"/>
          <p:cNvSpPr/>
          <p:nvPr/>
        </p:nvSpPr>
        <p:spPr>
          <a:xfrm>
            <a:off x="987552" y="3867912"/>
            <a:ext cx="2859938" cy="502920"/>
          </a:xfrm>
          <a:prstGeom prst="rect">
            <a:avLst/>
          </a:prstGeom>
          <a:noFill/>
          <a:ln/>
        </p:spPr>
        <p:txBody>
          <a:bodyPr wrap="square" lIns="0" tIns="0" rIns="0" bIns="0" rtlCol="0" anchor="t"/>
          <a:lstStyle/>
          <a:p>
            <a:pPr indent="0" marL="0">
              <a:buNone/>
            </a:pPr>
            <a:r>
              <a:rPr lang="en-US" sz="1050" dirty="0">
                <a:solidFill>
                  <a:srgbClr val="201341"/>
                </a:solidFill>
                <a:latin typeface="Calibri" pitchFamily="34" charset="0"/>
                <a:ea typeface="Calibri" pitchFamily="34" charset="-122"/>
                <a:cs typeface="Calibri" pitchFamily="34" charset="-120"/>
              </a:rPr>
              <a:t>Ellen G. White, Messages to Young People</a:t>
            </a:r>
            <a:endParaRPr lang="en-US" sz="1050" dirty="0"/>
          </a:p>
        </p:txBody>
      </p:sp>
      <p:sp>
        <p:nvSpPr>
          <p:cNvPr id="16" name="Shape 13"/>
          <p:cNvSpPr/>
          <p:nvPr/>
        </p:nvSpPr>
        <p:spPr>
          <a:xfrm>
            <a:off x="777240" y="4581144"/>
            <a:ext cx="82296" cy="82296"/>
          </a:xfrm>
          <a:prstGeom prst="ellipse">
            <a:avLst/>
          </a:prstGeom>
          <a:solidFill>
            <a:srgbClr val="D4AF37"/>
          </a:solidFill>
          <a:ln/>
        </p:spPr>
      </p:sp>
      <p:sp>
        <p:nvSpPr>
          <p:cNvPr id="17" name="Text 14"/>
          <p:cNvSpPr/>
          <p:nvPr/>
        </p:nvSpPr>
        <p:spPr>
          <a:xfrm>
            <a:off x="987552" y="4434840"/>
            <a:ext cx="2859938" cy="502920"/>
          </a:xfrm>
          <a:prstGeom prst="rect">
            <a:avLst/>
          </a:prstGeom>
          <a:noFill/>
          <a:ln/>
        </p:spPr>
        <p:txBody>
          <a:bodyPr wrap="square" lIns="0" tIns="0" rIns="0" bIns="0" rtlCol="0" anchor="t"/>
          <a:lstStyle/>
          <a:p>
            <a:pPr indent="0" marL="0">
              <a:buNone/>
            </a:pPr>
            <a:r>
              <a:rPr lang="en-US" sz="1050" dirty="0">
                <a:solidFill>
                  <a:srgbClr val="201341"/>
                </a:solidFill>
                <a:latin typeface="Calibri" pitchFamily="34" charset="0"/>
                <a:ea typeface="Calibri" pitchFamily="34" charset="-122"/>
                <a:cs typeface="Calibri" pitchFamily="34" charset="-120"/>
              </a:rPr>
              <a:t>Ellen G. White, Patriarchs and Prophets</a:t>
            </a:r>
            <a:endParaRPr lang="en-US" sz="1050" dirty="0"/>
          </a:p>
        </p:txBody>
      </p:sp>
      <p:sp>
        <p:nvSpPr>
          <p:cNvPr id="18" name="Shape 15"/>
          <p:cNvSpPr/>
          <p:nvPr/>
        </p:nvSpPr>
        <p:spPr>
          <a:xfrm>
            <a:off x="4332122" y="1645920"/>
            <a:ext cx="3527450" cy="3657600"/>
          </a:xfrm>
          <a:prstGeom prst="roundRect">
            <a:avLst>
              <a:gd name="adj" fmla="val 2074"/>
            </a:avLst>
          </a:prstGeom>
          <a:solidFill>
            <a:srgbClr val="F5F2FA"/>
          </a:solidFill>
          <a:ln/>
          <a:effectLst>
            <a:outerShdw sx="100000" sy="100000" kx="0" ky="0" algn="bl" rotWithShape="0" blurRad="76200" dist="25400" dir="5400000">
              <a:srgbClr val="000000">
                <a:alpha val="10000"/>
              </a:srgbClr>
            </a:outerShdw>
          </a:effectLst>
        </p:spPr>
      </p:sp>
      <p:sp>
        <p:nvSpPr>
          <p:cNvPr id="19" name="Text 16"/>
          <p:cNvSpPr/>
          <p:nvPr/>
        </p:nvSpPr>
        <p:spPr>
          <a:xfrm>
            <a:off x="4560722" y="1828800"/>
            <a:ext cx="3070250" cy="320040"/>
          </a:xfrm>
          <a:prstGeom prst="rect">
            <a:avLst/>
          </a:prstGeom>
          <a:noFill/>
          <a:ln/>
        </p:spPr>
        <p:txBody>
          <a:bodyPr wrap="square" lIns="0" tIns="0" rIns="0" bIns="0" rtlCol="0" anchor="ctr"/>
          <a:lstStyle/>
          <a:p>
            <a:pPr indent="0" marL="0">
              <a:buNone/>
            </a:pPr>
            <a:r>
              <a:rPr lang="en-US" sz="1200" b="1" spc="100" kern="0" dirty="0">
                <a:solidFill>
                  <a:srgbClr val="8A6D1E"/>
                </a:solidFill>
                <a:latin typeface="Calibri" pitchFamily="34" charset="0"/>
                <a:ea typeface="Calibri" pitchFamily="34" charset="-122"/>
                <a:cs typeface="Calibri" pitchFamily="34" charset="-120"/>
              </a:rPr>
              <a:t>CHURCH RESOURCES</a:t>
            </a:r>
            <a:endParaRPr lang="en-US" sz="1200" dirty="0"/>
          </a:p>
        </p:txBody>
      </p:sp>
      <p:sp>
        <p:nvSpPr>
          <p:cNvPr id="20" name="Shape 17"/>
          <p:cNvSpPr/>
          <p:nvPr/>
        </p:nvSpPr>
        <p:spPr>
          <a:xfrm>
            <a:off x="4560722" y="2313432"/>
            <a:ext cx="82296" cy="82296"/>
          </a:xfrm>
          <a:prstGeom prst="ellipse">
            <a:avLst/>
          </a:prstGeom>
          <a:solidFill>
            <a:srgbClr val="D4AF37"/>
          </a:solidFill>
          <a:ln/>
        </p:spPr>
      </p:sp>
      <p:sp>
        <p:nvSpPr>
          <p:cNvPr id="21" name="Text 18"/>
          <p:cNvSpPr/>
          <p:nvPr/>
        </p:nvSpPr>
        <p:spPr>
          <a:xfrm>
            <a:off x="4771034" y="2167128"/>
            <a:ext cx="2859938" cy="502920"/>
          </a:xfrm>
          <a:prstGeom prst="rect">
            <a:avLst/>
          </a:prstGeom>
          <a:noFill/>
          <a:ln/>
        </p:spPr>
        <p:txBody>
          <a:bodyPr wrap="square" lIns="0" tIns="0" rIns="0" bIns="0" rtlCol="0" anchor="t"/>
          <a:lstStyle/>
          <a:p>
            <a:pPr indent="0" marL="0">
              <a:buNone/>
            </a:pPr>
            <a:r>
              <a:rPr lang="en-US" sz="1050" dirty="0">
                <a:solidFill>
                  <a:srgbClr val="201341"/>
                </a:solidFill>
                <a:latin typeface="Calibri" pitchFamily="34" charset="0"/>
                <a:ea typeface="Calibri" pitchFamily="34" charset="-122"/>
                <a:cs typeface="Calibri" pitchFamily="34" charset="-120"/>
              </a:rPr>
              <a:t>General Conference Philosophy of Music guidance</a:t>
            </a:r>
            <a:endParaRPr lang="en-US" sz="1050" dirty="0"/>
          </a:p>
        </p:txBody>
      </p:sp>
      <p:sp>
        <p:nvSpPr>
          <p:cNvPr id="22" name="Shape 19"/>
          <p:cNvSpPr/>
          <p:nvPr/>
        </p:nvSpPr>
        <p:spPr>
          <a:xfrm>
            <a:off x="4560722" y="2880360"/>
            <a:ext cx="82296" cy="82296"/>
          </a:xfrm>
          <a:prstGeom prst="ellipse">
            <a:avLst/>
          </a:prstGeom>
          <a:solidFill>
            <a:srgbClr val="D4AF37"/>
          </a:solidFill>
          <a:ln/>
        </p:spPr>
      </p:sp>
      <p:sp>
        <p:nvSpPr>
          <p:cNvPr id="23" name="Text 20"/>
          <p:cNvSpPr/>
          <p:nvPr/>
        </p:nvSpPr>
        <p:spPr>
          <a:xfrm>
            <a:off x="4771034" y="2734056"/>
            <a:ext cx="2859938" cy="502920"/>
          </a:xfrm>
          <a:prstGeom prst="rect">
            <a:avLst/>
          </a:prstGeom>
          <a:noFill/>
          <a:ln/>
        </p:spPr>
        <p:txBody>
          <a:bodyPr wrap="square" lIns="0" tIns="0" rIns="0" bIns="0" rtlCol="0" anchor="t"/>
          <a:lstStyle/>
          <a:p>
            <a:pPr indent="0" marL="0">
              <a:buNone/>
            </a:pPr>
            <a:r>
              <a:rPr lang="en-US" sz="1050" dirty="0">
                <a:solidFill>
                  <a:srgbClr val="201341"/>
                </a:solidFill>
                <a:latin typeface="Calibri" pitchFamily="34" charset="0"/>
                <a:ea typeface="Calibri" pitchFamily="34" charset="-122"/>
                <a:cs typeface="Calibri" pitchFamily="34" charset="-120"/>
              </a:rPr>
              <a:t>The Seventh-day Adventist Hymnal (1985)</a:t>
            </a:r>
            <a:endParaRPr lang="en-US" sz="1050" dirty="0"/>
          </a:p>
        </p:txBody>
      </p:sp>
      <p:sp>
        <p:nvSpPr>
          <p:cNvPr id="24" name="Shape 21"/>
          <p:cNvSpPr/>
          <p:nvPr/>
        </p:nvSpPr>
        <p:spPr>
          <a:xfrm>
            <a:off x="4560722" y="3447288"/>
            <a:ext cx="82296" cy="82296"/>
          </a:xfrm>
          <a:prstGeom prst="ellipse">
            <a:avLst/>
          </a:prstGeom>
          <a:solidFill>
            <a:srgbClr val="D4AF37"/>
          </a:solidFill>
          <a:ln/>
        </p:spPr>
      </p:sp>
      <p:sp>
        <p:nvSpPr>
          <p:cNvPr id="25" name="Text 22"/>
          <p:cNvSpPr/>
          <p:nvPr/>
        </p:nvSpPr>
        <p:spPr>
          <a:xfrm>
            <a:off x="4771034" y="3300984"/>
            <a:ext cx="2859938" cy="502920"/>
          </a:xfrm>
          <a:prstGeom prst="rect">
            <a:avLst/>
          </a:prstGeom>
          <a:noFill/>
          <a:ln/>
        </p:spPr>
        <p:txBody>
          <a:bodyPr wrap="square" lIns="0" tIns="0" rIns="0" bIns="0" rtlCol="0" anchor="t"/>
          <a:lstStyle/>
          <a:p>
            <a:pPr indent="0" marL="0">
              <a:buNone/>
            </a:pPr>
            <a:r>
              <a:rPr lang="en-US" sz="1050" dirty="0">
                <a:solidFill>
                  <a:srgbClr val="201341"/>
                </a:solidFill>
                <a:latin typeface="Calibri" pitchFamily="34" charset="0"/>
                <a:ea typeface="Calibri" pitchFamily="34" charset="-122"/>
                <a:cs typeface="Calibri" pitchFamily="34" charset="-120"/>
              </a:rPr>
              <a:t>Seventh-day Adventist Church Manual</a:t>
            </a:r>
            <a:endParaRPr lang="en-US" sz="1050" dirty="0"/>
          </a:p>
        </p:txBody>
      </p:sp>
      <p:sp>
        <p:nvSpPr>
          <p:cNvPr id="26" name="Shape 23"/>
          <p:cNvSpPr/>
          <p:nvPr/>
        </p:nvSpPr>
        <p:spPr>
          <a:xfrm>
            <a:off x="8115605" y="1645920"/>
            <a:ext cx="3527450" cy="3657600"/>
          </a:xfrm>
          <a:prstGeom prst="roundRect">
            <a:avLst>
              <a:gd name="adj" fmla="val 2074"/>
            </a:avLst>
          </a:prstGeom>
          <a:solidFill>
            <a:srgbClr val="F5F2FA"/>
          </a:solidFill>
          <a:ln/>
          <a:effectLst>
            <a:outerShdw sx="100000" sy="100000" kx="0" ky="0" algn="bl" rotWithShape="0" blurRad="76200" dist="25400" dir="5400000">
              <a:srgbClr val="000000">
                <a:alpha val="10000"/>
              </a:srgbClr>
            </a:outerShdw>
          </a:effectLst>
        </p:spPr>
      </p:sp>
      <p:sp>
        <p:nvSpPr>
          <p:cNvPr id="27" name="Text 24"/>
          <p:cNvSpPr/>
          <p:nvPr/>
        </p:nvSpPr>
        <p:spPr>
          <a:xfrm>
            <a:off x="8344205" y="1828800"/>
            <a:ext cx="3070250" cy="320040"/>
          </a:xfrm>
          <a:prstGeom prst="rect">
            <a:avLst/>
          </a:prstGeom>
          <a:noFill/>
          <a:ln/>
        </p:spPr>
        <p:txBody>
          <a:bodyPr wrap="square" lIns="0" tIns="0" rIns="0" bIns="0" rtlCol="0" anchor="ctr"/>
          <a:lstStyle/>
          <a:p>
            <a:pPr indent="0" marL="0">
              <a:buNone/>
            </a:pPr>
            <a:r>
              <a:rPr lang="en-US" sz="1200" b="1" spc="100" kern="0" dirty="0">
                <a:solidFill>
                  <a:srgbClr val="8A6D1E"/>
                </a:solidFill>
                <a:latin typeface="Calibri" pitchFamily="34" charset="0"/>
                <a:ea typeface="Calibri" pitchFamily="34" charset="-122"/>
                <a:cs typeface="Calibri" pitchFamily="34" charset="-120"/>
              </a:rPr>
              <a:t>SCHOLARLY WORKS</a:t>
            </a:r>
            <a:endParaRPr lang="en-US" sz="1200" dirty="0"/>
          </a:p>
        </p:txBody>
      </p:sp>
      <p:sp>
        <p:nvSpPr>
          <p:cNvPr id="28" name="Shape 25"/>
          <p:cNvSpPr/>
          <p:nvPr/>
        </p:nvSpPr>
        <p:spPr>
          <a:xfrm>
            <a:off x="8344205" y="2313432"/>
            <a:ext cx="82296" cy="82296"/>
          </a:xfrm>
          <a:prstGeom prst="ellipse">
            <a:avLst/>
          </a:prstGeom>
          <a:solidFill>
            <a:srgbClr val="D4AF37"/>
          </a:solidFill>
          <a:ln/>
        </p:spPr>
      </p:sp>
      <p:sp>
        <p:nvSpPr>
          <p:cNvPr id="29" name="Text 26"/>
          <p:cNvSpPr/>
          <p:nvPr/>
        </p:nvSpPr>
        <p:spPr>
          <a:xfrm>
            <a:off x="8554517" y="2167128"/>
            <a:ext cx="2859938" cy="502920"/>
          </a:xfrm>
          <a:prstGeom prst="rect">
            <a:avLst/>
          </a:prstGeom>
          <a:noFill/>
          <a:ln/>
        </p:spPr>
        <p:txBody>
          <a:bodyPr wrap="square" lIns="0" tIns="0" rIns="0" bIns="0" rtlCol="0" anchor="t"/>
          <a:lstStyle/>
          <a:p>
            <a:pPr indent="0" marL="0">
              <a:buNone/>
            </a:pPr>
            <a:r>
              <a:rPr lang="en-US" sz="1050" dirty="0">
                <a:solidFill>
                  <a:srgbClr val="201341"/>
                </a:solidFill>
                <a:latin typeface="Calibri" pitchFamily="34" charset="0"/>
                <a:ea typeface="Calibri" pitchFamily="34" charset="-122"/>
                <a:cs typeface="Calibri" pitchFamily="34" charset="-120"/>
              </a:rPr>
              <a:t>D. Levitin, This Is Your Brain on Music</a:t>
            </a:r>
            <a:endParaRPr lang="en-US" sz="1050" dirty="0"/>
          </a:p>
        </p:txBody>
      </p:sp>
      <p:sp>
        <p:nvSpPr>
          <p:cNvPr id="30" name="Shape 27"/>
          <p:cNvSpPr/>
          <p:nvPr/>
        </p:nvSpPr>
        <p:spPr>
          <a:xfrm>
            <a:off x="8344205" y="2880360"/>
            <a:ext cx="82296" cy="82296"/>
          </a:xfrm>
          <a:prstGeom prst="ellipse">
            <a:avLst/>
          </a:prstGeom>
          <a:solidFill>
            <a:srgbClr val="D4AF37"/>
          </a:solidFill>
          <a:ln/>
        </p:spPr>
      </p:sp>
      <p:sp>
        <p:nvSpPr>
          <p:cNvPr id="31" name="Text 28"/>
          <p:cNvSpPr/>
          <p:nvPr/>
        </p:nvSpPr>
        <p:spPr>
          <a:xfrm>
            <a:off x="8554517" y="2734056"/>
            <a:ext cx="2859938" cy="502920"/>
          </a:xfrm>
          <a:prstGeom prst="rect">
            <a:avLst/>
          </a:prstGeom>
          <a:noFill/>
          <a:ln/>
        </p:spPr>
        <p:txBody>
          <a:bodyPr wrap="square" lIns="0" tIns="0" rIns="0" bIns="0" rtlCol="0" anchor="t"/>
          <a:lstStyle/>
          <a:p>
            <a:pPr indent="0" marL="0">
              <a:buNone/>
            </a:pPr>
            <a:r>
              <a:rPr lang="en-US" sz="1050" dirty="0">
                <a:solidFill>
                  <a:srgbClr val="201341"/>
                </a:solidFill>
                <a:latin typeface="Calibri" pitchFamily="34" charset="0"/>
                <a:ea typeface="Calibri" pitchFamily="34" charset="-122"/>
                <a:cs typeface="Calibri" pitchFamily="34" charset="-120"/>
              </a:rPr>
              <a:t>S. Koelsch, Brain and Music</a:t>
            </a:r>
            <a:endParaRPr lang="en-US" sz="1050" dirty="0"/>
          </a:p>
        </p:txBody>
      </p:sp>
      <p:sp>
        <p:nvSpPr>
          <p:cNvPr id="32" name="Shape 29"/>
          <p:cNvSpPr/>
          <p:nvPr/>
        </p:nvSpPr>
        <p:spPr>
          <a:xfrm>
            <a:off x="8344205" y="3447288"/>
            <a:ext cx="82296" cy="82296"/>
          </a:xfrm>
          <a:prstGeom prst="ellipse">
            <a:avLst/>
          </a:prstGeom>
          <a:solidFill>
            <a:srgbClr val="D4AF37"/>
          </a:solidFill>
          <a:ln/>
        </p:spPr>
      </p:sp>
      <p:sp>
        <p:nvSpPr>
          <p:cNvPr id="33" name="Text 30"/>
          <p:cNvSpPr/>
          <p:nvPr/>
        </p:nvSpPr>
        <p:spPr>
          <a:xfrm>
            <a:off x="8554517" y="3300984"/>
            <a:ext cx="2859938" cy="502920"/>
          </a:xfrm>
          <a:prstGeom prst="rect">
            <a:avLst/>
          </a:prstGeom>
          <a:noFill/>
          <a:ln/>
        </p:spPr>
        <p:txBody>
          <a:bodyPr wrap="square" lIns="0" tIns="0" rIns="0" bIns="0" rtlCol="0" anchor="t"/>
          <a:lstStyle/>
          <a:p>
            <a:pPr indent="0" marL="0">
              <a:buNone/>
            </a:pPr>
            <a:r>
              <a:rPr lang="en-US" sz="1050" dirty="0">
                <a:solidFill>
                  <a:srgbClr val="201341"/>
                </a:solidFill>
                <a:latin typeface="Calibri" pitchFamily="34" charset="0"/>
                <a:ea typeface="Calibri" pitchFamily="34" charset="-122"/>
                <a:cs typeface="Calibri" pitchFamily="34" charset="-120"/>
              </a:rPr>
              <a:t>G. Kreutz et al., choral singing and immune/hormonal response (2004)</a:t>
            </a:r>
            <a:endParaRPr lang="en-US" sz="1050" dirty="0"/>
          </a:p>
        </p:txBody>
      </p:sp>
      <p:sp>
        <p:nvSpPr>
          <p:cNvPr id="34" name="Shape 31"/>
          <p:cNvSpPr/>
          <p:nvPr/>
        </p:nvSpPr>
        <p:spPr>
          <a:xfrm>
            <a:off x="8344205" y="4014216"/>
            <a:ext cx="82296" cy="82296"/>
          </a:xfrm>
          <a:prstGeom prst="ellipse">
            <a:avLst/>
          </a:prstGeom>
          <a:solidFill>
            <a:srgbClr val="D4AF37"/>
          </a:solidFill>
          <a:ln/>
        </p:spPr>
      </p:sp>
      <p:sp>
        <p:nvSpPr>
          <p:cNvPr id="35" name="Text 32"/>
          <p:cNvSpPr/>
          <p:nvPr/>
        </p:nvSpPr>
        <p:spPr>
          <a:xfrm>
            <a:off x="8554517" y="3867912"/>
            <a:ext cx="2859938" cy="502920"/>
          </a:xfrm>
          <a:prstGeom prst="rect">
            <a:avLst/>
          </a:prstGeom>
          <a:noFill/>
          <a:ln/>
        </p:spPr>
        <p:txBody>
          <a:bodyPr wrap="square" lIns="0" tIns="0" rIns="0" bIns="0" rtlCol="0" anchor="t"/>
          <a:lstStyle/>
          <a:p>
            <a:pPr indent="0" marL="0">
              <a:buNone/>
            </a:pPr>
            <a:r>
              <a:rPr lang="en-US" sz="1050" dirty="0">
                <a:solidFill>
                  <a:srgbClr val="201341"/>
                </a:solidFill>
                <a:latin typeface="Calibri" pitchFamily="34" charset="0"/>
                <a:ea typeface="Calibri" pitchFamily="34" charset="-122"/>
                <a:cs typeface="Calibri" pitchFamily="34" charset="-120"/>
              </a:rPr>
              <a:t>B. Vickhoff et al., heart-rate synchrony in choir singing (2013)</a:t>
            </a:r>
            <a:endParaRPr lang="en-US" sz="1050" dirty="0"/>
          </a:p>
        </p:txBody>
      </p:sp>
      <p:sp>
        <p:nvSpPr>
          <p:cNvPr id="36" name="Text 33"/>
          <p:cNvSpPr/>
          <p:nvPr/>
        </p:nvSpPr>
        <p:spPr>
          <a:xfrm>
            <a:off x="11323015" y="6419088"/>
            <a:ext cx="502920" cy="274320"/>
          </a:xfrm>
          <a:prstGeom prst="rect">
            <a:avLst/>
          </a:prstGeom>
          <a:noFill/>
          <a:ln/>
        </p:spPr>
        <p:txBody>
          <a:bodyPr wrap="square" lIns="0" tIns="0" rIns="0" bIns="0" rtlCol="0" anchor="ctr"/>
          <a:lstStyle/>
          <a:p>
            <a:pPr algn="r" indent="0" marL="0">
              <a:buNone/>
            </a:pPr>
            <a:r>
              <a:rPr lang="en-US" sz="1000" dirty="0">
                <a:solidFill>
                  <a:srgbClr val="6E6485"/>
                </a:solidFill>
                <a:latin typeface="Calibri" pitchFamily="34" charset="0"/>
                <a:ea typeface="Calibri" pitchFamily="34" charset="-122"/>
                <a:cs typeface="Calibri" pitchFamily="34" charset="-120"/>
              </a:rPr>
              <a:t>31</a:t>
            </a:r>
            <a:endParaRPr lang="en-US" sz="1000" dirty="0"/>
          </a:p>
        </p:txBody>
      </p:sp>
      <p:sp>
        <p:nvSpPr>
          <p:cNvPr id="37" name="Text 34"/>
          <p:cNvSpPr/>
          <p:nvPr/>
        </p:nvSpPr>
        <p:spPr>
          <a:xfrm>
            <a:off x="548640" y="6419088"/>
            <a:ext cx="5486400" cy="274320"/>
          </a:xfrm>
          <a:prstGeom prst="rect">
            <a:avLst/>
          </a:prstGeom>
          <a:noFill/>
          <a:ln/>
        </p:spPr>
        <p:txBody>
          <a:bodyPr wrap="square" lIns="0" tIns="0" rIns="0" bIns="0" rtlCol="0" anchor="ctr"/>
          <a:lstStyle/>
          <a:p>
            <a:pPr indent="0" marL="0">
              <a:buNone/>
            </a:pPr>
            <a:r>
              <a:rPr lang="en-US" sz="900" spc="120" kern="0" dirty="0">
                <a:solidFill>
                  <a:srgbClr val="6E6485"/>
                </a:solidFill>
                <a:latin typeface="Calibri" pitchFamily="34" charset="0"/>
                <a:ea typeface="Calibri" pitchFamily="34" charset="-122"/>
                <a:cs typeface="Calibri" pitchFamily="34" charset="-120"/>
              </a:rPr>
              <a:t>THE ADVENTIST PHILOSOPHY OF MUSIC</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37</Slides>
  <Notes>37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Seventh-day Adventist Philosophy of Music</dc:title>
  <dc:subject>PptxGenJS Presentation</dc:subject>
  <dc:creator>Dr. Nathanael Adjei, MD FACP</dc:creator>
  <cp:lastModifiedBy>Dr. Nathanael Adjei, MD FACP</cp:lastModifiedBy>
  <cp:revision>1</cp:revision>
  <dcterms:created xsi:type="dcterms:W3CDTF">2026-06-26T02:19:17Z</dcterms:created>
  <dcterms:modified xsi:type="dcterms:W3CDTF">2026-06-26T02:19:17Z</dcterms:modified>
</cp:coreProperties>
</file>