
<file path=[Content_Types].xml><?xml version="1.0" encoding="utf-8"?>
<Types xmlns="http://schemas.openxmlformats.org/package/2006/content-types">
  <Default Extension="png" ContentType="image/png"/>
  <Default Extension="m4a" ContentType="audio/mp4"/>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74" r:id="rId1"/>
  </p:sldMasterIdLst>
  <p:sldIdLst>
    <p:sldId id="301" r:id="rId2"/>
    <p:sldId id="279" r:id="rId3"/>
    <p:sldId id="281" r:id="rId4"/>
    <p:sldId id="257" r:id="rId5"/>
    <p:sldId id="286" r:id="rId6"/>
    <p:sldId id="282" r:id="rId7"/>
    <p:sldId id="258" r:id="rId8"/>
    <p:sldId id="283" r:id="rId9"/>
    <p:sldId id="284" r:id="rId10"/>
    <p:sldId id="274" r:id="rId11"/>
    <p:sldId id="285" r:id="rId12"/>
    <p:sldId id="287" r:id="rId13"/>
    <p:sldId id="266" r:id="rId14"/>
    <p:sldId id="305" r:id="rId15"/>
    <p:sldId id="275" r:id="rId16"/>
    <p:sldId id="288" r:id="rId17"/>
    <p:sldId id="267" r:id="rId18"/>
    <p:sldId id="298" r:id="rId19"/>
    <p:sldId id="306" r:id="rId20"/>
    <p:sldId id="292" r:id="rId21"/>
    <p:sldId id="293" r:id="rId22"/>
    <p:sldId id="309" r:id="rId23"/>
    <p:sldId id="308" r:id="rId24"/>
    <p:sldId id="311" r:id="rId25"/>
    <p:sldId id="312" r:id="rId26"/>
    <p:sldId id="318" r:id="rId27"/>
    <p:sldId id="317" r:id="rId28"/>
    <p:sldId id="316" r:id="rId29"/>
    <p:sldId id="315" r:id="rId30"/>
    <p:sldId id="300" r:id="rId31"/>
  </p:sldIdLst>
  <p:sldSz cx="12193588"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6866"/>
    <a:srgbClr val="C34726"/>
    <a:srgbClr val="C00000"/>
    <a:srgbClr val="C62C2C"/>
    <a:srgbClr val="729FCF"/>
    <a:srgbClr val="93C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8" d="100"/>
          <a:sy n="78" d="100"/>
        </p:scale>
        <p:origin x="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100" name="PlaceHolder 2"/>
          <p:cNvSpPr>
            <a:spLocks noGrp="1"/>
          </p:cNvSpPr>
          <p:nvPr>
            <p:ph/>
          </p:nvPr>
        </p:nvSpPr>
        <p:spPr>
          <a:xfrm>
            <a:off x="609480" y="1604520"/>
            <a:ext cx="1097352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01" name="PlaceHolder 3"/>
          <p:cNvSpPr>
            <a:spLocks noGrp="1"/>
          </p:cNvSpPr>
          <p:nvPr>
            <p:ph/>
          </p:nvPr>
        </p:nvSpPr>
        <p:spPr>
          <a:xfrm>
            <a:off x="609480" y="3682080"/>
            <a:ext cx="1097352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103" name="PlaceHolder 2"/>
          <p:cNvSpPr>
            <a:spLocks noGrp="1"/>
          </p:cNvSpPr>
          <p:nvPr>
            <p:ph/>
          </p:nvPr>
        </p:nvSpPr>
        <p:spPr>
          <a:xfrm>
            <a:off x="609480" y="160452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04" name="PlaceHolder 3"/>
          <p:cNvSpPr>
            <a:spLocks noGrp="1"/>
          </p:cNvSpPr>
          <p:nvPr>
            <p:ph/>
          </p:nvPr>
        </p:nvSpPr>
        <p:spPr>
          <a:xfrm>
            <a:off x="6232680" y="160452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05" name="PlaceHolder 4"/>
          <p:cNvSpPr>
            <a:spLocks noGrp="1"/>
          </p:cNvSpPr>
          <p:nvPr>
            <p:ph/>
          </p:nvPr>
        </p:nvSpPr>
        <p:spPr>
          <a:xfrm>
            <a:off x="609480" y="368208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06" name="PlaceHolder 5"/>
          <p:cNvSpPr>
            <a:spLocks noGrp="1"/>
          </p:cNvSpPr>
          <p:nvPr>
            <p:ph/>
          </p:nvPr>
        </p:nvSpPr>
        <p:spPr>
          <a:xfrm>
            <a:off x="6232680" y="368208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108" name="PlaceHolder 2"/>
          <p:cNvSpPr>
            <a:spLocks noGrp="1"/>
          </p:cNvSpPr>
          <p:nvPr>
            <p:ph/>
          </p:nvPr>
        </p:nvSpPr>
        <p:spPr>
          <a:xfrm>
            <a:off x="609480" y="1604520"/>
            <a:ext cx="35334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09" name="PlaceHolder 3"/>
          <p:cNvSpPr>
            <a:spLocks noGrp="1"/>
          </p:cNvSpPr>
          <p:nvPr>
            <p:ph/>
          </p:nvPr>
        </p:nvSpPr>
        <p:spPr>
          <a:xfrm>
            <a:off x="4320000" y="1604520"/>
            <a:ext cx="35334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10" name="PlaceHolder 4"/>
          <p:cNvSpPr>
            <a:spLocks noGrp="1"/>
          </p:cNvSpPr>
          <p:nvPr>
            <p:ph/>
          </p:nvPr>
        </p:nvSpPr>
        <p:spPr>
          <a:xfrm>
            <a:off x="8030520" y="1604520"/>
            <a:ext cx="35334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11" name="PlaceHolder 5"/>
          <p:cNvSpPr>
            <a:spLocks noGrp="1"/>
          </p:cNvSpPr>
          <p:nvPr>
            <p:ph/>
          </p:nvPr>
        </p:nvSpPr>
        <p:spPr>
          <a:xfrm>
            <a:off x="609480" y="3682080"/>
            <a:ext cx="35334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12" name="PlaceHolder 6"/>
          <p:cNvSpPr>
            <a:spLocks noGrp="1"/>
          </p:cNvSpPr>
          <p:nvPr>
            <p:ph/>
          </p:nvPr>
        </p:nvSpPr>
        <p:spPr>
          <a:xfrm>
            <a:off x="4320000" y="3682080"/>
            <a:ext cx="35334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113" name="PlaceHolder 7"/>
          <p:cNvSpPr>
            <a:spLocks noGrp="1"/>
          </p:cNvSpPr>
          <p:nvPr>
            <p:ph/>
          </p:nvPr>
        </p:nvSpPr>
        <p:spPr>
          <a:xfrm>
            <a:off x="8030520" y="3682080"/>
            <a:ext cx="35334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79" name="PlaceHolder 2"/>
          <p:cNvSpPr>
            <a:spLocks noGrp="1"/>
          </p:cNvSpPr>
          <p:nvPr>
            <p:ph type="subTitle"/>
          </p:nvPr>
        </p:nvSpPr>
        <p:spPr>
          <a:xfrm>
            <a:off x="609480" y="1604520"/>
            <a:ext cx="10973520" cy="3977280"/>
          </a:xfrm>
          <a:prstGeom prst="rect">
            <a:avLst/>
          </a:prstGeom>
          <a:noFill/>
          <a:ln w="0">
            <a:noFill/>
          </a:ln>
        </p:spPr>
        <p:txBody>
          <a:bodyPr lIns="0" tIns="0" rIns="0" bIns="0" anchor="ctr">
            <a:noAutofit/>
          </a:bodyPr>
          <a:lstStyle/>
          <a:p>
            <a:pPr algn="ctr">
              <a:buNone/>
            </a:pPr>
            <a:endParaRPr lang="fr-FR"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81" name="PlaceHolder 2"/>
          <p:cNvSpPr>
            <a:spLocks noGrp="1"/>
          </p:cNvSpPr>
          <p:nvPr>
            <p:ph/>
          </p:nvPr>
        </p:nvSpPr>
        <p:spPr>
          <a:xfrm>
            <a:off x="609480" y="1604520"/>
            <a:ext cx="10973520" cy="397728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83" name="PlaceHolder 2"/>
          <p:cNvSpPr>
            <a:spLocks noGrp="1"/>
          </p:cNvSpPr>
          <p:nvPr>
            <p:ph/>
          </p:nvPr>
        </p:nvSpPr>
        <p:spPr>
          <a:xfrm>
            <a:off x="609480" y="1604520"/>
            <a:ext cx="5355000" cy="397728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84" name="PlaceHolder 3"/>
          <p:cNvSpPr>
            <a:spLocks noGrp="1"/>
          </p:cNvSpPr>
          <p:nvPr>
            <p:ph/>
          </p:nvPr>
        </p:nvSpPr>
        <p:spPr>
          <a:xfrm>
            <a:off x="6232680" y="1604520"/>
            <a:ext cx="5355000" cy="397728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609480" y="273600"/>
            <a:ext cx="10973520" cy="5307840"/>
          </a:xfrm>
          <a:prstGeom prst="rect">
            <a:avLst/>
          </a:prstGeom>
          <a:noFill/>
          <a:ln w="0">
            <a:noFill/>
          </a:ln>
        </p:spPr>
        <p:txBody>
          <a:bodyPr lIns="0" tIns="0" rIns="0" bIns="0" anchor="ctr">
            <a:noAutofit/>
          </a:bodyPr>
          <a:lstStyle/>
          <a:p>
            <a:pPr algn="ctr">
              <a:buNone/>
            </a:pPr>
            <a:endParaRPr lang="fr-FR"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88" name="PlaceHolder 2"/>
          <p:cNvSpPr>
            <a:spLocks noGrp="1"/>
          </p:cNvSpPr>
          <p:nvPr>
            <p:ph/>
          </p:nvPr>
        </p:nvSpPr>
        <p:spPr>
          <a:xfrm>
            <a:off x="609480" y="160452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89" name="PlaceHolder 3"/>
          <p:cNvSpPr>
            <a:spLocks noGrp="1"/>
          </p:cNvSpPr>
          <p:nvPr>
            <p:ph/>
          </p:nvPr>
        </p:nvSpPr>
        <p:spPr>
          <a:xfrm>
            <a:off x="6232680" y="1604520"/>
            <a:ext cx="5355000" cy="397728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90" name="PlaceHolder 4"/>
          <p:cNvSpPr>
            <a:spLocks noGrp="1"/>
          </p:cNvSpPr>
          <p:nvPr>
            <p:ph/>
          </p:nvPr>
        </p:nvSpPr>
        <p:spPr>
          <a:xfrm>
            <a:off x="609480" y="368208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92" name="PlaceHolder 2"/>
          <p:cNvSpPr>
            <a:spLocks noGrp="1"/>
          </p:cNvSpPr>
          <p:nvPr>
            <p:ph/>
          </p:nvPr>
        </p:nvSpPr>
        <p:spPr>
          <a:xfrm>
            <a:off x="609480" y="1604520"/>
            <a:ext cx="5355000" cy="397728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93" name="PlaceHolder 3"/>
          <p:cNvSpPr>
            <a:spLocks noGrp="1"/>
          </p:cNvSpPr>
          <p:nvPr>
            <p:ph/>
          </p:nvPr>
        </p:nvSpPr>
        <p:spPr>
          <a:xfrm>
            <a:off x="6232680" y="160452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94" name="PlaceHolder 4"/>
          <p:cNvSpPr>
            <a:spLocks noGrp="1"/>
          </p:cNvSpPr>
          <p:nvPr>
            <p:ph/>
          </p:nvPr>
        </p:nvSpPr>
        <p:spPr>
          <a:xfrm>
            <a:off x="6232680" y="368208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endParaRPr lang="fr-FR" sz="1800" b="0" strike="noStrike" spc="-1">
              <a:solidFill>
                <a:srgbClr val="000000"/>
              </a:solidFill>
              <a:latin typeface="Arial"/>
            </a:endParaRPr>
          </a:p>
        </p:txBody>
      </p:sp>
      <p:sp>
        <p:nvSpPr>
          <p:cNvPr id="96" name="PlaceHolder 2"/>
          <p:cNvSpPr>
            <a:spLocks noGrp="1"/>
          </p:cNvSpPr>
          <p:nvPr>
            <p:ph/>
          </p:nvPr>
        </p:nvSpPr>
        <p:spPr>
          <a:xfrm>
            <a:off x="609480" y="160452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97" name="PlaceHolder 3"/>
          <p:cNvSpPr>
            <a:spLocks noGrp="1"/>
          </p:cNvSpPr>
          <p:nvPr>
            <p:ph/>
          </p:nvPr>
        </p:nvSpPr>
        <p:spPr>
          <a:xfrm>
            <a:off x="6232680" y="1604520"/>
            <a:ext cx="535500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
        <p:nvSpPr>
          <p:cNvPr id="98" name="PlaceHolder 4"/>
          <p:cNvSpPr>
            <a:spLocks noGrp="1"/>
          </p:cNvSpPr>
          <p:nvPr>
            <p:ph/>
          </p:nvPr>
        </p:nvSpPr>
        <p:spPr>
          <a:xfrm>
            <a:off x="609480" y="3682080"/>
            <a:ext cx="10973520" cy="1896840"/>
          </a:xfrm>
          <a:prstGeom prst="rect">
            <a:avLst/>
          </a:prstGeom>
          <a:noFill/>
          <a:ln w="0">
            <a:noFill/>
          </a:ln>
        </p:spPr>
        <p:txBody>
          <a:bodyPr lIns="0" tIns="0" rIns="0" bIns="0" anchor="t">
            <a:normAutofit/>
          </a:bodyPr>
          <a:lstStyle/>
          <a:p>
            <a:endParaRPr lang="fr-FR" sz="2800" b="0" strike="noStrike" spc="-1">
              <a:solidFill>
                <a:srgbClr val="000000"/>
              </a:solidFill>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3520" cy="114480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éditer le format du texte-titre</a:t>
            </a:r>
          </a:p>
        </p:txBody>
      </p:sp>
      <p:sp>
        <p:nvSpPr>
          <p:cNvPr id="77" name="PlaceHolder 2"/>
          <p:cNvSpPr>
            <a:spLocks noGrp="1"/>
          </p:cNvSpPr>
          <p:nvPr>
            <p:ph type="body"/>
          </p:nvPr>
        </p:nvSpPr>
        <p:spPr>
          <a:xfrm>
            <a:off x="609480" y="1604520"/>
            <a:ext cx="1097352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fr-FR" sz="2800" b="0" strike="noStrike" spc="-1">
                <a:solidFill>
                  <a:srgbClr val="000000"/>
                </a:solidFill>
                <a:latin typeface="Arial"/>
              </a:rPr>
              <a:t>Cliquez pour éditer le format du plan de texte</a:t>
            </a:r>
          </a:p>
          <a:p>
            <a:pPr marL="864000" lvl="1" indent="-324000">
              <a:spcBef>
                <a:spcPts val="1134"/>
              </a:spcBef>
              <a:buClr>
                <a:srgbClr val="000000"/>
              </a:buClr>
              <a:buSzPct val="75000"/>
              <a:buFont typeface="Symbol" charset="2"/>
              <a:buChar char=""/>
            </a:pPr>
            <a:r>
              <a:rPr lang="fr-FR" sz="2000" b="0" strike="noStrike" spc="-1">
                <a:solidFill>
                  <a:srgbClr val="000000"/>
                </a:solidFill>
                <a:latin typeface="Arial"/>
              </a:rPr>
              <a:t>Second niveau de plan</a:t>
            </a:r>
          </a:p>
          <a:p>
            <a:pPr marL="1296000" lvl="2" indent="-288000">
              <a:spcBef>
                <a:spcPts val="850"/>
              </a:spcBef>
              <a:buClr>
                <a:srgbClr val="000000"/>
              </a:buClr>
              <a:buSzPct val="45000"/>
              <a:buFont typeface="Wingdings" charset="2"/>
              <a:buChar char=""/>
            </a:pPr>
            <a:r>
              <a:rPr lang="fr-FR" sz="1800" b="0" strike="noStrike" spc="-1">
                <a:solidFill>
                  <a:srgbClr val="000000"/>
                </a:solidFill>
                <a:latin typeface="Arial"/>
              </a:rPr>
              <a:t>Troisième niveau de plan</a:t>
            </a:r>
          </a:p>
          <a:p>
            <a:pPr marL="1728000" lvl="3" indent="-216000">
              <a:spcBef>
                <a:spcPts val="567"/>
              </a:spcBef>
              <a:buClr>
                <a:srgbClr val="000000"/>
              </a:buClr>
              <a:buSzPct val="75000"/>
              <a:buFont typeface="Symbol" charset="2"/>
              <a:buChar char=""/>
            </a:pPr>
            <a:r>
              <a:rPr lang="fr-FR" sz="1800" b="0" strike="noStrike" spc="-1">
                <a:solidFill>
                  <a:srgbClr val="000000"/>
                </a:solidFill>
                <a:latin typeface="Arial"/>
              </a:rPr>
              <a:t>Quatrième niveau de plan</a:t>
            </a:r>
          </a:p>
          <a:p>
            <a:pPr marL="2160000" lvl="4" indent="-216000">
              <a:spcBef>
                <a:spcPts val="283"/>
              </a:spcBef>
              <a:buClr>
                <a:srgbClr val="000000"/>
              </a:buClr>
              <a:buSzPct val="45000"/>
              <a:buFont typeface="Wingdings" charset="2"/>
              <a:buChar char=""/>
            </a:pPr>
            <a:r>
              <a:rPr lang="fr-FR" sz="2000" b="0" strike="noStrike" spc="-1">
                <a:solidFill>
                  <a:srgbClr val="000000"/>
                </a:solidFill>
                <a:latin typeface="Arial"/>
              </a:rPr>
              <a:t>Cinquième niveau de plan</a:t>
            </a:r>
          </a:p>
          <a:p>
            <a:pPr marL="2592000" lvl="5" indent="-216000">
              <a:spcBef>
                <a:spcPts val="283"/>
              </a:spcBef>
              <a:buClr>
                <a:srgbClr val="000000"/>
              </a:buClr>
              <a:buSzPct val="45000"/>
              <a:buFont typeface="Wingdings" charset="2"/>
              <a:buChar char=""/>
            </a:pPr>
            <a:r>
              <a:rPr lang="fr-FR" sz="2000" b="0" strike="noStrike" spc="-1">
                <a:solidFill>
                  <a:srgbClr val="000000"/>
                </a:solidFill>
                <a:latin typeface="Arial"/>
              </a:rPr>
              <a:t>Sixième niveau de plan</a:t>
            </a:r>
          </a:p>
          <a:p>
            <a:pPr marL="3024000" lvl="6" indent="-216000">
              <a:spcBef>
                <a:spcPts val="283"/>
              </a:spcBef>
              <a:buClr>
                <a:srgbClr val="000000"/>
              </a:buClr>
              <a:buSzPct val="45000"/>
              <a:buFont typeface="Wingdings" charset="2"/>
              <a:buChar char=""/>
            </a:pPr>
            <a:r>
              <a:rPr lang="fr-FR" sz="2000" b="0" strike="noStrike" spc="-1">
                <a:solidFill>
                  <a:srgbClr val="000000"/>
                </a:solidFill>
                <a:latin typeface="Arial"/>
              </a:rPr>
              <a:t>Septième niveau de plan</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m4a"/><Relationship Id="rId1" Type="http://schemas.microsoft.com/office/2007/relationships/media" Target="../media/media1.m4a"/><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34726"/>
        </a:solidFill>
        <a:effectLst/>
      </p:bgPr>
    </p:bg>
    <p:spTree>
      <p:nvGrpSpPr>
        <p:cNvPr id="1" name=""/>
        <p:cNvGrpSpPr/>
        <p:nvPr/>
      </p:nvGrpSpPr>
      <p:grpSpPr>
        <a:xfrm>
          <a:off x="0" y="0"/>
          <a:ext cx="0" cy="0"/>
          <a:chOff x="0" y="0"/>
          <a:chExt cx="0" cy="0"/>
        </a:xfrm>
      </p:grpSpPr>
      <p:sp>
        <p:nvSpPr>
          <p:cNvPr id="190" name="PlaceHolder 1"/>
          <p:cNvSpPr>
            <a:spLocks noGrp="1"/>
          </p:cNvSpPr>
          <p:nvPr>
            <p:ph type="title"/>
          </p:nvPr>
        </p:nvSpPr>
        <p:spPr>
          <a:xfrm>
            <a:off x="4140360" y="273600"/>
            <a:ext cx="7740720" cy="1476360"/>
          </a:xfrm>
          <a:prstGeom prst="rect">
            <a:avLst/>
          </a:prstGeom>
          <a:noFill/>
          <a:ln w="0">
            <a:noFill/>
          </a:ln>
        </p:spPr>
        <p:txBody>
          <a:bodyPr lIns="0" tIns="0" rIns="0" bIns="0" anchor="t">
            <a:noAutofit/>
          </a:bodyPr>
          <a:lstStyle/>
          <a:p>
            <a:pPr algn="r">
              <a:lnSpc>
                <a:spcPct val="100000"/>
              </a:lnSpc>
              <a:buNone/>
            </a:pPr>
            <a:r>
              <a:rPr lang="fr-BE" sz="2600" b="0" strike="noStrike" spc="-1" dirty="0">
                <a:solidFill>
                  <a:srgbClr val="FFFFFF"/>
                </a:solidFill>
                <a:latin typeface="Abadi" panose="020B0604020104020204" pitchFamily="34" charset="0"/>
              </a:rPr>
              <a:t>Séminaire CREM</a:t>
            </a:r>
            <a:r>
              <a:rPr lang="fr-FR" sz="2600" b="0" strike="noStrike" spc="-1" dirty="0">
                <a:solidFill>
                  <a:srgbClr val="FFFFFF"/>
                </a:solidFill>
                <a:latin typeface="Abadi" panose="020B0604020104020204" pitchFamily="34" charset="0"/>
              </a:rPr>
              <a:t/>
            </a:r>
            <a:br>
              <a:rPr lang="fr-FR" sz="2600" b="0" strike="noStrike" spc="-1" dirty="0">
                <a:solidFill>
                  <a:srgbClr val="FFFFFF"/>
                </a:solidFill>
                <a:latin typeface="Abadi" panose="020B0604020104020204" pitchFamily="34" charset="0"/>
              </a:rPr>
            </a:br>
            <a:r>
              <a:rPr lang="fr-FR" sz="2600" b="0" strike="noStrike" spc="-1" dirty="0">
                <a:solidFill>
                  <a:srgbClr val="FFFFFF"/>
                </a:solidFill>
                <a:latin typeface="Abadi" panose="020B0604020104020204" pitchFamily="34" charset="0"/>
              </a:rPr>
              <a:t>Nivelles </a:t>
            </a:r>
            <a:r>
              <a:rPr lang="fr-FR" sz="1400" b="0" strike="noStrike" spc="-1" dirty="0">
                <a:solidFill>
                  <a:srgbClr val="FFFFFF"/>
                </a:solidFill>
                <a:latin typeface="Abadi" panose="020B0604020104020204" pitchFamily="34" charset="0"/>
              </a:rPr>
              <a:t>2023</a:t>
            </a:r>
            <a:endParaRPr lang="fr-FR" sz="1400" b="0" strike="noStrike" spc="-1" dirty="0">
              <a:solidFill>
                <a:srgbClr val="000000"/>
              </a:solidFill>
              <a:latin typeface="Abadi" panose="020B0604020104020204" pitchFamily="34" charset="0"/>
            </a:endParaRPr>
          </a:p>
        </p:txBody>
      </p:sp>
      <p:sp>
        <p:nvSpPr>
          <p:cNvPr id="192" name="PlaceHolder 2"/>
          <p:cNvSpPr>
            <a:spLocks noGrp="1"/>
          </p:cNvSpPr>
          <p:nvPr>
            <p:ph type="title"/>
          </p:nvPr>
        </p:nvSpPr>
        <p:spPr>
          <a:xfrm>
            <a:off x="1431523" y="3621526"/>
            <a:ext cx="10449557" cy="583351"/>
          </a:xfrm>
          <a:prstGeom prst="rect">
            <a:avLst/>
          </a:prstGeom>
          <a:noFill/>
          <a:ln w="0">
            <a:noFill/>
          </a:ln>
        </p:spPr>
        <p:txBody>
          <a:bodyPr lIns="0" tIns="0" rIns="0" bIns="0" anchor="t">
            <a:noAutofit/>
          </a:bodyPr>
          <a:lstStyle/>
          <a:p>
            <a:pPr algn="r">
              <a:buNone/>
            </a:pPr>
            <a:r>
              <a:rPr lang="fr-FR" sz="4000" b="1" spc="-1" dirty="0">
                <a:solidFill>
                  <a:srgbClr val="FFFFFF"/>
                </a:solidFill>
                <a:latin typeface="Abadi" panose="020B0604020104020204" pitchFamily="34" charset="0"/>
              </a:rPr>
              <a:t>D</a:t>
            </a:r>
            <a:r>
              <a:rPr lang="fr-FR" sz="4000" b="1" strike="noStrike" spc="-1" dirty="0">
                <a:solidFill>
                  <a:srgbClr val="FFFFFF"/>
                </a:solidFill>
                <a:latin typeface="Abadi" panose="020B0604020104020204" pitchFamily="34" charset="0"/>
              </a:rPr>
              <a:t>ébattre </a:t>
            </a:r>
            <a:r>
              <a:rPr lang="fr-FR" sz="4000" b="1" spc="-1" dirty="0">
                <a:solidFill>
                  <a:srgbClr val="FFFFFF"/>
                </a:solidFill>
                <a:latin typeface="Abadi" panose="020B0604020104020204" pitchFamily="34" charset="0"/>
              </a:rPr>
              <a:t>en</a:t>
            </a:r>
            <a:r>
              <a:rPr lang="fr-FR" sz="4000" b="1" strike="noStrike" spc="-1" dirty="0">
                <a:solidFill>
                  <a:srgbClr val="FFFFFF"/>
                </a:solidFill>
                <a:latin typeface="Abadi" panose="020B0604020104020204" pitchFamily="34" charset="0"/>
              </a:rPr>
              <a:t> mathématiques :</a:t>
            </a:r>
            <a:r>
              <a:rPr lang="fr-FR" sz="4000" b="1" strike="noStrike" spc="-1" dirty="0">
                <a:solidFill>
                  <a:srgbClr val="FFFFFF"/>
                </a:solidFill>
                <a:latin typeface="Arial"/>
              </a:rPr>
              <a:t/>
            </a:r>
            <a:br>
              <a:rPr lang="fr-FR" sz="4000" b="1" strike="noStrike" spc="-1" dirty="0">
                <a:solidFill>
                  <a:srgbClr val="FFFFFF"/>
                </a:solidFill>
                <a:latin typeface="Arial"/>
              </a:rPr>
            </a:br>
            <a:endParaRPr lang="fr-FR" sz="4000" b="0" strike="noStrike" spc="-1" dirty="0">
              <a:solidFill>
                <a:srgbClr val="000000"/>
              </a:solidFill>
              <a:latin typeface="Arial"/>
            </a:endParaRPr>
          </a:p>
        </p:txBody>
      </p:sp>
      <p:sp>
        <p:nvSpPr>
          <p:cNvPr id="193" name="Rectangle 192"/>
          <p:cNvSpPr/>
          <p:nvPr/>
        </p:nvSpPr>
        <p:spPr>
          <a:xfrm>
            <a:off x="388" y="5037274"/>
            <a:ext cx="12193200" cy="2358000"/>
          </a:xfrm>
          <a:prstGeom prst="rect">
            <a:avLst/>
          </a:prstGeom>
          <a:solidFill>
            <a:srgbClr val="FFFFFF"/>
          </a:solidFill>
          <a:ln w="0">
            <a:noFill/>
          </a:ln>
        </p:spPr>
        <p:style>
          <a:lnRef idx="0">
            <a:scrgbClr r="0" g="0" b="0"/>
          </a:lnRef>
          <a:fillRef idx="0">
            <a:scrgbClr r="0" g="0" b="0"/>
          </a:fillRef>
          <a:effectRef idx="0">
            <a:scrgbClr r="0" g="0" b="0"/>
          </a:effectRef>
          <a:fontRef idx="minor"/>
        </p:style>
        <p:txBody>
          <a:bodyPr/>
          <a:lstStyle/>
          <a:p>
            <a:endParaRPr lang="fr-BE" dirty="0"/>
          </a:p>
        </p:txBody>
      </p:sp>
      <p:sp>
        <p:nvSpPr>
          <p:cNvPr id="194" name="PlaceHolder 3"/>
          <p:cNvSpPr>
            <a:spLocks noGrp="1"/>
          </p:cNvSpPr>
          <p:nvPr>
            <p:ph type="title"/>
          </p:nvPr>
        </p:nvSpPr>
        <p:spPr>
          <a:xfrm>
            <a:off x="2509200" y="5121724"/>
            <a:ext cx="9371880" cy="446400"/>
          </a:xfrm>
          <a:prstGeom prst="rect">
            <a:avLst/>
          </a:prstGeom>
          <a:noFill/>
          <a:ln w="0">
            <a:noFill/>
          </a:ln>
        </p:spPr>
        <p:txBody>
          <a:bodyPr lIns="0" tIns="0" rIns="0" bIns="0" anchor="t">
            <a:noAutofit/>
          </a:bodyPr>
          <a:lstStyle/>
          <a:p>
            <a:pPr algn="r">
              <a:buNone/>
            </a:pPr>
            <a:r>
              <a:rPr lang="fr-FR" sz="2400" strike="noStrike" spc="-1" dirty="0">
                <a:solidFill>
                  <a:srgbClr val="C34726"/>
                </a:solidFill>
                <a:latin typeface="Abadi" panose="020B0604020104020204" pitchFamily="34" charset="0"/>
              </a:rPr>
              <a:t>BEN AICHA Habib et KALLOUCH Ibrahim</a:t>
            </a:r>
          </a:p>
        </p:txBody>
      </p:sp>
      <p:sp>
        <p:nvSpPr>
          <p:cNvPr id="2" name="ZoneTexte 1">
            <a:extLst>
              <a:ext uri="{FF2B5EF4-FFF2-40B4-BE49-F238E27FC236}">
                <a16:creationId xmlns:a16="http://schemas.microsoft.com/office/drawing/2014/main" id="{02C34A37-EBA2-4F42-A9D2-B243F472B027}"/>
              </a:ext>
            </a:extLst>
          </p:cNvPr>
          <p:cNvSpPr txBox="1"/>
          <p:nvPr/>
        </p:nvSpPr>
        <p:spPr>
          <a:xfrm>
            <a:off x="540001" y="4084218"/>
            <a:ext cx="11341079" cy="523220"/>
          </a:xfrm>
          <a:prstGeom prst="rect">
            <a:avLst/>
          </a:prstGeom>
          <a:noFill/>
        </p:spPr>
        <p:txBody>
          <a:bodyPr wrap="square" rtlCol="0">
            <a:spAutoFit/>
          </a:bodyPr>
          <a:lstStyle/>
          <a:p>
            <a:pPr algn="r"/>
            <a:r>
              <a:rPr lang="fr-FR" sz="2800" spc="-1" dirty="0">
                <a:solidFill>
                  <a:srgbClr val="FFFFFF"/>
                </a:solidFill>
                <a:latin typeface="Abadi" panose="020B0604020104020204" pitchFamily="34" charset="0"/>
              </a:rPr>
              <a:t>La parole aux élèves !</a:t>
            </a:r>
            <a:endParaRPr lang="fr-BE" sz="2800" dirty="0">
              <a:latin typeface="Abadi" panose="020B0604020104020204" pitchFamily="34" charset="0"/>
            </a:endParaRPr>
          </a:p>
        </p:txBody>
      </p:sp>
    </p:spTree>
    <p:extLst>
      <p:ext uri="{BB962C8B-B14F-4D97-AF65-F5344CB8AC3E}">
        <p14:creationId xmlns:p14="http://schemas.microsoft.com/office/powerpoint/2010/main" val="3195898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287E4C5-A193-47BE-8E24-795740AE394D}"/>
              </a:ext>
            </a:extLst>
          </p:cNvPr>
          <p:cNvSpPr txBox="1"/>
          <p:nvPr/>
        </p:nvSpPr>
        <p:spPr>
          <a:xfrm>
            <a:off x="675861" y="2107096"/>
            <a:ext cx="11118574" cy="1354217"/>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Consigne.</a:t>
            </a:r>
            <a:r>
              <a:rPr lang="fr-FR" sz="3200" b="1" dirty="0">
                <a:solidFill>
                  <a:srgbClr val="729FCF"/>
                </a:solidFill>
                <a:latin typeface="Abadi" panose="020B0604020104020204" pitchFamily="34" charset="0"/>
                <a:cs typeface="Calibri" panose="020F0502020204030204" pitchFamily="34" charset="0"/>
              </a:rPr>
              <a:t> Dans un repère cartésien, par combien de points rationnels passe un cercle centré en (0;0)?</a:t>
            </a:r>
            <a:endParaRPr lang="fr-FR" sz="3200" dirty="0">
              <a:latin typeface="Abadi" panose="020B0604020104020204" pitchFamily="34" charset="0"/>
              <a:cs typeface="Calibri" panose="020F0502020204030204" pitchFamily="34" charset="0"/>
            </a:endParaRPr>
          </a:p>
          <a:p>
            <a:endParaRPr lang="fr-BE" dirty="0"/>
          </a:p>
        </p:txBody>
      </p:sp>
      <p:sp>
        <p:nvSpPr>
          <p:cNvPr id="4" name="ZoneTexte 3">
            <a:extLst>
              <a:ext uri="{FF2B5EF4-FFF2-40B4-BE49-F238E27FC236}">
                <a16:creationId xmlns:a16="http://schemas.microsoft.com/office/drawing/2014/main" id="{77BF59C0-E870-44F5-B078-D5A27CDCD7C4}"/>
              </a:ext>
            </a:extLst>
          </p:cNvPr>
          <p:cNvSpPr txBox="1"/>
          <p:nvPr/>
        </p:nvSpPr>
        <p:spPr>
          <a:xfrm>
            <a:off x="1484243" y="543339"/>
            <a:ext cx="9382539" cy="769441"/>
          </a:xfrm>
          <a:prstGeom prst="rect">
            <a:avLst/>
          </a:prstGeom>
          <a:noFill/>
          <a:ln>
            <a:solidFill>
              <a:srgbClr val="C34726"/>
            </a:solidFill>
          </a:ln>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Combien de points?</a:t>
            </a:r>
          </a:p>
        </p:txBody>
      </p:sp>
      <p:sp>
        <p:nvSpPr>
          <p:cNvPr id="3" name="ZoneTexte 2">
            <a:extLst>
              <a:ext uri="{FF2B5EF4-FFF2-40B4-BE49-F238E27FC236}">
                <a16:creationId xmlns:a16="http://schemas.microsoft.com/office/drawing/2014/main" id="{73DD89B4-D151-49D5-A46B-96C11F5FEF60}"/>
              </a:ext>
            </a:extLst>
          </p:cNvPr>
          <p:cNvSpPr txBox="1"/>
          <p:nvPr/>
        </p:nvSpPr>
        <p:spPr>
          <a:xfrm>
            <a:off x="2850191" y="5209563"/>
            <a:ext cx="5796792" cy="707886"/>
          </a:xfrm>
          <a:prstGeom prst="rect">
            <a:avLst/>
          </a:prstGeom>
          <a:noFill/>
        </p:spPr>
        <p:txBody>
          <a:bodyPr wrap="square" rtlCol="0">
            <a:spAutoFit/>
          </a:bodyPr>
          <a:lstStyle/>
          <a:p>
            <a:pPr algn="ctr"/>
            <a:r>
              <a:rPr lang="fr-FR" sz="4000" b="1" dirty="0">
                <a:latin typeface="Abadi" panose="020B0604020104020204" pitchFamily="34" charset="0"/>
                <a:cs typeface="Calibri" panose="020F0502020204030204" pitchFamily="34" charset="0"/>
              </a:rPr>
              <a:t>À vos arguments !</a:t>
            </a:r>
          </a:p>
        </p:txBody>
      </p:sp>
    </p:spTree>
    <p:extLst>
      <p:ext uri="{BB962C8B-B14F-4D97-AF65-F5344CB8AC3E}">
        <p14:creationId xmlns:p14="http://schemas.microsoft.com/office/powerpoint/2010/main" val="3779977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287E4C5-A193-47BE-8E24-795740AE394D}"/>
              </a:ext>
            </a:extLst>
          </p:cNvPr>
          <p:cNvSpPr txBox="1"/>
          <p:nvPr/>
        </p:nvSpPr>
        <p:spPr>
          <a:xfrm>
            <a:off x="675861" y="2107096"/>
            <a:ext cx="11118574" cy="1569660"/>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Consigne. </a:t>
            </a:r>
            <a:r>
              <a:rPr lang="fr-FR" sz="3200" b="1" dirty="0">
                <a:solidFill>
                  <a:srgbClr val="729FCF"/>
                </a:solidFill>
                <a:latin typeface="Abadi" panose="020B0604020104020204" pitchFamily="34" charset="0"/>
                <a:cs typeface="Calibri" panose="020F0502020204030204" pitchFamily="34" charset="0"/>
              </a:rPr>
              <a:t>Existe-t-il un triangle dont les côtés mesurent </a:t>
            </a:r>
            <a:r>
              <a:rPr lang="fr-FR" sz="3200" b="1" dirty="0" smtClean="0">
                <a:solidFill>
                  <a:srgbClr val="729FCF"/>
                </a:solidFill>
                <a:latin typeface="Abadi" panose="020B0604020104020204" pitchFamily="34" charset="0"/>
                <a:cs typeface="Calibri" panose="020F0502020204030204" pitchFamily="34" charset="0"/>
              </a:rPr>
              <a:t>5cm</a:t>
            </a:r>
            <a:r>
              <a:rPr lang="fr-FR" sz="3200" b="1" dirty="0">
                <a:solidFill>
                  <a:srgbClr val="729FCF"/>
                </a:solidFill>
                <a:latin typeface="Abadi" panose="020B0604020104020204" pitchFamily="34" charset="0"/>
                <a:cs typeface="Calibri" panose="020F0502020204030204" pitchFamily="34" charset="0"/>
              </a:rPr>
              <a:t>, 9cm et 4cm ?</a:t>
            </a:r>
            <a:endParaRPr lang="fr-FR" sz="3200" dirty="0">
              <a:latin typeface="Abadi" panose="020B0604020104020204" pitchFamily="34" charset="0"/>
              <a:cs typeface="Calibri" panose="020F0502020204030204" pitchFamily="34" charset="0"/>
            </a:endParaRPr>
          </a:p>
          <a:p>
            <a:endParaRPr lang="fr-FR" sz="3200" dirty="0">
              <a:latin typeface="Abadi" panose="020B0604020104020204" pitchFamily="34" charset="0"/>
              <a:cs typeface="Calibri" panose="020F0502020204030204" pitchFamily="34" charset="0"/>
            </a:endParaRPr>
          </a:p>
        </p:txBody>
      </p:sp>
      <p:sp>
        <p:nvSpPr>
          <p:cNvPr id="4" name="ZoneTexte 3">
            <a:extLst>
              <a:ext uri="{FF2B5EF4-FFF2-40B4-BE49-F238E27FC236}">
                <a16:creationId xmlns:a16="http://schemas.microsoft.com/office/drawing/2014/main" id="{77BF59C0-E870-44F5-B078-D5A27CDCD7C4}"/>
              </a:ext>
            </a:extLst>
          </p:cNvPr>
          <p:cNvSpPr txBox="1"/>
          <p:nvPr/>
        </p:nvSpPr>
        <p:spPr>
          <a:xfrm>
            <a:off x="1484243" y="543339"/>
            <a:ext cx="9382539" cy="769441"/>
          </a:xfrm>
          <a:prstGeom prst="rect">
            <a:avLst/>
          </a:prstGeom>
          <a:noFill/>
          <a:ln>
            <a:solidFill>
              <a:srgbClr val="C34726"/>
            </a:solidFill>
          </a:ln>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Une histoire de triangle</a:t>
            </a:r>
          </a:p>
        </p:txBody>
      </p:sp>
    </p:spTree>
    <p:extLst>
      <p:ext uri="{BB962C8B-B14F-4D97-AF65-F5344CB8AC3E}">
        <p14:creationId xmlns:p14="http://schemas.microsoft.com/office/powerpoint/2010/main" val="3832258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B9A1C-D4E6-4007-92FB-D9930EBF1FDC}"/>
              </a:ext>
            </a:extLst>
          </p:cNvPr>
          <p:cNvSpPr>
            <a:spLocks noGrp="1"/>
          </p:cNvSpPr>
          <p:nvPr>
            <p:ph type="title"/>
          </p:nvPr>
        </p:nvSpPr>
        <p:spPr/>
        <p:txBody>
          <a:bodyPr/>
          <a:lstStyle/>
          <a:p>
            <a:pPr algn="ctr"/>
            <a:r>
              <a:rPr lang="fr-FR" sz="4400" b="1" strike="noStrike" spc="-1" dirty="0">
                <a:solidFill>
                  <a:srgbClr val="C34726"/>
                </a:solidFill>
                <a:latin typeface="Abadi" panose="020B0604020104020204" pitchFamily="34" charset="0"/>
              </a:rPr>
              <a:t>Plan de l’atelier </a:t>
            </a:r>
            <a:endParaRPr lang="fr-BE" b="1" dirty="0">
              <a:solidFill>
                <a:srgbClr val="C34726"/>
              </a:solidFill>
              <a:latin typeface="Abadi" panose="020B0604020104020204" pitchFamily="34" charset="0"/>
            </a:endParaRPr>
          </a:p>
        </p:txBody>
      </p:sp>
      <p:sp>
        <p:nvSpPr>
          <p:cNvPr id="3" name="Sous-titre 2">
            <a:extLst>
              <a:ext uri="{FF2B5EF4-FFF2-40B4-BE49-F238E27FC236}">
                <a16:creationId xmlns:a16="http://schemas.microsoft.com/office/drawing/2014/main" id="{008811EF-36FC-4D30-A027-51315D81490C}"/>
              </a:ext>
            </a:extLst>
          </p:cNvPr>
          <p:cNvSpPr>
            <a:spLocks noGrp="1"/>
          </p:cNvSpPr>
          <p:nvPr>
            <p:ph type="subTitle"/>
          </p:nvPr>
        </p:nvSpPr>
        <p:spPr>
          <a:xfrm>
            <a:off x="609480" y="1343025"/>
            <a:ext cx="10973520" cy="4981575"/>
          </a:xfrm>
        </p:spPr>
        <p:txBody>
          <a:bodyPr/>
          <a:lstStyle/>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Constats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règles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Débattons !</a:t>
            </a:r>
          </a:p>
          <a:p>
            <a:pPr marL="514350" indent="-514350">
              <a:lnSpc>
                <a:spcPct val="150000"/>
              </a:lnSpc>
              <a:buFont typeface="+mj-lt"/>
              <a:buAutoNum type="arabicPeriod"/>
            </a:pPr>
            <a:r>
              <a:rPr lang="fr-BE" sz="4000" dirty="0">
                <a:latin typeface="Abadi" panose="020B0604020104020204" pitchFamily="34" charset="0"/>
              </a:rPr>
              <a:t>Et dans nos classes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Une envie ou un devoir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Débattre pour …</a:t>
            </a:r>
          </a:p>
        </p:txBody>
      </p:sp>
    </p:spTree>
    <p:extLst>
      <p:ext uri="{BB962C8B-B14F-4D97-AF65-F5344CB8AC3E}">
        <p14:creationId xmlns:p14="http://schemas.microsoft.com/office/powerpoint/2010/main" val="651454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Dans une classe de Bruxelles </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05594" y="1753427"/>
            <a:ext cx="11582399" cy="2123658"/>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Consigne. </a:t>
            </a:r>
            <a:r>
              <a:rPr lang="fr-FR" sz="3200" dirty="0">
                <a:latin typeface="Abadi" panose="020B0604020104020204" pitchFamily="34" charset="0"/>
                <a:cs typeface="Calibri" panose="020F0502020204030204" pitchFamily="34" charset="0"/>
              </a:rPr>
              <a:t>Même énoncé pour la construction du triangle.</a:t>
            </a:r>
          </a:p>
          <a:p>
            <a:r>
              <a:rPr lang="fr-FR" sz="1600" dirty="0">
                <a:latin typeface="Abadi" panose="020B0604020104020204" pitchFamily="34" charset="0"/>
                <a:cs typeface="Calibri" panose="020F0502020204030204" pitchFamily="34" charset="0"/>
              </a:rPr>
              <a:t> </a:t>
            </a:r>
          </a:p>
          <a:p>
            <a:r>
              <a:rPr lang="fr-FR" sz="2800" b="1" dirty="0">
                <a:solidFill>
                  <a:srgbClr val="C34726"/>
                </a:solidFill>
                <a:latin typeface="Abadi" panose="020B0604020104020204" pitchFamily="34" charset="0"/>
              </a:rPr>
              <a:t>Contexte. </a:t>
            </a:r>
            <a:r>
              <a:rPr lang="fr-FR" sz="2800" dirty="0">
                <a:latin typeface="Abadi" panose="020B0604020104020204" pitchFamily="34" charset="0"/>
              </a:rPr>
              <a:t>Classe de 1ère secondaire. 25 élèves. Bruxelles Jette.</a:t>
            </a:r>
          </a:p>
          <a:p>
            <a:r>
              <a:rPr lang="fr-FR" sz="2800" dirty="0">
                <a:latin typeface="Abadi" panose="020B0604020104020204" pitchFamily="34" charset="0"/>
              </a:rPr>
              <a:t/>
            </a:r>
            <a:br>
              <a:rPr lang="fr-FR" sz="2800" dirty="0">
                <a:latin typeface="Abadi" panose="020B0604020104020204" pitchFamily="34" charset="0"/>
              </a:rPr>
            </a:br>
            <a:endParaRPr lang="fr-FR" sz="2800" dirty="0">
              <a:latin typeface="Abadi" panose="020B0604020104020204" pitchFamily="34" charset="0"/>
            </a:endParaRPr>
          </a:p>
        </p:txBody>
      </p:sp>
      <p:pic>
        <p:nvPicPr>
          <p:cNvPr id="4" name="Débats safa jessica">
            <a:hlinkClick r:id="" action="ppaction://media"/>
            <a:extLst>
              <a:ext uri="{FF2B5EF4-FFF2-40B4-BE49-F238E27FC236}">
                <a16:creationId xmlns:a16="http://schemas.microsoft.com/office/drawing/2014/main" id="{648D412C-CC9C-4ABF-A57A-5233CE44940C}"/>
              </a:ext>
            </a:extLst>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991450" y="4111305"/>
            <a:ext cx="1350627" cy="1350627"/>
          </a:xfrm>
          <a:prstGeom prst="rect">
            <a:avLst/>
          </a:prstGeom>
        </p:spPr>
      </p:pic>
    </p:spTree>
    <p:extLst>
      <p:ext uri="{BB962C8B-B14F-4D97-AF65-F5344CB8AC3E}">
        <p14:creationId xmlns:p14="http://schemas.microsoft.com/office/powerpoint/2010/main" val="2860970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72528"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95455">
                <p:cTn id="7" fill="hold" display="0">
                  <p:stCondLst>
                    <p:cond delay="indefinite"/>
                  </p:stCondLst>
                  <p:endCondLst>
                    <p:cond evt="onStopAudio" delay="0">
                      <p:tgtEl>
                        <p:sldTgt/>
                      </p:tgtEl>
                    </p:cond>
                  </p:endCondLst>
                </p:cTn>
                <p:tgtEl>
                  <p:spTgt spid="4"/>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Dans une classe de Bruxelles </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05594" y="1753427"/>
            <a:ext cx="11582399" cy="3908762"/>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Consigne. </a:t>
            </a:r>
            <a:r>
              <a:rPr lang="fr-FR" sz="3200" dirty="0">
                <a:latin typeface="Abadi" panose="020B0604020104020204" pitchFamily="34" charset="0"/>
                <a:cs typeface="Calibri" panose="020F0502020204030204" pitchFamily="34" charset="0"/>
              </a:rPr>
              <a:t>Si un nombre est multiple de ... alors il est multiple de ... REMPLACEZ les "..." par 6, 15 ou 30.</a:t>
            </a:r>
          </a:p>
          <a:p>
            <a:r>
              <a:rPr lang="fr-FR" sz="1600" dirty="0">
                <a:latin typeface="Abadi" panose="020B0604020104020204" pitchFamily="34" charset="0"/>
                <a:cs typeface="Calibri" panose="020F0502020204030204" pitchFamily="34" charset="0"/>
              </a:rPr>
              <a:t> </a:t>
            </a:r>
          </a:p>
          <a:p>
            <a:r>
              <a:rPr lang="fr-FR" sz="2800" b="1" dirty="0">
                <a:solidFill>
                  <a:srgbClr val="C34726"/>
                </a:solidFill>
                <a:latin typeface="Abadi" panose="020B0604020104020204" pitchFamily="34" charset="0"/>
              </a:rPr>
              <a:t>Contexte. </a:t>
            </a:r>
            <a:r>
              <a:rPr lang="fr-FR" sz="2800" dirty="0">
                <a:latin typeface="Abadi" panose="020B0604020104020204" pitchFamily="34" charset="0"/>
              </a:rPr>
              <a:t>Classe de 1ère secondaire. 25 élèves. Bruxelles Jette.</a:t>
            </a:r>
          </a:p>
          <a:p>
            <a:r>
              <a:rPr lang="fr-FR" sz="2800" dirty="0">
                <a:latin typeface="Abadi" panose="020B0604020104020204" pitchFamily="34" charset="0"/>
              </a:rPr>
              <a:t/>
            </a:r>
            <a:br>
              <a:rPr lang="fr-FR" sz="2800" dirty="0">
                <a:latin typeface="Abadi" panose="020B0604020104020204" pitchFamily="34" charset="0"/>
              </a:rPr>
            </a:br>
            <a:r>
              <a:rPr lang="fr-FR" sz="2800" b="1" dirty="0">
                <a:latin typeface="Abadi" panose="020B0604020104020204" pitchFamily="34" charset="0"/>
              </a:rPr>
              <a:t>Proposition 1. </a:t>
            </a:r>
            <a:r>
              <a:rPr lang="fr-FR" sz="2800" dirty="0">
                <a:latin typeface="Abadi" panose="020B0604020104020204" pitchFamily="34" charset="0"/>
              </a:rPr>
              <a:t>Si un nombre est multiple de 15 alors il est multiple de 6.</a:t>
            </a:r>
          </a:p>
          <a:p>
            <a:r>
              <a:rPr lang="fr-FR" sz="2800" dirty="0">
                <a:latin typeface="Abadi" panose="020B0604020104020204" pitchFamily="34" charset="0"/>
              </a:rPr>
              <a:t/>
            </a:r>
            <a:br>
              <a:rPr lang="fr-FR" sz="2800" dirty="0">
                <a:latin typeface="Abadi" panose="020B0604020104020204" pitchFamily="34" charset="0"/>
              </a:rPr>
            </a:br>
            <a:r>
              <a:rPr lang="fr-FR" sz="2800" dirty="0">
                <a:latin typeface="Abadi" panose="020B0604020104020204" pitchFamily="34" charset="0"/>
              </a:rPr>
              <a:t>3 élèves pensent que la proposition est vraie. 22 pensent qu’elle est fausse.</a:t>
            </a:r>
          </a:p>
        </p:txBody>
      </p:sp>
    </p:spTree>
    <p:extLst>
      <p:ext uri="{BB962C8B-B14F-4D97-AF65-F5344CB8AC3E}">
        <p14:creationId xmlns:p14="http://schemas.microsoft.com/office/powerpoint/2010/main" val="20105822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5EE5D47-967C-453A-BFC9-455790832E52}"/>
              </a:ext>
            </a:extLst>
          </p:cNvPr>
          <p:cNvSpPr txBox="1"/>
          <p:nvPr/>
        </p:nvSpPr>
        <p:spPr>
          <a:xfrm>
            <a:off x="689907" y="843677"/>
            <a:ext cx="10813773" cy="5170646"/>
          </a:xfrm>
          <a:prstGeom prst="rect">
            <a:avLst/>
          </a:prstGeom>
          <a:noFill/>
        </p:spPr>
        <p:txBody>
          <a:bodyPr wrap="square" rtlCol="0">
            <a:spAutoFit/>
          </a:bodyPr>
          <a:lstStyle/>
          <a:p>
            <a:pPr marL="0" marR="0" lvl="0" indent="0" algn="l" defTabSz="914400" rtl="0" eaLnBrk="1" fontAlgn="auto" latinLnBrk="0" hangingPunct="1">
              <a:spcBef>
                <a:spcPts val="0"/>
              </a:spcBef>
              <a:spcAft>
                <a:spcPts val="0"/>
              </a:spcAft>
              <a:buClrTx/>
              <a:buSzTx/>
              <a:buFontTx/>
              <a:buNone/>
              <a:tabLst/>
              <a:defRPr/>
            </a:pPr>
            <a:r>
              <a:rPr kumimoji="0" lang="fr-FR" sz="3000" b="1" i="0" u="none" strike="noStrike" kern="1200" cap="none" spc="0" normalizeH="0" baseline="0" noProof="0" dirty="0">
                <a:ln>
                  <a:noFill/>
                </a:ln>
                <a:solidFill>
                  <a:srgbClr val="C34726"/>
                </a:solidFill>
                <a:effectLst/>
                <a:uLnTx/>
                <a:uFillTx/>
                <a:latin typeface="Abadi" panose="020B0604020104020204" pitchFamily="34" charset="0"/>
              </a:rPr>
              <a:t>Daniela. </a:t>
            </a:r>
            <a:r>
              <a:rPr kumimoji="0" lang="fr-FR" sz="3000" b="0" i="0" u="none" strike="noStrike" kern="1200" cap="none" spc="0" normalizeH="0" baseline="0" noProof="0" dirty="0">
                <a:ln>
                  <a:noFill/>
                </a:ln>
                <a:solidFill>
                  <a:prstClr val="black"/>
                </a:solidFill>
                <a:effectLst/>
                <a:uLnTx/>
                <a:uFillTx/>
                <a:latin typeface="Abadi" panose="020B0604020104020204" pitchFamily="34" charset="0"/>
              </a:rPr>
              <a:t>Je pense que la proposition est vraie.</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3000" b="1" i="0" u="none" strike="noStrike" kern="1200" cap="none" spc="0" normalizeH="0" baseline="0" noProof="0" dirty="0">
                <a:ln>
                  <a:noFill/>
                </a:ln>
                <a:solidFill>
                  <a:srgbClr val="C34726"/>
                </a:solidFill>
                <a:effectLst/>
                <a:uLnTx/>
                <a:uFillTx/>
                <a:latin typeface="Abadi" panose="020B0604020104020204" pitchFamily="34" charset="0"/>
              </a:rPr>
              <a:t>Daniela. </a:t>
            </a:r>
            <a:r>
              <a:rPr kumimoji="0" lang="fr-FR" sz="3000" b="0" i="0" u="none" strike="noStrike" kern="1200" cap="none" spc="0" normalizeH="0" baseline="0" noProof="0" dirty="0">
                <a:ln>
                  <a:noFill/>
                </a:ln>
                <a:solidFill>
                  <a:prstClr val="black"/>
                </a:solidFill>
                <a:effectLst/>
                <a:uLnTx/>
                <a:uFillTx/>
                <a:latin typeface="Abadi" panose="020B0604020104020204" pitchFamily="34" charset="0"/>
              </a:rPr>
              <a:t>15·2 ça fait 30 et aussi 6·5 ça fait 30.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3000" b="1" i="0" u="none" strike="noStrike" kern="1200" cap="none" spc="0" normalizeH="0" baseline="0" noProof="0" dirty="0">
                <a:ln>
                  <a:noFill/>
                </a:ln>
                <a:solidFill>
                  <a:srgbClr val="C34726"/>
                </a:solidFill>
                <a:effectLst/>
                <a:uLnTx/>
                <a:uFillTx/>
                <a:latin typeface="Abadi" panose="020B0604020104020204" pitchFamily="34" charset="0"/>
              </a:rPr>
              <a:t>Fadi. </a:t>
            </a:r>
            <a:r>
              <a:rPr kumimoji="0" lang="fr-FR" sz="3000" b="0" i="0" u="none" strike="noStrike" kern="1200" cap="none" spc="0" normalizeH="0" baseline="0" noProof="0" dirty="0">
                <a:ln>
                  <a:noFill/>
                </a:ln>
                <a:solidFill>
                  <a:prstClr val="black"/>
                </a:solidFill>
                <a:effectLst/>
                <a:uLnTx/>
                <a:uFillTx/>
                <a:latin typeface="Abadi" panose="020B0604020104020204" pitchFamily="34" charset="0"/>
              </a:rPr>
              <a:t>C’est faux, car 15 n’est pas un multiple de 6.</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3000" b="1" i="0" u="none" strike="noStrike" kern="1200" cap="none" spc="0" normalizeH="0" baseline="0" noProof="0" dirty="0">
                <a:ln>
                  <a:noFill/>
                </a:ln>
                <a:solidFill>
                  <a:srgbClr val="C34726"/>
                </a:solidFill>
                <a:effectLst/>
                <a:uLnTx/>
                <a:uFillTx/>
                <a:latin typeface="Abadi" panose="020B0604020104020204" pitchFamily="34" charset="0"/>
              </a:rPr>
              <a:t>Mohamed. </a:t>
            </a:r>
            <a:r>
              <a:rPr kumimoji="0" lang="fr-FR" sz="3000" b="0" i="0" u="none" strike="noStrike" kern="1200" cap="none" spc="0" normalizeH="0" baseline="0" noProof="0" dirty="0">
                <a:ln>
                  <a:noFill/>
                </a:ln>
                <a:solidFill>
                  <a:prstClr val="black"/>
                </a:solidFill>
                <a:effectLst/>
                <a:uLnTx/>
                <a:uFillTx/>
                <a:latin typeface="Abadi" panose="020B0604020104020204" pitchFamily="34" charset="0"/>
              </a:rPr>
              <a:t>C’est pas entièrement faux, car 6 n’est pas dans la table de 15.</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3000" b="1" i="0" u="none" strike="noStrike" kern="1200" cap="none" spc="0" normalizeH="0" baseline="0" noProof="0" dirty="0">
                <a:ln>
                  <a:noFill/>
                </a:ln>
                <a:solidFill>
                  <a:srgbClr val="C34726"/>
                </a:solidFill>
                <a:effectLst/>
                <a:uLnTx/>
                <a:uFillTx/>
                <a:latin typeface="Abadi" panose="020B0604020104020204" pitchFamily="34" charset="0"/>
              </a:rPr>
              <a:t>Myriam. </a:t>
            </a:r>
            <a:r>
              <a:rPr kumimoji="0" lang="fr-FR" sz="3000" b="0" i="0" u="none" strike="noStrike" kern="1200" cap="none" spc="0" normalizeH="0" baseline="0" noProof="0" dirty="0">
                <a:ln>
                  <a:noFill/>
                </a:ln>
                <a:solidFill>
                  <a:prstClr val="black"/>
                </a:solidFill>
                <a:effectLst/>
                <a:uLnTx/>
                <a:uFillTx/>
                <a:latin typeface="Abadi" panose="020B0604020104020204" pitchFamily="34" charset="0"/>
              </a:rPr>
              <a:t>Pour Fadi, 15 ne doit pas forcément être un multiple de 6. Par exemple 15·4 ça fait 60, et aussi 6·10 ça fait 60.</a:t>
            </a:r>
          </a:p>
          <a:p>
            <a:pPr marL="0" marR="0" lvl="0" indent="0" algn="l" defTabSz="914400" rtl="0" eaLnBrk="1" fontAlgn="auto" latinLnBrk="0" hangingPunct="1">
              <a:lnSpc>
                <a:spcPct val="100000"/>
              </a:lnSpc>
              <a:spcBef>
                <a:spcPts val="600"/>
              </a:spcBef>
              <a:spcAft>
                <a:spcPts val="0"/>
              </a:spcAft>
              <a:buClrTx/>
              <a:buSzTx/>
              <a:buFontTx/>
              <a:buNone/>
              <a:tabLst/>
              <a:defRPr/>
            </a:pPr>
            <a:r>
              <a:rPr kumimoji="0" lang="fr-FR" sz="3000" b="1" i="0" u="none" strike="noStrike" kern="1200" cap="none" spc="0" normalizeH="0" baseline="0" noProof="0" dirty="0">
                <a:ln>
                  <a:noFill/>
                </a:ln>
                <a:solidFill>
                  <a:srgbClr val="C34726"/>
                </a:solidFill>
                <a:effectLst/>
                <a:uLnTx/>
                <a:uFillTx/>
                <a:latin typeface="Abadi" panose="020B0604020104020204" pitchFamily="34" charset="0"/>
              </a:rPr>
              <a:t>Imen. </a:t>
            </a:r>
            <a:r>
              <a:rPr kumimoji="0" lang="fr-FR" sz="3000" b="0" i="0" u="none" strike="noStrike" kern="1200" cap="none" spc="0" normalizeH="0" baseline="0" noProof="0" dirty="0">
                <a:ln>
                  <a:noFill/>
                </a:ln>
                <a:solidFill>
                  <a:prstClr val="black"/>
                </a:solidFill>
                <a:effectLst/>
                <a:uLnTx/>
                <a:uFillTx/>
                <a:latin typeface="Abadi" panose="020B0604020104020204" pitchFamily="34" charset="0"/>
              </a:rPr>
              <a:t>Moi je ne suis pas d’accord (avec la proposition vraie) parce qu’il faut trouver un seul contre-exemple. Par exemple,   15·3 fait 45, ben c’est pas un multiple de 6.</a:t>
            </a:r>
            <a:endParaRPr kumimoji="0" lang="fr-FR" sz="3000" b="0" i="0" u="none" strike="noStrike" kern="1200" cap="none" spc="0" normalizeH="0" baseline="0" noProof="0" dirty="0">
              <a:ln>
                <a:noFill/>
              </a:ln>
              <a:solidFill>
                <a:prstClr val="black"/>
              </a:solidFill>
              <a:effectLst/>
              <a:uLnTx/>
              <a:uFillTx/>
              <a:latin typeface="Arial"/>
            </a:endParaRPr>
          </a:p>
        </p:txBody>
      </p:sp>
    </p:spTree>
    <p:extLst>
      <p:ext uri="{BB962C8B-B14F-4D97-AF65-F5344CB8AC3E}">
        <p14:creationId xmlns:p14="http://schemas.microsoft.com/office/powerpoint/2010/main" val="3122822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B5EE5D47-967C-453A-BFC9-455790832E52}"/>
              </a:ext>
            </a:extLst>
          </p:cNvPr>
          <p:cNvSpPr txBox="1"/>
          <p:nvPr/>
        </p:nvSpPr>
        <p:spPr>
          <a:xfrm>
            <a:off x="689907" y="1613118"/>
            <a:ext cx="10813773" cy="3631763"/>
          </a:xfrm>
          <a:prstGeom prst="rect">
            <a:avLst/>
          </a:prstGeom>
          <a:noFill/>
        </p:spPr>
        <p:txBody>
          <a:bodyPr wrap="square" lIns="91440" tIns="45720" rIns="91440" bIns="45720" rtlCol="0" anchor="t">
            <a:spAutoFit/>
          </a:bodyPr>
          <a:lstStyle/>
          <a:p>
            <a:pPr>
              <a:spcBef>
                <a:spcPts val="600"/>
              </a:spcBef>
              <a:spcAft>
                <a:spcPts val="600"/>
              </a:spcAft>
            </a:pPr>
            <a:r>
              <a:rPr lang="fr-FR" sz="3000" b="1" dirty="0">
                <a:solidFill>
                  <a:srgbClr val="C34726"/>
                </a:solidFill>
                <a:latin typeface="Abadi"/>
                <a:cs typeface="Calibri"/>
              </a:rPr>
              <a:t>Daniela. </a:t>
            </a:r>
            <a:r>
              <a:rPr lang="fr-FR" sz="3000" dirty="0">
                <a:latin typeface="Abadi"/>
                <a:cs typeface="Calibri"/>
              </a:rPr>
              <a:t>C’est pas parce que 6 n’est pas dans la table de 15 que c’est pas, euh, divisible par 15. </a:t>
            </a:r>
            <a:endParaRPr lang="fr-FR" sz="3000" dirty="0">
              <a:latin typeface="Abadi" panose="020B0604020104020204" pitchFamily="34" charset="0"/>
              <a:cs typeface="Calibri" panose="020F0502020204030204" pitchFamily="34" charset="0"/>
            </a:endParaRPr>
          </a:p>
          <a:p>
            <a:pPr>
              <a:spcBef>
                <a:spcPts val="600"/>
              </a:spcBef>
              <a:spcAft>
                <a:spcPts val="600"/>
              </a:spcAft>
            </a:pPr>
            <a:r>
              <a:rPr lang="fr-FR" sz="3000" b="1" dirty="0">
                <a:solidFill>
                  <a:srgbClr val="C34726"/>
                </a:solidFill>
                <a:latin typeface="Abadi" panose="020B0604020104020204" pitchFamily="34" charset="0"/>
                <a:cs typeface="Calibri" panose="020F0502020204030204" pitchFamily="34" charset="0"/>
              </a:rPr>
              <a:t>Daniela. </a:t>
            </a:r>
            <a:r>
              <a:rPr lang="fr-FR" sz="3000" dirty="0">
                <a:latin typeface="Abadi" panose="020B0604020104020204" pitchFamily="34" charset="0"/>
                <a:cs typeface="Calibri" panose="020F0502020204030204" pitchFamily="34" charset="0"/>
              </a:rPr>
              <a:t>C’est pas parce que 6 n’est pas dans la table de 15 que ce n’est pas juste. </a:t>
            </a:r>
          </a:p>
          <a:p>
            <a:pPr>
              <a:spcBef>
                <a:spcPts val="600"/>
              </a:spcBef>
              <a:spcAft>
                <a:spcPts val="600"/>
              </a:spcAft>
            </a:pPr>
            <a:r>
              <a:rPr lang="fr-FR" sz="3000" b="1" dirty="0" err="1">
                <a:solidFill>
                  <a:srgbClr val="C34726"/>
                </a:solidFill>
                <a:latin typeface="Abadi"/>
                <a:cs typeface="Calibri"/>
              </a:rPr>
              <a:t>Ismael</a:t>
            </a:r>
            <a:r>
              <a:rPr lang="fr-FR" sz="3000" b="1" dirty="0">
                <a:solidFill>
                  <a:srgbClr val="C34726"/>
                </a:solidFill>
                <a:latin typeface="Abadi"/>
                <a:cs typeface="Calibri"/>
              </a:rPr>
              <a:t>. </a:t>
            </a:r>
            <a:r>
              <a:rPr lang="fr-FR" sz="3000" dirty="0">
                <a:latin typeface="Abadi"/>
                <a:cs typeface="Calibri"/>
              </a:rPr>
              <a:t>En fait, elle vient de répondre à sa question. C’est pas parce que 6 n’est pas dans la table de 15 que c’est pas forcément divisible. Mais si ! Sinon ce n’est pas un multiple.</a:t>
            </a:r>
            <a:endParaRPr lang="fr-BE" sz="3000" dirty="0">
              <a:latin typeface="Abadi"/>
              <a:cs typeface="Calibri"/>
            </a:endParaRPr>
          </a:p>
        </p:txBody>
      </p:sp>
    </p:spTree>
    <p:extLst>
      <p:ext uri="{BB962C8B-B14F-4D97-AF65-F5344CB8AC3E}">
        <p14:creationId xmlns:p14="http://schemas.microsoft.com/office/powerpoint/2010/main" val="424026338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3EB51264-FD11-4D96-A1D2-F1F46994EAA2}"/>
              </a:ext>
            </a:extLst>
          </p:cNvPr>
          <p:cNvSpPr txBox="1"/>
          <p:nvPr/>
        </p:nvSpPr>
        <p:spPr>
          <a:xfrm>
            <a:off x="214778" y="-1277"/>
            <a:ext cx="11854169" cy="6647974"/>
          </a:xfrm>
          <a:prstGeom prst="rect">
            <a:avLst/>
          </a:prstGeom>
          <a:noFill/>
        </p:spPr>
        <p:txBody>
          <a:bodyPr wrap="square" lIns="91440" tIns="45720" rIns="91440" bIns="45720" rtlCol="0" anchor="t">
            <a:spAutoFit/>
          </a:bodyPr>
          <a:lstStyle/>
          <a:p>
            <a:endParaRPr lang="fr-FR" sz="3000" dirty="0">
              <a:solidFill>
                <a:schemeClr val="accent5">
                  <a:lumMod val="75000"/>
                </a:schemeClr>
              </a:solidFill>
              <a:latin typeface="Abadi"/>
              <a:ea typeface="+mn-lt"/>
              <a:cs typeface="+mn-lt"/>
            </a:endParaRPr>
          </a:p>
          <a:p>
            <a:endParaRPr lang="fr-FR" sz="3000" dirty="0">
              <a:solidFill>
                <a:schemeClr val="accent5">
                  <a:lumMod val="75000"/>
                </a:schemeClr>
              </a:solidFill>
              <a:latin typeface="Abadi"/>
              <a:ea typeface="+mn-lt"/>
              <a:cs typeface="+mn-lt"/>
            </a:endParaRPr>
          </a:p>
          <a:p>
            <a:r>
              <a:rPr lang="fr-FR" sz="3000" b="1" dirty="0">
                <a:solidFill>
                  <a:srgbClr val="C34726"/>
                </a:solidFill>
                <a:latin typeface="Abadi"/>
                <a:ea typeface="+mn-lt"/>
                <a:cs typeface="+mn-lt"/>
              </a:rPr>
              <a:t>Mahmoud.</a:t>
            </a:r>
            <a:r>
              <a:rPr lang="fr-FR" sz="3000" dirty="0">
                <a:solidFill>
                  <a:srgbClr val="C34726"/>
                </a:solidFill>
                <a:latin typeface="Abadi"/>
              </a:rPr>
              <a:t> </a:t>
            </a:r>
            <a:r>
              <a:rPr lang="fr-FR" sz="3000" dirty="0">
                <a:latin typeface="Abadi"/>
              </a:rPr>
              <a:t>Si on lit bien la question, si un nombre est multiple de 15 alors il est multiple de 6. Mais un multiple...</a:t>
            </a:r>
            <a:br>
              <a:rPr lang="fr-FR" sz="3000" dirty="0">
                <a:latin typeface="Abadi"/>
              </a:rPr>
            </a:br>
            <a:r>
              <a:rPr lang="fr-FR" sz="3000" b="1" dirty="0">
                <a:solidFill>
                  <a:srgbClr val="C34726"/>
                </a:solidFill>
                <a:ea typeface="+mn-lt"/>
                <a:cs typeface="+mn-lt"/>
              </a:rPr>
              <a:t>Daniela.</a:t>
            </a:r>
            <a:r>
              <a:rPr lang="fr-FR" sz="3000" b="1" dirty="0">
                <a:solidFill>
                  <a:srgbClr val="C34726"/>
                </a:solidFill>
                <a:latin typeface="Arial"/>
                <a:cs typeface="Arial"/>
              </a:rPr>
              <a:t> </a:t>
            </a:r>
            <a:r>
              <a:rPr lang="fr-FR" sz="3000" dirty="0">
                <a:latin typeface="Abadi"/>
              </a:rPr>
              <a:t>Ah oui, ah oui.</a:t>
            </a:r>
            <a:br>
              <a:rPr lang="fr-FR" sz="3000" dirty="0">
                <a:latin typeface="Abadi"/>
              </a:rPr>
            </a:br>
            <a:r>
              <a:rPr lang="fr-FR" sz="3000" b="1" dirty="0">
                <a:solidFill>
                  <a:srgbClr val="C34726"/>
                </a:solidFill>
                <a:latin typeface="Abadi"/>
              </a:rPr>
              <a:t>Mahmoud.</a:t>
            </a:r>
            <a:r>
              <a:rPr lang="fr-FR" sz="3000" dirty="0">
                <a:solidFill>
                  <a:srgbClr val="C34726"/>
                </a:solidFill>
                <a:latin typeface="Abadi"/>
              </a:rPr>
              <a:t> </a:t>
            </a:r>
            <a:r>
              <a:rPr lang="fr-FR" sz="3000" dirty="0">
                <a:latin typeface="Abadi"/>
              </a:rPr>
              <a:t>Quand on dit 15 fois 1, 15 fois 2, 15 fois 3... 6 a aussi des multiples : 6,12, 18, etc. Et lorsqu’on fait ça, on ne va pas trouver 45. On peut en trouver qui sont multiples de 15 (sous-entendu aussi multiple de 6) mais on ne va pas en trouver parmi 6, 12, 18, etc.</a:t>
            </a:r>
            <a:endParaRPr lang="fr-FR" dirty="0"/>
          </a:p>
          <a:p>
            <a:r>
              <a:rPr lang="fr-FR" sz="3000" b="1" dirty="0">
                <a:solidFill>
                  <a:srgbClr val="C34726"/>
                </a:solidFill>
                <a:ea typeface="+mn-lt"/>
                <a:cs typeface="+mn-lt"/>
              </a:rPr>
              <a:t>Daniela.</a:t>
            </a:r>
            <a:r>
              <a:rPr lang="fr-FR" sz="3000" dirty="0">
                <a:solidFill>
                  <a:srgbClr val="C34726"/>
                </a:solidFill>
                <a:latin typeface="Abadi"/>
              </a:rPr>
              <a:t> </a:t>
            </a:r>
            <a:r>
              <a:rPr lang="fr-FR" sz="3000" dirty="0">
                <a:latin typeface="Abadi"/>
              </a:rPr>
              <a:t>C’est bon, je me suis juste embrouillée avec des multiples et...</a:t>
            </a:r>
            <a:br>
              <a:rPr lang="fr-FR" sz="3000" dirty="0">
                <a:latin typeface="Abadi"/>
              </a:rPr>
            </a:br>
            <a:endParaRPr lang="fr-FR" sz="3000" dirty="0">
              <a:latin typeface="Abadi"/>
            </a:endParaRPr>
          </a:p>
          <a:p>
            <a:r>
              <a:rPr lang="fr-FR" sz="3000" dirty="0">
                <a:latin typeface="Abadi"/>
              </a:rPr>
              <a:t>L’ensemble des élèves votent pour dire que cette proposition est fausse.</a:t>
            </a:r>
            <a:r>
              <a:rPr lang="fr-FR" dirty="0"/>
              <a:t/>
            </a:r>
            <a:br>
              <a:rPr lang="fr-FR" dirty="0"/>
            </a:br>
            <a:endParaRPr lang="fr-FR" dirty="0"/>
          </a:p>
          <a:p>
            <a:endParaRPr lang="fr-BE" dirty="0"/>
          </a:p>
        </p:txBody>
      </p:sp>
    </p:spTree>
    <p:extLst>
      <p:ext uri="{BB962C8B-B14F-4D97-AF65-F5344CB8AC3E}">
        <p14:creationId xmlns:p14="http://schemas.microsoft.com/office/powerpoint/2010/main" val="3211122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505A09BC-FD2A-C77E-9095-F781BCC1251E}"/>
              </a:ext>
            </a:extLst>
          </p:cNvPr>
          <p:cNvSpPr txBox="1"/>
          <p:nvPr/>
        </p:nvSpPr>
        <p:spPr>
          <a:xfrm>
            <a:off x="0" y="0"/>
            <a:ext cx="12163843" cy="701730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2800" b="1" dirty="0">
                <a:latin typeface="Abadi"/>
                <a:ea typeface="+mn-lt"/>
                <a:cs typeface="+mn-lt"/>
              </a:rPr>
              <a:t>Proposition 2</a:t>
            </a:r>
            <a:r>
              <a:rPr lang="fr-FR" sz="2800" dirty="0">
                <a:latin typeface="Abadi"/>
                <a:ea typeface="+mn-lt"/>
                <a:cs typeface="+mn-lt"/>
              </a:rPr>
              <a:t>. Si un nombre est multiple de 30 alors il est multiple de 6.</a:t>
            </a:r>
            <a:endParaRPr lang="en-US" sz="2800" dirty="0">
              <a:latin typeface="Abadi"/>
              <a:ea typeface="+mn-lt"/>
              <a:cs typeface="+mn-lt"/>
            </a:endParaRPr>
          </a:p>
          <a:p>
            <a:r>
              <a:rPr lang="fr-FR" sz="3000" dirty="0">
                <a:latin typeface="Abadi"/>
                <a:ea typeface="+mn-lt"/>
                <a:cs typeface="+mn-lt"/>
              </a:rPr>
              <a:t/>
            </a:r>
            <a:br>
              <a:rPr lang="fr-FR" sz="3000" dirty="0">
                <a:latin typeface="Abadi"/>
                <a:ea typeface="+mn-lt"/>
                <a:cs typeface="+mn-lt"/>
              </a:rPr>
            </a:br>
            <a:r>
              <a:rPr lang="fr-FR" sz="3000" dirty="0">
                <a:latin typeface="Abadi"/>
                <a:ea typeface="+mn-lt"/>
                <a:cs typeface="+mn-lt"/>
              </a:rPr>
              <a:t>2 élèves pensent que c’est faux et 23 que la proposition est vraie.</a:t>
            </a:r>
            <a:endParaRPr lang="en-US" sz="3000" dirty="0">
              <a:latin typeface="Abadi"/>
              <a:ea typeface="+mn-lt"/>
              <a:cs typeface="+mn-lt"/>
            </a:endParaRPr>
          </a:p>
          <a:p>
            <a:r>
              <a:rPr lang="fr-FR" sz="3000" dirty="0">
                <a:latin typeface="Abadi"/>
                <a:ea typeface="+mn-lt"/>
                <a:cs typeface="+mn-lt"/>
              </a:rPr>
              <a:t/>
            </a:r>
            <a:br>
              <a:rPr lang="fr-FR" sz="3000" dirty="0">
                <a:latin typeface="Abadi"/>
                <a:ea typeface="+mn-lt"/>
                <a:cs typeface="+mn-lt"/>
              </a:rPr>
            </a:br>
            <a:r>
              <a:rPr lang="fr-FR" sz="3000" b="1" dirty="0">
                <a:solidFill>
                  <a:srgbClr val="C34726"/>
                </a:solidFill>
                <a:latin typeface="Abadi"/>
                <a:ea typeface="+mn-lt"/>
                <a:cs typeface="+mn-lt"/>
              </a:rPr>
              <a:t>Anas. </a:t>
            </a:r>
            <a:r>
              <a:rPr lang="fr-FR" sz="3000" dirty="0">
                <a:latin typeface="Abadi"/>
                <a:ea typeface="+mn-lt"/>
                <a:cs typeface="+mn-lt"/>
              </a:rPr>
              <a:t>Moi je dis que c’est faux, si un nombre est multiple de 30 alors il n’est pas multiple de 6 car 12 n’est pas un multiple de 30. Il y en a d’autres : 24...</a:t>
            </a:r>
            <a:br>
              <a:rPr lang="fr-FR" sz="3000" dirty="0">
                <a:latin typeface="Abadi"/>
                <a:ea typeface="+mn-lt"/>
                <a:cs typeface="+mn-lt"/>
              </a:rPr>
            </a:br>
            <a:r>
              <a:rPr lang="fr-FR" sz="3000" b="1" dirty="0">
                <a:solidFill>
                  <a:srgbClr val="C34726"/>
                </a:solidFill>
                <a:latin typeface="Abadi"/>
                <a:ea typeface="+mn-lt"/>
                <a:cs typeface="+mn-lt"/>
              </a:rPr>
              <a:t>Ibrahim.</a:t>
            </a:r>
            <a:r>
              <a:rPr lang="fr-FR" sz="3000" dirty="0">
                <a:solidFill>
                  <a:srgbClr val="C34726"/>
                </a:solidFill>
                <a:latin typeface="Abadi"/>
                <a:ea typeface="+mn-lt"/>
                <a:cs typeface="+mn-lt"/>
              </a:rPr>
              <a:t> </a:t>
            </a:r>
            <a:r>
              <a:rPr lang="fr-FR" sz="3000" dirty="0">
                <a:latin typeface="Abadi"/>
                <a:ea typeface="+mn-lt"/>
                <a:cs typeface="+mn-lt"/>
              </a:rPr>
              <a:t>Moi j’ai </a:t>
            </a:r>
            <a:r>
              <a:rPr lang="fr-FR" sz="3000" dirty="0" smtClean="0">
                <a:latin typeface="Abadi"/>
                <a:ea typeface="+mn-lt"/>
                <a:cs typeface="+mn-lt"/>
              </a:rPr>
              <a:t>dit </a:t>
            </a:r>
            <a:r>
              <a:rPr lang="fr-FR" sz="3000" dirty="0">
                <a:latin typeface="Abadi"/>
                <a:ea typeface="+mn-lt"/>
                <a:cs typeface="+mn-lt"/>
              </a:rPr>
              <a:t>"si un nombre est multiple de 30 alors il est multiple de 6" et</a:t>
            </a:r>
            <a:br>
              <a:rPr lang="fr-FR" sz="3000" dirty="0">
                <a:latin typeface="Abadi"/>
                <a:ea typeface="+mn-lt"/>
                <a:cs typeface="+mn-lt"/>
              </a:rPr>
            </a:br>
            <a:r>
              <a:rPr lang="fr-FR" sz="3000" dirty="0">
                <a:latin typeface="Abadi"/>
                <a:ea typeface="+mn-lt"/>
                <a:cs typeface="+mn-lt"/>
              </a:rPr>
              <a:t>pas "si un nombre est multiple de 6 alors il est multiple de 30". Je crois que tu as compris l’inverse. Les multiples de 30, c’est 30, 60, 90, 120... </a:t>
            </a:r>
            <a:br>
              <a:rPr lang="fr-FR" sz="3000" dirty="0">
                <a:latin typeface="Abadi"/>
                <a:ea typeface="+mn-lt"/>
                <a:cs typeface="+mn-lt"/>
              </a:rPr>
            </a:br>
            <a:r>
              <a:rPr lang="fr-FR" sz="3000" b="1" dirty="0">
                <a:solidFill>
                  <a:srgbClr val="C34726"/>
                </a:solidFill>
                <a:latin typeface="Abadi"/>
                <a:ea typeface="+mn-lt"/>
                <a:cs typeface="+mn-lt"/>
              </a:rPr>
              <a:t>Anas.</a:t>
            </a:r>
            <a:r>
              <a:rPr lang="fr-FR" sz="3000" dirty="0">
                <a:solidFill>
                  <a:srgbClr val="C34726"/>
                </a:solidFill>
                <a:latin typeface="Abadi"/>
                <a:ea typeface="+mn-lt"/>
                <a:cs typeface="+mn-lt"/>
              </a:rPr>
              <a:t> </a:t>
            </a:r>
            <a:r>
              <a:rPr lang="fr-FR" sz="3000" dirty="0">
                <a:latin typeface="Abadi"/>
                <a:ea typeface="+mn-lt"/>
                <a:cs typeface="+mn-lt"/>
              </a:rPr>
              <a:t>Ah ouais c’est </a:t>
            </a:r>
            <a:r>
              <a:rPr lang="fr-FR" sz="3000" dirty="0" smtClean="0">
                <a:latin typeface="Abadi"/>
                <a:ea typeface="+mn-lt"/>
                <a:cs typeface="+mn-lt"/>
              </a:rPr>
              <a:t>bon!</a:t>
            </a:r>
            <a:endParaRPr lang="en-US" sz="3000" dirty="0">
              <a:latin typeface="Abadi"/>
              <a:ea typeface="+mn-lt"/>
              <a:cs typeface="+mn-lt"/>
            </a:endParaRPr>
          </a:p>
          <a:p>
            <a:pPr algn="ctr"/>
            <a:r>
              <a:rPr lang="en-US" sz="3000" dirty="0">
                <a:latin typeface="Abadi"/>
                <a:ea typeface="+mn-lt"/>
                <a:cs typeface="+mn-lt"/>
              </a:rPr>
              <a:t/>
            </a:r>
            <a:br>
              <a:rPr lang="en-US" sz="3000" dirty="0">
                <a:latin typeface="Abadi"/>
                <a:ea typeface="+mn-lt"/>
                <a:cs typeface="+mn-lt"/>
              </a:rPr>
            </a:br>
            <a:r>
              <a:rPr lang="fr-FR" sz="3000" dirty="0">
                <a:latin typeface="Abadi"/>
                <a:ea typeface="+mn-lt"/>
                <a:cs typeface="+mn-lt"/>
              </a:rPr>
              <a:t>Pour finir, tous pensent la proposition est vraie.</a:t>
            </a:r>
            <a:endParaRPr lang="fr-FR" sz="3000" dirty="0">
              <a:latin typeface="Abadi"/>
            </a:endParaRPr>
          </a:p>
        </p:txBody>
      </p:sp>
    </p:spTree>
    <p:extLst>
      <p:ext uri="{BB962C8B-B14F-4D97-AF65-F5344CB8AC3E}">
        <p14:creationId xmlns:p14="http://schemas.microsoft.com/office/powerpoint/2010/main" val="4155684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B9A1C-D4E6-4007-92FB-D9930EBF1FDC}"/>
              </a:ext>
            </a:extLst>
          </p:cNvPr>
          <p:cNvSpPr>
            <a:spLocks noGrp="1"/>
          </p:cNvSpPr>
          <p:nvPr>
            <p:ph type="title"/>
          </p:nvPr>
        </p:nvSpPr>
        <p:spPr/>
        <p:txBody>
          <a:bodyPr/>
          <a:lstStyle/>
          <a:p>
            <a:pPr algn="ctr"/>
            <a:r>
              <a:rPr lang="fr-FR" sz="4400" b="1" strike="noStrike" spc="-1" dirty="0">
                <a:solidFill>
                  <a:srgbClr val="C34726"/>
                </a:solidFill>
                <a:latin typeface="Abadi" panose="020B0604020104020204" pitchFamily="34" charset="0"/>
              </a:rPr>
              <a:t>Plan de l’atelier </a:t>
            </a:r>
            <a:endParaRPr lang="fr-BE" b="1" dirty="0">
              <a:solidFill>
                <a:srgbClr val="C34726"/>
              </a:solidFill>
              <a:latin typeface="Abadi" panose="020B0604020104020204" pitchFamily="34" charset="0"/>
            </a:endParaRPr>
          </a:p>
        </p:txBody>
      </p:sp>
      <p:sp>
        <p:nvSpPr>
          <p:cNvPr id="3" name="Sous-titre 2">
            <a:extLst>
              <a:ext uri="{FF2B5EF4-FFF2-40B4-BE49-F238E27FC236}">
                <a16:creationId xmlns:a16="http://schemas.microsoft.com/office/drawing/2014/main" id="{008811EF-36FC-4D30-A027-51315D81490C}"/>
              </a:ext>
            </a:extLst>
          </p:cNvPr>
          <p:cNvSpPr>
            <a:spLocks noGrp="1"/>
          </p:cNvSpPr>
          <p:nvPr>
            <p:ph type="subTitle"/>
          </p:nvPr>
        </p:nvSpPr>
        <p:spPr>
          <a:xfrm>
            <a:off x="609480" y="1343025"/>
            <a:ext cx="10973520" cy="4981575"/>
          </a:xfrm>
        </p:spPr>
        <p:txBody>
          <a:bodyPr/>
          <a:lstStyle/>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Constats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règles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Débattons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Et dans nos classes ?</a:t>
            </a:r>
          </a:p>
          <a:p>
            <a:pPr marL="514350" indent="-514350">
              <a:lnSpc>
                <a:spcPct val="150000"/>
              </a:lnSpc>
              <a:buFont typeface="+mj-lt"/>
              <a:buAutoNum type="arabicPeriod"/>
            </a:pPr>
            <a:r>
              <a:rPr lang="fr-BE" sz="4000" dirty="0">
                <a:latin typeface="Abadi" panose="020B0604020104020204" pitchFamily="34" charset="0"/>
              </a:rPr>
              <a:t>Une envie ou un devoir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Débattre pour …</a:t>
            </a:r>
          </a:p>
        </p:txBody>
      </p:sp>
    </p:spTree>
    <p:extLst>
      <p:ext uri="{BB962C8B-B14F-4D97-AF65-F5344CB8AC3E}">
        <p14:creationId xmlns:p14="http://schemas.microsoft.com/office/powerpoint/2010/main" val="400084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B9A1C-D4E6-4007-92FB-D9930EBF1FDC}"/>
              </a:ext>
            </a:extLst>
          </p:cNvPr>
          <p:cNvSpPr>
            <a:spLocks noGrp="1"/>
          </p:cNvSpPr>
          <p:nvPr>
            <p:ph type="title"/>
          </p:nvPr>
        </p:nvSpPr>
        <p:spPr/>
        <p:txBody>
          <a:bodyPr/>
          <a:lstStyle/>
          <a:p>
            <a:pPr algn="ctr"/>
            <a:r>
              <a:rPr lang="fr-FR" sz="4400" b="1" strike="noStrike" spc="-1" dirty="0">
                <a:solidFill>
                  <a:srgbClr val="C34726"/>
                </a:solidFill>
                <a:latin typeface="Abadi" panose="020B0604020104020204" pitchFamily="34" charset="0"/>
              </a:rPr>
              <a:t>Plan de l’atelier </a:t>
            </a:r>
            <a:endParaRPr lang="fr-BE" b="1" dirty="0">
              <a:solidFill>
                <a:srgbClr val="C34726"/>
              </a:solidFill>
              <a:latin typeface="Abadi" panose="020B0604020104020204" pitchFamily="34" charset="0"/>
            </a:endParaRPr>
          </a:p>
        </p:txBody>
      </p:sp>
      <p:sp>
        <p:nvSpPr>
          <p:cNvPr id="3" name="Sous-titre 2">
            <a:extLst>
              <a:ext uri="{FF2B5EF4-FFF2-40B4-BE49-F238E27FC236}">
                <a16:creationId xmlns:a16="http://schemas.microsoft.com/office/drawing/2014/main" id="{008811EF-36FC-4D30-A027-51315D81490C}"/>
              </a:ext>
            </a:extLst>
          </p:cNvPr>
          <p:cNvSpPr>
            <a:spLocks noGrp="1"/>
          </p:cNvSpPr>
          <p:nvPr>
            <p:ph type="subTitle"/>
          </p:nvPr>
        </p:nvSpPr>
        <p:spPr>
          <a:xfrm>
            <a:off x="609480" y="1166856"/>
            <a:ext cx="10973520" cy="5334612"/>
          </a:xfrm>
        </p:spPr>
        <p:txBody>
          <a:bodyPr/>
          <a:lstStyle/>
          <a:p>
            <a:pPr marL="514350" indent="-514350">
              <a:lnSpc>
                <a:spcPct val="150000"/>
              </a:lnSpc>
              <a:buFont typeface="+mj-lt"/>
              <a:buAutoNum type="arabicPeriod"/>
            </a:pPr>
            <a:r>
              <a:rPr lang="fr-BE" sz="4000" dirty="0">
                <a:latin typeface="Abadi" panose="020B0604020104020204" pitchFamily="34" charset="0"/>
              </a:rPr>
              <a:t>Quelques Constats</a:t>
            </a:r>
          </a:p>
          <a:p>
            <a:pPr marL="514350" indent="-514350">
              <a:lnSpc>
                <a:spcPct val="150000"/>
              </a:lnSpc>
              <a:buFont typeface="+mj-lt"/>
              <a:buAutoNum type="arabicPeriod"/>
            </a:pPr>
            <a:r>
              <a:rPr lang="fr-BE" sz="4000" dirty="0">
                <a:latin typeface="Abadi" panose="020B0604020104020204" pitchFamily="34" charset="0"/>
              </a:rPr>
              <a:t>Quelques règles</a:t>
            </a:r>
          </a:p>
          <a:p>
            <a:pPr marL="514350" indent="-514350">
              <a:lnSpc>
                <a:spcPct val="150000"/>
              </a:lnSpc>
              <a:buFont typeface="+mj-lt"/>
              <a:buAutoNum type="arabicPeriod"/>
            </a:pPr>
            <a:r>
              <a:rPr lang="fr-BE" sz="4000" dirty="0">
                <a:latin typeface="Abadi" panose="020B0604020104020204" pitchFamily="34" charset="0"/>
              </a:rPr>
              <a:t>Débattons !</a:t>
            </a:r>
          </a:p>
          <a:p>
            <a:pPr marL="514350" indent="-514350">
              <a:lnSpc>
                <a:spcPct val="150000"/>
              </a:lnSpc>
              <a:buFont typeface="+mj-lt"/>
              <a:buAutoNum type="arabicPeriod"/>
            </a:pPr>
            <a:r>
              <a:rPr lang="fr-BE" sz="4000" dirty="0">
                <a:latin typeface="Abadi" panose="020B0604020104020204" pitchFamily="34" charset="0"/>
              </a:rPr>
              <a:t>Et dans nos classes ?</a:t>
            </a:r>
          </a:p>
          <a:p>
            <a:pPr marL="514350" indent="-514350">
              <a:lnSpc>
                <a:spcPct val="150000"/>
              </a:lnSpc>
              <a:buFont typeface="+mj-lt"/>
              <a:buAutoNum type="arabicPeriod"/>
            </a:pPr>
            <a:r>
              <a:rPr lang="fr-BE" sz="4000" dirty="0">
                <a:latin typeface="Abadi" panose="020B0604020104020204" pitchFamily="34" charset="0"/>
              </a:rPr>
              <a:t>Une envie ou un devoir ?</a:t>
            </a:r>
          </a:p>
          <a:p>
            <a:pPr marL="514350" indent="-514350">
              <a:lnSpc>
                <a:spcPct val="150000"/>
              </a:lnSpc>
              <a:buFont typeface="+mj-lt"/>
              <a:buAutoNum type="arabicPeriod"/>
            </a:pPr>
            <a:r>
              <a:rPr lang="fr-BE" sz="4000" dirty="0">
                <a:latin typeface="Abadi" panose="020B0604020104020204" pitchFamily="34" charset="0"/>
              </a:rPr>
              <a:t>Débattre pour …</a:t>
            </a:r>
          </a:p>
        </p:txBody>
      </p:sp>
    </p:spTree>
    <p:extLst>
      <p:ext uri="{BB962C8B-B14F-4D97-AF65-F5344CB8AC3E}">
        <p14:creationId xmlns:p14="http://schemas.microsoft.com/office/powerpoint/2010/main" val="2656832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Le décret « Missions »</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05594" y="1263570"/>
            <a:ext cx="11582399" cy="4416594"/>
          </a:xfrm>
          <a:prstGeom prst="rect">
            <a:avLst/>
          </a:prstGeom>
          <a:noFill/>
        </p:spPr>
        <p:txBody>
          <a:bodyPr wrap="square" lIns="91440" tIns="45720" rIns="91440" bIns="45720" rtlCol="0" anchor="t">
            <a:spAutoFit/>
          </a:bodyPr>
          <a:lstStyle/>
          <a:p>
            <a:pPr algn="just"/>
            <a:r>
              <a:rPr lang="fr-FR" sz="2200" dirty="0">
                <a:latin typeface="Abadi" panose="020B0604020104020204" pitchFamily="34" charset="0"/>
                <a:cs typeface="Calibri" panose="020F0502020204030204" pitchFamily="34" charset="0"/>
              </a:rPr>
              <a:t>"Article 6. - La Communauté française, pour l’enseignement qu’elle organise, et tout pouvoir organisateur, pour l’enseignement subventionné, poursuivent simultanément et sans hiérarchie les objectifs suivants :</a:t>
            </a:r>
          </a:p>
          <a:p>
            <a:pPr algn="just"/>
            <a:endParaRPr lang="fr-FR" sz="2400" dirty="0">
              <a:latin typeface="Abadi" panose="020B0604020104020204" pitchFamily="34" charset="0"/>
              <a:cs typeface="Calibri" panose="020F0502020204030204" pitchFamily="34" charset="0"/>
            </a:endParaRPr>
          </a:p>
          <a:p>
            <a:pPr marL="514350" indent="-514350" algn="just">
              <a:spcAft>
                <a:spcPts val="600"/>
              </a:spcAft>
              <a:buFont typeface="+mj-lt"/>
              <a:buAutoNum type="arabicPeriod"/>
            </a:pPr>
            <a:r>
              <a:rPr lang="fr-FR" sz="2200" dirty="0">
                <a:latin typeface="Abadi" panose="020B0604020104020204" pitchFamily="34" charset="0"/>
                <a:cs typeface="Calibri" panose="020F0502020204030204" pitchFamily="34" charset="0"/>
              </a:rPr>
              <a:t>promouvoir la confiance en soi et le développement de la personne de chacun des élèves ;</a:t>
            </a:r>
          </a:p>
          <a:p>
            <a:pPr marL="514350" indent="-514350" algn="just">
              <a:spcAft>
                <a:spcPts val="600"/>
              </a:spcAft>
              <a:buFont typeface="+mj-lt"/>
              <a:buAutoNum type="arabicPeriod"/>
            </a:pPr>
            <a:r>
              <a:rPr lang="fr-FR" sz="2200" dirty="0">
                <a:latin typeface="Abadi" panose="020B0604020104020204" pitchFamily="34" charset="0"/>
                <a:cs typeface="Calibri" panose="020F0502020204030204" pitchFamily="34" charset="0"/>
              </a:rPr>
              <a:t>amener tous les élèves à s’approprier des savoirs et à acquérir des compétences qui les rendent aptes à apprendre toute leur vie et à prendre une place active dans la vie économique, sociale et culturelle ;</a:t>
            </a:r>
          </a:p>
          <a:p>
            <a:pPr marL="514350" indent="-514350" algn="just">
              <a:spcAft>
                <a:spcPts val="600"/>
              </a:spcAft>
              <a:buFont typeface="+mj-lt"/>
              <a:buAutoNum type="arabicPeriod"/>
            </a:pPr>
            <a:r>
              <a:rPr lang="fr-FR" sz="2200" dirty="0">
                <a:latin typeface="Abadi"/>
                <a:cs typeface="Calibri"/>
              </a:rPr>
              <a:t>préparer tous les élèves à être des citoyens responsables, capables de contribuer au développement d’une société démocratique, solidaire, pluraliste et ouverte aux autres cultures ;</a:t>
            </a:r>
          </a:p>
          <a:p>
            <a:pPr marL="514350" indent="-514350" algn="just">
              <a:spcAft>
                <a:spcPts val="600"/>
              </a:spcAft>
              <a:buFont typeface="+mj-lt"/>
              <a:buAutoNum type="arabicPeriod"/>
            </a:pPr>
            <a:r>
              <a:rPr lang="fr-FR" sz="2200" dirty="0">
                <a:latin typeface="Abadi" panose="020B0604020104020204" pitchFamily="34" charset="0"/>
                <a:cs typeface="Calibri" panose="020F0502020204030204" pitchFamily="34" charset="0"/>
              </a:rPr>
              <a:t>assurer à tous les élèves des chances égales d’émancipation sociale."</a:t>
            </a:r>
            <a:endParaRPr lang="fr-FR" sz="2200" dirty="0">
              <a:latin typeface="Abadi" panose="020B0604020104020204" pitchFamily="34" charset="0"/>
            </a:endParaRPr>
          </a:p>
        </p:txBody>
      </p:sp>
    </p:spTree>
    <p:extLst>
      <p:ext uri="{BB962C8B-B14F-4D97-AF65-F5344CB8AC3E}">
        <p14:creationId xmlns:p14="http://schemas.microsoft.com/office/powerpoint/2010/main" val="2476252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454CBB9B-911B-46FE-8A32-892276D48BF4}"/>
              </a:ext>
            </a:extLst>
          </p:cNvPr>
          <p:cNvSpPr txBox="1"/>
          <p:nvPr/>
        </p:nvSpPr>
        <p:spPr>
          <a:xfrm>
            <a:off x="305594" y="1828562"/>
            <a:ext cx="11527177" cy="2400657"/>
          </a:xfrm>
          <a:prstGeom prst="rect">
            <a:avLst/>
          </a:prstGeom>
          <a:noFill/>
        </p:spPr>
        <p:txBody>
          <a:bodyPr wrap="square" rtlCol="0">
            <a:spAutoFit/>
          </a:bodyPr>
          <a:lstStyle/>
          <a:p>
            <a:pPr algn="ctr"/>
            <a:r>
              <a:rPr lang="fr-FR" sz="3200" i="0" dirty="0">
                <a:effectLst/>
                <a:latin typeface="Abadi" panose="020B0604020104020204" pitchFamily="34" charset="0"/>
              </a:rPr>
              <a:t>Ce qui peut sembler étonnant, c’est qu’il est mentionné par les termes « simultanément et sans hiérarchie », qu’un enseignant se doit « d’enseigner les mathématiques » au même titre que « préparer des citoyens responsables »  (missions 2 et 3).</a:t>
            </a:r>
            <a:r>
              <a:rPr lang="fr-FR" sz="2400" dirty="0">
                <a:latin typeface="Abadi" panose="020B0604020104020204" pitchFamily="34" charset="0"/>
              </a:rPr>
              <a:t/>
            </a:r>
            <a:br>
              <a:rPr lang="fr-FR" sz="2400" dirty="0">
                <a:latin typeface="Abadi" panose="020B0604020104020204" pitchFamily="34" charset="0"/>
              </a:rPr>
            </a:br>
            <a:endParaRPr lang="fr-FR" sz="2200" dirty="0">
              <a:latin typeface="Abadi" panose="020B0604020104020204" pitchFamily="34" charset="0"/>
            </a:endParaRPr>
          </a:p>
        </p:txBody>
      </p:sp>
    </p:spTree>
    <p:extLst>
      <p:ext uri="{BB962C8B-B14F-4D97-AF65-F5344CB8AC3E}">
        <p14:creationId xmlns:p14="http://schemas.microsoft.com/office/powerpoint/2010/main" val="4265927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B9A1C-D4E6-4007-92FB-D9930EBF1FDC}"/>
              </a:ext>
            </a:extLst>
          </p:cNvPr>
          <p:cNvSpPr>
            <a:spLocks noGrp="1"/>
          </p:cNvSpPr>
          <p:nvPr>
            <p:ph type="title"/>
          </p:nvPr>
        </p:nvSpPr>
        <p:spPr/>
        <p:txBody>
          <a:bodyPr/>
          <a:lstStyle/>
          <a:p>
            <a:pPr algn="ctr"/>
            <a:r>
              <a:rPr lang="fr-FR" sz="4400" b="1" strike="noStrike" spc="-1" dirty="0">
                <a:solidFill>
                  <a:srgbClr val="C34726"/>
                </a:solidFill>
                <a:latin typeface="Abadi" panose="020B0604020104020204" pitchFamily="34" charset="0"/>
              </a:rPr>
              <a:t>Plan de l’atelier </a:t>
            </a:r>
            <a:endParaRPr lang="fr-BE" b="1" dirty="0">
              <a:solidFill>
                <a:srgbClr val="C34726"/>
              </a:solidFill>
              <a:latin typeface="Abadi" panose="020B0604020104020204" pitchFamily="34" charset="0"/>
            </a:endParaRPr>
          </a:p>
        </p:txBody>
      </p:sp>
      <p:sp>
        <p:nvSpPr>
          <p:cNvPr id="3" name="Sous-titre 2">
            <a:extLst>
              <a:ext uri="{FF2B5EF4-FFF2-40B4-BE49-F238E27FC236}">
                <a16:creationId xmlns:a16="http://schemas.microsoft.com/office/drawing/2014/main" id="{008811EF-36FC-4D30-A027-51315D81490C}"/>
              </a:ext>
            </a:extLst>
          </p:cNvPr>
          <p:cNvSpPr>
            <a:spLocks noGrp="1"/>
          </p:cNvSpPr>
          <p:nvPr>
            <p:ph type="subTitle"/>
          </p:nvPr>
        </p:nvSpPr>
        <p:spPr>
          <a:xfrm>
            <a:off x="609480" y="1141689"/>
            <a:ext cx="10973520" cy="4981575"/>
          </a:xfrm>
        </p:spPr>
        <p:txBody>
          <a:bodyPr/>
          <a:lstStyle/>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Constats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règles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Débattons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Et dans nos classes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Une envie ou un devoir ?</a:t>
            </a:r>
          </a:p>
          <a:p>
            <a:pPr marL="514350" indent="-514350">
              <a:lnSpc>
                <a:spcPct val="150000"/>
              </a:lnSpc>
              <a:buFont typeface="+mj-lt"/>
              <a:buAutoNum type="arabicPeriod"/>
            </a:pPr>
            <a:r>
              <a:rPr lang="fr-BE" sz="4000" dirty="0">
                <a:latin typeface="Abadi" panose="020B0604020104020204" pitchFamily="34" charset="0"/>
              </a:rPr>
              <a:t>Débattre pour …</a:t>
            </a:r>
          </a:p>
        </p:txBody>
      </p:sp>
    </p:spTree>
    <p:extLst>
      <p:ext uri="{BB962C8B-B14F-4D97-AF65-F5344CB8AC3E}">
        <p14:creationId xmlns:p14="http://schemas.microsoft.com/office/powerpoint/2010/main" val="3627641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Débattre pour…</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05594" y="1753427"/>
            <a:ext cx="11582399" cy="2554545"/>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Se convaincre les uns les autres. </a:t>
            </a:r>
          </a:p>
          <a:p>
            <a:endParaRPr lang="fr-FR" sz="3200" b="1" dirty="0">
              <a:solidFill>
                <a:srgbClr val="C34726"/>
              </a:solidFill>
              <a:latin typeface="Abadi" panose="020B0604020104020204" pitchFamily="34" charset="0"/>
              <a:cs typeface="Calibri" panose="020F0502020204030204" pitchFamily="34" charset="0"/>
            </a:endParaRPr>
          </a:p>
          <a:p>
            <a:endParaRPr lang="fr-FR" sz="3200" b="1" dirty="0">
              <a:solidFill>
                <a:srgbClr val="C34726"/>
              </a:solidFill>
              <a:latin typeface="Abadi" panose="020B0604020104020204" pitchFamily="34" charset="0"/>
              <a:cs typeface="Calibri" panose="020F0502020204030204" pitchFamily="34" charset="0"/>
            </a:endParaRPr>
          </a:p>
          <a:p>
            <a:endParaRPr lang="fr-FR" sz="3200" b="1" dirty="0">
              <a:solidFill>
                <a:srgbClr val="C34726"/>
              </a:solidFill>
              <a:latin typeface="Abadi" panose="020B0604020104020204" pitchFamily="34" charset="0"/>
              <a:cs typeface="Calibri" panose="020F0502020204030204" pitchFamily="34" charset="0"/>
            </a:endParaRPr>
          </a:p>
          <a:p>
            <a:r>
              <a:rPr lang="fr-FR" sz="3200" dirty="0">
                <a:latin typeface="Abadi" panose="020B0604020104020204" pitchFamily="34" charset="0"/>
                <a:cs typeface="Calibri" panose="020F0502020204030204" pitchFamily="34" charset="0"/>
              </a:rPr>
              <a:t>« Est-ce que 0,9999… = 1 ? »</a:t>
            </a:r>
          </a:p>
        </p:txBody>
      </p:sp>
    </p:spTree>
    <p:extLst>
      <p:ext uri="{BB962C8B-B14F-4D97-AF65-F5344CB8AC3E}">
        <p14:creationId xmlns:p14="http://schemas.microsoft.com/office/powerpoint/2010/main" val="26516567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Débattre pour…</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251793" y="1781136"/>
            <a:ext cx="6850972" cy="2554545"/>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Conjecturer. </a:t>
            </a:r>
          </a:p>
          <a:p>
            <a:endParaRPr lang="fr-FR" sz="3200" b="1" dirty="0">
              <a:solidFill>
                <a:srgbClr val="C34726"/>
              </a:solidFill>
              <a:latin typeface="Abadi" panose="020B0604020104020204" pitchFamily="34" charset="0"/>
              <a:cs typeface="Calibri" panose="020F0502020204030204" pitchFamily="34" charset="0"/>
            </a:endParaRPr>
          </a:p>
          <a:p>
            <a:endParaRPr lang="fr-FR" sz="3200" b="1" dirty="0">
              <a:solidFill>
                <a:srgbClr val="C34726"/>
              </a:solidFill>
              <a:latin typeface="Abadi" panose="020B0604020104020204" pitchFamily="34" charset="0"/>
              <a:cs typeface="Calibri" panose="020F0502020204030204" pitchFamily="34" charset="0"/>
            </a:endParaRPr>
          </a:p>
          <a:p>
            <a:r>
              <a:rPr lang="fr-FR" sz="3200" dirty="0">
                <a:latin typeface="Abadi" panose="020B0604020104020204" pitchFamily="34" charset="0"/>
                <a:cs typeface="Calibri" panose="020F0502020204030204" pitchFamily="34" charset="0"/>
              </a:rPr>
              <a:t>« Un point C se balade se balade</a:t>
            </a:r>
          </a:p>
          <a:p>
            <a:r>
              <a:rPr lang="fr-FR" sz="3200" dirty="0">
                <a:latin typeface="Abadi" panose="020B0604020104020204" pitchFamily="34" charset="0"/>
                <a:cs typeface="Calibri" panose="020F0502020204030204" pitchFamily="34" charset="0"/>
              </a:rPr>
              <a:t>sur le segment [AB] … conjecturez »</a:t>
            </a:r>
          </a:p>
        </p:txBody>
      </p:sp>
      <p:pic>
        <p:nvPicPr>
          <p:cNvPr id="7" name="Image 6">
            <a:extLst>
              <a:ext uri="{FF2B5EF4-FFF2-40B4-BE49-F238E27FC236}">
                <a16:creationId xmlns:a16="http://schemas.microsoft.com/office/drawing/2014/main" id="{1A46E775-7685-5410-CD80-4B3E6BCF4B30}"/>
              </a:ext>
            </a:extLst>
          </p:cNvPr>
          <p:cNvPicPr>
            <a:picLocks noChangeAspect="1"/>
          </p:cNvPicPr>
          <p:nvPr/>
        </p:nvPicPr>
        <p:blipFill>
          <a:blip r:embed="rId2"/>
          <a:stretch>
            <a:fillRect/>
          </a:stretch>
        </p:blipFill>
        <p:spPr>
          <a:xfrm>
            <a:off x="6931645" y="1542442"/>
            <a:ext cx="5010150" cy="4629150"/>
          </a:xfrm>
          <a:prstGeom prst="rect">
            <a:avLst/>
          </a:prstGeom>
        </p:spPr>
      </p:pic>
    </p:spTree>
    <p:extLst>
      <p:ext uri="{BB962C8B-B14F-4D97-AF65-F5344CB8AC3E}">
        <p14:creationId xmlns:p14="http://schemas.microsoft.com/office/powerpoint/2010/main" val="165330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Débattre pour…</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05594" y="1753427"/>
            <a:ext cx="11582399" cy="3293209"/>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Trouver des contre-exemples. </a:t>
            </a:r>
          </a:p>
          <a:p>
            <a:endParaRPr lang="fr-FR" sz="2800" b="1" dirty="0">
              <a:solidFill>
                <a:srgbClr val="C34726"/>
              </a:solidFill>
              <a:latin typeface="Abadi" panose="020B0604020104020204" pitchFamily="34" charset="0"/>
              <a:cs typeface="Calibri" panose="020F0502020204030204" pitchFamily="34" charset="0"/>
            </a:endParaRPr>
          </a:p>
          <a:p>
            <a:endParaRPr lang="fr-FR" sz="2800" b="1" dirty="0">
              <a:solidFill>
                <a:srgbClr val="C34726"/>
              </a:solidFill>
              <a:latin typeface="Abadi" panose="020B0604020104020204" pitchFamily="34" charset="0"/>
              <a:cs typeface="Calibri" panose="020F0502020204030204" pitchFamily="34" charset="0"/>
            </a:endParaRPr>
          </a:p>
          <a:p>
            <a:endParaRPr lang="fr-FR" sz="2800" b="1" dirty="0">
              <a:solidFill>
                <a:srgbClr val="C34726"/>
              </a:solidFill>
              <a:latin typeface="Abadi" panose="020B0604020104020204" pitchFamily="34" charset="0"/>
              <a:cs typeface="Calibri" panose="020F0502020204030204" pitchFamily="34" charset="0"/>
            </a:endParaRPr>
          </a:p>
          <a:p>
            <a:r>
              <a:rPr lang="fr-FR" sz="3200" b="1" dirty="0">
                <a:latin typeface="Abadi" panose="020B0604020104020204" pitchFamily="34" charset="0"/>
                <a:cs typeface="Calibri" panose="020F0502020204030204" pitchFamily="34" charset="0"/>
              </a:rPr>
              <a:t>« </a:t>
            </a:r>
            <a:r>
              <a:rPr lang="fr-FR" sz="3200" dirty="0">
                <a:latin typeface="Abadi" panose="020B0604020104020204" pitchFamily="34" charset="0"/>
                <a:cs typeface="Calibri" panose="020F0502020204030204" pitchFamily="34" charset="0"/>
              </a:rPr>
              <a:t>Si un nombre est multiple de ... alors il est multiple de ... REMPLACEZ les "..." par 6, 15 ou 30 »</a:t>
            </a:r>
          </a:p>
          <a:p>
            <a:endParaRPr lang="fr-FR" sz="2800" dirty="0">
              <a:latin typeface="Abadi" panose="020B0604020104020204" pitchFamily="34" charset="0"/>
              <a:cs typeface="Calibri" panose="020F0502020204030204" pitchFamily="34" charset="0"/>
            </a:endParaRPr>
          </a:p>
        </p:txBody>
      </p:sp>
    </p:spTree>
    <p:extLst>
      <p:ext uri="{BB962C8B-B14F-4D97-AF65-F5344CB8AC3E}">
        <p14:creationId xmlns:p14="http://schemas.microsoft.com/office/powerpoint/2010/main" val="14538790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Débattre pour…</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64434" y="1753427"/>
            <a:ext cx="11582399" cy="2012859"/>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Remettre en cause des idées reçues. </a:t>
            </a:r>
          </a:p>
          <a:p>
            <a:endParaRPr lang="fr-FR" sz="2800" b="1" dirty="0">
              <a:solidFill>
                <a:srgbClr val="C34726"/>
              </a:solidFill>
              <a:latin typeface="Abadi" panose="020B0604020104020204" pitchFamily="34" charset="0"/>
              <a:cs typeface="Calibri" panose="020F0502020204030204" pitchFamily="34" charset="0"/>
            </a:endParaRPr>
          </a:p>
          <a:p>
            <a:endParaRPr lang="fr-FR" sz="2800" b="1" dirty="0">
              <a:solidFill>
                <a:srgbClr val="C34726"/>
              </a:solidFill>
              <a:latin typeface="Abadi" panose="020B0604020104020204" pitchFamily="34" charset="0"/>
              <a:cs typeface="Calibri" panose="020F0502020204030204" pitchFamily="34" charset="0"/>
            </a:endParaRPr>
          </a:p>
          <a:p>
            <a:pPr>
              <a:lnSpc>
                <a:spcPct val="115000"/>
              </a:lnSpc>
              <a:spcAft>
                <a:spcPts val="1000"/>
              </a:spcAft>
            </a:pPr>
            <a:r>
              <a:rPr lang="fr-BE" sz="3200" dirty="0">
                <a:latin typeface="Abadi" panose="020B0604020104020204"/>
                <a:ea typeface="Calibri" panose="020F0502020204030204" pitchFamily="34" charset="0"/>
                <a:cs typeface="Times New Roman" panose="02020603050405020304" pitchFamily="18" charset="0"/>
              </a:rPr>
              <a:t>« Que vaut : </a:t>
            </a:r>
            <a:r>
              <a:rPr lang="fr-BE" sz="3200" dirty="0">
                <a:effectLst/>
                <a:latin typeface="Abadi" panose="020B0604020104020204"/>
                <a:ea typeface="Calibri" panose="020F0502020204030204" pitchFamily="34" charset="0"/>
                <a:cs typeface="Times New Roman" panose="02020603050405020304" pitchFamily="18" charset="0"/>
              </a:rPr>
              <a:t>345678901</a:t>
            </a:r>
            <a:r>
              <a:rPr lang="fr-BE" sz="3200" baseline="30000" dirty="0">
                <a:effectLst/>
                <a:latin typeface="Abadi" panose="020B0604020104020204"/>
                <a:ea typeface="Calibri" panose="020F0502020204030204" pitchFamily="34" charset="0"/>
                <a:cs typeface="Times New Roman" panose="02020603050405020304" pitchFamily="18" charset="0"/>
              </a:rPr>
              <a:t>2</a:t>
            </a:r>
            <a:r>
              <a:rPr lang="fr-BE" sz="3200" dirty="0">
                <a:effectLst/>
                <a:latin typeface="Abadi" panose="020B0604020104020204"/>
                <a:ea typeface="Calibri" panose="020F0502020204030204" pitchFamily="34" charset="0"/>
                <a:cs typeface="Times New Roman" panose="02020603050405020304" pitchFamily="18" charset="0"/>
              </a:rPr>
              <a:t> – 345678900 . 345678902 ? »</a:t>
            </a:r>
            <a:endParaRPr lang="fr-FR" sz="3200" dirty="0">
              <a:effectLst/>
              <a:latin typeface="Abadi" panose="020B0604020104020204"/>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9381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Débattre pour…</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05594" y="1753427"/>
            <a:ext cx="11582399" cy="2062103"/>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Débattre pour argumenter sur son interprétation. </a:t>
            </a:r>
          </a:p>
          <a:p>
            <a:endParaRPr lang="fr-FR" sz="3200" b="1" dirty="0">
              <a:solidFill>
                <a:srgbClr val="C34726"/>
              </a:solidFill>
              <a:latin typeface="Abadi" panose="020B0604020104020204" pitchFamily="34" charset="0"/>
              <a:cs typeface="Calibri" panose="020F0502020204030204" pitchFamily="34" charset="0"/>
            </a:endParaRPr>
          </a:p>
          <a:p>
            <a:r>
              <a:rPr lang="fr-FR" sz="3200" dirty="0">
                <a:latin typeface="Abadi" panose="020B0604020104020204" pitchFamily="34" charset="0"/>
                <a:cs typeface="Calibri" panose="020F0502020204030204" pitchFamily="34" charset="0"/>
              </a:rPr>
              <a:t>« Voici les notes obtenues par 4 groupes d’élèves, qui a le mieux réussi ? »</a:t>
            </a:r>
          </a:p>
        </p:txBody>
      </p:sp>
      <p:pic>
        <p:nvPicPr>
          <p:cNvPr id="4" name="Image 3" descr="Une image contenant table&#10;&#10;Description générée automatiquement"/>
          <p:cNvPicPr/>
          <p:nvPr/>
        </p:nvPicPr>
        <p:blipFill>
          <a:blip r:embed="rId2" cstate="print">
            <a:extLst>
              <a:ext uri="{28A0092B-C50C-407E-A947-70E740481C1C}">
                <a14:useLocalDpi xmlns:a14="http://schemas.microsoft.com/office/drawing/2010/main" val="0"/>
              </a:ext>
            </a:extLst>
          </a:blip>
          <a:stretch>
            <a:fillRect/>
          </a:stretch>
        </p:blipFill>
        <p:spPr>
          <a:xfrm>
            <a:off x="4651724" y="3440354"/>
            <a:ext cx="5756910" cy="2294255"/>
          </a:xfrm>
          <a:prstGeom prst="rect">
            <a:avLst/>
          </a:prstGeom>
        </p:spPr>
      </p:pic>
    </p:spTree>
    <p:extLst>
      <p:ext uri="{BB962C8B-B14F-4D97-AF65-F5344CB8AC3E}">
        <p14:creationId xmlns:p14="http://schemas.microsoft.com/office/powerpoint/2010/main" val="2651112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Débattre pour…</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05594" y="1753427"/>
            <a:ext cx="11582399" cy="2062103"/>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Débattre pour avancer dans une recherche. </a:t>
            </a:r>
          </a:p>
          <a:p>
            <a:endParaRPr lang="fr-FR" sz="3200" b="1" dirty="0">
              <a:solidFill>
                <a:srgbClr val="C34726"/>
              </a:solidFill>
              <a:latin typeface="Abadi" panose="020B0604020104020204" pitchFamily="34" charset="0"/>
              <a:cs typeface="Calibri" panose="020F0502020204030204" pitchFamily="34" charset="0"/>
            </a:endParaRPr>
          </a:p>
          <a:p>
            <a:endParaRPr lang="fr-FR" sz="3200" b="1" dirty="0">
              <a:solidFill>
                <a:srgbClr val="C34726"/>
              </a:solidFill>
              <a:latin typeface="Abadi" panose="020B0604020104020204" pitchFamily="34" charset="0"/>
              <a:cs typeface="Calibri" panose="020F0502020204030204" pitchFamily="34" charset="0"/>
            </a:endParaRPr>
          </a:p>
          <a:p>
            <a:r>
              <a:rPr lang="fr-FR" sz="3200" dirty="0">
                <a:latin typeface="Abadi" panose="020B0604020104020204" pitchFamily="34" charset="0"/>
                <a:cs typeface="Calibri" panose="020F0502020204030204" pitchFamily="34" charset="0"/>
              </a:rPr>
              <a:t>« Que vaut la somme des amplitudes d’un polygone ? »</a:t>
            </a:r>
            <a:endParaRPr lang="fr-FR" sz="2800" dirty="0">
              <a:latin typeface="Abadi" panose="020B0604020104020204" pitchFamily="34" charset="0"/>
              <a:cs typeface="Calibri" panose="020F0502020204030204" pitchFamily="34" charset="0"/>
            </a:endParaRPr>
          </a:p>
        </p:txBody>
      </p:sp>
    </p:spTree>
    <p:extLst>
      <p:ext uri="{BB962C8B-B14F-4D97-AF65-F5344CB8AC3E}">
        <p14:creationId xmlns:p14="http://schemas.microsoft.com/office/powerpoint/2010/main" val="3509034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F3D6A860-03D9-48A9-ADC0-ABE242A43658}"/>
              </a:ext>
            </a:extLst>
          </p:cNvPr>
          <p:cNvSpPr txBox="1"/>
          <p:nvPr/>
        </p:nvSpPr>
        <p:spPr>
          <a:xfrm>
            <a:off x="477078" y="212034"/>
            <a:ext cx="11357113" cy="769441"/>
          </a:xfrm>
          <a:prstGeom prst="rect">
            <a:avLst/>
          </a:prstGeom>
          <a:noFill/>
        </p:spPr>
        <p:txBody>
          <a:bodyPr wrap="square" rtlCol="0">
            <a:spAutoFit/>
          </a:bodyPr>
          <a:lstStyle/>
          <a:p>
            <a:pPr algn="ctr"/>
            <a:r>
              <a:rPr lang="fr-FR" sz="4400" b="1" dirty="0">
                <a:solidFill>
                  <a:srgbClr val="C34726"/>
                </a:solidFill>
                <a:latin typeface="Abadi" panose="020B0604020104020204" pitchFamily="34" charset="0"/>
                <a:cs typeface="Calibri" panose="020F0502020204030204" pitchFamily="34" charset="0"/>
              </a:rPr>
              <a:t>Débattre pour…</a:t>
            </a:r>
            <a:endParaRPr lang="fr-BE" sz="4400" b="1" dirty="0">
              <a:solidFill>
                <a:srgbClr val="C34726"/>
              </a:solidFill>
              <a:latin typeface="Abadi" panose="020B0604020104020204" pitchFamily="34" charset="0"/>
              <a:cs typeface="Calibri" panose="020F0502020204030204" pitchFamily="34" charset="0"/>
            </a:endParaRPr>
          </a:p>
        </p:txBody>
      </p:sp>
      <p:sp>
        <p:nvSpPr>
          <p:cNvPr id="3" name="ZoneTexte 2">
            <a:extLst>
              <a:ext uri="{FF2B5EF4-FFF2-40B4-BE49-F238E27FC236}">
                <a16:creationId xmlns:a16="http://schemas.microsoft.com/office/drawing/2014/main" id="{454CBB9B-911B-46FE-8A32-892276D48BF4}"/>
              </a:ext>
            </a:extLst>
          </p:cNvPr>
          <p:cNvSpPr txBox="1"/>
          <p:nvPr/>
        </p:nvSpPr>
        <p:spPr>
          <a:xfrm>
            <a:off x="305594" y="1753427"/>
            <a:ext cx="11582399" cy="2062103"/>
          </a:xfrm>
          <a:prstGeom prst="rect">
            <a:avLst/>
          </a:prstGeom>
          <a:noFill/>
        </p:spPr>
        <p:txBody>
          <a:bodyPr wrap="square" rtlCol="0">
            <a:spAutoFit/>
          </a:bodyPr>
          <a:lstStyle/>
          <a:p>
            <a:r>
              <a:rPr lang="fr-FR" sz="3200" b="1" dirty="0">
                <a:solidFill>
                  <a:srgbClr val="C34726"/>
                </a:solidFill>
                <a:latin typeface="Abadi" panose="020B0604020104020204" pitchFamily="34" charset="0"/>
                <a:cs typeface="Calibri" panose="020F0502020204030204" pitchFamily="34" charset="0"/>
              </a:rPr>
              <a:t>Définir un concept. </a:t>
            </a:r>
          </a:p>
          <a:p>
            <a:endParaRPr lang="fr-FR" sz="3200" b="1" dirty="0">
              <a:solidFill>
                <a:srgbClr val="C34726"/>
              </a:solidFill>
              <a:latin typeface="Abadi" panose="020B0604020104020204" pitchFamily="34" charset="0"/>
              <a:cs typeface="Calibri" panose="020F0502020204030204" pitchFamily="34" charset="0"/>
            </a:endParaRPr>
          </a:p>
          <a:p>
            <a:endParaRPr lang="fr-FR" sz="3200" b="1" dirty="0">
              <a:solidFill>
                <a:srgbClr val="C34726"/>
              </a:solidFill>
              <a:latin typeface="Abadi" panose="020B0604020104020204" pitchFamily="34" charset="0"/>
              <a:cs typeface="Calibri" panose="020F0502020204030204" pitchFamily="34" charset="0"/>
            </a:endParaRPr>
          </a:p>
          <a:p>
            <a:r>
              <a:rPr lang="fr-FR" sz="3200" dirty="0">
                <a:latin typeface="Abadi" panose="020B0604020104020204" pitchFamily="34" charset="0"/>
                <a:cs typeface="Calibri" panose="020F0502020204030204" pitchFamily="34" charset="0"/>
              </a:rPr>
              <a:t>« Existe-t-il plus de nombres naturels que de multiples de 3 ?»</a:t>
            </a:r>
          </a:p>
        </p:txBody>
      </p:sp>
    </p:spTree>
    <p:extLst>
      <p:ext uri="{BB962C8B-B14F-4D97-AF65-F5344CB8AC3E}">
        <p14:creationId xmlns:p14="http://schemas.microsoft.com/office/powerpoint/2010/main" val="4238713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B9A1C-D4E6-4007-92FB-D9930EBF1FDC}"/>
              </a:ext>
            </a:extLst>
          </p:cNvPr>
          <p:cNvSpPr>
            <a:spLocks noGrp="1"/>
          </p:cNvSpPr>
          <p:nvPr>
            <p:ph type="title"/>
          </p:nvPr>
        </p:nvSpPr>
        <p:spPr/>
        <p:txBody>
          <a:bodyPr/>
          <a:lstStyle/>
          <a:p>
            <a:pPr algn="ctr"/>
            <a:r>
              <a:rPr lang="fr-FR" sz="4400" b="1" strike="noStrike" spc="-1" dirty="0">
                <a:solidFill>
                  <a:srgbClr val="C34726"/>
                </a:solidFill>
                <a:latin typeface="Abadi" panose="020B0604020104020204" pitchFamily="34" charset="0"/>
              </a:rPr>
              <a:t>Plan de l’atelier </a:t>
            </a:r>
            <a:endParaRPr lang="fr-BE" b="1" dirty="0">
              <a:solidFill>
                <a:srgbClr val="C34726"/>
              </a:solidFill>
              <a:latin typeface="Abadi" panose="020B0604020104020204" pitchFamily="34" charset="0"/>
            </a:endParaRPr>
          </a:p>
        </p:txBody>
      </p:sp>
      <p:sp>
        <p:nvSpPr>
          <p:cNvPr id="3" name="Sous-titre 2">
            <a:extLst>
              <a:ext uri="{FF2B5EF4-FFF2-40B4-BE49-F238E27FC236}">
                <a16:creationId xmlns:a16="http://schemas.microsoft.com/office/drawing/2014/main" id="{008811EF-36FC-4D30-A027-51315D81490C}"/>
              </a:ext>
            </a:extLst>
          </p:cNvPr>
          <p:cNvSpPr>
            <a:spLocks noGrp="1"/>
          </p:cNvSpPr>
          <p:nvPr>
            <p:ph type="subTitle"/>
          </p:nvPr>
        </p:nvSpPr>
        <p:spPr>
          <a:xfrm>
            <a:off x="609480" y="1343025"/>
            <a:ext cx="10973520" cy="4981575"/>
          </a:xfrm>
        </p:spPr>
        <p:txBody>
          <a:bodyPr/>
          <a:lstStyle/>
          <a:p>
            <a:pPr marL="514350" indent="-514350">
              <a:lnSpc>
                <a:spcPct val="150000"/>
              </a:lnSpc>
              <a:buFont typeface="+mj-lt"/>
              <a:buAutoNum type="arabicPeriod"/>
            </a:pPr>
            <a:r>
              <a:rPr lang="fr-BE" sz="4000" dirty="0">
                <a:latin typeface="Abadi" panose="020B0604020104020204" pitchFamily="34" charset="0"/>
              </a:rPr>
              <a:t>Quelques Constats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règles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Débattons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Et dans nos classes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Une envie ou un devoir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Débattre pour …</a:t>
            </a:r>
          </a:p>
        </p:txBody>
      </p:sp>
    </p:spTree>
    <p:extLst>
      <p:ext uri="{BB962C8B-B14F-4D97-AF65-F5344CB8AC3E}">
        <p14:creationId xmlns:p14="http://schemas.microsoft.com/office/powerpoint/2010/main" val="18624586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7579B8FC-5C34-F88D-4E43-85365B5FE944}"/>
              </a:ext>
            </a:extLst>
          </p:cNvPr>
          <p:cNvSpPr txBox="1"/>
          <p:nvPr/>
        </p:nvSpPr>
        <p:spPr>
          <a:xfrm>
            <a:off x="3325033" y="3044279"/>
            <a:ext cx="6263810" cy="76944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fr-FR" sz="4400" b="1" dirty="0">
                <a:solidFill>
                  <a:srgbClr val="C34726"/>
                </a:solidFill>
                <a:latin typeface="Abadi"/>
              </a:rPr>
              <a:t>Echanges </a:t>
            </a:r>
            <a:r>
              <a:rPr lang="fr-FR" sz="4400" b="1" dirty="0" smtClean="0">
                <a:solidFill>
                  <a:srgbClr val="C34726"/>
                </a:solidFill>
                <a:latin typeface="Abadi"/>
              </a:rPr>
              <a:t>et réflexions</a:t>
            </a:r>
            <a:endParaRPr lang="fr-FR" sz="4400" dirty="0">
              <a:solidFill>
                <a:srgbClr val="C34726"/>
              </a:solidFill>
              <a:latin typeface="Abadi"/>
            </a:endParaRPr>
          </a:p>
        </p:txBody>
      </p:sp>
    </p:spTree>
    <p:extLst>
      <p:ext uri="{BB962C8B-B14F-4D97-AF65-F5344CB8AC3E}">
        <p14:creationId xmlns:p14="http://schemas.microsoft.com/office/powerpoint/2010/main" val="39135534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045DC7-C896-44EF-8CAF-2938DE9B7C9B}"/>
              </a:ext>
            </a:extLst>
          </p:cNvPr>
          <p:cNvSpPr>
            <a:spLocks noGrp="1"/>
          </p:cNvSpPr>
          <p:nvPr>
            <p:ph type="title"/>
          </p:nvPr>
        </p:nvSpPr>
        <p:spPr>
          <a:xfrm>
            <a:off x="728870" y="465609"/>
            <a:ext cx="10973520" cy="1144800"/>
          </a:xfrm>
        </p:spPr>
        <p:txBody>
          <a:bodyPr/>
          <a:lstStyle/>
          <a:p>
            <a:pPr algn="ctr"/>
            <a:r>
              <a:rPr lang="fr-FR" sz="4400" b="1" dirty="0">
                <a:solidFill>
                  <a:srgbClr val="C34726"/>
                </a:solidFill>
                <a:latin typeface="Abadi" panose="020B0604020104020204" pitchFamily="34" charset="0"/>
                <a:cs typeface="Calibri" panose="020F0502020204030204" pitchFamily="34" charset="0"/>
              </a:rPr>
              <a:t>1. Quelques constats</a:t>
            </a:r>
            <a:br>
              <a:rPr lang="fr-FR" sz="4400" b="1" dirty="0">
                <a:solidFill>
                  <a:srgbClr val="C34726"/>
                </a:solidFill>
                <a:latin typeface="Abadi" panose="020B0604020104020204" pitchFamily="34" charset="0"/>
                <a:cs typeface="Calibri" panose="020F0502020204030204" pitchFamily="34" charset="0"/>
              </a:rPr>
            </a:br>
            <a:r>
              <a:rPr lang="fr-FR" sz="3200" dirty="0">
                <a:solidFill>
                  <a:srgbClr val="C34726"/>
                </a:solidFill>
                <a:latin typeface="Abadi" panose="020B0604020104020204" pitchFamily="34" charset="0"/>
                <a:cs typeface="Calibri" panose="020F0502020204030204" pitchFamily="34" charset="0"/>
              </a:rPr>
              <a:t>Un contrat didactique fort et classique</a:t>
            </a:r>
            <a:endParaRPr lang="fr-BE" b="1" dirty="0">
              <a:solidFill>
                <a:srgbClr val="C34726"/>
              </a:solidFill>
              <a:latin typeface="Abadi" panose="020B0604020104020204" pitchFamily="34" charset="0"/>
              <a:cs typeface="Calibri" panose="020F0502020204030204" pitchFamily="34" charset="0"/>
            </a:endParaRPr>
          </a:p>
        </p:txBody>
      </p:sp>
      <p:sp>
        <p:nvSpPr>
          <p:cNvPr id="4" name="ZoneTexte 3">
            <a:extLst>
              <a:ext uri="{FF2B5EF4-FFF2-40B4-BE49-F238E27FC236}">
                <a16:creationId xmlns:a16="http://schemas.microsoft.com/office/drawing/2014/main" id="{71C6F6AB-2592-40C5-AF9D-D5D3C2754EAE}"/>
              </a:ext>
            </a:extLst>
          </p:cNvPr>
          <p:cNvSpPr txBox="1"/>
          <p:nvPr/>
        </p:nvSpPr>
        <p:spPr>
          <a:xfrm>
            <a:off x="504183" y="4993879"/>
            <a:ext cx="11198207" cy="923330"/>
          </a:xfrm>
          <a:prstGeom prst="rect">
            <a:avLst/>
          </a:prstGeom>
          <a:noFill/>
        </p:spPr>
        <p:txBody>
          <a:bodyPr wrap="square" rtlCol="0">
            <a:spAutoFit/>
          </a:bodyPr>
          <a:lstStyle/>
          <a:p>
            <a:pPr algn="just">
              <a:lnSpc>
                <a:spcPct val="100000"/>
              </a:lnSpc>
            </a:pPr>
            <a:r>
              <a:rPr lang="fr-FR" spc="-1" dirty="0">
                <a:solidFill>
                  <a:srgbClr val="000000"/>
                </a:solidFill>
                <a:latin typeface="Abadi" panose="020B0604020104020204" pitchFamily="34" charset="0"/>
              </a:rPr>
              <a:t>Tout un tas d’énoncés donnés aux élèves après l’introduction d’une nouvelle notion (et même plus tard dans l’année) peuvent permettre d’observer que le contrat didactique classique prend parfois le dessus sur la réflexion de l’élève. </a:t>
            </a:r>
            <a:endParaRPr lang="fr-FR" spc="-1" dirty="0">
              <a:latin typeface="Abadi" panose="020B0604020104020204" pitchFamily="34" charset="0"/>
            </a:endParaRPr>
          </a:p>
        </p:txBody>
      </p:sp>
      <p:sp>
        <p:nvSpPr>
          <p:cNvPr id="5" name="ZoneTexte 4">
            <a:extLst>
              <a:ext uri="{FF2B5EF4-FFF2-40B4-BE49-F238E27FC236}">
                <a16:creationId xmlns:a16="http://schemas.microsoft.com/office/drawing/2014/main" id="{ACD5699D-981F-4F8D-9134-D5937710D00C}"/>
              </a:ext>
            </a:extLst>
          </p:cNvPr>
          <p:cNvSpPr txBox="1"/>
          <p:nvPr/>
        </p:nvSpPr>
        <p:spPr>
          <a:xfrm>
            <a:off x="616526" y="1905543"/>
            <a:ext cx="10973520" cy="646331"/>
          </a:xfrm>
          <a:prstGeom prst="rect">
            <a:avLst/>
          </a:prstGeom>
          <a:noFill/>
        </p:spPr>
        <p:txBody>
          <a:bodyPr wrap="square" rtlCol="0">
            <a:spAutoFit/>
          </a:bodyPr>
          <a:lstStyle/>
          <a:p>
            <a:pPr algn="just">
              <a:lnSpc>
                <a:spcPct val="100000"/>
              </a:lnSpc>
            </a:pPr>
            <a:r>
              <a:rPr lang="fr-FR" spc="-1" dirty="0">
                <a:solidFill>
                  <a:srgbClr val="000000"/>
                </a:solidFill>
                <a:latin typeface="Abadi" panose="020B0604020104020204" pitchFamily="34" charset="0"/>
              </a:rPr>
              <a:t>Le cours de mathématiques a encore trop souvent la réputation d’être un cours où le professeur pose </a:t>
            </a:r>
            <a:r>
              <a:rPr lang="fr-FR" b="1" spc="-1" dirty="0">
                <a:solidFill>
                  <a:srgbClr val="000000"/>
                </a:solidFill>
                <a:latin typeface="Abadi" panose="020B0604020104020204" pitchFamily="34" charset="0"/>
              </a:rPr>
              <a:t>la</a:t>
            </a:r>
            <a:r>
              <a:rPr lang="fr-FR" spc="-1" dirty="0">
                <a:solidFill>
                  <a:srgbClr val="000000"/>
                </a:solidFill>
                <a:latin typeface="Abadi" panose="020B0604020104020204" pitchFamily="34" charset="0"/>
              </a:rPr>
              <a:t> </a:t>
            </a:r>
            <a:r>
              <a:rPr lang="fr-FR" b="1" spc="-1" dirty="0">
                <a:solidFill>
                  <a:srgbClr val="000000"/>
                </a:solidFill>
                <a:latin typeface="Abadi" panose="020B0604020104020204" pitchFamily="34" charset="0"/>
              </a:rPr>
              <a:t>bonne question </a:t>
            </a:r>
            <a:r>
              <a:rPr lang="fr-FR" spc="-1" dirty="0">
                <a:solidFill>
                  <a:srgbClr val="000000"/>
                </a:solidFill>
                <a:latin typeface="Abadi" panose="020B0604020104020204" pitchFamily="34" charset="0"/>
              </a:rPr>
              <a:t>pour que les élèves donnent </a:t>
            </a:r>
            <a:r>
              <a:rPr lang="fr-FR" b="1" spc="-1" dirty="0">
                <a:solidFill>
                  <a:srgbClr val="000000"/>
                </a:solidFill>
                <a:latin typeface="Abadi" panose="020B0604020104020204" pitchFamily="34" charset="0"/>
              </a:rPr>
              <a:t>la bonne réponse.</a:t>
            </a:r>
            <a:endParaRPr lang="fr-FR" spc="-1" dirty="0">
              <a:latin typeface="Abadi" panose="020B0604020104020204" pitchFamily="34" charset="0"/>
            </a:endParaRPr>
          </a:p>
        </p:txBody>
      </p:sp>
      <mc:AlternateContent xmlns:mc="http://schemas.openxmlformats.org/markup-compatibility/2006">
        <mc:Choice xmlns:a14="http://schemas.microsoft.com/office/drawing/2010/main" Requires="a14">
          <p:sp>
            <p:nvSpPr>
              <p:cNvPr id="6" name="ZoneTexte 5">
                <a:extLst>
                  <a:ext uri="{FF2B5EF4-FFF2-40B4-BE49-F238E27FC236}">
                    <a16:creationId xmlns:a16="http://schemas.microsoft.com/office/drawing/2014/main" id="{AAC23083-7420-40D7-A18D-64550E5DE02F}"/>
                  </a:ext>
                </a:extLst>
              </p:cNvPr>
              <p:cNvSpPr txBox="1"/>
              <p:nvPr/>
            </p:nvSpPr>
            <p:spPr>
              <a:xfrm>
                <a:off x="728869" y="2837823"/>
                <a:ext cx="3768989" cy="2156056"/>
              </a:xfrm>
              <a:prstGeom prst="rect">
                <a:avLst/>
              </a:prstGeom>
              <a:noFill/>
            </p:spPr>
            <p:txBody>
              <a:bodyPr wrap="square" rtlCol="0">
                <a:spAutoFit/>
              </a:bodyPr>
              <a:lstStyle/>
              <a:p>
                <a:r>
                  <a:rPr lang="es-ES" dirty="0">
                    <a:latin typeface="Abadi" panose="020B0604020104020204" pitchFamily="34" charset="0"/>
                  </a:rPr>
                  <a:t>1</a:t>
                </a:r>
                <a:r>
                  <a:rPr lang="es-ES" dirty="0">
                    <a:latin typeface="Abadi" panose="020B0604020104020204"/>
                  </a:rPr>
                  <a:t>.  </a:t>
                </a:r>
                <a14:m>
                  <m:oMath xmlns:m="http://schemas.openxmlformats.org/officeDocument/2006/math">
                    <m:r>
                      <a:rPr lang="es-ES" i="1" dirty="0" smtClean="0">
                        <a:latin typeface="Cambria Math" panose="02040503050406030204" pitchFamily="18" charset="0"/>
                      </a:rPr>
                      <m:t>(2</m:t>
                    </m:r>
                    <m:r>
                      <a:rPr lang="es-ES" i="1" dirty="0">
                        <a:latin typeface="Cambria Math" panose="02040503050406030204" pitchFamily="18" charset="0"/>
                      </a:rPr>
                      <m:t>𝑥</m:t>
                    </m:r>
                    <m:r>
                      <a:rPr lang="es-ES" i="1" dirty="0">
                        <a:latin typeface="Cambria Math" panose="02040503050406030204" pitchFamily="18" charset="0"/>
                      </a:rPr>
                      <m:t>−11</m:t>
                    </m:r>
                    <m:r>
                      <a:rPr lang="es-ES" i="1" dirty="0">
                        <a:latin typeface="Cambria Math" panose="02040503050406030204" pitchFamily="18" charset="0"/>
                      </a:rPr>
                      <m:t>𝑥</m:t>
                    </m:r>
                    <m:r>
                      <a:rPr lang="es-ES" i="1" dirty="0">
                        <a:latin typeface="Cambria Math" panose="02040503050406030204" pitchFamily="18" charset="0"/>
                      </a:rPr>
                      <m:t>)·(6</m:t>
                    </m:r>
                    <m:r>
                      <a:rPr lang="es-ES" i="1" dirty="0">
                        <a:latin typeface="Cambria Math" panose="02040503050406030204" pitchFamily="18" charset="0"/>
                      </a:rPr>
                      <m:t>𝑦</m:t>
                    </m:r>
                    <m:r>
                      <a:rPr lang="es-ES" i="1" dirty="0">
                        <a:latin typeface="Cambria Math" panose="02040503050406030204" pitchFamily="18" charset="0"/>
                      </a:rPr>
                      <m:t>+2</m:t>
                    </m:r>
                    <m:r>
                      <a:rPr lang="es-ES" i="1" dirty="0">
                        <a:latin typeface="Cambria Math" panose="02040503050406030204" pitchFamily="18" charset="0"/>
                      </a:rPr>
                      <m:t>𝑎</m:t>
                    </m:r>
                    <m:r>
                      <a:rPr lang="es-ES" i="1" dirty="0">
                        <a:latin typeface="Cambria Math" panose="02040503050406030204" pitchFamily="18" charset="0"/>
                      </a:rPr>
                      <m:t>)=</m:t>
                    </m:r>
                  </m:oMath>
                </a14:m>
                <a:endParaRPr lang="es-ES" dirty="0">
                  <a:latin typeface="Abadi" panose="020B0604020104020204"/>
                </a:endParaRPr>
              </a:p>
              <a:p>
                <a:r>
                  <a:rPr lang="es-ES" dirty="0">
                    <a:latin typeface="Abadi" panose="020B0604020104020204" pitchFamily="34" charset="0"/>
                  </a:rPr>
                  <a:t/>
                </a:r>
                <a:br>
                  <a:rPr lang="es-ES" dirty="0">
                    <a:latin typeface="Abadi" panose="020B0604020104020204" pitchFamily="34" charset="0"/>
                  </a:rPr>
                </a:br>
                <a:r>
                  <a:rPr lang="es-ES" dirty="0">
                    <a:latin typeface="Abadi" panose="020B0604020104020204" pitchFamily="34" charset="0"/>
                  </a:rPr>
                  <a:t>2.  </a:t>
                </a:r>
                <a:r>
                  <a:rPr lang="es-ES" i="0" dirty="0">
                    <a:latin typeface="Abadi" panose="020B0604020104020204" pitchFamily="34" charset="0"/>
                  </a:rPr>
                  <a:t>PGCD</a:t>
                </a:r>
                <a14:m>
                  <m:oMath xmlns:m="http://schemas.openxmlformats.org/officeDocument/2006/math">
                    <m:r>
                      <a:rPr lang="es-ES" i="1" dirty="0" smtClean="0">
                        <a:latin typeface="Cambria Math" panose="02040503050406030204" pitchFamily="18" charset="0"/>
                      </a:rPr>
                      <m:t> </m:t>
                    </m:r>
                    <m:d>
                      <m:dPr>
                        <m:ctrlPr>
                          <a:rPr lang="es-ES" i="1" dirty="0" smtClean="0">
                            <a:latin typeface="Cambria Math" panose="02040503050406030204" pitchFamily="18" charset="0"/>
                          </a:rPr>
                        </m:ctrlPr>
                      </m:dPr>
                      <m:e>
                        <m:r>
                          <a:rPr lang="es-ES" i="1" dirty="0" smtClean="0">
                            <a:latin typeface="Cambria Math" panose="02040503050406030204" pitchFamily="18" charset="0"/>
                          </a:rPr>
                          <m:t>105;106</m:t>
                        </m:r>
                      </m:e>
                    </m:d>
                    <m:r>
                      <a:rPr lang="es-ES" i="1" dirty="0" smtClean="0">
                        <a:latin typeface="Cambria Math" panose="02040503050406030204" pitchFamily="18" charset="0"/>
                      </a:rPr>
                      <m:t>= </m:t>
                    </m:r>
                    <m:r>
                      <a:rPr lang="fr-BE" b="0" i="1" dirty="0" smtClean="0">
                        <a:latin typeface="Cambria Math" panose="02040503050406030204" pitchFamily="18" charset="0"/>
                      </a:rPr>
                      <m:t>?</m:t>
                    </m:r>
                  </m:oMath>
                </a14:m>
                <a:r>
                  <a:rPr lang="es-ES" dirty="0">
                    <a:latin typeface="Abadi" panose="020B0604020104020204" pitchFamily="34" charset="0"/>
                  </a:rPr>
                  <a:t>  </a:t>
                </a:r>
              </a:p>
              <a:p>
                <a:r>
                  <a:rPr lang="es-ES" dirty="0">
                    <a:latin typeface="Cambria" panose="02040503050406030204" pitchFamily="18" charset="0"/>
                    <a:ea typeface="Cambria" panose="02040503050406030204" pitchFamily="18" charset="0"/>
                  </a:rPr>
                  <a:t>                        </a:t>
                </a:r>
                <a:br>
                  <a:rPr lang="es-ES" dirty="0">
                    <a:latin typeface="Cambria" panose="02040503050406030204" pitchFamily="18" charset="0"/>
                    <a:ea typeface="Cambria" panose="02040503050406030204" pitchFamily="18" charset="0"/>
                  </a:rPr>
                </a:br>
                <a:r>
                  <a:rPr lang="es-ES" dirty="0">
                    <a:latin typeface="Cambria" panose="02040503050406030204" pitchFamily="18" charset="0"/>
                    <a:ea typeface="Cambria" panose="02040503050406030204" pitchFamily="18" charset="0"/>
                  </a:rPr>
                  <a:t>3.  </a:t>
                </a:r>
                <a:r>
                  <a:rPr lang="es-ES" i="0" dirty="0">
                    <a:latin typeface="Cambria" panose="02040503050406030204" pitchFamily="18" charset="0"/>
                    <a:ea typeface="Cambria" panose="02040503050406030204" pitchFamily="18" charset="0"/>
                  </a:rPr>
                  <a:t>Comparez</a:t>
                </a:r>
                <a14:m>
                  <m:oMath xmlns:m="http://schemas.openxmlformats.org/officeDocument/2006/math">
                    <m:r>
                      <a:rPr lang="es-ES" i="1" dirty="0">
                        <a:latin typeface="Cambria Math" panose="02040503050406030204" pitchFamily="18" charset="0"/>
                      </a:rPr>
                      <m:t> −</m:t>
                    </m:r>
                    <m:f>
                      <m:fPr>
                        <m:ctrlPr>
                          <a:rPr lang="es-ES" i="1" dirty="0" smtClean="0">
                            <a:latin typeface="Cambria Math" panose="02040503050406030204" pitchFamily="18" charset="0"/>
                          </a:rPr>
                        </m:ctrlPr>
                      </m:fPr>
                      <m:num>
                        <m:r>
                          <a:rPr lang="fr-BE" b="0" i="1" dirty="0" smtClean="0">
                            <a:latin typeface="Cambria Math" panose="02040503050406030204" pitchFamily="18" charset="0"/>
                          </a:rPr>
                          <m:t>13</m:t>
                        </m:r>
                      </m:num>
                      <m:den>
                        <m:r>
                          <a:rPr lang="fr-BE" b="0" i="1" dirty="0" smtClean="0">
                            <a:latin typeface="Cambria Math" panose="02040503050406030204" pitchFamily="18" charset="0"/>
                          </a:rPr>
                          <m:t>14</m:t>
                        </m:r>
                      </m:den>
                    </m:f>
                    <m:r>
                      <a:rPr lang="es-ES" i="1" dirty="0">
                        <a:latin typeface="Cambria Math" panose="02040503050406030204" pitchFamily="18" charset="0"/>
                      </a:rPr>
                      <m:t> </m:t>
                    </m:r>
                  </m:oMath>
                </a14:m>
                <a:r>
                  <a:rPr lang="es-ES" i="0" dirty="0">
                    <a:latin typeface="Abadi" panose="020B0604020104020204" pitchFamily="34" charset="0"/>
                  </a:rPr>
                  <a:t> et </a:t>
                </a:r>
                <a14:m>
                  <m:oMath xmlns:m="http://schemas.openxmlformats.org/officeDocument/2006/math">
                    <m:r>
                      <a:rPr lang="es-ES" i="1" dirty="0">
                        <a:latin typeface="Cambria Math" panose="02040503050406030204" pitchFamily="18" charset="0"/>
                      </a:rPr>
                      <m:t> −</m:t>
                    </m:r>
                    <m:f>
                      <m:fPr>
                        <m:ctrlPr>
                          <a:rPr lang="es-ES" i="1" dirty="0">
                            <a:latin typeface="Cambria Math" panose="02040503050406030204" pitchFamily="18" charset="0"/>
                          </a:rPr>
                        </m:ctrlPr>
                      </m:fPr>
                      <m:num>
                        <m:r>
                          <a:rPr lang="fr-BE" i="1" dirty="0">
                            <a:latin typeface="Cambria Math" panose="02040503050406030204" pitchFamily="18" charset="0"/>
                          </a:rPr>
                          <m:t>1</m:t>
                        </m:r>
                        <m:r>
                          <a:rPr lang="fr-BE" b="0" i="1" dirty="0" smtClean="0">
                            <a:latin typeface="Cambria Math" panose="02040503050406030204" pitchFamily="18" charset="0"/>
                          </a:rPr>
                          <m:t>4</m:t>
                        </m:r>
                      </m:num>
                      <m:den>
                        <m:r>
                          <a:rPr lang="fr-BE" i="1" dirty="0">
                            <a:latin typeface="Cambria Math" panose="02040503050406030204" pitchFamily="18" charset="0"/>
                          </a:rPr>
                          <m:t>1</m:t>
                        </m:r>
                        <m:r>
                          <a:rPr lang="fr-BE" b="0" i="1" dirty="0" smtClean="0">
                            <a:latin typeface="Cambria Math" panose="02040503050406030204" pitchFamily="18" charset="0"/>
                          </a:rPr>
                          <m:t>3</m:t>
                        </m:r>
                      </m:den>
                    </m:f>
                    <m:r>
                      <a:rPr lang="fr-BE" b="0" i="0" dirty="0" smtClean="0">
                        <a:latin typeface="Cambria Math" panose="02040503050406030204" pitchFamily="18" charset="0"/>
                      </a:rPr>
                      <m:t> .</m:t>
                    </m:r>
                  </m:oMath>
                </a14:m>
                <a:endParaRPr lang="es-ES" dirty="0">
                  <a:latin typeface="Abadi" panose="020B0604020104020204" pitchFamily="34" charset="0"/>
                </a:endParaRPr>
              </a:p>
              <a:p>
                <a:endParaRPr lang="es-ES" dirty="0">
                  <a:latin typeface="Abadi" panose="020B0604020104020204" pitchFamily="34" charset="0"/>
                </a:endParaRPr>
              </a:p>
              <a:p>
                <a:endParaRPr lang="fr-BE" dirty="0">
                  <a:latin typeface="Abadi" panose="020B0604020104020204" pitchFamily="34" charset="0"/>
                </a:endParaRPr>
              </a:p>
            </p:txBody>
          </p:sp>
        </mc:Choice>
        <mc:Fallback>
          <p:sp>
            <p:nvSpPr>
              <p:cNvPr id="6" name="ZoneTexte 5">
                <a:extLst>
                  <a:ext uri="{FF2B5EF4-FFF2-40B4-BE49-F238E27FC236}">
                    <a16:creationId xmlns:a16="http://schemas.microsoft.com/office/drawing/2014/main" id="{AAC23083-7420-40D7-A18D-64550E5DE02F}"/>
                  </a:ext>
                </a:extLst>
              </p:cNvPr>
              <p:cNvSpPr txBox="1">
                <a:spLocks noRot="1" noChangeAspect="1" noMove="1" noResize="1" noEditPoints="1" noAdjustHandles="1" noChangeArrowheads="1" noChangeShapeType="1" noTextEdit="1"/>
              </p:cNvSpPr>
              <p:nvPr/>
            </p:nvSpPr>
            <p:spPr>
              <a:xfrm>
                <a:off x="728869" y="2837823"/>
                <a:ext cx="3768989" cy="2156056"/>
              </a:xfrm>
              <a:prstGeom prst="rect">
                <a:avLst/>
              </a:prstGeom>
              <a:blipFill>
                <a:blip r:embed="rId2"/>
                <a:stretch>
                  <a:fillRect l="-1456" t="-1416"/>
                </a:stretch>
              </a:blipFill>
            </p:spPr>
            <p:txBody>
              <a:bodyPr/>
              <a:lstStyle/>
              <a:p>
                <a:r>
                  <a:rPr lang="fr-BE">
                    <a:noFill/>
                  </a:rPr>
                  <a:t> </a:t>
                </a:r>
              </a:p>
            </p:txBody>
          </p:sp>
        </mc:Fallback>
      </mc:AlternateContent>
      <mc:AlternateContent xmlns:mc="http://schemas.openxmlformats.org/markup-compatibility/2006">
        <mc:Choice xmlns:a14="http://schemas.microsoft.com/office/drawing/2010/main" Requires="a14">
          <p:sp>
            <p:nvSpPr>
              <p:cNvPr id="3" name="ZoneTexte 2">
                <a:extLst>
                  <a:ext uri="{FF2B5EF4-FFF2-40B4-BE49-F238E27FC236}">
                    <a16:creationId xmlns:a16="http://schemas.microsoft.com/office/drawing/2014/main" id="{D6A946FE-5E2A-41F3-8424-D30CBDE254EA}"/>
                  </a:ext>
                </a:extLst>
              </p:cNvPr>
              <p:cNvSpPr txBox="1"/>
              <p:nvPr/>
            </p:nvSpPr>
            <p:spPr>
              <a:xfrm>
                <a:off x="3604182" y="2847009"/>
                <a:ext cx="4576816"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s-ES" i="1" dirty="0" smtClean="0">
                          <a:latin typeface="Cambria Math" panose="02040503050406030204" pitchFamily="18" charset="0"/>
                        </a:rPr>
                        <m:t>2</m:t>
                      </m:r>
                      <m:r>
                        <a:rPr lang="es-ES" i="1" dirty="0" smtClean="0">
                          <a:latin typeface="Cambria Math" panose="02040503050406030204" pitchFamily="18" charset="0"/>
                        </a:rPr>
                        <m:t>𝑥</m:t>
                      </m:r>
                      <m:r>
                        <a:rPr lang="fr-BE" i="1" dirty="0">
                          <a:latin typeface="Cambria Math" panose="02040503050406030204" pitchFamily="18" charset="0"/>
                        </a:rPr>
                        <m:t>.6</m:t>
                      </m:r>
                      <m:r>
                        <a:rPr lang="fr-BE" i="1" dirty="0">
                          <a:latin typeface="Cambria Math" panose="02040503050406030204" pitchFamily="18" charset="0"/>
                        </a:rPr>
                        <m:t>𝑦</m:t>
                      </m:r>
                      <m:r>
                        <a:rPr lang="fr-BE" b="0" i="1" dirty="0" smtClean="0">
                          <a:latin typeface="Cambria Math" panose="02040503050406030204" pitchFamily="18" charset="0"/>
                        </a:rPr>
                        <m:t>+2</m:t>
                      </m:r>
                      <m:r>
                        <a:rPr lang="fr-BE" b="0" i="1" dirty="0" smtClean="0">
                          <a:latin typeface="Cambria Math" panose="02040503050406030204" pitchFamily="18" charset="0"/>
                        </a:rPr>
                        <m:t>𝑥</m:t>
                      </m:r>
                      <m:r>
                        <a:rPr lang="fr-BE" b="0" i="1" dirty="0" smtClean="0">
                          <a:latin typeface="Cambria Math" panose="02040503050406030204" pitchFamily="18" charset="0"/>
                        </a:rPr>
                        <m:t>.2</m:t>
                      </m:r>
                      <m:r>
                        <a:rPr lang="fr-BE" b="0" i="1" dirty="0" smtClean="0">
                          <a:latin typeface="Cambria Math" panose="02040503050406030204" pitchFamily="18" charset="0"/>
                        </a:rPr>
                        <m:t>𝑎</m:t>
                      </m:r>
                      <m:r>
                        <a:rPr lang="fr-BE" b="0" i="1" dirty="0" smtClean="0">
                          <a:latin typeface="Cambria Math" panose="02040503050406030204" pitchFamily="18" charset="0"/>
                        </a:rPr>
                        <m:t>+</m:t>
                      </m:r>
                      <m:d>
                        <m:dPr>
                          <m:ctrlPr>
                            <a:rPr lang="fr-BE" b="0" i="1" dirty="0" smtClean="0">
                              <a:latin typeface="Cambria Math" panose="02040503050406030204" pitchFamily="18" charset="0"/>
                            </a:rPr>
                          </m:ctrlPr>
                        </m:dPr>
                        <m:e>
                          <m:r>
                            <a:rPr lang="fr-BE" b="0" i="1" dirty="0" smtClean="0">
                              <a:latin typeface="Cambria Math" panose="02040503050406030204" pitchFamily="18" charset="0"/>
                            </a:rPr>
                            <m:t>−11</m:t>
                          </m:r>
                          <m:r>
                            <a:rPr lang="fr-BE" b="0" i="1" dirty="0" smtClean="0">
                              <a:latin typeface="Cambria Math" panose="02040503050406030204" pitchFamily="18" charset="0"/>
                            </a:rPr>
                            <m:t>𝑥</m:t>
                          </m:r>
                        </m:e>
                      </m:d>
                      <m:r>
                        <a:rPr lang="fr-BE" b="0" i="1" dirty="0" smtClean="0">
                          <a:latin typeface="Cambria Math" panose="02040503050406030204" pitchFamily="18" charset="0"/>
                        </a:rPr>
                        <m:t>.6</m:t>
                      </m:r>
                      <m:r>
                        <a:rPr lang="fr-BE" b="0" i="1" dirty="0" smtClean="0">
                          <a:latin typeface="Cambria Math" panose="02040503050406030204" pitchFamily="18" charset="0"/>
                        </a:rPr>
                        <m:t>𝑦</m:t>
                      </m:r>
                      <m:r>
                        <a:rPr lang="fr-BE" b="0" i="1" dirty="0" smtClean="0">
                          <a:latin typeface="Cambria Math" panose="02040503050406030204" pitchFamily="18" charset="0"/>
                        </a:rPr>
                        <m:t>+</m:t>
                      </m:r>
                      <m:d>
                        <m:dPr>
                          <m:ctrlPr>
                            <a:rPr lang="fr-BE" b="0" i="1" dirty="0" smtClean="0">
                              <a:latin typeface="Cambria Math" panose="02040503050406030204" pitchFamily="18" charset="0"/>
                            </a:rPr>
                          </m:ctrlPr>
                        </m:dPr>
                        <m:e>
                          <m:r>
                            <a:rPr lang="fr-BE" b="0" i="1" dirty="0" smtClean="0">
                              <a:latin typeface="Cambria Math" panose="02040503050406030204" pitchFamily="18" charset="0"/>
                            </a:rPr>
                            <m:t>−11</m:t>
                          </m:r>
                          <m:r>
                            <a:rPr lang="fr-BE" b="0" i="1" dirty="0" smtClean="0">
                              <a:latin typeface="Cambria Math" panose="02040503050406030204" pitchFamily="18" charset="0"/>
                            </a:rPr>
                            <m:t>𝑥</m:t>
                          </m:r>
                        </m:e>
                      </m:d>
                      <m:r>
                        <a:rPr lang="fr-BE" b="0" i="1" dirty="0" smtClean="0">
                          <a:latin typeface="Cambria Math" panose="02040503050406030204" pitchFamily="18" charset="0"/>
                        </a:rPr>
                        <m:t>.2</m:t>
                      </m:r>
                      <m:r>
                        <a:rPr lang="fr-BE" b="0" i="1" dirty="0" smtClean="0">
                          <a:latin typeface="Cambria Math" panose="02040503050406030204" pitchFamily="18" charset="0"/>
                        </a:rPr>
                        <m:t>𝑎</m:t>
                      </m:r>
                    </m:oMath>
                  </m:oMathPara>
                </a14:m>
                <a:endParaRPr lang="es-ES" dirty="0">
                  <a:latin typeface="Abadi" panose="020B0604020104020204"/>
                </a:endParaRPr>
              </a:p>
            </p:txBody>
          </p:sp>
        </mc:Choice>
        <mc:Fallback>
          <p:sp>
            <p:nvSpPr>
              <p:cNvPr id="3" name="ZoneTexte 2">
                <a:extLst>
                  <a:ext uri="{FF2B5EF4-FFF2-40B4-BE49-F238E27FC236}">
                    <a16:creationId xmlns:a16="http://schemas.microsoft.com/office/drawing/2014/main" id="{D6A946FE-5E2A-41F3-8424-D30CBDE254EA}"/>
                  </a:ext>
                </a:extLst>
              </p:cNvPr>
              <p:cNvSpPr txBox="1">
                <a:spLocks noRot="1" noChangeAspect="1" noMove="1" noResize="1" noEditPoints="1" noAdjustHandles="1" noChangeArrowheads="1" noChangeShapeType="1" noTextEdit="1"/>
              </p:cNvSpPr>
              <p:nvPr/>
            </p:nvSpPr>
            <p:spPr>
              <a:xfrm>
                <a:off x="3604182" y="2847009"/>
                <a:ext cx="4576816" cy="369332"/>
              </a:xfrm>
              <a:prstGeom prst="rect">
                <a:avLst/>
              </a:prstGeom>
              <a:blipFill>
                <a:blip r:embed="rId3"/>
                <a:stretch>
                  <a:fillRect b="-14754"/>
                </a:stretch>
              </a:blipFill>
            </p:spPr>
            <p:txBody>
              <a:bodyPr/>
              <a:lstStyle/>
              <a:p>
                <a:r>
                  <a:rPr lang="fr-BE">
                    <a:noFill/>
                  </a:rPr>
                  <a:t> </a:t>
                </a:r>
              </a:p>
            </p:txBody>
          </p:sp>
        </mc:Fallback>
      </mc:AlternateContent>
    </p:spTree>
    <p:extLst>
      <p:ext uri="{BB962C8B-B14F-4D97-AF65-F5344CB8AC3E}">
        <p14:creationId xmlns:p14="http://schemas.microsoft.com/office/powerpoint/2010/main" val="1134173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42F62FC0-C4C7-464E-A39C-9F0F13D21765}"/>
              </a:ext>
            </a:extLst>
          </p:cNvPr>
          <p:cNvSpPr txBox="1"/>
          <p:nvPr/>
        </p:nvSpPr>
        <p:spPr>
          <a:xfrm>
            <a:off x="345989" y="1505396"/>
            <a:ext cx="11714206" cy="3539430"/>
          </a:xfrm>
          <a:prstGeom prst="rect">
            <a:avLst/>
          </a:prstGeom>
          <a:noFill/>
        </p:spPr>
        <p:txBody>
          <a:bodyPr wrap="square" lIns="91440" tIns="45720" rIns="91440" bIns="45720" rtlCol="0" anchor="t">
            <a:spAutoFit/>
          </a:bodyPr>
          <a:lstStyle/>
          <a:p>
            <a:pPr algn="just"/>
            <a:r>
              <a:rPr lang="fr-FR" sz="3200" dirty="0">
                <a:latin typeface="Abadi"/>
                <a:cs typeface="Calibri"/>
              </a:rPr>
              <a:t>Le danger principal est que l’automatisation des procédures prenne le pas sur la réflexion </a:t>
            </a:r>
            <a:r>
              <a:rPr lang="fr-FR" sz="3200" dirty="0" smtClean="0">
                <a:latin typeface="Abadi"/>
                <a:cs typeface="Calibri"/>
              </a:rPr>
              <a:t>mathématique.</a:t>
            </a:r>
            <a:endParaRPr lang="fr-FR" sz="3200" dirty="0">
              <a:latin typeface="Abadi"/>
              <a:cs typeface="Calibri"/>
            </a:endParaRPr>
          </a:p>
          <a:p>
            <a:pPr algn="just"/>
            <a:r>
              <a:rPr lang="fr-FR" sz="3200" dirty="0">
                <a:latin typeface="Abadi" panose="020B0604020104020204" pitchFamily="34" charset="0"/>
                <a:cs typeface="Calibri" panose="020F0502020204030204" pitchFamily="34" charset="0"/>
              </a:rPr>
              <a:t/>
            </a:r>
            <a:br>
              <a:rPr lang="fr-FR" sz="3200" dirty="0">
                <a:latin typeface="Abadi" panose="020B0604020104020204" pitchFamily="34" charset="0"/>
                <a:cs typeface="Calibri" panose="020F0502020204030204" pitchFamily="34" charset="0"/>
              </a:rPr>
            </a:br>
            <a:r>
              <a:rPr lang="fr-FR" sz="3200" dirty="0">
                <a:latin typeface="Abadi" panose="020B0604020104020204" pitchFamily="34" charset="0"/>
                <a:cs typeface="Calibri" panose="020F0502020204030204" pitchFamily="34" charset="0"/>
              </a:rPr>
              <a:t>L’idée est donc de déléguer aux élèves, un moyen de prendre du recul, de se positionner, de faire des choix et de s’engager </a:t>
            </a:r>
            <a:r>
              <a:rPr lang="fr-FR" sz="3200" dirty="0" smtClean="0">
                <a:latin typeface="Abadi" panose="020B0604020104020204" pitchFamily="34" charset="0"/>
                <a:cs typeface="Calibri" panose="020F0502020204030204" pitchFamily="34" charset="0"/>
              </a:rPr>
              <a:t>dans la </a:t>
            </a:r>
            <a:r>
              <a:rPr lang="fr-FR" sz="3200" dirty="0">
                <a:latin typeface="Abadi" panose="020B0604020104020204" pitchFamily="34" charset="0"/>
                <a:cs typeface="Calibri" panose="020F0502020204030204" pitchFamily="34" charset="0"/>
              </a:rPr>
              <a:t>réflexion mathématique pour </a:t>
            </a:r>
            <a:r>
              <a:rPr lang="fr-FR" sz="3200" dirty="0" smtClean="0">
                <a:latin typeface="Abadi" panose="020B0604020104020204" pitchFamily="34" charset="0"/>
                <a:cs typeface="Calibri" panose="020F0502020204030204" pitchFamily="34" charset="0"/>
              </a:rPr>
              <a:t>se convaincre </a:t>
            </a:r>
            <a:r>
              <a:rPr lang="fr-FR" sz="3200" dirty="0">
                <a:latin typeface="Abadi" panose="020B0604020104020204" pitchFamily="34" charset="0"/>
                <a:cs typeface="Calibri" panose="020F0502020204030204" pitchFamily="34" charset="0"/>
              </a:rPr>
              <a:t>les uns, les autres. Le débat en est un outil.</a:t>
            </a:r>
            <a:endParaRPr lang="fr-BE" sz="3200" dirty="0">
              <a:latin typeface="Abadi" panose="020B0604020104020204" pitchFamily="34" charset="0"/>
              <a:cs typeface="Calibri" panose="020F0502020204030204" pitchFamily="34" charset="0"/>
            </a:endParaRPr>
          </a:p>
        </p:txBody>
      </p:sp>
    </p:spTree>
    <p:extLst>
      <p:ext uri="{BB962C8B-B14F-4D97-AF65-F5344CB8AC3E}">
        <p14:creationId xmlns:p14="http://schemas.microsoft.com/office/powerpoint/2010/main" val="3478062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B9A1C-D4E6-4007-92FB-D9930EBF1FDC}"/>
              </a:ext>
            </a:extLst>
          </p:cNvPr>
          <p:cNvSpPr>
            <a:spLocks noGrp="1"/>
          </p:cNvSpPr>
          <p:nvPr>
            <p:ph type="title"/>
          </p:nvPr>
        </p:nvSpPr>
        <p:spPr/>
        <p:txBody>
          <a:bodyPr/>
          <a:lstStyle/>
          <a:p>
            <a:pPr algn="ctr"/>
            <a:r>
              <a:rPr lang="fr-FR" sz="4400" b="1" strike="noStrike" spc="-1" dirty="0">
                <a:solidFill>
                  <a:srgbClr val="C34726"/>
                </a:solidFill>
                <a:latin typeface="Abadi" panose="020B0604020104020204" pitchFamily="34" charset="0"/>
              </a:rPr>
              <a:t>Plan de l’atelier </a:t>
            </a:r>
            <a:endParaRPr lang="fr-BE" b="1" dirty="0">
              <a:solidFill>
                <a:srgbClr val="C34726"/>
              </a:solidFill>
              <a:latin typeface="Abadi" panose="020B0604020104020204" pitchFamily="34" charset="0"/>
            </a:endParaRPr>
          </a:p>
        </p:txBody>
      </p:sp>
      <p:sp>
        <p:nvSpPr>
          <p:cNvPr id="3" name="Sous-titre 2">
            <a:extLst>
              <a:ext uri="{FF2B5EF4-FFF2-40B4-BE49-F238E27FC236}">
                <a16:creationId xmlns:a16="http://schemas.microsoft.com/office/drawing/2014/main" id="{008811EF-36FC-4D30-A027-51315D81490C}"/>
              </a:ext>
            </a:extLst>
          </p:cNvPr>
          <p:cNvSpPr>
            <a:spLocks noGrp="1"/>
          </p:cNvSpPr>
          <p:nvPr>
            <p:ph type="subTitle"/>
          </p:nvPr>
        </p:nvSpPr>
        <p:spPr>
          <a:xfrm>
            <a:off x="609480" y="1343025"/>
            <a:ext cx="10973520" cy="4981575"/>
          </a:xfrm>
        </p:spPr>
        <p:txBody>
          <a:bodyPr/>
          <a:lstStyle/>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Constats</a:t>
            </a:r>
          </a:p>
          <a:p>
            <a:pPr marL="514350" indent="-514350">
              <a:lnSpc>
                <a:spcPct val="150000"/>
              </a:lnSpc>
              <a:buFont typeface="+mj-lt"/>
              <a:buAutoNum type="arabicPeriod"/>
            </a:pPr>
            <a:r>
              <a:rPr lang="fr-BE" sz="4000" dirty="0">
                <a:latin typeface="Abadi" panose="020B0604020104020204" pitchFamily="34" charset="0"/>
              </a:rPr>
              <a:t>Quelques règles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Débattons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Et dans nos classes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Une envie ou un devoir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Débattre pour …</a:t>
            </a:r>
          </a:p>
        </p:txBody>
      </p:sp>
    </p:spTree>
    <p:extLst>
      <p:ext uri="{BB962C8B-B14F-4D97-AF65-F5344CB8AC3E}">
        <p14:creationId xmlns:p14="http://schemas.microsoft.com/office/powerpoint/2010/main" val="2772852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2851E2-43E6-44A0-97BF-5ACD3A6401A9}"/>
              </a:ext>
            </a:extLst>
          </p:cNvPr>
          <p:cNvSpPr>
            <a:spLocks noGrp="1"/>
          </p:cNvSpPr>
          <p:nvPr>
            <p:ph type="title"/>
          </p:nvPr>
        </p:nvSpPr>
        <p:spPr>
          <a:xfrm>
            <a:off x="609480" y="273600"/>
            <a:ext cx="10973520" cy="799826"/>
          </a:xfrm>
        </p:spPr>
        <p:txBody>
          <a:bodyPr/>
          <a:lstStyle/>
          <a:p>
            <a:pPr algn="ctr"/>
            <a:r>
              <a:rPr lang="fr-FR" b="1" dirty="0">
                <a:solidFill>
                  <a:srgbClr val="C34726"/>
                </a:solidFill>
                <a:latin typeface="Abadi" panose="020B0604020104020204" pitchFamily="34" charset="0"/>
                <a:cs typeface="Calibri" panose="020F0502020204030204" pitchFamily="34" charset="0"/>
              </a:rPr>
              <a:t>2. Quelques règles</a:t>
            </a:r>
            <a:endParaRPr lang="fr-BE" b="1" dirty="0">
              <a:solidFill>
                <a:srgbClr val="C34726"/>
              </a:solidFill>
              <a:latin typeface="Abadi" panose="020B0604020104020204" pitchFamily="34" charset="0"/>
              <a:cs typeface="Calibri" panose="020F0502020204030204" pitchFamily="34" charset="0"/>
            </a:endParaRPr>
          </a:p>
        </p:txBody>
      </p:sp>
      <p:sp>
        <p:nvSpPr>
          <p:cNvPr id="3" name="Sous-titre 2">
            <a:extLst>
              <a:ext uri="{FF2B5EF4-FFF2-40B4-BE49-F238E27FC236}">
                <a16:creationId xmlns:a16="http://schemas.microsoft.com/office/drawing/2014/main" id="{9B448E69-33C6-46B1-AF1C-1713F0C9524C}"/>
              </a:ext>
            </a:extLst>
          </p:cNvPr>
          <p:cNvSpPr>
            <a:spLocks noGrp="1"/>
          </p:cNvSpPr>
          <p:nvPr>
            <p:ph type="subTitle"/>
          </p:nvPr>
        </p:nvSpPr>
        <p:spPr>
          <a:xfrm>
            <a:off x="609480" y="1293598"/>
            <a:ext cx="11584108" cy="5069925"/>
          </a:xfrm>
        </p:spPr>
        <p:txBody>
          <a:bodyPr/>
          <a:lstStyle/>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S’adresser à l’ensemble de la classe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Écouter activement </a:t>
            </a:r>
            <a:r>
              <a:rPr lang="fr-FR" sz="3200" dirty="0" smtClean="0">
                <a:latin typeface="Abadi" panose="020B0604020104020204" pitchFamily="34" charset="0"/>
                <a:cs typeface="Calibri" panose="020F0502020204030204" pitchFamily="34" charset="0"/>
              </a:rPr>
              <a:t>(et </a:t>
            </a:r>
            <a:r>
              <a:rPr lang="fr-FR" sz="3200" dirty="0">
                <a:latin typeface="Abadi" panose="020B0604020104020204" pitchFamily="34" charset="0"/>
                <a:cs typeface="Calibri" panose="020F0502020204030204" pitchFamily="34" charset="0"/>
              </a:rPr>
              <a:t>avec une oreille </a:t>
            </a:r>
            <a:r>
              <a:rPr lang="fr-FR" sz="3200" dirty="0" smtClean="0">
                <a:latin typeface="Abadi" panose="020B0604020104020204" pitchFamily="34" charset="0"/>
                <a:cs typeface="Calibri" panose="020F0502020204030204" pitchFamily="34" charset="0"/>
              </a:rPr>
              <a:t>attentive) </a:t>
            </a:r>
            <a:r>
              <a:rPr lang="fr-FR" sz="3200" dirty="0">
                <a:latin typeface="Abadi" panose="020B0604020104020204" pitchFamily="34" charset="0"/>
                <a:cs typeface="Calibri" panose="020F0502020204030204" pitchFamily="34" charset="0"/>
              </a:rPr>
              <a:t>pour comprendre les points de vue des autres ;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Regarder la personne qui parle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Être bienveillant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S’exprimer le plus clairement possible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Utiliser le tableau si cela peut aider à se faire comprendre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Donner son opinion avant son argument ;</a:t>
            </a:r>
            <a:endParaRPr lang="fr-BE" sz="3200" dirty="0">
              <a:latin typeface="Abadi" panose="020B0604020104020204" pitchFamily="34" charset="0"/>
            </a:endParaRPr>
          </a:p>
        </p:txBody>
      </p:sp>
    </p:spTree>
    <p:extLst>
      <p:ext uri="{BB962C8B-B14F-4D97-AF65-F5344CB8AC3E}">
        <p14:creationId xmlns:p14="http://schemas.microsoft.com/office/powerpoint/2010/main" val="17443040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9B448E69-33C6-46B1-AF1C-1713F0C9524C}"/>
              </a:ext>
            </a:extLst>
          </p:cNvPr>
          <p:cNvSpPr>
            <a:spLocks noGrp="1"/>
          </p:cNvSpPr>
          <p:nvPr>
            <p:ph type="subTitle"/>
          </p:nvPr>
        </p:nvSpPr>
        <p:spPr>
          <a:xfrm>
            <a:off x="610033" y="1143803"/>
            <a:ext cx="11264809" cy="5069925"/>
          </a:xfrm>
        </p:spPr>
        <p:txBody>
          <a:bodyPr/>
          <a:lstStyle/>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Ne pas dénigrer l’argument de quelqu’un </a:t>
            </a:r>
            <a:r>
              <a:rPr lang="fr-FR" sz="3200" dirty="0" smtClean="0">
                <a:latin typeface="Abadi" panose="020B0604020104020204" pitchFamily="34" charset="0"/>
                <a:cs typeface="Calibri" panose="020F0502020204030204" pitchFamily="34" charset="0"/>
              </a:rPr>
              <a:t>(ou </a:t>
            </a:r>
            <a:r>
              <a:rPr lang="fr-FR" sz="3200" dirty="0">
                <a:latin typeface="Abadi" panose="020B0604020104020204" pitchFamily="34" charset="0"/>
                <a:cs typeface="Calibri" panose="020F0502020204030204" pitchFamily="34" charset="0"/>
              </a:rPr>
              <a:t>la </a:t>
            </a:r>
            <a:r>
              <a:rPr lang="fr-FR" sz="3200" dirty="0" smtClean="0">
                <a:latin typeface="Abadi" panose="020B0604020104020204" pitchFamily="34" charset="0"/>
                <a:cs typeface="Calibri" panose="020F0502020204030204" pitchFamily="34" charset="0"/>
              </a:rPr>
              <a:t>personne) </a:t>
            </a:r>
            <a:r>
              <a:rPr lang="fr-FR" sz="3200" dirty="0">
                <a:latin typeface="Abadi" panose="020B0604020104020204" pitchFamily="34" charset="0"/>
                <a:cs typeface="Calibri" panose="020F0502020204030204" pitchFamily="34" charset="0"/>
              </a:rPr>
              <a:t>mais plutôt contredire un argument en commençant sa phrase par : "Je ne suis pas d’accord avec ... car ..."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Ne pas hésiter à poser des questions si on ne comprend pas le raisonnement de quelqu’un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Remettre ses propres arguments en question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Ne pas hésiter à demander d’avoir un temps de réflexion individuelle ;</a:t>
            </a:r>
          </a:p>
          <a:p>
            <a:pPr marL="457200" indent="-457200">
              <a:lnSpc>
                <a:spcPct val="120000"/>
              </a:lnSpc>
              <a:spcAft>
                <a:spcPts val="600"/>
              </a:spcAft>
              <a:buFont typeface="Abadi" panose="020B0604020104020204" pitchFamily="34" charset="0"/>
              <a:buChar char="–"/>
            </a:pPr>
            <a:r>
              <a:rPr lang="fr-FR" sz="3200" dirty="0">
                <a:latin typeface="Abadi" panose="020B0604020104020204" pitchFamily="34" charset="0"/>
                <a:cs typeface="Calibri" panose="020F0502020204030204" pitchFamily="34" charset="0"/>
              </a:rPr>
              <a:t>Exploiter au maximum une piste. </a:t>
            </a:r>
            <a:r>
              <a:rPr lang="fr-FR" sz="3200" dirty="0">
                <a:solidFill>
                  <a:srgbClr val="FF0000"/>
                </a:solidFill>
                <a:latin typeface="Abadi" panose="020B0604020104020204" pitchFamily="34" charset="0"/>
                <a:cs typeface="Calibri" panose="020F0502020204030204" pitchFamily="34" charset="0"/>
              </a:rPr>
              <a:t>+profs</a:t>
            </a:r>
          </a:p>
        </p:txBody>
      </p:sp>
    </p:spTree>
    <p:extLst>
      <p:ext uri="{BB962C8B-B14F-4D97-AF65-F5344CB8AC3E}">
        <p14:creationId xmlns:p14="http://schemas.microsoft.com/office/powerpoint/2010/main" val="951833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EB9A1C-D4E6-4007-92FB-D9930EBF1FDC}"/>
              </a:ext>
            </a:extLst>
          </p:cNvPr>
          <p:cNvSpPr>
            <a:spLocks noGrp="1"/>
          </p:cNvSpPr>
          <p:nvPr>
            <p:ph type="title"/>
          </p:nvPr>
        </p:nvSpPr>
        <p:spPr/>
        <p:txBody>
          <a:bodyPr/>
          <a:lstStyle/>
          <a:p>
            <a:pPr algn="ctr"/>
            <a:r>
              <a:rPr lang="fr-FR" sz="4400" b="1" strike="noStrike" spc="-1" dirty="0">
                <a:solidFill>
                  <a:srgbClr val="C34726"/>
                </a:solidFill>
                <a:latin typeface="Abadi" panose="020B0604020104020204" pitchFamily="34" charset="0"/>
              </a:rPr>
              <a:t>Plan de l’atelier </a:t>
            </a:r>
            <a:endParaRPr lang="fr-BE" b="1" dirty="0">
              <a:solidFill>
                <a:srgbClr val="C34726"/>
              </a:solidFill>
              <a:latin typeface="Abadi" panose="020B0604020104020204" pitchFamily="34" charset="0"/>
            </a:endParaRPr>
          </a:p>
        </p:txBody>
      </p:sp>
      <p:sp>
        <p:nvSpPr>
          <p:cNvPr id="3" name="Sous-titre 2">
            <a:extLst>
              <a:ext uri="{FF2B5EF4-FFF2-40B4-BE49-F238E27FC236}">
                <a16:creationId xmlns:a16="http://schemas.microsoft.com/office/drawing/2014/main" id="{008811EF-36FC-4D30-A027-51315D81490C}"/>
              </a:ext>
            </a:extLst>
          </p:cNvPr>
          <p:cNvSpPr>
            <a:spLocks noGrp="1"/>
          </p:cNvSpPr>
          <p:nvPr>
            <p:ph type="subTitle"/>
          </p:nvPr>
        </p:nvSpPr>
        <p:spPr>
          <a:xfrm>
            <a:off x="609480" y="1343025"/>
            <a:ext cx="10973520" cy="4981575"/>
          </a:xfrm>
        </p:spPr>
        <p:txBody>
          <a:bodyPr/>
          <a:lstStyle/>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Constats</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Quelques règles</a:t>
            </a:r>
          </a:p>
          <a:p>
            <a:pPr marL="514350" indent="-514350">
              <a:lnSpc>
                <a:spcPct val="150000"/>
              </a:lnSpc>
              <a:buFont typeface="+mj-lt"/>
              <a:buAutoNum type="arabicPeriod"/>
            </a:pPr>
            <a:r>
              <a:rPr lang="fr-BE" sz="4000" dirty="0">
                <a:latin typeface="Abadi" panose="020B0604020104020204" pitchFamily="34" charset="0"/>
              </a:rPr>
              <a:t>Débattons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Et dans nos classes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Une envie ou un devoir ?</a:t>
            </a:r>
          </a:p>
          <a:p>
            <a:pPr marL="514350" indent="-514350">
              <a:lnSpc>
                <a:spcPct val="150000"/>
              </a:lnSpc>
              <a:buFont typeface="+mj-lt"/>
              <a:buAutoNum type="arabicPeriod"/>
            </a:pPr>
            <a:r>
              <a:rPr lang="fr-BE" sz="4000" dirty="0">
                <a:solidFill>
                  <a:schemeClr val="bg1">
                    <a:lumMod val="75000"/>
                  </a:schemeClr>
                </a:solidFill>
                <a:latin typeface="Abadi" panose="020B0604020104020204" pitchFamily="34" charset="0"/>
              </a:rPr>
              <a:t>Débattre pour …</a:t>
            </a:r>
          </a:p>
        </p:txBody>
      </p:sp>
    </p:spTree>
    <p:extLst>
      <p:ext uri="{BB962C8B-B14F-4D97-AF65-F5344CB8AC3E}">
        <p14:creationId xmlns:p14="http://schemas.microsoft.com/office/powerpoint/2010/main" val="3808999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5618</TotalTime>
  <Words>955</Words>
  <Application>Microsoft Office PowerPoint</Application>
  <PresentationFormat>Personnalisé</PresentationFormat>
  <Paragraphs>155</Paragraphs>
  <Slides>30</Slides>
  <Notes>0</Notes>
  <HiddenSlides>0</HiddenSlides>
  <MMClips>1</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30</vt:i4>
      </vt:variant>
    </vt:vector>
  </HeadingPairs>
  <TitlesOfParts>
    <vt:vector size="40" baseType="lpstr">
      <vt:lpstr>Abadi</vt:lpstr>
      <vt:lpstr>Arial</vt:lpstr>
      <vt:lpstr>Calibri</vt:lpstr>
      <vt:lpstr>Cambria</vt:lpstr>
      <vt:lpstr>Cambria Math</vt:lpstr>
      <vt:lpstr>DejaVu Sans</vt:lpstr>
      <vt:lpstr>Symbol</vt:lpstr>
      <vt:lpstr>Times New Roman</vt:lpstr>
      <vt:lpstr>Wingdings</vt:lpstr>
      <vt:lpstr>Office Theme</vt:lpstr>
      <vt:lpstr>Séminaire CREM Nivelles 2023</vt:lpstr>
      <vt:lpstr>Plan de l’atelier </vt:lpstr>
      <vt:lpstr>Plan de l’atelier </vt:lpstr>
      <vt:lpstr>1. Quelques constats Un contrat didactique fort et classique</vt:lpstr>
      <vt:lpstr>Présentation PowerPoint</vt:lpstr>
      <vt:lpstr>Plan de l’atelier </vt:lpstr>
      <vt:lpstr>2. Quelques règles</vt:lpstr>
      <vt:lpstr>Présentation PowerPoint</vt:lpstr>
      <vt:lpstr>Plan de l’atelier </vt:lpstr>
      <vt:lpstr>Présentation PowerPoint</vt:lpstr>
      <vt:lpstr>Présentation PowerPoint</vt:lpstr>
      <vt:lpstr>Plan de l’atelier </vt:lpstr>
      <vt:lpstr>Présentation PowerPoint</vt:lpstr>
      <vt:lpstr>Présentation PowerPoint</vt:lpstr>
      <vt:lpstr>Présentation PowerPoint</vt:lpstr>
      <vt:lpstr>Présentation PowerPoint</vt:lpstr>
      <vt:lpstr>Présentation PowerPoint</vt:lpstr>
      <vt:lpstr>Présentation PowerPoint</vt:lpstr>
      <vt:lpstr>Plan de l’atelier </vt:lpstr>
      <vt:lpstr>Présentation PowerPoint</vt:lpstr>
      <vt:lpstr>Présentation PowerPoint</vt:lpstr>
      <vt:lpstr>Plan de l’atelier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
  <dc:creator>Céline MOUSSET</dc:creator>
  <dc:description/>
  <cp:lastModifiedBy>Habib Ben Aicha</cp:lastModifiedBy>
  <cp:revision>192</cp:revision>
  <cp:lastPrinted>2021-08-23T15:32:50Z</cp:lastPrinted>
  <dcterms:created xsi:type="dcterms:W3CDTF">2021-05-19T08:23:22Z</dcterms:created>
  <dcterms:modified xsi:type="dcterms:W3CDTF">2023-03-17T08:21:16Z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0x010100FC322FEA74E73D468BD213A21236D0A1</vt:lpwstr>
  </property>
  <property fmtid="{D5CDD505-2E9C-101B-9397-08002B2CF9AE}" pid="3" name="Notes">
    <vt:r8>2</vt:r8>
  </property>
  <property fmtid="{D5CDD505-2E9C-101B-9397-08002B2CF9AE}" pid="4" name="PresentationFormat">
    <vt:lpwstr>Grand écran</vt:lpwstr>
  </property>
  <property fmtid="{D5CDD505-2E9C-101B-9397-08002B2CF9AE}" pid="5" name="Slides">
    <vt:r8>36</vt:r8>
  </property>
</Properties>
</file>