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9" r:id="rId1"/>
  </p:sldMasterIdLst>
  <p:notesMasterIdLst>
    <p:notesMasterId r:id="rId46"/>
  </p:notesMasterIdLst>
  <p:sldIdLst>
    <p:sldId id="313" r:id="rId2"/>
    <p:sldId id="256" r:id="rId3"/>
    <p:sldId id="279" r:id="rId4"/>
    <p:sldId id="257" r:id="rId5"/>
    <p:sldId id="258" r:id="rId6"/>
    <p:sldId id="259" r:id="rId7"/>
    <p:sldId id="278" r:id="rId8"/>
    <p:sldId id="261" r:id="rId9"/>
    <p:sldId id="262" r:id="rId10"/>
    <p:sldId id="280" r:id="rId11"/>
    <p:sldId id="315" r:id="rId12"/>
    <p:sldId id="316" r:id="rId13"/>
    <p:sldId id="317" r:id="rId14"/>
    <p:sldId id="318" r:id="rId15"/>
    <p:sldId id="319" r:id="rId16"/>
    <p:sldId id="309" r:id="rId17"/>
    <p:sldId id="320" r:id="rId18"/>
    <p:sldId id="321" r:id="rId19"/>
    <p:sldId id="322" r:id="rId20"/>
    <p:sldId id="323" r:id="rId21"/>
    <p:sldId id="324" r:id="rId22"/>
    <p:sldId id="325" r:id="rId23"/>
    <p:sldId id="326" r:id="rId24"/>
    <p:sldId id="327" r:id="rId25"/>
    <p:sldId id="328" r:id="rId26"/>
    <p:sldId id="284" r:id="rId27"/>
    <p:sldId id="285" r:id="rId28"/>
    <p:sldId id="286" r:id="rId29"/>
    <p:sldId id="287" r:id="rId30"/>
    <p:sldId id="289" r:id="rId31"/>
    <p:sldId id="290" r:id="rId32"/>
    <p:sldId id="291" r:id="rId33"/>
    <p:sldId id="293" r:id="rId34"/>
    <p:sldId id="296" r:id="rId35"/>
    <p:sldId id="294" r:id="rId36"/>
    <p:sldId id="297" r:id="rId37"/>
    <p:sldId id="298" r:id="rId38"/>
    <p:sldId id="299" r:id="rId39"/>
    <p:sldId id="301" r:id="rId40"/>
    <p:sldId id="303" r:id="rId41"/>
    <p:sldId id="304" r:id="rId42"/>
    <p:sldId id="306" r:id="rId43"/>
    <p:sldId id="307" r:id="rId44"/>
    <p:sldId id="308"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p:restoredTop sz="93692"/>
  </p:normalViewPr>
  <p:slideViewPr>
    <p:cSldViewPr snapToGrid="0" snapToObjects="1">
      <p:cViewPr varScale="1">
        <p:scale>
          <a:sx n="68" d="100"/>
          <a:sy n="68" d="100"/>
        </p:scale>
        <p:origin x="582" y="54"/>
      </p:cViewPr>
      <p:guideLst>
        <p:guide orient="horz" pos="2160"/>
        <p:guide pos="3840"/>
      </p:guideLst>
    </p:cSldViewPr>
  </p:slideViewPr>
  <p:notesTextViewPr>
    <p:cViewPr>
      <p:scale>
        <a:sx n="105" d="100"/>
        <a:sy n="10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B4919D-7C58-CC44-9699-500A68C2C477}" type="datetimeFigureOut">
              <a:rPr lang="it-IT" smtClean="0"/>
              <a:t>26/10/2017</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A11F1F-9913-694B-AB09-637A529116AB}" type="slidenum">
              <a:rPr lang="it-IT" smtClean="0"/>
              <a:t>‹N°›</a:t>
            </a:fld>
            <a:endParaRPr lang="it-IT"/>
          </a:p>
        </p:txBody>
      </p:sp>
    </p:spTree>
    <p:extLst>
      <p:ext uri="{BB962C8B-B14F-4D97-AF65-F5344CB8AC3E}">
        <p14:creationId xmlns:p14="http://schemas.microsoft.com/office/powerpoint/2010/main" val="1078157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A11F1F-9913-694B-AB09-637A529116AB}" type="slidenum">
              <a:rPr lang="it-IT" smtClean="0"/>
              <a:t>2</a:t>
            </a:fld>
            <a:endParaRPr lang="it-IT"/>
          </a:p>
        </p:txBody>
      </p:sp>
    </p:spTree>
    <p:extLst>
      <p:ext uri="{BB962C8B-B14F-4D97-AF65-F5344CB8AC3E}">
        <p14:creationId xmlns:p14="http://schemas.microsoft.com/office/powerpoint/2010/main" val="21337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a:solidFill>
                  <a:schemeClr val="tx1"/>
                </a:solidFill>
                <a:latin typeface="+mn-lt"/>
                <a:ea typeface="+mn-ea"/>
                <a:cs typeface="+mn-cs"/>
              </a:rPr>
              <a:t>l’autentico significato di una parola si può cogliere soltanto all’interno</a:t>
            </a:r>
          </a:p>
          <a:p>
            <a:r>
              <a:rPr lang="it-IT" sz="1200" b="0" i="0" u="none" strike="noStrike" kern="1200" baseline="0" dirty="0">
                <a:solidFill>
                  <a:schemeClr val="tx1"/>
                </a:solidFill>
                <a:latin typeface="+mn-lt"/>
                <a:ea typeface="+mn-ea"/>
                <a:cs typeface="+mn-cs"/>
              </a:rPr>
              <a:t>di un sistema di relazioni che lo condizionano a partire dai diversi contesti.</a:t>
            </a:r>
            <a:endParaRPr lang="it-IT" dirty="0"/>
          </a:p>
        </p:txBody>
      </p:sp>
      <p:sp>
        <p:nvSpPr>
          <p:cNvPr id="4" name="Segnaposto numero diapositiva 3"/>
          <p:cNvSpPr>
            <a:spLocks noGrp="1"/>
          </p:cNvSpPr>
          <p:nvPr>
            <p:ph type="sldNum" sz="quarter" idx="10"/>
          </p:nvPr>
        </p:nvSpPr>
        <p:spPr/>
        <p:txBody>
          <a:bodyPr/>
          <a:lstStyle/>
          <a:p>
            <a:fld id="{57A11F1F-9913-694B-AB09-637A529116AB}" type="slidenum">
              <a:rPr lang="it-IT" smtClean="0"/>
              <a:t>7</a:t>
            </a:fld>
            <a:endParaRPr lang="it-IT"/>
          </a:p>
        </p:txBody>
      </p:sp>
    </p:spTree>
    <p:extLst>
      <p:ext uri="{BB962C8B-B14F-4D97-AF65-F5344CB8AC3E}">
        <p14:creationId xmlns:p14="http://schemas.microsoft.com/office/powerpoint/2010/main" val="687368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sz="1200" kern="1200">
                <a:solidFill>
                  <a:schemeClr val="tx1"/>
                </a:solidFill>
                <a:effectLst/>
                <a:latin typeface="+mn-lt"/>
                <a:ea typeface="+mn-ea"/>
                <a:cs typeface="+mn-cs"/>
              </a:rPr>
              <a:t>Le contexte de ce problème permet aux élèves de se l'approprier facilement, du moins dans sa phase initiale car presque tous les enfants de par le monde connaissent le personnage de Pinocchio ainsi que son problème de nez qui s'allonge lorsqu'il ment. De même, les enfants connaissent aussi la Fée Bleue qui récompense ou pardonne les mensonges de notre sympathique pantin. De ce fait, l'énoncé du problème contient tous les ingrédients indispensables à ce conte célèbre. </a:t>
            </a:r>
          </a:p>
          <a:p>
            <a:endParaRPr lang="fr-FR" sz="1200" kern="1200">
              <a:solidFill>
                <a:schemeClr val="tx1"/>
              </a:solidFill>
              <a:effectLst/>
              <a:latin typeface="+mn-lt"/>
              <a:ea typeface="+mn-ea"/>
              <a:cs typeface="+mn-cs"/>
            </a:endParaRPr>
          </a:p>
          <a:p>
            <a:r>
              <a:rPr lang="fr-FR" sz="1200" kern="1200">
                <a:solidFill>
                  <a:schemeClr val="tx1"/>
                </a:solidFill>
                <a:effectLst/>
                <a:latin typeface="+mn-lt"/>
                <a:ea typeface="+mn-ea"/>
                <a:cs typeface="+mn-cs"/>
              </a:rPr>
              <a:t>les phrases simples ainsi qu'un énoncé relativement bref conviennent bien à des élèves de 8 à 9 ans, ce qui implique une bonne compréhension de la tâche à accomplir et par conséquent de grandes chances de réussite dans la résolution d'un problème</a:t>
            </a:r>
            <a:r>
              <a:rPr lang="it-IT">
                <a:effectLst/>
              </a:rPr>
              <a:t> </a:t>
            </a:r>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11</a:t>
            </a:fld>
            <a:endParaRPr lang="it-IT"/>
          </a:p>
        </p:txBody>
      </p:sp>
    </p:spTree>
    <p:extLst>
      <p:ext uri="{BB962C8B-B14F-4D97-AF65-F5344CB8AC3E}">
        <p14:creationId xmlns:p14="http://schemas.microsoft.com/office/powerpoint/2010/main" val="509611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err="1"/>
              <a:t>Dabord</a:t>
            </a:r>
            <a:r>
              <a:rPr lang="it-IT"/>
              <a:t>, </a:t>
            </a:r>
            <a:r>
              <a:rPr lang="it-IT" err="1"/>
              <a:t>ensuite</a:t>
            </a:r>
            <a:r>
              <a:rPr lang="it-IT"/>
              <a:t>, </a:t>
            </a:r>
            <a:r>
              <a:rPr lang="it-IT" err="1"/>
              <a:t>donc</a:t>
            </a:r>
            <a:r>
              <a:rPr lang="it-IT"/>
              <a:t>. Gestione</a:t>
            </a:r>
            <a:r>
              <a:rPr lang="it-IT" baseline="0"/>
              <a:t> perfetta della </a:t>
            </a:r>
            <a:r>
              <a:rPr lang="it-IT" baseline="0" err="1"/>
              <a:t>trsformazione</a:t>
            </a:r>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17</a:t>
            </a:fld>
            <a:endParaRPr lang="it-IT"/>
          </a:p>
        </p:txBody>
      </p:sp>
    </p:spTree>
    <p:extLst>
      <p:ext uri="{BB962C8B-B14F-4D97-AF65-F5344CB8AC3E}">
        <p14:creationId xmlns:p14="http://schemas.microsoft.com/office/powerpoint/2010/main" val="216359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a:solidFill>
                  <a:schemeClr val="tx1"/>
                </a:solidFill>
                <a:effectLst/>
                <a:latin typeface="+mn-lt"/>
                <a:ea typeface="+mn-ea"/>
                <a:cs typeface="+mn-cs"/>
              </a:rPr>
              <a:t>Nell’analisi a priori: riconoscere l’ordine cronologico e le variazioni tra gli stati successivi di una grandezza. </a:t>
            </a:r>
          </a:p>
          <a:p>
            <a:r>
              <a:rPr lang="it-IT" sz="1200" kern="1200">
                <a:solidFill>
                  <a:schemeClr val="tx1"/>
                </a:solidFill>
                <a:effectLst/>
                <a:latin typeface="+mn-lt"/>
                <a:ea typeface="+mn-ea"/>
                <a:cs typeface="+mn-cs"/>
              </a:rPr>
              <a:t>Stato iniziale: apertura della finestra con un numero sconosciuto di rondini </a:t>
            </a:r>
          </a:p>
          <a:p>
            <a:r>
              <a:rPr lang="it-IT" sz="1200" kern="1200">
                <a:solidFill>
                  <a:schemeClr val="tx1"/>
                </a:solidFill>
                <a:effectLst/>
                <a:latin typeface="+mn-lt"/>
                <a:ea typeface="+mn-ea"/>
                <a:cs typeface="+mn-cs"/>
              </a:rPr>
              <a:t>– partenza di 17 rondini (prima trasformazione) e stato intermedio più piccolo dello stato iniziale </a:t>
            </a:r>
          </a:p>
          <a:p>
            <a:r>
              <a:rPr lang="it-IT" sz="1200" kern="1200">
                <a:solidFill>
                  <a:schemeClr val="tx1"/>
                </a:solidFill>
                <a:effectLst/>
                <a:latin typeface="+mn-lt"/>
                <a:ea typeface="+mn-ea"/>
                <a:cs typeface="+mn-cs"/>
              </a:rPr>
              <a:t>– arrivo di 12 rondini (seconda trasformazione) e stato finale di 36 più grande dello stato intermedio. </a:t>
            </a:r>
          </a:p>
          <a:p>
            <a:r>
              <a:rPr lang="it-IT" sz="1200" kern="1200">
                <a:solidFill>
                  <a:schemeClr val="tx1"/>
                </a:solidFill>
                <a:effectLst/>
                <a:latin typeface="+mn-lt"/>
                <a:ea typeface="+mn-ea"/>
                <a:cs typeface="+mn-cs"/>
              </a:rPr>
              <a:t>Identificare l’incognita: lo stato iniziale. </a:t>
            </a:r>
          </a:p>
          <a:p>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18</a:t>
            </a:fld>
            <a:endParaRPr lang="it-IT"/>
          </a:p>
        </p:txBody>
      </p:sp>
    </p:spTree>
    <p:extLst>
      <p:ext uri="{BB962C8B-B14F-4D97-AF65-F5344CB8AC3E}">
        <p14:creationId xmlns:p14="http://schemas.microsoft.com/office/powerpoint/2010/main" val="179436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Infatti</a:t>
            </a:r>
            <a:r>
              <a:rPr lang="it-IT" baseline="0" dirty="0"/>
              <a:t> fanno -17 invece di fare + 17! Perché c’è scritto </a:t>
            </a:r>
            <a:r>
              <a:rPr lang="it-IT" baseline="0"/>
              <a:t>“volano via”</a:t>
            </a:r>
            <a:endParaRPr lang="it-IT" dirty="0"/>
          </a:p>
        </p:txBody>
      </p:sp>
      <p:sp>
        <p:nvSpPr>
          <p:cNvPr id="4" name="Segnaposto numero diapositiva 3"/>
          <p:cNvSpPr>
            <a:spLocks noGrp="1"/>
          </p:cNvSpPr>
          <p:nvPr>
            <p:ph type="sldNum" sz="quarter" idx="10"/>
          </p:nvPr>
        </p:nvSpPr>
        <p:spPr/>
        <p:txBody>
          <a:bodyPr/>
          <a:lstStyle/>
          <a:p>
            <a:fld id="{57A11F1F-9913-694B-AB09-637A529116AB}" type="slidenum">
              <a:rPr lang="it-IT" smtClean="0"/>
              <a:t>19</a:t>
            </a:fld>
            <a:endParaRPr lang="it-IT"/>
          </a:p>
        </p:txBody>
      </p:sp>
    </p:spTree>
    <p:extLst>
      <p:ext uri="{BB962C8B-B14F-4D97-AF65-F5344CB8AC3E}">
        <p14:creationId xmlns:p14="http://schemas.microsoft.com/office/powerpoint/2010/main" val="719353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a:solidFill>
                  <a:schemeClr val="tx1"/>
                </a:solidFill>
                <a:effectLst/>
                <a:latin typeface="+mn-lt"/>
                <a:ea typeface="+mn-ea"/>
                <a:cs typeface="+mn-cs"/>
              </a:rPr>
              <a:t>E’ più difficile invece scrivere una spiegazione nel caso si parta dalle operazioni.</a:t>
            </a:r>
          </a:p>
          <a:p>
            <a:r>
              <a:rPr lang="it-IT" sz="1200" kern="1200">
                <a:solidFill>
                  <a:schemeClr val="tx1"/>
                </a:solidFill>
                <a:effectLst/>
                <a:latin typeface="+mn-lt"/>
                <a:ea typeface="+mn-ea"/>
                <a:cs typeface="+mn-cs"/>
              </a:rPr>
              <a:t>Diverso ruolo di un linguaggio con le operazioni e di un linguaggio grafico</a:t>
            </a:r>
          </a:p>
          <a:p>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23</a:t>
            </a:fld>
            <a:endParaRPr lang="it-IT"/>
          </a:p>
        </p:txBody>
      </p:sp>
    </p:spTree>
    <p:extLst>
      <p:ext uri="{BB962C8B-B14F-4D97-AF65-F5344CB8AC3E}">
        <p14:creationId xmlns:p14="http://schemas.microsoft.com/office/powerpoint/2010/main" val="1473746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A11F1F-9913-694B-AB09-637A529116AB}" type="slidenum">
              <a:rPr lang="it-IT" smtClean="0"/>
              <a:t>27</a:t>
            </a:fld>
            <a:endParaRPr lang="it-IT"/>
          </a:p>
        </p:txBody>
      </p:sp>
    </p:spTree>
    <p:extLst>
      <p:ext uri="{BB962C8B-B14F-4D97-AF65-F5344CB8AC3E}">
        <p14:creationId xmlns:p14="http://schemas.microsoft.com/office/powerpoint/2010/main" val="2001219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7A11F1F-9913-694B-AB09-637A529116AB}" type="slidenum">
              <a:rPr lang="it-IT" smtClean="0"/>
              <a:t>33</a:t>
            </a:fld>
            <a:endParaRPr lang="it-IT"/>
          </a:p>
        </p:txBody>
      </p:sp>
    </p:spTree>
    <p:extLst>
      <p:ext uri="{BB962C8B-B14F-4D97-AF65-F5344CB8AC3E}">
        <p14:creationId xmlns:p14="http://schemas.microsoft.com/office/powerpoint/2010/main" val="461163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57A11F1F-9913-694B-AB09-637A529116AB}" type="slidenum">
              <a:rPr lang="it-IT" smtClean="0"/>
              <a:t>35</a:t>
            </a:fld>
            <a:endParaRPr lang="it-IT"/>
          </a:p>
        </p:txBody>
      </p:sp>
    </p:spTree>
    <p:extLst>
      <p:ext uri="{BB962C8B-B14F-4D97-AF65-F5344CB8AC3E}">
        <p14:creationId xmlns:p14="http://schemas.microsoft.com/office/powerpoint/2010/main" val="1852576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stile</a:t>
            </a:r>
            <a:endParaRPr lang="en-US" dirty="0"/>
          </a:p>
        </p:txBody>
      </p:sp>
      <p:sp>
        <p:nvSpPr>
          <p:cNvPr id="3" name="Subtitle 2"/>
          <p:cNvSpPr>
            <a:spLocks noGrp="1"/>
          </p:cNvSpPr>
          <p:nvPr>
            <p:ph type="subTitle" idx="1"/>
          </p:nvPr>
        </p:nvSpPr>
        <p:spPr>
          <a:xfrm>
            <a:off x="1507067" y="4050835"/>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999368586"/>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71120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9"/>
            <a:ext cx="8596668" cy="1826581"/>
          </a:xfrm>
        </p:spPr>
        <p:txBody>
          <a:bodyPr anchor="b"/>
          <a:lstStyle>
            <a:lvl1pPr algn="l">
              <a:defRPr sz="4000" b="0" cap="none"/>
            </a:lvl1pPr>
          </a:lstStyle>
          <a:p>
            <a:r>
              <a:rPr lang="it-IT"/>
              <a:t>Fare clic per modificare stile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042323827"/>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77335"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31245181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stile</a:t>
            </a:r>
            <a:endParaRPr lang="en-US" dirty="0"/>
          </a:p>
        </p:txBody>
      </p:sp>
      <p:sp>
        <p:nvSpPr>
          <p:cNvPr id="3" name="Text Placeholder 2"/>
          <p:cNvSpPr>
            <a:spLocks noGrp="1"/>
          </p:cNvSpPr>
          <p:nvPr>
            <p:ph type="body" idx="1"/>
          </p:nvPr>
        </p:nvSpPr>
        <p:spPr>
          <a:xfrm>
            <a:off x="675746"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6" y="2737247"/>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5" y="2737247"/>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57303233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28324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633171046"/>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6"/>
          </a:xfrm>
        </p:spPr>
        <p:txBody>
          <a:bodyPr anchor="b">
            <a:normAutofit/>
          </a:bodyPr>
          <a:lstStyle>
            <a:lvl1pPr>
              <a:defRPr sz="2000"/>
            </a:lvl1pPr>
          </a:lstStyle>
          <a:p>
            <a:r>
              <a:rPr lang="it-IT"/>
              <a:t>Fare clic per modificare stile</a:t>
            </a:r>
            <a:endParaRPr lang="en-US" dirty="0"/>
          </a:p>
        </p:txBody>
      </p:sp>
      <p:sp>
        <p:nvSpPr>
          <p:cNvPr id="3" name="Content Placeholder 2"/>
          <p:cNvSpPr>
            <a:spLocks noGrp="1"/>
          </p:cNvSpPr>
          <p:nvPr>
            <p:ph idx="1"/>
          </p:nvPr>
        </p:nvSpPr>
        <p:spPr>
          <a:xfrm>
            <a:off x="4760462" y="514926"/>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5"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717277815"/>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5" y="4800600"/>
            <a:ext cx="8596667" cy="566738"/>
          </a:xfrm>
        </p:spPr>
        <p:txBody>
          <a:bodyPr anchor="b">
            <a:normAutofit/>
          </a:bodyPr>
          <a:lstStyle>
            <a:lvl1pPr algn="l">
              <a:defRPr sz="2400" b="0"/>
            </a:lvl1pPr>
          </a:lstStyle>
          <a:p>
            <a:r>
              <a:rPr lang="it-IT"/>
              <a:t>Fare clic per modificare stile</a:t>
            </a:r>
            <a:endParaRPr lang="en-US" dirty="0"/>
          </a:p>
        </p:txBody>
      </p:sp>
      <p:sp>
        <p:nvSpPr>
          <p:cNvPr id="3" name="Picture Placeholder 2"/>
          <p:cNvSpPr>
            <a:spLocks noGrp="1" noChangeAspect="1"/>
          </p:cNvSpPr>
          <p:nvPr>
            <p:ph type="pic" idx="1"/>
          </p:nvPr>
        </p:nvSpPr>
        <p:spPr>
          <a:xfrm>
            <a:off x="677335"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Trascinare l'immagine su un segnaposto o fare clic sull'icona per aggiungerla</a:t>
            </a:r>
            <a:endParaRPr lang="en-US"/>
          </a:p>
        </p:txBody>
      </p:sp>
      <p:sp>
        <p:nvSpPr>
          <p:cNvPr id="4" name="Text Placeholder 3"/>
          <p:cNvSpPr>
            <a:spLocks noGrp="1"/>
          </p:cNvSpPr>
          <p:nvPr>
            <p:ph type="body" sz="half" idx="2"/>
          </p:nvPr>
        </p:nvSpPr>
        <p:spPr>
          <a:xfrm>
            <a:off x="677335"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10/26/2017</a:t>
            </a:fld>
            <a:endParaRPr lang="en-US"/>
          </a:p>
        </p:txBody>
      </p:sp>
    </p:spTree>
    <p:extLst>
      <p:ext uri="{BB962C8B-B14F-4D97-AF65-F5344CB8AC3E}">
        <p14:creationId xmlns:p14="http://schemas.microsoft.com/office/powerpoint/2010/main" val="10802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stile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885685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it-IT"/>
              <a:t>Fare clic per modificare stile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06368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stile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856765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it-IT"/>
              <a:t>Fare clic per modificare stile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7602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3" cy="3022600"/>
          </a:xfrm>
        </p:spPr>
        <p:txBody>
          <a:bodyPr anchor="ctr">
            <a:normAutofit/>
          </a:bodyPr>
          <a:lstStyle>
            <a:lvl1pPr algn="l">
              <a:defRPr sz="4400" b="0" cap="none"/>
            </a:lvl1pPr>
          </a:lstStyle>
          <a:p>
            <a:r>
              <a:rPr lang="it-IT"/>
              <a:t>Fare clic per modificare stile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53933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589838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4" y="609601"/>
            <a:ext cx="1304743" cy="5251451"/>
          </a:xfrm>
        </p:spPr>
        <p:txBody>
          <a:bodyPr vert="eaVert" anchor="ctr"/>
          <a:lstStyle/>
          <a:p>
            <a:r>
              <a:rPr lang="it-IT"/>
              <a:t>Fare clic per modificare stile</a:t>
            </a:r>
            <a:endParaRPr lang="en-US" dirty="0"/>
          </a:p>
        </p:txBody>
      </p:sp>
      <p:sp>
        <p:nvSpPr>
          <p:cNvPr id="3" name="Vertical Text Placeholder 2"/>
          <p:cNvSpPr>
            <a:spLocks noGrp="1"/>
          </p:cNvSpPr>
          <p:nvPr>
            <p:ph type="body" orient="vert" idx="1"/>
          </p:nvPr>
        </p:nvSpPr>
        <p:spPr>
          <a:xfrm>
            <a:off x="677335" y="609600"/>
            <a:ext cx="7060151"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1426402471"/>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it-IT"/>
              <a:t>Fare clic per modificare stile</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4"/>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10/26/2017</a:t>
            </a:fld>
            <a:endParaRPr lang="en-US"/>
          </a:p>
        </p:txBody>
      </p:sp>
      <p:sp>
        <p:nvSpPr>
          <p:cNvPr id="5" name="Footer Placeholder 4"/>
          <p:cNvSpPr>
            <a:spLocks noGrp="1"/>
          </p:cNvSpPr>
          <p:nvPr>
            <p:ph type="ftr" sz="quarter" idx="3"/>
          </p:nvPr>
        </p:nvSpPr>
        <p:spPr>
          <a:xfrm>
            <a:off x="677335" y="6041364"/>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4" y="6041364"/>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a:p>
        </p:txBody>
      </p:sp>
    </p:spTree>
    <p:extLst>
      <p:ext uri="{BB962C8B-B14F-4D97-AF65-F5344CB8AC3E}">
        <p14:creationId xmlns:p14="http://schemas.microsoft.com/office/powerpoint/2010/main" val="361717028"/>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392767" y="57150"/>
            <a:ext cx="7766936" cy="973393"/>
          </a:xfrm>
        </p:spPr>
        <p:txBody>
          <a:bodyPr/>
          <a:lstStyle/>
          <a:p>
            <a:pPr algn="just"/>
            <a:r>
              <a:rPr lang="it-IT" sz="2800" dirty="0"/>
              <a:t>Da Stefano Bartezzaghi- </a:t>
            </a:r>
            <a:r>
              <a:rPr lang="it-IT" sz="2800" i="1" dirty="0"/>
              <a:t>Parole in gioco</a:t>
            </a:r>
            <a:r>
              <a:rPr lang="it-IT" sz="2800" dirty="0"/>
              <a:t>, </a:t>
            </a:r>
            <a:r>
              <a:rPr lang="it-IT" sz="2000" dirty="0"/>
              <a:t>Bompiani, 2017</a:t>
            </a:r>
          </a:p>
        </p:txBody>
      </p:sp>
      <p:sp>
        <p:nvSpPr>
          <p:cNvPr id="3" name="Sottotitolo 2"/>
          <p:cNvSpPr>
            <a:spLocks noGrp="1"/>
          </p:cNvSpPr>
          <p:nvPr>
            <p:ph type="subTitle" idx="1"/>
          </p:nvPr>
        </p:nvSpPr>
        <p:spPr>
          <a:xfrm>
            <a:off x="1392767" y="1030543"/>
            <a:ext cx="7766936" cy="5827457"/>
          </a:xfrm>
        </p:spPr>
        <p:txBody>
          <a:bodyPr>
            <a:noAutofit/>
          </a:bodyPr>
          <a:lstStyle/>
          <a:p>
            <a:pPr>
              <a:tabLst>
                <a:tab pos="7534275" algn="l"/>
              </a:tabLst>
            </a:pPr>
            <a:endParaRPr lang="it-IT" sz="2400" i="1">
              <a:solidFill>
                <a:schemeClr val="tx1"/>
              </a:solidFill>
            </a:endParaRPr>
          </a:p>
          <a:p>
            <a:pPr>
              <a:tabLst>
                <a:tab pos="7534275" algn="l"/>
              </a:tabLst>
            </a:pPr>
            <a:r>
              <a:rPr lang="it-IT" sz="2400" i="1">
                <a:solidFill>
                  <a:schemeClr val="tx1"/>
                </a:solidFill>
              </a:rPr>
              <a:t>C’è </a:t>
            </a:r>
            <a:r>
              <a:rPr lang="it-IT" sz="2400" i="1" dirty="0">
                <a:solidFill>
                  <a:schemeClr val="tx1"/>
                </a:solidFill>
              </a:rPr>
              <a:t>un’altra vita del linguaggio, ignota a noi, pervicacemente convinti della trasparenza utilitaria del lessico, persuasi che le parole servano solo per dire “quella cosa lì”. Che è vero, e lo fanno benissimo, solo che, una volta messe al mondo, le parole si ritagliano un’altra esistenza, opaca al senso transitivo e referenziale a cui vorremmo inchiodarle, e intrecciano tra loro relazioni irragionevoli e meravigliose, per chi riesca ad abbandonarsi al loro gioco</a:t>
            </a:r>
            <a:endParaRPr lang="it-IT" sz="2400" dirty="0">
              <a:solidFill>
                <a:schemeClr val="tx1"/>
              </a:solidFill>
            </a:endParaRPr>
          </a:p>
          <a:p>
            <a:r>
              <a:rPr lang="fr-FR" sz="2400" dirty="0">
                <a:solidFill>
                  <a:srgbClr val="FF0000"/>
                </a:solidFill>
              </a:rPr>
              <a:t> </a:t>
            </a:r>
            <a:endParaRPr lang="it-IT" sz="2400" dirty="0"/>
          </a:p>
        </p:txBody>
      </p:sp>
    </p:spTree>
    <p:extLst>
      <p:ext uri="{BB962C8B-B14F-4D97-AF65-F5344CB8AC3E}">
        <p14:creationId xmlns:p14="http://schemas.microsoft.com/office/powerpoint/2010/main" val="121551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79713" y="326571"/>
            <a:ext cx="8585651" cy="4497009"/>
          </a:xfrm>
        </p:spPr>
        <p:txBody>
          <a:bodyPr>
            <a:normAutofit fontScale="90000"/>
          </a:bodyPr>
          <a:lstStyle/>
          <a:p>
            <a:br>
              <a:rPr lang="it-IT" b="1" dirty="0"/>
            </a:br>
            <a:br>
              <a:rPr lang="it-IT" b="1" dirty="0"/>
            </a:br>
            <a:br>
              <a:rPr lang="it-IT" b="1" dirty="0"/>
            </a:br>
            <a:br>
              <a:rPr lang="it-IT" b="1" dirty="0"/>
            </a:br>
            <a:br>
              <a:rPr lang="it-IT" b="1" dirty="0"/>
            </a:br>
            <a:br>
              <a:rPr lang="it-IT" b="1" dirty="0"/>
            </a:br>
            <a:br>
              <a:rPr lang="it-IT" b="1" dirty="0"/>
            </a:br>
            <a:r>
              <a:rPr lang="it-IT" b="1" i="1" dirty="0"/>
              <a:t>SCRIVO DUNQUE SONO, ANCHE IN MATEMATICA</a:t>
            </a:r>
            <a:br>
              <a:rPr lang="it-IT" dirty="0"/>
            </a:br>
            <a:br>
              <a:rPr lang="it-IT" dirty="0"/>
            </a:br>
            <a:r>
              <a:rPr lang="it-IT" sz="4900" b="1" dirty="0"/>
              <a:t>NEL CONTESTO DEI PROBLEMI DEL RMT</a:t>
            </a:r>
            <a:br>
              <a:rPr lang="it-IT" dirty="0"/>
            </a:br>
            <a:endParaRPr lang="it-IT" dirty="0"/>
          </a:p>
        </p:txBody>
      </p:sp>
      <p:sp>
        <p:nvSpPr>
          <p:cNvPr id="3" name="Sottotitolo 2"/>
          <p:cNvSpPr>
            <a:spLocks noGrp="1"/>
          </p:cNvSpPr>
          <p:nvPr>
            <p:ph type="subTitle" idx="1"/>
          </p:nvPr>
        </p:nvSpPr>
        <p:spPr>
          <a:xfrm>
            <a:off x="2438400" y="4419600"/>
            <a:ext cx="6800394" cy="1584600"/>
          </a:xfrm>
        </p:spPr>
        <p:txBody>
          <a:bodyPr>
            <a:normAutofit/>
          </a:bodyPr>
          <a:lstStyle/>
          <a:p>
            <a:r>
              <a:rPr lang="it-IT" sz="2800" b="1" dirty="0">
                <a:solidFill>
                  <a:schemeClr val="tx1"/>
                </a:solidFill>
              </a:rPr>
              <a:t>Lucia Grugnetti - François </a:t>
            </a:r>
            <a:r>
              <a:rPr lang="it-IT" sz="2800" b="1" dirty="0" err="1">
                <a:solidFill>
                  <a:schemeClr val="tx1"/>
                </a:solidFill>
              </a:rPr>
              <a:t>Jaquet</a:t>
            </a:r>
            <a:endParaRPr lang="it-IT" sz="2800" b="1" dirty="0">
              <a:solidFill>
                <a:schemeClr val="tx1"/>
              </a:solidFill>
            </a:endParaRPr>
          </a:p>
          <a:p>
            <a:r>
              <a:rPr lang="it-IT" sz="2800" b="1" dirty="0">
                <a:solidFill>
                  <a:schemeClr val="tx1"/>
                </a:solidFill>
              </a:rPr>
              <a:t>ARMT</a:t>
            </a:r>
            <a:r>
              <a:rPr lang="it-IT" b="1" dirty="0">
                <a:solidFill>
                  <a:schemeClr val="tx1"/>
                </a:solidFill>
              </a:rPr>
              <a:t> </a:t>
            </a:r>
          </a:p>
        </p:txBody>
      </p:sp>
    </p:spTree>
    <p:extLst>
      <p:ext uri="{BB962C8B-B14F-4D97-AF65-F5344CB8AC3E}">
        <p14:creationId xmlns:p14="http://schemas.microsoft.com/office/powerpoint/2010/main" val="91121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2819400"/>
          </a:xfrm>
        </p:spPr>
        <p:txBody>
          <a:bodyPr>
            <a:normAutofit fontScale="90000"/>
          </a:bodyPr>
          <a:lstStyle/>
          <a:p>
            <a:br>
              <a:rPr lang="it-IT" dirty="0"/>
            </a:br>
            <a:br>
              <a:rPr lang="it-IT" dirty="0"/>
            </a:br>
            <a:r>
              <a:rPr lang="it-IT" sz="3200" dirty="0"/>
              <a:t>Italiano	 orale</a:t>
            </a:r>
            <a:r>
              <a:rPr lang="it-IT" dirty="0"/>
              <a:t>							</a:t>
            </a:r>
            <a:r>
              <a:rPr lang="it-IT" sz="3200" dirty="0" err="1"/>
              <a:t>It</a:t>
            </a:r>
            <a:r>
              <a:rPr lang="it-IT" sz="3200" dirty="0"/>
              <a:t> 	francese orale</a:t>
            </a:r>
            <a:br>
              <a:rPr lang="it-IT" dirty="0"/>
            </a:br>
            <a:r>
              <a:rPr lang="it-IT" dirty="0"/>
              <a:t>	</a:t>
            </a:r>
            <a:r>
              <a:rPr lang="it-IT" sz="3200" i="1" dirty="0"/>
              <a:t>Lucia												François</a:t>
            </a:r>
            <a:r>
              <a:rPr lang="it-IT" i="1" dirty="0"/>
              <a:t>	</a:t>
            </a:r>
            <a:r>
              <a:rPr lang="it-IT" dirty="0"/>
              <a:t>								</a:t>
            </a:r>
          </a:p>
        </p:txBody>
      </p:sp>
      <p:sp>
        <p:nvSpPr>
          <p:cNvPr id="3" name="Segnaposto contenuto 2"/>
          <p:cNvSpPr>
            <a:spLocks noGrp="1"/>
          </p:cNvSpPr>
          <p:nvPr>
            <p:ph idx="1"/>
          </p:nvPr>
        </p:nvSpPr>
        <p:spPr>
          <a:xfrm>
            <a:off x="853439" y="3429000"/>
            <a:ext cx="8420563" cy="2612363"/>
          </a:xfrm>
        </p:spPr>
        <p:txBody>
          <a:bodyPr>
            <a:normAutofit fontScale="92500"/>
          </a:bodyPr>
          <a:lstStyle/>
          <a:p>
            <a:pPr algn="ctr">
              <a:lnSpc>
                <a:spcPct val="200000"/>
              </a:lnSpc>
            </a:pPr>
            <a:r>
              <a:rPr lang="it-IT" sz="4400"/>
              <a:t>Passeggiata bi-linguistica lungo tre problemi del RMT</a:t>
            </a:r>
          </a:p>
        </p:txBody>
      </p:sp>
      <p:pic>
        <p:nvPicPr>
          <p:cNvPr id="12" name="Immagin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2270" y="609600"/>
            <a:ext cx="2882900" cy="2819400"/>
          </a:xfrm>
          <a:prstGeom prst="rect">
            <a:avLst/>
          </a:prstGeom>
        </p:spPr>
      </p:pic>
    </p:spTree>
    <p:extLst>
      <p:ext uri="{BB962C8B-B14F-4D97-AF65-F5344CB8AC3E}">
        <p14:creationId xmlns:p14="http://schemas.microsoft.com/office/powerpoint/2010/main" val="145414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7752291" cy="704851"/>
          </a:xfrm>
        </p:spPr>
        <p:txBody>
          <a:bodyPr>
            <a:noAutofit/>
          </a:bodyPr>
          <a:lstStyle/>
          <a:p>
            <a:r>
              <a:rPr lang="it-IT" b="1"/>
              <a:t>Salto temporale ed epistemologico</a:t>
            </a:r>
          </a:p>
        </p:txBody>
      </p:sp>
      <p:sp>
        <p:nvSpPr>
          <p:cNvPr id="3" name="Segnaposto contenuto 2"/>
          <p:cNvSpPr>
            <a:spLocks noGrp="1"/>
          </p:cNvSpPr>
          <p:nvPr>
            <p:ph idx="1"/>
          </p:nvPr>
        </p:nvSpPr>
        <p:spPr>
          <a:xfrm>
            <a:off x="677335" y="1314449"/>
            <a:ext cx="8884676" cy="5164727"/>
          </a:xfrm>
        </p:spPr>
        <p:txBody>
          <a:bodyPr>
            <a:normAutofit/>
          </a:bodyPr>
          <a:lstStyle/>
          <a:p>
            <a:r>
              <a:rPr lang="it-IT" sz="2800" dirty="0"/>
              <a:t>Il salto temporale ed epistemologico dal </a:t>
            </a:r>
            <a:r>
              <a:rPr lang="it-IT" sz="2800" i="1" dirty="0"/>
              <a:t>Cogito ergo sum</a:t>
            </a:r>
            <a:r>
              <a:rPr lang="it-IT" sz="2800" dirty="0"/>
              <a:t> di René Descartes (</a:t>
            </a:r>
            <a:r>
              <a:rPr lang="it-IT" sz="2800" i="1" dirty="0"/>
              <a:t>Discorso sul metodo</a:t>
            </a:r>
            <a:r>
              <a:rPr lang="it-IT" sz="2800" dirty="0"/>
              <a:t>-1637), al nostro </a:t>
            </a:r>
            <a:r>
              <a:rPr lang="it-IT" sz="2800" i="1" dirty="0"/>
              <a:t>Scrivo dunque sono</a:t>
            </a:r>
            <a:r>
              <a:rPr lang="it-IT" sz="2800" dirty="0"/>
              <a:t> legato al RMT, può apparire ai più troppo spericolato, ma abbiamo comunque deciso di compierlo con una buona dose di coraggio o forse, di incoscienza. </a:t>
            </a:r>
          </a:p>
          <a:p>
            <a:r>
              <a:rPr lang="it-IT" sz="2800" dirty="0"/>
              <a:t>Ci sentiamo peraltro sostenuti, quasi come costituissero un solido e sicuro paracadute, da due nostri maestri nelle persone, che purtroppo ci hanno lasciato, di </a:t>
            </a:r>
            <a:r>
              <a:rPr lang="it-IT" sz="2800" b="1" dirty="0"/>
              <a:t>Nicolas </a:t>
            </a:r>
            <a:r>
              <a:rPr lang="it-IT" sz="2800" b="1" dirty="0" err="1"/>
              <a:t>Rouche</a:t>
            </a:r>
            <a:r>
              <a:rPr lang="it-IT" sz="2800" b="1" dirty="0"/>
              <a:t> </a:t>
            </a:r>
            <a:r>
              <a:rPr lang="it-IT" sz="2800" dirty="0"/>
              <a:t>e di </a:t>
            </a:r>
            <a:r>
              <a:rPr lang="it-IT" sz="2800" b="1" dirty="0"/>
              <a:t>Francesco Speranza</a:t>
            </a:r>
            <a:r>
              <a:rPr lang="it-IT" sz="2800" dirty="0"/>
              <a:t>.</a:t>
            </a:r>
          </a:p>
          <a:p>
            <a:endParaRPr lang="it-IT" dirty="0"/>
          </a:p>
        </p:txBody>
      </p:sp>
    </p:spTree>
    <p:extLst>
      <p:ext uri="{BB962C8B-B14F-4D97-AF65-F5344CB8AC3E}">
        <p14:creationId xmlns:p14="http://schemas.microsoft.com/office/powerpoint/2010/main" val="96886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853440"/>
          </a:xfrm>
        </p:spPr>
        <p:txBody>
          <a:bodyPr/>
          <a:lstStyle/>
          <a:p>
            <a:r>
              <a:rPr lang="it-IT" b="1" dirty="0"/>
              <a:t>Due grandi maestri</a:t>
            </a:r>
          </a:p>
        </p:txBody>
      </p:sp>
      <p:sp>
        <p:nvSpPr>
          <p:cNvPr id="3" name="Segnaposto contenuto 2"/>
          <p:cNvSpPr>
            <a:spLocks noGrp="1"/>
          </p:cNvSpPr>
          <p:nvPr>
            <p:ph idx="1"/>
          </p:nvPr>
        </p:nvSpPr>
        <p:spPr>
          <a:xfrm>
            <a:off x="677334" y="1463040"/>
            <a:ext cx="9955832" cy="5146766"/>
          </a:xfrm>
        </p:spPr>
        <p:txBody>
          <a:bodyPr>
            <a:normAutofit fontScale="92500" lnSpcReduction="20000"/>
          </a:bodyPr>
          <a:lstStyle/>
          <a:p>
            <a:r>
              <a:rPr lang="it-IT" sz="2800" dirty="0"/>
              <a:t>Con le parole di Nicolas </a:t>
            </a:r>
            <a:r>
              <a:rPr lang="it-IT" sz="2800" dirty="0" err="1"/>
              <a:t>Rouche</a:t>
            </a:r>
            <a:r>
              <a:rPr lang="it-IT" sz="2800" dirty="0"/>
              <a:t> (1999), </a:t>
            </a:r>
            <a:r>
              <a:rPr lang="it-IT" sz="2800" i="1" dirty="0"/>
              <a:t>La matematica non è una scienza autarchica; è una forma di pensiero.</a:t>
            </a:r>
          </a:p>
          <a:p>
            <a:r>
              <a:rPr lang="it-IT" sz="2800" i="1" dirty="0"/>
              <a:t> </a:t>
            </a:r>
            <a:r>
              <a:rPr lang="it-IT" sz="2800" dirty="0"/>
              <a:t> se la caratteristica precipua dei nostri problemi del RMT è, come crediamo, quella di mobilizzare ‘il pensiero’, nell’andare al di là della sola applicazione di formule e definizioni, allora tali problemi non possono che essere strettamente intrecciati con la lingua naturale che consente al pensiero di esprimersi. </a:t>
            </a:r>
          </a:p>
          <a:p>
            <a:r>
              <a:rPr lang="it-IT" sz="2800" dirty="0"/>
              <a:t>A sua volta, Francesco Speranza (1993) ci ricorda che </a:t>
            </a:r>
            <a:r>
              <a:rPr lang="it-IT" sz="2800" i="1" dirty="0"/>
              <a:t>Credere che la conoscenza matematica – e più in generale scientifica – sia indipendente dal linguaggio, e che questo sia uno strumento neutro, è opinione ingenua. Le idee scientifiche si precisano proprio attraverso il linguaggio con il quale vengono formulate e trasmesse, anche quando si tratta di un vero e proprio simbolismo</a:t>
            </a:r>
            <a:r>
              <a:rPr lang="it-IT" sz="2800" dirty="0"/>
              <a:t>.</a:t>
            </a:r>
          </a:p>
          <a:p>
            <a:endParaRPr lang="it-IT" dirty="0"/>
          </a:p>
        </p:txBody>
      </p:sp>
    </p:spTree>
    <p:extLst>
      <p:ext uri="{BB962C8B-B14F-4D97-AF65-F5344CB8AC3E}">
        <p14:creationId xmlns:p14="http://schemas.microsoft.com/office/powerpoint/2010/main" val="15671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348343"/>
            <a:ext cx="9054494" cy="905691"/>
          </a:xfrm>
        </p:spPr>
        <p:txBody>
          <a:bodyPr>
            <a:normAutofit/>
          </a:bodyPr>
          <a:lstStyle/>
          <a:p>
            <a:r>
              <a:rPr lang="it-IT" b="1" dirty="0"/>
              <a:t>Da qui il titolo della nostra conferenza </a:t>
            </a:r>
          </a:p>
        </p:txBody>
      </p:sp>
      <p:sp>
        <p:nvSpPr>
          <p:cNvPr id="3" name="Segnaposto contenuto 2"/>
          <p:cNvSpPr>
            <a:spLocks noGrp="1"/>
          </p:cNvSpPr>
          <p:nvPr>
            <p:ph idx="1"/>
          </p:nvPr>
        </p:nvSpPr>
        <p:spPr>
          <a:xfrm>
            <a:off x="677335" y="1254034"/>
            <a:ext cx="8718125" cy="5319849"/>
          </a:xfrm>
        </p:spPr>
        <p:txBody>
          <a:bodyPr>
            <a:normAutofit fontScale="92500" lnSpcReduction="10000"/>
          </a:bodyPr>
          <a:lstStyle/>
          <a:p>
            <a:r>
              <a:rPr lang="it-IT" sz="2400" dirty="0"/>
              <a:t>che vuol mettere l’accento </a:t>
            </a:r>
            <a:r>
              <a:rPr lang="it-IT" sz="2400" dirty="0">
                <a:solidFill>
                  <a:schemeClr val="accent1"/>
                </a:solidFill>
              </a:rPr>
              <a:t>sull’intreccio tra i suoi problemi e la lingua naturale </a:t>
            </a:r>
            <a:r>
              <a:rPr lang="it-IT" sz="2400" dirty="0"/>
              <a:t>(e non solo) e tale intreccio si sviluppa nelle diverse fasi </a:t>
            </a:r>
            <a:r>
              <a:rPr lang="it-IT" sz="2400" dirty="0">
                <a:solidFill>
                  <a:srgbClr val="0070C0"/>
                </a:solidFill>
              </a:rPr>
              <a:t>dell’attività di redazione degli enunciati</a:t>
            </a:r>
            <a:r>
              <a:rPr lang="it-IT" sz="2400" dirty="0"/>
              <a:t>, prima, e poi, di risoluzione fino all’ottemperanza della richiesta, fondamentale, di </a:t>
            </a:r>
            <a:r>
              <a:rPr lang="it-IT" sz="2400" dirty="0">
                <a:solidFill>
                  <a:srgbClr val="0070C0"/>
                </a:solidFill>
              </a:rPr>
              <a:t>spiegare il processo risolutivo</a:t>
            </a:r>
            <a:r>
              <a:rPr lang="it-IT" sz="2400" dirty="0"/>
              <a:t>.</a:t>
            </a:r>
          </a:p>
          <a:p>
            <a:r>
              <a:rPr lang="it-IT" sz="2400" dirty="0"/>
              <a:t>In queste due fasi, è la </a:t>
            </a:r>
            <a:r>
              <a:rPr lang="it-IT" sz="2400" dirty="0">
                <a:solidFill>
                  <a:srgbClr val="0070C0"/>
                </a:solidFill>
              </a:rPr>
              <a:t>lingua scritta</a:t>
            </a:r>
            <a:r>
              <a:rPr lang="it-IT" sz="2400" dirty="0"/>
              <a:t>, nelle sue diverse accezioni, che possiamo analizzare criticamente. </a:t>
            </a:r>
          </a:p>
          <a:p>
            <a:r>
              <a:rPr lang="it-IT" sz="2400" dirty="0"/>
              <a:t>La lingua parlata entra anch’essa in gioco nella necessaria discussione dei gruppi di allievi che risolvono i problemi. Qui, però, è difficile o quasi impossibile, entrare in merito agli scambi vocali tra allievi, visto che devono lavorare in autonomia durante le prove. Peraltro, laddove i problemi vengano proposti nel lavoro di classe ordinario, la messa in comune delle procedure di risoluzione necessita della lingua parlata che ha caratteristiche sue proprie molto interessanti e ricche di indicazioni.</a:t>
            </a:r>
          </a:p>
          <a:p>
            <a:endParaRPr lang="it-IT" dirty="0"/>
          </a:p>
        </p:txBody>
      </p:sp>
    </p:spTree>
    <p:extLst>
      <p:ext uri="{BB962C8B-B14F-4D97-AF65-F5344CB8AC3E}">
        <p14:creationId xmlns:p14="http://schemas.microsoft.com/office/powerpoint/2010/main" val="60230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00295" y="655320"/>
            <a:ext cx="8123765" cy="601980"/>
          </a:xfrm>
        </p:spPr>
        <p:txBody>
          <a:bodyPr>
            <a:normAutofit fontScale="90000"/>
          </a:bodyPr>
          <a:lstStyle/>
          <a:p>
            <a:r>
              <a:rPr lang="it-IT" b="1" dirty="0"/>
              <a:t>Sul contesto semantico degli enunciati</a:t>
            </a:r>
            <a:br>
              <a:rPr lang="it-IT" b="1" dirty="0"/>
            </a:br>
            <a:br>
              <a:rPr lang="it-IT" b="1" dirty="0"/>
            </a:br>
            <a:endParaRPr lang="it-IT" b="1" dirty="0"/>
          </a:p>
        </p:txBody>
      </p:sp>
      <p:sp>
        <p:nvSpPr>
          <p:cNvPr id="3" name="Segnaposto contenuto 2"/>
          <p:cNvSpPr>
            <a:spLocks noGrp="1"/>
          </p:cNvSpPr>
          <p:nvPr>
            <p:ph idx="1"/>
          </p:nvPr>
        </p:nvSpPr>
        <p:spPr>
          <a:xfrm>
            <a:off x="677335" y="1417320"/>
            <a:ext cx="9130880" cy="5222966"/>
          </a:xfrm>
        </p:spPr>
        <p:txBody>
          <a:bodyPr>
            <a:normAutofit lnSpcReduction="10000"/>
          </a:bodyPr>
          <a:lstStyle/>
          <a:p>
            <a:r>
              <a:rPr lang="it-IT" sz="2800" i="1" dirty="0"/>
              <a:t>L’enunciato del problema e il contesto semantico che lo caratterizza, </a:t>
            </a:r>
            <a:r>
              <a:rPr lang="it-IT" sz="2800" i="1" dirty="0">
                <a:solidFill>
                  <a:srgbClr val="FF0000"/>
                </a:solidFill>
              </a:rPr>
              <a:t>costituiscono una sorta di contratto di comunicazione tra colui che propone il problema e colui che cerca di risolverlo. </a:t>
            </a:r>
            <a:r>
              <a:rPr lang="it-IT" sz="2800" i="1" dirty="0">
                <a:solidFill>
                  <a:srgbClr val="0070C0"/>
                </a:solidFill>
              </a:rPr>
              <a:t>Tale contratto </a:t>
            </a:r>
            <a:r>
              <a:rPr lang="it-IT" sz="2800" i="1" dirty="0"/>
              <a:t>particolare che costituisce l’enunciato del problema (e più in generale tutti gli elementi che servono a presentarlo) </a:t>
            </a:r>
            <a:r>
              <a:rPr lang="it-IT" sz="2800" i="1" dirty="0">
                <a:solidFill>
                  <a:schemeClr val="accent1"/>
                </a:solidFill>
              </a:rPr>
              <a:t>riposa dunque su relazioni complesse </a:t>
            </a:r>
            <a:r>
              <a:rPr lang="it-IT" sz="2800" i="1" dirty="0"/>
              <a:t>e sottili </a:t>
            </a:r>
            <a:r>
              <a:rPr lang="it-IT" sz="2800" i="1" dirty="0">
                <a:solidFill>
                  <a:schemeClr val="accent5"/>
                </a:solidFill>
              </a:rPr>
              <a:t>tra, </a:t>
            </a:r>
            <a:r>
              <a:rPr lang="it-IT" sz="2800" i="1" dirty="0">
                <a:solidFill>
                  <a:schemeClr val="tx1"/>
                </a:solidFill>
              </a:rPr>
              <a:t>da un lato </a:t>
            </a:r>
            <a:r>
              <a:rPr lang="it-IT" sz="2800" i="1" dirty="0">
                <a:solidFill>
                  <a:schemeClr val="accent5"/>
                </a:solidFill>
              </a:rPr>
              <a:t>le informazioni che </a:t>
            </a:r>
            <a:r>
              <a:rPr lang="it-IT" sz="2800" i="1" dirty="0"/>
              <a:t>che si desidera dare a proposito dell’oggetto del problema e del compito da svolgere  e, dall’altro , </a:t>
            </a:r>
            <a:r>
              <a:rPr lang="it-IT" sz="2800" i="1" dirty="0">
                <a:solidFill>
                  <a:schemeClr val="accent5"/>
                </a:solidFill>
              </a:rPr>
              <a:t>il contesto semantico </a:t>
            </a:r>
            <a:r>
              <a:rPr lang="it-IT" sz="2800" i="1" dirty="0">
                <a:solidFill>
                  <a:schemeClr val="tx1"/>
                </a:solidFill>
              </a:rPr>
              <a:t>che si utilizza per comunicare le informazioni</a:t>
            </a:r>
            <a:r>
              <a:rPr lang="it-IT" sz="2800" i="1" dirty="0"/>
              <a:t>.</a:t>
            </a:r>
            <a:r>
              <a:rPr lang="it-IT" sz="2800" dirty="0"/>
              <a:t> (Jean </a:t>
            </a:r>
            <a:r>
              <a:rPr lang="it-IT" sz="2800" dirty="0" err="1"/>
              <a:t>Julo</a:t>
            </a:r>
            <a:r>
              <a:rPr lang="fr-FR" sz="3200" dirty="0"/>
              <a:t> , </a:t>
            </a:r>
            <a:r>
              <a:rPr lang="fr-FR" sz="2800" dirty="0" err="1">
                <a:solidFill>
                  <a:schemeClr val="tx1"/>
                </a:solidFill>
              </a:rPr>
              <a:t>Répresentation</a:t>
            </a:r>
            <a:r>
              <a:rPr lang="fr-FR" sz="2800" dirty="0">
                <a:solidFill>
                  <a:schemeClr val="tx1"/>
                </a:solidFill>
              </a:rPr>
              <a:t> des problèmes et réussite en mathématiques,</a:t>
            </a:r>
            <a:r>
              <a:rPr lang="fr-FR" sz="2800" dirty="0"/>
              <a:t>1995</a:t>
            </a:r>
            <a:r>
              <a:rPr lang="it-IT" sz="2800" dirty="0"/>
              <a:t>)</a:t>
            </a:r>
          </a:p>
          <a:p>
            <a:endParaRPr lang="it-IT" dirty="0"/>
          </a:p>
        </p:txBody>
      </p:sp>
    </p:spTree>
    <p:extLst>
      <p:ext uri="{BB962C8B-B14F-4D97-AF65-F5344CB8AC3E}">
        <p14:creationId xmlns:p14="http://schemas.microsoft.com/office/powerpoint/2010/main" val="154094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521" y="203200"/>
            <a:ext cx="9001759" cy="1092200"/>
          </a:xfrm>
        </p:spPr>
        <p:txBody>
          <a:bodyPr>
            <a:normAutofit fontScale="90000"/>
          </a:bodyPr>
          <a:lstStyle/>
          <a:p>
            <a:r>
              <a:rPr lang="it-IT" b="1" dirty="0"/>
              <a:t>La lingua degli adulti negli enunciati e la lingua degli allievi nelle spiegazioni</a:t>
            </a:r>
          </a:p>
        </p:txBody>
      </p:sp>
      <p:sp>
        <p:nvSpPr>
          <p:cNvPr id="3" name="Segnaposto contenuto 2"/>
          <p:cNvSpPr>
            <a:spLocks noGrp="1"/>
          </p:cNvSpPr>
          <p:nvPr>
            <p:ph idx="1"/>
          </p:nvPr>
        </p:nvSpPr>
        <p:spPr>
          <a:xfrm>
            <a:off x="677335" y="1295400"/>
            <a:ext cx="7984065" cy="5384800"/>
          </a:xfrm>
        </p:spPr>
        <p:txBody>
          <a:bodyPr>
            <a:noAutofit/>
          </a:bodyPr>
          <a:lstStyle/>
          <a:p>
            <a:r>
              <a:rPr lang="it-IT" sz="2800" dirty="0"/>
              <a:t>Ci è sembrato particolarmente interessante analizzare, da un lato, la “correlazione” fra </a:t>
            </a:r>
            <a:r>
              <a:rPr lang="it-IT" sz="2800" dirty="0">
                <a:solidFill>
                  <a:srgbClr val="FF0000"/>
                </a:solidFill>
              </a:rPr>
              <a:t>gli enunciati dei problemi con conteggio a ritroso </a:t>
            </a:r>
            <a:r>
              <a:rPr lang="it-IT" sz="2800" dirty="0"/>
              <a:t>e </a:t>
            </a:r>
            <a:r>
              <a:rPr lang="it-IT" sz="2800" dirty="0">
                <a:solidFill>
                  <a:srgbClr val="FF0000"/>
                </a:solidFill>
              </a:rPr>
              <a:t>le spiegazioni degli allievi</a:t>
            </a:r>
            <a:r>
              <a:rPr lang="it-IT" sz="2800" dirty="0"/>
              <a:t>, in merito ad aspetti linguistici, non disgiunti, per forza di cose, da aspetti logici e </a:t>
            </a:r>
          </a:p>
          <a:p>
            <a:r>
              <a:rPr lang="it-IT" sz="2800" dirty="0"/>
              <a:t>dall’altro, </a:t>
            </a:r>
            <a:r>
              <a:rPr lang="it-IT" sz="2800" dirty="0">
                <a:solidFill>
                  <a:srgbClr val="FF0000"/>
                </a:solidFill>
              </a:rPr>
              <a:t>un problema di tipo algebrico </a:t>
            </a:r>
            <a:r>
              <a:rPr lang="it-IT" sz="2800" dirty="0"/>
              <a:t>che ha prodotto una grande ricchezza di </a:t>
            </a:r>
            <a:r>
              <a:rPr lang="it-IT" sz="2800" dirty="0">
                <a:solidFill>
                  <a:srgbClr val="FF0000"/>
                </a:solidFill>
              </a:rPr>
              <a:t>spunti linguistici nelle spiegazioni degli allievi</a:t>
            </a:r>
            <a:r>
              <a:rPr lang="it-IT" sz="2800" dirty="0"/>
              <a:t>.</a:t>
            </a:r>
          </a:p>
          <a:p>
            <a:r>
              <a:rPr lang="it-IT" sz="2800" dirty="0"/>
              <a:t>Questi problemi sono presentati in un ambito temporale esplicitato.</a:t>
            </a:r>
          </a:p>
        </p:txBody>
      </p:sp>
    </p:spTree>
    <p:extLst>
      <p:ext uri="{BB962C8B-B14F-4D97-AF65-F5344CB8AC3E}">
        <p14:creationId xmlns:p14="http://schemas.microsoft.com/office/powerpoint/2010/main" val="182202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657" y="609600"/>
            <a:ext cx="9405257" cy="1059180"/>
          </a:xfrm>
        </p:spPr>
        <p:txBody>
          <a:bodyPr>
            <a:normAutofit/>
          </a:bodyPr>
          <a:lstStyle/>
          <a:p>
            <a:r>
              <a:rPr lang="it-IT" b="1" dirty="0"/>
              <a:t>Dai criteri per l’elaborazione di problemi</a:t>
            </a:r>
          </a:p>
        </p:txBody>
      </p:sp>
      <p:sp>
        <p:nvSpPr>
          <p:cNvPr id="3" name="Segnaposto contenuto 2"/>
          <p:cNvSpPr>
            <a:spLocks noGrp="1"/>
          </p:cNvSpPr>
          <p:nvPr>
            <p:ph idx="1"/>
          </p:nvPr>
        </p:nvSpPr>
        <p:spPr>
          <a:xfrm>
            <a:off x="677335" y="1668780"/>
            <a:ext cx="8855285" cy="4800600"/>
          </a:xfrm>
        </p:spPr>
        <p:txBody>
          <a:bodyPr>
            <a:normAutofit/>
          </a:bodyPr>
          <a:lstStyle/>
          <a:p>
            <a:r>
              <a:rPr lang="it-IT" sz="3200" b="1"/>
              <a:t>il contesto e la sua presentazione</a:t>
            </a:r>
          </a:p>
          <a:p>
            <a:r>
              <a:rPr lang="it-IT" sz="3200"/>
              <a:t>1.1. Universalità del contesto:</a:t>
            </a:r>
          </a:p>
          <a:p>
            <a:r>
              <a:rPr lang="it-IT" sz="3200"/>
              <a:t>1.2. Il testo o la storia (lingua e sintassi) che descrive il contesto</a:t>
            </a:r>
          </a:p>
          <a:p>
            <a:r>
              <a:rPr lang="it-IT" sz="3200" i="1"/>
              <a:t> </a:t>
            </a:r>
            <a:r>
              <a:rPr lang="is-IS" sz="3200" i="1"/>
              <a:t>…</a:t>
            </a:r>
          </a:p>
          <a:p>
            <a:r>
              <a:rPr lang="is-IS" sz="3200" b="1"/>
              <a:t>Gli aspetti matematici:</a:t>
            </a:r>
          </a:p>
          <a:p>
            <a:r>
              <a:rPr lang="is-IS" sz="3200" b="1"/>
              <a:t>2.2 </a:t>
            </a:r>
            <a:r>
              <a:rPr lang="it-IT" sz="3200"/>
              <a:t>Contenuti matematici </a:t>
            </a:r>
          </a:p>
          <a:p>
            <a:r>
              <a:rPr lang="is-IS" sz="3200" b="1"/>
              <a:t>…</a:t>
            </a:r>
            <a:endParaRPr lang="it-IT" sz="3200" b="1"/>
          </a:p>
          <a:p>
            <a:endParaRPr lang="it-IT" sz="2400"/>
          </a:p>
        </p:txBody>
      </p:sp>
    </p:spTree>
    <p:extLst>
      <p:ext uri="{BB962C8B-B14F-4D97-AF65-F5344CB8AC3E}">
        <p14:creationId xmlns:p14="http://schemas.microsoft.com/office/powerpoint/2010/main" val="122261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288325"/>
            <a:ext cx="10380525" cy="823784"/>
          </a:xfrm>
        </p:spPr>
        <p:txBody>
          <a:bodyPr>
            <a:normAutofit/>
          </a:bodyPr>
          <a:lstStyle/>
          <a:p>
            <a:r>
              <a:rPr lang="it-IT" sz="3200" dirty="0"/>
              <a:t>Il Naso di Pinocchio (</a:t>
            </a:r>
            <a:r>
              <a:rPr lang="it-IT" sz="3200" dirty="0" err="1"/>
              <a:t>cat</a:t>
            </a:r>
            <a:r>
              <a:rPr lang="it-IT" sz="3200" dirty="0"/>
              <a:t>. 3, 4, 5</a:t>
            </a:r>
            <a:r>
              <a:rPr lang="it-IT" sz="2800" dirty="0"/>
              <a:t>)</a:t>
            </a:r>
          </a:p>
        </p:txBody>
      </p:sp>
      <p:sp>
        <p:nvSpPr>
          <p:cNvPr id="3" name="Segnaposto contenuto 2"/>
          <p:cNvSpPr>
            <a:spLocks noGrp="1"/>
          </p:cNvSpPr>
          <p:nvPr>
            <p:ph idx="1"/>
          </p:nvPr>
        </p:nvSpPr>
        <p:spPr>
          <a:xfrm>
            <a:off x="2" y="1112110"/>
            <a:ext cx="9862456" cy="5201604"/>
          </a:xfrm>
        </p:spPr>
        <p:txBody>
          <a:bodyPr>
            <a:normAutofit/>
          </a:bodyPr>
          <a:lstStyle/>
          <a:p>
            <a:pPr algn="just" hangingPunct="0"/>
            <a:r>
              <a:rPr lang="fr-FR" sz="1100" dirty="0"/>
              <a:t> </a:t>
            </a:r>
            <a:endParaRPr lang="it-IT" sz="1100" dirty="0"/>
          </a:p>
          <a:p>
            <a:pPr algn="just" hangingPunct="0"/>
            <a:r>
              <a:rPr lang="it-IT" sz="2800" dirty="0"/>
              <a:t>Il naso di Pinocchio è lungo 5 centimetri. Quando Pinocchio dice una bugia la Fata dai capelli turchini glielo fa allungare di 3 centimetri, ma quando Pinocchio dà una risposta sincera la Fata glielo fa accorciare di 2 centimetri. </a:t>
            </a:r>
          </a:p>
          <a:p>
            <a:pPr algn="just" hangingPunct="0"/>
            <a:r>
              <a:rPr lang="it-IT" sz="2800" dirty="0"/>
              <a:t>Alla fine della giornata Pinocchio ha il naso lungo 20 centimetri e ha detto 7 bugie.</a:t>
            </a:r>
          </a:p>
          <a:p>
            <a:pPr algn="just" hangingPunct="0"/>
            <a:r>
              <a:rPr lang="it-IT" sz="2800" b="1" dirty="0"/>
              <a:t>Quante risposte sincere ha dato Pinocchio alla Fata nel corso della giornata?</a:t>
            </a:r>
          </a:p>
          <a:p>
            <a:pPr algn="just" hangingPunct="0"/>
            <a:r>
              <a:rPr lang="it-IT" sz="2800" dirty="0"/>
              <a:t> Spiegate come avete fatto a trovare la risposta.</a:t>
            </a:r>
          </a:p>
          <a:p>
            <a:endParaRPr lang="it-IT" dirty="0"/>
          </a:p>
          <a:p>
            <a:endParaRPr lang="it-IT" dirty="0"/>
          </a:p>
        </p:txBody>
      </p:sp>
    </p:spTree>
    <p:extLst>
      <p:ext uri="{BB962C8B-B14F-4D97-AF65-F5344CB8AC3E}">
        <p14:creationId xmlns:p14="http://schemas.microsoft.com/office/powerpoint/2010/main" val="1248216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556260"/>
          </a:xfrm>
        </p:spPr>
        <p:txBody>
          <a:bodyPr>
            <a:normAutofit fontScale="90000"/>
          </a:bodyPr>
          <a:lstStyle/>
          <a:p>
            <a:r>
              <a:rPr lang="it-IT" b="1" dirty="0"/>
              <a:t>Il naso di Pinocchio, </a:t>
            </a:r>
            <a:r>
              <a:rPr lang="it-IT" sz="2700" b="1" dirty="0"/>
              <a:t>RMT 7 </a:t>
            </a:r>
            <a:r>
              <a:rPr lang="it-IT" sz="2200" i="1" dirty="0"/>
              <a:t>(Grugnetti, </a:t>
            </a:r>
            <a:r>
              <a:rPr lang="it-IT" sz="2200" i="1" dirty="0" err="1"/>
              <a:t>Dupuis</a:t>
            </a:r>
            <a:r>
              <a:rPr lang="it-IT" sz="2200" i="1" dirty="0"/>
              <a:t>, 2001)</a:t>
            </a:r>
            <a:br>
              <a:rPr lang="it-IT" i="1" dirty="0"/>
            </a:br>
            <a:br>
              <a:rPr lang="it-IT" dirty="0"/>
            </a:br>
            <a:endParaRPr lang="it-IT" dirty="0"/>
          </a:p>
        </p:txBody>
      </p:sp>
      <p:sp>
        <p:nvSpPr>
          <p:cNvPr id="3" name="Segnaposto contenuto 2"/>
          <p:cNvSpPr>
            <a:spLocks noGrp="1"/>
          </p:cNvSpPr>
          <p:nvPr>
            <p:ph idx="1"/>
          </p:nvPr>
        </p:nvSpPr>
        <p:spPr>
          <a:xfrm>
            <a:off x="677335" y="1613440"/>
            <a:ext cx="9751179" cy="5125906"/>
          </a:xfrm>
        </p:spPr>
        <p:txBody>
          <a:bodyPr>
            <a:normAutofit/>
          </a:bodyPr>
          <a:lstStyle/>
          <a:p>
            <a:r>
              <a:rPr lang="it-IT" sz="2800" dirty="0"/>
              <a:t>1.1</a:t>
            </a:r>
            <a:r>
              <a:rPr lang="it-IT" sz="2800" i="1" dirty="0"/>
              <a:t> </a:t>
            </a:r>
            <a:r>
              <a:rPr lang="it-IT" sz="2800" dirty="0">
                <a:solidFill>
                  <a:srgbClr val="0070C0"/>
                </a:solidFill>
              </a:rPr>
              <a:t>Il contesto del problema mette gli allievi a proprio agio, almeno nella fase iniziale</a:t>
            </a:r>
            <a:r>
              <a:rPr lang="it-IT" sz="2800" dirty="0"/>
              <a:t>: c’è il naso di Pinocchio, ben noto ai bambini di tutto il mondo, o quasi, che si allunga quando il simpatico personaggio dice delle bugie, c’è la fata dai capelli turchini che sa anche premiarlo. Ci sono, insomma, tutti gli ingredienti di una favola. </a:t>
            </a:r>
          </a:p>
          <a:p>
            <a:r>
              <a:rPr lang="it-IT" sz="2800" dirty="0"/>
              <a:t>1.2 </a:t>
            </a:r>
            <a:r>
              <a:rPr lang="it-IT" sz="2800" dirty="0">
                <a:solidFill>
                  <a:srgbClr val="0070C0"/>
                </a:solidFill>
              </a:rPr>
              <a:t>Le frasi non sono fastidiosamente lunghe e l’enunciato è globalmente breve</a:t>
            </a:r>
            <a:r>
              <a:rPr lang="it-IT" sz="2800" dirty="0"/>
              <a:t>, requisiti molto importanti per gli allievi di 8-9 anni, come è ben noto.</a:t>
            </a:r>
          </a:p>
          <a:p>
            <a:endParaRPr lang="fr-FR" sz="2800" dirty="0">
              <a:solidFill>
                <a:schemeClr val="tx1"/>
              </a:solidFill>
            </a:endParaRPr>
          </a:p>
          <a:p>
            <a:endParaRPr lang="it-IT" sz="2800" dirty="0"/>
          </a:p>
          <a:p>
            <a:endParaRPr lang="it-IT" sz="2800" dirty="0"/>
          </a:p>
          <a:p>
            <a:endParaRPr lang="it-IT" dirty="0"/>
          </a:p>
        </p:txBody>
      </p:sp>
    </p:spTree>
    <p:extLst>
      <p:ext uri="{BB962C8B-B14F-4D97-AF65-F5344CB8AC3E}">
        <p14:creationId xmlns:p14="http://schemas.microsoft.com/office/powerpoint/2010/main" val="55252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907473"/>
          </a:xfrm>
        </p:spPr>
        <p:txBody>
          <a:bodyPr>
            <a:normAutofit/>
          </a:bodyPr>
          <a:lstStyle/>
          <a:p>
            <a:r>
              <a:rPr lang="it-IT" sz="3200" b="1" dirty="0"/>
              <a:t>Il contenuto matematico</a:t>
            </a:r>
          </a:p>
        </p:txBody>
      </p:sp>
      <p:sp>
        <p:nvSpPr>
          <p:cNvPr id="3" name="Segnaposto contenuto 2"/>
          <p:cNvSpPr>
            <a:spLocks noGrp="1"/>
          </p:cNvSpPr>
          <p:nvPr>
            <p:ph idx="1"/>
          </p:nvPr>
        </p:nvSpPr>
        <p:spPr>
          <a:xfrm>
            <a:off x="277092" y="1763486"/>
            <a:ext cx="9541822" cy="4789714"/>
          </a:xfrm>
        </p:spPr>
        <p:txBody>
          <a:bodyPr>
            <a:noAutofit/>
          </a:bodyPr>
          <a:lstStyle/>
          <a:p>
            <a:r>
              <a:rPr lang="it-IT" sz="3200" dirty="0"/>
              <a:t>E’ quindi necessario “tornare indietro” al fine di trovare il numero di risposte sincere</a:t>
            </a:r>
          </a:p>
          <a:p>
            <a:r>
              <a:rPr lang="it-IT" sz="3200" dirty="0"/>
              <a:t>Possiamo classificarlo come “problema inverso di aritmetica” che implica sia un modello additivo che moltiplicativo. Mette inoltre in gioco la linea dei numeri.</a:t>
            </a:r>
          </a:p>
        </p:txBody>
      </p:sp>
    </p:spTree>
    <p:extLst>
      <p:ext uri="{BB962C8B-B14F-4D97-AF65-F5344CB8AC3E}">
        <p14:creationId xmlns:p14="http://schemas.microsoft.com/office/powerpoint/2010/main" val="142721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51460"/>
            <a:ext cx="8596668" cy="891540"/>
          </a:xfrm>
        </p:spPr>
        <p:txBody>
          <a:bodyPr>
            <a:normAutofit/>
          </a:bodyPr>
          <a:lstStyle/>
          <a:p>
            <a:r>
              <a:rPr lang="it-IT" sz="3200" b="1" dirty="0"/>
              <a:t>Le Rondini (</a:t>
            </a:r>
            <a:r>
              <a:rPr lang="it-IT" sz="3200" b="1" dirty="0" err="1"/>
              <a:t>cat</a:t>
            </a:r>
            <a:r>
              <a:rPr lang="it-IT" sz="3200" b="1" dirty="0"/>
              <a:t>. 3)</a:t>
            </a:r>
          </a:p>
        </p:txBody>
      </p:sp>
      <p:sp>
        <p:nvSpPr>
          <p:cNvPr id="3" name="Segnaposto contenuto 2"/>
          <p:cNvSpPr>
            <a:spLocks noGrp="1"/>
          </p:cNvSpPr>
          <p:nvPr>
            <p:ph idx="1"/>
          </p:nvPr>
        </p:nvSpPr>
        <p:spPr>
          <a:xfrm>
            <a:off x="161366" y="1143000"/>
            <a:ext cx="10578352" cy="4898363"/>
          </a:xfrm>
        </p:spPr>
        <p:txBody>
          <a:bodyPr>
            <a:normAutofit/>
          </a:bodyPr>
          <a:lstStyle/>
          <a:p>
            <a:pPr hangingPunct="0"/>
            <a:r>
              <a:rPr lang="it-IT" sz="2800" dirty="0"/>
              <a:t>Quando Lorenzo si sveglia vede che delle rondini si sono posate su un filo della luce, davanti a casa sua. </a:t>
            </a:r>
          </a:p>
          <a:p>
            <a:pPr hangingPunct="0">
              <a:spcBef>
                <a:spcPts val="0"/>
              </a:spcBef>
            </a:pPr>
            <a:r>
              <a:rPr lang="it-IT" sz="2800" dirty="0"/>
              <a:t>Apre la finestra della sua camera, 17 rondini volano via.</a:t>
            </a:r>
          </a:p>
          <a:p>
            <a:pPr hangingPunct="0">
              <a:spcBef>
                <a:spcPts val="0"/>
              </a:spcBef>
            </a:pPr>
            <a:r>
              <a:rPr lang="it-IT" sz="2800" dirty="0"/>
              <a:t>Dopo un po’, 12 rondini raggiungono quelle che sono rimaste sul filo.</a:t>
            </a:r>
          </a:p>
          <a:p>
            <a:pPr hangingPunct="0">
              <a:spcBef>
                <a:spcPts val="0"/>
              </a:spcBef>
            </a:pPr>
            <a:r>
              <a:rPr lang="it-IT" sz="2800" dirty="0"/>
              <a:t>Da dietro la finestra della sua camera, Lorenzo, conta le rondini che sono ora posate sul filo elettrico. Ce ne sono 36.</a:t>
            </a:r>
          </a:p>
          <a:p>
            <a:pPr>
              <a:spcBef>
                <a:spcPts val="0"/>
              </a:spcBef>
            </a:pPr>
            <a:r>
              <a:rPr lang="it-IT" sz="2800" b="1" dirty="0"/>
              <a:t>Quante rondini si trovavano sul filo della luce prima che Lorenzo aprisse la finestra? </a:t>
            </a:r>
          </a:p>
          <a:p>
            <a:pPr>
              <a:spcBef>
                <a:spcPts val="0"/>
              </a:spcBef>
            </a:pPr>
            <a:r>
              <a:rPr lang="it-IT" sz="2800" b="1" dirty="0"/>
              <a:t>Spiegate come avete fatto a trovare la vostra risposta. </a:t>
            </a:r>
          </a:p>
          <a:p>
            <a:endParaRPr lang="it-IT" dirty="0"/>
          </a:p>
          <a:p>
            <a:endParaRPr lang="it-IT" dirty="0"/>
          </a:p>
        </p:txBody>
      </p:sp>
    </p:spTree>
    <p:extLst>
      <p:ext uri="{BB962C8B-B14F-4D97-AF65-F5344CB8AC3E}">
        <p14:creationId xmlns:p14="http://schemas.microsoft.com/office/powerpoint/2010/main" val="797548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1" y="1"/>
            <a:ext cx="9005062" cy="713232"/>
          </a:xfrm>
        </p:spPr>
        <p:txBody>
          <a:bodyPr>
            <a:normAutofit/>
          </a:bodyPr>
          <a:lstStyle/>
          <a:p>
            <a:r>
              <a:rPr lang="it-IT" sz="3200" b="1" dirty="0"/>
              <a:t>Rondini e colombe </a:t>
            </a:r>
            <a:r>
              <a:rPr lang="it-IT" sz="2800" dirty="0"/>
              <a:t>(</a:t>
            </a:r>
            <a:r>
              <a:rPr lang="it-IT" sz="2800" dirty="0" err="1"/>
              <a:t>cat</a:t>
            </a:r>
            <a:r>
              <a:rPr lang="it-IT" sz="2800" dirty="0"/>
              <a:t>. 4, 5)</a:t>
            </a:r>
          </a:p>
        </p:txBody>
      </p:sp>
      <p:sp>
        <p:nvSpPr>
          <p:cNvPr id="3" name="Segnaposto contenuto 2"/>
          <p:cNvSpPr>
            <a:spLocks noGrp="1"/>
          </p:cNvSpPr>
          <p:nvPr>
            <p:ph idx="1"/>
          </p:nvPr>
        </p:nvSpPr>
        <p:spPr>
          <a:xfrm>
            <a:off x="268941" y="1105118"/>
            <a:ext cx="9448800" cy="5328131"/>
          </a:xfrm>
        </p:spPr>
        <p:txBody>
          <a:bodyPr>
            <a:normAutofit fontScale="32500" lnSpcReduction="20000"/>
          </a:bodyPr>
          <a:lstStyle/>
          <a:p>
            <a:pPr hangingPunct="0">
              <a:lnSpc>
                <a:spcPct val="120000"/>
              </a:lnSpc>
              <a:spcBef>
                <a:spcPts val="0"/>
              </a:spcBef>
            </a:pPr>
            <a:r>
              <a:rPr lang="it-IT" sz="7000" dirty="0"/>
              <a:t>Quando Lorenzo si sveglia, vede che su un filo della luce, davanti a casa sua, sono posate delle rondini e delle colombe.</a:t>
            </a:r>
          </a:p>
          <a:p>
            <a:pPr hangingPunct="0">
              <a:lnSpc>
                <a:spcPct val="120000"/>
              </a:lnSpc>
              <a:spcBef>
                <a:spcPts val="0"/>
              </a:spcBef>
            </a:pPr>
            <a:r>
              <a:rPr lang="it-IT" sz="7000" dirty="0"/>
              <a:t>Apre la finestra della sua camera e 11 rondini e 6 colombe volano via.</a:t>
            </a:r>
          </a:p>
          <a:p>
            <a:pPr hangingPunct="0">
              <a:lnSpc>
                <a:spcPct val="120000"/>
              </a:lnSpc>
              <a:spcBef>
                <a:spcPts val="0"/>
              </a:spcBef>
            </a:pPr>
            <a:r>
              <a:rPr lang="it-IT" sz="7000" dirty="0"/>
              <a:t>Un po’ più tardi, 7 rondini e 11 colombe raggiungono quelle che sono rimaste sul filo.</a:t>
            </a:r>
          </a:p>
          <a:p>
            <a:pPr hangingPunct="0">
              <a:lnSpc>
                <a:spcPct val="120000"/>
              </a:lnSpc>
              <a:spcBef>
                <a:spcPts val="0"/>
              </a:spcBef>
            </a:pPr>
            <a:r>
              <a:rPr lang="it-IT" sz="7000" dirty="0"/>
              <a:t>Lorenzo, conta gli uccelli che sono ora posati sul filo della luce. Ci sono 23 rondini e 13 colombe.</a:t>
            </a:r>
          </a:p>
          <a:p>
            <a:pPr>
              <a:lnSpc>
                <a:spcPct val="120000"/>
              </a:lnSpc>
              <a:spcBef>
                <a:spcPts val="0"/>
              </a:spcBef>
            </a:pPr>
            <a:r>
              <a:rPr lang="it-IT" sz="7000" b="1" dirty="0"/>
              <a:t>Quanti uccelli c’erano sul filo della luce prima che Lorenzo aprisse la finestra?</a:t>
            </a:r>
          </a:p>
          <a:p>
            <a:pPr hangingPunct="0">
              <a:lnSpc>
                <a:spcPct val="120000"/>
              </a:lnSpc>
              <a:spcBef>
                <a:spcPts val="0"/>
              </a:spcBef>
            </a:pPr>
            <a:r>
              <a:rPr lang="it-IT" sz="7000" b="1" dirty="0"/>
              <a:t>Spiegate come avete fatto a trovare la vostra risposta.</a:t>
            </a:r>
            <a:endParaRPr lang="it-IT" sz="7000" dirty="0"/>
          </a:p>
          <a:p>
            <a:endParaRPr lang="it-IT" dirty="0"/>
          </a:p>
          <a:p>
            <a:endParaRPr lang="it-IT" dirty="0"/>
          </a:p>
        </p:txBody>
      </p:sp>
    </p:spTree>
    <p:extLst>
      <p:ext uri="{BB962C8B-B14F-4D97-AF65-F5344CB8AC3E}">
        <p14:creationId xmlns:p14="http://schemas.microsoft.com/office/powerpoint/2010/main" val="1532873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175647"/>
            <a:ext cx="8946726" cy="723255"/>
          </a:xfrm>
        </p:spPr>
        <p:txBody>
          <a:bodyPr/>
          <a:lstStyle/>
          <a:p>
            <a:r>
              <a:rPr lang="it-IT"/>
              <a:t>Le rondini - Rondini e le colombe, </a:t>
            </a:r>
            <a:r>
              <a:rPr lang="it-IT" sz="2800"/>
              <a:t>RMT 23</a:t>
            </a:r>
          </a:p>
        </p:txBody>
      </p:sp>
      <p:sp>
        <p:nvSpPr>
          <p:cNvPr id="3" name="Segnaposto contenuto 2"/>
          <p:cNvSpPr>
            <a:spLocks noGrp="1"/>
          </p:cNvSpPr>
          <p:nvPr>
            <p:ph idx="1"/>
          </p:nvPr>
        </p:nvSpPr>
        <p:spPr>
          <a:xfrm>
            <a:off x="677334" y="898902"/>
            <a:ext cx="8695265" cy="5142461"/>
          </a:xfrm>
        </p:spPr>
        <p:txBody>
          <a:bodyPr>
            <a:normAutofit/>
          </a:bodyPr>
          <a:lstStyle/>
          <a:p>
            <a:r>
              <a:rPr lang="it-IT" sz="2800" dirty="0"/>
              <a:t>Universalità: Il contesto del problema vede come personaggi due tipi di uccelli noti a tutti.</a:t>
            </a:r>
          </a:p>
          <a:p>
            <a:r>
              <a:rPr lang="it-IT" sz="2800" dirty="0"/>
              <a:t>Lingua e sintassi: Come per il naso di Pinocchio </a:t>
            </a:r>
          </a:p>
          <a:p>
            <a:r>
              <a:rPr lang="it-IT" sz="2800" dirty="0"/>
              <a:t>Contenuto matematico:</a:t>
            </a:r>
          </a:p>
          <a:p>
            <a:r>
              <a:rPr lang="it-IT" sz="2800" dirty="0"/>
              <a:t>si tratta ancora di </a:t>
            </a:r>
            <a:r>
              <a:rPr lang="it-IT" sz="2800" dirty="0">
                <a:solidFill>
                  <a:srgbClr val="0070C0"/>
                </a:solidFill>
              </a:rPr>
              <a:t>un problema con conteggio a ritroso in ambito temporale </a:t>
            </a:r>
            <a:r>
              <a:rPr lang="it-IT" sz="2800" dirty="0"/>
              <a:t>dove bisogna trovare ogni volta uno stato iniziale in una situazione nella quale </a:t>
            </a:r>
            <a:r>
              <a:rPr lang="it-IT" sz="2800" dirty="0">
                <a:solidFill>
                  <a:srgbClr val="0070C0"/>
                </a:solidFill>
              </a:rPr>
              <a:t>lo stato finale, noto, è il risultato prima di un decremento seguito da un incremento</a:t>
            </a:r>
            <a:r>
              <a:rPr lang="it-IT" sz="2800" dirty="0"/>
              <a:t>.</a:t>
            </a:r>
          </a:p>
          <a:p>
            <a:endParaRPr lang="it-IT" sz="2800" dirty="0"/>
          </a:p>
          <a:p>
            <a:endParaRPr lang="it-IT" dirty="0"/>
          </a:p>
        </p:txBody>
      </p:sp>
    </p:spTree>
    <p:extLst>
      <p:ext uri="{BB962C8B-B14F-4D97-AF65-F5344CB8AC3E}">
        <p14:creationId xmlns:p14="http://schemas.microsoft.com/office/powerpoint/2010/main" val="58240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I risultati positivi</a:t>
            </a:r>
          </a:p>
        </p:txBody>
      </p:sp>
      <p:sp>
        <p:nvSpPr>
          <p:cNvPr id="3" name="Segnaposto contenuto 2"/>
          <p:cNvSpPr>
            <a:spLocks noGrp="1"/>
          </p:cNvSpPr>
          <p:nvPr>
            <p:ph idx="1"/>
          </p:nvPr>
        </p:nvSpPr>
        <p:spPr/>
        <p:txBody>
          <a:bodyPr>
            <a:normAutofit/>
          </a:bodyPr>
          <a:lstStyle/>
          <a:p>
            <a:r>
              <a:rPr lang="it-IT" sz="3600"/>
              <a:t>Circa il 70%: il naso di Pinocchio</a:t>
            </a:r>
          </a:p>
          <a:p>
            <a:endParaRPr lang="it-IT" sz="3600"/>
          </a:p>
          <a:p>
            <a:r>
              <a:rPr lang="it-IT" sz="3600"/>
              <a:t>Circa il 40%:  le rondini e rondini e colombe</a:t>
            </a:r>
          </a:p>
          <a:p>
            <a:pPr algn="ctr"/>
            <a:r>
              <a:rPr lang="it-IT" sz="4000" b="1"/>
              <a:t>Perché?</a:t>
            </a:r>
          </a:p>
          <a:p>
            <a:endParaRPr lang="it-IT" sz="3600"/>
          </a:p>
        </p:txBody>
      </p:sp>
    </p:spTree>
    <p:extLst>
      <p:ext uri="{BB962C8B-B14F-4D97-AF65-F5344CB8AC3E}">
        <p14:creationId xmlns:p14="http://schemas.microsoft.com/office/powerpoint/2010/main" val="31933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163" y="223837"/>
            <a:ext cx="8596668" cy="944880"/>
          </a:xfrm>
        </p:spPr>
        <p:txBody>
          <a:bodyPr>
            <a:normAutofit fontScale="90000"/>
          </a:bodyPr>
          <a:lstStyle/>
          <a:p>
            <a:r>
              <a:rPr lang="it-IT" b="1" dirty="0"/>
              <a:t>I nostri piccoli “</a:t>
            </a:r>
            <a:r>
              <a:rPr lang="it-IT" b="1" dirty="0" err="1"/>
              <a:t>Vergnaud</a:t>
            </a:r>
            <a:r>
              <a:rPr lang="it-IT" b="1" dirty="0"/>
              <a:t>” con linguaggio naturale e iconico</a:t>
            </a: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1983138888"/>
              </p:ext>
            </p:extLst>
          </p:nvPr>
        </p:nvGraphicFramePr>
        <p:xfrm>
          <a:off x="677860" y="1554163"/>
          <a:ext cx="9522779" cy="4996235"/>
        </p:xfrm>
        <a:graphic>
          <a:graphicData uri="http://schemas.openxmlformats.org/drawingml/2006/table">
            <a:tbl>
              <a:tblPr firstRow="1" bandRow="1">
                <a:tableStyleId>{5C22544A-7EE6-4342-B048-85BDC9FD1C3A}</a:tableStyleId>
              </a:tblPr>
              <a:tblGrid>
                <a:gridCol w="5289400">
                  <a:extLst>
                    <a:ext uri="{9D8B030D-6E8A-4147-A177-3AD203B41FA5}">
                      <a16:colId xmlns:a16="http://schemas.microsoft.com/office/drawing/2014/main" val="20000"/>
                    </a:ext>
                  </a:extLst>
                </a:gridCol>
                <a:gridCol w="4233379">
                  <a:extLst>
                    <a:ext uri="{9D8B030D-6E8A-4147-A177-3AD203B41FA5}">
                      <a16:colId xmlns:a16="http://schemas.microsoft.com/office/drawing/2014/main" val="20001"/>
                    </a:ext>
                  </a:extLst>
                </a:gridCol>
              </a:tblGrid>
              <a:tr h="4996235">
                <a:tc>
                  <a:txBody>
                    <a:bodyPr/>
                    <a:lstStyle/>
                    <a:p>
                      <a:endParaRPr lang="it-IT" dirty="0"/>
                    </a:p>
                  </a:txBody>
                  <a:tcPr>
                    <a:noFill/>
                  </a:tcPr>
                </a:tc>
                <a:tc>
                  <a:txBody>
                    <a:bodyPr/>
                    <a:lstStyle/>
                    <a:p>
                      <a:r>
                        <a:rPr lang="it-IT" sz="1800" b="0" dirty="0">
                          <a:solidFill>
                            <a:schemeClr val="bg1"/>
                          </a:solidFill>
                        </a:rPr>
                        <a:t>“Ciò</a:t>
                      </a:r>
                      <a:r>
                        <a:rPr lang="it-IT" sz="1800" b="0" baseline="0" dirty="0">
                          <a:solidFill>
                            <a:schemeClr val="bg1"/>
                          </a:solidFill>
                        </a:rPr>
                        <a:t> che succede nel tempo può essere descritto sotto forma di una successione di trasformazioni</a:t>
                      </a:r>
                      <a:r>
                        <a:rPr lang="it-IT" sz="1800" b="0" dirty="0">
                          <a:solidFill>
                            <a:schemeClr val="bg1"/>
                          </a:solidFill>
                        </a:rPr>
                        <a:t>“</a:t>
                      </a:r>
                    </a:p>
                    <a:p>
                      <a:r>
                        <a:rPr lang="it-IT" sz="1800" b="0" dirty="0">
                          <a:solidFill>
                            <a:schemeClr val="bg1"/>
                          </a:solidFill>
                        </a:rPr>
                        <a:t> </a:t>
                      </a:r>
                    </a:p>
                    <a:p>
                      <a:r>
                        <a:rPr lang="it-IT" sz="1800" b="0" dirty="0">
                          <a:solidFill>
                            <a:schemeClr val="bg1"/>
                          </a:solidFill>
                        </a:rPr>
                        <a:t>“ … l’informazione</a:t>
                      </a:r>
                      <a:r>
                        <a:rPr lang="it-IT" sz="1800" b="0" baseline="0" dirty="0">
                          <a:solidFill>
                            <a:schemeClr val="bg1"/>
                          </a:solidFill>
                        </a:rPr>
                        <a:t> che riguarda gli stati permette in generale di ritrovare, via via, i due stati che legano la trasformazione cercata e di trovare, allora, per differenza fra questi due stati</a:t>
                      </a:r>
                      <a:r>
                        <a:rPr lang="it-IT" sz="1800" b="0" dirty="0">
                          <a:solidFill>
                            <a:schemeClr val="bg1"/>
                          </a:solidFill>
                        </a:rPr>
                        <a:t>, la detta trasformazione” (L'enfant la </a:t>
                      </a:r>
                      <a:r>
                        <a:rPr lang="it-IT" sz="1800" b="0" dirty="0" err="1">
                          <a:solidFill>
                            <a:schemeClr val="bg1"/>
                          </a:solidFill>
                        </a:rPr>
                        <a:t>mathématique</a:t>
                      </a:r>
                      <a:r>
                        <a:rPr lang="it-IT" sz="1800" b="0" dirty="0">
                          <a:solidFill>
                            <a:schemeClr val="bg1"/>
                          </a:solidFill>
                        </a:rPr>
                        <a:t> et la  </a:t>
                      </a:r>
                      <a:r>
                        <a:rPr lang="it-IT" sz="1800" b="0" dirty="0" err="1">
                          <a:solidFill>
                            <a:schemeClr val="bg1"/>
                          </a:solidFill>
                        </a:rPr>
                        <a:t>réalité</a:t>
                      </a:r>
                      <a:r>
                        <a:rPr lang="it-IT" sz="1800" b="0" dirty="0">
                          <a:solidFill>
                            <a:schemeClr val="bg1"/>
                          </a:solidFill>
                        </a:rPr>
                        <a:t>, 1994</a:t>
                      </a:r>
                      <a:r>
                        <a:rPr lang="it-IT" b="0" dirty="0">
                          <a:solidFill>
                            <a:schemeClr val="bg1"/>
                          </a:solidFill>
                        </a:rPr>
                        <a:t>)</a:t>
                      </a:r>
                    </a:p>
                    <a:p>
                      <a:endParaRPr lang="it-IT" b="0" dirty="0">
                        <a:solidFill>
                          <a:schemeClr val="bg1"/>
                        </a:solidFill>
                      </a:endParaRPr>
                    </a:p>
                    <a:p>
                      <a:r>
                        <a:rPr lang="it-IT" b="0" dirty="0">
                          <a:solidFill>
                            <a:schemeClr val="bg1"/>
                          </a:solidFill>
                        </a:rPr>
                        <a:t>Stato iniziale: noto</a:t>
                      </a:r>
                    </a:p>
                    <a:p>
                      <a:r>
                        <a:rPr lang="it-IT" b="0" dirty="0">
                          <a:solidFill>
                            <a:schemeClr val="bg1"/>
                          </a:solidFill>
                        </a:rPr>
                        <a:t>Stato finale: noto</a:t>
                      </a:r>
                    </a:p>
                    <a:p>
                      <a:r>
                        <a:rPr lang="it-IT" b="0" dirty="0">
                          <a:solidFill>
                            <a:schemeClr val="bg1"/>
                          </a:solidFill>
                        </a:rPr>
                        <a:t>Tutte</a:t>
                      </a:r>
                      <a:r>
                        <a:rPr lang="it-IT" b="0" baseline="0" dirty="0">
                          <a:solidFill>
                            <a:schemeClr val="bg1"/>
                          </a:solidFill>
                        </a:rPr>
                        <a:t> le </a:t>
                      </a:r>
                      <a:r>
                        <a:rPr lang="it-IT" b="0" dirty="0">
                          <a:solidFill>
                            <a:schemeClr val="bg1"/>
                          </a:solidFill>
                        </a:rPr>
                        <a:t>trasformazioni si raggruppano</a:t>
                      </a:r>
                    </a:p>
                    <a:p>
                      <a:endParaRPr lang="fr-FR" noProof="0" dirty="0">
                        <a:solidFill>
                          <a:schemeClr val="bg1"/>
                        </a:solidFill>
                      </a:endParaRPr>
                    </a:p>
                  </a:txBody>
                  <a:tcPr/>
                </a:tc>
                <a:extLst>
                  <a:ext uri="{0D108BD9-81ED-4DB2-BD59-A6C34878D82A}">
                    <a16:rowId xmlns:a16="http://schemas.microsoft.com/office/drawing/2014/main" val="10000"/>
                  </a:ext>
                </a:extLst>
              </a:tr>
            </a:tbl>
          </a:graphicData>
        </a:graphic>
      </p:graphicFrame>
      <p:pic>
        <p:nvPicPr>
          <p:cNvPr id="5" name="Segnaposto contenuto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01" y="1331277"/>
            <a:ext cx="5496262" cy="5056561"/>
          </a:xfrm>
          <a:prstGeom prst="rect">
            <a:avLst/>
          </a:prstGeom>
        </p:spPr>
      </p:pic>
    </p:spTree>
    <p:extLst>
      <p:ext uri="{BB962C8B-B14F-4D97-AF65-F5344CB8AC3E}">
        <p14:creationId xmlns:p14="http://schemas.microsoft.com/office/powerpoint/2010/main" val="157264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6" y="0"/>
            <a:ext cx="8423803" cy="1004888"/>
          </a:xfrm>
        </p:spPr>
        <p:txBody>
          <a:bodyPr>
            <a:normAutofit fontScale="90000"/>
          </a:bodyPr>
          <a:lstStyle/>
          <a:p>
            <a:r>
              <a:rPr lang="it-IT" b="1" dirty="0"/>
              <a:t>I nostri piccoli “</a:t>
            </a:r>
            <a:r>
              <a:rPr lang="it-IT" b="1" dirty="0" err="1"/>
              <a:t>Vergnaud</a:t>
            </a:r>
            <a:r>
              <a:rPr lang="it-IT" b="1" dirty="0"/>
              <a:t>” con linguaggio iconico perfettamente gestito</a:t>
            </a: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1456986428"/>
              </p:ext>
            </p:extLst>
          </p:nvPr>
        </p:nvGraphicFramePr>
        <p:xfrm>
          <a:off x="677861" y="1314450"/>
          <a:ext cx="9258618" cy="5269230"/>
        </p:xfrm>
        <a:graphic>
          <a:graphicData uri="http://schemas.openxmlformats.org/drawingml/2006/table">
            <a:tbl>
              <a:tblPr firstRow="1" bandRow="1">
                <a:tableStyleId>{5C22544A-7EE6-4342-B048-85BDC9FD1C3A}</a:tableStyleId>
              </a:tblPr>
              <a:tblGrid>
                <a:gridCol w="4629309">
                  <a:extLst>
                    <a:ext uri="{9D8B030D-6E8A-4147-A177-3AD203B41FA5}">
                      <a16:colId xmlns:a16="http://schemas.microsoft.com/office/drawing/2014/main" val="20000"/>
                    </a:ext>
                  </a:extLst>
                </a:gridCol>
                <a:gridCol w="4629309">
                  <a:extLst>
                    <a:ext uri="{9D8B030D-6E8A-4147-A177-3AD203B41FA5}">
                      <a16:colId xmlns:a16="http://schemas.microsoft.com/office/drawing/2014/main" val="20001"/>
                    </a:ext>
                  </a:extLst>
                </a:gridCol>
              </a:tblGrid>
              <a:tr h="5269230">
                <a:tc>
                  <a:txBody>
                    <a:bodyPr/>
                    <a:lstStyle/>
                    <a:p>
                      <a:endParaRPr lang="it-IT"/>
                    </a:p>
                  </a:txBody>
                  <a:tcPr>
                    <a:noFill/>
                  </a:tcPr>
                </a:tc>
                <a:tc>
                  <a:txBody>
                    <a:bodyPr/>
                    <a:lstStyle/>
                    <a:p>
                      <a:endParaRPr lang="it-IT" sz="1800" b="1" kern="1200" dirty="0">
                        <a:solidFill>
                          <a:schemeClr val="lt1"/>
                        </a:solidFill>
                        <a:effectLst/>
                        <a:latin typeface="+mn-lt"/>
                        <a:ea typeface="+mn-ea"/>
                        <a:cs typeface="+mn-cs"/>
                      </a:endParaRPr>
                    </a:p>
                    <a:p>
                      <a:r>
                        <a:rPr lang="it-IT" sz="2000" b="1" kern="1200" dirty="0">
                          <a:solidFill>
                            <a:schemeClr val="lt1"/>
                          </a:solidFill>
                          <a:effectLst/>
                          <a:latin typeface="+mn-lt"/>
                          <a:ea typeface="+mn-ea"/>
                          <a:cs typeface="+mn-cs"/>
                        </a:rPr>
                        <a:t>stato iniziale: incognito</a:t>
                      </a:r>
                    </a:p>
                    <a:p>
                      <a:r>
                        <a:rPr lang="it-IT" sz="2000" b="1" kern="1200" dirty="0">
                          <a:solidFill>
                            <a:schemeClr val="lt1"/>
                          </a:solidFill>
                          <a:effectLst/>
                          <a:latin typeface="+mn-lt"/>
                          <a:ea typeface="+mn-ea"/>
                          <a:cs typeface="+mn-cs"/>
                        </a:rPr>
                        <a:t>stato finale: noto</a:t>
                      </a:r>
                    </a:p>
                    <a:p>
                      <a:endParaRPr lang="it-IT" sz="2000" b="1" kern="1200" dirty="0">
                        <a:solidFill>
                          <a:schemeClr val="lt1"/>
                        </a:solidFill>
                        <a:effectLst/>
                        <a:latin typeface="+mn-lt"/>
                        <a:ea typeface="+mn-ea"/>
                        <a:cs typeface="+mn-cs"/>
                      </a:endParaRPr>
                    </a:p>
                    <a:p>
                      <a:r>
                        <a:rPr lang="it-IT" sz="2000" b="1" kern="1200" dirty="0">
                          <a:solidFill>
                            <a:schemeClr val="lt1"/>
                          </a:solidFill>
                          <a:effectLst/>
                          <a:latin typeface="+mn-lt"/>
                          <a:ea typeface="+mn-ea"/>
                          <a:cs typeface="+mn-cs"/>
                        </a:rPr>
                        <a:t>Presenza</a:t>
                      </a:r>
                      <a:r>
                        <a:rPr lang="it-IT" sz="2000" b="1" kern="1200" baseline="0" dirty="0">
                          <a:solidFill>
                            <a:schemeClr val="lt1"/>
                          </a:solidFill>
                          <a:effectLst/>
                          <a:latin typeface="+mn-lt"/>
                          <a:ea typeface="+mn-ea"/>
                          <a:cs typeface="+mn-cs"/>
                        </a:rPr>
                        <a:t> di uno stato intermedio,</a:t>
                      </a:r>
                    </a:p>
                    <a:p>
                      <a:r>
                        <a:rPr lang="it-IT" sz="2000" b="1" kern="1200" dirty="0">
                          <a:solidFill>
                            <a:schemeClr val="lt1"/>
                          </a:solidFill>
                          <a:effectLst/>
                          <a:latin typeface="+mn-lt"/>
                          <a:ea typeface="+mn-ea"/>
                          <a:cs typeface="+mn-cs"/>
                        </a:rPr>
                        <a:t>trasformazioni date in successione</a:t>
                      </a:r>
                    </a:p>
                    <a:p>
                      <a:pPr marL="0" marR="0" indent="0" algn="l" defTabSz="457200" rtl="0" eaLnBrk="1" fontAlgn="auto" latinLnBrk="0" hangingPunct="1">
                        <a:lnSpc>
                          <a:spcPct val="100000"/>
                        </a:lnSpc>
                        <a:spcBef>
                          <a:spcPts val="0"/>
                        </a:spcBef>
                        <a:spcAft>
                          <a:spcPts val="0"/>
                        </a:spcAft>
                        <a:buClrTx/>
                        <a:buSzTx/>
                        <a:buFontTx/>
                        <a:buNone/>
                        <a:tabLst/>
                        <a:defRPr/>
                      </a:pPr>
                      <a:r>
                        <a:rPr lang="it-IT" sz="2000" b="1" u="sng" kern="1200" dirty="0">
                          <a:solidFill>
                            <a:schemeClr val="lt1"/>
                          </a:solidFill>
                          <a:effectLst/>
                          <a:latin typeface="+mn-lt"/>
                          <a:ea typeface="+mn-ea"/>
                          <a:cs typeface="+mn-cs"/>
                        </a:rPr>
                        <a:t>E</a:t>
                      </a:r>
                      <a:r>
                        <a:rPr lang="it-IT" sz="2000" b="1" u="sng" kern="1200" baseline="0" dirty="0">
                          <a:solidFill>
                            <a:schemeClr val="lt1"/>
                          </a:solidFill>
                          <a:effectLst/>
                          <a:latin typeface="+mn-lt"/>
                          <a:ea typeface="+mn-ea"/>
                          <a:cs typeface="+mn-cs"/>
                        </a:rPr>
                        <a:t> </a:t>
                      </a:r>
                      <a:r>
                        <a:rPr lang="it-IT" sz="2000" b="1" u="sng" kern="1200" dirty="0">
                          <a:solidFill>
                            <a:schemeClr val="lt1"/>
                          </a:solidFill>
                          <a:effectLst/>
                          <a:latin typeface="+mn-lt"/>
                          <a:ea typeface="+mn-ea"/>
                          <a:cs typeface="+mn-cs"/>
                        </a:rPr>
                        <a:t>qui bisogna anche tornare indietro nel tempo!</a:t>
                      </a:r>
                    </a:p>
                    <a:p>
                      <a:pPr marL="0" marR="0" indent="0" algn="l" defTabSz="457200" rtl="0" eaLnBrk="1" fontAlgn="auto" latinLnBrk="0" hangingPunct="1">
                        <a:lnSpc>
                          <a:spcPct val="100000"/>
                        </a:lnSpc>
                        <a:spcBef>
                          <a:spcPts val="0"/>
                        </a:spcBef>
                        <a:spcAft>
                          <a:spcPts val="0"/>
                        </a:spcAft>
                        <a:buClrTx/>
                        <a:buSzTx/>
                        <a:buFontTx/>
                        <a:buNone/>
                        <a:tabLst/>
                        <a:defRPr/>
                      </a:pPr>
                      <a:endParaRPr lang="it-IT" sz="2000" b="1" kern="1200" dirty="0">
                        <a:solidFill>
                          <a:schemeClr val="lt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it-IT" sz="2000" b="1" i="1" kern="1200" dirty="0">
                          <a:solidFill>
                            <a:schemeClr val="lt1"/>
                          </a:solidFill>
                          <a:effectLst/>
                          <a:latin typeface="+mn-lt"/>
                          <a:ea typeface="+mn-ea"/>
                          <a:cs typeface="+mn-cs"/>
                        </a:rPr>
                        <a:t>Il tempo non è affatto ciò che sembra. Non scorre in una sola direzione</a:t>
                      </a:r>
                      <a:r>
                        <a:rPr lang="is-IS" sz="2000" b="1" i="1" kern="1200" dirty="0">
                          <a:solidFill>
                            <a:schemeClr val="lt1"/>
                          </a:solidFill>
                          <a:effectLst/>
                          <a:latin typeface="+mn-lt"/>
                          <a:ea typeface="+mn-ea"/>
                          <a:cs typeface="+mn-cs"/>
                        </a:rPr>
                        <a:t>…</a:t>
                      </a:r>
                      <a:r>
                        <a:rPr lang="it-IT" sz="2000" b="1" i="1" kern="1200" dirty="0">
                          <a:solidFill>
                            <a:schemeClr val="lt1"/>
                          </a:solidFill>
                          <a:effectLst/>
                          <a:latin typeface="+mn-lt"/>
                          <a:ea typeface="+mn-ea"/>
                          <a:cs typeface="+mn-cs"/>
                        </a:rPr>
                        <a:t>.</a:t>
                      </a:r>
                      <a:r>
                        <a:rPr lang="it-IT" sz="2000" b="1" kern="1200" dirty="0">
                          <a:solidFill>
                            <a:schemeClr val="lt1"/>
                          </a:solidFill>
                          <a:effectLst/>
                          <a:latin typeface="+mn-lt"/>
                          <a:ea typeface="+mn-ea"/>
                          <a:cs typeface="+mn-cs"/>
                        </a:rPr>
                        <a:t> (Albert Einstein)</a:t>
                      </a:r>
                    </a:p>
                    <a:p>
                      <a:pPr marL="0" marR="0" indent="0" algn="l" defTabSz="457200" rtl="0" eaLnBrk="1" fontAlgn="auto" latinLnBrk="0" hangingPunct="1">
                        <a:lnSpc>
                          <a:spcPct val="100000"/>
                        </a:lnSpc>
                        <a:spcBef>
                          <a:spcPts val="0"/>
                        </a:spcBef>
                        <a:spcAft>
                          <a:spcPts val="0"/>
                        </a:spcAft>
                        <a:buClrTx/>
                        <a:buSzTx/>
                        <a:buFontTx/>
                        <a:buNone/>
                        <a:tabLst/>
                        <a:defRPr/>
                      </a:pPr>
                      <a:endParaRPr lang="it-IT" sz="2000" b="1" kern="1200" dirty="0">
                        <a:solidFill>
                          <a:schemeClr val="lt1"/>
                        </a:solidFill>
                        <a:effectLst/>
                        <a:latin typeface="+mn-lt"/>
                        <a:ea typeface="+mn-ea"/>
                        <a:cs typeface="+mn-cs"/>
                      </a:endParaRPr>
                    </a:p>
                    <a:p>
                      <a:endParaRPr lang="it-IT" sz="1800" b="1" kern="1200" dirty="0">
                        <a:solidFill>
                          <a:schemeClr val="lt1"/>
                        </a:solidFill>
                        <a:effectLst/>
                        <a:latin typeface="+mn-lt"/>
                        <a:ea typeface="+mn-ea"/>
                        <a:cs typeface="+mn-cs"/>
                      </a:endParaRPr>
                    </a:p>
                    <a:p>
                      <a:endParaRPr lang="it-IT" sz="1800" b="1" kern="1200" dirty="0">
                        <a:solidFill>
                          <a:schemeClr val="lt1"/>
                        </a:solidFill>
                        <a:effectLst/>
                        <a:latin typeface="+mn-lt"/>
                        <a:ea typeface="+mn-ea"/>
                        <a:cs typeface="+mn-cs"/>
                      </a:endParaRPr>
                    </a:p>
                    <a:p>
                      <a:endParaRPr lang="it-IT" dirty="0">
                        <a:solidFill>
                          <a:schemeClr val="bg1"/>
                        </a:solidFill>
                      </a:endParaRPr>
                    </a:p>
                  </a:txBody>
                  <a:tcPr/>
                </a:tc>
                <a:extLst>
                  <a:ext uri="{0D108BD9-81ED-4DB2-BD59-A6C34878D82A}">
                    <a16:rowId xmlns:a16="http://schemas.microsoft.com/office/drawing/2014/main" val="10000"/>
                  </a:ext>
                </a:extLst>
              </a:tr>
            </a:tbl>
          </a:graphicData>
        </a:graphic>
      </p:graphicFrame>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408" y="1471612"/>
            <a:ext cx="4417022" cy="4786947"/>
          </a:xfrm>
          <a:prstGeom prst="rect">
            <a:avLst/>
          </a:prstGeom>
        </p:spPr>
      </p:pic>
    </p:spTree>
    <p:extLst>
      <p:ext uri="{BB962C8B-B14F-4D97-AF65-F5344CB8AC3E}">
        <p14:creationId xmlns:p14="http://schemas.microsoft.com/office/powerpoint/2010/main" val="8660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16695"/>
            <a:ext cx="8596668" cy="1104105"/>
          </a:xfrm>
        </p:spPr>
        <p:txBody>
          <a:bodyPr>
            <a:normAutofit fontScale="90000"/>
          </a:bodyPr>
          <a:lstStyle/>
          <a:p>
            <a:r>
              <a:rPr lang="it-IT" b="1" dirty="0"/>
              <a:t>Conseguenze errate: risposte 31</a:t>
            </a:r>
            <a:br>
              <a:rPr lang="is-IS" b="1" dirty="0"/>
            </a:br>
            <a:r>
              <a:rPr lang="is-IS" b="1" dirty="0"/>
              <a:t>e l’importanza delle spiegazioni degli allievi</a:t>
            </a:r>
            <a:endParaRPr lang="it-IT" b="1" dirty="0"/>
          </a:p>
        </p:txBody>
      </p:sp>
      <p:sp>
        <p:nvSpPr>
          <p:cNvPr id="3" name="Segnaposto contenuto 2"/>
          <p:cNvSpPr>
            <a:spLocks noGrp="1"/>
          </p:cNvSpPr>
          <p:nvPr>
            <p:ph idx="1"/>
          </p:nvPr>
        </p:nvSpPr>
        <p:spPr>
          <a:xfrm>
            <a:off x="677335" y="1537494"/>
            <a:ext cx="9283788" cy="4623819"/>
          </a:xfrm>
        </p:spPr>
        <p:txBody>
          <a:bodyPr/>
          <a:lstStyle/>
          <a:p>
            <a:r>
              <a:rPr lang="it-IT" sz="2400"/>
              <a:t>Troviamo elaborati sia in Svizzera che a Parma dove non sono state usate le operazioni inverse, bensì dirette. Non è stata compresa la “struttura” del problema. Difficoltà nel gestire tutti i dati, formulati con le frasi (pur brevi):</a:t>
            </a:r>
          </a:p>
          <a:p>
            <a:r>
              <a:rPr lang="it-IT" sz="2400"/>
              <a:t>Per esempio per il problema di </a:t>
            </a:r>
            <a:r>
              <a:rPr lang="it-IT" sz="2400" err="1"/>
              <a:t>cat</a:t>
            </a:r>
            <a:r>
              <a:rPr lang="it-IT" sz="2400"/>
              <a:t>. 3 “Le rondini”</a:t>
            </a:r>
          </a:p>
          <a:p>
            <a:endParaRPr lang="it-IT" sz="2400"/>
          </a:p>
          <a:p>
            <a:endParaRPr lang="it-IT" sz="2800"/>
          </a:p>
        </p:txBody>
      </p:sp>
      <p:sp>
        <p:nvSpPr>
          <p:cNvPr id="4" name="Titolo 1"/>
          <p:cNvSpPr txBox="1">
            <a:spLocks/>
          </p:cNvSpPr>
          <p:nvPr/>
        </p:nvSpPr>
        <p:spPr>
          <a:xfrm>
            <a:off x="677335" y="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it-IT"/>
          </a:p>
        </p:txBody>
      </p:sp>
      <p:graphicFrame>
        <p:nvGraphicFramePr>
          <p:cNvPr id="9" name="Tabella 8"/>
          <p:cNvGraphicFramePr>
            <a:graphicFrameLocks noGrp="1"/>
          </p:cNvGraphicFramePr>
          <p:nvPr>
            <p:extLst>
              <p:ext uri="{D42A27DB-BD31-4B8C-83A1-F6EECF244321}">
                <p14:modId xmlns:p14="http://schemas.microsoft.com/office/powerpoint/2010/main" val="1175504914"/>
              </p:ext>
            </p:extLst>
          </p:nvPr>
        </p:nvGraphicFramePr>
        <p:xfrm>
          <a:off x="962525" y="3056021"/>
          <a:ext cx="9251517" cy="3558788"/>
        </p:xfrm>
        <a:graphic>
          <a:graphicData uri="http://schemas.openxmlformats.org/drawingml/2006/table">
            <a:tbl>
              <a:tblPr firstRow="1" firstCol="1" bandRow="1">
                <a:tableStyleId>{5C22544A-7EE6-4342-B048-85BDC9FD1C3A}</a:tableStyleId>
              </a:tblPr>
              <a:tblGrid>
                <a:gridCol w="4688946">
                  <a:extLst>
                    <a:ext uri="{9D8B030D-6E8A-4147-A177-3AD203B41FA5}">
                      <a16:colId xmlns:a16="http://schemas.microsoft.com/office/drawing/2014/main" val="20000"/>
                    </a:ext>
                  </a:extLst>
                </a:gridCol>
                <a:gridCol w="4562571">
                  <a:extLst>
                    <a:ext uri="{9D8B030D-6E8A-4147-A177-3AD203B41FA5}">
                      <a16:colId xmlns:a16="http://schemas.microsoft.com/office/drawing/2014/main" val="20001"/>
                    </a:ext>
                  </a:extLst>
                </a:gridCol>
              </a:tblGrid>
              <a:tr h="3558788">
                <a:tc>
                  <a:txBody>
                    <a:bodyPr/>
                    <a:lstStyle/>
                    <a:p>
                      <a:pPr>
                        <a:spcAft>
                          <a:spcPts val="0"/>
                        </a:spcAft>
                      </a:pPr>
                      <a:r>
                        <a:rPr lang="it-IT" sz="2000">
                          <a:effectLst/>
                        </a:rPr>
                        <a:t>36-17=29+12=41</a:t>
                      </a:r>
                    </a:p>
                    <a:p>
                      <a:pPr>
                        <a:spcAft>
                          <a:spcPts val="0"/>
                        </a:spcAft>
                      </a:pPr>
                      <a:r>
                        <a:rPr lang="it-IT" sz="2000">
                          <a:effectLst/>
                        </a:rPr>
                        <a:t> </a:t>
                      </a:r>
                    </a:p>
                    <a:p>
                      <a:pPr>
                        <a:spcAft>
                          <a:spcPts val="0"/>
                        </a:spcAft>
                      </a:pPr>
                      <a:r>
                        <a:rPr lang="it-IT" sz="2000">
                          <a:effectLst/>
                        </a:rPr>
                        <a:t>Noi abbiamo fatto così: abbiamo </a:t>
                      </a:r>
                      <a:r>
                        <a:rPr lang="it-IT" sz="2000">
                          <a:solidFill>
                            <a:schemeClr val="bg1"/>
                          </a:solidFill>
                          <a:effectLst/>
                        </a:rPr>
                        <a:t>usato il 36 dopo abbiamo sottratto le 17 rondini che sono volate via e il risultato è 29, poi abbiamo aggiunto 12 rondini e </a:t>
                      </a:r>
                      <a:r>
                        <a:rPr lang="it-IT" sz="2000">
                          <a:effectLst/>
                        </a:rPr>
                        <a:t>infine abbiamo capito che prima che Lorenzo aprisse la finestra sul filo c’erano 41 rondini.</a:t>
                      </a:r>
                      <a:endParaRPr lang="it-IT" sz="2000">
                        <a:effectLst/>
                        <a:latin typeface="Calibri" charset="0"/>
                        <a:ea typeface="Calibri" charset="0"/>
                        <a:cs typeface="Times New Roman" charset="0"/>
                      </a:endParaRPr>
                    </a:p>
                  </a:txBody>
                  <a:tcPr marL="68580" marR="68580" marT="0" marB="0"/>
                </a:tc>
                <a:tc>
                  <a:txBody>
                    <a:bodyPr/>
                    <a:lstStyle/>
                    <a:p>
                      <a:pPr>
                        <a:spcAft>
                          <a:spcPts val="0"/>
                        </a:spcAft>
                      </a:pPr>
                      <a:r>
                        <a:rPr lang="it-IT" sz="2000" dirty="0">
                          <a:effectLst/>
                        </a:rPr>
                        <a:t>36-17+12 = 31</a:t>
                      </a:r>
                    </a:p>
                    <a:p>
                      <a:pPr>
                        <a:spcAft>
                          <a:spcPts val="0"/>
                        </a:spcAft>
                      </a:pPr>
                      <a:r>
                        <a:rPr lang="it-IT" sz="2000" dirty="0">
                          <a:effectLst/>
                        </a:rPr>
                        <a:t> </a:t>
                      </a:r>
                      <a:endParaRPr lang="fr-FR" sz="2000" noProof="0" dirty="0">
                        <a:effectLst/>
                      </a:endParaRPr>
                    </a:p>
                    <a:p>
                      <a:pPr>
                        <a:spcAft>
                          <a:spcPts val="0"/>
                        </a:spcAft>
                      </a:pPr>
                      <a:r>
                        <a:rPr lang="fr-FR" sz="2000" noProof="0" dirty="0">
                          <a:effectLst/>
                        </a:rPr>
                        <a:t>Il y a 31 hirondelles avant que Laurent ouvre la fenêtre.</a:t>
                      </a:r>
                    </a:p>
                    <a:p>
                      <a:pPr>
                        <a:spcAft>
                          <a:spcPts val="0"/>
                        </a:spcAft>
                      </a:pPr>
                      <a:r>
                        <a:rPr lang="fr-FR" sz="2000" noProof="0" dirty="0">
                          <a:effectLst/>
                        </a:rPr>
                        <a:t>Laurent ouvre la </a:t>
                      </a:r>
                      <a:r>
                        <a:rPr lang="fr-FR" sz="2000" noProof="0" dirty="0" err="1">
                          <a:effectLst/>
                        </a:rPr>
                        <a:t>fenetre</a:t>
                      </a:r>
                      <a:r>
                        <a:rPr lang="fr-FR" sz="2000" noProof="0" dirty="0">
                          <a:effectLst/>
                        </a:rPr>
                        <a:t> et voit 17 hirondelle s’en volé. Un peut plus tard il voit 12 hirondelles qui viennent rejoindre celles qui sont restées sur le file. </a:t>
                      </a:r>
                      <a:r>
                        <a:rPr lang="fr-FR" sz="2000" noProof="0" dirty="0" err="1">
                          <a:effectLst/>
                        </a:rPr>
                        <a:t>Aprés</a:t>
                      </a:r>
                      <a:r>
                        <a:rPr lang="fr-FR" sz="2000" noProof="0" dirty="0">
                          <a:effectLst/>
                        </a:rPr>
                        <a:t> Laurent il en voit 36 sur le fil </a:t>
                      </a:r>
                      <a:r>
                        <a:rPr lang="fr-FR" sz="2000" noProof="0" dirty="0" err="1">
                          <a:effectLst/>
                        </a:rPr>
                        <a:t>électricque</a:t>
                      </a:r>
                      <a:r>
                        <a:rPr lang="fr-FR" sz="2000" noProof="0" dirty="0">
                          <a:effectLst/>
                        </a:rPr>
                        <a:t>.</a:t>
                      </a:r>
                      <a:endParaRPr lang="fr-FR" sz="2000" noProof="0" dirty="0">
                        <a:effectLst/>
                        <a:latin typeface="Calibri" charset="0"/>
                        <a:ea typeface="Calibri" charset="0"/>
                        <a:cs typeface="Times New Roman"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64486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318295"/>
            <a:ext cx="8596668" cy="1104105"/>
          </a:xfrm>
        </p:spPr>
        <p:txBody>
          <a:bodyPr>
            <a:normAutofit fontScale="90000"/>
          </a:bodyPr>
          <a:lstStyle/>
          <a:p>
            <a:r>
              <a:rPr lang="it-IT" b="1" dirty="0"/>
              <a:t>Conseguenze errate: risposte 48</a:t>
            </a:r>
            <a:br>
              <a:rPr lang="is-IS" b="1" dirty="0"/>
            </a:br>
            <a:r>
              <a:rPr lang="is-IS" b="1" dirty="0"/>
              <a:t>e l’importanza delle spiegazioni degli allievi</a:t>
            </a:r>
            <a:endParaRPr lang="it-IT" b="1" dirty="0"/>
          </a:p>
        </p:txBody>
      </p:sp>
      <p:sp>
        <p:nvSpPr>
          <p:cNvPr id="3" name="Segnaposto contenuto 2"/>
          <p:cNvSpPr>
            <a:spLocks noGrp="1"/>
          </p:cNvSpPr>
          <p:nvPr>
            <p:ph idx="1"/>
          </p:nvPr>
        </p:nvSpPr>
        <p:spPr>
          <a:xfrm>
            <a:off x="677335" y="1524000"/>
            <a:ext cx="8401351" cy="4637314"/>
          </a:xfrm>
        </p:spPr>
        <p:txBody>
          <a:bodyPr>
            <a:normAutofit lnSpcReduction="10000"/>
          </a:bodyPr>
          <a:lstStyle/>
          <a:p>
            <a:r>
              <a:rPr lang="it-IT" sz="2800" dirty="0"/>
              <a:t>E la risposta 48?</a:t>
            </a:r>
          </a:p>
          <a:p>
            <a:r>
              <a:rPr lang="it-IT" sz="2800" dirty="0"/>
              <a:t>Proviene dall’operazione 36 + 12</a:t>
            </a:r>
            <a:r>
              <a:rPr lang="fr-FR" sz="2800" dirty="0"/>
              <a:t> </a:t>
            </a:r>
          </a:p>
          <a:p>
            <a:r>
              <a:rPr lang="fr-FR" sz="2800" dirty="0"/>
              <a:t>“On a vue qu’il y avait 12 hirondelles qui viennent d’arriver sur le file et il y avait 36 hirondelles déjà sur le fil. Donc on a calculé 12+36=48 hirondelles.”  </a:t>
            </a:r>
          </a:p>
          <a:p>
            <a:r>
              <a:rPr lang="it-IT" sz="2800" dirty="0"/>
              <a:t>Qui </a:t>
            </a:r>
            <a:r>
              <a:rPr lang="it-IT" sz="2800" b="1" dirty="0"/>
              <a:t>le prime due frasi non sono prese in considerazione </a:t>
            </a:r>
            <a:r>
              <a:rPr lang="it-IT" sz="2800" dirty="0"/>
              <a:t>e </a:t>
            </a:r>
            <a:r>
              <a:rPr lang="it-IT" sz="2800" dirty="0">
                <a:solidFill>
                  <a:srgbClr val="FF0000"/>
                </a:solidFill>
              </a:rPr>
              <a:t>la spiegazione ci mostra anche il malinteso</a:t>
            </a:r>
            <a:r>
              <a:rPr lang="it-IT" sz="2800" dirty="0"/>
              <a:t> secondo cui le 12 rondini si sono posate sul file quando ve ne erano già 36.</a:t>
            </a:r>
          </a:p>
          <a:p>
            <a:endParaRPr lang="it-IT" dirty="0"/>
          </a:p>
          <a:p>
            <a:endParaRPr lang="it-IT" dirty="0"/>
          </a:p>
        </p:txBody>
      </p:sp>
      <p:sp>
        <p:nvSpPr>
          <p:cNvPr id="4" name="Titolo 1"/>
          <p:cNvSpPr txBox="1">
            <a:spLocks/>
          </p:cNvSpPr>
          <p:nvPr/>
        </p:nvSpPr>
        <p:spPr>
          <a:xfrm>
            <a:off x="677335" y="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it-IT"/>
          </a:p>
        </p:txBody>
      </p:sp>
    </p:spTree>
    <p:extLst>
      <p:ext uri="{BB962C8B-B14F-4D97-AF65-F5344CB8AC3E}">
        <p14:creationId xmlns:p14="http://schemas.microsoft.com/office/powerpoint/2010/main" val="2690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0"/>
            <a:ext cx="8596668" cy="1186774"/>
          </a:xfrm>
        </p:spPr>
        <p:txBody>
          <a:bodyPr>
            <a:normAutofit fontScale="90000"/>
          </a:bodyPr>
          <a:lstStyle/>
          <a:p>
            <a:r>
              <a:rPr lang="it-IT" b="1" dirty="0"/>
              <a:t>Conseguenze errate: risposta 17</a:t>
            </a:r>
            <a:r>
              <a:rPr lang="is-IS" b="1" dirty="0"/>
              <a:t>…</a:t>
            </a:r>
            <a:br>
              <a:rPr lang="is-IS" b="1" dirty="0"/>
            </a:br>
            <a:r>
              <a:rPr lang="is-IS" b="1" dirty="0"/>
              <a:t>e l’importanza delle spiegazioni degli allievi</a:t>
            </a:r>
            <a:endParaRPr lang="it-IT" b="1" dirty="0"/>
          </a:p>
        </p:txBody>
      </p:sp>
      <p:sp>
        <p:nvSpPr>
          <p:cNvPr id="3" name="Segnaposto contenuto 2"/>
          <p:cNvSpPr>
            <a:spLocks noGrp="1"/>
          </p:cNvSpPr>
          <p:nvPr>
            <p:ph idx="1"/>
          </p:nvPr>
        </p:nvSpPr>
        <p:spPr>
          <a:xfrm>
            <a:off x="541148" y="1267400"/>
            <a:ext cx="8596668" cy="4422249"/>
          </a:xfrm>
        </p:spPr>
        <p:txBody>
          <a:bodyPr/>
          <a:lstStyle/>
          <a:p>
            <a:r>
              <a:rPr lang="it-IT" sz="2000" dirty="0"/>
              <a:t>E la risposta 17?</a:t>
            </a:r>
          </a:p>
          <a:p>
            <a:endParaRPr lang="it-IT" dirty="0"/>
          </a:p>
          <a:p>
            <a:endParaRPr lang="it-IT" dirty="0"/>
          </a:p>
        </p:txBody>
      </p:sp>
      <p:graphicFrame>
        <p:nvGraphicFramePr>
          <p:cNvPr id="6" name="Tabella 5"/>
          <p:cNvGraphicFramePr>
            <a:graphicFrameLocks noGrp="1"/>
          </p:cNvGraphicFramePr>
          <p:nvPr>
            <p:extLst>
              <p:ext uri="{D42A27DB-BD31-4B8C-83A1-F6EECF244321}">
                <p14:modId xmlns:p14="http://schemas.microsoft.com/office/powerpoint/2010/main" val="907938701"/>
              </p:ext>
            </p:extLst>
          </p:nvPr>
        </p:nvGraphicFramePr>
        <p:xfrm>
          <a:off x="1234330" y="1848255"/>
          <a:ext cx="8843947" cy="4771205"/>
        </p:xfrm>
        <a:graphic>
          <a:graphicData uri="http://schemas.openxmlformats.org/drawingml/2006/table">
            <a:tbl>
              <a:tblPr firstRow="1" bandRow="1">
                <a:tableStyleId>{5C22544A-7EE6-4342-B048-85BDC9FD1C3A}</a:tableStyleId>
              </a:tblPr>
              <a:tblGrid>
                <a:gridCol w="4296781">
                  <a:extLst>
                    <a:ext uri="{9D8B030D-6E8A-4147-A177-3AD203B41FA5}">
                      <a16:colId xmlns:a16="http://schemas.microsoft.com/office/drawing/2014/main" val="20000"/>
                    </a:ext>
                  </a:extLst>
                </a:gridCol>
                <a:gridCol w="4547166">
                  <a:extLst>
                    <a:ext uri="{9D8B030D-6E8A-4147-A177-3AD203B41FA5}">
                      <a16:colId xmlns:a16="http://schemas.microsoft.com/office/drawing/2014/main" val="20001"/>
                    </a:ext>
                  </a:extLst>
                </a:gridCol>
              </a:tblGrid>
              <a:tr h="4771205">
                <a:tc>
                  <a:txBody>
                    <a:bodyPr/>
                    <a:lstStyle/>
                    <a:p>
                      <a:endParaRPr lang="it-IT"/>
                    </a:p>
                  </a:txBody>
                  <a:tcPr/>
                </a:tc>
                <a:tc>
                  <a:txBody>
                    <a:bodyPr/>
                    <a:lstStyle/>
                    <a:p>
                      <a:endParaRPr lang="it-IT" sz="1800" b="1" kern="1200" dirty="0">
                        <a:solidFill>
                          <a:schemeClr val="lt1"/>
                        </a:solidFill>
                        <a:effectLst/>
                        <a:latin typeface="+mn-lt"/>
                        <a:ea typeface="+mn-ea"/>
                        <a:cs typeface="+mn-cs"/>
                      </a:endParaRPr>
                    </a:p>
                    <a:p>
                      <a:r>
                        <a:rPr lang="it-IT" sz="1800" b="1" kern="1200" dirty="0">
                          <a:solidFill>
                            <a:schemeClr val="lt1"/>
                          </a:solidFill>
                          <a:effectLst/>
                          <a:latin typeface="+mn-lt"/>
                          <a:ea typeface="+mn-ea"/>
                          <a:cs typeface="+mn-cs"/>
                        </a:rPr>
                        <a:t>Poiché la domanda è incentrata sul “</a:t>
                      </a:r>
                      <a:r>
                        <a:rPr lang="it-IT" sz="1800" b="1" kern="1200" dirty="0" err="1">
                          <a:solidFill>
                            <a:schemeClr val="lt1"/>
                          </a:solidFill>
                          <a:effectLst/>
                          <a:latin typeface="+mn-lt"/>
                          <a:ea typeface="+mn-ea"/>
                          <a:cs typeface="+mn-cs"/>
                        </a:rPr>
                        <a:t>avant</a:t>
                      </a:r>
                      <a:r>
                        <a:rPr lang="it-IT" sz="1800" b="1" kern="1200" dirty="0">
                          <a:solidFill>
                            <a:schemeClr val="lt1"/>
                          </a:solidFill>
                          <a:effectLst/>
                          <a:latin typeface="+mn-lt"/>
                          <a:ea typeface="+mn-ea"/>
                          <a:cs typeface="+mn-cs"/>
                        </a:rPr>
                        <a:t>”, per questi allievi è come se le frasi successive non abbiano alcuna rilevanza.</a:t>
                      </a:r>
                    </a:p>
                    <a:p>
                      <a:endParaRPr lang="it-IT" sz="1800" b="1" kern="1200" dirty="0">
                        <a:solidFill>
                          <a:schemeClr val="lt1"/>
                        </a:solidFill>
                        <a:effectLst/>
                        <a:latin typeface="+mn-lt"/>
                        <a:ea typeface="+mn-ea"/>
                        <a:cs typeface="+mn-cs"/>
                      </a:endParaRPr>
                    </a:p>
                    <a:p>
                      <a:r>
                        <a:rPr lang="it-IT" sz="1800" b="1" kern="1200" dirty="0">
                          <a:solidFill>
                            <a:schemeClr val="lt1"/>
                          </a:solidFill>
                          <a:effectLst/>
                          <a:latin typeface="+mn-lt"/>
                          <a:ea typeface="+mn-ea"/>
                          <a:cs typeface="+mn-cs"/>
                        </a:rPr>
                        <a:t>Hanno direttamente collegato la domanda alle due frasi iniziali e ce lo dicono </a:t>
                      </a:r>
                      <a:r>
                        <a:rPr lang="it-IT" sz="1800" b="1" i="1" kern="1200" dirty="0">
                          <a:solidFill>
                            <a:schemeClr val="lt1"/>
                          </a:solidFill>
                          <a:effectLst/>
                          <a:latin typeface="+mn-lt"/>
                          <a:ea typeface="+mn-ea"/>
                          <a:cs typeface="+mn-cs"/>
                        </a:rPr>
                        <a:t>“Siamo stati attenti alla consegna: </a:t>
                      </a:r>
                      <a:r>
                        <a:rPr lang="it-IT" sz="1800" b="1" i="1" u="sng" kern="1200" dirty="0">
                          <a:solidFill>
                            <a:schemeClr val="lt1"/>
                          </a:solidFill>
                          <a:effectLst/>
                          <a:latin typeface="+mn-lt"/>
                          <a:ea typeface="+mn-ea"/>
                          <a:cs typeface="+mn-cs"/>
                        </a:rPr>
                        <a:t>prima</a:t>
                      </a:r>
                      <a:r>
                        <a:rPr lang="it-IT" sz="1800" b="1" i="1" kern="1200" dirty="0">
                          <a:solidFill>
                            <a:schemeClr val="lt1"/>
                          </a:solidFill>
                          <a:effectLst/>
                          <a:latin typeface="+mn-lt"/>
                          <a:ea typeface="+mn-ea"/>
                          <a:cs typeface="+mn-cs"/>
                        </a:rPr>
                        <a:t> che Laurent apra la finestra.” </a:t>
                      </a:r>
                    </a:p>
                    <a:p>
                      <a:endParaRPr lang="it-IT" sz="1800" b="1" i="1" kern="1200" dirty="0">
                        <a:solidFill>
                          <a:schemeClr val="lt1"/>
                        </a:solidFill>
                        <a:effectLst/>
                        <a:latin typeface="+mn-lt"/>
                        <a:ea typeface="+mn-ea"/>
                        <a:cs typeface="+mn-cs"/>
                      </a:endParaRPr>
                    </a:p>
                    <a:p>
                      <a:r>
                        <a:rPr lang="it-IT" sz="1800" b="1" kern="1200" dirty="0">
                          <a:solidFill>
                            <a:schemeClr val="lt1"/>
                          </a:solidFill>
                          <a:effectLst/>
                          <a:latin typeface="+mn-lt"/>
                          <a:ea typeface="+mn-ea"/>
                          <a:cs typeface="+mn-cs"/>
                        </a:rPr>
                        <a:t>Sottolineano anche l’</a:t>
                      </a:r>
                      <a:r>
                        <a:rPr lang="it-IT" sz="1800" b="1" kern="1200" dirty="0" err="1">
                          <a:solidFill>
                            <a:schemeClr val="lt1"/>
                          </a:solidFill>
                          <a:effectLst/>
                          <a:latin typeface="+mn-lt"/>
                          <a:ea typeface="+mn-ea"/>
                          <a:cs typeface="+mn-cs"/>
                        </a:rPr>
                        <a:t>avant</a:t>
                      </a:r>
                      <a:r>
                        <a:rPr lang="it-IT" sz="1800" b="1" kern="1200" dirty="0">
                          <a:solidFill>
                            <a:schemeClr val="lt1"/>
                          </a:solidFill>
                          <a:effectLst/>
                          <a:latin typeface="+mn-lt"/>
                          <a:ea typeface="+mn-ea"/>
                          <a:cs typeface="+mn-cs"/>
                        </a:rPr>
                        <a:t> che figura nella domanda!</a:t>
                      </a:r>
                    </a:p>
                    <a:p>
                      <a:endParaRPr lang="it-IT" sz="1800" b="1" kern="1200" dirty="0">
                        <a:solidFill>
                          <a:schemeClr val="lt1"/>
                        </a:solidFill>
                        <a:effectLst/>
                        <a:latin typeface="+mn-lt"/>
                        <a:ea typeface="+mn-ea"/>
                        <a:cs typeface="+mn-cs"/>
                      </a:endParaRPr>
                    </a:p>
                    <a:p>
                      <a:endParaRPr lang="it-IT" dirty="0"/>
                    </a:p>
                  </a:txBody>
                  <a:tcPr/>
                </a:tc>
                <a:extLst>
                  <a:ext uri="{0D108BD9-81ED-4DB2-BD59-A6C34878D82A}">
                    <a16:rowId xmlns:a16="http://schemas.microsoft.com/office/drawing/2014/main" val="10000"/>
                  </a:ext>
                </a:extLst>
              </a:tr>
            </a:tbl>
          </a:graphicData>
        </a:graphic>
      </p:graphicFrame>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4330" y="2140146"/>
            <a:ext cx="4210984" cy="4210984"/>
          </a:xfrm>
          <a:prstGeom prst="rect">
            <a:avLst/>
          </a:prstGeom>
        </p:spPr>
      </p:pic>
    </p:spTree>
    <p:extLst>
      <p:ext uri="{BB962C8B-B14F-4D97-AF65-F5344CB8AC3E}">
        <p14:creationId xmlns:p14="http://schemas.microsoft.com/office/powerpoint/2010/main" val="163445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65776"/>
            <a:ext cx="8622308" cy="941129"/>
          </a:xfrm>
        </p:spPr>
        <p:txBody>
          <a:bodyPr>
            <a:noAutofit/>
          </a:bodyPr>
          <a:lstStyle/>
          <a:p>
            <a:r>
              <a:rPr lang="it-IT" sz="2800" b="1" dirty="0"/>
              <a:t>Dall’unicità del linguaggio di un enunciato ai diversi linguaggi degli allievi</a:t>
            </a:r>
            <a:endParaRPr lang="it-IT" sz="2800" b="1" i="1" dirty="0"/>
          </a:p>
        </p:txBody>
      </p:sp>
      <p:sp>
        <p:nvSpPr>
          <p:cNvPr id="3" name="Segnaposto contenuto 2"/>
          <p:cNvSpPr>
            <a:spLocks noGrp="1"/>
          </p:cNvSpPr>
          <p:nvPr>
            <p:ph idx="1"/>
          </p:nvPr>
        </p:nvSpPr>
        <p:spPr>
          <a:xfrm>
            <a:off x="346594" y="1106905"/>
            <a:ext cx="9616555" cy="5329754"/>
          </a:xfrm>
        </p:spPr>
        <p:txBody>
          <a:bodyPr>
            <a:normAutofit/>
          </a:bodyPr>
          <a:lstStyle/>
          <a:p>
            <a:r>
              <a:rPr lang="it-IT" sz="2000" dirty="0"/>
              <a:t>Lingua naturale, più semplice da gestire per “Il naso di Pinocchio”:</a:t>
            </a:r>
          </a:p>
          <a:p>
            <a:r>
              <a:rPr lang="fr-FR" sz="2400" i="1" dirty="0">
                <a:solidFill>
                  <a:srgbClr val="FF0000"/>
                </a:solidFill>
              </a:rPr>
              <a:t>Si </a:t>
            </a:r>
            <a:r>
              <a:rPr lang="fr-FR" sz="2400" i="1" dirty="0" err="1"/>
              <a:t>pinocchio</a:t>
            </a:r>
            <a:r>
              <a:rPr lang="fr-FR" sz="2400" i="1" dirty="0"/>
              <a:t> a son nez de 5 cm et </a:t>
            </a:r>
            <a:r>
              <a:rPr lang="fr-FR" sz="2400" i="1" dirty="0">
                <a:solidFill>
                  <a:srgbClr val="FF0000"/>
                </a:solidFill>
              </a:rPr>
              <a:t>qui l’a dit </a:t>
            </a:r>
            <a:r>
              <a:rPr lang="fr-FR" sz="2400" i="1" dirty="0"/>
              <a:t>7 mensonges et </a:t>
            </a:r>
            <a:r>
              <a:rPr lang="fr-FR" sz="2400" i="1" dirty="0">
                <a:solidFill>
                  <a:srgbClr val="FF0000"/>
                </a:solidFill>
              </a:rPr>
              <a:t>que son nez augmente</a:t>
            </a:r>
            <a:r>
              <a:rPr lang="fr-FR" sz="2400" i="1" dirty="0"/>
              <a:t> de 3 cm à chaque mensonges. Pinocchio à </a:t>
            </a:r>
            <a:r>
              <a:rPr lang="fr-FR" sz="2400" i="1" dirty="0">
                <a:solidFill>
                  <a:srgbClr val="FF0000"/>
                </a:solidFill>
              </a:rPr>
              <a:t>donc </a:t>
            </a:r>
            <a:r>
              <a:rPr lang="fr-FR" sz="2400" i="1" dirty="0"/>
              <a:t>son nez de 26 cm. </a:t>
            </a:r>
            <a:r>
              <a:rPr lang="fr-FR" sz="2400" i="1" dirty="0">
                <a:solidFill>
                  <a:srgbClr val="FF0000"/>
                </a:solidFill>
              </a:rPr>
              <a:t>Mais</a:t>
            </a:r>
            <a:r>
              <a:rPr lang="fr-FR" sz="2400" i="1" dirty="0"/>
              <a:t>, vu que son nez doit être de 20 cm il a </a:t>
            </a:r>
            <a:r>
              <a:rPr lang="fr-FR" sz="2400" i="1" dirty="0">
                <a:solidFill>
                  <a:srgbClr val="FF0000"/>
                </a:solidFill>
              </a:rPr>
              <a:t>donc</a:t>
            </a:r>
            <a:r>
              <a:rPr lang="fr-FR" sz="2400" i="1" dirty="0"/>
              <a:t> dit 3 fois la vérité.</a:t>
            </a:r>
          </a:p>
          <a:p>
            <a:r>
              <a:rPr lang="it-IT" sz="2400" i="1" dirty="0"/>
              <a:t>7x3 = 21+5 = 26 – (3x2) = 20.</a:t>
            </a:r>
          </a:p>
          <a:p>
            <a:r>
              <a:rPr lang="it-IT" sz="2000" dirty="0"/>
              <a:t>Anche se in qualche caso anche per Rondini e colombe, troviamo dei begli esempi:</a:t>
            </a:r>
          </a:p>
          <a:p>
            <a:r>
              <a:rPr lang="fr-FR" sz="2400" i="1" dirty="0"/>
              <a:t>On a compté combien d’hirondelles et de colombes sont venues ou parties. 11 hirondelles sont partie et 7 sont revenues. </a:t>
            </a:r>
            <a:r>
              <a:rPr lang="fr-FR" sz="2400" i="1" dirty="0">
                <a:solidFill>
                  <a:srgbClr val="FF0000"/>
                </a:solidFill>
              </a:rPr>
              <a:t>Il y en a 4 de moins qu’au départ</a:t>
            </a:r>
            <a:r>
              <a:rPr lang="fr-FR" sz="2400" i="1" dirty="0"/>
              <a:t>. 6 colombes sont parties 11 sont revenues. </a:t>
            </a:r>
            <a:r>
              <a:rPr lang="fr-FR" sz="2400" i="1" dirty="0">
                <a:solidFill>
                  <a:srgbClr val="FF0000"/>
                </a:solidFill>
              </a:rPr>
              <a:t>Il y en a 5 de plus qu’au départ</a:t>
            </a:r>
            <a:r>
              <a:rPr lang="it-IT" sz="2400" i="1" dirty="0"/>
              <a:t>.</a:t>
            </a:r>
          </a:p>
          <a:p>
            <a:r>
              <a:rPr lang="it-IT" sz="2400" i="1" dirty="0"/>
              <a:t>On </a:t>
            </a:r>
            <a:r>
              <a:rPr lang="it-IT" sz="2400" i="1" dirty="0" err="1"/>
              <a:t>fait</a:t>
            </a:r>
            <a:r>
              <a:rPr lang="it-IT" sz="2400" i="1" dirty="0"/>
              <a:t>: 23+4 = 27,	13-5 = 8 	et	27+8 = 35 </a:t>
            </a:r>
            <a:r>
              <a:rPr lang="it-IT" sz="2400" i="1" dirty="0" err="1"/>
              <a:t>oiseaux</a:t>
            </a:r>
            <a:endParaRPr lang="it-IT" sz="2400" i="1" dirty="0"/>
          </a:p>
          <a:p>
            <a:endParaRPr lang="it-IT" dirty="0"/>
          </a:p>
        </p:txBody>
      </p:sp>
    </p:spTree>
    <p:extLst>
      <p:ext uri="{BB962C8B-B14F-4D97-AF65-F5344CB8AC3E}">
        <p14:creationId xmlns:p14="http://schemas.microsoft.com/office/powerpoint/2010/main" val="142889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98592" y="0"/>
            <a:ext cx="8596668" cy="1020524"/>
          </a:xfrm>
        </p:spPr>
        <p:txBody>
          <a:bodyPr>
            <a:normAutofit fontScale="90000"/>
          </a:bodyPr>
          <a:lstStyle/>
          <a:p>
            <a:r>
              <a:rPr lang="it-IT" sz="2400" b="1" dirty="0"/>
              <a:t>Lingua naturale e rappresentazione grafica come supporto per la gestione delle trasformazioni</a:t>
            </a:r>
            <a:br>
              <a:rPr lang="it-IT" dirty="0"/>
            </a:br>
            <a:endParaRPr lang="it-IT" dirty="0"/>
          </a:p>
        </p:txBody>
      </p:sp>
      <p:sp>
        <p:nvSpPr>
          <p:cNvPr id="3" name="Segnaposto contenuto 2"/>
          <p:cNvSpPr>
            <a:spLocks noGrp="1"/>
          </p:cNvSpPr>
          <p:nvPr>
            <p:ph idx="1"/>
          </p:nvPr>
        </p:nvSpPr>
        <p:spPr>
          <a:xfrm>
            <a:off x="-260169" y="967154"/>
            <a:ext cx="10756719" cy="5890846"/>
          </a:xfrm>
        </p:spPr>
        <p:txBody>
          <a:bodyPr>
            <a:normAutofit/>
          </a:bodyPr>
          <a:lstStyle/>
          <a:p>
            <a:pPr lvl="0">
              <a:spcBef>
                <a:spcPts val="400"/>
              </a:spcBef>
            </a:pPr>
            <a:r>
              <a:rPr lang="it-IT" sz="1900" i="1" dirty="0">
                <a:solidFill>
                  <a:srgbClr val="FF0000"/>
                </a:solidFill>
              </a:rPr>
              <a:t>Prima</a:t>
            </a:r>
            <a:r>
              <a:rPr lang="it-IT" sz="1900" i="1" dirty="0"/>
              <a:t> abbiamo letto attentamente il problema. </a:t>
            </a:r>
            <a:r>
              <a:rPr lang="it-IT" sz="1900" i="1" dirty="0">
                <a:solidFill>
                  <a:srgbClr val="FF0000"/>
                </a:solidFill>
              </a:rPr>
              <a:t>Per aiutarci </a:t>
            </a:r>
            <a:r>
              <a:rPr lang="it-IT" sz="1900" i="1" dirty="0"/>
              <a:t>abbiamo disegnato, in forma di una rappresentazione grafica, i dati del problema a noi posti. Le rondini sono cerchi e le colombe croci. </a:t>
            </a:r>
            <a:r>
              <a:rPr lang="it-IT" sz="1900" i="1" dirty="0">
                <a:solidFill>
                  <a:srgbClr val="FF0000"/>
                </a:solidFill>
              </a:rPr>
              <a:t>Seguendo le indicazioni </a:t>
            </a:r>
            <a:r>
              <a:rPr lang="it-IT" sz="1900" i="1" dirty="0"/>
              <a:t>abbiamo disegnato e poi cancellato le rondini e le colombe che sono volate via e sono 17. </a:t>
            </a:r>
            <a:r>
              <a:rPr lang="it-IT" sz="1900" i="1" dirty="0">
                <a:solidFill>
                  <a:srgbClr val="FF0000"/>
                </a:solidFill>
              </a:rPr>
              <a:t>Basandoci sul prossimo dato </a:t>
            </a:r>
            <a:r>
              <a:rPr lang="it-IT" sz="1900" i="1" dirty="0"/>
              <a:t>abbiamo disegnato le rondini e le colombe che si sono aggiunte a quelle rimaste sul filo</a:t>
            </a:r>
          </a:p>
          <a:p>
            <a:pPr lvl="0">
              <a:spcBef>
                <a:spcPts val="400"/>
              </a:spcBef>
            </a:pPr>
            <a:r>
              <a:rPr lang="it-IT" sz="1900" i="1" dirty="0"/>
              <a:t>Agli uccelli precedentemente disegnati abbiamo aggiunto, </a:t>
            </a:r>
            <a:r>
              <a:rPr lang="it-IT" sz="1900" i="1" dirty="0">
                <a:solidFill>
                  <a:srgbClr val="FF0000"/>
                </a:solidFill>
              </a:rPr>
              <a:t>basandoci sull’ultimo dato </a:t>
            </a:r>
            <a:r>
              <a:rPr lang="it-IT" sz="1900" i="1" dirty="0"/>
              <a:t>a noi posto, il numero di cerchi, che sommati alle rondini precedentemente disegnate formava 23; poi abbiamo </a:t>
            </a:r>
            <a:r>
              <a:rPr lang="it-IT" sz="1900" dirty="0"/>
              <a:t>aggiunto</a:t>
            </a:r>
            <a:r>
              <a:rPr lang="it-IT" sz="1900" i="1" dirty="0"/>
              <a:t> un numero di colombe, che sommate a quelle precedentemente disegnate, formano 13.</a:t>
            </a:r>
          </a:p>
          <a:p>
            <a:pPr lvl="0">
              <a:spcBef>
                <a:spcPts val="400"/>
              </a:spcBef>
            </a:pPr>
            <a:r>
              <a:rPr lang="it-IT" sz="1900" i="1" dirty="0">
                <a:solidFill>
                  <a:srgbClr val="FF0000"/>
                </a:solidFill>
              </a:rPr>
              <a:t>Ora</a:t>
            </a:r>
            <a:r>
              <a:rPr lang="it-IT" sz="1900" i="1" dirty="0"/>
              <a:t> sommando i 17 uccelli volati via, dopo che Lorenzo aprì la finestra, con gli uccelli aggiunti per formare 23 rondini e 13 colombe, che sono gli uccelli che non sono mai volati via. Il totale è 35 (27 rondini e 8 colombe. </a:t>
            </a:r>
            <a:r>
              <a:rPr lang="it-IT" sz="1900" i="1" dirty="0">
                <a:solidFill>
                  <a:srgbClr val="FF0000"/>
                </a:solidFill>
              </a:rPr>
              <a:t>Ecco la nostra rappresentazione</a:t>
            </a:r>
          </a:p>
          <a:p>
            <a:pPr lvl="8" algn="r">
              <a:spcBef>
                <a:spcPts val="400"/>
              </a:spcBef>
            </a:pPr>
            <a:endParaRPr lang="it-IT" sz="1300" i="1" dirty="0"/>
          </a:p>
          <a:p>
            <a:pPr lvl="8" algn="ctr">
              <a:spcBef>
                <a:spcPts val="400"/>
              </a:spcBef>
            </a:pPr>
            <a:r>
              <a:rPr lang="it-IT" sz="2000" b="1" i="1" dirty="0">
                <a:solidFill>
                  <a:schemeClr val="accent1"/>
                </a:solidFill>
              </a:rPr>
              <a:t>LA RICCHEZZA DEI DIVERSI LINGUAGGI</a:t>
            </a:r>
          </a:p>
          <a:p>
            <a:pPr lvl="8" algn="ctr">
              <a:spcBef>
                <a:spcPts val="400"/>
              </a:spcBef>
            </a:pPr>
            <a:r>
              <a:rPr lang="it-IT" sz="2000" b="1" i="1" dirty="0">
                <a:solidFill>
                  <a:schemeClr val="accent1"/>
                </a:solidFill>
              </a:rPr>
              <a:t>DEGLI ALLIEVI</a:t>
            </a:r>
          </a:p>
          <a:p>
            <a:pPr lvl="8" algn="ctr">
              <a:spcBef>
                <a:spcPts val="400"/>
              </a:spcBef>
            </a:pPr>
            <a:endParaRPr lang="it-IT" sz="2000" b="1" i="1" dirty="0">
              <a:solidFill>
                <a:schemeClr val="accent1"/>
              </a:solidFill>
            </a:endParaRPr>
          </a:p>
          <a:p>
            <a:pPr lvl="8" algn="ctr">
              <a:spcBef>
                <a:spcPts val="400"/>
              </a:spcBef>
            </a:pPr>
            <a:endParaRPr lang="it-IT" sz="2000" b="1" i="1" dirty="0">
              <a:solidFill>
                <a:schemeClr val="accent1"/>
              </a:solidFill>
            </a:endParaRPr>
          </a:p>
          <a:p>
            <a:pPr lvl="0">
              <a:spcBef>
                <a:spcPts val="400"/>
              </a:spcBef>
            </a:pPr>
            <a:endParaRPr lang="it-IT" sz="1900" b="1" i="1" dirty="0">
              <a:solidFill>
                <a:schemeClr val="accent1"/>
              </a:solidFill>
            </a:endParaRPr>
          </a:p>
          <a:p>
            <a:pPr lvl="0">
              <a:spcBef>
                <a:spcPts val="400"/>
              </a:spcBef>
            </a:pPr>
            <a:endParaRPr lang="it-IT" sz="1900" i="1" dirty="0"/>
          </a:p>
          <a:p>
            <a:endParaRPr lang="it-IT" sz="2000" dirty="0"/>
          </a:p>
        </p:txBody>
      </p:sp>
      <p:pic>
        <p:nvPicPr>
          <p:cNvPr id="4" name="Immagine 3" descr="../scan%20del%2014%20luglio%202017/scan%20sistemati/5001.jpg"/>
          <p:cNvPicPr/>
          <p:nvPr/>
        </p:nvPicPr>
        <p:blipFill>
          <a:blip r:embed="rId3">
            <a:extLst>
              <a:ext uri="{28A0092B-C50C-407E-A947-70E740481C1C}">
                <a14:useLocalDpi xmlns:a14="http://schemas.microsoft.com/office/drawing/2010/main" val="0"/>
              </a:ext>
            </a:extLst>
          </a:blip>
          <a:srcRect/>
          <a:stretch>
            <a:fillRect/>
          </a:stretch>
        </p:blipFill>
        <p:spPr bwMode="auto">
          <a:xfrm>
            <a:off x="698592" y="4698617"/>
            <a:ext cx="4036071" cy="2159383"/>
          </a:xfrm>
          <a:prstGeom prst="rect">
            <a:avLst/>
          </a:prstGeom>
          <a:noFill/>
          <a:ln>
            <a:noFill/>
          </a:ln>
        </p:spPr>
      </p:pic>
    </p:spTree>
    <p:extLst>
      <p:ext uri="{BB962C8B-B14F-4D97-AF65-F5344CB8AC3E}">
        <p14:creationId xmlns:p14="http://schemas.microsoft.com/office/powerpoint/2010/main" val="100004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8661" y="0"/>
            <a:ext cx="9481930" cy="914400"/>
          </a:xfrm>
        </p:spPr>
        <p:txBody>
          <a:bodyPr>
            <a:normAutofit fontScale="90000"/>
          </a:bodyPr>
          <a:lstStyle/>
          <a:p>
            <a:br>
              <a:rPr lang="it-IT" sz="2400" dirty="0"/>
            </a:br>
            <a:r>
              <a:rPr lang="it-IT" sz="3200" b="1" dirty="0"/>
              <a:t>La molteplicità dei linguaggi</a:t>
            </a:r>
            <a:endParaRPr lang="fr-FR" sz="3200" b="1" dirty="0"/>
          </a:p>
        </p:txBody>
      </p:sp>
      <p:sp>
        <p:nvSpPr>
          <p:cNvPr id="3" name="Segnaposto contenuto 2"/>
          <p:cNvSpPr>
            <a:spLocks noGrp="1"/>
          </p:cNvSpPr>
          <p:nvPr>
            <p:ph idx="1"/>
          </p:nvPr>
        </p:nvSpPr>
        <p:spPr>
          <a:xfrm>
            <a:off x="677334" y="1092200"/>
            <a:ext cx="9533465" cy="5765799"/>
          </a:xfrm>
        </p:spPr>
        <p:txBody>
          <a:bodyPr>
            <a:noAutofit/>
          </a:bodyPr>
          <a:lstStyle/>
          <a:p>
            <a:r>
              <a:rPr lang="it-IT" sz="2800" dirty="0"/>
              <a:t>in una convivenza costruttiva di simboli, rappresentazioni grafiche, lingua naturale, </a:t>
            </a:r>
            <a:r>
              <a:rPr lang="is-IS" sz="2800" dirty="0"/>
              <a:t>…:</a:t>
            </a:r>
            <a:endParaRPr lang="it-IT" sz="2800" dirty="0"/>
          </a:p>
          <a:p>
            <a:r>
              <a:rPr lang="it-IT" sz="2800" dirty="0"/>
              <a:t>negli elaborati infatti si trova sovente più di un tipo di linguaggio al fine di gestire le situazioni e le risposte;</a:t>
            </a:r>
          </a:p>
          <a:p>
            <a:r>
              <a:rPr lang="it-IT" sz="2800" dirty="0"/>
              <a:t>questi diversi linguaggi si sostengono mutualmente, benché non siano sempre presenti contemporaneamente.</a:t>
            </a:r>
          </a:p>
          <a:p>
            <a:r>
              <a:rPr lang="it-IT" sz="2800" dirty="0">
                <a:solidFill>
                  <a:schemeClr val="tx2"/>
                </a:solidFill>
              </a:rPr>
              <a:t>Sta a noi adulti percepire tutta la complessità del ragionamento che passa nella testa degli allievi e che si esprime con i diversi linguaggi.</a:t>
            </a:r>
          </a:p>
          <a:p>
            <a:pPr algn="ctr"/>
            <a:r>
              <a:rPr lang="it-IT" sz="2800" i="1" dirty="0">
                <a:solidFill>
                  <a:srgbClr val="FF0000"/>
                </a:solidFill>
              </a:rPr>
              <a:t>Scriviamo dunque siamo</a:t>
            </a:r>
            <a:endParaRPr lang="it-IT" sz="2800" dirty="0">
              <a:solidFill>
                <a:srgbClr val="FF0000"/>
              </a:solidFill>
            </a:endParaRPr>
          </a:p>
        </p:txBody>
      </p:sp>
    </p:spTree>
    <p:extLst>
      <p:ext uri="{BB962C8B-B14F-4D97-AF65-F5344CB8AC3E}">
        <p14:creationId xmlns:p14="http://schemas.microsoft.com/office/powerpoint/2010/main" val="32023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60536" y="179294"/>
            <a:ext cx="8596668" cy="743712"/>
          </a:xfrm>
        </p:spPr>
        <p:txBody>
          <a:bodyPr/>
          <a:lstStyle/>
          <a:p>
            <a:r>
              <a:rPr lang="it-IT" b="1" dirty="0"/>
              <a:t>Seconda parte</a:t>
            </a:r>
          </a:p>
        </p:txBody>
      </p:sp>
      <p:sp>
        <p:nvSpPr>
          <p:cNvPr id="3" name="Segnaposto contenuto 2"/>
          <p:cNvSpPr>
            <a:spLocks noGrp="1"/>
          </p:cNvSpPr>
          <p:nvPr>
            <p:ph idx="1"/>
          </p:nvPr>
        </p:nvSpPr>
        <p:spPr>
          <a:xfrm>
            <a:off x="0" y="923006"/>
            <a:ext cx="9717741" cy="5567441"/>
          </a:xfrm>
        </p:spPr>
        <p:txBody>
          <a:bodyPr>
            <a:noAutofit/>
          </a:bodyPr>
          <a:lstStyle/>
          <a:p>
            <a:r>
              <a:rPr lang="it-IT" sz="2400" dirty="0"/>
              <a:t>Dopo il naso di Pinocchio e e le rondini, ecco un terzo esempio, per allievi delle nostre categorie più alte al fine di:</a:t>
            </a:r>
          </a:p>
          <a:p>
            <a:r>
              <a:rPr lang="it-IT" sz="2400" dirty="0"/>
              <a:t>Illustrare ancora il pensiero di  N. </a:t>
            </a:r>
            <a:r>
              <a:rPr lang="it-IT" sz="2400" dirty="0" err="1"/>
              <a:t>Rouche</a:t>
            </a:r>
            <a:r>
              <a:rPr lang="it-IT" sz="2400" dirty="0"/>
              <a:t> sull’intreccio dei nostri problemi con la lingua naturale che permette al pensiero di esprimersi e di  </a:t>
            </a:r>
            <a:r>
              <a:rPr lang="it-IT" sz="2400" dirty="0" err="1"/>
              <a:t>F</a:t>
            </a:r>
            <a:r>
              <a:rPr lang="it-IT" sz="2400" dirty="0"/>
              <a:t>. Speranza sulle idee scientifiche che si precisano effettivamente attraverso la lingua nella quale sono formulate,</a:t>
            </a:r>
          </a:p>
          <a:p>
            <a:r>
              <a:rPr lang="it-IT" sz="2400" dirty="0"/>
              <a:t>Passare un po’ di tempo sui testi che scriviamo e su quelli tramite i quali i nostri allievi ci rispondono  </a:t>
            </a:r>
          </a:p>
          <a:p>
            <a:r>
              <a:rPr lang="it-IT" sz="2400" dirty="0"/>
              <a:t>Fare qualche considerazione sulla maniera di interpretare i nostri testi rispettivi nell’ambito della comunicazione tra interlocutori che si esprimono con modalità differenti: dalle espressioni gergali alla lingua accademica, passando per i dialetti, i discorsi algebrici, lingua naturale. </a:t>
            </a:r>
          </a:p>
        </p:txBody>
      </p:sp>
    </p:spTree>
    <p:extLst>
      <p:ext uri="{BB962C8B-B14F-4D97-AF65-F5344CB8AC3E}">
        <p14:creationId xmlns:p14="http://schemas.microsoft.com/office/powerpoint/2010/main" val="153291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8600" y="166256"/>
            <a:ext cx="10162309" cy="602671"/>
          </a:xfrm>
        </p:spPr>
        <p:txBody>
          <a:bodyPr>
            <a:normAutofit/>
          </a:bodyPr>
          <a:lstStyle/>
          <a:p>
            <a:r>
              <a:rPr lang="fr-BE" sz="2400" b="1" dirty="0"/>
              <a:t>ALLENAMENTI IN BICI Cat. 7, 8, 9, 10 </a:t>
            </a:r>
            <a:endParaRPr lang="it-IT" sz="2400" b="1" dirty="0"/>
          </a:p>
        </p:txBody>
      </p:sp>
      <p:sp>
        <p:nvSpPr>
          <p:cNvPr id="3" name="Segnaposto contenuto 2"/>
          <p:cNvSpPr>
            <a:spLocks noGrp="1"/>
          </p:cNvSpPr>
          <p:nvPr>
            <p:ph idx="1"/>
          </p:nvPr>
        </p:nvSpPr>
        <p:spPr>
          <a:xfrm>
            <a:off x="228600" y="768927"/>
            <a:ext cx="10515600" cy="6089073"/>
          </a:xfrm>
        </p:spPr>
        <p:txBody>
          <a:bodyPr>
            <a:normAutofit/>
          </a:bodyPr>
          <a:lstStyle/>
          <a:p>
            <a:pPr>
              <a:lnSpc>
                <a:spcPct val="120000"/>
              </a:lnSpc>
              <a:spcBef>
                <a:spcPts val="0"/>
              </a:spcBef>
            </a:pPr>
            <a:r>
              <a:rPr lang="it-IT" sz="2400" dirty="0">
                <a:solidFill>
                  <a:schemeClr val="tx1"/>
                </a:solidFill>
              </a:rPr>
              <a:t>Il ciclista Giovanni si allena per la sua prossima gara. I suoi allenamenti si svolgono sempre su tre percorsi, uno lungo, uno medio e uno corto. Nell’allenamento di ieri, Giovanni ha effettuato due volte il percorso lungo, due volte il percorso medio e una volta il percorso corto, per un totale di 42 km. Oggi invece ripercorre cinque volte il percorso medio per un totale di 5 km in meno rispetto a ieri. Il suo programma di allenamento per domani prevede un totale di 48,8 km, che otterrà effettuando quattro volte il percorso lungo e una volta quello corto. </a:t>
            </a:r>
          </a:p>
          <a:p>
            <a:pPr>
              <a:lnSpc>
                <a:spcPct val="120000"/>
              </a:lnSpc>
              <a:spcBef>
                <a:spcPts val="0"/>
              </a:spcBef>
            </a:pPr>
            <a:r>
              <a:rPr lang="it-IT" sz="2400" dirty="0">
                <a:solidFill>
                  <a:schemeClr val="tx1"/>
                </a:solidFill>
              </a:rPr>
              <a:t>Per l’ultimo allenamento prima della gara, quello di dopodomani, Giovanni percorrerà una volta il percorso lungo, tre volte quello medio e due volte quello corto.</a:t>
            </a:r>
          </a:p>
          <a:p>
            <a:pPr>
              <a:lnSpc>
                <a:spcPct val="120000"/>
              </a:lnSpc>
              <a:spcBef>
                <a:spcPts val="0"/>
              </a:spcBef>
            </a:pPr>
            <a:r>
              <a:rPr lang="it-IT" sz="2400" b="1" dirty="0">
                <a:solidFill>
                  <a:schemeClr val="tx1"/>
                </a:solidFill>
              </a:rPr>
              <a:t>Quanti chilometri farà Giovanni nel suo ultimo allenamento? </a:t>
            </a:r>
          </a:p>
          <a:p>
            <a:pPr>
              <a:lnSpc>
                <a:spcPct val="120000"/>
              </a:lnSpc>
              <a:spcBef>
                <a:spcPts val="0"/>
              </a:spcBef>
            </a:pPr>
            <a:r>
              <a:rPr lang="it-IT" sz="2400" b="1" dirty="0">
                <a:solidFill>
                  <a:schemeClr val="tx1"/>
                </a:solidFill>
              </a:rPr>
              <a:t>Spiegate come avete trovato la vostra risposta.</a:t>
            </a:r>
          </a:p>
          <a:p>
            <a:pPr>
              <a:spcBef>
                <a:spcPts val="0"/>
              </a:spcBef>
            </a:pPr>
            <a:endParaRPr lang="it-IT" b="1" dirty="0"/>
          </a:p>
        </p:txBody>
      </p:sp>
    </p:spTree>
    <p:extLst>
      <p:ext uri="{BB962C8B-B14F-4D97-AF65-F5344CB8AC3E}">
        <p14:creationId xmlns:p14="http://schemas.microsoft.com/office/powerpoint/2010/main" val="1865969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3082" y="179294"/>
            <a:ext cx="9472027" cy="645459"/>
          </a:xfrm>
        </p:spPr>
        <p:txBody>
          <a:bodyPr>
            <a:normAutofit fontScale="90000"/>
          </a:bodyPr>
          <a:lstStyle/>
          <a:p>
            <a:r>
              <a:rPr lang="it-IT" sz="2200" b="1" i="1" dirty="0"/>
              <a:t>LA NOSTRA LINGUA… PER GLI ALLIEVI</a:t>
            </a:r>
            <a:br>
              <a:rPr lang="it-IT" sz="2200" b="1" dirty="0"/>
            </a:br>
            <a:r>
              <a:rPr lang="it-IT" sz="2200" b="1" dirty="0"/>
              <a:t> </a:t>
            </a:r>
            <a:r>
              <a:rPr lang="it-IT" sz="2200" b="1" i="1" dirty="0"/>
              <a:t>Analisi del nostro enunciato:</a:t>
            </a:r>
            <a:br>
              <a:rPr lang="it-IT" sz="2000" dirty="0"/>
            </a:br>
            <a:endParaRPr lang="it-IT" sz="2000" dirty="0"/>
          </a:p>
        </p:txBody>
      </p:sp>
      <p:sp>
        <p:nvSpPr>
          <p:cNvPr id="3" name="Segnaposto contenuto 2"/>
          <p:cNvSpPr>
            <a:spLocks noGrp="1"/>
          </p:cNvSpPr>
          <p:nvPr>
            <p:ph idx="1"/>
          </p:nvPr>
        </p:nvSpPr>
        <p:spPr>
          <a:xfrm>
            <a:off x="0" y="1107781"/>
            <a:ext cx="10687050" cy="5404597"/>
          </a:xfrm>
        </p:spPr>
        <p:txBody>
          <a:bodyPr>
            <a:normAutofit lnSpcReduction="10000"/>
          </a:bodyPr>
          <a:lstStyle/>
          <a:p>
            <a:pPr>
              <a:spcBef>
                <a:spcPts val="200"/>
              </a:spcBef>
            </a:pPr>
            <a:r>
              <a:rPr lang="it-IT" sz="2400" dirty="0">
                <a:solidFill>
                  <a:schemeClr val="tx1"/>
                </a:solidFill>
              </a:rPr>
              <a:t>Frasi brevi, chiare, precise: le 4 corse, i 4 giorni, ordine temporale rispettato, distanze…</a:t>
            </a:r>
            <a:br>
              <a:rPr lang="it-IT" sz="2400" dirty="0">
                <a:solidFill>
                  <a:schemeClr val="tx1"/>
                </a:solidFill>
              </a:rPr>
            </a:br>
            <a:endParaRPr lang="it-IT" sz="2400" dirty="0">
              <a:solidFill>
                <a:schemeClr val="tx1"/>
              </a:solidFill>
            </a:endParaRPr>
          </a:p>
          <a:p>
            <a:pPr>
              <a:spcBef>
                <a:spcPts val="200"/>
              </a:spcBef>
            </a:pPr>
            <a:r>
              <a:rPr lang="it-IT" sz="2400" dirty="0">
                <a:solidFill>
                  <a:schemeClr val="tx1"/>
                </a:solidFill>
              </a:rPr>
              <a:t>Il contesto: lo si considera “reale” e non fittizio, con un po’ d’ingenuità (programma d’allenamento, Giovanni, percorsi …)</a:t>
            </a:r>
            <a:br>
              <a:rPr lang="it-IT" sz="2400" dirty="0">
                <a:solidFill>
                  <a:schemeClr val="tx1"/>
                </a:solidFill>
              </a:rPr>
            </a:br>
            <a:r>
              <a:rPr lang="it-IT" sz="2400" dirty="0">
                <a:solidFill>
                  <a:schemeClr val="tx1"/>
                </a:solidFill>
              </a:rPr>
              <a:t>Non è ”cattivo”: non ci sono a prima vista dati superflui! (vedremo peraltro che la seriazione  - inutile - dei percorsi in “corto”, “medio” e “lungo” ha indotto alcuni allievi in errore) </a:t>
            </a:r>
            <a:br>
              <a:rPr lang="it-IT" sz="2400" dirty="0">
                <a:solidFill>
                  <a:schemeClr val="tx1"/>
                </a:solidFill>
              </a:rPr>
            </a:br>
            <a:r>
              <a:rPr lang="it-IT" sz="2400" dirty="0">
                <a:solidFill>
                  <a:schemeClr val="tx1"/>
                </a:solidFill>
              </a:rPr>
              <a:t>Stile “problema di matematica”: un po’ pesante e ripetitivo, non molto poetico, una punta di noia?</a:t>
            </a:r>
            <a:br>
              <a:rPr lang="it-IT" sz="2400" dirty="0">
                <a:solidFill>
                  <a:schemeClr val="tx1"/>
                </a:solidFill>
              </a:rPr>
            </a:br>
            <a:r>
              <a:rPr lang="it-IT" sz="2400" dirty="0">
                <a:solidFill>
                  <a:schemeClr val="tx1"/>
                </a:solidFill>
              </a:rPr>
              <a:t>Unica domanda: “Quanti</a:t>
            </a:r>
            <a:r>
              <a:rPr lang="is-IS" sz="2400" dirty="0">
                <a:solidFill>
                  <a:schemeClr val="tx1"/>
                </a:solidFill>
              </a:rPr>
              <a:t>…</a:t>
            </a:r>
            <a:r>
              <a:rPr lang="it-IT" sz="2400" dirty="0">
                <a:solidFill>
                  <a:schemeClr val="tx1"/>
                </a:solidFill>
              </a:rPr>
              <a:t>” con risposta unica e incontestabile.</a:t>
            </a:r>
          </a:p>
          <a:p>
            <a:pPr>
              <a:spcBef>
                <a:spcPts val="200"/>
              </a:spcBef>
            </a:pPr>
            <a:br>
              <a:rPr lang="it-IT" sz="2400" dirty="0">
                <a:solidFill>
                  <a:schemeClr val="tx1"/>
                </a:solidFill>
              </a:rPr>
            </a:br>
            <a:r>
              <a:rPr lang="it-IT" sz="2400" dirty="0">
                <a:solidFill>
                  <a:schemeClr val="tx1"/>
                </a:solidFill>
              </a:rPr>
              <a:t>In breve, ci si è preoccupati di scrivere un testo che permettesse all’allievo “qualunque” di appropriarsi del problema che rispondesse ai criteri della nostra griglia di elaborazione.</a:t>
            </a:r>
          </a:p>
          <a:p>
            <a:endParaRPr lang="it-IT" dirty="0"/>
          </a:p>
        </p:txBody>
      </p:sp>
    </p:spTree>
    <p:extLst>
      <p:ext uri="{BB962C8B-B14F-4D97-AF65-F5344CB8AC3E}">
        <p14:creationId xmlns:p14="http://schemas.microsoft.com/office/powerpoint/2010/main" val="212187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3298" y="1"/>
            <a:ext cx="9551186" cy="471948"/>
          </a:xfrm>
        </p:spPr>
        <p:txBody>
          <a:bodyPr>
            <a:normAutofit/>
          </a:bodyPr>
          <a:lstStyle/>
          <a:p>
            <a:pPr algn="ctr"/>
            <a:r>
              <a:rPr lang="it-IT" sz="2400" b="1" i="1" dirty="0"/>
              <a:t>AL DI LA’ DELLE PAROLE</a:t>
            </a:r>
          </a:p>
        </p:txBody>
      </p:sp>
      <p:sp>
        <p:nvSpPr>
          <p:cNvPr id="3" name="Segnaposto contenuto 2"/>
          <p:cNvSpPr>
            <a:spLocks noGrp="1"/>
          </p:cNvSpPr>
          <p:nvPr>
            <p:ph idx="1"/>
          </p:nvPr>
        </p:nvSpPr>
        <p:spPr>
          <a:xfrm>
            <a:off x="273298" y="471949"/>
            <a:ext cx="9994652" cy="6233651"/>
          </a:xfrm>
        </p:spPr>
        <p:txBody>
          <a:bodyPr>
            <a:normAutofit/>
          </a:bodyPr>
          <a:lstStyle/>
          <a:p>
            <a:pPr>
              <a:spcBef>
                <a:spcPts val="400"/>
              </a:spcBef>
            </a:pPr>
            <a:r>
              <a:rPr lang="it-IT" sz="2800" dirty="0">
                <a:solidFill>
                  <a:schemeClr val="tx1"/>
                </a:solidFill>
              </a:rPr>
              <a:t>l’allievo non lo sa, ma noi sì, vedasi la rubrica “compito matematico”</a:t>
            </a:r>
            <a:r>
              <a:rPr lang="fr-FR" sz="2800" dirty="0">
                <a:solidFill>
                  <a:schemeClr val="tx1"/>
                </a:solidFill>
              </a:rPr>
              <a:t>:</a:t>
            </a:r>
          </a:p>
          <a:p>
            <a:pPr>
              <a:spcBef>
                <a:spcPts val="400"/>
              </a:spcBef>
            </a:pPr>
            <a:r>
              <a:rPr lang="it-IT" sz="2800" i="1" dirty="0">
                <a:solidFill>
                  <a:schemeClr val="tx1"/>
                </a:solidFill>
              </a:rPr>
              <a:t>Determinare la lunghezza di un percorso, a + 3b + 2c, composto da tre parti a, b, c, conoscendo la lunghezza di tre altri percorsi composti dalle stesse parti, 2a + 2b + c = 42 ; 5b = 42 − 5 ; 4a + c = 48,8.</a:t>
            </a:r>
          </a:p>
          <a:p>
            <a:pPr>
              <a:spcBef>
                <a:spcPts val="400"/>
              </a:spcBef>
            </a:pPr>
            <a:r>
              <a:rPr lang="it-IT" sz="2800" i="1" dirty="0">
                <a:solidFill>
                  <a:schemeClr val="tx1"/>
                </a:solidFill>
              </a:rPr>
              <a:t>Impostare un sistema di tre equazioni in tre incognite </a:t>
            </a:r>
            <a:r>
              <a:rPr lang="fr-FR" sz="2800" dirty="0">
                <a:solidFill>
                  <a:schemeClr val="tx1"/>
                </a:solidFill>
              </a:rPr>
              <a:t>(</a:t>
            </a:r>
            <a:r>
              <a:rPr lang="it-IT" sz="2800" dirty="0">
                <a:solidFill>
                  <a:schemeClr val="tx1"/>
                </a:solidFill>
              </a:rPr>
              <a:t>la lingua usata qui è quella del “prof di </a:t>
            </a:r>
            <a:r>
              <a:rPr lang="it-IT" sz="2800" dirty="0" err="1">
                <a:solidFill>
                  <a:schemeClr val="tx1"/>
                </a:solidFill>
              </a:rPr>
              <a:t>mat</a:t>
            </a:r>
            <a:r>
              <a:rPr lang="it-IT" sz="2800" dirty="0">
                <a:solidFill>
                  <a:schemeClr val="tx1"/>
                </a:solidFill>
              </a:rPr>
              <a:t>” per altri “prof di </a:t>
            </a:r>
            <a:r>
              <a:rPr lang="it-IT" sz="2800" dirty="0" err="1">
                <a:solidFill>
                  <a:schemeClr val="tx1"/>
                </a:solidFill>
              </a:rPr>
              <a:t>mat</a:t>
            </a:r>
            <a:r>
              <a:rPr lang="it-IT" sz="2800" dirty="0">
                <a:solidFill>
                  <a:schemeClr val="tx1"/>
                </a:solidFill>
              </a:rPr>
              <a:t>”.</a:t>
            </a:r>
          </a:p>
          <a:p>
            <a:pPr>
              <a:lnSpc>
                <a:spcPct val="110000"/>
              </a:lnSpc>
              <a:spcBef>
                <a:spcPts val="0"/>
              </a:spcBef>
            </a:pPr>
            <a:r>
              <a:rPr lang="it-IT" sz="2800" dirty="0">
                <a:solidFill>
                  <a:schemeClr val="tx1"/>
                </a:solidFill>
              </a:rPr>
              <a:t>nelle consultazioni questo linguaggio specifico è stato spesso corretto e attenuato dai non matematici.</a:t>
            </a:r>
          </a:p>
        </p:txBody>
      </p:sp>
    </p:spTree>
    <p:extLst>
      <p:ext uri="{BB962C8B-B14F-4D97-AF65-F5344CB8AC3E}">
        <p14:creationId xmlns:p14="http://schemas.microsoft.com/office/powerpoint/2010/main" val="2812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85246" y="178420"/>
            <a:ext cx="8596668" cy="538272"/>
          </a:xfrm>
        </p:spPr>
        <p:txBody>
          <a:bodyPr>
            <a:normAutofit/>
          </a:bodyPr>
          <a:lstStyle/>
          <a:p>
            <a:r>
              <a:rPr lang="it-IT" sz="2800" b="1" dirty="0"/>
              <a:t>ANALISI DEL COMPITO e criteri di attribuzione</a:t>
            </a:r>
            <a:r>
              <a:rPr lang="is-IS" sz="2800" b="1" dirty="0"/>
              <a:t>…</a:t>
            </a:r>
            <a:endParaRPr lang="it-IT" sz="2800" b="1" dirty="0"/>
          </a:p>
        </p:txBody>
      </p:sp>
      <p:sp>
        <p:nvSpPr>
          <p:cNvPr id="3" name="Segnaposto contenuto 2"/>
          <p:cNvSpPr>
            <a:spLocks noGrp="1"/>
          </p:cNvSpPr>
          <p:nvPr>
            <p:ph idx="1"/>
          </p:nvPr>
        </p:nvSpPr>
        <p:spPr>
          <a:xfrm>
            <a:off x="235974" y="716692"/>
            <a:ext cx="9950017" cy="5939289"/>
          </a:xfrm>
        </p:spPr>
        <p:txBody>
          <a:bodyPr>
            <a:normAutofit lnSpcReduction="10000"/>
          </a:bodyPr>
          <a:lstStyle/>
          <a:p>
            <a:r>
              <a:rPr lang="it-IT" sz="2400" dirty="0"/>
              <a:t>E’ anche interessante vedere come si esprimono gli adulti quando si rivolgono ad altri adulti, nell’analisi a priori, con un linguaggio “rigoroso” </a:t>
            </a:r>
          </a:p>
          <a:p>
            <a:r>
              <a:rPr lang="it-IT" sz="2400" i="1" dirty="0"/>
              <a:t>Capire che il numero dei chilometri di ogni allenamento dipende dalla tipologia dei percorsi e da quante volte sono ripetuti.</a:t>
            </a:r>
          </a:p>
          <a:p>
            <a:r>
              <a:rPr lang="it-IT" sz="2400" dirty="0"/>
              <a:t>Nel passare all’attribuzione dei punteggi, ancora tra adulti, il linguaggio diventa meno rigoroso e il fossato fra l’autore e i destinatari</a:t>
            </a:r>
            <a:r>
              <a:rPr lang="is-IS" sz="2400" dirty="0"/>
              <a:t>… è profondo</a:t>
            </a:r>
            <a:r>
              <a:rPr lang="it-IT" sz="2400" dirty="0"/>
              <a:t> !!!</a:t>
            </a:r>
          </a:p>
          <a:p>
            <a:r>
              <a:rPr lang="it-IT" sz="2400" i="1" dirty="0"/>
              <a:t>4 Risposta corretta (44,2 km) </a:t>
            </a:r>
            <a:r>
              <a:rPr lang="it-IT" sz="2400" i="1" dirty="0">
                <a:solidFill>
                  <a:srgbClr val="FF0000"/>
                </a:solidFill>
              </a:rPr>
              <a:t>con spiegazione chiara </a:t>
            </a:r>
            <a:r>
              <a:rPr lang="it-IT" sz="2400" i="1" dirty="0"/>
              <a:t>del procedimento seguito</a:t>
            </a:r>
            <a:r>
              <a:rPr lang="is-IS" sz="2400" i="1" dirty="0"/>
              <a:t>…</a:t>
            </a:r>
          </a:p>
          <a:p>
            <a:r>
              <a:rPr lang="it-IT" sz="2400" i="1" dirty="0"/>
              <a:t>3 Risposta corretta con </a:t>
            </a:r>
            <a:r>
              <a:rPr lang="it-IT" sz="2400" i="1" dirty="0">
                <a:solidFill>
                  <a:srgbClr val="FF0000"/>
                </a:solidFill>
              </a:rPr>
              <a:t>una spiegazione incompleta o poco chiara </a:t>
            </a:r>
            <a:r>
              <a:rPr lang="mr-IN" sz="2400" i="1" dirty="0"/>
              <a:t>…</a:t>
            </a:r>
            <a:endParaRPr lang="it-IT" sz="2400" i="1" dirty="0"/>
          </a:p>
          <a:p>
            <a:r>
              <a:rPr lang="is-IS" sz="2400" i="1" dirty="0"/>
              <a:t>…</a:t>
            </a:r>
            <a:r>
              <a:rPr lang="it-IT" sz="2400" i="1" dirty="0"/>
              <a:t>1 </a:t>
            </a:r>
            <a:r>
              <a:rPr lang="it-IT" sz="2400" i="1" dirty="0">
                <a:solidFill>
                  <a:srgbClr val="FF0000"/>
                </a:solidFill>
              </a:rPr>
              <a:t>Inizio  corretto di ricerca </a:t>
            </a:r>
            <a:r>
              <a:rPr lang="it-IT" sz="2400" i="1" dirty="0"/>
              <a:t>(ad esempio, indicazioni di uno o due tentativi fatti con controllo delle</a:t>
            </a:r>
            <a:r>
              <a:rPr lang="it-IT" sz="2400" dirty="0"/>
              <a:t> </a:t>
            </a:r>
            <a:r>
              <a:rPr lang="it-IT" sz="2400" i="1" dirty="0"/>
              <a:t>condizioni) </a:t>
            </a:r>
            <a:br>
              <a:rPr lang="it-IT" sz="2400" i="1" dirty="0"/>
            </a:br>
            <a:r>
              <a:rPr lang="mr-IN" sz="2400" i="1" dirty="0"/>
              <a:t>…</a:t>
            </a:r>
            <a:endParaRPr lang="it-IT" sz="2400" i="1" dirty="0"/>
          </a:p>
          <a:p>
            <a:r>
              <a:rPr lang="it-IT" sz="2400" i="1" dirty="0"/>
              <a:t>0 </a:t>
            </a:r>
            <a:r>
              <a:rPr lang="it-IT" sz="2400" i="1" dirty="0">
                <a:solidFill>
                  <a:srgbClr val="FF0000"/>
                </a:solidFill>
              </a:rPr>
              <a:t>Incomprensione del problema</a:t>
            </a:r>
            <a:endParaRPr lang="it-IT" sz="2400" dirty="0"/>
          </a:p>
        </p:txBody>
      </p:sp>
    </p:spTree>
    <p:extLst>
      <p:ext uri="{BB962C8B-B14F-4D97-AF65-F5344CB8AC3E}">
        <p14:creationId xmlns:p14="http://schemas.microsoft.com/office/powerpoint/2010/main" val="162451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
            <a:ext cx="8596668" cy="863600"/>
          </a:xfrm>
        </p:spPr>
        <p:txBody>
          <a:bodyPr>
            <a:normAutofit/>
          </a:bodyPr>
          <a:lstStyle/>
          <a:p>
            <a:r>
              <a:rPr lang="it-IT" sz="2800" b="1" dirty="0"/>
              <a:t>TRADUZIONE DEI DATI</a:t>
            </a:r>
          </a:p>
        </p:txBody>
      </p:sp>
      <p:sp>
        <p:nvSpPr>
          <p:cNvPr id="3" name="Segnaposto contenuto 2"/>
          <p:cNvSpPr>
            <a:spLocks noGrp="1"/>
          </p:cNvSpPr>
          <p:nvPr>
            <p:ph idx="1"/>
          </p:nvPr>
        </p:nvSpPr>
        <p:spPr>
          <a:xfrm>
            <a:off x="361335" y="863601"/>
            <a:ext cx="9228667" cy="5618029"/>
          </a:xfrm>
        </p:spPr>
        <p:txBody>
          <a:bodyPr/>
          <a:lstStyle/>
          <a:p>
            <a:br>
              <a:rPr lang="fr-FR" sz="2000" dirty="0"/>
            </a:br>
            <a:r>
              <a:rPr lang="it-IT" sz="2400" dirty="0">
                <a:solidFill>
                  <a:schemeClr val="tx1"/>
                </a:solidFill>
              </a:rPr>
              <a:t>Le relazioni fra i tre percorsi descritti nell’enunciato ci vengono restituiti nelle spiegazioni di numerosi elaborati in linguaggio “allievo” </a:t>
            </a:r>
          </a:p>
          <a:p>
            <a:endParaRPr lang="it-IT" sz="2400" dirty="0"/>
          </a:p>
          <a:p>
            <a:r>
              <a:rPr lang="fr-BE" sz="2400" dirty="0"/>
              <a:t>Exemple 1</a:t>
            </a:r>
            <a:br>
              <a:rPr lang="fr-BE" sz="2400" dirty="0"/>
            </a:br>
            <a:br>
              <a:rPr lang="fr-BE" sz="2400" dirty="0"/>
            </a:br>
            <a:r>
              <a:rPr lang="fr-BE" sz="2400" i="1" dirty="0"/>
              <a:t> Ieri = 2 p.lung - 2p.medio - 1p.corto. </a:t>
            </a:r>
            <a:br>
              <a:rPr lang="it-IT" sz="2400" dirty="0"/>
            </a:br>
            <a:r>
              <a:rPr lang="it-IT" sz="2400" dirty="0"/>
              <a:t>	</a:t>
            </a:r>
            <a:r>
              <a:rPr lang="fr-BE" sz="2400" i="1" dirty="0"/>
              <a:t>42 km = somma dei percorsi di ieri</a:t>
            </a:r>
            <a:br>
              <a:rPr lang="it-IT" sz="2400" dirty="0"/>
            </a:br>
            <a:r>
              <a:rPr lang="it-IT" sz="2400" dirty="0"/>
              <a:t>	</a:t>
            </a:r>
            <a:r>
              <a:rPr lang="fr-BE" sz="2400" i="1" dirty="0"/>
              <a:t>Oggi = 5p.medio – 5 km di ieri</a:t>
            </a:r>
            <a:br>
              <a:rPr lang="it-IT" sz="2400" dirty="0"/>
            </a:br>
            <a:r>
              <a:rPr lang="it-IT" sz="2400" dirty="0"/>
              <a:t>	</a:t>
            </a:r>
            <a:r>
              <a:rPr lang="fr-BE" sz="2400" i="1" dirty="0"/>
              <a:t>Domani = 48,8 km = 4p.lungo – 1p.corto</a:t>
            </a:r>
            <a:br>
              <a:rPr lang="it-IT" sz="2400" dirty="0"/>
            </a:br>
            <a:r>
              <a:rPr lang="it-IT" sz="2400" dirty="0"/>
              <a:t>	</a:t>
            </a:r>
            <a:r>
              <a:rPr lang="fr-BE" sz="2400" i="1" dirty="0"/>
              <a:t>Dopodomani= 1p.lungo-3p.medio-2 quello corto</a:t>
            </a:r>
            <a:r>
              <a:rPr lang="fr-BE" sz="2400" dirty="0"/>
              <a:t> </a:t>
            </a:r>
            <a:endParaRPr lang="it-IT" sz="2400" dirty="0"/>
          </a:p>
          <a:p>
            <a:endParaRPr lang="it-IT" dirty="0"/>
          </a:p>
        </p:txBody>
      </p:sp>
    </p:spTree>
    <p:extLst>
      <p:ext uri="{BB962C8B-B14F-4D97-AF65-F5344CB8AC3E}">
        <p14:creationId xmlns:p14="http://schemas.microsoft.com/office/powerpoint/2010/main" val="41005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20134"/>
            <a:ext cx="8596668" cy="508000"/>
          </a:xfrm>
        </p:spPr>
        <p:txBody>
          <a:bodyPr>
            <a:normAutofit fontScale="90000"/>
          </a:bodyPr>
          <a:lstStyle/>
          <a:p>
            <a:r>
              <a:rPr lang="it-IT" sz="2800" b="1" dirty="0"/>
              <a:t>TRADUZIONE DEI DATI</a:t>
            </a:r>
          </a:p>
        </p:txBody>
      </p:sp>
      <p:sp>
        <p:nvSpPr>
          <p:cNvPr id="3" name="Segnaposto contenuto 2"/>
          <p:cNvSpPr>
            <a:spLocks noGrp="1"/>
          </p:cNvSpPr>
          <p:nvPr>
            <p:ph idx="1"/>
          </p:nvPr>
        </p:nvSpPr>
        <p:spPr>
          <a:xfrm>
            <a:off x="677335" y="728134"/>
            <a:ext cx="8596668" cy="5313230"/>
          </a:xfrm>
        </p:spPr>
        <p:txBody>
          <a:bodyPr/>
          <a:lstStyle/>
          <a:p>
            <a:r>
              <a:rPr lang="it-IT" dirty="0">
                <a:solidFill>
                  <a:schemeClr val="tx1"/>
                </a:solidFill>
              </a:rPr>
              <a:t>In linguaggio figurativo, esempio 2</a:t>
            </a:r>
          </a:p>
          <a:p>
            <a:endParaRPr lang="it-IT" dirty="0"/>
          </a:p>
        </p:txBody>
      </p:sp>
      <p:pic>
        <p:nvPicPr>
          <p:cNvPr id="4" name="Image 1" descr="SNOOPY:scansioni François:9032.jpeg"/>
          <p:cNvPicPr/>
          <p:nvPr/>
        </p:nvPicPr>
        <p:blipFill>
          <a:blip r:embed="rId2">
            <a:extLst>
              <a:ext uri="{28A0092B-C50C-407E-A947-70E740481C1C}">
                <a14:useLocalDpi xmlns:a14="http://schemas.microsoft.com/office/drawing/2010/main" val="0"/>
              </a:ext>
            </a:extLst>
          </a:blip>
          <a:srcRect/>
          <a:stretch>
            <a:fillRect/>
          </a:stretch>
        </p:blipFill>
        <p:spPr bwMode="auto">
          <a:xfrm>
            <a:off x="1669436" y="1236133"/>
            <a:ext cx="6579214" cy="5316285"/>
          </a:xfrm>
          <a:prstGeom prst="rect">
            <a:avLst/>
          </a:prstGeom>
          <a:noFill/>
          <a:ln>
            <a:noFill/>
          </a:ln>
        </p:spPr>
      </p:pic>
    </p:spTree>
    <p:extLst>
      <p:ext uri="{BB962C8B-B14F-4D97-AF65-F5344CB8AC3E}">
        <p14:creationId xmlns:p14="http://schemas.microsoft.com/office/powerpoint/2010/main" val="10242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254001"/>
            <a:ext cx="8596668" cy="745459"/>
          </a:xfrm>
        </p:spPr>
        <p:txBody>
          <a:bodyPr>
            <a:noAutofit/>
          </a:bodyPr>
          <a:lstStyle/>
          <a:p>
            <a:r>
              <a:rPr lang="it-IT" sz="2800" b="1" dirty="0"/>
              <a:t>TRADUZIONE DEI DATI</a:t>
            </a:r>
          </a:p>
        </p:txBody>
      </p:sp>
      <p:sp>
        <p:nvSpPr>
          <p:cNvPr id="3" name="Segnaposto contenuto 2"/>
          <p:cNvSpPr>
            <a:spLocks noGrp="1"/>
          </p:cNvSpPr>
          <p:nvPr>
            <p:ph idx="1"/>
          </p:nvPr>
        </p:nvSpPr>
        <p:spPr>
          <a:xfrm>
            <a:off x="677335" y="1190847"/>
            <a:ext cx="8870702" cy="5061097"/>
          </a:xfrm>
        </p:spPr>
        <p:txBody>
          <a:bodyPr>
            <a:normAutofit/>
          </a:bodyPr>
          <a:lstStyle/>
          <a:p>
            <a:r>
              <a:rPr lang="it-IT" sz="2800" dirty="0"/>
              <a:t>Esempio 3 (</a:t>
            </a:r>
            <a:r>
              <a:rPr lang="it-IT" sz="2800" dirty="0" err="1"/>
              <a:t>cat</a:t>
            </a:r>
            <a:r>
              <a:rPr lang="it-IT" sz="2800" dirty="0"/>
              <a:t> 9)</a:t>
            </a:r>
          </a:p>
          <a:p>
            <a:br>
              <a:rPr lang="it-IT" sz="2800" dirty="0"/>
            </a:br>
            <a:r>
              <a:rPr lang="it-IT" sz="2800" dirty="0">
                <a:solidFill>
                  <a:schemeClr val="tx1"/>
                </a:solidFill>
              </a:rPr>
              <a:t>Ci si avvicina alle scritture algebriche</a:t>
            </a:r>
            <a:br>
              <a:rPr lang="it-IT" sz="2800" dirty="0">
                <a:solidFill>
                  <a:srgbClr val="FF0000"/>
                </a:solidFill>
              </a:rPr>
            </a:br>
            <a:br>
              <a:rPr lang="it-IT" sz="2800" dirty="0">
                <a:solidFill>
                  <a:srgbClr val="FF0000"/>
                </a:solidFill>
              </a:rPr>
            </a:br>
            <a:r>
              <a:rPr lang="it-IT" sz="2800" i="1" dirty="0"/>
              <a:t>IERI = 2 L + 2 M + 1 C = 42 km</a:t>
            </a:r>
            <a:br>
              <a:rPr lang="it-IT" sz="2800" dirty="0"/>
            </a:br>
            <a:r>
              <a:rPr lang="it-IT" sz="2800" i="1" dirty="0"/>
              <a:t>OGGI = 5 M = IERI – 5 km = 42 – 5 = 37 km</a:t>
            </a:r>
            <a:br>
              <a:rPr lang="it-IT" sz="2800" dirty="0"/>
            </a:br>
            <a:r>
              <a:rPr lang="it-IT" sz="2800" i="1" dirty="0"/>
              <a:t>DOMANI = 4 L + 1 C = 48,8 km</a:t>
            </a:r>
            <a:br>
              <a:rPr lang="it-IT" sz="2800" dirty="0"/>
            </a:br>
            <a:r>
              <a:rPr lang="it-IT" sz="2800" i="1" dirty="0"/>
              <a:t>DOPO DOMANI = 1 L + 1</a:t>
            </a:r>
            <a:br>
              <a:rPr lang="it-IT" sz="2800" dirty="0"/>
            </a:br>
            <a:r>
              <a:rPr lang="it-IT" sz="2800" i="1" dirty="0"/>
              <a:t>Quanti km farà dopodomani?</a:t>
            </a:r>
            <a:endParaRPr lang="it-IT" sz="2800" dirty="0"/>
          </a:p>
        </p:txBody>
      </p:sp>
    </p:spTree>
    <p:extLst>
      <p:ext uri="{BB962C8B-B14F-4D97-AF65-F5344CB8AC3E}">
        <p14:creationId xmlns:p14="http://schemas.microsoft.com/office/powerpoint/2010/main" val="192988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0"/>
            <a:ext cx="8596668" cy="735106"/>
          </a:xfrm>
        </p:spPr>
        <p:txBody>
          <a:bodyPr>
            <a:normAutofit/>
          </a:bodyPr>
          <a:lstStyle/>
          <a:p>
            <a:r>
              <a:rPr lang="it-IT" sz="2400" dirty="0"/>
              <a:t> </a:t>
            </a:r>
            <a:r>
              <a:rPr lang="it-IT" sz="2400" b="1" dirty="0"/>
              <a:t>PROCEDURA PERCORSO MEDIO</a:t>
            </a:r>
          </a:p>
        </p:txBody>
      </p:sp>
      <p:sp>
        <p:nvSpPr>
          <p:cNvPr id="3" name="Segnaposto contenuto 2"/>
          <p:cNvSpPr>
            <a:spLocks noGrp="1"/>
          </p:cNvSpPr>
          <p:nvPr>
            <p:ph idx="1"/>
          </p:nvPr>
        </p:nvSpPr>
        <p:spPr>
          <a:xfrm>
            <a:off x="677334" y="914400"/>
            <a:ext cx="9578290" cy="5558118"/>
          </a:xfrm>
        </p:spPr>
        <p:txBody>
          <a:bodyPr>
            <a:normAutofit/>
          </a:bodyPr>
          <a:lstStyle/>
          <a:p>
            <a:pPr marL="365125" indent="-365125">
              <a:buNone/>
            </a:pPr>
            <a:r>
              <a:rPr lang="fr-BE" sz="2400" dirty="0"/>
              <a:t>	</a:t>
            </a:r>
            <a:r>
              <a:rPr lang="it-IT" sz="2400" dirty="0">
                <a:solidFill>
                  <a:schemeClr val="tx1"/>
                </a:solidFill>
              </a:rPr>
              <a:t>La gran parte dei gruppi ha calcolato i percorsi medi dalla seconda informazione dell’enunciato</a:t>
            </a:r>
          </a:p>
          <a:p>
            <a:r>
              <a:rPr lang="fr-BE" sz="2400" i="1" dirty="0"/>
              <a:t>Aujourd’hui, en répétant cinq fois le parcours moyen, il a parcouru 5 km de moins qu’hier » en effectuant l’opération (42 – 5) :5 = 7,4  (km).</a:t>
            </a:r>
            <a:br>
              <a:rPr lang="it-IT" sz="2400" dirty="0"/>
            </a:br>
            <a:br>
              <a:rPr lang="it-IT" sz="2400" dirty="0"/>
            </a:br>
            <a:r>
              <a:rPr lang="fr-BE" sz="2400" dirty="0"/>
              <a:t>o:</a:t>
            </a:r>
            <a:r>
              <a:rPr lang="it-IT" sz="2400" dirty="0"/>
              <a:t> risoluzione</a:t>
            </a:r>
            <a:r>
              <a:rPr lang="fr-BE" sz="2400" dirty="0"/>
              <a:t>	di 5</a:t>
            </a:r>
            <a:r>
              <a:rPr lang="fr-BE" sz="2400" i="1" dirty="0"/>
              <a:t>m</a:t>
            </a:r>
            <a:r>
              <a:rPr lang="fr-BE" sz="2400" dirty="0"/>
              <a:t> + 5 = 42</a:t>
            </a:r>
            <a:br>
              <a:rPr lang="it-IT" sz="2400" dirty="0"/>
            </a:br>
            <a:br>
              <a:rPr lang="it-IT" sz="2400" dirty="0"/>
            </a:br>
            <a:r>
              <a:rPr lang="it-IT" sz="2400" i="1" dirty="0">
                <a:solidFill>
                  <a:srgbClr val="0070C0"/>
                </a:solidFill>
              </a:rPr>
              <a:t>Per trovare i chilometri dell’ultimo allenamento di Giovanni siamo partiti con trovare il valore del percorso medio: infatti la seconda affermazione dice che Giovanni ha percorso 5 volte il percorso medio con un totale di 5 km in meno rispetto ai 42 km del primo giorno, perciò abbiamo fatto 42 – 5 = 37, 37 : 5 = 7,4 . Il percorso medio à perciò lungo 7,4.</a:t>
            </a:r>
            <a:endParaRPr lang="it-IT" sz="2400" dirty="0">
              <a:solidFill>
                <a:srgbClr val="0070C0"/>
              </a:solidFill>
            </a:endParaRPr>
          </a:p>
          <a:p>
            <a:endParaRPr lang="it-IT" dirty="0"/>
          </a:p>
        </p:txBody>
      </p:sp>
    </p:spTree>
    <p:extLst>
      <p:ext uri="{BB962C8B-B14F-4D97-AF65-F5344CB8AC3E}">
        <p14:creationId xmlns:p14="http://schemas.microsoft.com/office/powerpoint/2010/main" val="123993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0659" y="161367"/>
            <a:ext cx="8933344" cy="448234"/>
          </a:xfrm>
        </p:spPr>
        <p:txBody>
          <a:bodyPr>
            <a:normAutofit fontScale="90000"/>
          </a:bodyPr>
          <a:lstStyle/>
          <a:p>
            <a:r>
              <a:rPr lang="it-IT" sz="2800" b="1" dirty="0"/>
              <a:t>LA SOSTITUZIONE</a:t>
            </a:r>
          </a:p>
        </p:txBody>
      </p:sp>
      <p:sp>
        <p:nvSpPr>
          <p:cNvPr id="3" name="Segnaposto contenuto 2"/>
          <p:cNvSpPr>
            <a:spLocks noGrp="1"/>
          </p:cNvSpPr>
          <p:nvPr>
            <p:ph idx="1"/>
          </p:nvPr>
        </p:nvSpPr>
        <p:spPr>
          <a:xfrm>
            <a:off x="179293" y="609602"/>
            <a:ext cx="9529377" cy="5604932"/>
          </a:xfrm>
        </p:spPr>
        <p:txBody>
          <a:bodyPr>
            <a:normAutofit fontScale="25000" lnSpcReduction="20000"/>
          </a:bodyPr>
          <a:lstStyle/>
          <a:p>
            <a:pPr>
              <a:lnSpc>
                <a:spcPct val="120000"/>
              </a:lnSpc>
              <a:spcBef>
                <a:spcPts val="0"/>
              </a:spcBef>
            </a:pPr>
            <a:r>
              <a:rPr lang="it-IT" sz="8000" dirty="0">
                <a:solidFill>
                  <a:schemeClr val="tx1"/>
                </a:solidFill>
              </a:rPr>
              <a:t>Quando la lunghezza del percorso medio è determinata bisogna tenerne conto in una procedura deduttiva, per il seguito della risoluzione e passare alla tappa successiva. Cioè sostituire a  percorso medio- due volte il valore 7,4 in una relazione data dal primo allenamento (ieri) e esprimerlo con i linguaggi a disposizione degli allievi.</a:t>
            </a:r>
          </a:p>
          <a:p>
            <a:pPr>
              <a:lnSpc>
                <a:spcPct val="120000"/>
              </a:lnSpc>
              <a:spcBef>
                <a:spcPts val="0"/>
              </a:spcBef>
            </a:pPr>
            <a:endParaRPr lang="it-IT" sz="8000" dirty="0"/>
          </a:p>
          <a:p>
            <a:pPr>
              <a:lnSpc>
                <a:spcPct val="120000"/>
              </a:lnSpc>
              <a:spcBef>
                <a:spcPts val="0"/>
              </a:spcBef>
            </a:pPr>
            <a:r>
              <a:rPr lang="it-IT" sz="8000" dirty="0">
                <a:solidFill>
                  <a:srgbClr val="0070C0"/>
                </a:solidFill>
              </a:rPr>
              <a:t>In linguaggio algebrico </a:t>
            </a:r>
            <a:r>
              <a:rPr lang="it-IT" sz="8000" dirty="0"/>
              <a:t>(da 1% a 2% nelle categorie da 8 a 10) </a:t>
            </a:r>
            <a:br>
              <a:rPr lang="it-IT" sz="8000" dirty="0"/>
            </a:br>
            <a:r>
              <a:rPr lang="it-IT" sz="8000" dirty="0"/>
              <a:t> </a:t>
            </a:r>
            <a:r>
              <a:rPr lang="it-IT" sz="8000" i="1" dirty="0"/>
              <a:t>c</a:t>
            </a:r>
            <a:r>
              <a:rPr lang="it-IT" sz="8000" dirty="0"/>
              <a:t> + 2</a:t>
            </a:r>
            <a:r>
              <a:rPr lang="it-IT" sz="8000" i="1" dirty="0"/>
              <a:t>m</a:t>
            </a:r>
            <a:r>
              <a:rPr lang="it-IT" sz="8000" dirty="0"/>
              <a:t> + 2</a:t>
            </a:r>
            <a:r>
              <a:rPr lang="it-IT" sz="8000" i="1" dirty="0"/>
              <a:t>l</a:t>
            </a:r>
            <a:r>
              <a:rPr lang="it-IT" sz="8000" dirty="0"/>
              <a:t> = 42 	a 	</a:t>
            </a:r>
            <a:r>
              <a:rPr lang="it-IT" sz="8000" i="1" dirty="0"/>
              <a:t>c</a:t>
            </a:r>
            <a:r>
              <a:rPr lang="it-IT" sz="8000" dirty="0"/>
              <a:t> + 14,8 + 2</a:t>
            </a:r>
            <a:r>
              <a:rPr lang="it-IT" sz="8000" i="1" dirty="0"/>
              <a:t>l</a:t>
            </a:r>
            <a:r>
              <a:rPr lang="it-IT" sz="8000" dirty="0"/>
              <a:t> = 42	poi a 	</a:t>
            </a:r>
            <a:r>
              <a:rPr lang="it-IT" sz="8000" i="1" dirty="0"/>
              <a:t>c</a:t>
            </a:r>
            <a:r>
              <a:rPr lang="it-IT" sz="8000" dirty="0"/>
              <a:t> + 2</a:t>
            </a:r>
            <a:r>
              <a:rPr lang="it-IT" sz="8000" i="1" dirty="0"/>
              <a:t>l</a:t>
            </a:r>
            <a:r>
              <a:rPr lang="it-IT" sz="8000" dirty="0"/>
              <a:t> = 27,2</a:t>
            </a:r>
          </a:p>
          <a:p>
            <a:pPr>
              <a:lnSpc>
                <a:spcPct val="120000"/>
              </a:lnSpc>
              <a:spcBef>
                <a:spcPts val="0"/>
              </a:spcBef>
            </a:pPr>
            <a:r>
              <a:rPr lang="it-IT" sz="8000" dirty="0"/>
              <a:t>in </a:t>
            </a:r>
            <a:r>
              <a:rPr lang="it-IT" sz="8000" dirty="0">
                <a:solidFill>
                  <a:srgbClr val="0070C0"/>
                </a:solidFill>
              </a:rPr>
              <a:t>linguaggio naturale </a:t>
            </a:r>
            <a:r>
              <a:rPr lang="it-IT" sz="8000" dirty="0"/>
              <a:t>(circa il 25% in categoria 7, da 35 al 50% in categoria 8, da 60 al 70% nelle categorie 9 e 10) </a:t>
            </a:r>
          </a:p>
          <a:p>
            <a:pPr>
              <a:lnSpc>
                <a:spcPct val="120000"/>
              </a:lnSpc>
              <a:spcBef>
                <a:spcPts val="0"/>
              </a:spcBef>
            </a:pPr>
            <a:endParaRPr lang="it-IT" sz="8000" dirty="0"/>
          </a:p>
          <a:p>
            <a:pPr>
              <a:lnSpc>
                <a:spcPct val="120000"/>
              </a:lnSpc>
              <a:spcBef>
                <a:spcPts val="0"/>
              </a:spcBef>
            </a:pPr>
            <a:r>
              <a:rPr lang="fr-BE" sz="8000" dirty="0"/>
              <a:t>-</a:t>
            </a:r>
            <a:r>
              <a:rPr lang="fr-BE" sz="8000" i="1" dirty="0"/>
              <a:t> (8</a:t>
            </a:r>
            <a:r>
              <a:rPr lang="fr-BE" sz="8000" i="1" baseline="30000" dirty="0"/>
              <a:t>e</a:t>
            </a:r>
            <a:r>
              <a:rPr lang="fr-BE" sz="8000" i="1" dirty="0"/>
              <a:t>)Nous savons que 37 :5 = parcours moyen, cela donne 7,4 km. Ensuite nous pouvons voir que si on enlève 2 fois 7,4 à 42 cela donne 27,2 km.</a:t>
            </a:r>
          </a:p>
          <a:p>
            <a:pPr>
              <a:lnSpc>
                <a:spcPct val="120000"/>
              </a:lnSpc>
              <a:spcBef>
                <a:spcPts val="0"/>
              </a:spcBef>
            </a:pPr>
            <a:endParaRPr lang="it-IT" sz="8000" dirty="0">
              <a:solidFill>
                <a:schemeClr val="tx1"/>
              </a:solidFill>
            </a:endParaRPr>
          </a:p>
          <a:p>
            <a:pPr>
              <a:lnSpc>
                <a:spcPct val="120000"/>
              </a:lnSpc>
              <a:spcBef>
                <a:spcPts val="0"/>
              </a:spcBef>
            </a:pPr>
            <a:r>
              <a:rPr lang="fr-BE" sz="8000" dirty="0">
                <a:solidFill>
                  <a:schemeClr val="tx1"/>
                </a:solidFill>
              </a:rPr>
              <a:t> </a:t>
            </a:r>
            <a:r>
              <a:rPr lang="it-IT" sz="8000" dirty="0">
                <a:solidFill>
                  <a:schemeClr val="tx1"/>
                </a:solidFill>
              </a:rPr>
              <a:t>- </a:t>
            </a:r>
            <a:r>
              <a:rPr lang="fr-BE" sz="8000" i="1" dirty="0">
                <a:solidFill>
                  <a:schemeClr val="tx1"/>
                </a:solidFill>
              </a:rPr>
              <a:t>(9</a:t>
            </a:r>
            <a:r>
              <a:rPr lang="fr-BE" sz="8000" i="1" baseline="30000" dirty="0">
                <a:solidFill>
                  <a:schemeClr val="tx1"/>
                </a:solidFill>
              </a:rPr>
              <a:t>e</a:t>
            </a:r>
            <a:r>
              <a:rPr lang="fr-BE" sz="8000" i="1" dirty="0">
                <a:solidFill>
                  <a:schemeClr val="tx1"/>
                </a:solidFill>
              </a:rPr>
              <a:t>) Per trovare questo risultato abbiamo calcolato il percordo medio facendo 37 :5 = 7,4km. Dopo abbiamo tolto i due percorsi medi dal primo allentamento ottenendo 27,2 km ;</a:t>
            </a:r>
            <a:endParaRPr lang="it-IT" sz="8000" dirty="0">
              <a:solidFill>
                <a:schemeClr val="tx1"/>
              </a:solidFill>
            </a:endParaRPr>
          </a:p>
          <a:p>
            <a:pPr>
              <a:lnSpc>
                <a:spcPct val="120000"/>
              </a:lnSpc>
              <a:spcBef>
                <a:spcPts val="0"/>
              </a:spcBef>
            </a:pPr>
            <a:endParaRPr lang="it-IT" sz="7200" dirty="0"/>
          </a:p>
          <a:p>
            <a:endParaRPr lang="it-IT" dirty="0"/>
          </a:p>
        </p:txBody>
      </p:sp>
    </p:spTree>
    <p:extLst>
      <p:ext uri="{BB962C8B-B14F-4D97-AF65-F5344CB8AC3E}">
        <p14:creationId xmlns:p14="http://schemas.microsoft.com/office/powerpoint/2010/main" val="116663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1" y="233082"/>
            <a:ext cx="9269506" cy="413689"/>
          </a:xfrm>
        </p:spPr>
        <p:txBody>
          <a:bodyPr>
            <a:normAutofit fontScale="90000"/>
          </a:bodyPr>
          <a:lstStyle/>
          <a:p>
            <a:r>
              <a:rPr lang="it-IT" sz="2400" b="1" dirty="0"/>
              <a:t>PROCEDURA “PER CONFRONTO” </a:t>
            </a:r>
          </a:p>
        </p:txBody>
      </p:sp>
      <p:sp>
        <p:nvSpPr>
          <p:cNvPr id="3" name="Segnaposto contenuto 2"/>
          <p:cNvSpPr>
            <a:spLocks noGrp="1"/>
          </p:cNvSpPr>
          <p:nvPr>
            <p:ph idx="1"/>
          </p:nvPr>
        </p:nvSpPr>
        <p:spPr>
          <a:xfrm>
            <a:off x="268941" y="815008"/>
            <a:ext cx="10480835" cy="5518885"/>
          </a:xfrm>
        </p:spPr>
        <p:txBody>
          <a:bodyPr>
            <a:normAutofit fontScale="70000" lnSpcReduction="20000"/>
          </a:bodyPr>
          <a:lstStyle/>
          <a:p>
            <a:pPr>
              <a:lnSpc>
                <a:spcPct val="120000"/>
              </a:lnSpc>
              <a:spcBef>
                <a:spcPts val="0"/>
              </a:spcBef>
            </a:pPr>
            <a:r>
              <a:rPr lang="it-IT" sz="2600" dirty="0">
                <a:solidFill>
                  <a:schemeClr val="tx1"/>
                </a:solidFill>
              </a:rPr>
              <a:t>Sempre nel caso di una procedura deduttiva, la tappa successiva consiste nell’affrontare le due relazioni simultaneamente</a:t>
            </a:r>
          </a:p>
          <a:p>
            <a:pPr>
              <a:lnSpc>
                <a:spcPct val="120000"/>
              </a:lnSpc>
              <a:spcBef>
                <a:spcPts val="0"/>
              </a:spcBef>
            </a:pPr>
            <a:br>
              <a:rPr lang="it-IT" sz="2600" dirty="0"/>
            </a:br>
            <a:r>
              <a:rPr lang="it-IT" sz="2600" dirty="0">
                <a:solidFill>
                  <a:schemeClr val="tx1"/>
                </a:solidFill>
              </a:rPr>
              <a:t>(ieri)			1 percorso corto e 2 percorsi lunghi rappresentano 27,2 (km)</a:t>
            </a:r>
            <a:br>
              <a:rPr lang="it-IT" sz="2600" dirty="0">
                <a:solidFill>
                  <a:schemeClr val="tx1"/>
                </a:solidFill>
              </a:rPr>
            </a:br>
            <a:r>
              <a:rPr lang="it-IT" sz="2600" dirty="0">
                <a:solidFill>
                  <a:schemeClr val="tx1"/>
                </a:solidFill>
              </a:rPr>
              <a:t>(domani)	</a:t>
            </a:r>
            <a:r>
              <a:rPr lang="it-IT" sz="2600" dirty="0"/>
              <a:t>	1 percorso corto e 4 percorsi lunghi rappresentano 48,8 (km)</a:t>
            </a:r>
          </a:p>
          <a:p>
            <a:pPr>
              <a:lnSpc>
                <a:spcPct val="120000"/>
              </a:lnSpc>
              <a:spcBef>
                <a:spcPts val="0"/>
              </a:spcBef>
            </a:pPr>
            <a:endParaRPr lang="it-IT" sz="2600" dirty="0"/>
          </a:p>
          <a:p>
            <a:pPr>
              <a:lnSpc>
                <a:spcPct val="120000"/>
              </a:lnSpc>
              <a:spcBef>
                <a:spcPts val="0"/>
              </a:spcBef>
            </a:pPr>
            <a:r>
              <a:rPr lang="it-IT" sz="2600" dirty="0">
                <a:solidFill>
                  <a:srgbClr val="0070C0"/>
                </a:solidFill>
              </a:rPr>
              <a:t>In linguaggio algebrico</a:t>
            </a:r>
            <a:r>
              <a:rPr lang="it-IT" sz="2600" dirty="0"/>
              <a:t>, </a:t>
            </a:r>
            <a:r>
              <a:rPr lang="it-IT" sz="2600" dirty="0">
                <a:solidFill>
                  <a:schemeClr val="tx1"/>
                </a:solidFill>
              </a:rPr>
              <a:t> il simbolismo fa apparire le somiglianze ancora più chiaramente e può condurre a una risoluzione di tipo algoritmico per “confronto” o per “sostituzione”</a:t>
            </a:r>
          </a:p>
          <a:p>
            <a:pPr>
              <a:lnSpc>
                <a:spcPct val="120000"/>
              </a:lnSpc>
              <a:spcBef>
                <a:spcPts val="0"/>
              </a:spcBef>
            </a:pPr>
            <a:r>
              <a:rPr lang="it-IT" sz="2600" i="1" dirty="0"/>
              <a:t>c</a:t>
            </a:r>
            <a:r>
              <a:rPr lang="it-IT" sz="2600" dirty="0"/>
              <a:t> + 2</a:t>
            </a:r>
            <a:r>
              <a:rPr lang="it-IT" sz="2600" i="1" dirty="0"/>
              <a:t>l</a:t>
            </a:r>
            <a:r>
              <a:rPr lang="it-IT" sz="2600" dirty="0"/>
              <a:t> = 27,2	</a:t>
            </a:r>
            <a:br>
              <a:rPr lang="it-IT" sz="2600" dirty="0"/>
            </a:br>
            <a:r>
              <a:rPr lang="fr-BE" sz="2600" i="1" dirty="0"/>
              <a:t>c</a:t>
            </a:r>
            <a:r>
              <a:rPr lang="fr-BE" sz="2600" dirty="0"/>
              <a:t> + 4</a:t>
            </a:r>
            <a:r>
              <a:rPr lang="fr-BE" sz="2600" i="1" dirty="0"/>
              <a:t>l</a:t>
            </a:r>
            <a:r>
              <a:rPr lang="fr-BE" sz="2600" dirty="0"/>
              <a:t> = 48,8  		=&gt;	2</a:t>
            </a:r>
            <a:r>
              <a:rPr lang="fr-BE" sz="2600" i="1" dirty="0"/>
              <a:t>l </a:t>
            </a:r>
            <a:r>
              <a:rPr lang="fr-BE" sz="2600" dirty="0"/>
              <a:t>= 48,8 - 27,2 = 21,6	=&gt; 	</a:t>
            </a:r>
            <a:r>
              <a:rPr lang="fr-BE" sz="2600" i="1" dirty="0"/>
              <a:t>l</a:t>
            </a:r>
            <a:r>
              <a:rPr lang="fr-BE" sz="2600" dirty="0"/>
              <a:t> = 10,8</a:t>
            </a:r>
          </a:p>
          <a:p>
            <a:pPr>
              <a:lnSpc>
                <a:spcPct val="120000"/>
              </a:lnSpc>
              <a:spcBef>
                <a:spcPts val="0"/>
              </a:spcBef>
            </a:pPr>
            <a:endParaRPr lang="it-IT" sz="2600" dirty="0"/>
          </a:p>
          <a:p>
            <a:pPr>
              <a:lnSpc>
                <a:spcPct val="120000"/>
              </a:lnSpc>
              <a:spcBef>
                <a:spcPts val="0"/>
              </a:spcBef>
            </a:pPr>
            <a:r>
              <a:rPr lang="it-IT" sz="2600" dirty="0"/>
              <a:t>Uno dei rarissimi esempi (</a:t>
            </a:r>
            <a:r>
              <a:rPr lang="it-IT" sz="2600" dirty="0" err="1"/>
              <a:t>cat</a:t>
            </a:r>
            <a:r>
              <a:rPr lang="it-IT" sz="2600" dirty="0"/>
              <a:t>. 9) : </a:t>
            </a:r>
            <a:br>
              <a:rPr lang="it-IT" sz="2600" dirty="0"/>
            </a:br>
            <a:r>
              <a:rPr lang="mr-IN" sz="2600" dirty="0"/>
              <a:t>…</a:t>
            </a:r>
            <a:br>
              <a:rPr lang="fr-CH" sz="2600" dirty="0"/>
            </a:br>
            <a:r>
              <a:rPr lang="fr-FR" sz="2600" i="1" dirty="0"/>
              <a:t>2A + C = 42 km – (7,4•2) = 27,2 km</a:t>
            </a:r>
            <a:br>
              <a:rPr lang="it-IT" sz="2600" dirty="0"/>
            </a:br>
            <a:r>
              <a:rPr lang="fr-FR" sz="2600" i="1" dirty="0"/>
              <a:t>2A = 48,8 km - 27,2 km = 21,6 km</a:t>
            </a:r>
            <a:br>
              <a:rPr lang="it-IT" sz="2600" dirty="0"/>
            </a:br>
            <a:r>
              <a:rPr lang="fr-FR" sz="2600" i="1" dirty="0"/>
              <a:t>A = 21,6 : 2 = 10,8 km</a:t>
            </a:r>
            <a:br>
              <a:rPr lang="it-IT" sz="2600" dirty="0"/>
            </a:br>
            <a:r>
              <a:rPr lang="fr-FR" sz="2600" i="1" dirty="0"/>
              <a:t>A + 3B + 2C = 10,8 km + (7,4 • 3)km + 2(27,2 – 21,6 km = 44,2 km</a:t>
            </a:r>
            <a:endParaRPr lang="it-IT" sz="2600" dirty="0"/>
          </a:p>
          <a:p>
            <a:pPr>
              <a:spcBef>
                <a:spcPts val="400"/>
              </a:spcBef>
            </a:pPr>
            <a:endParaRPr lang="it-IT" dirty="0"/>
          </a:p>
        </p:txBody>
      </p:sp>
    </p:spTree>
    <p:extLst>
      <p:ext uri="{BB962C8B-B14F-4D97-AF65-F5344CB8AC3E}">
        <p14:creationId xmlns:p14="http://schemas.microsoft.com/office/powerpoint/2010/main" val="176779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1" y="197225"/>
            <a:ext cx="9807388" cy="573741"/>
          </a:xfrm>
        </p:spPr>
        <p:txBody>
          <a:bodyPr>
            <a:noAutofit/>
          </a:bodyPr>
          <a:lstStyle/>
          <a:p>
            <a:r>
              <a:rPr lang="it-IT" sz="2400" b="1" dirty="0"/>
              <a:t>PROCEDURA “PER CONFRONTO”</a:t>
            </a:r>
          </a:p>
        </p:txBody>
      </p:sp>
      <p:sp>
        <p:nvSpPr>
          <p:cNvPr id="3" name="Segnaposto contenuto 2"/>
          <p:cNvSpPr>
            <a:spLocks noGrp="1"/>
          </p:cNvSpPr>
          <p:nvPr>
            <p:ph idx="1"/>
          </p:nvPr>
        </p:nvSpPr>
        <p:spPr>
          <a:xfrm>
            <a:off x="268941" y="753036"/>
            <a:ext cx="9520518" cy="5898776"/>
          </a:xfrm>
        </p:spPr>
        <p:txBody>
          <a:bodyPr>
            <a:normAutofit/>
          </a:bodyPr>
          <a:lstStyle/>
          <a:p>
            <a:pPr>
              <a:spcBef>
                <a:spcPts val="0"/>
              </a:spcBef>
            </a:pPr>
            <a:r>
              <a:rPr lang="it-IT" sz="2400" dirty="0">
                <a:solidFill>
                  <a:schemeClr val="tx1"/>
                </a:solidFill>
              </a:rPr>
              <a:t>in lingua dell’allievo, secondo una modalità retorica</a:t>
            </a:r>
            <a:r>
              <a:rPr lang="fr-BE" sz="2400" dirty="0">
                <a:solidFill>
                  <a:schemeClr val="tx1"/>
                </a:solidFill>
              </a:rPr>
              <a:t>:</a:t>
            </a:r>
            <a:br>
              <a:rPr lang="fr-BE" sz="2400" dirty="0"/>
            </a:br>
            <a:endParaRPr lang="it-IT" sz="2400" dirty="0"/>
          </a:p>
          <a:p>
            <a:pPr>
              <a:spcBef>
                <a:spcPts val="0"/>
              </a:spcBef>
            </a:pPr>
            <a:r>
              <a:rPr lang="fr-BE" sz="2400" dirty="0"/>
              <a:t>	(8) </a:t>
            </a:r>
            <a:r>
              <a:rPr lang="fr-BE" sz="2400" i="1" dirty="0"/>
              <a:t>… Donc deux fois le grand parcours et une fois le petit donne 27,2 km et si on soustrait 48,8 km à 27,2 km cela nous donne deux fois le parcours long. 21,6 : 2 = 10,8. </a:t>
            </a:r>
            <a:br>
              <a:rPr lang="it-IT" sz="2400" dirty="0"/>
            </a:br>
            <a:endParaRPr lang="it-IT" sz="2400" dirty="0"/>
          </a:p>
          <a:p>
            <a:pPr>
              <a:spcBef>
                <a:spcPts val="0"/>
              </a:spcBef>
            </a:pPr>
            <a:r>
              <a:rPr lang="fr-BE" sz="2400" i="1" dirty="0"/>
              <a:t>	</a:t>
            </a:r>
            <a:r>
              <a:rPr lang="fr-BE" sz="2400" i="1" dirty="0">
                <a:solidFill>
                  <a:schemeClr val="tx1"/>
                </a:solidFill>
              </a:rPr>
              <a:t>(9)… a 27,2 km facevano parte 2 percorsi lunghi e 1 corto, poi abbiamo tolto al terzo allenamento. Al terzo allenamento rimanevano 2 percorsi lunghi : 21,6 km che poi abbiamo diviso par 2 trovando 10,8 km che equivalgono alla lunghezza del percorso lungo. Infine per trovare il persorso corto abbiamo tolto dal primo allenamento, cioè 42 km, 2 percorsi lunghi, cioè 21,6 km, et 2 percorsi medi, cioè 14,8 km, rimaneva cosi un percorso corto, cioè 5,6 km. …</a:t>
            </a:r>
            <a:br>
              <a:rPr lang="fr-BE" sz="2200" i="1" dirty="0">
                <a:solidFill>
                  <a:srgbClr val="FF0000"/>
                </a:solidFill>
              </a:rPr>
            </a:br>
            <a:endParaRPr lang="it-IT" sz="2200" dirty="0">
              <a:solidFill>
                <a:schemeClr val="accent1"/>
              </a:solidFill>
            </a:endParaRPr>
          </a:p>
          <a:p>
            <a:endParaRPr lang="it-IT" sz="2200" dirty="0"/>
          </a:p>
          <a:p>
            <a:endParaRPr lang="it-IT" dirty="0"/>
          </a:p>
        </p:txBody>
      </p:sp>
    </p:spTree>
    <p:extLst>
      <p:ext uri="{BB962C8B-B14F-4D97-AF65-F5344CB8AC3E}">
        <p14:creationId xmlns:p14="http://schemas.microsoft.com/office/powerpoint/2010/main" val="211569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86870"/>
            <a:ext cx="9646024" cy="448236"/>
          </a:xfrm>
        </p:spPr>
        <p:txBody>
          <a:bodyPr>
            <a:noAutofit/>
          </a:bodyPr>
          <a:lstStyle/>
          <a:p>
            <a:r>
              <a:rPr lang="it-IT" sz="2400" b="1" dirty="0"/>
              <a:t>PROCEDURA “PER CONFRONTO”</a:t>
            </a:r>
          </a:p>
        </p:txBody>
      </p:sp>
      <p:sp>
        <p:nvSpPr>
          <p:cNvPr id="3" name="Segnaposto contenuto 2"/>
          <p:cNvSpPr>
            <a:spLocks noGrp="1"/>
          </p:cNvSpPr>
          <p:nvPr>
            <p:ph idx="1"/>
          </p:nvPr>
        </p:nvSpPr>
        <p:spPr>
          <a:xfrm>
            <a:off x="143434" y="735106"/>
            <a:ext cx="10382799" cy="5629835"/>
          </a:xfrm>
        </p:spPr>
        <p:txBody>
          <a:bodyPr>
            <a:normAutofit/>
          </a:bodyPr>
          <a:lstStyle/>
          <a:p>
            <a:pPr>
              <a:lnSpc>
                <a:spcPct val="110000"/>
              </a:lnSpc>
              <a:spcBef>
                <a:spcPts val="0"/>
              </a:spcBef>
            </a:pPr>
            <a:r>
              <a:rPr lang="fr-BE" sz="2000" dirty="0"/>
              <a:t>I</a:t>
            </a:r>
            <a:r>
              <a:rPr lang="it-IT" sz="2000" dirty="0"/>
              <a:t>l linguaggio retorico  in tutto il suo splendore:</a:t>
            </a:r>
            <a:br>
              <a:rPr lang="fr-BE" sz="2000" dirty="0"/>
            </a:br>
            <a:endParaRPr lang="it-IT" sz="2000" dirty="0"/>
          </a:p>
          <a:p>
            <a:endParaRPr lang="it-IT" dirty="0"/>
          </a:p>
        </p:txBody>
      </p:sp>
      <p:pic>
        <p:nvPicPr>
          <p:cNvPr id="5"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1985451" y="1183342"/>
            <a:ext cx="6193349" cy="5303896"/>
          </a:xfrm>
          <a:prstGeom prst="rect">
            <a:avLst/>
          </a:prstGeom>
          <a:noFill/>
          <a:ln>
            <a:noFill/>
          </a:ln>
        </p:spPr>
      </p:pic>
    </p:spTree>
    <p:extLst>
      <p:ext uri="{BB962C8B-B14F-4D97-AF65-F5344CB8AC3E}">
        <p14:creationId xmlns:p14="http://schemas.microsoft.com/office/powerpoint/2010/main" val="142616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4521" y="143436"/>
            <a:ext cx="8379481" cy="502024"/>
          </a:xfrm>
        </p:spPr>
        <p:txBody>
          <a:bodyPr>
            <a:normAutofit/>
          </a:bodyPr>
          <a:lstStyle/>
          <a:p>
            <a:r>
              <a:rPr lang="it-IT" sz="2000" b="1" dirty="0"/>
              <a:t>PROCEDURA PER “MOLTIPLICAZIONE”</a:t>
            </a:r>
          </a:p>
        </p:txBody>
      </p:sp>
      <p:sp>
        <p:nvSpPr>
          <p:cNvPr id="3" name="Segnaposto contenuto 2"/>
          <p:cNvSpPr>
            <a:spLocks noGrp="1"/>
          </p:cNvSpPr>
          <p:nvPr>
            <p:ph idx="1"/>
          </p:nvPr>
        </p:nvSpPr>
        <p:spPr>
          <a:xfrm>
            <a:off x="677335" y="788894"/>
            <a:ext cx="9626392" cy="5656511"/>
          </a:xfrm>
        </p:spPr>
        <p:txBody>
          <a:bodyPr>
            <a:normAutofit fontScale="92500" lnSpcReduction="10000"/>
          </a:bodyPr>
          <a:lstStyle/>
          <a:p>
            <a:r>
              <a:rPr lang="it-IT" sz="2400" dirty="0"/>
              <a:t>In linguaggio algebrico dell’adulto:</a:t>
            </a:r>
          </a:p>
          <a:p>
            <a:r>
              <a:rPr lang="it-IT" sz="2400" i="1" dirty="0"/>
              <a:t>c</a:t>
            </a:r>
            <a:r>
              <a:rPr lang="it-IT" sz="2400" dirty="0"/>
              <a:t> + 2</a:t>
            </a:r>
            <a:r>
              <a:rPr lang="it-IT" sz="2400" i="1" dirty="0"/>
              <a:t>l</a:t>
            </a:r>
            <a:r>
              <a:rPr lang="it-IT" sz="2400" dirty="0"/>
              <a:t> = 27,2	=&gt; 	2</a:t>
            </a:r>
            <a:r>
              <a:rPr lang="it-IT" sz="2400" i="1" dirty="0"/>
              <a:t>c</a:t>
            </a:r>
            <a:r>
              <a:rPr lang="it-IT" sz="2400" dirty="0"/>
              <a:t> + 4</a:t>
            </a:r>
            <a:r>
              <a:rPr lang="it-IT" sz="2400" i="1" dirty="0"/>
              <a:t>l</a:t>
            </a:r>
            <a:r>
              <a:rPr lang="it-IT" sz="2400" dirty="0"/>
              <a:t> = 54,4	</a:t>
            </a:r>
            <a:br>
              <a:rPr lang="it-IT" sz="2400" dirty="0"/>
            </a:br>
            <a:r>
              <a:rPr lang="it-IT" sz="2400" i="1" dirty="0"/>
              <a:t>c</a:t>
            </a:r>
            <a:r>
              <a:rPr lang="it-IT" sz="2400" dirty="0"/>
              <a:t> + 4</a:t>
            </a:r>
            <a:r>
              <a:rPr lang="it-IT" sz="2400" i="1" dirty="0"/>
              <a:t>l</a:t>
            </a:r>
            <a:r>
              <a:rPr lang="it-IT" sz="2400" dirty="0"/>
              <a:t> = 48,8  	=&gt;	</a:t>
            </a:r>
            <a:r>
              <a:rPr lang="it-IT" sz="2400" i="1" dirty="0"/>
              <a:t>c</a:t>
            </a:r>
            <a:r>
              <a:rPr lang="it-IT" sz="2400" dirty="0"/>
              <a:t> + 4</a:t>
            </a:r>
            <a:r>
              <a:rPr lang="it-IT" sz="2400" i="1" dirty="0"/>
              <a:t>l</a:t>
            </a:r>
            <a:r>
              <a:rPr lang="it-IT" sz="2400" dirty="0"/>
              <a:t> = 48,8  	=&gt;	</a:t>
            </a:r>
            <a:r>
              <a:rPr lang="it-IT" sz="2400" i="1" dirty="0"/>
              <a:t>c</a:t>
            </a:r>
            <a:r>
              <a:rPr lang="it-IT" sz="2400" dirty="0"/>
              <a:t>  = 54,4 - 48,8 = 5,6  </a:t>
            </a:r>
          </a:p>
          <a:p>
            <a:endParaRPr lang="it-IT" sz="2400" dirty="0"/>
          </a:p>
          <a:p>
            <a:r>
              <a:rPr lang="it-IT" sz="2400" dirty="0"/>
              <a:t>Si tratta di un altro algoritmo di risoluzione, detto talvolta “per moltiplicazione” (che figura tra il 5 e il 10% degli elaborati, ma senza le scritture simboliche).</a:t>
            </a:r>
          </a:p>
          <a:p>
            <a:r>
              <a:rPr lang="it-IT" sz="2400" dirty="0"/>
              <a:t>Si notano a questo proposito, come nella procedura per “confronto”</a:t>
            </a:r>
            <a:r>
              <a:rPr lang="it-IT" sz="2400" b="1" dirty="0"/>
              <a:t> i limiti del linguaggio retorico</a:t>
            </a:r>
          </a:p>
          <a:p>
            <a:r>
              <a:rPr lang="it-IT" sz="2400" dirty="0"/>
              <a:t>“sentiamo” molto bene  che gli allievi hanno percepito le due relazioni e sono capaci di confrontarle o di “manipolarle”. Sono nel registro numerico delle misure di lunghezze, anche se parlano ancora di “percorsi” e aggiungono dei “km” alle loro operazioni. </a:t>
            </a:r>
          </a:p>
          <a:p>
            <a:r>
              <a:rPr lang="it-IT" sz="2400" dirty="0"/>
              <a:t>I </a:t>
            </a:r>
            <a:r>
              <a:rPr lang="it-IT" sz="2400" b="1" dirty="0"/>
              <a:t>linguaggi che mescolano le parole ai segni delle operazioni rivelano il bisogno di simbolismi per ridurre la lunghezza delle frasi.</a:t>
            </a:r>
            <a:br>
              <a:rPr lang="it-IT" sz="2400" dirty="0"/>
            </a:br>
            <a:endParaRPr lang="it-IT" dirty="0"/>
          </a:p>
        </p:txBody>
      </p:sp>
    </p:spTree>
    <p:extLst>
      <p:ext uri="{BB962C8B-B14F-4D97-AF65-F5344CB8AC3E}">
        <p14:creationId xmlns:p14="http://schemas.microsoft.com/office/powerpoint/2010/main" val="54603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5760" y="106680"/>
            <a:ext cx="8908243" cy="594360"/>
          </a:xfrm>
        </p:spPr>
        <p:txBody>
          <a:bodyPr>
            <a:normAutofit/>
          </a:bodyPr>
          <a:lstStyle/>
          <a:p>
            <a:pPr algn="ctr"/>
            <a:r>
              <a:rPr lang="it-IT" sz="2400" b="1" dirty="0"/>
              <a:t>“PER TENTATIVI”</a:t>
            </a:r>
          </a:p>
        </p:txBody>
      </p:sp>
      <p:sp>
        <p:nvSpPr>
          <p:cNvPr id="3" name="Segnaposto contenuto 2"/>
          <p:cNvSpPr>
            <a:spLocks noGrp="1"/>
          </p:cNvSpPr>
          <p:nvPr>
            <p:ph idx="1"/>
          </p:nvPr>
        </p:nvSpPr>
        <p:spPr>
          <a:xfrm>
            <a:off x="365760" y="838200"/>
            <a:ext cx="9574107" cy="5308600"/>
          </a:xfrm>
        </p:spPr>
        <p:txBody>
          <a:bodyPr>
            <a:normAutofit/>
          </a:bodyPr>
          <a:lstStyle/>
          <a:p>
            <a:r>
              <a:rPr lang="it-IT" sz="2000" dirty="0">
                <a:solidFill>
                  <a:schemeClr val="tx1"/>
                </a:solidFill>
              </a:rPr>
              <a:t>Questa procedura è stata rilevata in circa il 30% degli elaborati di categoria 7 e nel 20% in categoria 8 e raramente nelle categorie 9 e 10; il linguaggio usato è descrittivo</a:t>
            </a:r>
            <a:r>
              <a:rPr lang="fr-BE" sz="2000" dirty="0">
                <a:solidFill>
                  <a:schemeClr val="tx1"/>
                </a:solidFill>
              </a:rPr>
              <a:t> </a:t>
            </a:r>
            <a:r>
              <a:rPr lang="it-IT" sz="2000" dirty="0">
                <a:solidFill>
                  <a:schemeClr val="tx1"/>
                </a:solidFill>
              </a:rPr>
              <a:t>con connettivi logici tipici della dicotomia: se / allora / dunque / affermazione o negazione.</a:t>
            </a:r>
          </a:p>
          <a:p>
            <a:r>
              <a:rPr lang="fr-CH" sz="2000" dirty="0">
                <a:solidFill>
                  <a:schemeClr val="tx1"/>
                </a:solidFill>
              </a:rPr>
              <a:t>-</a:t>
            </a:r>
            <a:r>
              <a:rPr lang="mr-IN" sz="2000" dirty="0">
                <a:solidFill>
                  <a:schemeClr val="tx1"/>
                </a:solidFill>
              </a:rPr>
              <a:t>…</a:t>
            </a:r>
            <a:r>
              <a:rPr lang="fr-CH" sz="2000" dirty="0">
                <a:solidFill>
                  <a:schemeClr val="tx1"/>
                </a:solidFill>
              </a:rPr>
              <a:t> </a:t>
            </a:r>
            <a:r>
              <a:rPr lang="fr-BE" sz="2000" i="1" dirty="0">
                <a:solidFill>
                  <a:schemeClr val="tx1"/>
                </a:solidFill>
              </a:rPr>
              <a:t>On y est allé par déduction en s’aidant du parcours d’hier</a:t>
            </a:r>
            <a:br>
              <a:rPr lang="it-IT" sz="2000" dirty="0">
                <a:solidFill>
                  <a:schemeClr val="tx1"/>
                </a:solidFill>
              </a:rPr>
            </a:br>
            <a:r>
              <a:rPr lang="fr-BE" sz="2000" b="1" i="1" dirty="0">
                <a:solidFill>
                  <a:schemeClr val="tx1"/>
                </a:solidFill>
              </a:rPr>
              <a:t>Si</a:t>
            </a:r>
            <a:r>
              <a:rPr lang="fr-BE" sz="2000" i="1" dirty="0">
                <a:solidFill>
                  <a:schemeClr val="tx1"/>
                </a:solidFill>
              </a:rPr>
              <a:t> long = 10 </a:t>
            </a:r>
            <a:r>
              <a:rPr lang="fr-BE" sz="2000" b="1" i="1" dirty="0">
                <a:solidFill>
                  <a:schemeClr val="tx1"/>
                </a:solidFill>
              </a:rPr>
              <a:t>alors </a:t>
            </a:r>
            <a:r>
              <a:rPr lang="fr-BE" sz="2000" i="1" dirty="0">
                <a:solidFill>
                  <a:schemeClr val="tx1"/>
                </a:solidFill>
              </a:rPr>
              <a:t>court = 42 – 2 · 10 – 7,4 ·  2 = 7,2 pour le parcours court et pour demain 4 · 10 + 7,2 = </a:t>
            </a:r>
            <a:r>
              <a:rPr lang="fr-BE" sz="2000" b="1" i="1" dirty="0">
                <a:solidFill>
                  <a:schemeClr val="tx1"/>
                </a:solidFill>
              </a:rPr>
              <a:t>47,2 et non 48,8 donc c’est faux.</a:t>
            </a:r>
            <a:br>
              <a:rPr lang="it-IT" sz="2000" dirty="0">
                <a:solidFill>
                  <a:schemeClr val="tx1"/>
                </a:solidFill>
              </a:rPr>
            </a:br>
            <a:r>
              <a:rPr lang="fr-BE" sz="2000" i="1" dirty="0">
                <a:solidFill>
                  <a:schemeClr val="tx1"/>
                </a:solidFill>
              </a:rPr>
              <a:t>Si long = 10,7 alors court = 42 – 2 · 10,7 – 7,4 ·  2 = …</a:t>
            </a:r>
            <a:br>
              <a:rPr lang="it-IT" sz="2000" dirty="0">
                <a:solidFill>
                  <a:schemeClr val="tx1"/>
                </a:solidFill>
              </a:rPr>
            </a:br>
            <a:r>
              <a:rPr lang="fr-BE" sz="2000" b="1" i="1" dirty="0">
                <a:solidFill>
                  <a:schemeClr val="tx1"/>
                </a:solidFill>
              </a:rPr>
              <a:t>Si</a:t>
            </a:r>
            <a:r>
              <a:rPr lang="fr-BE" sz="2000" i="1" dirty="0">
                <a:solidFill>
                  <a:schemeClr val="tx1"/>
                </a:solidFill>
              </a:rPr>
              <a:t> long = 10,8 </a:t>
            </a:r>
            <a:r>
              <a:rPr lang="fr-BE" sz="2000" b="1" i="1" dirty="0">
                <a:solidFill>
                  <a:schemeClr val="tx1"/>
                </a:solidFill>
              </a:rPr>
              <a:t>alors</a:t>
            </a:r>
            <a:r>
              <a:rPr lang="fr-BE" sz="2000" i="1" dirty="0">
                <a:solidFill>
                  <a:schemeClr val="tx1"/>
                </a:solidFill>
              </a:rPr>
              <a:t> court = 42 – 2 · 10,8 – 7,4 ·  2 = 5,6 pour le court et pour demain 4 · 10,8 + 5,6 = 48,8, </a:t>
            </a:r>
            <a:r>
              <a:rPr lang="fr-BE" sz="2000" b="1" i="1" dirty="0">
                <a:solidFill>
                  <a:schemeClr val="tx1"/>
                </a:solidFill>
              </a:rPr>
              <a:t>ça joue</a:t>
            </a:r>
          </a:p>
          <a:p>
            <a:r>
              <a:rPr lang="it-IT" sz="2000" dirty="0">
                <a:solidFill>
                  <a:schemeClr val="tx1"/>
                </a:solidFill>
              </a:rPr>
              <a:t>dove si limitano a evocare la procedura</a:t>
            </a:r>
          </a:p>
          <a:p>
            <a:r>
              <a:rPr lang="it-IT" sz="2000" i="1" dirty="0">
                <a:solidFill>
                  <a:schemeClr val="tx1"/>
                </a:solidFill>
              </a:rPr>
              <a:t>Abbiamo scoperto che il percorso lungo è 18,4 km, il percorso media è 8 km e il percorso corto è di 4 km. Nel ultimo allenamento Giovanni ha percorso 50,4 km </a:t>
            </a:r>
            <a:br>
              <a:rPr lang="it-IT" sz="2000" i="1" dirty="0">
                <a:solidFill>
                  <a:schemeClr val="tx1"/>
                </a:solidFill>
              </a:rPr>
            </a:br>
            <a:r>
              <a:rPr lang="it-IT" sz="2000" dirty="0">
                <a:solidFill>
                  <a:schemeClr val="tx1"/>
                </a:solidFill>
              </a:rPr>
              <a:t>(sbagliato ma coerente con le scelte precedenti)</a:t>
            </a:r>
          </a:p>
          <a:p>
            <a:endParaRPr lang="it-IT" sz="2000" dirty="0"/>
          </a:p>
          <a:p>
            <a:endParaRPr lang="it-IT" dirty="0"/>
          </a:p>
          <a:p>
            <a:endParaRPr lang="it-IT" dirty="0"/>
          </a:p>
        </p:txBody>
      </p:sp>
    </p:spTree>
    <p:extLst>
      <p:ext uri="{BB962C8B-B14F-4D97-AF65-F5344CB8AC3E}">
        <p14:creationId xmlns:p14="http://schemas.microsoft.com/office/powerpoint/2010/main" val="164848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98120"/>
            <a:ext cx="8596668" cy="826639"/>
          </a:xfrm>
        </p:spPr>
        <p:txBody>
          <a:bodyPr>
            <a:normAutofit/>
          </a:bodyPr>
          <a:lstStyle/>
          <a:p>
            <a:br>
              <a:rPr lang="it-IT" sz="2000" dirty="0"/>
            </a:br>
            <a:r>
              <a:rPr lang="it-IT" sz="2000" b="1" dirty="0"/>
              <a:t>CORRELAZIONI:	RISULTATI – Età - LINGUAGGIO</a:t>
            </a:r>
          </a:p>
        </p:txBody>
      </p:sp>
      <p:sp>
        <p:nvSpPr>
          <p:cNvPr id="3" name="Segnaposto contenuto 2"/>
          <p:cNvSpPr>
            <a:spLocks noGrp="1"/>
          </p:cNvSpPr>
          <p:nvPr>
            <p:ph idx="1"/>
          </p:nvPr>
        </p:nvSpPr>
        <p:spPr>
          <a:xfrm>
            <a:off x="110360" y="1024759"/>
            <a:ext cx="9711558" cy="5675585"/>
          </a:xfrm>
        </p:spPr>
        <p:txBody>
          <a:bodyPr>
            <a:normAutofit/>
          </a:bodyPr>
          <a:lstStyle/>
          <a:p>
            <a:pPr>
              <a:lnSpc>
                <a:spcPct val="120000"/>
              </a:lnSpc>
              <a:spcBef>
                <a:spcPts val="0"/>
              </a:spcBef>
            </a:pPr>
            <a:r>
              <a:rPr lang="it-IT" sz="2000"/>
              <a:t>Gli indici di riuscita del problema sono di ordine statistico, in grande scala (2222 elaborati)</a:t>
            </a:r>
          </a:p>
          <a:p>
            <a:pPr>
              <a:lnSpc>
                <a:spcPct val="120000"/>
              </a:lnSpc>
              <a:spcBef>
                <a:spcPts val="0"/>
              </a:spcBef>
            </a:pPr>
            <a:r>
              <a:rPr lang="it-IT" sz="2000"/>
              <a:t>L’osservazione di queste statistiche lascia intravedere l’effetto dell’età degli allievi sulle medie dei punteggi attribuiti che passano rispettivamente da 1,6 ; 2,2 ; 2,9 ; 3,2 dalla categoria 7 alla categoria 10.</a:t>
            </a:r>
          </a:p>
          <a:p>
            <a:pPr>
              <a:lnSpc>
                <a:spcPct val="120000"/>
              </a:lnSpc>
              <a:spcBef>
                <a:spcPts val="0"/>
              </a:spcBef>
            </a:pPr>
            <a:r>
              <a:rPr lang="it-IT" sz="2000"/>
              <a:t>L’analisi a posteriori condotta su diverse centinaia di elaborati di tre sezioni (FC, SR e PR) mostra che anche la frequenza dei ragionamenti deduttivi aumenta sensibilmente con l’età degli allievi. </a:t>
            </a:r>
          </a:p>
          <a:p>
            <a:pPr>
              <a:lnSpc>
                <a:spcPct val="120000"/>
              </a:lnSpc>
              <a:spcBef>
                <a:spcPts val="0"/>
              </a:spcBef>
            </a:pPr>
            <a:r>
              <a:rPr lang="it-IT" sz="2000"/>
              <a:t>Questo tipo di procedura richiede anche un linguaggio più rigoroso della semplice descrizione dei tentativi: bisogna descrivere le fasi della risoluzione, sostituire i valori intermedi via via che vengono trovati .</a:t>
            </a:r>
          </a:p>
          <a:p>
            <a:pPr>
              <a:lnSpc>
                <a:spcPct val="120000"/>
              </a:lnSpc>
              <a:spcBef>
                <a:spcPts val="0"/>
              </a:spcBef>
            </a:pPr>
            <a:r>
              <a:rPr lang="it-IT" sz="2000"/>
              <a:t>Di conseguenza c’è una correlazione evidente tra le capacità di ragionamento degli allievi e il linguaggio per esplicitarli.</a:t>
            </a:r>
          </a:p>
          <a:p>
            <a:endParaRPr lang="it-IT"/>
          </a:p>
        </p:txBody>
      </p:sp>
    </p:spTree>
    <p:extLst>
      <p:ext uri="{BB962C8B-B14F-4D97-AF65-F5344CB8AC3E}">
        <p14:creationId xmlns:p14="http://schemas.microsoft.com/office/powerpoint/2010/main" val="199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0358" y="173421"/>
            <a:ext cx="9758261" cy="620209"/>
          </a:xfrm>
        </p:spPr>
        <p:txBody>
          <a:bodyPr>
            <a:normAutofit fontScale="90000"/>
          </a:bodyPr>
          <a:lstStyle/>
          <a:p>
            <a:r>
              <a:rPr lang="it-IT" sz="2700">
                <a:solidFill>
                  <a:schemeClr val="tx2"/>
                </a:solidFill>
              </a:rPr>
              <a:t>ERRORI Linguaggio </a:t>
            </a:r>
            <a:r>
              <a:rPr lang="it-IT" sz="2700" dirty="0">
                <a:solidFill>
                  <a:schemeClr val="tx2"/>
                </a:solidFill>
              </a:rPr>
              <a:t>“ricco” </a:t>
            </a:r>
            <a:br>
              <a:rPr lang="it-IT" dirty="0"/>
            </a:br>
            <a:endParaRPr lang="it-IT" dirty="0"/>
          </a:p>
        </p:txBody>
      </p:sp>
      <p:sp>
        <p:nvSpPr>
          <p:cNvPr id="3" name="Segnaposto contenuto 2"/>
          <p:cNvSpPr>
            <a:spLocks noGrp="1"/>
          </p:cNvSpPr>
          <p:nvPr>
            <p:ph idx="1"/>
          </p:nvPr>
        </p:nvSpPr>
        <p:spPr>
          <a:xfrm>
            <a:off x="110358" y="793630"/>
            <a:ext cx="10584146" cy="5567413"/>
          </a:xfrm>
        </p:spPr>
        <p:txBody>
          <a:bodyPr>
            <a:normAutofit/>
          </a:bodyPr>
          <a:lstStyle/>
          <a:p>
            <a:r>
              <a:rPr lang="it-IT" sz="2600" dirty="0">
                <a:solidFill>
                  <a:schemeClr val="tx1"/>
                </a:solidFill>
              </a:rPr>
              <a:t>Vale la pena esaminare anche il linguaggio con il quale ci hanno restituito la loro incapacità di arrivare a una risposta corretta. La lingua naturale “ricca” non è sinonimo di rigore e logica.</a:t>
            </a:r>
          </a:p>
          <a:p>
            <a:endParaRPr lang="it-IT" sz="2600" dirty="0">
              <a:solidFill>
                <a:schemeClr val="tx1"/>
              </a:solidFill>
            </a:endParaRPr>
          </a:p>
          <a:p>
            <a:pPr>
              <a:lnSpc>
                <a:spcPct val="110000"/>
              </a:lnSpc>
              <a:spcBef>
                <a:spcPts val="0"/>
              </a:spcBef>
            </a:pPr>
            <a:r>
              <a:rPr lang="it-IT" sz="2200" dirty="0"/>
              <a:t>(7)</a:t>
            </a:r>
            <a:r>
              <a:rPr lang="it-IT" sz="2200" i="1" dirty="0"/>
              <a:t> Abbiamo trovato i percorsi medi di oggi che è 37 : 5 = 7,4 km poi abbiano sottratto 7,4 × 2 - 42 = 27,2 km. Abbiamo visto che domani Giovanni farà 48,8 km, di quelli sono 4 percorsi lunghi, quindi </a:t>
            </a:r>
            <a:r>
              <a:rPr lang="it-IT" sz="2200" i="1" dirty="0">
                <a:solidFill>
                  <a:srgbClr val="FF0000"/>
                </a:solidFill>
              </a:rPr>
              <a:t>abbiamo ipotizzato che un percorso lungo ha 0,2 km</a:t>
            </a:r>
            <a:r>
              <a:rPr lang="it-IT" sz="2200" i="1" dirty="0"/>
              <a:t>, poi siamo tornati sulla giornata di ieri e abbiamo moltiplicato quel 0,2 che è 0,4 per poi sottrarlo 27,2 che fa 26,8 </a:t>
            </a:r>
            <a:r>
              <a:rPr lang="it-IT" sz="2200" i="1" dirty="0">
                <a:solidFill>
                  <a:srgbClr val="FF0000"/>
                </a:solidFill>
              </a:rPr>
              <a:t>poi tolto il 0,8 – 2 unità </a:t>
            </a:r>
            <a:r>
              <a:rPr lang="it-IT" sz="2200" i="1" dirty="0"/>
              <a:t>= 24 : 2 = 12 + 0,2 = 12,2 = percorso lungo. Quindi il percorso lungo è 12,2 quello medio 7,4 e infine quello corto 2,8.</a:t>
            </a:r>
            <a:endParaRPr lang="it-IT" sz="2200" dirty="0"/>
          </a:p>
          <a:p>
            <a:pPr>
              <a:lnSpc>
                <a:spcPct val="110000"/>
              </a:lnSpc>
              <a:spcBef>
                <a:spcPts val="0"/>
              </a:spcBef>
            </a:pPr>
            <a:r>
              <a:rPr lang="it-IT" sz="2200" i="1" dirty="0"/>
              <a:t>Infine per trovare quanti kilometri che ha fatto Giovanni di dopo domani </a:t>
            </a:r>
            <a:r>
              <a:rPr lang="it-IT" sz="2200" i="1" dirty="0">
                <a:solidFill>
                  <a:srgbClr val="FF0000"/>
                </a:solidFill>
              </a:rPr>
              <a:t>che è 40 km</a:t>
            </a:r>
            <a:r>
              <a:rPr lang="it-IT" sz="2200" i="1" dirty="0"/>
              <a:t>.</a:t>
            </a:r>
            <a:r>
              <a:rPr lang="it-IT" sz="2200" dirty="0"/>
              <a:t> </a:t>
            </a:r>
          </a:p>
          <a:p>
            <a:pPr>
              <a:lnSpc>
                <a:spcPct val="110000"/>
              </a:lnSpc>
              <a:spcBef>
                <a:spcPts val="0"/>
              </a:spcBef>
            </a:pPr>
            <a:r>
              <a:rPr lang="it-IT" sz="2600" dirty="0">
                <a:solidFill>
                  <a:schemeClr val="tx1"/>
                </a:solidFill>
              </a:rPr>
              <a:t>(quest’ultimo risultato non è coerente con i precedenti).</a:t>
            </a:r>
          </a:p>
          <a:p>
            <a:endParaRPr lang="it-IT" dirty="0"/>
          </a:p>
          <a:p>
            <a:endParaRPr lang="it-IT" dirty="0"/>
          </a:p>
        </p:txBody>
      </p:sp>
    </p:spTree>
    <p:extLst>
      <p:ext uri="{BB962C8B-B14F-4D97-AF65-F5344CB8AC3E}">
        <p14:creationId xmlns:p14="http://schemas.microsoft.com/office/powerpoint/2010/main" val="16103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5" y="189781"/>
            <a:ext cx="8596668" cy="724619"/>
          </a:xfrm>
        </p:spPr>
        <p:txBody>
          <a:bodyPr/>
          <a:lstStyle/>
          <a:p>
            <a:pPr algn="ctr"/>
            <a:r>
              <a:rPr lang="it-IT" dirty="0"/>
              <a:t>“ERRORI”</a:t>
            </a:r>
          </a:p>
        </p:txBody>
      </p:sp>
      <p:sp>
        <p:nvSpPr>
          <p:cNvPr id="3" name="Segnaposto contenuto 2"/>
          <p:cNvSpPr>
            <a:spLocks noGrp="1"/>
          </p:cNvSpPr>
          <p:nvPr>
            <p:ph idx="1"/>
          </p:nvPr>
        </p:nvSpPr>
        <p:spPr>
          <a:xfrm>
            <a:off x="207034" y="914400"/>
            <a:ext cx="9506309" cy="5126963"/>
          </a:xfrm>
        </p:spPr>
        <p:txBody>
          <a:bodyPr>
            <a:normAutofit/>
          </a:bodyPr>
          <a:lstStyle/>
          <a:p>
            <a:pPr>
              <a:lnSpc>
                <a:spcPct val="120000"/>
              </a:lnSpc>
              <a:spcBef>
                <a:spcPts val="0"/>
              </a:spcBef>
            </a:pPr>
            <a:r>
              <a:rPr lang="it-IT" dirty="0">
                <a:solidFill>
                  <a:schemeClr val="tx1"/>
                </a:solidFill>
              </a:rPr>
              <a:t>Discorso “parziale” in linguaggio “povero”</a:t>
            </a:r>
          </a:p>
          <a:p>
            <a:pPr>
              <a:lnSpc>
                <a:spcPct val="120000"/>
              </a:lnSpc>
              <a:spcBef>
                <a:spcPts val="0"/>
              </a:spcBef>
            </a:pPr>
            <a:r>
              <a:rPr lang="fr-BE" i="1" dirty="0"/>
              <a:t>-</a:t>
            </a:r>
            <a:r>
              <a:rPr lang="fr-BE" dirty="0"/>
              <a:t>	(7) </a:t>
            </a:r>
            <a:r>
              <a:rPr lang="fr-BE" i="1" dirty="0"/>
              <a:t>On a calculé 42 – 5 = 37 pour diviser 37 : 5 = 7,4</a:t>
            </a:r>
            <a:endParaRPr lang="it-IT" dirty="0"/>
          </a:p>
          <a:p>
            <a:pPr>
              <a:lnSpc>
                <a:spcPct val="120000"/>
              </a:lnSpc>
              <a:spcBef>
                <a:spcPts val="0"/>
              </a:spcBef>
            </a:pPr>
            <a:r>
              <a:rPr lang="fr-BE" i="1" dirty="0"/>
              <a:t>	un parcours moyen = 7,4</a:t>
            </a:r>
            <a:endParaRPr lang="it-IT" dirty="0"/>
          </a:p>
          <a:p>
            <a:pPr>
              <a:lnSpc>
                <a:spcPct val="120000"/>
              </a:lnSpc>
              <a:spcBef>
                <a:spcPts val="0"/>
              </a:spcBef>
            </a:pPr>
            <a:r>
              <a:rPr lang="fr-BE" i="1" dirty="0"/>
              <a:t>	un parcours court = 5,2</a:t>
            </a:r>
            <a:endParaRPr lang="it-IT" dirty="0"/>
          </a:p>
          <a:p>
            <a:pPr>
              <a:lnSpc>
                <a:spcPct val="120000"/>
              </a:lnSpc>
              <a:spcBef>
                <a:spcPts val="0"/>
              </a:spcBef>
            </a:pPr>
            <a:r>
              <a:rPr lang="fr-BE" i="1" dirty="0"/>
              <a:t>un parcours long = 10,9</a:t>
            </a:r>
            <a:endParaRPr lang="it-IT" dirty="0"/>
          </a:p>
          <a:p>
            <a:pPr>
              <a:lnSpc>
                <a:spcPct val="120000"/>
              </a:lnSpc>
              <a:spcBef>
                <a:spcPts val="0"/>
              </a:spcBef>
            </a:pPr>
            <a:r>
              <a:rPr lang="fr-BE" i="1" dirty="0"/>
              <a:t>10.9 × 4 +5,2 = 48,8		10,9 + 22,2 + 10,4 = 43,5</a:t>
            </a:r>
            <a:endParaRPr lang="it-IT" dirty="0"/>
          </a:p>
          <a:p>
            <a:pPr>
              <a:lnSpc>
                <a:spcPct val="120000"/>
              </a:lnSpc>
              <a:spcBef>
                <a:spcPts val="0"/>
              </a:spcBef>
            </a:pPr>
            <a:r>
              <a:rPr lang="fr-BE" i="1" dirty="0"/>
              <a:t>Jean aura fait 43,3 à son dernier entraînement</a:t>
            </a:r>
            <a:endParaRPr lang="it-IT" dirty="0"/>
          </a:p>
          <a:p>
            <a:pPr>
              <a:lnSpc>
                <a:spcPct val="120000"/>
              </a:lnSpc>
              <a:spcBef>
                <a:spcPts val="0"/>
              </a:spcBef>
            </a:pPr>
            <a:r>
              <a:rPr lang="it-IT" dirty="0">
                <a:solidFill>
                  <a:schemeClr val="tx1"/>
                </a:solidFill>
              </a:rPr>
              <a:t>Linguaggio “povero”</a:t>
            </a:r>
          </a:p>
          <a:p>
            <a:pPr>
              <a:lnSpc>
                <a:spcPct val="120000"/>
              </a:lnSpc>
              <a:spcBef>
                <a:spcPts val="0"/>
              </a:spcBef>
            </a:pPr>
            <a:r>
              <a:rPr lang="fr-BE" dirty="0"/>
              <a:t>- 	(7) </a:t>
            </a:r>
            <a:r>
              <a:rPr lang="fr-BE" i="1" dirty="0"/>
              <a:t>Lors de son dernier entraînement, Jean fera 40,3 kilomètres</a:t>
            </a:r>
            <a:r>
              <a:rPr lang="fr-BE" dirty="0"/>
              <a:t>. (phrase recopiée de l’énoncé)</a:t>
            </a:r>
            <a:endParaRPr lang="it-IT" dirty="0"/>
          </a:p>
          <a:p>
            <a:pPr>
              <a:lnSpc>
                <a:spcPct val="120000"/>
              </a:lnSpc>
              <a:spcBef>
                <a:spcPts val="0"/>
              </a:spcBef>
            </a:pPr>
            <a:r>
              <a:rPr lang="fr-BE" i="1" dirty="0"/>
              <a:t>Par coup de chance : (12,1 + 7,4 + 7,4 + 7,4 + 3 + 3 = 40,3) </a:t>
            </a:r>
            <a:endParaRPr lang="it-IT" dirty="0"/>
          </a:p>
          <a:p>
            <a:pPr>
              <a:lnSpc>
                <a:spcPct val="120000"/>
              </a:lnSpc>
              <a:spcBef>
                <a:spcPts val="0"/>
              </a:spcBef>
            </a:pPr>
            <a:r>
              <a:rPr lang="fr-BE" i="1" dirty="0"/>
              <a:t>-	1 parcours moyen fait : 7 km car 42 – 5 = 37 et 5 × 7 = 35. </a:t>
            </a:r>
            <a:endParaRPr lang="it-IT" dirty="0"/>
          </a:p>
          <a:p>
            <a:pPr>
              <a:lnSpc>
                <a:spcPct val="120000"/>
              </a:lnSpc>
              <a:spcBef>
                <a:spcPts val="0"/>
              </a:spcBef>
            </a:pPr>
            <a:r>
              <a:rPr lang="fr-BE" i="1" dirty="0"/>
              <a:t>Il fera 35 km.</a:t>
            </a:r>
            <a:endParaRPr lang="it-IT" dirty="0"/>
          </a:p>
          <a:p>
            <a:pPr>
              <a:lnSpc>
                <a:spcPct val="120000"/>
              </a:lnSpc>
              <a:spcBef>
                <a:spcPts val="0"/>
              </a:spcBef>
            </a:pPr>
            <a:r>
              <a:rPr lang="fr-BE" i="1" dirty="0"/>
              <a:t>-	On fait 4 × 42 = 168 – 5 = 163 – 48,8 = 114,2 donc ça fait le résultat</a:t>
            </a:r>
            <a:endParaRPr lang="it-IT" dirty="0"/>
          </a:p>
          <a:p>
            <a:endParaRPr lang="it-IT" dirty="0"/>
          </a:p>
        </p:txBody>
      </p:sp>
    </p:spTree>
    <p:extLst>
      <p:ext uri="{BB962C8B-B14F-4D97-AF65-F5344CB8AC3E}">
        <p14:creationId xmlns:p14="http://schemas.microsoft.com/office/powerpoint/2010/main" val="3107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8963452" cy="381000"/>
          </a:xfrm>
        </p:spPr>
        <p:txBody>
          <a:bodyPr>
            <a:normAutofit fontScale="90000"/>
          </a:bodyPr>
          <a:lstStyle/>
          <a:p>
            <a:pPr algn="ctr"/>
            <a:r>
              <a:rPr lang="it-IT" sz="2400" b="1" i="1"/>
              <a:t>LINGUAGGIO E PENSIERO</a:t>
            </a:r>
          </a:p>
        </p:txBody>
      </p:sp>
      <p:sp>
        <p:nvSpPr>
          <p:cNvPr id="3" name="Segnaposto contenuto 2"/>
          <p:cNvSpPr>
            <a:spLocks noGrp="1"/>
          </p:cNvSpPr>
          <p:nvPr>
            <p:ph idx="1"/>
          </p:nvPr>
        </p:nvSpPr>
        <p:spPr>
          <a:xfrm>
            <a:off x="0" y="381000"/>
            <a:ext cx="11410122" cy="6218584"/>
          </a:xfrm>
        </p:spPr>
        <p:txBody>
          <a:bodyPr>
            <a:normAutofit/>
          </a:bodyPr>
          <a:lstStyle/>
          <a:p>
            <a:pPr algn="just">
              <a:lnSpc>
                <a:spcPct val="110000"/>
              </a:lnSpc>
              <a:spcBef>
                <a:spcPts val="400"/>
              </a:spcBef>
            </a:pPr>
            <a:r>
              <a:rPr lang="it-IT" sz="2000" dirty="0"/>
              <a:t>“Allenamenti in bici” è rivelatore dell’uso di un linguaggio naturale da parte dell’allievo per esprimere il pensiero nella ricerca delle differenti lunghezze dei percorsi. Vi troviamo parole, frasi, numeri, degni di uguaglianza e operazioni ma anche simboli per ridurre le scritture. Ad esempio la </a:t>
            </a:r>
            <a:r>
              <a:rPr lang="it-IT" sz="2000" i="1" dirty="0"/>
              <a:t>lunghezza del percorso medio </a:t>
            </a:r>
            <a:r>
              <a:rPr lang="it-IT" sz="2000" dirty="0"/>
              <a:t>diventa</a:t>
            </a:r>
            <a:r>
              <a:rPr lang="it-IT" sz="2000" i="1" dirty="0"/>
              <a:t> percorso medio, </a:t>
            </a:r>
            <a:r>
              <a:rPr lang="it-IT" sz="2000" dirty="0"/>
              <a:t>poi</a:t>
            </a:r>
            <a:r>
              <a:rPr lang="it-IT" sz="2000" i="1" dirty="0"/>
              <a:t> </a:t>
            </a:r>
            <a:r>
              <a:rPr lang="it-IT" sz="2000" dirty="0"/>
              <a:t>medio, poi </a:t>
            </a:r>
            <a:r>
              <a:rPr lang="it-IT" sz="2000" i="1" dirty="0"/>
              <a:t>M </a:t>
            </a:r>
            <a:r>
              <a:rPr lang="it-IT" sz="2000" dirty="0"/>
              <a:t>… . </a:t>
            </a:r>
          </a:p>
          <a:p>
            <a:pPr algn="just">
              <a:lnSpc>
                <a:spcPct val="110000"/>
              </a:lnSpc>
              <a:spcBef>
                <a:spcPts val="400"/>
              </a:spcBef>
            </a:pPr>
            <a:r>
              <a:rPr lang="it-IT" sz="2000" dirty="0"/>
              <a:t>Queste scritture sono là per ridurre la lunghezza dei testi e mettere in evidenza le grandezze o i valori ancora indeterminati.</a:t>
            </a:r>
          </a:p>
          <a:p>
            <a:pPr algn="just">
              <a:lnSpc>
                <a:spcPct val="110000"/>
              </a:lnSpc>
              <a:spcBef>
                <a:spcPts val="400"/>
              </a:spcBef>
            </a:pPr>
            <a:r>
              <a:rPr lang="it-IT" sz="2000" dirty="0"/>
              <a:t>Portano anche in sé il passaggio da oggetti fisici – i percorsi con l </a:t>
            </a:r>
            <a:r>
              <a:rPr lang="it-IT" sz="2000" dirty="0" err="1"/>
              <a:t>aloro</a:t>
            </a:r>
            <a:r>
              <a:rPr lang="it-IT" sz="2000" dirty="0"/>
              <a:t> rappresentazione spaziale e materiale  alle loro misure che sono “numeri di km – e talvolta ai numeri (numeri reali)).</a:t>
            </a:r>
          </a:p>
          <a:p>
            <a:pPr algn="just">
              <a:lnSpc>
                <a:spcPct val="110000"/>
              </a:lnSpc>
              <a:spcBef>
                <a:spcPts val="400"/>
              </a:spcBef>
            </a:pPr>
            <a:r>
              <a:rPr lang="it-IT" sz="2000" dirty="0"/>
              <a:t>Vi sono tutti gli ingredienti necessari all’introduzione dei simbolismi algebrici.</a:t>
            </a:r>
            <a:endParaRPr lang="fr-BE" sz="2000" dirty="0"/>
          </a:p>
          <a:p>
            <a:pPr algn="just">
              <a:lnSpc>
                <a:spcPct val="110000"/>
              </a:lnSpc>
              <a:spcBef>
                <a:spcPts val="400"/>
              </a:spcBef>
            </a:pPr>
            <a:r>
              <a:rPr lang="it-IT" sz="2000" dirty="0"/>
              <a:t>Possiamo ricordare che, storicamente, il linguaggio algebrico ha messo dei secoli a svilupparsi e a passare dalla forma retorica al simbolismo attuale, passando per forme intermedie.</a:t>
            </a:r>
          </a:p>
          <a:p>
            <a:pPr algn="just">
              <a:lnSpc>
                <a:spcPct val="110000"/>
              </a:lnSpc>
              <a:spcBef>
                <a:spcPts val="400"/>
              </a:spcBef>
            </a:pPr>
            <a:r>
              <a:rPr lang="it-IT" sz="2000" dirty="0"/>
              <a:t>Il linguaggio algebrico figura attualmente in tutte le classi delle nostre categorie da 8 a 10 Ma si riflette sempre sulla maniera di introdurlo?</a:t>
            </a:r>
          </a:p>
          <a:p>
            <a:pPr algn="just">
              <a:lnSpc>
                <a:spcPct val="110000"/>
              </a:lnSpc>
              <a:spcBef>
                <a:spcPts val="400"/>
              </a:spcBef>
            </a:pPr>
            <a:r>
              <a:rPr lang="it-IT" sz="2000" dirty="0"/>
              <a:t>Nel nostro “Allenamenti in bici”, si parte da un contesto. I simboli per rappresentare i percorsi sono una creazione degli allievi e rispondono a un bisogno. Non si tratta di </a:t>
            </a:r>
            <a:r>
              <a:rPr lang="it-IT" sz="2000" i="1" dirty="0"/>
              <a:t>x</a:t>
            </a:r>
            <a:r>
              <a:rPr lang="it-IT" sz="2000" dirty="0"/>
              <a:t> o di </a:t>
            </a:r>
            <a:r>
              <a:rPr lang="it-IT" sz="2000" i="1" dirty="0"/>
              <a:t>y </a:t>
            </a:r>
            <a:r>
              <a:rPr lang="it-IT" sz="2000" dirty="0"/>
              <a:t> caduti dal cielo che è necessario combinare con operazioni aritmetiche</a:t>
            </a:r>
            <a:r>
              <a:rPr lang="fr-BE" sz="2000" dirty="0"/>
              <a:t>.</a:t>
            </a:r>
            <a:endParaRPr lang="it-IT" sz="2000" dirty="0"/>
          </a:p>
          <a:p>
            <a:endParaRPr lang="it-IT" dirty="0"/>
          </a:p>
        </p:txBody>
      </p:sp>
    </p:spTree>
    <p:extLst>
      <p:ext uri="{BB962C8B-B14F-4D97-AF65-F5344CB8AC3E}">
        <p14:creationId xmlns:p14="http://schemas.microsoft.com/office/powerpoint/2010/main" val="155615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5942" y="195944"/>
            <a:ext cx="10363200" cy="509450"/>
          </a:xfrm>
        </p:spPr>
        <p:txBody>
          <a:bodyPr>
            <a:normAutofit fontScale="90000"/>
          </a:bodyPr>
          <a:lstStyle/>
          <a:p>
            <a:pPr algn="ctr"/>
            <a:r>
              <a:rPr lang="it-IT" sz="2800" b="1" i="1" dirty="0"/>
              <a:t>CHE COSA FARE DEI LINGUAGGI DEGLI ALLIEVI?</a:t>
            </a:r>
          </a:p>
        </p:txBody>
      </p:sp>
      <p:sp>
        <p:nvSpPr>
          <p:cNvPr id="3" name="Segnaposto contenuto 2"/>
          <p:cNvSpPr>
            <a:spLocks noGrp="1"/>
          </p:cNvSpPr>
          <p:nvPr>
            <p:ph idx="1"/>
          </p:nvPr>
        </p:nvSpPr>
        <p:spPr>
          <a:xfrm>
            <a:off x="0" y="705393"/>
            <a:ext cx="10802679" cy="5950587"/>
          </a:xfrm>
        </p:spPr>
        <p:txBody>
          <a:bodyPr>
            <a:normAutofit/>
          </a:bodyPr>
          <a:lstStyle/>
          <a:p>
            <a:r>
              <a:rPr lang="it-IT" sz="2000" b="1" i="1" cap="all" dirty="0"/>
              <a:t>- </a:t>
            </a:r>
            <a:r>
              <a:rPr lang="it-IT" sz="2000" b="1" dirty="0"/>
              <a:t>riconoscerli:</a:t>
            </a:r>
            <a:r>
              <a:rPr lang="it-IT" sz="2000" dirty="0"/>
              <a:t> sapere che esistono, che hanno diritto di esistere, che appaiono spontaneamente in tutte gli elaborati che analizziamo, che differenti dai nostri linguaggi di adulti e che la cosa è naturale. Su questo punto dovremmo vedere un’analogia con un bambino che si sta appropriando della sua lingua materna o a qualcuno che impara una lingua straniera.</a:t>
            </a:r>
          </a:p>
          <a:p>
            <a:r>
              <a:rPr lang="it-IT" sz="2000" b="1" dirty="0"/>
              <a:t>- cercare di capirli</a:t>
            </a:r>
            <a:r>
              <a:rPr lang="it-IT" sz="2000" dirty="0"/>
              <a:t>: dietro le parole, i segni e i disegni, ci sono rappresentazioni mentali che rivelare ostacoli, concezioni errate o incomplete</a:t>
            </a:r>
            <a:r>
              <a:rPr lang="is-IS" sz="2000" dirty="0"/>
              <a:t>… determinanti per gli interventi didattici che seguono la risoluzione del problemi</a:t>
            </a:r>
            <a:r>
              <a:rPr lang="it-IT" sz="2000" dirty="0"/>
              <a:t>;</a:t>
            </a:r>
          </a:p>
          <a:p>
            <a:r>
              <a:rPr lang="it-IT" sz="2000" b="1" dirty="0"/>
              <a:t>- rispondere con un linguaggio appropriato: </a:t>
            </a:r>
            <a:r>
              <a:rPr lang="it-IT" sz="2000" dirty="0"/>
              <a:t>utilizzare con gli allievi un linguaggio più evoluto del loro, ma che resti alla loro portata; traducendo le loro espressioni e i loro simboli in un linguaggio più rigoroso, facendo capire le ragioni di tale evoluzione, incoraggiando così le espressioni corrette, …</a:t>
            </a:r>
          </a:p>
          <a:p>
            <a:r>
              <a:rPr lang="it-IT" sz="2800" i="1" dirty="0">
                <a:solidFill>
                  <a:srgbClr val="FF0000"/>
                </a:solidFill>
              </a:rPr>
              <a:t>           Scriviamo dunque siamo</a:t>
            </a:r>
            <a:endParaRPr lang="it-IT" sz="2800" dirty="0">
              <a:solidFill>
                <a:srgbClr val="FF0000"/>
              </a:solidFill>
            </a:endParaRPr>
          </a:p>
          <a:p>
            <a:endParaRPr lang="it-IT" sz="2000" dirty="0"/>
          </a:p>
          <a:p>
            <a:endParaRPr lang="it-IT" dirty="0"/>
          </a:p>
        </p:txBody>
      </p:sp>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5711" y="4456809"/>
            <a:ext cx="3300819" cy="2199171"/>
          </a:xfrm>
          <a:prstGeom prst="rect">
            <a:avLst/>
          </a:prstGeom>
        </p:spPr>
      </p:pic>
    </p:spTree>
    <p:extLst>
      <p:ext uri="{BB962C8B-B14F-4D97-AF65-F5344CB8AC3E}">
        <p14:creationId xmlns:p14="http://schemas.microsoft.com/office/powerpoint/2010/main" val="106702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2"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2" uiExpand="1" build="p"/>
    </p:bldLst>
  </p:timing>
</p:sld>
</file>

<file path=ppt/theme/theme1.xml><?xml version="1.0" encoding="utf-8"?>
<a:theme xmlns:a="http://schemas.openxmlformats.org/drawingml/2006/main" name="Sfaccettatura">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faccettatur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2319</TotalTime>
  <Words>3451</Words>
  <Application>Microsoft Office PowerPoint</Application>
  <PresentationFormat>Grand écran</PresentationFormat>
  <Paragraphs>277</Paragraphs>
  <Slides>44</Slides>
  <Notes>10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44</vt:i4>
      </vt:variant>
    </vt:vector>
  </HeadingPairs>
  <TitlesOfParts>
    <vt:vector size="51" baseType="lpstr">
      <vt:lpstr>Arial</vt:lpstr>
      <vt:lpstr>Calibri</vt:lpstr>
      <vt:lpstr>Mangal</vt:lpstr>
      <vt:lpstr>Times New Roman</vt:lpstr>
      <vt:lpstr>Trebuchet MS</vt:lpstr>
      <vt:lpstr>Wingdings 3</vt:lpstr>
      <vt:lpstr>Sfaccettatura</vt:lpstr>
      <vt:lpstr>Da Stefano Bartezzaghi- Parole in gioco, Bompiani, 2017</vt:lpstr>
      <vt:lpstr>       SCRIVO DUNQUE SONO, ANCHE IN MATEMATICA  NEL CONTESTO DEI PROBLEMI DEL RMT </vt:lpstr>
      <vt:lpstr>  Italiano  orale       It  francese orale  Lucia            François         </vt:lpstr>
      <vt:lpstr>Salto temporale ed epistemologico</vt:lpstr>
      <vt:lpstr>Due grandi maestri</vt:lpstr>
      <vt:lpstr>Da qui il titolo della nostra conferenza </vt:lpstr>
      <vt:lpstr>Sul contesto semantico degli enunciati  </vt:lpstr>
      <vt:lpstr>La lingua degli adulti negli enunciati e la lingua degli allievi nelle spiegazioni</vt:lpstr>
      <vt:lpstr>Dai criteri per l’elaborazione di problemi</vt:lpstr>
      <vt:lpstr>Il Naso di Pinocchio (cat. 3, 4, 5)</vt:lpstr>
      <vt:lpstr>Il naso di Pinocchio, RMT 7 (Grugnetti, Dupuis, 2001)  </vt:lpstr>
      <vt:lpstr>Il contenuto matematico</vt:lpstr>
      <vt:lpstr>Le Rondini (cat. 3)</vt:lpstr>
      <vt:lpstr>Rondini e colombe (cat. 4, 5)</vt:lpstr>
      <vt:lpstr>Le rondini - Rondini e le colombe, RMT 23</vt:lpstr>
      <vt:lpstr>I risultati positivi</vt:lpstr>
      <vt:lpstr>I nostri piccoli “Vergnaud” con linguaggio naturale e iconico</vt:lpstr>
      <vt:lpstr>I nostri piccoli “Vergnaud” con linguaggio iconico perfettamente gestito</vt:lpstr>
      <vt:lpstr>Conseguenze errate: risposte 31 e l’importanza delle spiegazioni degli allievi</vt:lpstr>
      <vt:lpstr>Conseguenze errate: risposte 48 e l’importanza delle spiegazioni degli allievi</vt:lpstr>
      <vt:lpstr>Conseguenze errate: risposta 17… e l’importanza delle spiegazioni degli allievi</vt:lpstr>
      <vt:lpstr>Dall’unicità del linguaggio di un enunciato ai diversi linguaggi degli allievi</vt:lpstr>
      <vt:lpstr>Lingua naturale e rappresentazione grafica come supporto per la gestione delle trasformazioni </vt:lpstr>
      <vt:lpstr> La molteplicità dei linguaggi</vt:lpstr>
      <vt:lpstr>Seconda parte</vt:lpstr>
      <vt:lpstr>ALLENAMENTI IN BICI Cat. 7, 8, 9, 10 </vt:lpstr>
      <vt:lpstr>LA NOSTRA LINGUA… PER GLI ALLIEVI  Analisi del nostro enunciato: </vt:lpstr>
      <vt:lpstr>AL DI LA’ DELLE PAROLE</vt:lpstr>
      <vt:lpstr>ANALISI DEL COMPITO e criteri di attribuzione…</vt:lpstr>
      <vt:lpstr>TRADUZIONE DEI DATI</vt:lpstr>
      <vt:lpstr>TRADUZIONE DEI DATI</vt:lpstr>
      <vt:lpstr>TRADUZIONE DEI DATI</vt:lpstr>
      <vt:lpstr> PROCEDURA PERCORSO MEDIO</vt:lpstr>
      <vt:lpstr>LA SOSTITUZIONE</vt:lpstr>
      <vt:lpstr>PROCEDURA “PER CONFRONTO” </vt:lpstr>
      <vt:lpstr>PROCEDURA “PER CONFRONTO”</vt:lpstr>
      <vt:lpstr>PROCEDURA “PER CONFRONTO”</vt:lpstr>
      <vt:lpstr>PROCEDURA PER “MOLTIPLICAZIONE”</vt:lpstr>
      <vt:lpstr>“PER TENTATIVI”</vt:lpstr>
      <vt:lpstr> CORRELAZIONI: RISULTATI – Età - LINGUAGGIO</vt:lpstr>
      <vt:lpstr>ERRORI Linguaggio “ricco”  </vt:lpstr>
      <vt:lpstr>“ERRORI”</vt:lpstr>
      <vt:lpstr>LINGUAGGIO E PENSIERO</vt:lpstr>
      <vt:lpstr>CHE COSA FARE DEI LINGUAGGI DEGLI ALLIEVI?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SCRIVO DUNQUE SONO, ANCHE IN MATEMATICA NEL CONTESTO DEI PROBLEMI DEL RMT </dc:title>
  <dc:creator>Lucia Grugnetti</dc:creator>
  <cp:lastModifiedBy>compte office</cp:lastModifiedBy>
  <cp:revision>246</cp:revision>
  <dcterms:created xsi:type="dcterms:W3CDTF">2017-07-17T15:34:29Z</dcterms:created>
  <dcterms:modified xsi:type="dcterms:W3CDTF">2017-10-26T15:31:54Z</dcterms:modified>
</cp:coreProperties>
</file>