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1"/>
  </p:sldMasterIdLst>
  <p:notesMasterIdLst>
    <p:notesMasterId r:id="rId46"/>
  </p:notesMasterIdLst>
  <p:sldIdLst>
    <p:sldId id="295" r:id="rId2"/>
    <p:sldId id="256" r:id="rId3"/>
    <p:sldId id="277" r:id="rId4"/>
    <p:sldId id="257" r:id="rId5"/>
    <p:sldId id="258" r:id="rId6"/>
    <p:sldId id="259" r:id="rId7"/>
    <p:sldId id="260" r:id="rId8"/>
    <p:sldId id="261" r:id="rId9"/>
    <p:sldId id="262" r:id="rId10"/>
    <p:sldId id="296" r:id="rId11"/>
    <p:sldId id="278" r:id="rId12"/>
    <p:sldId id="280" r:id="rId13"/>
    <p:sldId id="311" r:id="rId14"/>
    <p:sldId id="312" r:id="rId15"/>
    <p:sldId id="265" r:id="rId16"/>
    <p:sldId id="266" r:id="rId17"/>
    <p:sldId id="267" r:id="rId18"/>
    <p:sldId id="268" r:id="rId19"/>
    <p:sldId id="270" r:id="rId20"/>
    <p:sldId id="271" r:id="rId21"/>
    <p:sldId id="273" r:id="rId22"/>
    <p:sldId id="272" r:id="rId23"/>
    <p:sldId id="313" r:id="rId24"/>
    <p:sldId id="287" r:id="rId25"/>
    <p:sldId id="281" r:id="rId26"/>
    <p:sldId id="282" r:id="rId27"/>
    <p:sldId id="297" r:id="rId28"/>
    <p:sldId id="298" r:id="rId29"/>
    <p:sldId id="284" r:id="rId30"/>
    <p:sldId id="299" r:id="rId31"/>
    <p:sldId id="300" r:id="rId32"/>
    <p:sldId id="301" r:id="rId33"/>
    <p:sldId id="302" r:id="rId34"/>
    <p:sldId id="303" r:id="rId35"/>
    <p:sldId id="304" r:id="rId36"/>
    <p:sldId id="305" r:id="rId37"/>
    <p:sldId id="306" r:id="rId38"/>
    <p:sldId id="290" r:id="rId39"/>
    <p:sldId id="307" r:id="rId40"/>
    <p:sldId id="291" r:id="rId41"/>
    <p:sldId id="308" r:id="rId42"/>
    <p:sldId id="310" r:id="rId43"/>
    <p:sldId id="289" r:id="rId44"/>
    <p:sldId id="288"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2"/>
    <p:restoredTop sz="93692"/>
  </p:normalViewPr>
  <p:slideViewPr>
    <p:cSldViewPr snapToGrid="0" snapToObjects="1">
      <p:cViewPr varScale="1">
        <p:scale>
          <a:sx n="91" d="100"/>
          <a:sy n="91" d="100"/>
        </p:scale>
        <p:origin x="-1192" y="-1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52"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B4919D-7C58-CC44-9699-500A68C2C477}" type="datetimeFigureOut">
              <a:rPr lang="it-IT" smtClean="0"/>
              <a:t>26.10.17</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A11F1F-9913-694B-AB09-637A529116AB}" type="slidenum">
              <a:rPr lang="it-IT" smtClean="0"/>
              <a:t>‹#›</a:t>
            </a:fld>
            <a:endParaRPr lang="it-IT"/>
          </a:p>
        </p:txBody>
      </p:sp>
    </p:spTree>
    <p:extLst>
      <p:ext uri="{BB962C8B-B14F-4D97-AF65-F5344CB8AC3E}">
        <p14:creationId xmlns:p14="http://schemas.microsoft.com/office/powerpoint/2010/main" val="1078157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sz="1200" kern="1200" err="1">
                <a:solidFill>
                  <a:schemeClr val="tx1"/>
                </a:solidFill>
                <a:effectLst/>
                <a:latin typeface="+mn-lt"/>
                <a:ea typeface="+mn-ea"/>
                <a:cs typeface="+mn-cs"/>
              </a:rPr>
              <a:t>Répresentation</a:t>
            </a:r>
            <a:r>
              <a:rPr lang="fr-FR" sz="1200" kern="1200">
                <a:solidFill>
                  <a:schemeClr val="tx1"/>
                </a:solidFill>
                <a:effectLst/>
                <a:latin typeface="+mn-lt"/>
                <a:ea typeface="+mn-ea"/>
                <a:cs typeface="+mn-cs"/>
              </a:rPr>
              <a:t> des problèmes et réussite en mathématiques</a:t>
            </a:r>
            <a:endParaRPr lang="it-IT" sz="1200" kern="1200">
              <a:solidFill>
                <a:schemeClr val="tx1"/>
              </a:solidFill>
              <a:effectLst/>
              <a:latin typeface="+mn-lt"/>
              <a:ea typeface="+mn-ea"/>
              <a:cs typeface="+mn-cs"/>
            </a:endParaRPr>
          </a:p>
          <a:p>
            <a:r>
              <a:rPr lang="fr-FR" sz="1200" kern="1200">
                <a:solidFill>
                  <a:schemeClr val="tx1"/>
                </a:solidFill>
                <a:effectLst/>
                <a:latin typeface="+mn-lt"/>
                <a:ea typeface="+mn-ea"/>
                <a:cs typeface="+mn-cs"/>
              </a:rPr>
              <a:t>Les Pur-1995</a:t>
            </a:r>
            <a:endParaRPr lang="it-IT" sz="1200" kern="1200">
              <a:solidFill>
                <a:schemeClr val="tx1"/>
              </a:solidFill>
              <a:effectLst/>
              <a:latin typeface="+mn-lt"/>
              <a:ea typeface="+mn-ea"/>
              <a:cs typeface="+mn-cs"/>
            </a:endParaRPr>
          </a:p>
          <a:p>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7</a:t>
            </a:fld>
            <a:endParaRPr lang="it-IT"/>
          </a:p>
        </p:txBody>
      </p:sp>
    </p:spTree>
    <p:extLst>
      <p:ext uri="{BB962C8B-B14F-4D97-AF65-F5344CB8AC3E}">
        <p14:creationId xmlns:p14="http://schemas.microsoft.com/office/powerpoint/2010/main" val="160890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sz="1200" kern="1200">
                <a:solidFill>
                  <a:schemeClr val="tx1"/>
                </a:solidFill>
                <a:effectLst/>
                <a:latin typeface="+mn-lt"/>
                <a:ea typeface="+mn-ea"/>
                <a:cs typeface="+mn-cs"/>
              </a:rPr>
              <a:t>Le contexte de ce problème permet aux élèves de se l'approprier facilement, du moins dans sa phase initiale car presque tous les enfants de par le monde connaissent le personnage de Pinocchio ainsi que son problème de nez qui s'allonge lorsqu'il ment. De même, les enfants connaissent aussi la Fée Bleue qui récompense ou pardonne les mensonges de notre sympathique pantin. De ce fait, l'énoncé du problème contient tous les ingrédients indispensables à ce conte célèbre. </a:t>
            </a:r>
          </a:p>
          <a:p>
            <a:endParaRPr lang="fr-FR" sz="1200" kern="1200">
              <a:solidFill>
                <a:schemeClr val="tx1"/>
              </a:solidFill>
              <a:effectLst/>
              <a:latin typeface="+mn-lt"/>
              <a:ea typeface="+mn-ea"/>
              <a:cs typeface="+mn-cs"/>
            </a:endParaRPr>
          </a:p>
          <a:p>
            <a:r>
              <a:rPr lang="fr-FR" sz="1200" kern="1200">
                <a:solidFill>
                  <a:schemeClr val="tx1"/>
                </a:solidFill>
                <a:effectLst/>
                <a:latin typeface="+mn-lt"/>
                <a:ea typeface="+mn-ea"/>
                <a:cs typeface="+mn-cs"/>
              </a:rPr>
              <a:t>les phrases simples ainsi qu'un énoncé relativement bref conviennent bien à des élèves de 8 à 9 ans, ce qui implique une bonne compréhension de la tâche à accomplir et par conséquent de grandes chances de réussite dans la résolution d'un problème</a:t>
            </a:r>
            <a:r>
              <a:rPr lang="it-IT">
                <a:effectLst/>
              </a:rPr>
              <a:t> </a:t>
            </a:r>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11</a:t>
            </a:fld>
            <a:endParaRPr lang="it-IT"/>
          </a:p>
        </p:txBody>
      </p:sp>
    </p:spTree>
    <p:extLst>
      <p:ext uri="{BB962C8B-B14F-4D97-AF65-F5344CB8AC3E}">
        <p14:creationId xmlns:p14="http://schemas.microsoft.com/office/powerpoint/2010/main" val="389277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13</a:t>
            </a:fld>
            <a:endParaRPr lang="it-IT"/>
          </a:p>
        </p:txBody>
      </p:sp>
    </p:spTree>
    <p:extLst>
      <p:ext uri="{BB962C8B-B14F-4D97-AF65-F5344CB8AC3E}">
        <p14:creationId xmlns:p14="http://schemas.microsoft.com/office/powerpoint/2010/main" val="102834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err="1"/>
              <a:t>Dabord</a:t>
            </a:r>
            <a:r>
              <a:rPr lang="it-IT"/>
              <a:t>, </a:t>
            </a:r>
            <a:r>
              <a:rPr lang="it-IT" err="1"/>
              <a:t>ensuite</a:t>
            </a:r>
            <a:r>
              <a:rPr lang="it-IT"/>
              <a:t>, </a:t>
            </a:r>
            <a:r>
              <a:rPr lang="it-IT" err="1"/>
              <a:t>donc</a:t>
            </a:r>
            <a:r>
              <a:rPr lang="it-IT"/>
              <a:t>. Gestione</a:t>
            </a:r>
            <a:r>
              <a:rPr lang="it-IT" baseline="0"/>
              <a:t> perfetta della </a:t>
            </a:r>
            <a:r>
              <a:rPr lang="it-IT" baseline="0" err="1"/>
              <a:t>trsformazione</a:t>
            </a:r>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17</a:t>
            </a:fld>
            <a:endParaRPr lang="it-IT"/>
          </a:p>
        </p:txBody>
      </p:sp>
    </p:spTree>
    <p:extLst>
      <p:ext uri="{BB962C8B-B14F-4D97-AF65-F5344CB8AC3E}">
        <p14:creationId xmlns:p14="http://schemas.microsoft.com/office/powerpoint/2010/main" val="423019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Nell’analisi a priori: riconoscere l’ordine cronologico e le variazioni tra gli stati successivi di una grandezza. </a:t>
            </a:r>
          </a:p>
          <a:p>
            <a:r>
              <a:rPr lang="it-IT" sz="1200" kern="1200" dirty="0">
                <a:solidFill>
                  <a:schemeClr val="tx1"/>
                </a:solidFill>
                <a:effectLst/>
                <a:latin typeface="+mn-lt"/>
                <a:ea typeface="+mn-ea"/>
                <a:cs typeface="+mn-cs"/>
              </a:rPr>
              <a:t>Stato iniziale: apertura della finestra con un numero sconosciuto di rondini </a:t>
            </a:r>
          </a:p>
          <a:p>
            <a:r>
              <a:rPr lang="it-IT" sz="1200" kern="1200" dirty="0">
                <a:solidFill>
                  <a:schemeClr val="tx1"/>
                </a:solidFill>
                <a:effectLst/>
                <a:latin typeface="+mn-lt"/>
                <a:ea typeface="+mn-ea"/>
                <a:cs typeface="+mn-cs"/>
              </a:rPr>
              <a:t>– partenza di 17 rondini (prima trasformazione) e stato intermedio più piccolo dello stato iniziale </a:t>
            </a:r>
          </a:p>
          <a:p>
            <a:r>
              <a:rPr lang="it-IT" sz="1200" kern="1200" dirty="0">
                <a:solidFill>
                  <a:schemeClr val="tx1"/>
                </a:solidFill>
                <a:effectLst/>
                <a:latin typeface="+mn-lt"/>
                <a:ea typeface="+mn-ea"/>
                <a:cs typeface="+mn-cs"/>
              </a:rPr>
              <a:t>– arrivo di 12 rondini (seconda trasformazione) e stato finale di 36 più grande dello stato intermedio. </a:t>
            </a:r>
          </a:p>
          <a:p>
            <a:r>
              <a:rPr lang="it-IT" sz="1200" kern="1200" dirty="0">
                <a:solidFill>
                  <a:schemeClr val="tx1"/>
                </a:solidFill>
                <a:effectLst/>
                <a:latin typeface="+mn-lt"/>
                <a:ea typeface="+mn-ea"/>
                <a:cs typeface="+mn-cs"/>
              </a:rPr>
              <a:t>Identificare l’incognita: lo stato iniziale. </a:t>
            </a:r>
          </a:p>
          <a:p>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18</a:t>
            </a:fld>
            <a:endParaRPr lang="it-IT" dirty="0"/>
          </a:p>
        </p:txBody>
      </p:sp>
    </p:spTree>
    <p:extLst>
      <p:ext uri="{BB962C8B-B14F-4D97-AF65-F5344CB8AC3E}">
        <p14:creationId xmlns:p14="http://schemas.microsoft.com/office/powerpoint/2010/main" val="13435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Infatti</a:t>
            </a:r>
            <a:r>
              <a:rPr lang="it-IT" baseline="0" dirty="0"/>
              <a:t> fanno -17 invece di fare + 17! Perché c’è scritto “volano via”</a:t>
            </a:r>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19</a:t>
            </a:fld>
            <a:endParaRPr lang="it-IT"/>
          </a:p>
        </p:txBody>
      </p:sp>
    </p:spTree>
    <p:extLst>
      <p:ext uri="{BB962C8B-B14F-4D97-AF65-F5344CB8AC3E}">
        <p14:creationId xmlns:p14="http://schemas.microsoft.com/office/powerpoint/2010/main" val="1521732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E’ più difficile invece scrivere una spiegazione nel caso si parta dalle operazioni.</a:t>
            </a:r>
          </a:p>
          <a:p>
            <a:r>
              <a:rPr lang="it-IT" sz="1200" kern="1200" dirty="0">
                <a:solidFill>
                  <a:schemeClr val="tx1"/>
                </a:solidFill>
                <a:effectLst/>
                <a:latin typeface="+mn-lt"/>
                <a:ea typeface="+mn-ea"/>
                <a:cs typeface="+mn-cs"/>
              </a:rPr>
              <a:t>Diverso ruolo di un linguaggio con le operazioni e di un linguaggio grafico</a:t>
            </a:r>
          </a:p>
          <a:p>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23</a:t>
            </a:fld>
            <a:endParaRPr lang="it-IT" dirty="0"/>
          </a:p>
        </p:txBody>
      </p:sp>
    </p:spTree>
    <p:extLst>
      <p:ext uri="{BB962C8B-B14F-4D97-AF65-F5344CB8AC3E}">
        <p14:creationId xmlns:p14="http://schemas.microsoft.com/office/powerpoint/2010/main" val="736826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27</a:t>
            </a:fld>
            <a:endParaRPr lang="it-IT"/>
          </a:p>
        </p:txBody>
      </p:sp>
    </p:spTree>
    <p:extLst>
      <p:ext uri="{BB962C8B-B14F-4D97-AF65-F5344CB8AC3E}">
        <p14:creationId xmlns:p14="http://schemas.microsoft.com/office/powerpoint/2010/main" val="76903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35</a:t>
            </a:fld>
            <a:endParaRPr lang="it-IT"/>
          </a:p>
        </p:txBody>
      </p:sp>
    </p:spTree>
    <p:extLst>
      <p:ext uri="{BB962C8B-B14F-4D97-AF65-F5344CB8AC3E}">
        <p14:creationId xmlns:p14="http://schemas.microsoft.com/office/powerpoint/2010/main" val="837476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40</a:t>
            </a:fld>
            <a:endParaRPr lang="it-IT"/>
          </a:p>
        </p:txBody>
      </p:sp>
    </p:spTree>
    <p:extLst>
      <p:ext uri="{BB962C8B-B14F-4D97-AF65-F5344CB8AC3E}">
        <p14:creationId xmlns:p14="http://schemas.microsoft.com/office/powerpoint/2010/main" val="4008312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41</a:t>
            </a:fld>
            <a:endParaRPr lang="it-IT"/>
          </a:p>
        </p:txBody>
      </p:sp>
    </p:spTree>
    <p:extLst>
      <p:ext uri="{BB962C8B-B14F-4D97-AF65-F5344CB8AC3E}">
        <p14:creationId xmlns:p14="http://schemas.microsoft.com/office/powerpoint/2010/main" val="1447397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stile</a:t>
            </a:r>
            <a:endParaRPr lang="en-US" dirty="0"/>
          </a:p>
        </p:txBody>
      </p:sp>
      <p:sp>
        <p:nvSpPr>
          <p:cNvPr id="3" name="Subtitle 2"/>
          <p:cNvSpPr>
            <a:spLocks noGrp="1"/>
          </p:cNvSpPr>
          <p:nvPr>
            <p:ph type="subTitle" idx="1"/>
          </p:nvPr>
        </p:nvSpPr>
        <p:spPr>
          <a:xfrm>
            <a:off x="1507067" y="4050835"/>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99368586"/>
      </p:ext>
    </p:extLst>
  </p:cSld>
  <p:clrMapOvr>
    <a:masterClrMapping/>
  </p:clrMapOvr>
  <p:extLst mod="1">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1120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9"/>
            <a:ext cx="8596668" cy="1826581"/>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42323827"/>
      </p:ext>
    </p:extLst>
  </p:cSld>
  <p:clrMapOvr>
    <a:masterClrMapping/>
  </p:clrMapOvr>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77335"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26.10.17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12451810"/>
      </p:ext>
    </p:extLst>
  </p:cSld>
  <p:clrMapOvr>
    <a:masterClrMapping/>
  </p:clrMapOvr>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stile</a:t>
            </a:r>
            <a:endParaRPr lang="en-US" dirty="0"/>
          </a:p>
        </p:txBody>
      </p:sp>
      <p:sp>
        <p:nvSpPr>
          <p:cNvPr id="3" name="Text Placeholder 2"/>
          <p:cNvSpPr>
            <a:spLocks noGrp="1"/>
          </p:cNvSpPr>
          <p:nvPr>
            <p:ph type="body" idx="1"/>
          </p:nvPr>
        </p:nvSpPr>
        <p:spPr>
          <a:xfrm>
            <a:off x="675746"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6" y="2737247"/>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5" y="2737247"/>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26.10.17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73032333"/>
      </p:ext>
    </p:extLst>
  </p:cSld>
  <p:clrMapOvr>
    <a:masterClrMapping/>
  </p:clrMapOvr>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26.10.17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324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26.10.17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633171046"/>
      </p:ext>
    </p:extLst>
  </p:cSld>
  <p:clrMapOvr>
    <a:masterClrMapping/>
  </p:clrMapOvr>
  <p:extLst mod="1">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2000"/>
            </a:lvl1pPr>
          </a:lstStyle>
          <a:p>
            <a:r>
              <a:rPr lang="it-IT"/>
              <a:t>Fare clic per modificare stile</a:t>
            </a:r>
            <a:endParaRPr lang="en-US" dirty="0"/>
          </a:p>
        </p:txBody>
      </p:sp>
      <p:sp>
        <p:nvSpPr>
          <p:cNvPr id="3" name="Content Placeholder 2"/>
          <p:cNvSpPr>
            <a:spLocks noGrp="1"/>
          </p:cNvSpPr>
          <p:nvPr>
            <p:ph idx="1"/>
          </p:nvPr>
        </p:nvSpPr>
        <p:spPr>
          <a:xfrm>
            <a:off x="4760462" y="514926"/>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26.10.17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17277815"/>
      </p:ext>
    </p:extLst>
  </p:cSld>
  <p:clrMapOvr>
    <a:masterClrMapping/>
  </p:clrMapOvr>
  <p:extLst mod="1">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8"/>
          </a:xfrm>
        </p:spPr>
        <p:txBody>
          <a:bodyPr anchor="b">
            <a:normAutofit/>
          </a:bodyPr>
          <a:lstStyle>
            <a:lvl1pPr algn="l">
              <a:defRPr sz="24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a:p>
        </p:txBody>
      </p:sp>
      <p:sp>
        <p:nvSpPr>
          <p:cNvPr id="4" name="Text Placeholder 3"/>
          <p:cNvSpPr>
            <a:spLocks noGrp="1"/>
          </p:cNvSpPr>
          <p:nvPr>
            <p:ph type="body" sz="half" idx="2"/>
          </p:nvPr>
        </p:nvSpPr>
        <p:spPr>
          <a:xfrm>
            <a:off x="677335"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26.10.17</a:t>
            </a:fld>
            <a:endParaRPr lang="en-US"/>
          </a:p>
        </p:txBody>
      </p:sp>
    </p:spTree>
    <p:extLst>
      <p:ext uri="{BB962C8B-B14F-4D97-AF65-F5344CB8AC3E}">
        <p14:creationId xmlns:p14="http://schemas.microsoft.com/office/powerpoint/2010/main" val="10802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stile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885685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06368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stile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856765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7602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3933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89838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1"/>
            <a:ext cx="1304743" cy="5251451"/>
          </a:xfrm>
        </p:spPr>
        <p:txBody>
          <a:bodyPr vert="eaVert" anchor="ctr"/>
          <a:lstStyle/>
          <a:p>
            <a:r>
              <a:rPr lang="it-IT"/>
              <a:t>Fare clic per modificare stile</a:t>
            </a:r>
            <a:endParaRPr lang="en-US" dirty="0"/>
          </a:p>
        </p:txBody>
      </p:sp>
      <p:sp>
        <p:nvSpPr>
          <p:cNvPr id="3" name="Vertical Text Placeholder 2"/>
          <p:cNvSpPr>
            <a:spLocks noGrp="1"/>
          </p:cNvSpPr>
          <p:nvPr>
            <p:ph type="body" orient="vert" idx="1"/>
          </p:nvPr>
        </p:nvSpPr>
        <p:spPr>
          <a:xfrm>
            <a:off x="677335" y="609600"/>
            <a:ext cx="7060151"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26402471"/>
      </p:ext>
    </p:extLst>
  </p:cSld>
  <p:clrMapOvr>
    <a:masterClrMapping/>
  </p:clrMapOvr>
  <p:extLst mod="1">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it-IT"/>
              <a:t>Fare clic per modificare stile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26.10.17</a:t>
            </a:fld>
            <a:endParaRPr lang="en-US"/>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4" y="6041364"/>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61717028"/>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392767" y="57150"/>
            <a:ext cx="7766936" cy="973393"/>
          </a:xfrm>
        </p:spPr>
        <p:txBody>
          <a:bodyPr/>
          <a:lstStyle/>
          <a:p>
            <a:pPr algn="just"/>
            <a:r>
              <a:rPr lang="it-IT" sz="2800" dirty="0"/>
              <a:t>Da Stefano Bartezzaghi- </a:t>
            </a:r>
            <a:r>
              <a:rPr lang="it-IT" sz="2800" i="1" dirty="0"/>
              <a:t>Parole in gioco</a:t>
            </a:r>
            <a:r>
              <a:rPr lang="it-IT" sz="2800" dirty="0"/>
              <a:t>, </a:t>
            </a:r>
            <a:r>
              <a:rPr lang="it-IT" sz="2000" dirty="0"/>
              <a:t>Bompiani, 2017</a:t>
            </a:r>
          </a:p>
        </p:txBody>
      </p:sp>
      <p:sp>
        <p:nvSpPr>
          <p:cNvPr id="3" name="Sottotitolo 2"/>
          <p:cNvSpPr>
            <a:spLocks noGrp="1"/>
          </p:cNvSpPr>
          <p:nvPr>
            <p:ph type="subTitle" idx="1"/>
          </p:nvPr>
        </p:nvSpPr>
        <p:spPr>
          <a:xfrm>
            <a:off x="1392767" y="1030543"/>
            <a:ext cx="7766936" cy="5827457"/>
          </a:xfrm>
        </p:spPr>
        <p:txBody>
          <a:bodyPr>
            <a:noAutofit/>
          </a:bodyPr>
          <a:lstStyle/>
          <a:p>
            <a:r>
              <a:rPr lang="fr-FR" sz="2400">
                <a:solidFill>
                  <a:srgbClr val="FF0000"/>
                </a:solidFill>
              </a:rPr>
              <a:t> </a:t>
            </a:r>
          </a:p>
          <a:p>
            <a:r>
              <a:rPr lang="fr-FR" sz="2400">
                <a:solidFill>
                  <a:schemeClr val="tx1"/>
                </a:solidFill>
              </a:rPr>
              <a:t>Il </a:t>
            </a:r>
            <a:r>
              <a:rPr lang="fr-FR" sz="2400" dirty="0">
                <a:solidFill>
                  <a:schemeClr val="tx1"/>
                </a:solidFill>
              </a:rPr>
              <a:t>y a une autre vie du langage, inconnue de nous, opiniâtrement convaincus de la transparence utilitaire du vocabulaire, persuadés que les mots servent seulement pour dire « cette chose là ». Ceci est vrai, et ils le font très bien, mais une fois mis au monde, les mots se définissent une autre existence, opaque au sens transitif et révérenciel auquel nous voudrions les clouer, et tressent entre eux des relations irrationnelles et merveilleuses, pour qui réussit à s'abandonner à leur jeu.</a:t>
            </a:r>
            <a:endParaRPr lang="it-IT" sz="2400" dirty="0">
              <a:solidFill>
                <a:schemeClr val="tx1"/>
              </a:solidFill>
            </a:endParaRPr>
          </a:p>
          <a:p>
            <a:endParaRPr lang="it-IT" sz="2400" dirty="0"/>
          </a:p>
        </p:txBody>
      </p:sp>
    </p:spTree>
    <p:extLst>
      <p:ext uri="{BB962C8B-B14F-4D97-AF65-F5344CB8AC3E}">
        <p14:creationId xmlns:p14="http://schemas.microsoft.com/office/powerpoint/2010/main" val="439661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79713" y="326571"/>
            <a:ext cx="8585651" cy="4497009"/>
          </a:xfrm>
        </p:spPr>
        <p:txBody>
          <a:bodyPr>
            <a:normAutofit fontScale="90000"/>
          </a:bodyPr>
          <a:lstStyle/>
          <a:p>
            <a:r>
              <a:rPr lang="it-IT" b="1" dirty="0"/>
              <a:t/>
            </a:r>
            <a:br>
              <a:rPr lang="it-IT" b="1" dirty="0"/>
            </a:br>
            <a:r>
              <a:rPr lang="it-IT" b="1" dirty="0"/>
              <a:t/>
            </a:r>
            <a:br>
              <a:rPr lang="it-IT" b="1" dirty="0"/>
            </a:br>
            <a:r>
              <a:rPr lang="it-IT" b="1" dirty="0"/>
              <a:t/>
            </a:r>
            <a:br>
              <a:rPr lang="it-IT" b="1" dirty="0"/>
            </a:br>
            <a:r>
              <a:rPr lang="it-IT" b="1" dirty="0"/>
              <a:t/>
            </a:r>
            <a:br>
              <a:rPr lang="it-IT" b="1" dirty="0"/>
            </a:br>
            <a:r>
              <a:rPr lang="it-IT" b="1" dirty="0"/>
              <a:t/>
            </a:r>
            <a:br>
              <a:rPr lang="it-IT" b="1" dirty="0"/>
            </a:br>
            <a:r>
              <a:rPr lang="it-IT" b="1" dirty="0"/>
              <a:t/>
            </a:r>
            <a:br>
              <a:rPr lang="it-IT" b="1" dirty="0"/>
            </a:br>
            <a:r>
              <a:rPr lang="it-IT" b="1" dirty="0"/>
              <a:t/>
            </a:r>
            <a:br>
              <a:rPr lang="it-IT" b="1" dirty="0"/>
            </a:br>
            <a:r>
              <a:rPr lang="fr-FR" b="1" dirty="0"/>
              <a:t>J’écris donc je suis, en mathématiques aussi</a:t>
            </a:r>
            <a:br>
              <a:rPr lang="fr-FR" b="1" dirty="0"/>
            </a:br>
            <a:r>
              <a:rPr lang="it-IT" dirty="0"/>
              <a:t/>
            </a:r>
            <a:br>
              <a:rPr lang="it-IT" dirty="0"/>
            </a:br>
            <a:r>
              <a:rPr lang="fr-FR" dirty="0"/>
              <a:t>dans le contexte des problèmes du RMT</a:t>
            </a:r>
            <a:r>
              <a:rPr lang="it-IT" dirty="0"/>
              <a:t/>
            </a:r>
            <a:br>
              <a:rPr lang="it-IT" dirty="0"/>
            </a:br>
            <a:endParaRPr lang="it-IT" dirty="0"/>
          </a:p>
        </p:txBody>
      </p:sp>
      <p:sp>
        <p:nvSpPr>
          <p:cNvPr id="3" name="Sottotitolo 2"/>
          <p:cNvSpPr>
            <a:spLocks noGrp="1"/>
          </p:cNvSpPr>
          <p:nvPr>
            <p:ph type="subTitle" idx="1"/>
          </p:nvPr>
        </p:nvSpPr>
        <p:spPr>
          <a:xfrm>
            <a:off x="2438400" y="4419600"/>
            <a:ext cx="6800394" cy="1584600"/>
          </a:xfrm>
        </p:spPr>
        <p:txBody>
          <a:bodyPr>
            <a:normAutofit/>
          </a:bodyPr>
          <a:lstStyle/>
          <a:p>
            <a:r>
              <a:rPr lang="it-IT" sz="2800" b="1" dirty="0">
                <a:solidFill>
                  <a:schemeClr val="tx1"/>
                </a:solidFill>
              </a:rPr>
              <a:t>Lucia Grugnetti - François </a:t>
            </a:r>
            <a:r>
              <a:rPr lang="it-IT" sz="2800" b="1" dirty="0" err="1">
                <a:solidFill>
                  <a:schemeClr val="tx1"/>
                </a:solidFill>
              </a:rPr>
              <a:t>Jaquet</a:t>
            </a:r>
            <a:endParaRPr lang="it-IT" sz="2800" b="1">
              <a:solidFill>
                <a:schemeClr val="tx1"/>
              </a:solidFill>
            </a:endParaRPr>
          </a:p>
          <a:p>
            <a:r>
              <a:rPr lang="it-IT" sz="2800" b="1">
                <a:solidFill>
                  <a:schemeClr val="tx1"/>
                </a:solidFill>
              </a:rPr>
              <a:t>ARMT</a:t>
            </a:r>
            <a:r>
              <a:rPr lang="it-IT" b="1">
                <a:solidFill>
                  <a:schemeClr val="tx1"/>
                </a:solidFill>
              </a:rPr>
              <a:t> </a:t>
            </a:r>
          </a:p>
        </p:txBody>
      </p:sp>
    </p:spTree>
    <p:extLst>
      <p:ext uri="{BB962C8B-B14F-4D97-AF65-F5344CB8AC3E}">
        <p14:creationId xmlns:p14="http://schemas.microsoft.com/office/powerpoint/2010/main" val="911214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609600"/>
            <a:ext cx="9914021" cy="3288632"/>
          </a:xfrm>
        </p:spPr>
        <p:txBody>
          <a:bodyPr/>
          <a:lstStyle/>
          <a:p>
            <a:r>
              <a:rPr lang="it-IT" sz="3200" dirty="0"/>
              <a:t/>
            </a:r>
            <a:br>
              <a:rPr lang="it-IT" sz="3200" dirty="0"/>
            </a:br>
            <a:r>
              <a:rPr lang="it-IT" sz="3200" dirty="0" err="1"/>
              <a:t>Italien</a:t>
            </a:r>
            <a:r>
              <a:rPr lang="it-IT" sz="3200" dirty="0"/>
              <a:t>	 </a:t>
            </a:r>
            <a:r>
              <a:rPr lang="it-IT" sz="3200" dirty="0" err="1"/>
              <a:t>oral</a:t>
            </a:r>
            <a:r>
              <a:rPr lang="it-IT" sz="3200" dirty="0"/>
              <a:t> 								I	</a:t>
            </a:r>
            <a:r>
              <a:rPr lang="it-IT" sz="3200" dirty="0" err="1"/>
              <a:t>Français</a:t>
            </a:r>
            <a:r>
              <a:rPr lang="it-IT" sz="3200" dirty="0"/>
              <a:t> </a:t>
            </a:r>
            <a:r>
              <a:rPr lang="it-IT" sz="3200" dirty="0" err="1"/>
              <a:t>oral</a:t>
            </a:r>
            <a:r>
              <a:rPr lang="it-IT" sz="3200" dirty="0"/>
              <a:t> 																			</a:t>
            </a:r>
            <a:br>
              <a:rPr lang="it-IT" sz="3200" dirty="0"/>
            </a:br>
            <a:r>
              <a:rPr lang="it-IT" sz="3200" dirty="0"/>
              <a:t>	</a:t>
            </a:r>
            <a:r>
              <a:rPr lang="it-IT" sz="3200" i="1" dirty="0"/>
              <a:t>Lucia		</a:t>
            </a:r>
            <a:r>
              <a:rPr lang="it-IT" i="1" dirty="0"/>
              <a:t>										</a:t>
            </a:r>
            <a:r>
              <a:rPr lang="it-IT" sz="3200" i="1" dirty="0"/>
              <a:t>François	</a:t>
            </a:r>
            <a:r>
              <a:rPr lang="it-IT" dirty="0"/>
              <a:t>								</a:t>
            </a:r>
          </a:p>
        </p:txBody>
      </p:sp>
      <p:sp>
        <p:nvSpPr>
          <p:cNvPr id="3" name="Segnaposto contenuto 2"/>
          <p:cNvSpPr>
            <a:spLocks noGrp="1"/>
          </p:cNvSpPr>
          <p:nvPr>
            <p:ph idx="1"/>
          </p:nvPr>
        </p:nvSpPr>
        <p:spPr>
          <a:xfrm>
            <a:off x="677335" y="4307305"/>
            <a:ext cx="8596668" cy="2335637"/>
          </a:xfrm>
        </p:spPr>
        <p:txBody>
          <a:bodyPr>
            <a:normAutofit fontScale="92500" lnSpcReduction="10000"/>
          </a:bodyPr>
          <a:lstStyle/>
          <a:p>
            <a:pPr algn="ctr">
              <a:lnSpc>
                <a:spcPct val="200000"/>
              </a:lnSpc>
            </a:pPr>
            <a:r>
              <a:rPr lang="fr-FR" sz="4000" dirty="0"/>
              <a:t>Promenade bi-linguistique le long de trois problèmes du RMT</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8315" y="609600"/>
            <a:ext cx="2735239" cy="3120189"/>
          </a:xfrm>
          <a:prstGeom prst="rect">
            <a:avLst/>
          </a:prstGeom>
        </p:spPr>
      </p:pic>
    </p:spTree>
    <p:extLst>
      <p:ext uri="{BB962C8B-B14F-4D97-AF65-F5344CB8AC3E}">
        <p14:creationId xmlns:p14="http://schemas.microsoft.com/office/powerpoint/2010/main" val="350542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7752291" cy="704851"/>
          </a:xfrm>
        </p:spPr>
        <p:txBody>
          <a:bodyPr>
            <a:noAutofit/>
          </a:bodyPr>
          <a:lstStyle/>
          <a:p>
            <a:r>
              <a:rPr lang="fr-FR" b="1"/>
              <a:t>Saut temporel et épistémologique</a:t>
            </a:r>
          </a:p>
        </p:txBody>
      </p:sp>
      <p:sp>
        <p:nvSpPr>
          <p:cNvPr id="3" name="Segnaposto contenuto 2"/>
          <p:cNvSpPr>
            <a:spLocks noGrp="1"/>
          </p:cNvSpPr>
          <p:nvPr>
            <p:ph idx="1"/>
          </p:nvPr>
        </p:nvSpPr>
        <p:spPr>
          <a:xfrm>
            <a:off x="677335" y="1314450"/>
            <a:ext cx="8215205" cy="4726914"/>
          </a:xfrm>
        </p:spPr>
        <p:txBody>
          <a:bodyPr>
            <a:normAutofit fontScale="92500" lnSpcReduction="10000"/>
          </a:bodyPr>
          <a:lstStyle/>
          <a:p>
            <a:r>
              <a:rPr lang="fr-FR" sz="2800"/>
              <a:t>Le saut temporel et épistémologique du </a:t>
            </a:r>
            <a:r>
              <a:rPr lang="fr-FR" sz="2800" i="1"/>
              <a:t>Cogito ergo </a:t>
            </a:r>
            <a:r>
              <a:rPr lang="fr-FR" sz="2800" i="1" err="1"/>
              <a:t>sum</a:t>
            </a:r>
            <a:r>
              <a:rPr lang="fr-FR" sz="2800"/>
              <a:t> de René Descartes (</a:t>
            </a:r>
            <a:r>
              <a:rPr lang="fr-FR" sz="2800" i="1"/>
              <a:t>Discours sur la méthode</a:t>
            </a:r>
            <a:r>
              <a:rPr lang="fr-FR" sz="2800"/>
              <a:t>-1637), lié à notre </a:t>
            </a:r>
            <a:r>
              <a:rPr lang="fr-FR" sz="2800" i="1"/>
              <a:t>J’écris donc je suis</a:t>
            </a:r>
            <a:r>
              <a:rPr lang="fr-FR" sz="2800"/>
              <a:t> du RMT, peut apparaître un peu audacieux, mais nous avons pourtant décidé de le tenter avec une bonne dose de courage ou  peut-être d’inconscience.</a:t>
            </a:r>
          </a:p>
          <a:p>
            <a:r>
              <a:rPr lang="fr-FR" sz="2800"/>
              <a:t>Nous nous sentons cependant soutenus, comme s’ils nous offraient un parachute solide et sûr, par deux de nos maîtres à penser qui n’ont pas pu malheureusement nous accompagner au delà de nos débuts: </a:t>
            </a:r>
            <a:r>
              <a:rPr lang="fr-FR" sz="2800" b="1"/>
              <a:t>Nicolas </a:t>
            </a:r>
            <a:r>
              <a:rPr lang="fr-FR" sz="2800" b="1" err="1"/>
              <a:t>Rouche</a:t>
            </a:r>
            <a:r>
              <a:rPr lang="fr-FR" sz="2800" b="1"/>
              <a:t> </a:t>
            </a:r>
            <a:r>
              <a:rPr lang="fr-FR" sz="2800"/>
              <a:t>et </a:t>
            </a:r>
            <a:r>
              <a:rPr lang="fr-FR" sz="2800" b="1"/>
              <a:t>Francesco </a:t>
            </a:r>
            <a:r>
              <a:rPr lang="fr-FR" sz="2800" b="1" err="1"/>
              <a:t>Speranza</a:t>
            </a:r>
            <a:r>
              <a:rPr lang="fr-FR" sz="2800"/>
              <a:t>.</a:t>
            </a:r>
          </a:p>
          <a:p>
            <a:endParaRPr lang="fr-FR"/>
          </a:p>
        </p:txBody>
      </p:sp>
    </p:spTree>
    <p:extLst>
      <p:ext uri="{BB962C8B-B14F-4D97-AF65-F5344CB8AC3E}">
        <p14:creationId xmlns:p14="http://schemas.microsoft.com/office/powerpoint/2010/main" val="968863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853440"/>
          </a:xfrm>
        </p:spPr>
        <p:txBody>
          <a:bodyPr/>
          <a:lstStyle/>
          <a:p>
            <a:r>
              <a:rPr lang="fr-FR" b="1"/>
              <a:t>Deux grands maîtres</a:t>
            </a:r>
          </a:p>
        </p:txBody>
      </p:sp>
      <p:sp>
        <p:nvSpPr>
          <p:cNvPr id="3" name="Segnaposto contenuto 2"/>
          <p:cNvSpPr>
            <a:spLocks noGrp="1"/>
          </p:cNvSpPr>
          <p:nvPr>
            <p:ph idx="1"/>
          </p:nvPr>
        </p:nvSpPr>
        <p:spPr>
          <a:xfrm>
            <a:off x="677334" y="1463040"/>
            <a:ext cx="9541086" cy="5029200"/>
          </a:xfrm>
        </p:spPr>
        <p:txBody>
          <a:bodyPr>
            <a:normAutofit fontScale="85000" lnSpcReduction="10000"/>
          </a:bodyPr>
          <a:lstStyle/>
          <a:p>
            <a:r>
              <a:rPr lang="fr-FR" sz="2800"/>
              <a:t>Avec les mots de Nicolas </a:t>
            </a:r>
            <a:r>
              <a:rPr lang="fr-FR" sz="2800" err="1"/>
              <a:t>Rouche</a:t>
            </a:r>
            <a:r>
              <a:rPr lang="fr-FR" sz="2800"/>
              <a:t> (1999),</a:t>
            </a:r>
            <a:r>
              <a:rPr lang="fr-FR" sz="2800" i="1"/>
              <a:t> La mathématique n’est pas une science autarcique;</a:t>
            </a:r>
            <a:r>
              <a:rPr lang="fr-FR" sz="2800"/>
              <a:t> </a:t>
            </a:r>
            <a:r>
              <a:rPr lang="fr-FR" sz="2800" i="1"/>
              <a:t>C’est une forme de pensée.</a:t>
            </a:r>
          </a:p>
          <a:p>
            <a:r>
              <a:rPr lang="fr-FR" sz="2800"/>
              <a:t>Si la caractéristique principale de nos problèmes de RMT est de mobiliser « la pensée », en allant au-delà des seules applications de formules et définitions, alors ces problèmes ne peuvent qu'être étroitement intriqués avec la langue naturelle qui permet à la pensée de s'exprimer. . </a:t>
            </a:r>
          </a:p>
          <a:p>
            <a:r>
              <a:rPr lang="fr-FR" sz="2800"/>
              <a:t>De son côté, Francesco </a:t>
            </a:r>
            <a:r>
              <a:rPr lang="fr-FR" sz="2800" err="1"/>
              <a:t>Speranza</a:t>
            </a:r>
            <a:r>
              <a:rPr lang="fr-FR" sz="2800"/>
              <a:t> (1993) nous rappelle que </a:t>
            </a:r>
            <a:r>
              <a:rPr lang="fr-FR" sz="2800" i="1"/>
              <a:t>Croire que la connaissance mathématique – et plus généralement scientifique – soit indépendante du langage, et que celui-ci est un instrument neutre, est une opinion ingénue. Les </a:t>
            </a:r>
            <a:r>
              <a:rPr lang="fr-FR" sz="2800" i="1" err="1"/>
              <a:t>idees</a:t>
            </a:r>
            <a:r>
              <a:rPr lang="fr-FR" sz="2800" i="1"/>
              <a:t> scientifiques se précisent justement à  travers le langage avec lequel elles sont formulées et transmises, même lorsqu’il s’agit de symbolismes purs</a:t>
            </a:r>
            <a:r>
              <a:rPr lang="fr-FR" sz="2800"/>
              <a:t>.</a:t>
            </a:r>
          </a:p>
          <a:p>
            <a:endParaRPr lang="it-IT"/>
          </a:p>
        </p:txBody>
      </p:sp>
    </p:spTree>
    <p:extLst>
      <p:ext uri="{BB962C8B-B14F-4D97-AF65-F5344CB8AC3E}">
        <p14:creationId xmlns:p14="http://schemas.microsoft.com/office/powerpoint/2010/main" val="1567107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127031" cy="905691"/>
          </a:xfrm>
        </p:spPr>
        <p:txBody>
          <a:bodyPr>
            <a:normAutofit/>
          </a:bodyPr>
          <a:lstStyle/>
          <a:p>
            <a:r>
              <a:rPr lang="fr-FR"/>
              <a:t>De là au titre de notre conférence </a:t>
            </a:r>
          </a:p>
        </p:txBody>
      </p:sp>
      <p:sp>
        <p:nvSpPr>
          <p:cNvPr id="3" name="Segnaposto contenuto 2"/>
          <p:cNvSpPr>
            <a:spLocks noGrp="1"/>
          </p:cNvSpPr>
          <p:nvPr>
            <p:ph idx="1"/>
          </p:nvPr>
        </p:nvSpPr>
        <p:spPr>
          <a:xfrm>
            <a:off x="677335" y="1711235"/>
            <a:ext cx="8718125" cy="4862648"/>
          </a:xfrm>
        </p:spPr>
        <p:txBody>
          <a:bodyPr>
            <a:normAutofit fontScale="92500" lnSpcReduction="20000"/>
          </a:bodyPr>
          <a:lstStyle/>
          <a:p>
            <a:r>
              <a:rPr lang="fr-FR" sz="2400" dirty="0"/>
              <a:t>Qui veut mettre l’accent sur </a:t>
            </a:r>
            <a:r>
              <a:rPr lang="fr-FR" sz="2400" dirty="0">
                <a:solidFill>
                  <a:srgbClr val="0070C0"/>
                </a:solidFill>
              </a:rPr>
              <a:t>l’intrication entre ses problèmes et la langue naturelle </a:t>
            </a:r>
            <a:r>
              <a:rPr lang="fr-FR" sz="2400" dirty="0"/>
              <a:t>qui se développe au cours des différentes phases </a:t>
            </a:r>
            <a:r>
              <a:rPr lang="fr-FR" sz="2400" dirty="0">
                <a:solidFill>
                  <a:srgbClr val="0070C0"/>
                </a:solidFill>
              </a:rPr>
              <a:t>de l’activité de rédaction des énoncés</a:t>
            </a:r>
            <a:r>
              <a:rPr lang="fr-FR" sz="2400" dirty="0"/>
              <a:t>, puis de résolution, jusqu’à la réponse à la demande pour aboutir à  </a:t>
            </a:r>
            <a:r>
              <a:rPr lang="fr-FR" sz="2400" dirty="0">
                <a:solidFill>
                  <a:srgbClr val="3366FF"/>
                </a:solidFill>
              </a:rPr>
              <a:t>l’expli</a:t>
            </a:r>
            <a:r>
              <a:rPr lang="fr-FR" sz="2400" dirty="0">
                <a:solidFill>
                  <a:srgbClr val="0070C0"/>
                </a:solidFill>
              </a:rPr>
              <a:t>cation de la procédure de résolution</a:t>
            </a:r>
            <a:r>
              <a:rPr lang="fr-FR" sz="2400" dirty="0"/>
              <a:t>.</a:t>
            </a:r>
          </a:p>
          <a:p>
            <a:r>
              <a:rPr lang="fr-FR" sz="2400" dirty="0"/>
              <a:t>Pour ces deux phases, c’est la </a:t>
            </a:r>
            <a:r>
              <a:rPr lang="fr-FR" sz="2400" dirty="0">
                <a:solidFill>
                  <a:srgbClr val="0070C0"/>
                </a:solidFill>
              </a:rPr>
              <a:t>langue écrite</a:t>
            </a:r>
            <a:r>
              <a:rPr lang="fr-FR" sz="2400" dirty="0"/>
              <a:t>, dans ses différentes acceptions, que nous pouvons analyser de manière critique.</a:t>
            </a:r>
          </a:p>
          <a:p>
            <a:r>
              <a:rPr lang="fr-FR" sz="2400" dirty="0"/>
              <a:t>La langue parlée entre aussi en jeu dans la discussion au sein des groupes qui résolvent le problème. Mais il est malheureusement  difficile ou quasi impossible, d’entrer dans leurs échanges oraux vu qu’ils doivent travailler en autonomie durant les épreuves. Cependant, là où les problèmes sont proposés en classe, la mise en commun des procédures de résolution a besoin de la langue parlée qui a ses propres caractéristiques très intéressantes et riches en indications.</a:t>
            </a:r>
          </a:p>
          <a:p>
            <a:endParaRPr lang="it-IT" dirty="0"/>
          </a:p>
        </p:txBody>
      </p:sp>
    </p:spTree>
    <p:extLst>
      <p:ext uri="{BB962C8B-B14F-4D97-AF65-F5344CB8AC3E}">
        <p14:creationId xmlns:p14="http://schemas.microsoft.com/office/powerpoint/2010/main" val="6023038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00295" y="655320"/>
            <a:ext cx="8123765" cy="601980"/>
          </a:xfrm>
        </p:spPr>
        <p:txBody>
          <a:bodyPr>
            <a:normAutofit fontScale="90000"/>
          </a:bodyPr>
          <a:lstStyle/>
          <a:p>
            <a:r>
              <a:rPr lang="fr-FR"/>
              <a:t>Sur le contexte sémantique des énoncés</a:t>
            </a:r>
            <a:r>
              <a:rPr lang="it-IT"/>
              <a:t/>
            </a:r>
            <a:br>
              <a:rPr lang="it-IT"/>
            </a:br>
            <a:r>
              <a:rPr lang="it-IT"/>
              <a:t/>
            </a:r>
            <a:br>
              <a:rPr lang="it-IT"/>
            </a:br>
            <a:endParaRPr lang="it-IT"/>
          </a:p>
        </p:txBody>
      </p:sp>
      <p:sp>
        <p:nvSpPr>
          <p:cNvPr id="3" name="Segnaposto contenuto 2"/>
          <p:cNvSpPr>
            <a:spLocks noGrp="1"/>
          </p:cNvSpPr>
          <p:nvPr>
            <p:ph idx="1"/>
          </p:nvPr>
        </p:nvSpPr>
        <p:spPr>
          <a:xfrm>
            <a:off x="677335" y="1417320"/>
            <a:ext cx="8946725" cy="4869180"/>
          </a:xfrm>
        </p:spPr>
        <p:txBody>
          <a:bodyPr>
            <a:normAutofit fontScale="92500" lnSpcReduction="10000"/>
          </a:bodyPr>
          <a:lstStyle/>
          <a:p>
            <a:r>
              <a:rPr lang="fr-FR" sz="2800" i="1"/>
              <a:t>L’énoncé du problème et le contexte sémantique qui le caractérise, </a:t>
            </a:r>
            <a:r>
              <a:rPr lang="fr-FR" sz="2800" i="1">
                <a:solidFill>
                  <a:srgbClr val="FF0000"/>
                </a:solidFill>
              </a:rPr>
              <a:t>constituent une sorte de contrat de communication entre celui qui donne le problème et celui qui cherche à le résoudre. </a:t>
            </a:r>
            <a:r>
              <a:rPr lang="fr-FR" sz="2800" i="1">
                <a:solidFill>
                  <a:srgbClr val="0070C0"/>
                </a:solidFill>
              </a:rPr>
              <a:t>Ce contrat </a:t>
            </a:r>
            <a:r>
              <a:rPr lang="fr-FR" sz="2800" i="1"/>
              <a:t>particulier qui constitue l’énoncé du problème (et plus généralement tous les éléments qui servent à le présenter) </a:t>
            </a:r>
            <a:r>
              <a:rPr lang="fr-FR" sz="2800" i="1">
                <a:solidFill>
                  <a:schemeClr val="accent1"/>
                </a:solidFill>
              </a:rPr>
              <a:t>repose donc sur des relations complexes </a:t>
            </a:r>
            <a:r>
              <a:rPr lang="fr-FR" sz="2800" i="1"/>
              <a:t>et subtiles </a:t>
            </a:r>
            <a:r>
              <a:rPr lang="fr-FR" sz="2800" i="1">
                <a:solidFill>
                  <a:schemeClr val="accent5"/>
                </a:solidFill>
              </a:rPr>
              <a:t>entre</a:t>
            </a:r>
            <a:r>
              <a:rPr lang="fr-FR" sz="2800" i="1"/>
              <a:t> d’une part </a:t>
            </a:r>
            <a:r>
              <a:rPr lang="fr-FR" sz="2800" i="1">
                <a:solidFill>
                  <a:schemeClr val="accent5"/>
                </a:solidFill>
              </a:rPr>
              <a:t>les informations </a:t>
            </a:r>
            <a:r>
              <a:rPr lang="fr-FR" sz="2800" i="1"/>
              <a:t>que l’on souhaite donner à propos de l’objet du problème et de la tâche à réaliser et, d’autre part, </a:t>
            </a:r>
            <a:r>
              <a:rPr lang="fr-FR" sz="2800" i="1">
                <a:solidFill>
                  <a:schemeClr val="accent5"/>
                </a:solidFill>
              </a:rPr>
              <a:t>le contexte sémantique </a:t>
            </a:r>
            <a:r>
              <a:rPr lang="fr-FR" sz="2800" i="1"/>
              <a:t>que l’on utilise pour communiquer les informations.</a:t>
            </a:r>
            <a:r>
              <a:rPr lang="fr-FR" sz="2800"/>
              <a:t> (Jean </a:t>
            </a:r>
            <a:r>
              <a:rPr lang="fr-FR" sz="2800" err="1"/>
              <a:t>Julo</a:t>
            </a:r>
            <a:r>
              <a:rPr lang="fr-FR" sz="2800"/>
              <a:t>, </a:t>
            </a:r>
            <a:r>
              <a:rPr lang="fr-FR" sz="2200" err="1">
                <a:solidFill>
                  <a:schemeClr val="tx1"/>
                </a:solidFill>
              </a:rPr>
              <a:t>Répresentation</a:t>
            </a:r>
            <a:r>
              <a:rPr lang="fr-FR" sz="2200">
                <a:solidFill>
                  <a:schemeClr val="tx1"/>
                </a:solidFill>
              </a:rPr>
              <a:t> des problèmes et réussite en mathématiques,</a:t>
            </a:r>
            <a:r>
              <a:rPr lang="fr-FR" sz="2200"/>
              <a:t>1995</a:t>
            </a:r>
            <a:r>
              <a:rPr lang="fr-FR" sz="2800"/>
              <a:t>)</a:t>
            </a:r>
            <a:endParaRPr lang="it-IT" sz="2800"/>
          </a:p>
          <a:p>
            <a:endParaRPr lang="it-IT"/>
          </a:p>
        </p:txBody>
      </p:sp>
    </p:spTree>
    <p:extLst>
      <p:ext uri="{BB962C8B-B14F-4D97-AF65-F5344CB8AC3E}">
        <p14:creationId xmlns:p14="http://schemas.microsoft.com/office/powerpoint/2010/main" val="20888009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521" y="203200"/>
            <a:ext cx="9001759" cy="1092200"/>
          </a:xfrm>
        </p:spPr>
        <p:txBody>
          <a:bodyPr>
            <a:normAutofit fontScale="90000"/>
          </a:bodyPr>
          <a:lstStyle/>
          <a:p>
            <a:r>
              <a:rPr lang="fr-FR" b="1"/>
              <a:t>La langue des adultes dans les énoncés et la langue des élèves dans leurs explications</a:t>
            </a:r>
          </a:p>
        </p:txBody>
      </p:sp>
      <p:sp>
        <p:nvSpPr>
          <p:cNvPr id="3" name="Segnaposto contenuto 2"/>
          <p:cNvSpPr>
            <a:spLocks noGrp="1"/>
          </p:cNvSpPr>
          <p:nvPr>
            <p:ph idx="1"/>
          </p:nvPr>
        </p:nvSpPr>
        <p:spPr>
          <a:xfrm>
            <a:off x="677335" y="1295400"/>
            <a:ext cx="7984065" cy="5384800"/>
          </a:xfrm>
        </p:spPr>
        <p:txBody>
          <a:bodyPr>
            <a:noAutofit/>
          </a:bodyPr>
          <a:lstStyle/>
          <a:p>
            <a:r>
              <a:rPr lang="fr-FR" sz="2800"/>
              <a:t>Il nous a semblé particulièrement intéressant d’analyser, d’une part, la “corrélation” entre </a:t>
            </a:r>
            <a:r>
              <a:rPr lang="fr-FR" sz="2800">
                <a:solidFill>
                  <a:srgbClr val="FF0000"/>
                </a:solidFill>
              </a:rPr>
              <a:t>les énoncés des problèmes avec comptage à rebours </a:t>
            </a:r>
            <a:r>
              <a:rPr lang="fr-FR" sz="2800"/>
              <a:t>et </a:t>
            </a:r>
            <a:r>
              <a:rPr lang="fr-FR" sz="2800">
                <a:solidFill>
                  <a:srgbClr val="FF0000"/>
                </a:solidFill>
              </a:rPr>
              <a:t>les explications des élèves</a:t>
            </a:r>
            <a:r>
              <a:rPr lang="fr-FR" sz="2800"/>
              <a:t>, selon leurs aspects linguistiques, non disjoints, par la force des chose, de leurs aspects logiques et, </a:t>
            </a:r>
          </a:p>
          <a:p>
            <a:r>
              <a:rPr lang="fr-FR" sz="2800"/>
              <a:t>d’autre part, </a:t>
            </a:r>
            <a:r>
              <a:rPr lang="fr-FR" sz="2800">
                <a:solidFill>
                  <a:srgbClr val="FF0000"/>
                </a:solidFill>
              </a:rPr>
              <a:t>un problème de type algébrique </a:t>
            </a:r>
            <a:r>
              <a:rPr lang="fr-FR" sz="2800"/>
              <a:t>qui a produit une grande richesse </a:t>
            </a:r>
            <a:r>
              <a:rPr lang="fr-FR" sz="2800">
                <a:solidFill>
                  <a:srgbClr val="FF0000"/>
                </a:solidFill>
              </a:rPr>
              <a:t>d’incitations linguistiques dans les explications des élèves</a:t>
            </a:r>
            <a:r>
              <a:rPr lang="fr-FR" sz="2800"/>
              <a:t>.</a:t>
            </a:r>
          </a:p>
          <a:p>
            <a:r>
              <a:rPr lang="fr-FR" sz="2800"/>
              <a:t>Ces problèmes sont présentés dans un cadre temporel explicite.</a:t>
            </a:r>
          </a:p>
        </p:txBody>
      </p:sp>
    </p:spTree>
    <p:extLst>
      <p:ext uri="{BB962C8B-B14F-4D97-AF65-F5344CB8AC3E}">
        <p14:creationId xmlns:p14="http://schemas.microsoft.com/office/powerpoint/2010/main" val="1822020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855285" cy="1059180"/>
          </a:xfrm>
        </p:spPr>
        <p:txBody>
          <a:bodyPr>
            <a:normAutofit fontScale="90000"/>
          </a:bodyPr>
          <a:lstStyle/>
          <a:p>
            <a:r>
              <a:rPr lang="fr-FR"/>
              <a:t>Extrait des critères pour l’élaboration des problèmes</a:t>
            </a:r>
          </a:p>
        </p:txBody>
      </p:sp>
      <p:sp>
        <p:nvSpPr>
          <p:cNvPr id="3" name="Segnaposto contenuto 2"/>
          <p:cNvSpPr>
            <a:spLocks noGrp="1"/>
          </p:cNvSpPr>
          <p:nvPr>
            <p:ph idx="1"/>
          </p:nvPr>
        </p:nvSpPr>
        <p:spPr>
          <a:xfrm>
            <a:off x="677335" y="1668780"/>
            <a:ext cx="8855285" cy="4800600"/>
          </a:xfrm>
        </p:spPr>
        <p:txBody>
          <a:bodyPr>
            <a:normAutofit/>
          </a:bodyPr>
          <a:lstStyle/>
          <a:p>
            <a:r>
              <a:rPr lang="fr-FR" sz="3200" b="1"/>
              <a:t>le contexte et sa présentation</a:t>
            </a:r>
          </a:p>
          <a:p>
            <a:r>
              <a:rPr lang="fr-FR" sz="3200"/>
              <a:t>1.1. Universalité du contexte:</a:t>
            </a:r>
          </a:p>
          <a:p>
            <a:r>
              <a:rPr lang="fr-FR" sz="3200"/>
              <a:t>1.2. Le texte et l’histoire (langue et syntaxe) qui décrivent le contexte</a:t>
            </a:r>
          </a:p>
          <a:p>
            <a:r>
              <a:rPr lang="fr-FR" sz="3200" i="1"/>
              <a:t> …</a:t>
            </a:r>
          </a:p>
          <a:p>
            <a:r>
              <a:rPr lang="fr-FR" sz="3200" b="1"/>
              <a:t>Les aspects mathématiques :</a:t>
            </a:r>
          </a:p>
          <a:p>
            <a:r>
              <a:rPr lang="fr-FR" sz="3200" b="1"/>
              <a:t>2.2 </a:t>
            </a:r>
            <a:r>
              <a:rPr lang="fr-FR" sz="3200"/>
              <a:t>Contenus mathématiques </a:t>
            </a:r>
          </a:p>
          <a:p>
            <a:r>
              <a:rPr lang="fr-FR" sz="3200" b="1"/>
              <a:t>…</a:t>
            </a:r>
          </a:p>
          <a:p>
            <a:endParaRPr lang="fr-FR" sz="2400"/>
          </a:p>
        </p:txBody>
      </p:sp>
    </p:spTree>
    <p:extLst>
      <p:ext uri="{BB962C8B-B14F-4D97-AF65-F5344CB8AC3E}">
        <p14:creationId xmlns:p14="http://schemas.microsoft.com/office/powerpoint/2010/main" val="12226134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288325"/>
            <a:ext cx="10380525" cy="823784"/>
          </a:xfrm>
        </p:spPr>
        <p:txBody>
          <a:bodyPr>
            <a:normAutofit/>
          </a:bodyPr>
          <a:lstStyle/>
          <a:p>
            <a:r>
              <a:rPr lang="it-IT" sz="2800" dirty="0"/>
              <a:t>Le </a:t>
            </a:r>
            <a:r>
              <a:rPr lang="it-IT" sz="2800" dirty="0" err="1"/>
              <a:t>nez</a:t>
            </a:r>
            <a:r>
              <a:rPr lang="it-IT" sz="2800" dirty="0"/>
              <a:t> de Pinocchio (</a:t>
            </a:r>
            <a:r>
              <a:rPr lang="it-IT" sz="2800" dirty="0" err="1"/>
              <a:t>cat</a:t>
            </a:r>
            <a:r>
              <a:rPr lang="it-IT" sz="2800" dirty="0"/>
              <a:t>. 3, 4, 5)</a:t>
            </a:r>
          </a:p>
        </p:txBody>
      </p:sp>
      <p:sp>
        <p:nvSpPr>
          <p:cNvPr id="3" name="Segnaposto contenuto 2"/>
          <p:cNvSpPr>
            <a:spLocks noGrp="1"/>
          </p:cNvSpPr>
          <p:nvPr>
            <p:ph idx="1"/>
          </p:nvPr>
        </p:nvSpPr>
        <p:spPr>
          <a:xfrm>
            <a:off x="0" y="1112110"/>
            <a:ext cx="10248181" cy="5064403"/>
          </a:xfrm>
        </p:spPr>
        <p:txBody>
          <a:bodyPr>
            <a:normAutofit/>
          </a:bodyPr>
          <a:lstStyle/>
          <a:p>
            <a:pPr marL="0" indent="0" algn="just" hangingPunct="0">
              <a:buNone/>
            </a:pPr>
            <a:r>
              <a:rPr lang="fr-FR" sz="1100" dirty="0"/>
              <a:t> </a:t>
            </a:r>
            <a:endParaRPr lang="it-IT" sz="1100" dirty="0"/>
          </a:p>
          <a:p>
            <a:pPr hangingPunct="0"/>
            <a:r>
              <a:rPr lang="fr-FR" sz="2400" dirty="0">
                <a:solidFill>
                  <a:schemeClr val="tx1"/>
                </a:solidFill>
              </a:rPr>
              <a:t>Le nez de Pinocchio a 5 cm de long. Quand Pinocchio dit un mensonge, la Fée aux cheveux bleus l'allonge de 3 cm, mais quand il dit la vérité, la Fée le raccourcit de 2 cm. </a:t>
            </a:r>
            <a:endParaRPr lang="it-IT" sz="2400" dirty="0">
              <a:solidFill>
                <a:schemeClr val="tx1"/>
              </a:solidFill>
            </a:endParaRPr>
          </a:p>
          <a:p>
            <a:pPr algn="just" hangingPunct="0"/>
            <a:r>
              <a:rPr lang="fr-FR" sz="2400" dirty="0">
                <a:solidFill>
                  <a:schemeClr val="tx1"/>
                </a:solidFill>
              </a:rPr>
              <a:t>A la fin de la journée, Pinocchio a dit 7 mensonges et son nez a 20 cm de long.</a:t>
            </a:r>
            <a:endParaRPr lang="it-IT" sz="2400" dirty="0">
              <a:solidFill>
                <a:schemeClr val="tx1"/>
              </a:solidFill>
            </a:endParaRPr>
          </a:p>
          <a:p>
            <a:pPr algn="just" hangingPunct="0"/>
            <a:r>
              <a:rPr lang="fr-FR" sz="2400" b="1" dirty="0">
                <a:solidFill>
                  <a:schemeClr val="tx1"/>
                </a:solidFill>
              </a:rPr>
              <a:t>Combien de fois Pinocchio </a:t>
            </a:r>
            <a:r>
              <a:rPr lang="fr-FR" sz="2400" b="1" dirty="0" err="1">
                <a:solidFill>
                  <a:schemeClr val="tx1"/>
                </a:solidFill>
              </a:rPr>
              <a:t>a-t-il</a:t>
            </a:r>
            <a:r>
              <a:rPr lang="fr-FR" sz="2400" b="1" dirty="0">
                <a:solidFill>
                  <a:schemeClr val="tx1"/>
                </a:solidFill>
              </a:rPr>
              <a:t> dit la vérité à la Fée au cours de la journée ?</a:t>
            </a:r>
            <a:endParaRPr lang="it-IT" sz="2400" b="1" dirty="0">
              <a:solidFill>
                <a:schemeClr val="tx1"/>
              </a:solidFill>
            </a:endParaRPr>
          </a:p>
          <a:p>
            <a:pPr algn="just" hangingPunct="0"/>
            <a:r>
              <a:rPr lang="fr-FR" sz="2400" dirty="0">
                <a:solidFill>
                  <a:schemeClr val="tx1"/>
                </a:solidFill>
              </a:rPr>
              <a:t> Expliquez comment vous avez fait pour trouver la réponse. </a:t>
            </a:r>
            <a:endParaRPr lang="it-IT" dirty="0"/>
          </a:p>
          <a:p>
            <a:endParaRPr lang="it-IT" dirty="0"/>
          </a:p>
        </p:txBody>
      </p:sp>
    </p:spTree>
    <p:extLst>
      <p:ext uri="{BB962C8B-B14F-4D97-AF65-F5344CB8AC3E}">
        <p14:creationId xmlns:p14="http://schemas.microsoft.com/office/powerpoint/2010/main" val="1279784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316301"/>
            <a:ext cx="8596668" cy="556260"/>
          </a:xfrm>
        </p:spPr>
        <p:txBody>
          <a:bodyPr>
            <a:normAutofit fontScale="90000"/>
          </a:bodyPr>
          <a:lstStyle/>
          <a:p>
            <a:r>
              <a:rPr lang="it-IT" dirty="0"/>
              <a:t>Le </a:t>
            </a:r>
            <a:r>
              <a:rPr lang="it-IT" dirty="0" err="1"/>
              <a:t>nez</a:t>
            </a:r>
            <a:r>
              <a:rPr lang="it-IT" dirty="0"/>
              <a:t> de Pinocchio, </a:t>
            </a:r>
            <a:r>
              <a:rPr lang="it-IT" sz="2700" dirty="0"/>
              <a:t>RMT 7 </a:t>
            </a:r>
            <a:r>
              <a:rPr lang="it-IT" sz="2200" i="1" dirty="0"/>
              <a:t>(Grugnetti, </a:t>
            </a:r>
            <a:r>
              <a:rPr lang="it-IT" sz="2200" i="1" dirty="0" err="1"/>
              <a:t>Dupuis</a:t>
            </a:r>
            <a:r>
              <a:rPr lang="it-IT" sz="2200" i="1" dirty="0"/>
              <a:t>, 2001)</a:t>
            </a:r>
            <a:r>
              <a:rPr lang="it-IT" i="1" dirty="0"/>
              <a:t/>
            </a:r>
            <a:br>
              <a:rPr lang="it-IT" i="1" dirty="0"/>
            </a:br>
            <a:r>
              <a:rPr lang="it-IT" dirty="0"/>
              <a:t/>
            </a:r>
            <a:br>
              <a:rPr lang="it-IT" dirty="0"/>
            </a:br>
            <a:endParaRPr lang="it-IT" dirty="0"/>
          </a:p>
        </p:txBody>
      </p:sp>
      <p:sp>
        <p:nvSpPr>
          <p:cNvPr id="3" name="Segnaposto contenuto 2"/>
          <p:cNvSpPr>
            <a:spLocks noGrp="1"/>
          </p:cNvSpPr>
          <p:nvPr>
            <p:ph idx="1"/>
          </p:nvPr>
        </p:nvSpPr>
        <p:spPr>
          <a:xfrm>
            <a:off x="677335" y="1000664"/>
            <a:ext cx="9119808" cy="5465449"/>
          </a:xfrm>
        </p:spPr>
        <p:txBody>
          <a:bodyPr>
            <a:normAutofit lnSpcReduction="10000"/>
          </a:bodyPr>
          <a:lstStyle/>
          <a:p>
            <a:r>
              <a:rPr lang="it-IT" sz="2400" dirty="0"/>
              <a:t>1.1</a:t>
            </a:r>
            <a:r>
              <a:rPr lang="it-IT" sz="2400" i="1" dirty="0"/>
              <a:t> </a:t>
            </a:r>
            <a:r>
              <a:rPr lang="fr-FR" sz="2400" b="1" dirty="0">
                <a:solidFill>
                  <a:schemeClr val="tx1"/>
                </a:solidFill>
              </a:rPr>
              <a:t>Le contexte de ce problème permet aux élèves de se l'approprier facilement, du moins dans sa phase initiale </a:t>
            </a:r>
            <a:r>
              <a:rPr lang="fr-FR" sz="2400" dirty="0">
                <a:solidFill>
                  <a:schemeClr val="tx1"/>
                </a:solidFill>
              </a:rPr>
              <a:t>car presque tous les enfants de par le monde connaissent le personnage de Pinocchio ainsi que son problème de nez qui s'allonge lorsqu'il ment. De même, les enfants connaissent aussi la Fée Bleue qui récompense ou pardonne les mensonges de notre sympathique pantin. </a:t>
            </a:r>
          </a:p>
          <a:p>
            <a:r>
              <a:rPr lang="fr-FR" sz="2400" dirty="0">
                <a:solidFill>
                  <a:schemeClr val="tx1"/>
                </a:solidFill>
              </a:rPr>
              <a:t>De ce fait, l'énoncé du problème contient tous les ingrédients indispensables à ce conte célèbre. </a:t>
            </a:r>
          </a:p>
          <a:p>
            <a:r>
              <a:rPr lang="it-IT" sz="2800" dirty="0"/>
              <a:t>1.2 </a:t>
            </a:r>
            <a:r>
              <a:rPr lang="fr-FR" sz="2800" b="1" dirty="0">
                <a:solidFill>
                  <a:schemeClr val="tx1"/>
                </a:solidFill>
              </a:rPr>
              <a:t>les phrases simples ainsi qu'un énoncé relativement bref </a:t>
            </a:r>
            <a:r>
              <a:rPr lang="fr-FR" sz="2800" dirty="0">
                <a:solidFill>
                  <a:schemeClr val="tx1"/>
                </a:solidFill>
              </a:rPr>
              <a:t>conviennent bien à des élèves de 8 à 9 ans, ce qui implique une bonne compréhension de la tâche à accomplir et par conséquent de grandes chances de réussite dans la résolution d'un problème.</a:t>
            </a:r>
            <a:r>
              <a:rPr lang="it-IT" sz="2800" dirty="0">
                <a:solidFill>
                  <a:schemeClr val="tx1"/>
                </a:solidFill>
              </a:rPr>
              <a:t> </a:t>
            </a:r>
          </a:p>
          <a:p>
            <a:endParaRPr lang="fr-FR" sz="2800" dirty="0">
              <a:solidFill>
                <a:schemeClr val="tx1"/>
              </a:solidFill>
            </a:endParaRPr>
          </a:p>
          <a:p>
            <a:endParaRPr lang="it-IT" sz="2800" dirty="0"/>
          </a:p>
          <a:p>
            <a:endParaRPr lang="it-IT" sz="2800" dirty="0"/>
          </a:p>
          <a:p>
            <a:endParaRPr lang="it-IT" dirty="0"/>
          </a:p>
        </p:txBody>
      </p:sp>
    </p:spTree>
    <p:extLst>
      <p:ext uri="{BB962C8B-B14F-4D97-AF65-F5344CB8AC3E}">
        <p14:creationId xmlns:p14="http://schemas.microsoft.com/office/powerpoint/2010/main" val="19433252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304639"/>
            <a:ext cx="8596668" cy="907473"/>
          </a:xfrm>
        </p:spPr>
        <p:txBody>
          <a:bodyPr>
            <a:normAutofit/>
          </a:bodyPr>
          <a:lstStyle/>
          <a:p>
            <a:r>
              <a:rPr lang="fr-FR" sz="2800"/>
              <a:t>le contenu mathématique</a:t>
            </a:r>
          </a:p>
        </p:txBody>
      </p:sp>
      <p:sp>
        <p:nvSpPr>
          <p:cNvPr id="3" name="Segnaposto contenuto 2"/>
          <p:cNvSpPr>
            <a:spLocks noGrp="1"/>
          </p:cNvSpPr>
          <p:nvPr>
            <p:ph idx="1"/>
          </p:nvPr>
        </p:nvSpPr>
        <p:spPr>
          <a:xfrm>
            <a:off x="277092" y="1212112"/>
            <a:ext cx="10086108" cy="5327233"/>
          </a:xfrm>
        </p:spPr>
        <p:txBody>
          <a:bodyPr>
            <a:noAutofit/>
          </a:bodyPr>
          <a:lstStyle/>
          <a:p>
            <a:r>
              <a:rPr lang="fr-FR" sz="3200" dirty="0">
                <a:solidFill>
                  <a:schemeClr val="tx1"/>
                </a:solidFill>
              </a:rPr>
              <a:t>Il faut donc un retour en arrière afin de retrouver le nombre de vérités dites au cours de la journée.</a:t>
            </a:r>
          </a:p>
          <a:p>
            <a:pPr hangingPunct="0"/>
            <a:r>
              <a:rPr lang="fr-FR" sz="3200" dirty="0">
                <a:solidFill>
                  <a:schemeClr val="tx1"/>
                </a:solidFill>
              </a:rPr>
              <a:t>il est possible de le classer comme « problème inverse d’arithmétique » qui nécessite le recours à l'addition et à la multiplication. Il met en jeu également des connaissances de numération.</a:t>
            </a:r>
            <a:endParaRPr lang="it-IT" sz="3200" dirty="0">
              <a:solidFill>
                <a:schemeClr val="tx1"/>
              </a:solidFill>
            </a:endParaRPr>
          </a:p>
        </p:txBody>
      </p:sp>
    </p:spTree>
    <p:extLst>
      <p:ext uri="{BB962C8B-B14F-4D97-AF65-F5344CB8AC3E}">
        <p14:creationId xmlns:p14="http://schemas.microsoft.com/office/powerpoint/2010/main" val="342454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51460"/>
            <a:ext cx="8596668" cy="891540"/>
          </a:xfrm>
        </p:spPr>
        <p:txBody>
          <a:bodyPr>
            <a:normAutofit/>
          </a:bodyPr>
          <a:lstStyle/>
          <a:p>
            <a:r>
              <a:rPr lang="it-IT" sz="2800" dirty="0" err="1"/>
              <a:t>Les</a:t>
            </a:r>
            <a:r>
              <a:rPr lang="it-IT" sz="2800" dirty="0"/>
              <a:t> </a:t>
            </a:r>
            <a:r>
              <a:rPr lang="it-IT" sz="2800" dirty="0" err="1"/>
              <a:t>hirondelles</a:t>
            </a:r>
            <a:r>
              <a:rPr lang="it-IT" sz="2800" dirty="0"/>
              <a:t> (</a:t>
            </a:r>
            <a:r>
              <a:rPr lang="it-IT" sz="2800" dirty="0" err="1"/>
              <a:t>cat</a:t>
            </a:r>
            <a:r>
              <a:rPr lang="it-IT" sz="2800" dirty="0"/>
              <a:t>. 3)</a:t>
            </a:r>
          </a:p>
        </p:txBody>
      </p:sp>
      <p:sp>
        <p:nvSpPr>
          <p:cNvPr id="3" name="Segnaposto contenuto 2"/>
          <p:cNvSpPr>
            <a:spLocks noGrp="1"/>
          </p:cNvSpPr>
          <p:nvPr>
            <p:ph idx="1"/>
          </p:nvPr>
        </p:nvSpPr>
        <p:spPr>
          <a:xfrm>
            <a:off x="161366" y="1143000"/>
            <a:ext cx="10578352" cy="4898363"/>
          </a:xfrm>
        </p:spPr>
        <p:txBody>
          <a:bodyPr>
            <a:normAutofit/>
          </a:bodyPr>
          <a:lstStyle/>
          <a:p>
            <a:endParaRPr lang="it-IT" sz="2400" dirty="0">
              <a:solidFill>
                <a:schemeClr val="tx1"/>
              </a:solidFill>
            </a:endParaRPr>
          </a:p>
          <a:p>
            <a:pPr hangingPunct="0">
              <a:spcBef>
                <a:spcPts val="0"/>
              </a:spcBef>
            </a:pPr>
            <a:r>
              <a:rPr lang="fr-FR" sz="2400" dirty="0">
                <a:solidFill>
                  <a:schemeClr val="tx1"/>
                </a:solidFill>
              </a:rPr>
              <a:t>Quand Laurent se réveille il voit que des hirondelles sont posées sur un fil électrique devant sa maison. </a:t>
            </a:r>
            <a:endParaRPr lang="it-IT" sz="2400" dirty="0">
              <a:solidFill>
                <a:schemeClr val="tx1"/>
              </a:solidFill>
            </a:endParaRPr>
          </a:p>
          <a:p>
            <a:pPr hangingPunct="0">
              <a:spcBef>
                <a:spcPts val="0"/>
              </a:spcBef>
            </a:pPr>
            <a:r>
              <a:rPr lang="fr-FR" sz="2400" dirty="0">
                <a:solidFill>
                  <a:schemeClr val="tx1"/>
                </a:solidFill>
              </a:rPr>
              <a:t>Il ouvre la fenêtre de sa chambre, 17 hirondelles s’envolent. </a:t>
            </a:r>
            <a:endParaRPr lang="it-IT" sz="2400" dirty="0">
              <a:solidFill>
                <a:schemeClr val="tx1"/>
              </a:solidFill>
            </a:endParaRPr>
          </a:p>
          <a:p>
            <a:pPr hangingPunct="0">
              <a:spcBef>
                <a:spcPts val="0"/>
              </a:spcBef>
            </a:pPr>
            <a:r>
              <a:rPr lang="fr-FR" sz="2400" dirty="0">
                <a:solidFill>
                  <a:schemeClr val="tx1"/>
                </a:solidFill>
              </a:rPr>
              <a:t>Un peu plus tard, 12 hirondelles viennent rejoindre celles qui sont restées sur le fil. </a:t>
            </a:r>
            <a:endParaRPr lang="it-IT" sz="2400" dirty="0">
              <a:solidFill>
                <a:schemeClr val="tx1"/>
              </a:solidFill>
            </a:endParaRPr>
          </a:p>
          <a:p>
            <a:pPr hangingPunct="0">
              <a:spcBef>
                <a:spcPts val="0"/>
              </a:spcBef>
            </a:pPr>
            <a:r>
              <a:rPr lang="fr-FR" sz="2400" dirty="0">
                <a:solidFill>
                  <a:schemeClr val="tx1"/>
                </a:solidFill>
              </a:rPr>
              <a:t>Placé derrière sa fenêtre, Laurent compte les hirondelles qui sont maintenant posées sur le fil électrique. Il y en a 36. </a:t>
            </a:r>
            <a:endParaRPr lang="it-IT" sz="2400" dirty="0">
              <a:solidFill>
                <a:schemeClr val="tx1"/>
              </a:solidFill>
            </a:endParaRPr>
          </a:p>
          <a:p>
            <a:pPr hangingPunct="0">
              <a:spcBef>
                <a:spcPts val="0"/>
              </a:spcBef>
            </a:pPr>
            <a:r>
              <a:rPr lang="fr-FR" sz="2400" b="1" dirty="0">
                <a:solidFill>
                  <a:schemeClr val="tx1"/>
                </a:solidFill>
              </a:rPr>
              <a:t>Combien y avait-il d’hirondelles sur le fil avant que Laurent ouvre la fenêtre ? </a:t>
            </a:r>
            <a:endParaRPr lang="it-IT" sz="2400" dirty="0">
              <a:solidFill>
                <a:schemeClr val="tx1"/>
              </a:solidFill>
            </a:endParaRPr>
          </a:p>
          <a:p>
            <a:pPr hangingPunct="0">
              <a:spcBef>
                <a:spcPts val="0"/>
              </a:spcBef>
            </a:pPr>
            <a:r>
              <a:rPr lang="fr-FR" sz="2400" b="1" dirty="0">
                <a:solidFill>
                  <a:schemeClr val="tx1"/>
                </a:solidFill>
              </a:rPr>
              <a:t>Expliquez comment vous avez fait pour trouver votre réponse.</a:t>
            </a:r>
            <a:r>
              <a:rPr lang="fr-FR" sz="2400" dirty="0">
                <a:solidFill>
                  <a:schemeClr val="tx1"/>
                </a:solidFill>
              </a:rPr>
              <a:t> </a:t>
            </a:r>
            <a:endParaRPr lang="it-IT" sz="2400" dirty="0">
              <a:solidFill>
                <a:schemeClr val="tx1"/>
              </a:solidFill>
            </a:endParaRPr>
          </a:p>
          <a:p>
            <a:endParaRPr lang="it-IT" dirty="0"/>
          </a:p>
        </p:txBody>
      </p:sp>
    </p:spTree>
    <p:extLst>
      <p:ext uri="{BB962C8B-B14F-4D97-AF65-F5344CB8AC3E}">
        <p14:creationId xmlns:p14="http://schemas.microsoft.com/office/powerpoint/2010/main" val="150450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1"/>
            <a:ext cx="9005062" cy="713232"/>
          </a:xfrm>
        </p:spPr>
        <p:txBody>
          <a:bodyPr>
            <a:normAutofit/>
          </a:bodyPr>
          <a:lstStyle/>
          <a:p>
            <a:r>
              <a:rPr lang="fr-FR" sz="2800" dirty="0"/>
              <a:t>Hirondelles et colombes (cat. 4, 5)</a:t>
            </a:r>
          </a:p>
        </p:txBody>
      </p:sp>
      <p:sp>
        <p:nvSpPr>
          <p:cNvPr id="3" name="Segnaposto contenuto 2"/>
          <p:cNvSpPr>
            <a:spLocks noGrp="1"/>
          </p:cNvSpPr>
          <p:nvPr>
            <p:ph idx="1"/>
          </p:nvPr>
        </p:nvSpPr>
        <p:spPr>
          <a:xfrm>
            <a:off x="268941" y="713233"/>
            <a:ext cx="9448800" cy="5328131"/>
          </a:xfrm>
        </p:spPr>
        <p:txBody>
          <a:bodyPr>
            <a:normAutofit/>
          </a:bodyPr>
          <a:lstStyle/>
          <a:p>
            <a:endParaRPr lang="it-IT" dirty="0"/>
          </a:p>
          <a:p>
            <a:pPr hangingPunct="0">
              <a:spcBef>
                <a:spcPts val="0"/>
              </a:spcBef>
            </a:pPr>
            <a:r>
              <a:rPr lang="fr-FR" sz="2400" dirty="0">
                <a:solidFill>
                  <a:schemeClr val="tx1"/>
                </a:solidFill>
              </a:rPr>
              <a:t>Quand Laurent se réveille, il voit que des hirondelles et des colombes sont posées sur un fil électrique devant sa maison. </a:t>
            </a:r>
            <a:endParaRPr lang="it-IT" sz="2400" dirty="0">
              <a:solidFill>
                <a:schemeClr val="tx1"/>
              </a:solidFill>
            </a:endParaRPr>
          </a:p>
          <a:p>
            <a:pPr hangingPunct="0">
              <a:spcBef>
                <a:spcPts val="0"/>
              </a:spcBef>
            </a:pPr>
            <a:r>
              <a:rPr lang="fr-FR" sz="2400" dirty="0">
                <a:solidFill>
                  <a:schemeClr val="tx1"/>
                </a:solidFill>
              </a:rPr>
              <a:t>Il ouvre la fenêtre de sa chambre, 11 hirondelles et 6 colombes s’envolent. </a:t>
            </a:r>
            <a:endParaRPr lang="it-IT" sz="2400" dirty="0">
              <a:solidFill>
                <a:schemeClr val="tx1"/>
              </a:solidFill>
            </a:endParaRPr>
          </a:p>
          <a:p>
            <a:pPr hangingPunct="0">
              <a:spcBef>
                <a:spcPts val="0"/>
              </a:spcBef>
            </a:pPr>
            <a:r>
              <a:rPr lang="fr-FR" sz="2400" dirty="0">
                <a:solidFill>
                  <a:schemeClr val="tx1"/>
                </a:solidFill>
              </a:rPr>
              <a:t>Un peu plus tard, 7 hirondelles et 11 colombes viennent rejoindre les oiseaux qui sont restés sur le fil. </a:t>
            </a:r>
            <a:endParaRPr lang="it-IT" sz="2400" dirty="0">
              <a:solidFill>
                <a:schemeClr val="tx1"/>
              </a:solidFill>
            </a:endParaRPr>
          </a:p>
          <a:p>
            <a:pPr hangingPunct="0">
              <a:spcBef>
                <a:spcPts val="0"/>
              </a:spcBef>
            </a:pPr>
            <a:r>
              <a:rPr lang="fr-FR" sz="2400" dirty="0">
                <a:solidFill>
                  <a:schemeClr val="tx1"/>
                </a:solidFill>
              </a:rPr>
              <a:t>Laurent compte les oiseaux qui sont maintenant posés sur le fil électrique. Il y a 23 hirondelles et 13 colombes. </a:t>
            </a:r>
            <a:endParaRPr lang="it-IT" sz="2400" dirty="0">
              <a:solidFill>
                <a:schemeClr val="tx1"/>
              </a:solidFill>
            </a:endParaRPr>
          </a:p>
          <a:p>
            <a:pPr hangingPunct="0">
              <a:spcBef>
                <a:spcPts val="0"/>
              </a:spcBef>
            </a:pPr>
            <a:r>
              <a:rPr lang="fr-FR" sz="2400" b="1" dirty="0">
                <a:solidFill>
                  <a:schemeClr val="tx1"/>
                </a:solidFill>
              </a:rPr>
              <a:t>Combien y avait-il d’oiseaux sur le fil avant que Laurent ouvre la fenêtre ?</a:t>
            </a:r>
            <a:endParaRPr lang="it-IT" sz="2400" dirty="0">
              <a:solidFill>
                <a:schemeClr val="tx1"/>
              </a:solidFill>
            </a:endParaRPr>
          </a:p>
          <a:p>
            <a:pPr hangingPunct="0">
              <a:spcBef>
                <a:spcPts val="0"/>
              </a:spcBef>
            </a:pPr>
            <a:r>
              <a:rPr lang="fr-FR" sz="2400" b="1" dirty="0">
                <a:solidFill>
                  <a:schemeClr val="tx1"/>
                </a:solidFill>
              </a:rPr>
              <a:t>Expliquez comment vous avez fait pour trouver votre réponse.</a:t>
            </a:r>
            <a:endParaRPr lang="it-IT" sz="2400" dirty="0">
              <a:solidFill>
                <a:schemeClr val="tx1"/>
              </a:solidFill>
            </a:endParaRPr>
          </a:p>
          <a:p>
            <a:endParaRPr lang="it-IT" dirty="0"/>
          </a:p>
        </p:txBody>
      </p:sp>
    </p:spTree>
    <p:extLst>
      <p:ext uri="{BB962C8B-B14F-4D97-AF65-F5344CB8AC3E}">
        <p14:creationId xmlns:p14="http://schemas.microsoft.com/office/powerpoint/2010/main" val="550362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175647"/>
            <a:ext cx="8946726" cy="723255"/>
          </a:xfrm>
        </p:spPr>
        <p:txBody>
          <a:bodyPr>
            <a:normAutofit fontScale="90000"/>
          </a:bodyPr>
          <a:lstStyle/>
          <a:p>
            <a:r>
              <a:rPr lang="fr-FR"/>
              <a:t>Les hirondelles- Hirondelles et colombes, </a:t>
            </a:r>
            <a:r>
              <a:rPr lang="fr-FR" sz="2800"/>
              <a:t>RMT 23</a:t>
            </a:r>
          </a:p>
        </p:txBody>
      </p:sp>
      <p:sp>
        <p:nvSpPr>
          <p:cNvPr id="3" name="Segnaposto contenuto 2"/>
          <p:cNvSpPr>
            <a:spLocks noGrp="1"/>
          </p:cNvSpPr>
          <p:nvPr>
            <p:ph idx="1"/>
          </p:nvPr>
        </p:nvSpPr>
        <p:spPr>
          <a:xfrm>
            <a:off x="677334" y="898902"/>
            <a:ext cx="8695265" cy="5142461"/>
          </a:xfrm>
        </p:spPr>
        <p:txBody>
          <a:bodyPr>
            <a:normAutofit lnSpcReduction="10000"/>
          </a:bodyPr>
          <a:lstStyle/>
          <a:p>
            <a:r>
              <a:rPr lang="fr-FR" sz="2800" dirty="0"/>
              <a:t>Universalité : le contexte du problème fait intervenir comme personnages deux oiseaux connus de tous.</a:t>
            </a:r>
          </a:p>
          <a:p>
            <a:r>
              <a:rPr lang="fr-FR" sz="2800" dirty="0"/>
              <a:t>Langue et syntaxe: Comme pour le nez de Pinocchio </a:t>
            </a:r>
          </a:p>
          <a:p>
            <a:r>
              <a:rPr lang="fr-FR" sz="2800" dirty="0"/>
              <a:t>Contenu mathématique :</a:t>
            </a:r>
          </a:p>
          <a:p>
            <a:r>
              <a:rPr lang="fr-FR" sz="2800" dirty="0"/>
              <a:t>Il s’agit encore </a:t>
            </a:r>
            <a:r>
              <a:rPr lang="fr-FR" sz="2800" dirty="0">
                <a:solidFill>
                  <a:srgbClr val="0070C0"/>
                </a:solidFill>
              </a:rPr>
              <a:t>d’un problème avec comptage à rebours dans le temps </a:t>
            </a:r>
            <a:r>
              <a:rPr lang="fr-FR" sz="2800" dirty="0"/>
              <a:t>où il faut trouver à chaque fois un </a:t>
            </a:r>
            <a:r>
              <a:rPr lang="fr-FR" sz="2800" dirty="0">
                <a:solidFill>
                  <a:schemeClr val="tx1"/>
                </a:solidFill>
              </a:rPr>
              <a:t>état initial dans une situation </a:t>
            </a:r>
            <a:r>
              <a:rPr lang="fr-FR" sz="2800" dirty="0">
                <a:solidFill>
                  <a:schemeClr val="accent1"/>
                </a:solidFill>
              </a:rPr>
              <a:t>où l’état final, connu, résulte d’une diminution suivie d’une augmentation.</a:t>
            </a:r>
          </a:p>
          <a:p>
            <a:endParaRPr lang="fr-FR" sz="2800" dirty="0"/>
          </a:p>
          <a:p>
            <a:endParaRPr lang="fr-FR" dirty="0"/>
          </a:p>
        </p:txBody>
      </p:sp>
    </p:spTree>
    <p:extLst>
      <p:ext uri="{BB962C8B-B14F-4D97-AF65-F5344CB8AC3E}">
        <p14:creationId xmlns:p14="http://schemas.microsoft.com/office/powerpoint/2010/main" val="14047544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a:t>Les réussites</a:t>
            </a:r>
          </a:p>
        </p:txBody>
      </p:sp>
      <p:sp>
        <p:nvSpPr>
          <p:cNvPr id="3" name="Segnaposto contenuto 2"/>
          <p:cNvSpPr>
            <a:spLocks noGrp="1"/>
          </p:cNvSpPr>
          <p:nvPr>
            <p:ph idx="1"/>
          </p:nvPr>
        </p:nvSpPr>
        <p:spPr/>
        <p:txBody>
          <a:bodyPr>
            <a:normAutofit lnSpcReduction="10000"/>
          </a:bodyPr>
          <a:lstStyle/>
          <a:p>
            <a:r>
              <a:rPr lang="fr-FR" sz="3600"/>
              <a:t>Environ le 70%: le nez de Pinocchio</a:t>
            </a:r>
          </a:p>
          <a:p>
            <a:endParaRPr lang="fr-FR" sz="3600"/>
          </a:p>
          <a:p>
            <a:r>
              <a:rPr lang="fr-FR" sz="3600"/>
              <a:t>Environ le 40%:  les hirondelles et hirondelles et colombes</a:t>
            </a:r>
          </a:p>
          <a:p>
            <a:endParaRPr lang="fr-FR" sz="3600"/>
          </a:p>
          <a:p>
            <a:pPr algn="ctr"/>
            <a:r>
              <a:rPr lang="fr-FR" sz="4000" b="1"/>
              <a:t>Pourquoi ?</a:t>
            </a:r>
          </a:p>
          <a:p>
            <a:endParaRPr lang="it-IT" sz="3600"/>
          </a:p>
        </p:txBody>
      </p:sp>
    </p:spTree>
    <p:extLst>
      <p:ext uri="{BB962C8B-B14F-4D97-AF65-F5344CB8AC3E}">
        <p14:creationId xmlns:p14="http://schemas.microsoft.com/office/powerpoint/2010/main" val="1918626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7813" y="366712"/>
            <a:ext cx="8596668" cy="944880"/>
          </a:xfrm>
        </p:spPr>
        <p:txBody>
          <a:bodyPr>
            <a:normAutofit fontScale="90000"/>
          </a:bodyPr>
          <a:lstStyle/>
          <a:p>
            <a:r>
              <a:rPr lang="fr-FR"/>
              <a:t>Nos petits “</a:t>
            </a:r>
            <a:r>
              <a:rPr lang="fr-FR" err="1"/>
              <a:t>Vergnaud</a:t>
            </a:r>
            <a:r>
              <a:rPr lang="fr-FR"/>
              <a:t>” avec un langage naturel et iconique</a:t>
            </a: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763295577"/>
              </p:ext>
            </p:extLst>
          </p:nvPr>
        </p:nvGraphicFramePr>
        <p:xfrm>
          <a:off x="277813" y="1436914"/>
          <a:ext cx="9715272" cy="5120921"/>
        </p:xfrm>
        <a:graphic>
          <a:graphicData uri="http://schemas.openxmlformats.org/drawingml/2006/table">
            <a:tbl>
              <a:tblPr firstRow="1" bandRow="1">
                <a:tableStyleId>{5C22544A-7EE6-4342-B048-85BDC9FD1C3A}</a:tableStyleId>
              </a:tblPr>
              <a:tblGrid>
                <a:gridCol w="5224916">
                  <a:extLst>
                    <a:ext uri="{9D8B030D-6E8A-4147-A177-3AD203B41FA5}">
                      <a16:colId xmlns:a16="http://schemas.microsoft.com/office/drawing/2014/main" xmlns="" val="20000"/>
                    </a:ext>
                  </a:extLst>
                </a:gridCol>
                <a:gridCol w="4490356">
                  <a:extLst>
                    <a:ext uri="{9D8B030D-6E8A-4147-A177-3AD203B41FA5}">
                      <a16:colId xmlns:a16="http://schemas.microsoft.com/office/drawing/2014/main" xmlns="" val="20001"/>
                    </a:ext>
                  </a:extLst>
                </a:gridCol>
              </a:tblGrid>
              <a:tr h="512092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800" b="1" kern="1200" noProof="0">
                          <a:solidFill>
                            <a:schemeClr val="lt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kern="1200" noProof="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kern="1200" noProof="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kern="1200" noProof="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kern="1200" noProof="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kern="1200" noProof="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800" b="1" kern="1200">
                          <a:solidFill>
                            <a:schemeClr val="bg1"/>
                          </a:solidFill>
                          <a:effectLst/>
                          <a:latin typeface="+mn-lt"/>
                          <a:ea typeface="+mn-ea"/>
                          <a:cs typeface="+mn-cs"/>
                        </a:rPr>
                        <a:t>L'enfant</a:t>
                      </a:r>
                      <a:endParaRPr lang="fr-FR" sz="2800" dirty="0"/>
                    </a:p>
                  </a:txBody>
                  <a:tcPr>
                    <a:noFill/>
                  </a:tcPr>
                </a:tc>
                <a:tc>
                  <a:txBody>
                    <a:bodyPr/>
                    <a:lstStyle/>
                    <a:p>
                      <a:pPr algn="just"/>
                      <a:r>
                        <a:rPr lang="fr-FR" sz="1800" b="1" kern="1200" noProof="0" dirty="0">
                          <a:solidFill>
                            <a:schemeClr val="lt1"/>
                          </a:solidFill>
                          <a:effectLst/>
                          <a:latin typeface="+mn-lt"/>
                          <a:ea typeface="+mn-ea"/>
                          <a:cs typeface="+mn-cs"/>
                        </a:rPr>
                        <a:t>“Ce qui se passe dans le temps peut être décrit sous la forme d’une suite de transformations” </a:t>
                      </a:r>
                    </a:p>
                    <a:p>
                      <a:pPr algn="just"/>
                      <a:r>
                        <a:rPr lang="fr-FR" sz="1800" b="1" kern="1200" noProof="0" dirty="0">
                          <a:solidFill>
                            <a:schemeClr val="lt1"/>
                          </a:solidFill>
                          <a:effectLst/>
                          <a:latin typeface="+mn-lt"/>
                          <a:ea typeface="+mn-ea"/>
                          <a:cs typeface="+mn-cs"/>
                        </a:rPr>
                        <a:t> </a:t>
                      </a:r>
                    </a:p>
                    <a:p>
                      <a:pPr algn="just"/>
                      <a:r>
                        <a:rPr lang="fr-FR" sz="1800" b="1" kern="1200" noProof="0" dirty="0">
                          <a:solidFill>
                            <a:schemeClr val="lt1"/>
                          </a:solidFill>
                          <a:effectLst/>
                          <a:latin typeface="+mn-lt"/>
                          <a:ea typeface="+mn-ea"/>
                          <a:cs typeface="+mn-cs"/>
                        </a:rPr>
                        <a:t>“ … l’information </a:t>
                      </a:r>
                      <a:r>
                        <a:rPr lang="fr-FR" sz="1800" b="1" kern="1200" noProof="0" dirty="0">
                          <a:solidFill>
                            <a:schemeClr val="lt1"/>
                          </a:solidFill>
                          <a:effectLst/>
                          <a:latin typeface="+mn-lt"/>
                          <a:ea typeface="+mn-ea"/>
                          <a:cs typeface="+mn-cs"/>
                          <a:sym typeface="Symbol" charset="2"/>
                        </a:rPr>
                        <a:t></a:t>
                      </a:r>
                      <a:r>
                        <a:rPr lang="fr-FR" sz="1800" b="1" kern="1200" noProof="0" dirty="0">
                          <a:solidFill>
                            <a:schemeClr val="lt1"/>
                          </a:solidFill>
                          <a:effectLst/>
                          <a:latin typeface="+mn-lt"/>
                          <a:ea typeface="+mn-ea"/>
                          <a:cs typeface="+mn-cs"/>
                        </a:rPr>
                        <a:t>qui</a:t>
                      </a:r>
                      <a:r>
                        <a:rPr lang="fr-FR" sz="1800" b="1" kern="1200" noProof="0" dirty="0">
                          <a:solidFill>
                            <a:schemeClr val="lt1"/>
                          </a:solidFill>
                          <a:effectLst/>
                          <a:latin typeface="+mn-lt"/>
                          <a:ea typeface="+mn-ea"/>
                          <a:cs typeface="+mn-cs"/>
                          <a:sym typeface="Symbol" charset="2"/>
                        </a:rPr>
                        <a:t></a:t>
                      </a:r>
                      <a:r>
                        <a:rPr lang="fr-FR" sz="1800" b="1" kern="1200" noProof="0" dirty="0">
                          <a:solidFill>
                            <a:schemeClr val="lt1"/>
                          </a:solidFill>
                          <a:effectLst/>
                          <a:latin typeface="+mn-lt"/>
                          <a:ea typeface="+mn-ea"/>
                          <a:cs typeface="+mn-cs"/>
                        </a:rPr>
                        <a:t> porte sur les états permet en général de retrouver, de proche en proche, les deux états qui relient la transformation recherchée, et de trouver alors, par différence entre ces deux états, la dite transformation”</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800" b="1" kern="1200" dirty="0">
                          <a:solidFill>
                            <a:schemeClr val="bg1"/>
                          </a:solidFill>
                          <a:effectLst/>
                          <a:latin typeface="+mn-lt"/>
                          <a:ea typeface="+mn-ea"/>
                          <a:cs typeface="+mn-cs"/>
                        </a:rPr>
                        <a:t>(L'enfant la mathématique et la  réalité, 1994)</a:t>
                      </a:r>
                      <a:endParaRPr lang="fr-FR" sz="1800" b="1" kern="1200" noProof="0" dirty="0">
                        <a:solidFill>
                          <a:schemeClr val="bg1"/>
                        </a:solidFill>
                        <a:effectLst/>
                        <a:latin typeface="+mn-lt"/>
                        <a:ea typeface="+mn-ea"/>
                        <a:cs typeface="+mn-cs"/>
                      </a:endParaRPr>
                    </a:p>
                    <a:p>
                      <a:pPr algn="just"/>
                      <a:endParaRPr lang="fr-FR" sz="1800" b="1" kern="1200" noProof="0" dirty="0">
                        <a:solidFill>
                          <a:schemeClr val="lt1"/>
                        </a:solidFill>
                        <a:effectLst/>
                        <a:latin typeface="+mn-lt"/>
                        <a:ea typeface="+mn-ea"/>
                        <a:cs typeface="+mn-cs"/>
                      </a:endParaRPr>
                    </a:p>
                    <a:p>
                      <a:pPr algn="just"/>
                      <a:r>
                        <a:rPr lang="fr-FR" sz="1800" b="1" kern="1200" baseline="0" noProof="0" dirty="0">
                          <a:solidFill>
                            <a:schemeClr val="lt1"/>
                          </a:solidFill>
                          <a:effectLst/>
                          <a:latin typeface="+mn-lt"/>
                          <a:ea typeface="+mn-ea"/>
                          <a:cs typeface="+mn-cs"/>
                        </a:rPr>
                        <a:t>État initial : connu</a:t>
                      </a:r>
                    </a:p>
                    <a:p>
                      <a:pPr algn="just"/>
                      <a:r>
                        <a:rPr lang="fr-FR" sz="1800" b="1" kern="1200" baseline="0" noProof="0" dirty="0">
                          <a:solidFill>
                            <a:schemeClr val="lt1"/>
                          </a:solidFill>
                          <a:effectLst/>
                          <a:latin typeface="+mn-lt"/>
                          <a:ea typeface="+mn-ea"/>
                          <a:cs typeface="+mn-cs"/>
                        </a:rPr>
                        <a:t>État final : connu</a:t>
                      </a:r>
                    </a:p>
                    <a:p>
                      <a:pPr algn="just"/>
                      <a:r>
                        <a:rPr lang="fr-FR" sz="1800" b="1" kern="1200" baseline="0" noProof="0" dirty="0">
                          <a:solidFill>
                            <a:schemeClr val="lt1"/>
                          </a:solidFill>
                          <a:effectLst/>
                          <a:latin typeface="+mn-lt"/>
                          <a:ea typeface="+mn-ea"/>
                          <a:cs typeface="+mn-cs"/>
                        </a:rPr>
                        <a:t>Toutes les transformations se regroupent</a:t>
                      </a:r>
                      <a:endParaRPr lang="fr-FR" noProof="0" dirty="0">
                        <a:solidFill>
                          <a:schemeClr val="bg1"/>
                        </a:solidFill>
                      </a:endParaRPr>
                    </a:p>
                  </a:txBody>
                  <a:tcPr/>
                </a:tc>
                <a:extLst>
                  <a:ext uri="{0D108BD9-81ED-4DB2-BD59-A6C34878D82A}">
                    <a16:rowId xmlns:a16="http://schemas.microsoft.com/office/drawing/2014/main" xmlns="" val="10000"/>
                  </a:ext>
                </a:extLst>
              </a:tr>
            </a:tbl>
          </a:graphicData>
        </a:graphic>
      </p:graphicFrame>
      <p:pic>
        <p:nvPicPr>
          <p:cNvPr id="5" name="Segnaposto contenuto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813" y="1436914"/>
            <a:ext cx="5218042" cy="4800599"/>
          </a:xfrm>
          <a:prstGeom prst="rect">
            <a:avLst/>
          </a:prstGeom>
        </p:spPr>
      </p:pic>
    </p:spTree>
    <p:extLst>
      <p:ext uri="{BB962C8B-B14F-4D97-AF65-F5344CB8AC3E}">
        <p14:creationId xmlns:p14="http://schemas.microsoft.com/office/powerpoint/2010/main" val="1889590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6" y="0"/>
            <a:ext cx="8423803" cy="1004888"/>
          </a:xfrm>
        </p:spPr>
        <p:txBody>
          <a:bodyPr>
            <a:normAutofit fontScale="90000"/>
          </a:bodyPr>
          <a:lstStyle/>
          <a:p>
            <a:r>
              <a:rPr lang="fr-FR"/>
              <a:t>Nos petits “</a:t>
            </a:r>
            <a:r>
              <a:rPr lang="fr-FR" err="1"/>
              <a:t>Vergnaud</a:t>
            </a:r>
            <a:r>
              <a:rPr lang="fr-FR"/>
              <a:t>” avec un langage iconique parfaitement géré</a:t>
            </a: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621152214"/>
              </p:ext>
            </p:extLst>
          </p:nvPr>
        </p:nvGraphicFramePr>
        <p:xfrm>
          <a:off x="677863" y="1314450"/>
          <a:ext cx="8423276" cy="4829175"/>
        </p:xfrm>
        <a:graphic>
          <a:graphicData uri="http://schemas.openxmlformats.org/drawingml/2006/table">
            <a:tbl>
              <a:tblPr firstRow="1" bandRow="1">
                <a:tableStyleId>{5C22544A-7EE6-4342-B048-85BDC9FD1C3A}</a:tableStyleId>
              </a:tblPr>
              <a:tblGrid>
                <a:gridCol w="4211638">
                  <a:extLst>
                    <a:ext uri="{9D8B030D-6E8A-4147-A177-3AD203B41FA5}">
                      <a16:colId xmlns:a16="http://schemas.microsoft.com/office/drawing/2014/main" xmlns="" val="20000"/>
                    </a:ext>
                  </a:extLst>
                </a:gridCol>
                <a:gridCol w="4211638">
                  <a:extLst>
                    <a:ext uri="{9D8B030D-6E8A-4147-A177-3AD203B41FA5}">
                      <a16:colId xmlns:a16="http://schemas.microsoft.com/office/drawing/2014/main" xmlns="" val="20001"/>
                    </a:ext>
                  </a:extLst>
                </a:gridCol>
              </a:tblGrid>
              <a:tr h="4829175">
                <a:tc>
                  <a:txBody>
                    <a:bodyPr/>
                    <a:lstStyle/>
                    <a:p>
                      <a:r>
                        <a:rPr lang="it-IT"/>
                        <a:t>\\\\\\\\\\\\\\\\\\\\\\\\\\\\\\\\\\\\\\\\\\\\\\\\\\\\\\\\\\\\\\\\\\\\\\\\\\\\\\\\\\\\\\\\\\\\\\\\\\\\\\\\\\\\\\\\\\\\\\\\\\\\\\\\\\\\\\\</a:t>
                      </a:r>
                    </a:p>
                  </a:txBody>
                  <a:tcPr>
                    <a:noFill/>
                  </a:tcPr>
                </a:tc>
                <a:tc>
                  <a:txBody>
                    <a:bodyPr/>
                    <a:lstStyle/>
                    <a:p>
                      <a:endParaRPr lang="it-IT" sz="1800" b="1" kern="1200" dirty="0">
                        <a:solidFill>
                          <a:schemeClr val="lt1"/>
                        </a:solidFill>
                        <a:effectLst/>
                        <a:latin typeface="+mn-lt"/>
                        <a:ea typeface="+mn-ea"/>
                        <a:cs typeface="+mn-cs"/>
                      </a:endParaRPr>
                    </a:p>
                    <a:p>
                      <a:r>
                        <a:rPr lang="fr-FR" sz="1800" b="1" kern="1200" baseline="0" noProof="0" dirty="0">
                          <a:solidFill>
                            <a:schemeClr val="lt1"/>
                          </a:solidFill>
                          <a:effectLst/>
                          <a:latin typeface="+mn-lt"/>
                          <a:ea typeface="+mn-ea"/>
                          <a:cs typeface="+mn-cs"/>
                        </a:rPr>
                        <a:t>État initial : inconnu</a:t>
                      </a:r>
                    </a:p>
                    <a:p>
                      <a:r>
                        <a:rPr lang="fr-FR" sz="1800" b="1" kern="1200" baseline="0" noProof="0" dirty="0">
                          <a:solidFill>
                            <a:schemeClr val="lt1"/>
                          </a:solidFill>
                          <a:effectLst/>
                          <a:latin typeface="+mn-lt"/>
                          <a:ea typeface="+mn-ea"/>
                          <a:cs typeface="+mn-cs"/>
                        </a:rPr>
                        <a:t>État final : connu</a:t>
                      </a:r>
                    </a:p>
                    <a:p>
                      <a:endParaRPr lang="it-IT" sz="1800" b="1" kern="1200" dirty="0">
                        <a:solidFill>
                          <a:schemeClr val="lt1"/>
                        </a:solidFill>
                        <a:effectLst/>
                        <a:latin typeface="+mn-lt"/>
                        <a:ea typeface="+mn-ea"/>
                        <a:cs typeface="+mn-cs"/>
                      </a:endParaRPr>
                    </a:p>
                    <a:p>
                      <a:r>
                        <a:rPr lang="fr-FR" sz="1800" b="1" kern="1200" noProof="0" dirty="0">
                          <a:solidFill>
                            <a:schemeClr val="lt1"/>
                          </a:solidFill>
                          <a:effectLst/>
                          <a:latin typeface="+mn-lt"/>
                          <a:ea typeface="+mn-ea"/>
                          <a:cs typeface="+mn-cs"/>
                        </a:rPr>
                        <a:t>Présence</a:t>
                      </a:r>
                      <a:r>
                        <a:rPr lang="fr-FR" sz="1800" b="1" kern="1200" baseline="0" noProof="0" dirty="0">
                          <a:solidFill>
                            <a:schemeClr val="lt1"/>
                          </a:solidFill>
                          <a:effectLst/>
                          <a:latin typeface="+mn-lt"/>
                          <a:ea typeface="+mn-ea"/>
                          <a:cs typeface="+mn-cs"/>
                        </a:rPr>
                        <a:t> d’un état intermédiaire</a:t>
                      </a:r>
                    </a:p>
                    <a:p>
                      <a:r>
                        <a:rPr lang="fr-FR" sz="1800" b="1" kern="1200" noProof="0" dirty="0">
                          <a:solidFill>
                            <a:schemeClr val="lt1"/>
                          </a:solidFill>
                          <a:effectLst/>
                          <a:latin typeface="+mn-lt"/>
                          <a:ea typeface="+mn-ea"/>
                          <a:cs typeface="+mn-cs"/>
                        </a:rPr>
                        <a:t>Transformations</a:t>
                      </a:r>
                      <a:r>
                        <a:rPr lang="fr-FR" sz="1800" b="1" kern="1200" baseline="0" noProof="0" dirty="0">
                          <a:solidFill>
                            <a:schemeClr val="lt1"/>
                          </a:solidFill>
                          <a:effectLst/>
                          <a:latin typeface="+mn-lt"/>
                          <a:ea typeface="+mn-ea"/>
                          <a:cs typeface="+mn-cs"/>
                        </a:rPr>
                        <a:t> donnés </a:t>
                      </a:r>
                      <a:r>
                        <a:rPr lang="fr-FR" sz="1800" b="1" kern="1200" noProof="0" dirty="0">
                          <a:solidFill>
                            <a:schemeClr val="lt1"/>
                          </a:solidFill>
                          <a:effectLst/>
                          <a:latin typeface="+mn-lt"/>
                          <a:ea typeface="+mn-ea"/>
                          <a:cs typeface="+mn-cs"/>
                        </a:rPr>
                        <a:t> en</a:t>
                      </a:r>
                      <a:r>
                        <a:rPr lang="fr-FR" sz="1800" b="1" kern="1200" baseline="0" noProof="0" dirty="0">
                          <a:solidFill>
                            <a:schemeClr val="lt1"/>
                          </a:solidFill>
                          <a:effectLst/>
                          <a:latin typeface="+mn-lt"/>
                          <a:ea typeface="+mn-ea"/>
                          <a:cs typeface="+mn-cs"/>
                        </a:rPr>
                        <a:t> série</a:t>
                      </a:r>
                    </a:p>
                    <a:p>
                      <a:r>
                        <a:rPr lang="fr-FR" sz="1800" b="1" u="sng" kern="1200" noProof="0" dirty="0">
                          <a:solidFill>
                            <a:schemeClr val="lt1"/>
                          </a:solidFill>
                          <a:effectLst/>
                          <a:latin typeface="+mn-lt"/>
                          <a:ea typeface="+mn-ea"/>
                          <a:cs typeface="+mn-cs"/>
                        </a:rPr>
                        <a:t>Et ici il faut revenir en arrière dans le temps!</a:t>
                      </a:r>
                    </a:p>
                    <a:p>
                      <a:pPr marL="0" marR="0" indent="0" algn="l" defTabSz="457200" rtl="0" eaLnBrk="1" fontAlgn="auto" latinLnBrk="0" hangingPunct="1">
                        <a:lnSpc>
                          <a:spcPct val="100000"/>
                        </a:lnSpc>
                        <a:spcBef>
                          <a:spcPts val="0"/>
                        </a:spcBef>
                        <a:spcAft>
                          <a:spcPts val="0"/>
                        </a:spcAft>
                        <a:buClrTx/>
                        <a:buSzTx/>
                        <a:buFontTx/>
                        <a:buNone/>
                        <a:tabLst/>
                        <a:defRPr/>
                      </a:pPr>
                      <a:endParaRPr lang="it-IT" sz="1800" b="1" kern="1200" dirty="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it-IT" sz="1800" b="1" kern="1200" dirty="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800" b="1" i="1" kern="1200" noProof="0" dirty="0">
                          <a:solidFill>
                            <a:schemeClr val="accent6">
                              <a:lumMod val="20000"/>
                              <a:lumOff val="80000"/>
                            </a:schemeClr>
                          </a:solidFill>
                          <a:effectLst/>
                          <a:latin typeface="+mn-lt"/>
                          <a:ea typeface="+mn-ea"/>
                          <a:cs typeface="+mn-cs"/>
                        </a:rPr>
                        <a:t>Le temps n’est pas ce qu’on croit.</a:t>
                      </a:r>
                    </a:p>
                    <a:p>
                      <a:pPr marL="0" marR="0" indent="0" algn="l" defTabSz="457200" rtl="0" eaLnBrk="1" fontAlgn="auto" latinLnBrk="0" hangingPunct="1">
                        <a:lnSpc>
                          <a:spcPct val="100000"/>
                        </a:lnSpc>
                        <a:spcBef>
                          <a:spcPts val="0"/>
                        </a:spcBef>
                        <a:spcAft>
                          <a:spcPts val="0"/>
                        </a:spcAft>
                        <a:buClrTx/>
                        <a:buSzTx/>
                        <a:buFontTx/>
                        <a:buNone/>
                        <a:tabLst/>
                        <a:defRPr/>
                      </a:pPr>
                      <a:r>
                        <a:rPr lang="fr-FR" sz="1800" b="1" i="1" kern="1200" noProof="0" dirty="0">
                          <a:solidFill>
                            <a:schemeClr val="accent6">
                              <a:lumMod val="20000"/>
                              <a:lumOff val="80000"/>
                            </a:schemeClr>
                          </a:solidFill>
                          <a:effectLst/>
                          <a:latin typeface="+mn-lt"/>
                          <a:ea typeface="+mn-ea"/>
                          <a:cs typeface="+mn-cs"/>
                        </a:rPr>
                        <a:t>Ne s’écoule pas dans une seul direction</a:t>
                      </a:r>
                      <a:r>
                        <a:rPr lang="is-IS" sz="1800" b="1" i="1" kern="1200" dirty="0">
                          <a:solidFill>
                            <a:schemeClr val="lt1"/>
                          </a:solidFill>
                          <a:effectLst/>
                          <a:latin typeface="+mn-lt"/>
                          <a:ea typeface="+mn-ea"/>
                          <a:cs typeface="+mn-cs"/>
                        </a:rPr>
                        <a:t>…</a:t>
                      </a:r>
                      <a:r>
                        <a:rPr lang="it-IT" sz="1800" b="1" i="1" kern="1200" dirty="0">
                          <a:solidFill>
                            <a:schemeClr val="lt1"/>
                          </a:solidFill>
                          <a:effectLst/>
                          <a:latin typeface="+mn-lt"/>
                          <a:ea typeface="+mn-ea"/>
                          <a:cs typeface="+mn-cs"/>
                        </a:rPr>
                        <a:t>.</a:t>
                      </a:r>
                      <a:r>
                        <a:rPr lang="it-IT" sz="1800" b="1" kern="1200" dirty="0">
                          <a:solidFill>
                            <a:schemeClr val="lt1"/>
                          </a:solidFill>
                          <a:effectLst/>
                          <a:latin typeface="+mn-lt"/>
                          <a:ea typeface="+mn-ea"/>
                          <a:cs typeface="+mn-cs"/>
                        </a:rPr>
                        <a:t> (Albert Einstein)</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800" b="1" i="1" kern="1200" noProof="0" dirty="0">
                        <a:solidFill>
                          <a:schemeClr val="accent6">
                            <a:lumMod val="20000"/>
                            <a:lumOff val="80000"/>
                          </a:schemeClr>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dirty="0">
                        <a:solidFill>
                          <a:schemeClr val="bg1"/>
                        </a:solidFill>
                      </a:endParaRPr>
                    </a:p>
                  </a:txBody>
                  <a:tcPr/>
                </a:tc>
                <a:extLst>
                  <a:ext uri="{0D108BD9-81ED-4DB2-BD59-A6C34878D82A}">
                    <a16:rowId xmlns:a16="http://schemas.microsoft.com/office/drawing/2014/main" xmlns="" val="10000"/>
                  </a:ext>
                </a:extLst>
              </a:tr>
            </a:tbl>
          </a:graphicData>
        </a:graphic>
      </p:graphicFrame>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408" y="1471613"/>
            <a:ext cx="4051828" cy="4391168"/>
          </a:xfrm>
          <a:prstGeom prst="rect">
            <a:avLst/>
          </a:prstGeom>
        </p:spPr>
      </p:pic>
    </p:spTree>
    <p:extLst>
      <p:ext uri="{BB962C8B-B14F-4D97-AF65-F5344CB8AC3E}">
        <p14:creationId xmlns:p14="http://schemas.microsoft.com/office/powerpoint/2010/main" val="13334553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16695"/>
            <a:ext cx="8596668" cy="1104105"/>
          </a:xfrm>
        </p:spPr>
        <p:txBody>
          <a:bodyPr>
            <a:normAutofit fontScale="90000"/>
          </a:bodyPr>
          <a:lstStyle/>
          <a:p>
            <a:r>
              <a:rPr lang="fr-FR"/>
              <a:t>Erreurs qui en découlent: réponse 31</a:t>
            </a:r>
            <a:br>
              <a:rPr lang="fr-FR"/>
            </a:br>
            <a:r>
              <a:rPr lang="fr-FR"/>
              <a:t>et l’importance des explications des élèves</a:t>
            </a:r>
          </a:p>
        </p:txBody>
      </p:sp>
      <p:sp>
        <p:nvSpPr>
          <p:cNvPr id="3" name="Segnaposto contenuto 2"/>
          <p:cNvSpPr>
            <a:spLocks noGrp="1"/>
          </p:cNvSpPr>
          <p:nvPr>
            <p:ph idx="1"/>
          </p:nvPr>
        </p:nvSpPr>
        <p:spPr>
          <a:xfrm>
            <a:off x="677335" y="1320800"/>
            <a:ext cx="9283788" cy="5294009"/>
          </a:xfrm>
        </p:spPr>
        <p:txBody>
          <a:bodyPr/>
          <a:lstStyle/>
          <a:p>
            <a:r>
              <a:rPr lang="fr-FR" sz="2400" dirty="0"/>
              <a:t>On trouve, soit en Suisse romande soit à Parma, des copies où l’on n’a pas fait appel aux opérations inverses, mais directes. La “structure” du problème n’est pas perçue. Difficulté dans la gestion des données par des phrases (mêmes brèves):</a:t>
            </a:r>
          </a:p>
          <a:p>
            <a:endParaRPr lang="fr-FR" sz="2800" dirty="0"/>
          </a:p>
        </p:txBody>
      </p:sp>
      <p:sp>
        <p:nvSpPr>
          <p:cNvPr id="4" name="Titolo 1"/>
          <p:cNvSpPr txBox="1">
            <a:spLocks/>
          </p:cNvSpPr>
          <p:nvPr/>
        </p:nvSpPr>
        <p:spPr>
          <a:xfrm>
            <a:off x="677335" y="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a:p>
        </p:txBody>
      </p:sp>
      <p:graphicFrame>
        <p:nvGraphicFramePr>
          <p:cNvPr id="9" name="Tabella 8"/>
          <p:cNvGraphicFramePr>
            <a:graphicFrameLocks noGrp="1"/>
          </p:cNvGraphicFramePr>
          <p:nvPr>
            <p:extLst>
              <p:ext uri="{D42A27DB-BD31-4B8C-83A1-F6EECF244321}">
                <p14:modId xmlns:p14="http://schemas.microsoft.com/office/powerpoint/2010/main" val="1002154350"/>
              </p:ext>
            </p:extLst>
          </p:nvPr>
        </p:nvGraphicFramePr>
        <p:xfrm>
          <a:off x="962525" y="3088996"/>
          <a:ext cx="9251517" cy="3525813"/>
        </p:xfrm>
        <a:graphic>
          <a:graphicData uri="http://schemas.openxmlformats.org/drawingml/2006/table">
            <a:tbl>
              <a:tblPr firstRow="1" firstCol="1" bandRow="1">
                <a:tableStyleId>{5C22544A-7EE6-4342-B048-85BDC9FD1C3A}</a:tableStyleId>
              </a:tblPr>
              <a:tblGrid>
                <a:gridCol w="4688946">
                  <a:extLst>
                    <a:ext uri="{9D8B030D-6E8A-4147-A177-3AD203B41FA5}">
                      <a16:colId xmlns:a16="http://schemas.microsoft.com/office/drawing/2014/main" xmlns="" val="20000"/>
                    </a:ext>
                  </a:extLst>
                </a:gridCol>
                <a:gridCol w="4562571">
                  <a:extLst>
                    <a:ext uri="{9D8B030D-6E8A-4147-A177-3AD203B41FA5}">
                      <a16:colId xmlns:a16="http://schemas.microsoft.com/office/drawing/2014/main" xmlns="" val="20001"/>
                    </a:ext>
                  </a:extLst>
                </a:gridCol>
              </a:tblGrid>
              <a:tr h="3525813">
                <a:tc>
                  <a:txBody>
                    <a:bodyPr/>
                    <a:lstStyle/>
                    <a:p>
                      <a:pPr>
                        <a:spcAft>
                          <a:spcPts val="0"/>
                        </a:spcAft>
                      </a:pPr>
                      <a:r>
                        <a:rPr lang="it-IT" sz="2000" dirty="0">
                          <a:effectLst/>
                        </a:rPr>
                        <a:t>36-17=29+12=41</a:t>
                      </a:r>
                    </a:p>
                    <a:p>
                      <a:pPr>
                        <a:spcAft>
                          <a:spcPts val="0"/>
                        </a:spcAft>
                      </a:pPr>
                      <a:r>
                        <a:rPr lang="it-IT" sz="2000" dirty="0">
                          <a:effectLst/>
                        </a:rPr>
                        <a:t> </a:t>
                      </a:r>
                    </a:p>
                    <a:p>
                      <a:pPr>
                        <a:spcAft>
                          <a:spcPts val="0"/>
                        </a:spcAft>
                      </a:pPr>
                      <a:r>
                        <a:rPr lang="it-IT" sz="2000" dirty="0">
                          <a:effectLst/>
                        </a:rPr>
                        <a:t>Noi abbiamo fatto così: abbiamo </a:t>
                      </a:r>
                      <a:r>
                        <a:rPr lang="it-IT" sz="2000" dirty="0">
                          <a:solidFill>
                            <a:schemeClr val="bg1"/>
                          </a:solidFill>
                          <a:effectLst/>
                        </a:rPr>
                        <a:t>usato il 36 dopo abbiamo sottratto le 17 rondini che sono volate via e il risultato è 29, poi abbiamo aggiunto 12 rondini e </a:t>
                      </a:r>
                      <a:r>
                        <a:rPr lang="it-IT" sz="2000" dirty="0">
                          <a:effectLst/>
                        </a:rPr>
                        <a:t>infine abbiamo capito che prima che Lorenzo aprisse la finestra sul filo c’erano 41 rondini.</a:t>
                      </a:r>
                    </a:p>
                    <a:p>
                      <a:pPr>
                        <a:spcAft>
                          <a:spcPts val="0"/>
                        </a:spcAft>
                      </a:pPr>
                      <a:endParaRPr lang="it-IT" sz="2000" dirty="0">
                        <a:effectLst/>
                        <a:latin typeface="Calibri" charset="0"/>
                        <a:ea typeface="Calibri" charset="0"/>
                        <a:cs typeface="Times New Roman" charset="0"/>
                      </a:endParaRPr>
                    </a:p>
                    <a:p>
                      <a:pPr>
                        <a:spcAft>
                          <a:spcPts val="0"/>
                        </a:spcAft>
                      </a:pPr>
                      <a:r>
                        <a:rPr lang="it-IT" sz="2000" dirty="0">
                          <a:effectLst/>
                          <a:latin typeface="Calibri" charset="0"/>
                          <a:ea typeface="Calibri" charset="0"/>
                          <a:cs typeface="Times New Roman" charset="0"/>
                        </a:rPr>
                        <a:t>(+ </a:t>
                      </a:r>
                      <a:r>
                        <a:rPr lang="it-IT" sz="2000" dirty="0" err="1">
                          <a:effectLst/>
                          <a:latin typeface="Calibri" charset="0"/>
                          <a:ea typeface="Calibri" charset="0"/>
                          <a:cs typeface="Times New Roman" charset="0"/>
                        </a:rPr>
                        <a:t>faute</a:t>
                      </a:r>
                      <a:r>
                        <a:rPr lang="it-IT" sz="2000" dirty="0">
                          <a:effectLst/>
                          <a:latin typeface="Calibri" charset="0"/>
                          <a:ea typeface="Calibri" charset="0"/>
                          <a:cs typeface="Times New Roman" charset="0"/>
                        </a:rPr>
                        <a:t> de </a:t>
                      </a:r>
                      <a:r>
                        <a:rPr lang="it-IT" sz="2000" dirty="0" err="1">
                          <a:effectLst/>
                          <a:latin typeface="Calibri" charset="0"/>
                          <a:ea typeface="Calibri" charset="0"/>
                          <a:cs typeface="Times New Roman" charset="0"/>
                        </a:rPr>
                        <a:t>calcul</a:t>
                      </a:r>
                      <a:r>
                        <a:rPr lang="it-IT" sz="2000" baseline="0" dirty="0">
                          <a:effectLst/>
                          <a:latin typeface="Calibri" charset="0"/>
                          <a:ea typeface="Calibri" charset="0"/>
                          <a:cs typeface="Times New Roman" charset="0"/>
                        </a:rPr>
                        <a:t> 36 </a:t>
                      </a:r>
                      <a:r>
                        <a:rPr lang="mr-IN" sz="2000" baseline="0" dirty="0">
                          <a:effectLst/>
                          <a:latin typeface="Calibri" charset="0"/>
                          <a:ea typeface="Calibri" charset="0"/>
                          <a:cs typeface="Times New Roman" charset="0"/>
                        </a:rPr>
                        <a:t>–</a:t>
                      </a:r>
                      <a:r>
                        <a:rPr lang="it-IT" sz="2000" baseline="0" dirty="0">
                          <a:effectLst/>
                          <a:latin typeface="Calibri" charset="0"/>
                          <a:ea typeface="Calibri" charset="0"/>
                          <a:cs typeface="Times New Roman" charset="0"/>
                        </a:rPr>
                        <a:t> 17 ≠ 29)</a:t>
                      </a:r>
                      <a:endParaRPr lang="it-IT" sz="2000" dirty="0">
                        <a:effectLst/>
                        <a:latin typeface="Calibri" charset="0"/>
                        <a:ea typeface="Calibri" charset="0"/>
                        <a:cs typeface="Times New Roman" charset="0"/>
                      </a:endParaRPr>
                    </a:p>
                  </a:txBody>
                  <a:tcPr marL="68580" marR="68580" marT="0" marB="0"/>
                </a:tc>
                <a:tc>
                  <a:txBody>
                    <a:bodyPr/>
                    <a:lstStyle/>
                    <a:p>
                      <a:pPr>
                        <a:spcAft>
                          <a:spcPts val="0"/>
                        </a:spcAft>
                      </a:pPr>
                      <a:r>
                        <a:rPr lang="it-IT" sz="2000" dirty="0">
                          <a:effectLst/>
                        </a:rPr>
                        <a:t>36-17+12 = 31</a:t>
                      </a:r>
                    </a:p>
                    <a:p>
                      <a:pPr>
                        <a:spcAft>
                          <a:spcPts val="0"/>
                        </a:spcAft>
                      </a:pPr>
                      <a:r>
                        <a:rPr lang="it-IT" sz="2000" dirty="0">
                          <a:effectLst/>
                        </a:rPr>
                        <a:t> </a:t>
                      </a:r>
                      <a:endParaRPr lang="fr-FR" sz="2000" noProof="0" dirty="0">
                        <a:effectLst/>
                      </a:endParaRPr>
                    </a:p>
                    <a:p>
                      <a:pPr>
                        <a:spcAft>
                          <a:spcPts val="0"/>
                        </a:spcAft>
                      </a:pPr>
                      <a:r>
                        <a:rPr lang="fr-FR" sz="2000" noProof="0" dirty="0">
                          <a:effectLst/>
                        </a:rPr>
                        <a:t>Il y a 31 hirondelles avant que Laurent ouvre la fenêtre.</a:t>
                      </a:r>
                    </a:p>
                    <a:p>
                      <a:pPr>
                        <a:spcAft>
                          <a:spcPts val="0"/>
                        </a:spcAft>
                      </a:pPr>
                      <a:r>
                        <a:rPr lang="fr-FR" sz="2000" noProof="0" dirty="0">
                          <a:effectLst/>
                        </a:rPr>
                        <a:t>Laurent ouvre la fenêtre et voit 17 hirondelle s’envolent. Un peut plus tard il voit 12 hirondelles qui viennent rejoindre celles qui sont restées sur le file. Après Laurent il en voit 36 sur le fil électrique.</a:t>
                      </a:r>
                      <a:endParaRPr lang="fr-FR" sz="2000" noProof="0" dirty="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18880129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318295"/>
            <a:ext cx="8596668" cy="1104105"/>
          </a:xfrm>
        </p:spPr>
        <p:txBody>
          <a:bodyPr>
            <a:normAutofit fontScale="90000"/>
          </a:bodyPr>
          <a:lstStyle/>
          <a:p>
            <a:r>
              <a:rPr lang="fr-FR" dirty="0"/>
              <a:t>Erreurs qui en découlent: réponse 48</a:t>
            </a:r>
            <a:br>
              <a:rPr lang="fr-FR" dirty="0"/>
            </a:br>
            <a:r>
              <a:rPr lang="fr-FR" dirty="0"/>
              <a:t>et l’importance des explications des élèves</a:t>
            </a:r>
          </a:p>
        </p:txBody>
      </p:sp>
      <p:sp>
        <p:nvSpPr>
          <p:cNvPr id="3" name="Segnaposto contenuto 2"/>
          <p:cNvSpPr>
            <a:spLocks noGrp="1"/>
          </p:cNvSpPr>
          <p:nvPr>
            <p:ph idx="1"/>
          </p:nvPr>
        </p:nvSpPr>
        <p:spPr>
          <a:xfrm>
            <a:off x="677335" y="1524000"/>
            <a:ext cx="8401351" cy="4637314"/>
          </a:xfrm>
        </p:spPr>
        <p:txBody>
          <a:bodyPr>
            <a:normAutofit lnSpcReduction="10000"/>
          </a:bodyPr>
          <a:lstStyle/>
          <a:p>
            <a:r>
              <a:rPr lang="fr-FR" sz="2800" dirty="0"/>
              <a:t>Et la réponse 48</a:t>
            </a:r>
          </a:p>
          <a:p>
            <a:r>
              <a:rPr lang="fr-FR" sz="2800" dirty="0"/>
              <a:t>Provient de l’opération 36 + 12 </a:t>
            </a:r>
          </a:p>
          <a:p>
            <a:r>
              <a:rPr lang="fr-FR" sz="2800" i="1" dirty="0"/>
              <a:t>“On a vu qu’il y avait 12 hirondelles qui viennent d’arriver sur le fil et il y avait 36 hirondelles déjà sur le fil. Donc on a calculé 12 + 36 = 48 hirondelles.” </a:t>
            </a:r>
            <a:r>
              <a:rPr lang="fr-FR" sz="2800" dirty="0"/>
              <a:t> </a:t>
            </a:r>
          </a:p>
          <a:p>
            <a:r>
              <a:rPr lang="fr-FR" sz="2800" dirty="0"/>
              <a:t>Les deux premières phrases ne sont pas prises en considération et </a:t>
            </a:r>
            <a:r>
              <a:rPr lang="fr-FR" sz="2800" dirty="0">
                <a:solidFill>
                  <a:srgbClr val="FF0000"/>
                </a:solidFill>
              </a:rPr>
              <a:t>l’explication nous montre aussi le malentendu</a:t>
            </a:r>
            <a:r>
              <a:rPr lang="fr-FR" sz="2800" dirty="0"/>
              <a:t> selon lequel les 13 hirondelles se sont posées sur le fil lorsqu’il y en avait déjà 36. </a:t>
            </a:r>
            <a:endParaRPr lang="fr-FR" sz="2800" dirty="0">
              <a:solidFill>
                <a:srgbClr val="FF0000"/>
              </a:solidFill>
            </a:endParaRPr>
          </a:p>
          <a:p>
            <a:endParaRPr lang="fr-FR" dirty="0"/>
          </a:p>
          <a:p>
            <a:endParaRPr lang="fr-FR" dirty="0"/>
          </a:p>
        </p:txBody>
      </p:sp>
      <p:sp>
        <p:nvSpPr>
          <p:cNvPr id="4" name="Titolo 1"/>
          <p:cNvSpPr txBox="1">
            <a:spLocks/>
          </p:cNvSpPr>
          <p:nvPr/>
        </p:nvSpPr>
        <p:spPr>
          <a:xfrm>
            <a:off x="677335" y="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it-IT"/>
          </a:p>
        </p:txBody>
      </p:sp>
    </p:spTree>
    <p:extLst>
      <p:ext uri="{BB962C8B-B14F-4D97-AF65-F5344CB8AC3E}">
        <p14:creationId xmlns:p14="http://schemas.microsoft.com/office/powerpoint/2010/main" val="21473527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0"/>
            <a:ext cx="8596668" cy="1186774"/>
          </a:xfrm>
        </p:spPr>
        <p:txBody>
          <a:bodyPr>
            <a:normAutofit fontScale="90000"/>
          </a:bodyPr>
          <a:lstStyle/>
          <a:p>
            <a:r>
              <a:rPr lang="fr-FR" dirty="0"/>
              <a:t>Erreurs qui en découlent: réponse 17 ...</a:t>
            </a:r>
            <a:br>
              <a:rPr lang="fr-FR" dirty="0"/>
            </a:br>
            <a:r>
              <a:rPr lang="fr-FR" dirty="0"/>
              <a:t>et l’importance des explications des élèves</a:t>
            </a:r>
          </a:p>
        </p:txBody>
      </p:sp>
      <p:sp>
        <p:nvSpPr>
          <p:cNvPr id="3" name="Segnaposto contenuto 2"/>
          <p:cNvSpPr>
            <a:spLocks noGrp="1"/>
          </p:cNvSpPr>
          <p:nvPr>
            <p:ph idx="1"/>
          </p:nvPr>
        </p:nvSpPr>
        <p:spPr>
          <a:xfrm>
            <a:off x="541148" y="1267400"/>
            <a:ext cx="8596668" cy="4422249"/>
          </a:xfrm>
        </p:spPr>
        <p:txBody>
          <a:bodyPr/>
          <a:lstStyle/>
          <a:p>
            <a:r>
              <a:rPr lang="fr-FR" sz="2000"/>
              <a:t>Et la réponse 17 ?</a:t>
            </a:r>
          </a:p>
          <a:p>
            <a:endParaRPr lang="fr-FR"/>
          </a:p>
          <a:p>
            <a:endParaRPr lang="fr-FR"/>
          </a:p>
        </p:txBody>
      </p:sp>
      <p:graphicFrame>
        <p:nvGraphicFramePr>
          <p:cNvPr id="6" name="Tabella 5"/>
          <p:cNvGraphicFramePr>
            <a:graphicFrameLocks noGrp="1"/>
          </p:cNvGraphicFramePr>
          <p:nvPr>
            <p:extLst>
              <p:ext uri="{D42A27DB-BD31-4B8C-83A1-F6EECF244321}">
                <p14:modId xmlns:p14="http://schemas.microsoft.com/office/powerpoint/2010/main" val="405026822"/>
              </p:ext>
            </p:extLst>
          </p:nvPr>
        </p:nvGraphicFramePr>
        <p:xfrm>
          <a:off x="1234331" y="1848256"/>
          <a:ext cx="9290823" cy="4754880"/>
        </p:xfrm>
        <a:graphic>
          <a:graphicData uri="http://schemas.openxmlformats.org/drawingml/2006/table">
            <a:tbl>
              <a:tblPr firstRow="1" bandRow="1">
                <a:tableStyleId>{5C22544A-7EE6-4342-B048-85BDC9FD1C3A}</a:tableStyleId>
              </a:tblPr>
              <a:tblGrid>
                <a:gridCol w="4422298">
                  <a:extLst>
                    <a:ext uri="{9D8B030D-6E8A-4147-A177-3AD203B41FA5}">
                      <a16:colId xmlns:a16="http://schemas.microsoft.com/office/drawing/2014/main" xmlns="" val="20000"/>
                    </a:ext>
                  </a:extLst>
                </a:gridCol>
                <a:gridCol w="4868525">
                  <a:extLst>
                    <a:ext uri="{9D8B030D-6E8A-4147-A177-3AD203B41FA5}">
                      <a16:colId xmlns:a16="http://schemas.microsoft.com/office/drawing/2014/main" xmlns="" val="20001"/>
                    </a:ext>
                  </a:extLst>
                </a:gridCol>
              </a:tblGrid>
              <a:tr h="4628744">
                <a:tc>
                  <a:txBody>
                    <a:bodyPr/>
                    <a:lstStyle/>
                    <a:p>
                      <a:endParaRPr lang="it-IT"/>
                    </a:p>
                  </a:txBody>
                  <a:tcPr/>
                </a:tc>
                <a:tc>
                  <a:txBody>
                    <a:bodyPr/>
                    <a:lstStyle/>
                    <a:p>
                      <a:endParaRPr lang="fr-FR" sz="1800" b="1" kern="1200" noProof="0" dirty="0">
                        <a:solidFill>
                          <a:schemeClr val="lt1"/>
                        </a:solidFill>
                        <a:effectLst/>
                        <a:latin typeface="+mn-lt"/>
                        <a:ea typeface="+mn-ea"/>
                        <a:cs typeface="+mn-cs"/>
                      </a:endParaRPr>
                    </a:p>
                    <a:p>
                      <a:r>
                        <a:rPr lang="fr-FR" sz="1800" b="1" kern="1200" noProof="0" dirty="0">
                          <a:solidFill>
                            <a:schemeClr val="lt1"/>
                          </a:solidFill>
                          <a:effectLst/>
                          <a:latin typeface="+mn-lt"/>
                          <a:ea typeface="+mn-ea"/>
                          <a:cs typeface="+mn-cs"/>
                        </a:rPr>
                        <a:t>Puisque</a:t>
                      </a:r>
                      <a:r>
                        <a:rPr lang="fr-FR" sz="1800" b="1" kern="1200" baseline="0" noProof="0" dirty="0">
                          <a:solidFill>
                            <a:schemeClr val="lt1"/>
                          </a:solidFill>
                          <a:effectLst/>
                          <a:latin typeface="+mn-lt"/>
                          <a:ea typeface="+mn-ea"/>
                          <a:cs typeface="+mn-cs"/>
                        </a:rPr>
                        <a:t> </a:t>
                      </a:r>
                      <a:r>
                        <a:rPr lang="fr-FR" sz="1800" b="1" kern="1200" noProof="0" dirty="0">
                          <a:solidFill>
                            <a:schemeClr val="lt1"/>
                          </a:solidFill>
                          <a:effectLst/>
                          <a:latin typeface="+mn-lt"/>
                          <a:ea typeface="+mn-ea"/>
                          <a:cs typeface="+mn-cs"/>
                        </a:rPr>
                        <a:t>la demande contient </a:t>
                      </a:r>
                      <a:r>
                        <a:rPr lang="fr-FR" sz="1800" b="1" kern="1200" baseline="0" noProof="0" dirty="0">
                          <a:solidFill>
                            <a:schemeClr val="lt1"/>
                          </a:solidFill>
                          <a:effectLst/>
                          <a:latin typeface="+mn-lt"/>
                          <a:ea typeface="+mn-ea"/>
                          <a:cs typeface="+mn-cs"/>
                        </a:rPr>
                        <a:t>“avant”  pour ces élèves, c’est comme si les phrases successives n’ont rien à voir avec le problème.</a:t>
                      </a:r>
                    </a:p>
                    <a:p>
                      <a:endParaRPr lang="fr-FR" sz="1800" b="1" kern="1200" noProof="0" dirty="0">
                        <a:solidFill>
                          <a:schemeClr val="lt1"/>
                        </a:solidFill>
                        <a:effectLst/>
                        <a:latin typeface="+mn-lt"/>
                        <a:ea typeface="+mn-ea"/>
                        <a:cs typeface="+mn-cs"/>
                      </a:endParaRPr>
                    </a:p>
                    <a:p>
                      <a:r>
                        <a:rPr lang="fr-FR" sz="1800" b="1" kern="1200" noProof="0" dirty="0">
                          <a:solidFill>
                            <a:schemeClr val="lt1"/>
                          </a:solidFill>
                          <a:effectLst/>
                          <a:latin typeface="+mn-lt"/>
                          <a:ea typeface="+mn-ea"/>
                          <a:cs typeface="+mn-cs"/>
                        </a:rPr>
                        <a:t>Les élèves ont directement relié la demande aux deux phrases initiales et ils le disent: </a:t>
                      </a:r>
                      <a:r>
                        <a:rPr lang="fr-FR" sz="1800" b="1" i="1" kern="1200" noProof="0" dirty="0">
                          <a:solidFill>
                            <a:schemeClr val="lt1"/>
                          </a:solidFill>
                          <a:effectLst/>
                          <a:latin typeface="+mn-lt"/>
                          <a:ea typeface="+mn-ea"/>
                          <a:cs typeface="+mn-cs"/>
                        </a:rPr>
                        <a:t>« nous avons été attentifs à la consigne: avant que Laurent ouvre la fenêtre » </a:t>
                      </a:r>
                    </a:p>
                    <a:p>
                      <a:endParaRPr lang="fr-FR" sz="1800" b="1" i="1" kern="1200" noProof="0" dirty="0">
                        <a:solidFill>
                          <a:schemeClr val="lt1"/>
                        </a:solidFill>
                        <a:effectLst/>
                        <a:latin typeface="+mn-lt"/>
                        <a:ea typeface="+mn-ea"/>
                        <a:cs typeface="+mn-cs"/>
                      </a:endParaRPr>
                    </a:p>
                    <a:p>
                      <a:r>
                        <a:rPr lang="fr-FR" sz="1800" b="1" kern="1200" noProof="0" dirty="0">
                          <a:solidFill>
                            <a:schemeClr val="lt1"/>
                          </a:solidFill>
                          <a:effectLst/>
                          <a:latin typeface="+mn-lt"/>
                          <a:ea typeface="+mn-ea"/>
                          <a:cs typeface="+mn-cs"/>
                        </a:rPr>
                        <a:t>Ils soulignent aussi le « avant » qui figure dans la question.</a:t>
                      </a:r>
                      <a:endParaRPr lang="fr-CH" sz="1800" b="1" kern="1200" noProof="0" dirty="0">
                        <a:solidFill>
                          <a:schemeClr val="lt1"/>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dirty="0"/>
                    </a:p>
                  </a:txBody>
                  <a:tcPr/>
                </a:tc>
                <a:extLst>
                  <a:ext uri="{0D108BD9-81ED-4DB2-BD59-A6C34878D82A}">
                    <a16:rowId xmlns:a16="http://schemas.microsoft.com/office/drawing/2014/main" xmlns="" val="10000"/>
                  </a:ext>
                </a:extLst>
              </a:tr>
            </a:tbl>
          </a:graphicData>
        </a:graphic>
      </p:graphicFrame>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634" y="2059520"/>
            <a:ext cx="4074580" cy="4074580"/>
          </a:xfrm>
          <a:prstGeom prst="rect">
            <a:avLst/>
          </a:prstGeom>
        </p:spPr>
      </p:pic>
    </p:spTree>
    <p:extLst>
      <p:ext uri="{BB962C8B-B14F-4D97-AF65-F5344CB8AC3E}">
        <p14:creationId xmlns:p14="http://schemas.microsoft.com/office/powerpoint/2010/main" val="1483249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65776"/>
            <a:ext cx="8622308" cy="941129"/>
          </a:xfrm>
        </p:spPr>
        <p:txBody>
          <a:bodyPr>
            <a:noAutofit/>
          </a:bodyPr>
          <a:lstStyle/>
          <a:p>
            <a:r>
              <a:rPr lang="fr-FR" sz="2800" dirty="0"/>
              <a:t>De l’</a:t>
            </a:r>
            <a:r>
              <a:rPr lang="fr-FR" sz="2800" b="1" dirty="0"/>
              <a:t>unicité </a:t>
            </a:r>
            <a:r>
              <a:rPr lang="fr-FR" sz="2800" dirty="0"/>
              <a:t>du langage d’un énoncé aux différents langages des élèves</a:t>
            </a:r>
            <a:endParaRPr lang="fr-FR" sz="2800" i="1" dirty="0"/>
          </a:p>
        </p:txBody>
      </p:sp>
      <p:sp>
        <p:nvSpPr>
          <p:cNvPr id="3" name="Segnaposto contenuto 2"/>
          <p:cNvSpPr>
            <a:spLocks noGrp="1"/>
          </p:cNvSpPr>
          <p:nvPr>
            <p:ph idx="1"/>
          </p:nvPr>
        </p:nvSpPr>
        <p:spPr>
          <a:xfrm>
            <a:off x="346594" y="1106905"/>
            <a:ext cx="9616555" cy="5329754"/>
          </a:xfrm>
        </p:spPr>
        <p:txBody>
          <a:bodyPr>
            <a:normAutofit/>
          </a:bodyPr>
          <a:lstStyle/>
          <a:p>
            <a:r>
              <a:rPr lang="fr-FR" sz="2000" dirty="0"/>
              <a:t>Langue naturelle, plus simple a gérer pour « Le nez de Pinocchio »:</a:t>
            </a:r>
          </a:p>
          <a:p>
            <a:r>
              <a:rPr lang="fr-FR" sz="2400" i="1" dirty="0">
                <a:solidFill>
                  <a:srgbClr val="FF0000"/>
                </a:solidFill>
              </a:rPr>
              <a:t>Si </a:t>
            </a:r>
            <a:r>
              <a:rPr lang="fr-FR" sz="2400" i="1" dirty="0" err="1"/>
              <a:t>pinocchio</a:t>
            </a:r>
            <a:r>
              <a:rPr lang="fr-FR" sz="2400" i="1" dirty="0"/>
              <a:t> a son nez de 5 cm et </a:t>
            </a:r>
            <a:r>
              <a:rPr lang="fr-FR" sz="2400" i="1" dirty="0">
                <a:solidFill>
                  <a:srgbClr val="FF0000"/>
                </a:solidFill>
              </a:rPr>
              <a:t>qui l’a dit </a:t>
            </a:r>
            <a:r>
              <a:rPr lang="fr-FR" sz="2400" i="1" dirty="0"/>
              <a:t>7 mensonges et </a:t>
            </a:r>
            <a:r>
              <a:rPr lang="fr-FR" sz="2400" i="1" dirty="0">
                <a:solidFill>
                  <a:srgbClr val="FF0000"/>
                </a:solidFill>
              </a:rPr>
              <a:t>que son nez augmente</a:t>
            </a:r>
            <a:r>
              <a:rPr lang="fr-FR" sz="2400" i="1" dirty="0"/>
              <a:t> de 3 cm à chaque mensonges. Pinocchio à </a:t>
            </a:r>
            <a:r>
              <a:rPr lang="fr-FR" sz="2400" i="1" dirty="0">
                <a:solidFill>
                  <a:srgbClr val="FF0000"/>
                </a:solidFill>
              </a:rPr>
              <a:t>donc </a:t>
            </a:r>
            <a:r>
              <a:rPr lang="fr-FR" sz="2400" i="1" dirty="0"/>
              <a:t>son nez de 26 cm. </a:t>
            </a:r>
            <a:r>
              <a:rPr lang="fr-FR" sz="2400" i="1" dirty="0">
                <a:solidFill>
                  <a:srgbClr val="FF0000"/>
                </a:solidFill>
              </a:rPr>
              <a:t>Mais</a:t>
            </a:r>
            <a:r>
              <a:rPr lang="fr-FR" sz="2400" i="1" dirty="0"/>
              <a:t>, vu que son nez doit être de 20 cm il a </a:t>
            </a:r>
            <a:r>
              <a:rPr lang="fr-FR" sz="2400" i="1" dirty="0">
                <a:solidFill>
                  <a:srgbClr val="FF0000"/>
                </a:solidFill>
              </a:rPr>
              <a:t>donc</a:t>
            </a:r>
            <a:r>
              <a:rPr lang="fr-FR" sz="2400" i="1" dirty="0"/>
              <a:t> dit 3 fois la vérité.</a:t>
            </a:r>
          </a:p>
          <a:p>
            <a:r>
              <a:rPr lang="fr-FR" sz="2400" i="1" dirty="0"/>
              <a:t>7x3 = 21+5 = 26 – (3x2) = 20.</a:t>
            </a:r>
          </a:p>
          <a:p>
            <a:r>
              <a:rPr lang="fr-FR" sz="2000" dirty="0"/>
              <a:t>Même si, dans quelques cas, nous trouvons aussi de beaux exemples pour « Hirondelles et colombes »</a:t>
            </a:r>
          </a:p>
          <a:p>
            <a:r>
              <a:rPr lang="fr-FR" sz="2400" i="1" dirty="0"/>
              <a:t>On a compté combien d’hirondelles et de colombes sont venues ou parties. 11 hirondelles sont partie et 7 sont revenues. </a:t>
            </a:r>
            <a:r>
              <a:rPr lang="fr-FR" sz="2400" i="1" dirty="0">
                <a:solidFill>
                  <a:srgbClr val="FF0000"/>
                </a:solidFill>
              </a:rPr>
              <a:t>Il y en a 4 de moins qu’au départ</a:t>
            </a:r>
            <a:r>
              <a:rPr lang="fr-FR" sz="2400" i="1" dirty="0"/>
              <a:t>. 6 colombes sont parties 11 sont revenues. </a:t>
            </a:r>
            <a:r>
              <a:rPr lang="fr-FR" sz="2400" i="1" dirty="0">
                <a:solidFill>
                  <a:srgbClr val="FF0000"/>
                </a:solidFill>
              </a:rPr>
              <a:t>Il y en a 5 de plus qu’au départ</a:t>
            </a:r>
            <a:r>
              <a:rPr lang="fr-FR" sz="2400" i="1" dirty="0"/>
              <a:t>.</a:t>
            </a:r>
          </a:p>
          <a:p>
            <a:r>
              <a:rPr lang="fr-FR" sz="2400" i="1" dirty="0"/>
              <a:t>On fait: 23+4 = 27,	13-5 = 8 	et	27+8 = 35 oiseaux</a:t>
            </a:r>
          </a:p>
          <a:p>
            <a:endParaRPr lang="fr-FR" dirty="0"/>
          </a:p>
        </p:txBody>
      </p:sp>
    </p:spTree>
    <p:extLst>
      <p:ext uri="{BB962C8B-B14F-4D97-AF65-F5344CB8AC3E}">
        <p14:creationId xmlns:p14="http://schemas.microsoft.com/office/powerpoint/2010/main" val="11126712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3254" y="215152"/>
            <a:ext cx="10153295" cy="1020524"/>
          </a:xfrm>
        </p:spPr>
        <p:txBody>
          <a:bodyPr>
            <a:normAutofit fontScale="90000"/>
          </a:bodyPr>
          <a:lstStyle/>
          <a:p>
            <a:r>
              <a:rPr lang="it-IT" sz="2400" dirty="0"/>
              <a:t>Langue </a:t>
            </a:r>
            <a:r>
              <a:rPr lang="it-IT" sz="2400" dirty="0" err="1"/>
              <a:t>naturelle</a:t>
            </a:r>
            <a:r>
              <a:rPr lang="it-IT" sz="2400" dirty="0"/>
              <a:t> et </a:t>
            </a:r>
            <a:r>
              <a:rPr lang="it-IT" sz="2400" b="1" dirty="0" err="1"/>
              <a:t>représentation</a:t>
            </a:r>
            <a:r>
              <a:rPr lang="it-IT" sz="2400" b="1" dirty="0"/>
              <a:t> </a:t>
            </a:r>
            <a:r>
              <a:rPr lang="it-IT" sz="2400" b="1" dirty="0" err="1"/>
              <a:t>graphique</a:t>
            </a:r>
            <a:r>
              <a:rPr lang="it-IT" sz="2400" b="1" dirty="0"/>
              <a:t> </a:t>
            </a:r>
            <a:r>
              <a:rPr lang="it-IT" sz="2400" b="1" dirty="0" err="1"/>
              <a:t>comme</a:t>
            </a:r>
            <a:r>
              <a:rPr lang="it-IT" sz="2400" b="1" dirty="0"/>
              <a:t> </a:t>
            </a:r>
            <a:r>
              <a:rPr lang="it-IT" sz="2400" b="1" dirty="0" err="1"/>
              <a:t>support</a:t>
            </a:r>
            <a:r>
              <a:rPr lang="it-IT" sz="2400" b="1" dirty="0"/>
              <a:t> pour la </a:t>
            </a:r>
            <a:r>
              <a:rPr lang="it-IT" sz="2400" b="1" dirty="0" err="1"/>
              <a:t>gestion</a:t>
            </a:r>
            <a:r>
              <a:rPr lang="it-IT" sz="2400" b="1" dirty="0"/>
              <a:t> </a:t>
            </a:r>
            <a:r>
              <a:rPr lang="it-IT" sz="2400" b="1" dirty="0" err="1"/>
              <a:t>des</a:t>
            </a:r>
            <a:r>
              <a:rPr lang="it-IT" sz="2400" b="1" dirty="0"/>
              <a:t> </a:t>
            </a:r>
            <a:r>
              <a:rPr lang="it-IT" sz="2400" b="1" dirty="0" err="1"/>
              <a:t>transformations</a:t>
            </a:r>
            <a:r>
              <a:rPr lang="it-IT" dirty="0"/>
              <a:t/>
            </a:r>
            <a:br>
              <a:rPr lang="it-IT" dirty="0"/>
            </a:br>
            <a:endParaRPr lang="it-IT" dirty="0"/>
          </a:p>
        </p:txBody>
      </p:sp>
      <p:sp>
        <p:nvSpPr>
          <p:cNvPr id="3" name="Segnaposto contenuto 2"/>
          <p:cNvSpPr>
            <a:spLocks noGrp="1"/>
          </p:cNvSpPr>
          <p:nvPr>
            <p:ph idx="1"/>
          </p:nvPr>
        </p:nvSpPr>
        <p:spPr>
          <a:xfrm>
            <a:off x="-260169" y="1235676"/>
            <a:ext cx="10756719" cy="2042092"/>
          </a:xfrm>
        </p:spPr>
        <p:txBody>
          <a:bodyPr>
            <a:normAutofit fontScale="92500" lnSpcReduction="20000"/>
          </a:bodyPr>
          <a:lstStyle/>
          <a:p>
            <a:pPr lvl="0">
              <a:spcBef>
                <a:spcPts val="400"/>
              </a:spcBef>
            </a:pPr>
            <a:r>
              <a:rPr lang="it-IT" sz="1900" i="1" dirty="0" err="1">
                <a:solidFill>
                  <a:srgbClr val="FF0000"/>
                </a:solidFill>
              </a:rPr>
              <a:t>Premièrement</a:t>
            </a:r>
            <a:r>
              <a:rPr lang="it-IT" sz="1900" i="1" dirty="0">
                <a:solidFill>
                  <a:srgbClr val="FF0000"/>
                </a:solidFill>
              </a:rPr>
              <a:t> </a:t>
            </a:r>
            <a:r>
              <a:rPr lang="it-IT" sz="1900" i="1" dirty="0"/>
              <a:t> </a:t>
            </a:r>
            <a:r>
              <a:rPr lang="it-IT" sz="1900" i="1" dirty="0" err="1"/>
              <a:t>nous</a:t>
            </a:r>
            <a:r>
              <a:rPr lang="it-IT" sz="1900" i="1" dirty="0"/>
              <a:t> </a:t>
            </a:r>
            <a:r>
              <a:rPr lang="it-IT" sz="1900" i="1" dirty="0" err="1"/>
              <a:t>avons</a:t>
            </a:r>
            <a:r>
              <a:rPr lang="it-IT" sz="1900" i="1" dirty="0"/>
              <a:t> </a:t>
            </a:r>
            <a:r>
              <a:rPr lang="it-IT" sz="1900" i="1" dirty="0" err="1"/>
              <a:t>lu</a:t>
            </a:r>
            <a:r>
              <a:rPr lang="it-IT" sz="1900" i="1" dirty="0"/>
              <a:t> </a:t>
            </a:r>
            <a:r>
              <a:rPr lang="it-IT" sz="1900" i="1" dirty="0" err="1"/>
              <a:t>attentivement</a:t>
            </a:r>
            <a:r>
              <a:rPr lang="it-IT" sz="1900" i="1" dirty="0"/>
              <a:t> le </a:t>
            </a:r>
            <a:r>
              <a:rPr lang="it-IT" sz="1900" i="1" dirty="0" err="1"/>
              <a:t>problème</a:t>
            </a:r>
            <a:r>
              <a:rPr lang="it-IT" sz="1900" i="1" dirty="0"/>
              <a:t>. </a:t>
            </a:r>
            <a:r>
              <a:rPr lang="it-IT" sz="1900" i="1" dirty="0">
                <a:solidFill>
                  <a:srgbClr val="FF0000"/>
                </a:solidFill>
              </a:rPr>
              <a:t>Pour </a:t>
            </a:r>
            <a:r>
              <a:rPr lang="it-IT" sz="1900" i="1" dirty="0" err="1">
                <a:solidFill>
                  <a:srgbClr val="FF0000"/>
                </a:solidFill>
              </a:rPr>
              <a:t>nous</a:t>
            </a:r>
            <a:r>
              <a:rPr lang="it-IT" sz="1900" i="1" dirty="0">
                <a:solidFill>
                  <a:srgbClr val="FF0000"/>
                </a:solidFill>
              </a:rPr>
              <a:t> </a:t>
            </a:r>
            <a:r>
              <a:rPr lang="it-IT" sz="1900" i="1" dirty="0" err="1">
                <a:solidFill>
                  <a:srgbClr val="FF0000"/>
                </a:solidFill>
              </a:rPr>
              <a:t>aider</a:t>
            </a:r>
            <a:r>
              <a:rPr lang="it-IT" sz="1900" i="1" dirty="0">
                <a:solidFill>
                  <a:srgbClr val="FF0000"/>
                </a:solidFill>
              </a:rPr>
              <a:t> </a:t>
            </a:r>
            <a:r>
              <a:rPr lang="it-IT" sz="1900" i="1" dirty="0" err="1"/>
              <a:t>nous</a:t>
            </a:r>
            <a:r>
              <a:rPr lang="it-IT" sz="1900" i="1" dirty="0"/>
              <a:t> </a:t>
            </a:r>
            <a:r>
              <a:rPr lang="it-IT" sz="1900" i="1" dirty="0" err="1"/>
              <a:t>avons</a:t>
            </a:r>
            <a:r>
              <a:rPr lang="it-IT" sz="1900" i="1" dirty="0"/>
              <a:t>  </a:t>
            </a:r>
            <a:r>
              <a:rPr lang="it-IT" sz="1900" i="1" dirty="0" err="1"/>
              <a:t>desiné</a:t>
            </a:r>
            <a:r>
              <a:rPr lang="it-IT" sz="1900" i="1" dirty="0"/>
              <a:t> </a:t>
            </a:r>
            <a:r>
              <a:rPr lang="it-IT" sz="1900" i="1" dirty="0" err="1"/>
              <a:t>les</a:t>
            </a:r>
            <a:r>
              <a:rPr lang="it-IT" sz="1900" i="1" dirty="0"/>
              <a:t> </a:t>
            </a:r>
            <a:r>
              <a:rPr lang="it-IT" sz="1900" i="1" dirty="0" err="1"/>
              <a:t>données</a:t>
            </a:r>
            <a:r>
              <a:rPr lang="it-IT" sz="1900" i="1" dirty="0"/>
              <a:t> </a:t>
            </a:r>
            <a:r>
              <a:rPr lang="mr-IN" sz="1900" i="1" dirty="0"/>
              <a:t>…</a:t>
            </a:r>
            <a:r>
              <a:rPr lang="it-IT" sz="1900" i="1" dirty="0"/>
              <a:t> </a:t>
            </a:r>
            <a:r>
              <a:rPr lang="it-IT" sz="1900" i="1" dirty="0" err="1"/>
              <a:t>Les</a:t>
            </a:r>
            <a:r>
              <a:rPr lang="it-IT" sz="1900" i="1" dirty="0"/>
              <a:t> </a:t>
            </a:r>
            <a:r>
              <a:rPr lang="it-IT" sz="1900" i="1" dirty="0" err="1"/>
              <a:t>hirondelles</a:t>
            </a:r>
            <a:r>
              <a:rPr lang="it-IT" sz="1900" i="1" dirty="0"/>
              <a:t> </a:t>
            </a:r>
            <a:r>
              <a:rPr lang="it-IT" sz="1900" i="1" dirty="0" err="1"/>
              <a:t>sont</a:t>
            </a:r>
            <a:r>
              <a:rPr lang="it-IT" sz="1900" i="1" dirty="0"/>
              <a:t> </a:t>
            </a:r>
            <a:r>
              <a:rPr lang="it-IT" sz="1900" i="1" dirty="0" err="1"/>
              <a:t>des</a:t>
            </a:r>
            <a:r>
              <a:rPr lang="it-IT" sz="1900" i="1" dirty="0"/>
              <a:t> </a:t>
            </a:r>
            <a:r>
              <a:rPr lang="it-IT" sz="1900" i="1" dirty="0" err="1"/>
              <a:t>cercles</a:t>
            </a:r>
            <a:r>
              <a:rPr lang="it-IT" sz="1900" i="1" dirty="0"/>
              <a:t> et </a:t>
            </a:r>
            <a:r>
              <a:rPr lang="it-IT" sz="1900" i="1" dirty="0" err="1"/>
              <a:t>les</a:t>
            </a:r>
            <a:r>
              <a:rPr lang="it-IT" sz="1900" i="1" dirty="0"/>
              <a:t> </a:t>
            </a:r>
            <a:r>
              <a:rPr lang="it-IT" sz="1900" i="1" dirty="0" err="1"/>
              <a:t>colombes</a:t>
            </a:r>
            <a:r>
              <a:rPr lang="it-IT" sz="1900" i="1" dirty="0"/>
              <a:t> </a:t>
            </a:r>
            <a:r>
              <a:rPr lang="it-IT" sz="1900" i="1" dirty="0" err="1"/>
              <a:t>des</a:t>
            </a:r>
            <a:r>
              <a:rPr lang="it-IT" sz="1900" i="1" dirty="0"/>
              <a:t> </a:t>
            </a:r>
            <a:r>
              <a:rPr lang="it-IT" sz="1900" i="1" dirty="0" err="1"/>
              <a:t>croix</a:t>
            </a:r>
            <a:r>
              <a:rPr lang="it-IT" sz="1900" i="1" dirty="0"/>
              <a:t>. </a:t>
            </a:r>
            <a:r>
              <a:rPr lang="it-IT" sz="1900" i="1" dirty="0" err="1">
                <a:solidFill>
                  <a:srgbClr val="FF0000"/>
                </a:solidFill>
              </a:rPr>
              <a:t>Selon</a:t>
            </a:r>
            <a:r>
              <a:rPr lang="it-IT" sz="1900" i="1" dirty="0">
                <a:solidFill>
                  <a:srgbClr val="FF0000"/>
                </a:solidFill>
              </a:rPr>
              <a:t> </a:t>
            </a:r>
            <a:r>
              <a:rPr lang="it-IT" sz="1900" i="1" dirty="0" err="1">
                <a:solidFill>
                  <a:srgbClr val="FF0000"/>
                </a:solidFill>
              </a:rPr>
              <a:t>les</a:t>
            </a:r>
            <a:r>
              <a:rPr lang="it-IT" sz="1900" i="1" dirty="0">
                <a:solidFill>
                  <a:srgbClr val="FF0000"/>
                </a:solidFill>
              </a:rPr>
              <a:t> </a:t>
            </a:r>
            <a:r>
              <a:rPr lang="it-IT" sz="1900" i="1" dirty="0" err="1">
                <a:solidFill>
                  <a:srgbClr val="FF0000"/>
                </a:solidFill>
              </a:rPr>
              <a:t>indications</a:t>
            </a:r>
            <a:r>
              <a:rPr lang="it-IT" sz="1900" i="1" dirty="0">
                <a:solidFill>
                  <a:srgbClr val="FF0000"/>
                </a:solidFill>
              </a:rPr>
              <a:t> </a:t>
            </a:r>
            <a:r>
              <a:rPr lang="it-IT" sz="1900" i="1" dirty="0"/>
              <a:t>... </a:t>
            </a:r>
            <a:r>
              <a:rPr lang="it-IT" sz="1900" i="1" dirty="0" err="1"/>
              <a:t>biffé</a:t>
            </a:r>
            <a:r>
              <a:rPr lang="it-IT" sz="1900" i="1" dirty="0"/>
              <a:t> </a:t>
            </a:r>
            <a:r>
              <a:rPr lang="it-IT" sz="1900" i="1" dirty="0" err="1"/>
              <a:t>les</a:t>
            </a:r>
            <a:r>
              <a:rPr lang="it-IT" sz="1900" i="1" dirty="0"/>
              <a:t> 17 </a:t>
            </a:r>
            <a:r>
              <a:rPr lang="it-IT" sz="1900" i="1" dirty="0" err="1"/>
              <a:t>hirondelles</a:t>
            </a:r>
            <a:r>
              <a:rPr lang="it-IT" sz="1900" i="1" dirty="0"/>
              <a:t>. </a:t>
            </a:r>
            <a:r>
              <a:rPr lang="it-IT" sz="1900" i="1" dirty="0" err="1">
                <a:solidFill>
                  <a:srgbClr val="FF0000"/>
                </a:solidFill>
              </a:rPr>
              <a:t>Selon</a:t>
            </a:r>
            <a:r>
              <a:rPr lang="it-IT" sz="1900" i="1" dirty="0">
                <a:solidFill>
                  <a:srgbClr val="FF0000"/>
                </a:solidFill>
              </a:rPr>
              <a:t> </a:t>
            </a:r>
            <a:r>
              <a:rPr lang="it-IT" sz="1900" i="1" dirty="0" err="1">
                <a:solidFill>
                  <a:srgbClr val="FF0000"/>
                </a:solidFill>
              </a:rPr>
              <a:t>les</a:t>
            </a:r>
            <a:r>
              <a:rPr lang="it-IT" sz="1900" i="1" dirty="0">
                <a:solidFill>
                  <a:srgbClr val="FF0000"/>
                </a:solidFill>
              </a:rPr>
              <a:t> </a:t>
            </a:r>
            <a:r>
              <a:rPr lang="it-IT" sz="1900" i="1" dirty="0" err="1">
                <a:solidFill>
                  <a:srgbClr val="FF0000"/>
                </a:solidFill>
              </a:rPr>
              <a:t>données</a:t>
            </a:r>
            <a:r>
              <a:rPr lang="it-IT" sz="1900" i="1" dirty="0">
                <a:solidFill>
                  <a:srgbClr val="FF0000"/>
                </a:solidFill>
              </a:rPr>
              <a:t> </a:t>
            </a:r>
            <a:r>
              <a:rPr lang="it-IT" sz="1900" i="1" dirty="0" err="1">
                <a:solidFill>
                  <a:srgbClr val="FF0000"/>
                </a:solidFill>
              </a:rPr>
              <a:t>suivantes</a:t>
            </a:r>
            <a:r>
              <a:rPr lang="it-IT" sz="1900" i="1" dirty="0">
                <a:solidFill>
                  <a:srgbClr val="FF0000"/>
                </a:solidFill>
              </a:rPr>
              <a:t>  </a:t>
            </a:r>
            <a:r>
              <a:rPr lang="mr-IN" sz="1900" i="1" dirty="0">
                <a:solidFill>
                  <a:schemeClr val="tx1"/>
                </a:solidFill>
              </a:rPr>
              <a:t>…</a:t>
            </a:r>
            <a:r>
              <a:rPr lang="fr-CH" sz="1900" i="1" dirty="0">
                <a:solidFill>
                  <a:schemeClr val="tx1"/>
                </a:solidFill>
              </a:rPr>
              <a:t>dessiné hirondelles et colombes </a:t>
            </a:r>
            <a:r>
              <a:rPr lang="mr-IN" sz="1900" i="1" dirty="0">
                <a:solidFill>
                  <a:schemeClr val="tx1"/>
                </a:solidFill>
              </a:rPr>
              <a:t>…</a:t>
            </a:r>
            <a:r>
              <a:rPr lang="fr-CH" sz="1900" i="1" dirty="0">
                <a:solidFill>
                  <a:schemeClr val="tx1"/>
                </a:solidFill>
              </a:rPr>
              <a:t> puis ajouté</a:t>
            </a:r>
            <a:r>
              <a:rPr lang="it-IT" sz="1900" i="1" dirty="0"/>
              <a:t>, </a:t>
            </a:r>
            <a:r>
              <a:rPr lang="it-IT" sz="1900" i="1" dirty="0" err="1">
                <a:solidFill>
                  <a:srgbClr val="FF0000"/>
                </a:solidFill>
              </a:rPr>
              <a:t>selon</a:t>
            </a:r>
            <a:r>
              <a:rPr lang="it-IT" sz="1900" i="1" dirty="0">
                <a:solidFill>
                  <a:srgbClr val="FF0000"/>
                </a:solidFill>
              </a:rPr>
              <a:t> </a:t>
            </a:r>
            <a:r>
              <a:rPr lang="it-IT" sz="1900" i="1" dirty="0" err="1">
                <a:solidFill>
                  <a:srgbClr val="FF0000"/>
                </a:solidFill>
              </a:rPr>
              <a:t>les</a:t>
            </a:r>
            <a:r>
              <a:rPr lang="it-IT" sz="1900" i="1" dirty="0">
                <a:solidFill>
                  <a:srgbClr val="FF0000"/>
                </a:solidFill>
              </a:rPr>
              <a:t> </a:t>
            </a:r>
            <a:r>
              <a:rPr lang="it-IT" sz="1900" i="1" dirty="0" err="1">
                <a:solidFill>
                  <a:srgbClr val="FF0000"/>
                </a:solidFill>
              </a:rPr>
              <a:t>dernières</a:t>
            </a:r>
            <a:r>
              <a:rPr lang="it-IT" sz="1900" i="1" dirty="0">
                <a:solidFill>
                  <a:srgbClr val="FF0000"/>
                </a:solidFill>
              </a:rPr>
              <a:t> </a:t>
            </a:r>
            <a:r>
              <a:rPr lang="it-IT" sz="1900" i="1" dirty="0" err="1">
                <a:solidFill>
                  <a:srgbClr val="FF0000"/>
                </a:solidFill>
              </a:rPr>
              <a:t>données</a:t>
            </a:r>
            <a:r>
              <a:rPr lang="it-IT" sz="1900" i="1" dirty="0">
                <a:solidFill>
                  <a:srgbClr val="FF0000"/>
                </a:solidFill>
              </a:rPr>
              <a:t> </a:t>
            </a:r>
            <a:r>
              <a:rPr lang="it-IT" sz="1900" i="1" dirty="0"/>
              <a:t>le </a:t>
            </a:r>
            <a:r>
              <a:rPr lang="it-IT" sz="1900" i="1" dirty="0" err="1"/>
              <a:t>nombre</a:t>
            </a:r>
            <a:r>
              <a:rPr lang="it-IT" sz="1900" i="1" dirty="0"/>
              <a:t> </a:t>
            </a:r>
            <a:r>
              <a:rPr lang="it-IT" sz="1900" i="1" dirty="0" err="1"/>
              <a:t>des</a:t>
            </a:r>
            <a:r>
              <a:rPr lang="it-IT" sz="1900" i="1" dirty="0"/>
              <a:t> </a:t>
            </a:r>
            <a:r>
              <a:rPr lang="it-IT" sz="1900" i="1" dirty="0" err="1"/>
              <a:t>cercles</a:t>
            </a:r>
            <a:r>
              <a:rPr lang="it-IT" sz="1900" i="1" dirty="0"/>
              <a:t>  </a:t>
            </a:r>
            <a:r>
              <a:rPr lang="it-IT" sz="1900" i="1" dirty="0" err="1"/>
              <a:t>additionné</a:t>
            </a:r>
            <a:r>
              <a:rPr lang="it-IT" sz="1900" i="1" dirty="0"/>
              <a:t> </a:t>
            </a:r>
            <a:r>
              <a:rPr lang="it-IT" sz="1900" i="1" dirty="0" err="1"/>
              <a:t>au</a:t>
            </a:r>
            <a:r>
              <a:rPr lang="it-IT" sz="1900" i="1" dirty="0"/>
              <a:t> </a:t>
            </a:r>
            <a:r>
              <a:rPr lang="it-IT" sz="1900" i="1" dirty="0" err="1"/>
              <a:t>hirondelles</a:t>
            </a:r>
            <a:r>
              <a:rPr lang="it-IT" sz="1900" i="1" dirty="0"/>
              <a:t> </a:t>
            </a:r>
            <a:r>
              <a:rPr lang="it-IT" sz="1900" i="1" dirty="0" err="1"/>
              <a:t>précédentes</a:t>
            </a:r>
            <a:r>
              <a:rPr lang="it-IT" sz="1900" i="1" dirty="0"/>
              <a:t> </a:t>
            </a:r>
            <a:r>
              <a:rPr lang="fr-CH" sz="1900" i="1" dirty="0"/>
              <a:t>qui font </a:t>
            </a:r>
            <a:r>
              <a:rPr lang="mr-IN" sz="1900" i="1" dirty="0"/>
              <a:t>…</a:t>
            </a:r>
            <a:r>
              <a:rPr lang="fr-CH" sz="1900" i="1" dirty="0"/>
              <a:t> et 13 pour les colombes</a:t>
            </a:r>
            <a:r>
              <a:rPr lang="it-IT" sz="1900" i="1" dirty="0"/>
              <a:t>.</a:t>
            </a:r>
          </a:p>
          <a:p>
            <a:pPr lvl="0">
              <a:spcBef>
                <a:spcPts val="400"/>
              </a:spcBef>
            </a:pPr>
            <a:r>
              <a:rPr lang="it-IT" sz="1900" i="1" dirty="0" err="1">
                <a:solidFill>
                  <a:srgbClr val="FF0000"/>
                </a:solidFill>
              </a:rPr>
              <a:t>Maintenant</a:t>
            </a:r>
            <a:r>
              <a:rPr lang="it-IT" sz="1900" i="1" dirty="0"/>
              <a:t> ... le </a:t>
            </a:r>
            <a:r>
              <a:rPr lang="it-IT" sz="1900" i="1" dirty="0" err="1"/>
              <a:t>total</a:t>
            </a:r>
            <a:r>
              <a:rPr lang="it-IT" sz="1900" i="1" dirty="0"/>
              <a:t> est 35 (27 </a:t>
            </a:r>
            <a:r>
              <a:rPr lang="it-IT" sz="1900" i="1" dirty="0" err="1"/>
              <a:t>hirondelles</a:t>
            </a:r>
            <a:r>
              <a:rPr lang="it-IT" sz="1900" i="1" dirty="0"/>
              <a:t> et 8 </a:t>
            </a:r>
            <a:r>
              <a:rPr lang="it-IT" sz="1900" i="1" dirty="0" err="1"/>
              <a:t>colombes</a:t>
            </a:r>
            <a:r>
              <a:rPr lang="it-IT" sz="1900" i="1" dirty="0"/>
              <a:t>. </a:t>
            </a:r>
            <a:r>
              <a:rPr lang="it-IT" sz="1900" i="1" dirty="0" err="1"/>
              <a:t>Voici</a:t>
            </a:r>
            <a:r>
              <a:rPr lang="it-IT" sz="1900" i="1" dirty="0"/>
              <a:t> </a:t>
            </a:r>
            <a:r>
              <a:rPr lang="it-IT" sz="1900" i="1" dirty="0" err="1"/>
              <a:t>notre</a:t>
            </a:r>
            <a:r>
              <a:rPr lang="it-IT" sz="1900" i="1" dirty="0"/>
              <a:t> </a:t>
            </a:r>
            <a:r>
              <a:rPr lang="it-IT" sz="1900" i="1" dirty="0" err="1"/>
              <a:t>représentation</a:t>
            </a:r>
            <a:r>
              <a:rPr lang="it-IT" sz="1900" i="1" dirty="0">
                <a:solidFill>
                  <a:srgbClr val="FF0000"/>
                </a:solidFill>
              </a:rPr>
              <a:t>.</a:t>
            </a:r>
          </a:p>
          <a:p>
            <a:pPr lvl="8" algn="r">
              <a:spcBef>
                <a:spcPts val="400"/>
              </a:spcBef>
            </a:pPr>
            <a:endParaRPr lang="it-IT" sz="1300" i="1" dirty="0"/>
          </a:p>
          <a:p>
            <a:pPr marL="642938" lvl="8" algn="ctr">
              <a:spcBef>
                <a:spcPts val="400"/>
              </a:spcBef>
            </a:pPr>
            <a:r>
              <a:rPr lang="it-IT" sz="2000" b="1" i="1" dirty="0">
                <a:solidFill>
                  <a:schemeClr val="accent1"/>
                </a:solidFill>
              </a:rPr>
              <a:t>LA RICHESSE DES DIFFERENTS LANGAGES DES ELEVES</a:t>
            </a:r>
          </a:p>
          <a:p>
            <a:pPr lvl="8" algn="ctr">
              <a:spcBef>
                <a:spcPts val="400"/>
              </a:spcBef>
            </a:pPr>
            <a:endParaRPr lang="it-IT" sz="2000" b="1" i="1" dirty="0">
              <a:solidFill>
                <a:schemeClr val="accent1"/>
              </a:solidFill>
            </a:endParaRPr>
          </a:p>
          <a:p>
            <a:pPr lvl="0">
              <a:spcBef>
                <a:spcPts val="400"/>
              </a:spcBef>
            </a:pPr>
            <a:endParaRPr lang="it-IT" sz="1900" b="1" i="1" dirty="0">
              <a:solidFill>
                <a:schemeClr val="accent1"/>
              </a:solidFill>
            </a:endParaRPr>
          </a:p>
          <a:p>
            <a:pPr lvl="0">
              <a:spcBef>
                <a:spcPts val="400"/>
              </a:spcBef>
            </a:pPr>
            <a:endParaRPr lang="it-IT" sz="1900" i="1" dirty="0"/>
          </a:p>
          <a:p>
            <a:endParaRPr lang="it-IT" sz="2000" dirty="0"/>
          </a:p>
        </p:txBody>
      </p:sp>
      <p:pic>
        <p:nvPicPr>
          <p:cNvPr id="4" name="Immagine 3" descr="../scan%20del%2014%20luglio%202017/scan%20sistemati/5001.jpg"/>
          <p:cNvPicPr/>
          <p:nvPr/>
        </p:nvPicPr>
        <p:blipFill>
          <a:blip r:embed="rId3">
            <a:extLst>
              <a:ext uri="{28A0092B-C50C-407E-A947-70E740481C1C}">
                <a14:useLocalDpi xmlns:a14="http://schemas.microsoft.com/office/drawing/2010/main" val="0"/>
              </a:ext>
            </a:extLst>
          </a:blip>
          <a:srcRect/>
          <a:stretch>
            <a:fillRect/>
          </a:stretch>
        </p:blipFill>
        <p:spPr bwMode="auto">
          <a:xfrm>
            <a:off x="1613300" y="3277768"/>
            <a:ext cx="7660703" cy="3580232"/>
          </a:xfrm>
          <a:prstGeom prst="rect">
            <a:avLst/>
          </a:prstGeom>
          <a:noFill/>
          <a:ln>
            <a:noFill/>
          </a:ln>
        </p:spPr>
      </p:pic>
    </p:spTree>
    <p:extLst>
      <p:ext uri="{BB962C8B-B14F-4D97-AF65-F5344CB8AC3E}">
        <p14:creationId xmlns:p14="http://schemas.microsoft.com/office/powerpoint/2010/main" val="1812506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8661" y="0"/>
            <a:ext cx="9481930" cy="914400"/>
          </a:xfrm>
        </p:spPr>
        <p:txBody>
          <a:bodyPr>
            <a:normAutofit/>
          </a:bodyPr>
          <a:lstStyle/>
          <a:p>
            <a:r>
              <a:rPr lang="it-IT" sz="2400" dirty="0"/>
              <a:t/>
            </a:r>
            <a:br>
              <a:rPr lang="it-IT" sz="2400" dirty="0"/>
            </a:br>
            <a:r>
              <a:rPr lang="fr-FR" sz="2800" dirty="0"/>
              <a:t>La multiplicité des langages</a:t>
            </a:r>
          </a:p>
        </p:txBody>
      </p:sp>
      <p:sp>
        <p:nvSpPr>
          <p:cNvPr id="3" name="Segnaposto contenuto 2"/>
          <p:cNvSpPr>
            <a:spLocks noGrp="1"/>
          </p:cNvSpPr>
          <p:nvPr>
            <p:ph idx="1"/>
          </p:nvPr>
        </p:nvSpPr>
        <p:spPr>
          <a:xfrm>
            <a:off x="677335" y="1610139"/>
            <a:ext cx="8596668" cy="4750904"/>
          </a:xfrm>
        </p:spPr>
        <p:txBody>
          <a:bodyPr>
            <a:normAutofit/>
          </a:bodyPr>
          <a:lstStyle/>
          <a:p>
            <a:r>
              <a:rPr lang="fr-FR" sz="2400" dirty="0"/>
              <a:t>Dans une cohabitation constructive de symboles, représentations graphiques, langue naturelle, …:</a:t>
            </a:r>
          </a:p>
          <a:p>
            <a:r>
              <a:rPr lang="fr-FR" sz="2400" dirty="0"/>
              <a:t>Dans les copies, on trouve en effet souvent plus d’un type de langage aux fins de gérer les situations et les réponses.</a:t>
            </a:r>
          </a:p>
          <a:p>
            <a:r>
              <a:rPr lang="fr-FR" sz="2400" dirty="0"/>
              <a:t>Les différents langages se soutiennent mutuellement, même s’ils ne sont pas présents simultanément.</a:t>
            </a:r>
          </a:p>
          <a:p>
            <a:r>
              <a:rPr lang="fr-FR" sz="2400" dirty="0">
                <a:solidFill>
                  <a:schemeClr val="tx2"/>
                </a:solidFill>
              </a:rPr>
              <a:t>C’est à nous, adultes, de percevoir toute la complexité des raisonnements qui s’ébauchent dans la tête des élèves  et qu’ils expriment dans leur différents langages.</a:t>
            </a:r>
          </a:p>
          <a:p>
            <a:pPr lvl="1" algn="ctr"/>
            <a:r>
              <a:rPr lang="fr-FR" sz="2600" i="1" dirty="0">
                <a:solidFill>
                  <a:srgbClr val="FF0000"/>
                </a:solidFill>
              </a:rPr>
              <a:t>Nous écrivons, donc nous sommes</a:t>
            </a:r>
            <a:endParaRPr lang="fr-FR" sz="2600" dirty="0">
              <a:solidFill>
                <a:srgbClr val="FF0000"/>
              </a:solidFill>
            </a:endParaRPr>
          </a:p>
        </p:txBody>
      </p:sp>
    </p:spTree>
    <p:extLst>
      <p:ext uri="{BB962C8B-B14F-4D97-AF65-F5344CB8AC3E}">
        <p14:creationId xmlns:p14="http://schemas.microsoft.com/office/powerpoint/2010/main" val="4124877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743712"/>
          </a:xfrm>
        </p:spPr>
        <p:txBody>
          <a:bodyPr/>
          <a:lstStyle/>
          <a:p>
            <a:r>
              <a:rPr lang="fr-FR" dirty="0"/>
              <a:t>Deuxième partie</a:t>
            </a:r>
            <a:endParaRPr lang="it-IT" dirty="0"/>
          </a:p>
        </p:txBody>
      </p:sp>
      <p:sp>
        <p:nvSpPr>
          <p:cNvPr id="3" name="Segnaposto contenuto 2"/>
          <p:cNvSpPr>
            <a:spLocks noGrp="1"/>
          </p:cNvSpPr>
          <p:nvPr>
            <p:ph idx="1"/>
          </p:nvPr>
        </p:nvSpPr>
        <p:spPr>
          <a:xfrm>
            <a:off x="125506" y="1353312"/>
            <a:ext cx="10805730" cy="5504688"/>
          </a:xfrm>
        </p:spPr>
        <p:txBody>
          <a:bodyPr>
            <a:noAutofit/>
          </a:bodyPr>
          <a:lstStyle/>
          <a:p>
            <a:r>
              <a:rPr lang="fr-FR" sz="2400" dirty="0"/>
              <a:t>Après le nez de Pinocchio et les Hirondelles, voici un troisième exemple, pour élèves de nos catégories les plus hautes avec les intentions :</a:t>
            </a:r>
            <a:endParaRPr lang="it-IT" sz="2400" dirty="0"/>
          </a:p>
          <a:p>
            <a:r>
              <a:rPr lang="fr-FR" sz="2400" dirty="0"/>
              <a:t>d’illustrer une nouvelle fois les deux pensées de N. </a:t>
            </a:r>
            <a:r>
              <a:rPr lang="fr-FR" sz="2400" dirty="0" err="1"/>
              <a:t>Rouche</a:t>
            </a:r>
            <a:r>
              <a:rPr lang="fr-FR" sz="2400" dirty="0"/>
              <a:t> sur l’intrication de nos problèmes avec la langue naturelle qui permet à la pensée de s’exprimer et F. </a:t>
            </a:r>
            <a:r>
              <a:rPr lang="fr-FR" sz="2400" dirty="0" err="1"/>
              <a:t>Speranza</a:t>
            </a:r>
            <a:r>
              <a:rPr lang="fr-FR" sz="2400" dirty="0"/>
              <a:t> sur les idées scientifiques qui se précisent justement à  travers le langage avec lequel elles sont formulées,</a:t>
            </a:r>
            <a:endParaRPr lang="it-IT" sz="2400" dirty="0"/>
          </a:p>
          <a:p>
            <a:r>
              <a:rPr lang="fr-FR" sz="2400" dirty="0"/>
              <a:t>de passer un peu de temps sur les textes que nous écrivons et sur ceux par lesquels les élèves nous répondent,</a:t>
            </a:r>
            <a:endParaRPr lang="it-IT" sz="2400" dirty="0"/>
          </a:p>
          <a:p>
            <a:r>
              <a:rPr lang="fr-FR" sz="2400" dirty="0"/>
              <a:t>de faire quelques considérations sur la manière d’interpréter nos textes respectifs dans le cadre de la communication entre interlocuteurs, qui s’expriment selon des modes différents : des jargons au langage académique, en passant par les dialectes, discours algébriques, langue naturelle. </a:t>
            </a:r>
            <a:endParaRPr lang="it-IT" sz="2400" dirty="0"/>
          </a:p>
        </p:txBody>
      </p:sp>
    </p:spTree>
    <p:extLst>
      <p:ext uri="{BB962C8B-B14F-4D97-AF65-F5344CB8AC3E}">
        <p14:creationId xmlns:p14="http://schemas.microsoft.com/office/powerpoint/2010/main" val="1173867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8600" y="166256"/>
            <a:ext cx="10162309" cy="602671"/>
          </a:xfrm>
        </p:spPr>
        <p:txBody>
          <a:bodyPr>
            <a:normAutofit/>
          </a:bodyPr>
          <a:lstStyle/>
          <a:p>
            <a:r>
              <a:rPr lang="fr-BE" sz="2400" i="1" dirty="0"/>
              <a:t>ENTRAÎNEMENTS CYCLISTES /</a:t>
            </a:r>
            <a:r>
              <a:rPr lang="fr-BE" sz="2400" dirty="0"/>
              <a:t>Cat. 7, 8, 9, 10 </a:t>
            </a:r>
            <a:endParaRPr lang="it-IT" sz="2400" dirty="0"/>
          </a:p>
        </p:txBody>
      </p:sp>
      <p:sp>
        <p:nvSpPr>
          <p:cNvPr id="3" name="Segnaposto contenuto 2"/>
          <p:cNvSpPr>
            <a:spLocks noGrp="1"/>
          </p:cNvSpPr>
          <p:nvPr>
            <p:ph idx="1"/>
          </p:nvPr>
        </p:nvSpPr>
        <p:spPr>
          <a:xfrm>
            <a:off x="228600" y="768927"/>
            <a:ext cx="10515600" cy="6089073"/>
          </a:xfrm>
        </p:spPr>
        <p:txBody>
          <a:bodyPr>
            <a:normAutofit/>
          </a:bodyPr>
          <a:lstStyle/>
          <a:p>
            <a:pPr>
              <a:spcBef>
                <a:spcPts val="0"/>
              </a:spcBef>
            </a:pPr>
            <a:r>
              <a:rPr lang="fr-FR" sz="2400" dirty="0"/>
              <a:t>Jean s’entraîne pour sa prochaine course de vélo sur trois parcours : un long, un moyen et un court.</a:t>
            </a:r>
            <a:r>
              <a:rPr lang="it-IT" sz="2400" dirty="0"/>
              <a:t> </a:t>
            </a:r>
            <a:r>
              <a:rPr lang="fr-FR" sz="2400" dirty="0"/>
              <a:t>Lors de son entraînement d’hier, Jean a effectué deux fois le parcours long, deux fois le parcours moyen et une fois le parcours court, pour un total de 42 km. </a:t>
            </a:r>
            <a:endParaRPr lang="it-IT" sz="2400" dirty="0"/>
          </a:p>
          <a:p>
            <a:pPr>
              <a:spcBef>
                <a:spcPts val="0"/>
              </a:spcBef>
            </a:pPr>
            <a:r>
              <a:rPr lang="fr-FR" sz="2400" dirty="0"/>
              <a:t>Aujourd’hui, en répétant cinq fois le parcours moyen, il a parcouru 5 km de moins qu’hier. </a:t>
            </a:r>
            <a:endParaRPr lang="it-IT" sz="2400" dirty="0"/>
          </a:p>
          <a:p>
            <a:pPr>
              <a:spcBef>
                <a:spcPts val="0"/>
              </a:spcBef>
            </a:pPr>
            <a:r>
              <a:rPr lang="fr-FR" sz="2400" dirty="0"/>
              <a:t>Son entraînement de demain prévoit un total de 48,8 km avec quatre parcours longs et un court. Pour le dernier entraînement avant la course, après-demain, Jean fera une fois le parcours long, trois fois le moyen et deux fois le court.</a:t>
            </a:r>
            <a:endParaRPr lang="it-IT" sz="2400" dirty="0"/>
          </a:p>
          <a:p>
            <a:pPr>
              <a:spcBef>
                <a:spcPts val="0"/>
              </a:spcBef>
            </a:pPr>
            <a:r>
              <a:rPr lang="fr-FR" sz="2400" b="1" dirty="0"/>
              <a:t>Combien de kilomètres fera Jean lors de son dernier entraînement ? </a:t>
            </a:r>
            <a:endParaRPr lang="it-IT" sz="2400" b="1" dirty="0"/>
          </a:p>
          <a:p>
            <a:pPr>
              <a:spcBef>
                <a:spcPts val="0"/>
              </a:spcBef>
            </a:pPr>
            <a:r>
              <a:rPr lang="fr-FR" sz="2400" b="1" dirty="0"/>
              <a:t>Expliquez comment vous avez trouvé votre réponse.</a:t>
            </a:r>
          </a:p>
          <a:p>
            <a:pPr>
              <a:spcBef>
                <a:spcPts val="0"/>
              </a:spcBef>
            </a:pPr>
            <a:endParaRPr lang="it-IT" b="1" dirty="0"/>
          </a:p>
        </p:txBody>
      </p:sp>
    </p:spTree>
    <p:extLst>
      <p:ext uri="{BB962C8B-B14F-4D97-AF65-F5344CB8AC3E}">
        <p14:creationId xmlns:p14="http://schemas.microsoft.com/office/powerpoint/2010/main" val="1712616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3082" y="179294"/>
            <a:ext cx="9472027" cy="645459"/>
          </a:xfrm>
        </p:spPr>
        <p:txBody>
          <a:bodyPr>
            <a:normAutofit fontScale="90000"/>
          </a:bodyPr>
          <a:lstStyle/>
          <a:p>
            <a:r>
              <a:rPr lang="fr-BE" sz="2000" b="1" i="1" cap="all" dirty="0"/>
              <a:t>Notre langage</a:t>
            </a:r>
            <a:r>
              <a:rPr lang="is-IS" sz="2000" b="1" i="1" cap="all" dirty="0"/>
              <a:t>…</a:t>
            </a:r>
            <a:r>
              <a:rPr lang="fr-BE" sz="2000" b="1" i="1" cap="all" dirty="0"/>
              <a:t> pour les </a:t>
            </a:r>
            <a:r>
              <a:rPr lang="fr-BE" sz="2000" cap="all" dirty="0"/>
              <a:t>É</a:t>
            </a:r>
            <a:r>
              <a:rPr lang="fr-BE" sz="2000" b="1" i="1" cap="all" dirty="0"/>
              <a:t>lèves</a:t>
            </a:r>
            <a:r>
              <a:rPr lang="it-IT" sz="2000" dirty="0"/>
              <a:t> </a:t>
            </a:r>
            <a:r>
              <a:rPr lang="is-IS" sz="2000" dirty="0"/>
              <a:t/>
            </a:r>
            <a:br>
              <a:rPr lang="is-IS" sz="2000" dirty="0"/>
            </a:br>
            <a:r>
              <a:rPr lang="fr-FR" sz="2000" dirty="0"/>
              <a:t>Analyse de notre énoncé </a:t>
            </a:r>
            <a:r>
              <a:rPr lang="fr-FR" sz="2000" i="1" dirty="0"/>
              <a:t>:</a:t>
            </a:r>
            <a:r>
              <a:rPr lang="it-IT" sz="2000" dirty="0"/>
              <a:t/>
            </a:r>
            <a:br>
              <a:rPr lang="it-IT" sz="2000" dirty="0"/>
            </a:br>
            <a:endParaRPr lang="it-IT" sz="2000" dirty="0"/>
          </a:p>
        </p:txBody>
      </p:sp>
      <p:sp>
        <p:nvSpPr>
          <p:cNvPr id="3" name="Segnaposto contenuto 2"/>
          <p:cNvSpPr>
            <a:spLocks noGrp="1"/>
          </p:cNvSpPr>
          <p:nvPr>
            <p:ph idx="1"/>
          </p:nvPr>
        </p:nvSpPr>
        <p:spPr>
          <a:xfrm>
            <a:off x="0" y="824753"/>
            <a:ext cx="10993582" cy="5866991"/>
          </a:xfrm>
        </p:spPr>
        <p:txBody>
          <a:bodyPr>
            <a:normAutofit/>
          </a:bodyPr>
          <a:lstStyle/>
          <a:p>
            <a:pPr>
              <a:spcBef>
                <a:spcPts val="200"/>
              </a:spcBef>
            </a:pPr>
            <a:endParaRPr lang="fr-FR" dirty="0"/>
          </a:p>
          <a:p>
            <a:pPr>
              <a:spcBef>
                <a:spcPts val="200"/>
              </a:spcBef>
            </a:pPr>
            <a:r>
              <a:rPr lang="fr-FR" sz="2400" dirty="0"/>
              <a:t>Phrases courtes, claires, précises : les 4 courses, les 4 jours, ordre temporel respecté, distances</a:t>
            </a:r>
            <a:endParaRPr lang="it-IT" sz="2400" dirty="0">
              <a:solidFill>
                <a:srgbClr val="FF0000"/>
              </a:solidFill>
            </a:endParaRPr>
          </a:p>
          <a:p>
            <a:pPr>
              <a:spcBef>
                <a:spcPts val="200"/>
              </a:spcBef>
            </a:pPr>
            <a:r>
              <a:rPr lang="fr-FR" sz="2400" dirty="0"/>
              <a:t> Le contexte : se veut « réel » et non fictif, avec une pointe d’ingénuité (programme d’entraînements, Jean, parcours …)</a:t>
            </a:r>
            <a:r>
              <a:rPr lang="it-IT" sz="2400" dirty="0"/>
              <a:t/>
            </a:r>
            <a:br>
              <a:rPr lang="it-IT" sz="2400" dirty="0"/>
            </a:br>
            <a:r>
              <a:rPr lang="fr-FR" sz="2400" dirty="0"/>
              <a:t>Pas méchant : pas de données superflues à première vue ! (on verra cependant que la sériation </a:t>
            </a:r>
            <a:r>
              <a:rPr lang="mr-IN" sz="2400" dirty="0"/>
              <a:t>–</a:t>
            </a:r>
            <a:r>
              <a:rPr lang="fr-FR" sz="2400" dirty="0"/>
              <a:t> inutile -  des parcours en « court », « moyen » et « long » a induit certains élèves en erreur) </a:t>
            </a:r>
            <a:r>
              <a:rPr lang="it-IT" sz="2400" dirty="0"/>
              <a:t/>
            </a:r>
            <a:br>
              <a:rPr lang="it-IT" sz="2400" dirty="0"/>
            </a:br>
            <a:r>
              <a:rPr lang="fr-FR" sz="2400" dirty="0"/>
              <a:t>Style « problèmes de mathématique » : un peu lourd et répétitif, pas très poétique, une pointe d’ennui ?</a:t>
            </a:r>
            <a:r>
              <a:rPr lang="it-IT" sz="2400" dirty="0"/>
              <a:t/>
            </a:r>
            <a:br>
              <a:rPr lang="it-IT" sz="2400" dirty="0"/>
            </a:br>
            <a:r>
              <a:rPr lang="fr-FR" sz="2400" dirty="0"/>
              <a:t>Question unique : « combien de … » à réponse unique et incontestable.</a:t>
            </a:r>
          </a:p>
          <a:p>
            <a:pPr>
              <a:spcBef>
                <a:spcPts val="200"/>
              </a:spcBef>
            </a:pPr>
            <a:r>
              <a:rPr lang="it-IT" sz="2400" dirty="0"/>
              <a:t/>
            </a:r>
            <a:br>
              <a:rPr lang="it-IT" sz="2400" dirty="0"/>
            </a:br>
            <a:r>
              <a:rPr lang="fr-FR" sz="2400" dirty="0"/>
              <a:t>En bref, on s’est donné de la peine d’écrire un texte permettant à l’élève « Tout le monde » de s’approprier le problème, répondant aux critères de notre grille d’élaboration.</a:t>
            </a:r>
            <a:r>
              <a:rPr lang="it-IT" dirty="0"/>
              <a:t/>
            </a:r>
            <a:br>
              <a:rPr lang="it-IT" dirty="0"/>
            </a:br>
            <a:endParaRPr lang="it-IT" dirty="0"/>
          </a:p>
        </p:txBody>
      </p:sp>
    </p:spTree>
    <p:extLst>
      <p:ext uri="{BB962C8B-B14F-4D97-AF65-F5344CB8AC3E}">
        <p14:creationId xmlns:p14="http://schemas.microsoft.com/office/powerpoint/2010/main" val="1035350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3298" y="1"/>
            <a:ext cx="9551186" cy="471948"/>
          </a:xfrm>
        </p:spPr>
        <p:txBody>
          <a:bodyPr>
            <a:normAutofit/>
          </a:bodyPr>
          <a:lstStyle/>
          <a:p>
            <a:pPr algn="ctr"/>
            <a:r>
              <a:rPr lang="fr-FR" sz="2400" b="1" i="1" cap="all" dirty="0" err="1"/>
              <a:t>DERRIèRE</a:t>
            </a:r>
            <a:r>
              <a:rPr lang="fr-FR" sz="2400" b="1" i="1" cap="all" dirty="0"/>
              <a:t> LES MOTS</a:t>
            </a:r>
            <a:endParaRPr lang="fr-FR" sz="2400" i="1" dirty="0"/>
          </a:p>
        </p:txBody>
      </p:sp>
      <p:sp>
        <p:nvSpPr>
          <p:cNvPr id="3" name="Segnaposto contenuto 2"/>
          <p:cNvSpPr>
            <a:spLocks noGrp="1"/>
          </p:cNvSpPr>
          <p:nvPr>
            <p:ph idx="1"/>
          </p:nvPr>
        </p:nvSpPr>
        <p:spPr>
          <a:xfrm>
            <a:off x="273298" y="814849"/>
            <a:ext cx="11156702" cy="6386051"/>
          </a:xfrm>
        </p:spPr>
        <p:txBody>
          <a:bodyPr>
            <a:normAutofit/>
          </a:bodyPr>
          <a:lstStyle/>
          <a:p>
            <a:pPr>
              <a:spcBef>
                <a:spcPts val="400"/>
              </a:spcBef>
            </a:pPr>
            <a:r>
              <a:rPr lang="fr-FR" sz="2800" dirty="0"/>
              <a:t>L’élève ne le sait pas, mais entre nous, c’est clair, comme le dit notre rubrique « tâche mathématique » :</a:t>
            </a:r>
          </a:p>
          <a:p>
            <a:pPr>
              <a:spcBef>
                <a:spcPts val="400"/>
              </a:spcBef>
            </a:pPr>
            <a:r>
              <a:rPr lang="fr-FR" sz="2800" i="1" dirty="0"/>
              <a:t>Déterminer la longueur d’un trajet, a + 3b + 2c, composé de trois parcours a, b, c : connaissant la longueur de trois autres trajets composés des mêmes parcours : 2a + 2b + c = 42 ;5b = 42 − 5 ; 4a + c = 48,8.</a:t>
            </a:r>
          </a:p>
          <a:p>
            <a:pPr>
              <a:spcBef>
                <a:spcPts val="400"/>
              </a:spcBef>
            </a:pPr>
            <a:r>
              <a:rPr lang="fr-FR" sz="2800" dirty="0"/>
              <a:t>Ou, dans l’analyse de la tâche : </a:t>
            </a:r>
            <a:r>
              <a:rPr lang="fr-FR" sz="2800" i="1" dirty="0"/>
              <a:t>résoudre le système de trois équations à trois inconnues </a:t>
            </a:r>
            <a:r>
              <a:rPr lang="mr-IN" sz="2800" i="1" dirty="0"/>
              <a:t>…</a:t>
            </a:r>
            <a:endParaRPr lang="fr-FR" sz="2800" i="1" dirty="0"/>
          </a:p>
          <a:p>
            <a:pPr>
              <a:spcBef>
                <a:spcPts val="400"/>
              </a:spcBef>
            </a:pPr>
            <a:r>
              <a:rPr lang="fr-FR" sz="2800" dirty="0"/>
              <a:t>La langue utilisée ici est celle du « prof de maths » à l’intention d’autres « profs de maths ». Lors des consultations, ce langage spécifique est souvent corrigé et atténué par les destinataires qui ne sont pas forcément tous « profs de maths ».</a:t>
            </a:r>
          </a:p>
        </p:txBody>
      </p:sp>
    </p:spTree>
    <p:extLst>
      <p:ext uri="{BB962C8B-B14F-4D97-AF65-F5344CB8AC3E}">
        <p14:creationId xmlns:p14="http://schemas.microsoft.com/office/powerpoint/2010/main" val="13611685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45474"/>
            <a:ext cx="8596668" cy="685799"/>
          </a:xfrm>
        </p:spPr>
        <p:txBody>
          <a:bodyPr>
            <a:normAutofit fontScale="90000"/>
          </a:bodyPr>
          <a:lstStyle/>
          <a:p>
            <a:r>
              <a:rPr lang="fr-FR" dirty="0"/>
              <a:t>Analyse de la tâche et critères d’attribution</a:t>
            </a:r>
            <a:r>
              <a:rPr lang="mr-IN" dirty="0"/>
              <a:t>…</a:t>
            </a:r>
            <a:endParaRPr lang="fr-FR" dirty="0"/>
          </a:p>
        </p:txBody>
      </p:sp>
      <p:sp>
        <p:nvSpPr>
          <p:cNvPr id="3" name="Segnaposto contenuto 2"/>
          <p:cNvSpPr>
            <a:spLocks noGrp="1"/>
          </p:cNvSpPr>
          <p:nvPr>
            <p:ph idx="1"/>
          </p:nvPr>
        </p:nvSpPr>
        <p:spPr>
          <a:xfrm>
            <a:off x="0" y="997528"/>
            <a:ext cx="11284527" cy="5652654"/>
          </a:xfrm>
        </p:spPr>
        <p:txBody>
          <a:bodyPr>
            <a:noAutofit/>
          </a:bodyPr>
          <a:lstStyle/>
          <a:p>
            <a:pPr>
              <a:spcBef>
                <a:spcPts val="400"/>
              </a:spcBef>
            </a:pPr>
            <a:r>
              <a:rPr lang="fr-FR" sz="2200" dirty="0"/>
              <a:t>Il est aussi intéressant de voir comment s’expriment les adultes lorsqu’ils s’adressent à d’autres adultes, lors de l’analyse a priori, par un langage « rigoureux »</a:t>
            </a:r>
            <a:endParaRPr lang="it-IT" sz="2200" dirty="0"/>
          </a:p>
          <a:p>
            <a:pPr>
              <a:spcBef>
                <a:spcPts val="400"/>
              </a:spcBef>
            </a:pPr>
            <a:r>
              <a:rPr lang="fr-BE" sz="2200" i="1" dirty="0"/>
              <a:t>- </a:t>
            </a:r>
            <a:r>
              <a:rPr lang="fr-BE" sz="2200" i="1" dirty="0" smtClean="0"/>
              <a:t>Comprendre </a:t>
            </a:r>
            <a:r>
              <a:rPr lang="fr-BE" sz="2200" i="1" dirty="0"/>
              <a:t>que la longueur de chaque entraînement s’exprime à l’aide de celle des trois parcours et qu’il est nécessaire de trouver les longueurs de ces trois parcours à partir des relations données</a:t>
            </a:r>
            <a:r>
              <a:rPr lang="mr-IN" sz="2200" i="1" dirty="0"/>
              <a:t>…</a:t>
            </a:r>
            <a:r>
              <a:rPr lang="fr-CH" sz="2200" i="1" dirty="0"/>
              <a:t>.</a:t>
            </a:r>
            <a:br>
              <a:rPr lang="fr-CH" sz="2200" i="1" dirty="0"/>
            </a:br>
            <a:endParaRPr lang="it-IT" sz="2200" dirty="0"/>
          </a:p>
          <a:p>
            <a:pPr>
              <a:spcBef>
                <a:spcPts val="400"/>
              </a:spcBef>
            </a:pPr>
            <a:r>
              <a:rPr lang="fr-CH" sz="2200" dirty="0"/>
              <a:t>Alors que, lorsqu’on </a:t>
            </a:r>
            <a:r>
              <a:rPr lang="fr-FR" sz="2200" dirty="0"/>
              <a:t>passe aux critères d’attribution des points, toujours entre adultes, le langage devient moins rigoureux et le fossé se creuse entre l’auteur et le destinataire !!!</a:t>
            </a:r>
            <a:endParaRPr lang="it-IT" sz="2200" dirty="0"/>
          </a:p>
          <a:p>
            <a:pPr>
              <a:spcBef>
                <a:spcPts val="400"/>
              </a:spcBef>
            </a:pPr>
            <a:r>
              <a:rPr lang="fr-BE" sz="2200" i="1" dirty="0"/>
              <a:t>4	Réponse correcte (44,2 km) </a:t>
            </a:r>
            <a:r>
              <a:rPr lang="fr-BE" sz="2200" i="1" dirty="0">
                <a:solidFill>
                  <a:srgbClr val="FF0000"/>
                </a:solidFill>
              </a:rPr>
              <a:t>avec explications claires </a:t>
            </a:r>
            <a:r>
              <a:rPr lang="fr-BE" sz="2200" i="1" dirty="0"/>
              <a:t>de la procédure suivie </a:t>
            </a:r>
            <a:r>
              <a:rPr lang="mr-IN" sz="2200" i="1" dirty="0"/>
              <a:t>…</a:t>
            </a:r>
            <a:endParaRPr lang="it-IT" sz="2200" dirty="0"/>
          </a:p>
          <a:p>
            <a:pPr>
              <a:spcBef>
                <a:spcPts val="400"/>
              </a:spcBef>
            </a:pPr>
            <a:r>
              <a:rPr lang="fr-BE" sz="2200" i="1" dirty="0"/>
              <a:t>3	Réponse correcte avec </a:t>
            </a:r>
            <a:r>
              <a:rPr lang="fr-BE" sz="2200" i="1" dirty="0">
                <a:solidFill>
                  <a:srgbClr val="FF0000"/>
                </a:solidFill>
              </a:rPr>
              <a:t>explications peu claires </a:t>
            </a:r>
            <a:r>
              <a:rPr lang="fr-BE" sz="2200" i="1" dirty="0"/>
              <a:t>ou incomplètes </a:t>
            </a:r>
            <a:r>
              <a:rPr lang="mr-IN" sz="2200" i="1" dirty="0"/>
              <a:t>…</a:t>
            </a:r>
            <a:endParaRPr lang="it-IT" sz="2200" dirty="0"/>
          </a:p>
          <a:p>
            <a:pPr>
              <a:spcBef>
                <a:spcPts val="400"/>
              </a:spcBef>
            </a:pPr>
            <a:r>
              <a:rPr lang="fr-BE" sz="2200" i="1" dirty="0"/>
              <a:t>1	</a:t>
            </a:r>
            <a:r>
              <a:rPr lang="fr-BE" sz="2200" i="1" dirty="0">
                <a:solidFill>
                  <a:srgbClr val="FF0000"/>
                </a:solidFill>
              </a:rPr>
              <a:t>Début de recherche </a:t>
            </a:r>
            <a:r>
              <a:rPr lang="fr-BE" sz="2200" i="1" dirty="0"/>
              <a:t>(par exemple, la mention d’un ou deux essais, </a:t>
            </a:r>
            <a:r>
              <a:rPr lang="fr-BE" sz="2200" i="1" dirty="0">
                <a:solidFill>
                  <a:srgbClr val="FF0000"/>
                </a:solidFill>
              </a:rPr>
              <a:t>avec 			     contrôle) </a:t>
            </a:r>
            <a:r>
              <a:rPr lang="mr-IN" sz="2200" i="1" dirty="0">
                <a:solidFill>
                  <a:srgbClr val="FF0000"/>
                </a:solidFill>
              </a:rPr>
              <a:t>…</a:t>
            </a:r>
            <a:endParaRPr lang="it-IT" sz="2200" dirty="0">
              <a:solidFill>
                <a:srgbClr val="FF0000"/>
              </a:solidFill>
            </a:endParaRPr>
          </a:p>
          <a:p>
            <a:pPr>
              <a:spcBef>
                <a:spcPts val="400"/>
              </a:spcBef>
            </a:pPr>
            <a:r>
              <a:rPr lang="fr-BE" sz="2200" i="1" dirty="0"/>
              <a:t>0	</a:t>
            </a:r>
            <a:r>
              <a:rPr lang="fr-BE" sz="2200" i="1" dirty="0">
                <a:solidFill>
                  <a:srgbClr val="FF0000"/>
                </a:solidFill>
              </a:rPr>
              <a:t>Incompréhension du problème</a:t>
            </a:r>
            <a:endParaRPr lang="it-IT" sz="2200" dirty="0">
              <a:solidFill>
                <a:srgbClr val="FF0000"/>
              </a:solidFill>
            </a:endParaRPr>
          </a:p>
          <a:p>
            <a:pPr>
              <a:spcBef>
                <a:spcPts val="400"/>
              </a:spcBef>
            </a:pPr>
            <a:endParaRPr lang="it-IT" sz="2200" dirty="0"/>
          </a:p>
        </p:txBody>
      </p:sp>
    </p:spTree>
    <p:extLst>
      <p:ext uri="{BB962C8B-B14F-4D97-AF65-F5344CB8AC3E}">
        <p14:creationId xmlns:p14="http://schemas.microsoft.com/office/powerpoint/2010/main" val="20029722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
            <a:ext cx="8596668" cy="863600"/>
          </a:xfrm>
        </p:spPr>
        <p:txBody>
          <a:bodyPr>
            <a:normAutofit/>
          </a:bodyPr>
          <a:lstStyle/>
          <a:p>
            <a:r>
              <a:rPr lang="it-IT" sz="2800" dirty="0"/>
              <a:t>TRADUCTION DES DONNEES</a:t>
            </a:r>
          </a:p>
        </p:txBody>
      </p:sp>
      <p:sp>
        <p:nvSpPr>
          <p:cNvPr id="3" name="Segnaposto contenuto 2"/>
          <p:cNvSpPr>
            <a:spLocks noGrp="1"/>
          </p:cNvSpPr>
          <p:nvPr>
            <p:ph idx="1"/>
          </p:nvPr>
        </p:nvSpPr>
        <p:spPr>
          <a:xfrm>
            <a:off x="361335" y="863601"/>
            <a:ext cx="9228667" cy="5618029"/>
          </a:xfrm>
        </p:spPr>
        <p:txBody>
          <a:bodyPr>
            <a:normAutofit/>
          </a:bodyPr>
          <a:lstStyle/>
          <a:p>
            <a:r>
              <a:rPr lang="fr-BE" sz="2400" dirty="0"/>
              <a:t>Les relations entre les trois parcours décrites par l’énoncé nous sont retournées dans les explications de très nombreuses copies, </a:t>
            </a:r>
            <a:r>
              <a:rPr lang="fr-FR" sz="2400" dirty="0"/>
              <a:t>en langage  « élève ». </a:t>
            </a:r>
            <a:br>
              <a:rPr lang="fr-FR" sz="2400" dirty="0"/>
            </a:br>
            <a:r>
              <a:rPr lang="fr-FR" sz="2400" dirty="0"/>
              <a:t/>
            </a:r>
            <a:br>
              <a:rPr lang="fr-FR" sz="2400" dirty="0"/>
            </a:br>
            <a:endParaRPr lang="it-IT" sz="2400" dirty="0"/>
          </a:p>
          <a:p>
            <a:r>
              <a:rPr lang="fr-BE" sz="2400" dirty="0"/>
              <a:t>Exemple 1</a:t>
            </a:r>
            <a:br>
              <a:rPr lang="fr-BE" sz="2400" dirty="0"/>
            </a:br>
            <a:r>
              <a:rPr lang="fr-BE" sz="2400" dirty="0"/>
              <a:t/>
            </a:r>
            <a:br>
              <a:rPr lang="fr-BE" sz="2400" dirty="0"/>
            </a:br>
            <a:r>
              <a:rPr lang="fr-BE" sz="2400" i="1" dirty="0"/>
              <a:t> Ieri = 2 p.lung - 2p.medio - 1p.corto. </a:t>
            </a:r>
            <a:r>
              <a:rPr lang="it-IT" sz="2400" dirty="0"/>
              <a:t/>
            </a:r>
            <a:br>
              <a:rPr lang="it-IT" sz="2400" dirty="0"/>
            </a:br>
            <a:r>
              <a:rPr lang="it-IT" sz="2400" dirty="0"/>
              <a:t>	</a:t>
            </a:r>
            <a:r>
              <a:rPr lang="fr-BE" sz="2400" i="1" dirty="0"/>
              <a:t>42 km = somma dei percorsi di ieri</a:t>
            </a:r>
            <a:r>
              <a:rPr lang="it-IT" sz="2400" dirty="0"/>
              <a:t/>
            </a:r>
            <a:br>
              <a:rPr lang="it-IT" sz="2400" dirty="0"/>
            </a:br>
            <a:r>
              <a:rPr lang="it-IT" sz="2400" dirty="0"/>
              <a:t>	</a:t>
            </a:r>
            <a:r>
              <a:rPr lang="fr-BE" sz="2400" i="1" dirty="0"/>
              <a:t>Oggi = 5p.medio – 5 km di ieri</a:t>
            </a:r>
            <a:r>
              <a:rPr lang="it-IT" sz="2400" dirty="0"/>
              <a:t/>
            </a:r>
            <a:br>
              <a:rPr lang="it-IT" sz="2400" dirty="0"/>
            </a:br>
            <a:r>
              <a:rPr lang="it-IT" sz="2400" dirty="0"/>
              <a:t>	</a:t>
            </a:r>
            <a:r>
              <a:rPr lang="fr-BE" sz="2400" i="1" dirty="0"/>
              <a:t>Domani = 48,8 km = </a:t>
            </a:r>
            <a:r>
              <a:rPr lang="fr-BE" sz="2400" i="1" dirty="0">
                <a:solidFill>
                  <a:schemeClr val="tx1"/>
                </a:solidFill>
              </a:rPr>
              <a:t>4p.lungo – 1p.corto</a:t>
            </a:r>
            <a:r>
              <a:rPr lang="it-IT" sz="2400" dirty="0">
                <a:solidFill>
                  <a:schemeClr val="tx1"/>
                </a:solidFill>
              </a:rPr>
              <a:t/>
            </a:r>
            <a:br>
              <a:rPr lang="it-IT" sz="2400" dirty="0">
                <a:solidFill>
                  <a:schemeClr val="tx1"/>
                </a:solidFill>
              </a:rPr>
            </a:br>
            <a:r>
              <a:rPr lang="it-IT" sz="2400" dirty="0">
                <a:solidFill>
                  <a:schemeClr val="tx1"/>
                </a:solidFill>
              </a:rPr>
              <a:t>	</a:t>
            </a:r>
            <a:r>
              <a:rPr lang="fr-BE" sz="2400" i="1" dirty="0">
                <a:solidFill>
                  <a:schemeClr val="tx1"/>
                </a:solidFill>
              </a:rPr>
              <a:t>Dopodomani= 1p.lungo - 3p.medio - 2 quello corto</a:t>
            </a:r>
            <a:r>
              <a:rPr lang="fr-BE" sz="2400" dirty="0"/>
              <a:t> </a:t>
            </a:r>
            <a:endParaRPr lang="it-IT" sz="2400" dirty="0"/>
          </a:p>
          <a:p>
            <a:endParaRPr lang="it-IT" sz="2400" dirty="0"/>
          </a:p>
        </p:txBody>
      </p:sp>
    </p:spTree>
    <p:extLst>
      <p:ext uri="{BB962C8B-B14F-4D97-AF65-F5344CB8AC3E}">
        <p14:creationId xmlns:p14="http://schemas.microsoft.com/office/powerpoint/2010/main" val="13008882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20134"/>
            <a:ext cx="8596668" cy="508000"/>
          </a:xfrm>
        </p:spPr>
        <p:txBody>
          <a:bodyPr>
            <a:normAutofit fontScale="90000"/>
          </a:bodyPr>
          <a:lstStyle/>
          <a:p>
            <a:r>
              <a:rPr lang="it-IT" sz="2800" dirty="0"/>
              <a:t>TRADUCTION DES DONNEES</a:t>
            </a:r>
          </a:p>
        </p:txBody>
      </p:sp>
      <p:sp>
        <p:nvSpPr>
          <p:cNvPr id="3" name="Segnaposto contenuto 2"/>
          <p:cNvSpPr>
            <a:spLocks noGrp="1"/>
          </p:cNvSpPr>
          <p:nvPr>
            <p:ph idx="1"/>
          </p:nvPr>
        </p:nvSpPr>
        <p:spPr>
          <a:xfrm>
            <a:off x="677335" y="728134"/>
            <a:ext cx="8596668" cy="5313230"/>
          </a:xfrm>
        </p:spPr>
        <p:txBody>
          <a:bodyPr/>
          <a:lstStyle/>
          <a:p>
            <a:r>
              <a:rPr lang="fr-BE" dirty="0"/>
              <a:t>En langage figuratif Exemple 2</a:t>
            </a:r>
          </a:p>
          <a:p>
            <a:endParaRPr lang="it-IT" dirty="0"/>
          </a:p>
          <a:p>
            <a:endParaRPr lang="it-IT" dirty="0"/>
          </a:p>
        </p:txBody>
      </p:sp>
      <p:pic>
        <p:nvPicPr>
          <p:cNvPr id="4" name="Image 1" descr="SNOOPY:scansioni François:9032.jpeg"/>
          <p:cNvPicPr/>
          <p:nvPr/>
        </p:nvPicPr>
        <p:blipFill>
          <a:blip r:embed="rId2">
            <a:extLst>
              <a:ext uri="{28A0092B-C50C-407E-A947-70E740481C1C}">
                <a14:useLocalDpi xmlns:a14="http://schemas.microsoft.com/office/drawing/2010/main" val="0"/>
              </a:ext>
            </a:extLst>
          </a:blip>
          <a:srcRect/>
          <a:stretch>
            <a:fillRect/>
          </a:stretch>
        </p:blipFill>
        <p:spPr bwMode="auto">
          <a:xfrm>
            <a:off x="1669436" y="1236134"/>
            <a:ext cx="6255364" cy="5054600"/>
          </a:xfrm>
          <a:prstGeom prst="rect">
            <a:avLst/>
          </a:prstGeom>
          <a:noFill/>
          <a:ln>
            <a:noFill/>
          </a:ln>
        </p:spPr>
      </p:pic>
    </p:spTree>
    <p:extLst>
      <p:ext uri="{BB962C8B-B14F-4D97-AF65-F5344CB8AC3E}">
        <p14:creationId xmlns:p14="http://schemas.microsoft.com/office/powerpoint/2010/main" val="13210101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54001"/>
            <a:ext cx="8596668" cy="1016000"/>
          </a:xfrm>
        </p:spPr>
        <p:txBody>
          <a:bodyPr>
            <a:noAutofit/>
          </a:bodyPr>
          <a:lstStyle/>
          <a:p>
            <a:r>
              <a:rPr lang="it-IT" sz="2800" dirty="0"/>
              <a:t>TRADUCTION DES DONNEES</a:t>
            </a:r>
          </a:p>
        </p:txBody>
      </p:sp>
      <p:sp>
        <p:nvSpPr>
          <p:cNvPr id="3" name="Segnaposto contenuto 2"/>
          <p:cNvSpPr>
            <a:spLocks noGrp="1"/>
          </p:cNvSpPr>
          <p:nvPr>
            <p:ph idx="1"/>
          </p:nvPr>
        </p:nvSpPr>
        <p:spPr>
          <a:xfrm>
            <a:off x="677335" y="1591734"/>
            <a:ext cx="8596668" cy="4449630"/>
          </a:xfrm>
        </p:spPr>
        <p:txBody>
          <a:bodyPr>
            <a:normAutofit/>
          </a:bodyPr>
          <a:lstStyle/>
          <a:p>
            <a:r>
              <a:rPr lang="fr-FR" sz="2400" dirty="0"/>
              <a:t>Exemple 3, (cat 9)</a:t>
            </a:r>
            <a:br>
              <a:rPr lang="fr-FR" sz="2400" dirty="0"/>
            </a:br>
            <a:r>
              <a:rPr lang="fr-FR" sz="2400" dirty="0"/>
              <a:t>On s’approche des écritures algébriques </a:t>
            </a:r>
            <a:endParaRPr lang="it-IT" sz="2400" dirty="0">
              <a:solidFill>
                <a:srgbClr val="FF0000"/>
              </a:solidFill>
            </a:endParaRPr>
          </a:p>
          <a:p>
            <a:r>
              <a:rPr lang="it-IT" sz="2400" dirty="0">
                <a:solidFill>
                  <a:srgbClr val="FF0000"/>
                </a:solidFill>
              </a:rPr>
              <a:t/>
            </a:r>
            <a:br>
              <a:rPr lang="it-IT" sz="2400" dirty="0">
                <a:solidFill>
                  <a:srgbClr val="FF0000"/>
                </a:solidFill>
              </a:rPr>
            </a:br>
            <a:r>
              <a:rPr lang="it-IT" sz="2400" i="1" dirty="0" smtClean="0"/>
              <a:t>IERI = 2 L + 2 M + 1 C = 42 km</a:t>
            </a:r>
            <a:r>
              <a:rPr lang="it-IT" sz="2400" dirty="0" smtClean="0"/>
              <a:t/>
            </a:r>
            <a:br>
              <a:rPr lang="it-IT" sz="2400" dirty="0" smtClean="0"/>
            </a:br>
            <a:r>
              <a:rPr lang="it-IT" sz="2400" i="1" dirty="0" smtClean="0"/>
              <a:t>OGGI = 5 M = IERI – 5 km = 42 – 5 = 37 km</a:t>
            </a:r>
            <a:r>
              <a:rPr lang="it-IT" sz="2400" dirty="0" smtClean="0"/>
              <a:t/>
            </a:r>
            <a:br>
              <a:rPr lang="it-IT" sz="2400" dirty="0" smtClean="0"/>
            </a:br>
            <a:r>
              <a:rPr lang="it-IT" sz="2400" i="1" dirty="0" smtClean="0"/>
              <a:t>DOMANI = 4 L + 1 C = 48,8 km</a:t>
            </a:r>
            <a:r>
              <a:rPr lang="it-IT" sz="2400" dirty="0" smtClean="0"/>
              <a:t/>
            </a:r>
            <a:br>
              <a:rPr lang="it-IT" sz="2400" dirty="0" smtClean="0"/>
            </a:br>
            <a:r>
              <a:rPr lang="it-IT" sz="2400" i="1" dirty="0" smtClean="0"/>
              <a:t>DOPO DOMANI = 1 L + 1</a:t>
            </a:r>
            <a:r>
              <a:rPr lang="it-IT" sz="2400" dirty="0" smtClean="0"/>
              <a:t/>
            </a:r>
            <a:br>
              <a:rPr lang="it-IT" sz="2400" dirty="0" smtClean="0"/>
            </a:br>
            <a:r>
              <a:rPr lang="it-IT" sz="2400" i="1" dirty="0" smtClean="0"/>
              <a:t>Quanti km farà dopodomani</a:t>
            </a:r>
            <a:r>
              <a:rPr lang="fr-FR" sz="2400" i="1" dirty="0"/>
              <a:t> ?</a:t>
            </a:r>
            <a:endParaRPr lang="it-IT" sz="2400" dirty="0"/>
          </a:p>
        </p:txBody>
      </p:sp>
    </p:spTree>
    <p:extLst>
      <p:ext uri="{BB962C8B-B14F-4D97-AF65-F5344CB8AC3E}">
        <p14:creationId xmlns:p14="http://schemas.microsoft.com/office/powerpoint/2010/main" val="1808456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0"/>
            <a:ext cx="8596668" cy="735106"/>
          </a:xfrm>
        </p:spPr>
        <p:txBody>
          <a:bodyPr>
            <a:normAutofit/>
          </a:bodyPr>
          <a:lstStyle/>
          <a:p>
            <a:r>
              <a:rPr lang="fr-BE" sz="2400" b="1" i="1" cap="all" dirty="0"/>
              <a:t>Démarche parcours moyen</a:t>
            </a:r>
            <a:endParaRPr lang="it-IT" sz="2400" dirty="0"/>
          </a:p>
        </p:txBody>
      </p:sp>
      <p:sp>
        <p:nvSpPr>
          <p:cNvPr id="3" name="Segnaposto contenuto 2"/>
          <p:cNvSpPr>
            <a:spLocks noGrp="1"/>
          </p:cNvSpPr>
          <p:nvPr>
            <p:ph idx="1"/>
          </p:nvPr>
        </p:nvSpPr>
        <p:spPr>
          <a:xfrm>
            <a:off x="677334" y="914400"/>
            <a:ext cx="9578290" cy="5558118"/>
          </a:xfrm>
        </p:spPr>
        <p:txBody>
          <a:bodyPr>
            <a:normAutofit/>
          </a:bodyPr>
          <a:lstStyle/>
          <a:p>
            <a:pPr marL="365125" indent="-365125">
              <a:buNone/>
            </a:pPr>
            <a:r>
              <a:rPr lang="fr-BE" sz="2400" dirty="0"/>
              <a:t>	La très grande majorité des groupes ont calculé la longueur du parcours moyen d’après la deuxième information de l’énoncé</a:t>
            </a:r>
          </a:p>
          <a:p>
            <a:pPr marL="365125" indent="-365125">
              <a:buNone/>
            </a:pPr>
            <a:r>
              <a:rPr lang="fr-BE" sz="2400" i="1" dirty="0"/>
              <a:t>	Aujourd’hui, en répétant cinq fois le parcours moyen, il a parcouru 5 km de moins qu’hier » en effectuant l’opération (42 – 5) :5 = 7,4  (km).</a:t>
            </a:r>
            <a:r>
              <a:rPr lang="it-IT" sz="2400" dirty="0"/>
              <a:t/>
            </a:r>
            <a:br>
              <a:rPr lang="it-IT" sz="2400" dirty="0"/>
            </a:br>
            <a:r>
              <a:rPr lang="it-IT" sz="2400" dirty="0"/>
              <a:t/>
            </a:r>
            <a:br>
              <a:rPr lang="it-IT" sz="2400" dirty="0"/>
            </a:br>
            <a:r>
              <a:rPr lang="fr-BE" sz="2400" dirty="0"/>
              <a:t>ou : résolution de  5</a:t>
            </a:r>
            <a:r>
              <a:rPr lang="fr-BE" sz="2400" i="1" dirty="0"/>
              <a:t>m</a:t>
            </a:r>
            <a:r>
              <a:rPr lang="fr-BE" sz="2400" dirty="0"/>
              <a:t> + 5 = 42</a:t>
            </a:r>
            <a:r>
              <a:rPr lang="it-IT" sz="2400" dirty="0"/>
              <a:t/>
            </a:r>
            <a:br>
              <a:rPr lang="it-IT" sz="2400" dirty="0"/>
            </a:br>
            <a:r>
              <a:rPr lang="it-IT" sz="2400" dirty="0"/>
              <a:t/>
            </a:r>
            <a:br>
              <a:rPr lang="it-IT" sz="2400" dirty="0"/>
            </a:br>
            <a:r>
              <a:rPr lang="it-IT" sz="2400" i="1" dirty="0">
                <a:solidFill>
                  <a:srgbClr val="0070C0"/>
                </a:solidFill>
              </a:rPr>
              <a:t>Per trovare i chilometri dell’ultimo allenamento di Giovanni siamo partiti con trovare il valore del percorso medio : infatti la seconda affermazione dice che Giovanni ha percorso 5 volte il percorso medio con un totale di 5 km in meno rispetto ai 42 km del primo giorno, perciò abbiamo fatto 42 – 5 = 37, 37 : 5 = 7,4 . Il percorso medio à perciò lungo 7,4.</a:t>
            </a:r>
            <a:endParaRPr lang="it-IT" sz="2400" dirty="0">
              <a:solidFill>
                <a:srgbClr val="0070C0"/>
              </a:solidFill>
            </a:endParaRPr>
          </a:p>
          <a:p>
            <a:endParaRPr lang="it-IT" dirty="0"/>
          </a:p>
        </p:txBody>
      </p:sp>
    </p:spTree>
    <p:extLst>
      <p:ext uri="{BB962C8B-B14F-4D97-AF65-F5344CB8AC3E}">
        <p14:creationId xmlns:p14="http://schemas.microsoft.com/office/powerpoint/2010/main" val="7238416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0659" y="161367"/>
            <a:ext cx="8933344" cy="448234"/>
          </a:xfrm>
        </p:spPr>
        <p:txBody>
          <a:bodyPr>
            <a:normAutofit fontScale="90000"/>
          </a:bodyPr>
          <a:lstStyle/>
          <a:p>
            <a:r>
              <a:rPr lang="fr-BE" sz="2800" b="1" i="1" cap="all" dirty="0"/>
              <a:t>La substitution</a:t>
            </a:r>
            <a:endParaRPr lang="it-IT" sz="2800" dirty="0"/>
          </a:p>
        </p:txBody>
      </p:sp>
      <p:sp>
        <p:nvSpPr>
          <p:cNvPr id="3" name="Segnaposto contenuto 2"/>
          <p:cNvSpPr>
            <a:spLocks noGrp="1"/>
          </p:cNvSpPr>
          <p:nvPr>
            <p:ph idx="1"/>
          </p:nvPr>
        </p:nvSpPr>
        <p:spPr>
          <a:xfrm>
            <a:off x="179293" y="609601"/>
            <a:ext cx="10623385" cy="6248399"/>
          </a:xfrm>
        </p:spPr>
        <p:txBody>
          <a:bodyPr>
            <a:normAutofit fontScale="25000" lnSpcReduction="20000"/>
          </a:bodyPr>
          <a:lstStyle/>
          <a:p>
            <a:pPr>
              <a:lnSpc>
                <a:spcPct val="120000"/>
              </a:lnSpc>
              <a:spcBef>
                <a:spcPts val="0"/>
              </a:spcBef>
            </a:pPr>
            <a:r>
              <a:rPr lang="fr-BE" sz="7200" dirty="0"/>
              <a:t>Lorsque la longueur du parcours moyen est déterminée il faut en tenir compte, dans une démarche déductive, pour la suite de la résolution et passer à l’étape suivante, c’est-à-dire substituer à « parcours moyen » deux fois la valeur 7,4 dans la relation donnée par le premier entraînement (hier) et l’exprimer dans un des langages à disposition des élèves. </a:t>
            </a:r>
            <a:br>
              <a:rPr lang="fr-BE" sz="7200" dirty="0"/>
            </a:br>
            <a:r>
              <a:rPr lang="it-IT" sz="7200" dirty="0"/>
              <a:t> </a:t>
            </a:r>
          </a:p>
          <a:p>
            <a:pPr>
              <a:lnSpc>
                <a:spcPct val="120000"/>
              </a:lnSpc>
              <a:spcBef>
                <a:spcPts val="0"/>
              </a:spcBef>
            </a:pPr>
            <a:r>
              <a:rPr lang="fr-BE" sz="7200" dirty="0">
                <a:solidFill>
                  <a:srgbClr val="0070C0"/>
                </a:solidFill>
              </a:rPr>
              <a:t>en langage algébrique </a:t>
            </a:r>
            <a:r>
              <a:rPr lang="fr-BE" sz="7200" dirty="0"/>
              <a:t>(1% à 2% en catégories 8 à 10) </a:t>
            </a:r>
            <a:r>
              <a:rPr lang="it-IT" sz="7200" dirty="0"/>
              <a:t/>
            </a:r>
            <a:br>
              <a:rPr lang="it-IT" sz="7200" dirty="0"/>
            </a:br>
            <a:r>
              <a:rPr lang="fr-BE" sz="7200" dirty="0"/>
              <a:t> </a:t>
            </a:r>
            <a:r>
              <a:rPr lang="fr-BE" sz="7200" i="1" dirty="0"/>
              <a:t>c</a:t>
            </a:r>
            <a:r>
              <a:rPr lang="fr-BE" sz="7200" dirty="0"/>
              <a:t> + 2</a:t>
            </a:r>
            <a:r>
              <a:rPr lang="fr-BE" sz="7200" i="1" dirty="0"/>
              <a:t>m</a:t>
            </a:r>
            <a:r>
              <a:rPr lang="fr-BE" sz="7200" dirty="0"/>
              <a:t> + 2</a:t>
            </a:r>
            <a:r>
              <a:rPr lang="fr-BE" sz="7200" i="1" dirty="0"/>
              <a:t>l</a:t>
            </a:r>
            <a:r>
              <a:rPr lang="fr-BE" sz="7200" dirty="0"/>
              <a:t> = 42 	à 	</a:t>
            </a:r>
            <a:r>
              <a:rPr lang="fr-BE" sz="7200" i="1" dirty="0"/>
              <a:t>c</a:t>
            </a:r>
            <a:r>
              <a:rPr lang="fr-BE" sz="7200" dirty="0"/>
              <a:t> + 14,8 + 2</a:t>
            </a:r>
            <a:r>
              <a:rPr lang="fr-BE" sz="7200" i="1" dirty="0"/>
              <a:t>l</a:t>
            </a:r>
            <a:r>
              <a:rPr lang="fr-BE" sz="7200" dirty="0"/>
              <a:t> = 42	puis à 	</a:t>
            </a:r>
            <a:r>
              <a:rPr lang="fr-BE" sz="7200" i="1" dirty="0"/>
              <a:t>c</a:t>
            </a:r>
            <a:r>
              <a:rPr lang="fr-BE" sz="7200" dirty="0"/>
              <a:t> + 2</a:t>
            </a:r>
            <a:r>
              <a:rPr lang="fr-BE" sz="7200" i="1" dirty="0"/>
              <a:t>l</a:t>
            </a:r>
            <a:r>
              <a:rPr lang="fr-BE" sz="7200" dirty="0"/>
              <a:t> = 27,2</a:t>
            </a:r>
            <a:r>
              <a:rPr lang="it-IT" sz="7200" dirty="0"/>
              <a:t/>
            </a:r>
            <a:br>
              <a:rPr lang="it-IT" sz="7200" dirty="0"/>
            </a:br>
            <a:r>
              <a:rPr lang="fr-BE" sz="7200" dirty="0"/>
              <a:t> </a:t>
            </a:r>
            <a:endParaRPr lang="it-IT" sz="7200" dirty="0"/>
          </a:p>
          <a:p>
            <a:pPr>
              <a:lnSpc>
                <a:spcPct val="120000"/>
              </a:lnSpc>
              <a:spcBef>
                <a:spcPts val="0"/>
              </a:spcBef>
            </a:pPr>
            <a:r>
              <a:rPr lang="fr-BE" sz="7200" dirty="0"/>
              <a:t>en </a:t>
            </a:r>
            <a:r>
              <a:rPr lang="fr-BE" sz="7200" dirty="0">
                <a:solidFill>
                  <a:srgbClr val="0070C0"/>
                </a:solidFill>
              </a:rPr>
              <a:t>langue naturelle </a:t>
            </a:r>
            <a:r>
              <a:rPr lang="fr-BE" sz="7200" dirty="0"/>
              <a:t>(environ 25% en catégorie 7, de 35 à 50% en catégorie 8, de 60 à 70% en catégories 9 et 10) </a:t>
            </a:r>
          </a:p>
          <a:p>
            <a:pPr>
              <a:lnSpc>
                <a:spcPct val="120000"/>
              </a:lnSpc>
              <a:spcBef>
                <a:spcPts val="0"/>
              </a:spcBef>
            </a:pPr>
            <a:endParaRPr lang="it-IT" sz="7200" dirty="0"/>
          </a:p>
          <a:p>
            <a:pPr>
              <a:lnSpc>
                <a:spcPct val="120000"/>
              </a:lnSpc>
              <a:spcBef>
                <a:spcPts val="0"/>
              </a:spcBef>
            </a:pPr>
            <a:r>
              <a:rPr lang="fr-BE" sz="7200" dirty="0"/>
              <a:t>-</a:t>
            </a:r>
            <a:r>
              <a:rPr lang="fr-BE" sz="7200" i="1" dirty="0"/>
              <a:t> (8</a:t>
            </a:r>
            <a:r>
              <a:rPr lang="fr-BE" sz="7200" i="1" baseline="30000" dirty="0"/>
              <a:t>e</a:t>
            </a:r>
            <a:r>
              <a:rPr lang="fr-BE" sz="7200" i="1" dirty="0"/>
              <a:t>)Nous savons que 37 :5 = parcours moyen, cela donne 7,4 km. Ensuite nous pouvons voir que si on enlève 2 fois 7,4 à 42 cela donne 27,2 km.</a:t>
            </a:r>
          </a:p>
          <a:p>
            <a:pPr>
              <a:lnSpc>
                <a:spcPct val="120000"/>
              </a:lnSpc>
              <a:spcBef>
                <a:spcPts val="0"/>
              </a:spcBef>
            </a:pPr>
            <a:endParaRPr lang="it-IT" sz="7200" dirty="0"/>
          </a:p>
          <a:p>
            <a:pPr>
              <a:lnSpc>
                <a:spcPct val="120000"/>
              </a:lnSpc>
              <a:spcBef>
                <a:spcPts val="0"/>
              </a:spcBef>
            </a:pPr>
            <a:r>
              <a:rPr lang="fr-BE" sz="7200" dirty="0">
                <a:solidFill>
                  <a:schemeClr val="tx1"/>
                </a:solidFill>
              </a:rPr>
              <a:t> </a:t>
            </a:r>
            <a:r>
              <a:rPr lang="it-IT" sz="7200" dirty="0">
                <a:solidFill>
                  <a:schemeClr val="tx1"/>
                </a:solidFill>
              </a:rPr>
              <a:t>- </a:t>
            </a:r>
            <a:r>
              <a:rPr lang="fr-BE" sz="7200" i="1" dirty="0">
                <a:solidFill>
                  <a:schemeClr val="tx1"/>
                </a:solidFill>
              </a:rPr>
              <a:t>(9</a:t>
            </a:r>
            <a:r>
              <a:rPr lang="fr-BE" sz="7200" i="1" baseline="30000" dirty="0">
                <a:solidFill>
                  <a:schemeClr val="tx1"/>
                </a:solidFill>
              </a:rPr>
              <a:t>e</a:t>
            </a:r>
            <a:r>
              <a:rPr lang="fr-BE" sz="7200" i="1" dirty="0">
                <a:solidFill>
                  <a:schemeClr val="tx1"/>
                </a:solidFill>
              </a:rPr>
              <a:t>) Per trovare questo risultato abbiamo calcolato il percordo medio facendo 37 :5 = 7,4km. Dopo abbiamo tolto i due percorsi medi dal primo allentamento ottenendo 27,2 km ;</a:t>
            </a:r>
            <a:r>
              <a:rPr lang="fr-BE" sz="7200" dirty="0"/>
              <a:t> </a:t>
            </a:r>
            <a:endParaRPr lang="it-IT" sz="7200" dirty="0"/>
          </a:p>
          <a:p>
            <a:endParaRPr lang="it-IT" dirty="0"/>
          </a:p>
        </p:txBody>
      </p:sp>
    </p:spTree>
    <p:extLst>
      <p:ext uri="{BB962C8B-B14F-4D97-AF65-F5344CB8AC3E}">
        <p14:creationId xmlns:p14="http://schemas.microsoft.com/office/powerpoint/2010/main" val="1506749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233083"/>
            <a:ext cx="9269506" cy="391386"/>
          </a:xfrm>
        </p:spPr>
        <p:txBody>
          <a:bodyPr>
            <a:normAutofit fontScale="90000"/>
          </a:bodyPr>
          <a:lstStyle/>
          <a:p>
            <a:r>
              <a:rPr lang="fr-BE" sz="2400" b="1" i="1" cap="all" dirty="0"/>
              <a:t>démarche « par comparaison »</a:t>
            </a:r>
            <a:endParaRPr lang="it-IT" sz="2400" dirty="0"/>
          </a:p>
        </p:txBody>
      </p:sp>
      <p:sp>
        <p:nvSpPr>
          <p:cNvPr id="3" name="Segnaposto contenuto 2"/>
          <p:cNvSpPr>
            <a:spLocks noGrp="1"/>
          </p:cNvSpPr>
          <p:nvPr>
            <p:ph idx="1"/>
          </p:nvPr>
        </p:nvSpPr>
        <p:spPr>
          <a:xfrm>
            <a:off x="268940" y="624469"/>
            <a:ext cx="10503137" cy="5416896"/>
          </a:xfrm>
        </p:spPr>
        <p:txBody>
          <a:bodyPr>
            <a:normAutofit fontScale="85000" lnSpcReduction="20000"/>
          </a:bodyPr>
          <a:lstStyle/>
          <a:p>
            <a:pPr>
              <a:lnSpc>
                <a:spcPct val="120000"/>
              </a:lnSpc>
              <a:spcBef>
                <a:spcPts val="0"/>
              </a:spcBef>
            </a:pPr>
            <a:r>
              <a:rPr lang="fr-BE" sz="2200" dirty="0"/>
              <a:t>Toujours dans le cas d’une démarche déductive, l’étape suivante consiste à affronter les deux relations simultanément.</a:t>
            </a:r>
            <a:r>
              <a:rPr lang="it-IT" sz="2200" dirty="0"/>
              <a:t> </a:t>
            </a:r>
            <a:endParaRPr lang="it-IT" sz="2200" dirty="0">
              <a:solidFill>
                <a:srgbClr val="FF0000"/>
              </a:solidFill>
            </a:endParaRPr>
          </a:p>
          <a:p>
            <a:pPr>
              <a:lnSpc>
                <a:spcPct val="120000"/>
              </a:lnSpc>
              <a:spcBef>
                <a:spcPts val="0"/>
              </a:spcBef>
            </a:pPr>
            <a:r>
              <a:rPr lang="it-IT" sz="2200" dirty="0"/>
              <a:t/>
            </a:r>
            <a:br>
              <a:rPr lang="it-IT" sz="2200" dirty="0"/>
            </a:br>
            <a:r>
              <a:rPr lang="fr-BE" sz="2200" dirty="0"/>
              <a:t>(hier)		1 parcours court et 2 parcours longs représentent 27,2 (km)</a:t>
            </a:r>
            <a:r>
              <a:rPr lang="it-IT" sz="2200" dirty="0"/>
              <a:t/>
            </a:r>
            <a:br>
              <a:rPr lang="it-IT" sz="2200" dirty="0"/>
            </a:br>
            <a:r>
              <a:rPr lang="fr-BE" sz="2200" dirty="0"/>
              <a:t>(demain)		1 parcours court et 4 parcours longs représentent 48,8 (km)</a:t>
            </a:r>
          </a:p>
          <a:p>
            <a:pPr>
              <a:lnSpc>
                <a:spcPct val="120000"/>
              </a:lnSpc>
              <a:spcBef>
                <a:spcPts val="0"/>
              </a:spcBef>
            </a:pPr>
            <a:endParaRPr lang="it-IT" sz="2200" dirty="0"/>
          </a:p>
          <a:p>
            <a:pPr>
              <a:lnSpc>
                <a:spcPct val="120000"/>
              </a:lnSpc>
              <a:spcBef>
                <a:spcPts val="0"/>
              </a:spcBef>
            </a:pPr>
            <a:r>
              <a:rPr lang="fr-BE" sz="2200" dirty="0">
                <a:solidFill>
                  <a:srgbClr val="0070C0"/>
                </a:solidFill>
              </a:rPr>
              <a:t>En langage algébrique</a:t>
            </a:r>
            <a:r>
              <a:rPr lang="fr-BE" sz="2200" dirty="0"/>
              <a:t>, le symbolisme fait apparaître les ressemblances encore plus clairement et peut conduire à une résolution de type algorithmique, « par comparaison » ou « par soustraction » </a:t>
            </a:r>
          </a:p>
          <a:p>
            <a:pPr>
              <a:lnSpc>
                <a:spcPct val="120000"/>
              </a:lnSpc>
              <a:spcBef>
                <a:spcPts val="0"/>
              </a:spcBef>
            </a:pPr>
            <a:r>
              <a:rPr lang="it-IT" sz="2200" i="1" dirty="0"/>
              <a:t>c</a:t>
            </a:r>
            <a:r>
              <a:rPr lang="it-IT" sz="2200" dirty="0"/>
              <a:t> + 2</a:t>
            </a:r>
            <a:r>
              <a:rPr lang="it-IT" sz="2200" i="1" dirty="0"/>
              <a:t>l</a:t>
            </a:r>
            <a:r>
              <a:rPr lang="it-IT" sz="2200" dirty="0"/>
              <a:t> = 27,2	</a:t>
            </a:r>
            <a:br>
              <a:rPr lang="it-IT" sz="2200" dirty="0"/>
            </a:br>
            <a:r>
              <a:rPr lang="fr-BE" sz="2200" i="1" dirty="0"/>
              <a:t>c</a:t>
            </a:r>
            <a:r>
              <a:rPr lang="fr-BE" sz="2200" dirty="0"/>
              <a:t> + 4</a:t>
            </a:r>
            <a:r>
              <a:rPr lang="fr-BE" sz="2200" i="1" dirty="0"/>
              <a:t>l</a:t>
            </a:r>
            <a:r>
              <a:rPr lang="fr-BE" sz="2200" dirty="0"/>
              <a:t> = 48,8  		=&gt;	2</a:t>
            </a:r>
            <a:r>
              <a:rPr lang="fr-BE" sz="2200" i="1" dirty="0"/>
              <a:t>l </a:t>
            </a:r>
            <a:r>
              <a:rPr lang="fr-BE" sz="2200" dirty="0"/>
              <a:t>= 48,8 - 27,2 = 21,6	=&gt; 	</a:t>
            </a:r>
            <a:r>
              <a:rPr lang="fr-BE" sz="2200" i="1" dirty="0"/>
              <a:t>l</a:t>
            </a:r>
            <a:r>
              <a:rPr lang="fr-BE" sz="2200" dirty="0"/>
              <a:t> = 10,8</a:t>
            </a:r>
          </a:p>
          <a:p>
            <a:pPr>
              <a:lnSpc>
                <a:spcPct val="120000"/>
              </a:lnSpc>
              <a:spcBef>
                <a:spcPts val="0"/>
              </a:spcBef>
            </a:pPr>
            <a:endParaRPr lang="it-IT" sz="2200" dirty="0"/>
          </a:p>
          <a:p>
            <a:pPr>
              <a:lnSpc>
                <a:spcPct val="120000"/>
              </a:lnSpc>
              <a:spcBef>
                <a:spcPts val="0"/>
              </a:spcBef>
            </a:pPr>
            <a:r>
              <a:rPr lang="fr-BE" sz="2200" dirty="0"/>
              <a:t>Un des très rares exemples </a:t>
            </a:r>
            <a:r>
              <a:rPr lang="fr-FR" sz="2200" dirty="0"/>
              <a:t>(cat 9) : </a:t>
            </a:r>
            <a:r>
              <a:rPr lang="it-IT" sz="2200" dirty="0"/>
              <a:t/>
            </a:r>
            <a:br>
              <a:rPr lang="it-IT" sz="2200" dirty="0"/>
            </a:br>
            <a:r>
              <a:rPr lang="mr-IN" sz="2200" dirty="0"/>
              <a:t>…</a:t>
            </a:r>
            <a:r>
              <a:rPr lang="fr-CH" sz="2200" dirty="0"/>
              <a:t/>
            </a:r>
            <a:br>
              <a:rPr lang="fr-CH" sz="2200" dirty="0"/>
            </a:br>
            <a:r>
              <a:rPr lang="fr-FR" sz="2200" i="1" dirty="0"/>
              <a:t>2A + C = 42 km – (7,4•2) = 27,2 km</a:t>
            </a:r>
            <a:r>
              <a:rPr lang="it-IT" sz="2200" dirty="0"/>
              <a:t/>
            </a:r>
            <a:br>
              <a:rPr lang="it-IT" sz="2200" dirty="0"/>
            </a:br>
            <a:r>
              <a:rPr lang="fr-FR" sz="2200" i="1" dirty="0"/>
              <a:t>2A = 48,8 km - 27,2 km = 21,6 km</a:t>
            </a:r>
            <a:r>
              <a:rPr lang="it-IT" sz="2200" dirty="0"/>
              <a:t/>
            </a:r>
            <a:br>
              <a:rPr lang="it-IT" sz="2200" dirty="0"/>
            </a:br>
            <a:r>
              <a:rPr lang="fr-FR" sz="2200" i="1" dirty="0"/>
              <a:t>A = 21,6 : 2 = 10,8 km</a:t>
            </a:r>
            <a:r>
              <a:rPr lang="it-IT" sz="2200" dirty="0"/>
              <a:t/>
            </a:r>
            <a:br>
              <a:rPr lang="it-IT" sz="2200" dirty="0"/>
            </a:br>
            <a:r>
              <a:rPr lang="fr-FR" sz="2200" i="1" dirty="0"/>
              <a:t>A + 3B + 2C = 10,8 km + (7,4 • 3)km + 2(27,2 – 21,6 km = 44,2 km</a:t>
            </a:r>
            <a:endParaRPr lang="it-IT" sz="2200" dirty="0"/>
          </a:p>
          <a:p>
            <a:pPr>
              <a:spcBef>
                <a:spcPts val="400"/>
              </a:spcBef>
            </a:pPr>
            <a:endParaRPr lang="it-IT" dirty="0"/>
          </a:p>
        </p:txBody>
      </p:sp>
    </p:spTree>
    <p:extLst>
      <p:ext uri="{BB962C8B-B14F-4D97-AF65-F5344CB8AC3E}">
        <p14:creationId xmlns:p14="http://schemas.microsoft.com/office/powerpoint/2010/main" val="3695698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197225"/>
            <a:ext cx="9807388" cy="573741"/>
          </a:xfrm>
        </p:spPr>
        <p:txBody>
          <a:bodyPr>
            <a:noAutofit/>
          </a:bodyPr>
          <a:lstStyle/>
          <a:p>
            <a:r>
              <a:rPr lang="fr-BE" sz="2400" b="1" i="1" cap="all" dirty="0"/>
              <a:t>démarche « par comparaison »</a:t>
            </a:r>
            <a:r>
              <a:rPr lang="it-IT" sz="2400" dirty="0"/>
              <a:t> </a:t>
            </a:r>
          </a:p>
        </p:txBody>
      </p:sp>
      <p:sp>
        <p:nvSpPr>
          <p:cNvPr id="3" name="Segnaposto contenuto 2"/>
          <p:cNvSpPr>
            <a:spLocks noGrp="1"/>
          </p:cNvSpPr>
          <p:nvPr>
            <p:ph idx="1"/>
          </p:nvPr>
        </p:nvSpPr>
        <p:spPr>
          <a:xfrm>
            <a:off x="268941" y="753036"/>
            <a:ext cx="9520518" cy="5898776"/>
          </a:xfrm>
        </p:spPr>
        <p:txBody>
          <a:bodyPr>
            <a:normAutofit/>
          </a:bodyPr>
          <a:lstStyle/>
          <a:p>
            <a:pPr>
              <a:spcBef>
                <a:spcPts val="0"/>
              </a:spcBef>
            </a:pPr>
            <a:r>
              <a:rPr lang="fr-BE" sz="2400" dirty="0"/>
              <a:t>En langue de l’élève, selon un mode rhétorique :</a:t>
            </a:r>
            <a:br>
              <a:rPr lang="fr-BE" sz="2400" dirty="0"/>
            </a:br>
            <a:endParaRPr lang="it-IT" sz="2400" dirty="0"/>
          </a:p>
          <a:p>
            <a:pPr>
              <a:spcBef>
                <a:spcPts val="0"/>
              </a:spcBef>
            </a:pPr>
            <a:r>
              <a:rPr lang="fr-BE" sz="2400" dirty="0"/>
              <a:t>	(8) </a:t>
            </a:r>
            <a:r>
              <a:rPr lang="fr-BE" sz="2400" i="1" dirty="0"/>
              <a:t>… Donc deux fois le grand parcours et une fois le petit donne 27,2 km et si on soustrait 48,8 km à 27,2 km cela nous donne deux fois le parcours long. 21,6 : 2 = 10,8. </a:t>
            </a:r>
            <a:r>
              <a:rPr lang="it-IT" sz="2400" dirty="0"/>
              <a:t/>
            </a:r>
            <a:br>
              <a:rPr lang="it-IT" sz="2400" dirty="0"/>
            </a:br>
            <a:endParaRPr lang="it-IT" sz="2400" dirty="0"/>
          </a:p>
          <a:p>
            <a:pPr>
              <a:spcBef>
                <a:spcPts val="0"/>
              </a:spcBef>
            </a:pPr>
            <a:r>
              <a:rPr lang="fr-BE" sz="2400" i="1" dirty="0">
                <a:solidFill>
                  <a:schemeClr val="tx1"/>
                </a:solidFill>
              </a:rPr>
              <a:t>	(9)… a 27,2 km facevano parte 2 percorsi lunghi e 1 corto, poi abbiamo tolto al terzo allenamento. Al terzo allenamento rimanevano 2 percorsi lunghi : 21,6 km che poi abbiamo diviso par 2 trovando 10,8 km che equivalgono alla lunghezza del percorso lungo. Infine per trovare il persorso corto abbiamo tolto dal primo allenamento, cioè 42 km, 2 percorsi lunghi, cioè 21,6 km, et 2 percorsi medi, cioè 14,8 km, rimaneva cosi un percorso corto, cioè 5,6 km. …</a:t>
            </a:r>
            <a:r>
              <a:rPr lang="fr-BE" sz="2200" i="1" dirty="0">
                <a:solidFill>
                  <a:schemeClr val="tx1"/>
                </a:solidFill>
              </a:rPr>
              <a:t/>
            </a:r>
            <a:br>
              <a:rPr lang="fr-BE" sz="2200" i="1" dirty="0">
                <a:solidFill>
                  <a:schemeClr val="tx1"/>
                </a:solidFill>
              </a:rPr>
            </a:br>
            <a:endParaRPr lang="it-IT" sz="2200" dirty="0">
              <a:solidFill>
                <a:schemeClr val="tx1"/>
              </a:solidFill>
            </a:endParaRPr>
          </a:p>
          <a:p>
            <a:endParaRPr lang="it-IT" sz="2200" dirty="0"/>
          </a:p>
          <a:p>
            <a:endParaRPr lang="it-IT" dirty="0"/>
          </a:p>
        </p:txBody>
      </p:sp>
    </p:spTree>
    <p:extLst>
      <p:ext uri="{BB962C8B-B14F-4D97-AF65-F5344CB8AC3E}">
        <p14:creationId xmlns:p14="http://schemas.microsoft.com/office/powerpoint/2010/main" val="2915634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86870"/>
            <a:ext cx="9646024" cy="448236"/>
          </a:xfrm>
        </p:spPr>
        <p:txBody>
          <a:bodyPr>
            <a:noAutofit/>
          </a:bodyPr>
          <a:lstStyle/>
          <a:p>
            <a:r>
              <a:rPr lang="fr-BE" sz="2400" b="1" i="1" cap="all" dirty="0"/>
              <a:t>démarche « par comparaison »</a:t>
            </a:r>
            <a:endParaRPr lang="it-IT" sz="2400" dirty="0"/>
          </a:p>
        </p:txBody>
      </p:sp>
      <p:sp>
        <p:nvSpPr>
          <p:cNvPr id="3" name="Segnaposto contenuto 2"/>
          <p:cNvSpPr>
            <a:spLocks noGrp="1"/>
          </p:cNvSpPr>
          <p:nvPr>
            <p:ph idx="1"/>
          </p:nvPr>
        </p:nvSpPr>
        <p:spPr>
          <a:xfrm>
            <a:off x="143434" y="735106"/>
            <a:ext cx="10382799" cy="5629835"/>
          </a:xfrm>
        </p:spPr>
        <p:txBody>
          <a:bodyPr>
            <a:normAutofit/>
          </a:bodyPr>
          <a:lstStyle/>
          <a:p>
            <a:pPr>
              <a:lnSpc>
                <a:spcPct val="110000"/>
              </a:lnSpc>
              <a:spcBef>
                <a:spcPts val="0"/>
              </a:spcBef>
            </a:pPr>
            <a:r>
              <a:rPr lang="fr-BE" sz="2000" dirty="0"/>
              <a:t>Le langage rhétorique dans toute sa splendeur:</a:t>
            </a:r>
            <a:br>
              <a:rPr lang="fr-BE" sz="2000" dirty="0"/>
            </a:br>
            <a:endParaRPr lang="it-IT" sz="2000" dirty="0"/>
          </a:p>
          <a:p>
            <a:pPr>
              <a:lnSpc>
                <a:spcPct val="110000"/>
              </a:lnSpc>
              <a:spcBef>
                <a:spcPts val="0"/>
              </a:spcBef>
            </a:pPr>
            <a:r>
              <a:rPr lang="fr-BE" sz="2000" dirty="0"/>
              <a:t>le texte explique après la substitution : </a:t>
            </a:r>
            <a:br>
              <a:rPr lang="fr-BE" sz="2000" dirty="0"/>
            </a:br>
            <a:r>
              <a:rPr lang="fr-BE" sz="2000" i="1" dirty="0"/>
              <a:t>… On note maintenant que la donnée obtenue </a:t>
            </a:r>
            <a:r>
              <a:rPr lang="fr-BE" sz="2000" dirty="0"/>
              <a:t>(valeur du parcours moyen)</a:t>
            </a:r>
            <a:r>
              <a:rPr lang="fr-BE" sz="2000" i="1" dirty="0"/>
              <a:t> se répète deux fois dans l’entraînement du premier jour, additionné au double de la distance du parcours long et à la distance du parcours court. Par conséquent il faut soustraire à la longueur totale de référence le </a:t>
            </a:r>
            <a:r>
              <a:rPr lang="fr-BE" sz="2000" i="1" dirty="0">
                <a:solidFill>
                  <a:schemeClr val="accent1"/>
                </a:solidFill>
              </a:rPr>
              <a:t>double produit </a:t>
            </a:r>
            <a:r>
              <a:rPr lang="fr-BE" sz="2000" i="1" dirty="0"/>
              <a:t>du parcours moyen. On relève ensuite que dans l’entraînement du troisième jour on retrouve </a:t>
            </a:r>
            <a:r>
              <a:rPr lang="fr-BE" sz="2000" i="1" dirty="0">
                <a:solidFill>
                  <a:schemeClr val="accent1"/>
                </a:solidFill>
              </a:rPr>
              <a:t>le résultat qu’on vient d’obtenir </a:t>
            </a:r>
            <a:r>
              <a:rPr lang="fr-BE" sz="2000" i="1" dirty="0"/>
              <a:t>additionné à deux autres fois le long parcours. Par conséquent il faut soustraire à la longueur totale de l’entraînement du troisième jour deux fois le double produit du long parcours additionné au parcours court obtenant deux fois </a:t>
            </a:r>
            <a:r>
              <a:rPr lang="fr-BE" sz="2000" i="1" dirty="0">
                <a:solidFill>
                  <a:schemeClr val="accent1"/>
                </a:solidFill>
              </a:rPr>
              <a:t>le parcours</a:t>
            </a:r>
            <a:r>
              <a:rPr lang="fr-BE" sz="2000" i="1" dirty="0"/>
              <a:t>. Puis diviser par 2 et trouver la longueur unitaire. …</a:t>
            </a:r>
          </a:p>
          <a:p>
            <a:pPr>
              <a:lnSpc>
                <a:spcPct val="110000"/>
              </a:lnSpc>
              <a:spcBef>
                <a:spcPts val="0"/>
              </a:spcBef>
            </a:pPr>
            <a:endParaRPr lang="it-IT" sz="2000" dirty="0"/>
          </a:p>
          <a:p>
            <a:pPr>
              <a:lnSpc>
                <a:spcPct val="110000"/>
              </a:lnSpc>
              <a:spcBef>
                <a:spcPts val="0"/>
              </a:spcBef>
            </a:pPr>
            <a:r>
              <a:rPr lang="fr-BE" sz="2000" dirty="0"/>
              <a:t>La rigueur du langage semble « impressionnante », de loin, mais révèle les limites de précision de la rhétorique quand on entre dans une lecture détaillée. </a:t>
            </a:r>
            <a:endParaRPr lang="it-IT" sz="2000" dirty="0"/>
          </a:p>
          <a:p>
            <a:endParaRPr lang="it-IT" dirty="0"/>
          </a:p>
        </p:txBody>
      </p:sp>
    </p:spTree>
    <p:extLst>
      <p:ext uri="{BB962C8B-B14F-4D97-AF65-F5344CB8AC3E}">
        <p14:creationId xmlns:p14="http://schemas.microsoft.com/office/powerpoint/2010/main" val="6566333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43436"/>
            <a:ext cx="8596668" cy="502024"/>
          </a:xfrm>
        </p:spPr>
        <p:txBody>
          <a:bodyPr>
            <a:normAutofit/>
          </a:bodyPr>
          <a:lstStyle/>
          <a:p>
            <a:r>
              <a:rPr lang="fr-BE" sz="2000" b="1" i="1" cap="all" dirty="0"/>
              <a:t>démarche « par multiplication »</a:t>
            </a:r>
            <a:r>
              <a:rPr lang="it-IT" sz="2000" dirty="0"/>
              <a:t> </a:t>
            </a:r>
          </a:p>
        </p:txBody>
      </p:sp>
      <p:sp>
        <p:nvSpPr>
          <p:cNvPr id="3" name="Segnaposto contenuto 2"/>
          <p:cNvSpPr>
            <a:spLocks noGrp="1"/>
          </p:cNvSpPr>
          <p:nvPr>
            <p:ph idx="1"/>
          </p:nvPr>
        </p:nvSpPr>
        <p:spPr>
          <a:xfrm>
            <a:off x="677335" y="788894"/>
            <a:ext cx="9363136" cy="5252469"/>
          </a:xfrm>
        </p:spPr>
        <p:txBody>
          <a:bodyPr>
            <a:normAutofit fontScale="85000" lnSpcReduction="20000"/>
          </a:bodyPr>
          <a:lstStyle/>
          <a:p>
            <a:r>
              <a:rPr lang="fr-BE" sz="2600" dirty="0"/>
              <a:t>En langage algébrique de l’adulte : </a:t>
            </a:r>
            <a:endParaRPr lang="it-IT" sz="2600" dirty="0"/>
          </a:p>
          <a:p>
            <a:r>
              <a:rPr lang="fr-BE" sz="2600" i="1" dirty="0"/>
              <a:t>c</a:t>
            </a:r>
            <a:r>
              <a:rPr lang="fr-BE" sz="2600" dirty="0"/>
              <a:t> + 2</a:t>
            </a:r>
            <a:r>
              <a:rPr lang="fr-BE" sz="2600" i="1" dirty="0"/>
              <a:t>l</a:t>
            </a:r>
            <a:r>
              <a:rPr lang="fr-BE" sz="2600" dirty="0"/>
              <a:t> = 27,2	=&gt; 	2</a:t>
            </a:r>
            <a:r>
              <a:rPr lang="fr-BE" sz="2600" i="1" dirty="0"/>
              <a:t>c</a:t>
            </a:r>
            <a:r>
              <a:rPr lang="fr-BE" sz="2600" dirty="0"/>
              <a:t> + 4</a:t>
            </a:r>
            <a:r>
              <a:rPr lang="fr-BE" sz="2600" i="1" dirty="0"/>
              <a:t>l</a:t>
            </a:r>
            <a:r>
              <a:rPr lang="fr-BE" sz="2600" dirty="0"/>
              <a:t> = 54,4	</a:t>
            </a:r>
            <a:r>
              <a:rPr lang="it-IT" sz="2600" dirty="0"/>
              <a:t/>
            </a:r>
            <a:br>
              <a:rPr lang="it-IT" sz="2600" dirty="0"/>
            </a:br>
            <a:r>
              <a:rPr lang="fr-BE" sz="2600" i="1" dirty="0"/>
              <a:t>c</a:t>
            </a:r>
            <a:r>
              <a:rPr lang="fr-BE" sz="2600" dirty="0"/>
              <a:t> + 4</a:t>
            </a:r>
            <a:r>
              <a:rPr lang="fr-BE" sz="2600" i="1" dirty="0"/>
              <a:t>l</a:t>
            </a:r>
            <a:r>
              <a:rPr lang="fr-BE" sz="2600" dirty="0"/>
              <a:t> = 48,8  	=&gt;	</a:t>
            </a:r>
            <a:r>
              <a:rPr lang="fr-BE" sz="2600" i="1" dirty="0"/>
              <a:t>c</a:t>
            </a:r>
            <a:r>
              <a:rPr lang="fr-BE" sz="2600" dirty="0"/>
              <a:t> + 4</a:t>
            </a:r>
            <a:r>
              <a:rPr lang="fr-BE" sz="2600" i="1" dirty="0"/>
              <a:t>l</a:t>
            </a:r>
            <a:r>
              <a:rPr lang="fr-BE" sz="2600" dirty="0"/>
              <a:t> = 48,8  	=&gt;	</a:t>
            </a:r>
            <a:r>
              <a:rPr lang="fr-BE" sz="2600" i="1" dirty="0"/>
              <a:t>c</a:t>
            </a:r>
            <a:r>
              <a:rPr lang="fr-BE" sz="2600" dirty="0"/>
              <a:t>  = 54,4 - 48,8 = 5,6  </a:t>
            </a:r>
            <a:endParaRPr lang="it-IT" sz="2600" dirty="0"/>
          </a:p>
          <a:p>
            <a:r>
              <a:rPr lang="fr-BE" sz="2600" dirty="0"/>
              <a:t>Il s’agit d’un autre algorithme de résolution, qu’on appelle parfois « par multiplication » des deux membres d’une équation avant de procéder par « comparaison ou soustraction ». (apparu dans  5 % à 10% des copies, mais sans les écritures symboliques) </a:t>
            </a:r>
            <a:endParaRPr lang="it-IT" sz="2600" dirty="0"/>
          </a:p>
          <a:p>
            <a:r>
              <a:rPr lang="fr-BE" sz="2600" dirty="0"/>
              <a:t>On relève à ce propos, comme dans la démarche « par comparaison », les limites du langage rhétorique : </a:t>
            </a:r>
            <a:endParaRPr lang="it-IT" sz="2600" dirty="0"/>
          </a:p>
          <a:p>
            <a:r>
              <a:rPr lang="fr-BE" sz="2600" dirty="0"/>
              <a:t>On « sent » très bien que les élèves ont perçu les deux relations et sont capables de les comparer ou de les « manipuler ». Ils sont dans le registre numérique des mesures de longueur, même s’ils parlent encore de « parcours » et ajoutent des « km » à leurs opérations.</a:t>
            </a:r>
            <a:br>
              <a:rPr lang="fr-BE" sz="2600" dirty="0"/>
            </a:br>
            <a:endParaRPr lang="fr-BE" sz="2600" dirty="0"/>
          </a:p>
          <a:p>
            <a:r>
              <a:rPr lang="fr-BE" sz="2600" b="1" dirty="0"/>
              <a:t>Les langages qui mêlent les mots aux signes d’opération révèlent le besoin de symbolismes pour réduire la longueur des phrases.</a:t>
            </a:r>
            <a:endParaRPr lang="it-IT" sz="2600" b="1" dirty="0"/>
          </a:p>
          <a:p>
            <a:endParaRPr lang="it-IT" dirty="0"/>
          </a:p>
        </p:txBody>
      </p:sp>
    </p:spTree>
    <p:extLst>
      <p:ext uri="{BB962C8B-B14F-4D97-AF65-F5344CB8AC3E}">
        <p14:creationId xmlns:p14="http://schemas.microsoft.com/office/powerpoint/2010/main" val="12489970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5760" y="106680"/>
            <a:ext cx="8908243" cy="594360"/>
          </a:xfrm>
        </p:spPr>
        <p:txBody>
          <a:bodyPr>
            <a:normAutofit/>
          </a:bodyPr>
          <a:lstStyle/>
          <a:p>
            <a:pPr algn="ctr"/>
            <a:r>
              <a:rPr lang="fr-BE" sz="2400" b="1" i="1" cap="all" dirty="0"/>
              <a:t>« par essais »</a:t>
            </a:r>
            <a:r>
              <a:rPr lang="it-IT" sz="2400" dirty="0"/>
              <a:t> </a:t>
            </a:r>
          </a:p>
        </p:txBody>
      </p:sp>
      <p:sp>
        <p:nvSpPr>
          <p:cNvPr id="3" name="Segnaposto contenuto 2"/>
          <p:cNvSpPr>
            <a:spLocks noGrp="1"/>
          </p:cNvSpPr>
          <p:nvPr>
            <p:ph idx="1"/>
          </p:nvPr>
        </p:nvSpPr>
        <p:spPr>
          <a:xfrm>
            <a:off x="365760" y="838200"/>
            <a:ext cx="9809871" cy="5203163"/>
          </a:xfrm>
        </p:spPr>
        <p:txBody>
          <a:bodyPr>
            <a:normAutofit/>
          </a:bodyPr>
          <a:lstStyle/>
          <a:p>
            <a:r>
              <a:rPr lang="fr-BE" sz="2000" dirty="0"/>
              <a:t>(Cette procédure a été relevée dans environ 30 % des copies de catégorie 7 et 20% en catégorie 8 et rarement en catégories 9 et 10 et Le langage permettant de rendre compte de ces essais est descriptif, avec connecteurs logique typiques de la dichotomie : si / alors / /donc/ affirmation ou négation</a:t>
            </a:r>
            <a:r>
              <a:rPr lang="it-IT" sz="2000" dirty="0"/>
              <a:t>.</a:t>
            </a:r>
          </a:p>
          <a:p>
            <a:r>
              <a:rPr lang="fr-CH" sz="2000" dirty="0"/>
              <a:t>-</a:t>
            </a:r>
            <a:r>
              <a:rPr lang="mr-IN" sz="2000" dirty="0"/>
              <a:t>…</a:t>
            </a:r>
            <a:r>
              <a:rPr lang="fr-CH" sz="2000" dirty="0"/>
              <a:t> </a:t>
            </a:r>
            <a:r>
              <a:rPr lang="fr-BE" sz="2000" i="1" dirty="0"/>
              <a:t>On y est allé par déduction en s’aidant du parcours d’hier</a:t>
            </a:r>
            <a:r>
              <a:rPr lang="it-IT" sz="2000" dirty="0"/>
              <a:t/>
            </a:r>
            <a:br>
              <a:rPr lang="it-IT" sz="2000" dirty="0"/>
            </a:br>
            <a:r>
              <a:rPr lang="fr-BE" sz="2000" b="1" i="1" dirty="0"/>
              <a:t>Si</a:t>
            </a:r>
            <a:r>
              <a:rPr lang="fr-BE" sz="2000" i="1" dirty="0"/>
              <a:t> long = 10 </a:t>
            </a:r>
            <a:r>
              <a:rPr lang="fr-BE" sz="2000" b="1" i="1" dirty="0"/>
              <a:t>alors </a:t>
            </a:r>
            <a:r>
              <a:rPr lang="fr-BE" sz="2000" i="1" dirty="0"/>
              <a:t>court = 42 – 2 · 10 – 7,4 ·  2 = 7,2 pour le parcours court et pour demain 4 · 10 + 7,2 = </a:t>
            </a:r>
            <a:r>
              <a:rPr lang="fr-BE" sz="2000" b="1" i="1" dirty="0"/>
              <a:t>47,2 et non 48,8 donc c’est faux.</a:t>
            </a:r>
            <a:r>
              <a:rPr lang="it-IT" sz="2000" dirty="0"/>
              <a:t/>
            </a:r>
            <a:br>
              <a:rPr lang="it-IT" sz="2000" dirty="0"/>
            </a:br>
            <a:r>
              <a:rPr lang="fr-BE" sz="2000" i="1" dirty="0"/>
              <a:t>Si long = 10,7 alors court = 42 – 2 · 10,7 – 7,4 ·  2 = …</a:t>
            </a:r>
            <a:r>
              <a:rPr lang="it-IT" sz="2000" dirty="0"/>
              <a:t/>
            </a:r>
            <a:br>
              <a:rPr lang="it-IT" sz="2000" dirty="0"/>
            </a:br>
            <a:r>
              <a:rPr lang="fr-BE" sz="2000" b="1" i="1" dirty="0"/>
              <a:t>Si</a:t>
            </a:r>
            <a:r>
              <a:rPr lang="fr-BE" sz="2000" i="1" dirty="0"/>
              <a:t> long = 10,8 </a:t>
            </a:r>
            <a:r>
              <a:rPr lang="fr-BE" sz="2000" b="1" i="1" dirty="0"/>
              <a:t>alors</a:t>
            </a:r>
            <a:r>
              <a:rPr lang="fr-BE" sz="2000" i="1" dirty="0"/>
              <a:t> court = 42 – 2 · 10,8 – 7,4 ·  2 = 5,6 pour le court et pour demain 4 · 10,8 + 5,6 = 48,8, </a:t>
            </a:r>
            <a:r>
              <a:rPr lang="fr-BE" sz="2000" b="1" i="1" dirty="0"/>
              <a:t>ça joue</a:t>
            </a:r>
          </a:p>
          <a:p>
            <a:r>
              <a:rPr lang="fr-BE" sz="2000" dirty="0"/>
              <a:t>ou ils se limitent à évoquer la procédure:</a:t>
            </a:r>
            <a:br>
              <a:rPr lang="fr-BE" sz="2000" dirty="0"/>
            </a:br>
            <a:endParaRPr lang="fr-BE" sz="2000" dirty="0"/>
          </a:p>
          <a:p>
            <a:r>
              <a:rPr lang="it-IT" sz="2000" i="1" dirty="0"/>
              <a:t>Abbiamo scoperto che il percorso lungo è 18,4 km, il percorso media è 8 km e il percorso corto è di 4 km. Nel ultimo allenamento Giovanni ha percorso 50,4 km </a:t>
            </a:r>
            <a:br>
              <a:rPr lang="it-IT" sz="2000" i="1" dirty="0"/>
            </a:br>
            <a:r>
              <a:rPr lang="fr-BE" sz="2000" dirty="0"/>
              <a:t>(Ce dernier résultat est cohérent avec les choix précédents, mais faux</a:t>
            </a:r>
            <a:r>
              <a:rPr lang="fr-BE" sz="2000" dirty="0">
                <a:solidFill>
                  <a:schemeClr val="tx1"/>
                </a:solidFill>
              </a:rPr>
              <a:t>)</a:t>
            </a:r>
            <a:endParaRPr lang="it-IT" sz="2000" dirty="0">
              <a:solidFill>
                <a:schemeClr val="tx1"/>
              </a:solidFill>
            </a:endParaRPr>
          </a:p>
          <a:p>
            <a:endParaRPr lang="it-IT" sz="2000" dirty="0"/>
          </a:p>
          <a:p>
            <a:endParaRPr lang="it-IT" dirty="0"/>
          </a:p>
          <a:p>
            <a:endParaRPr lang="it-IT" dirty="0"/>
          </a:p>
        </p:txBody>
      </p:sp>
    </p:spTree>
    <p:extLst>
      <p:ext uri="{BB962C8B-B14F-4D97-AF65-F5344CB8AC3E}">
        <p14:creationId xmlns:p14="http://schemas.microsoft.com/office/powerpoint/2010/main" val="21290731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98121"/>
            <a:ext cx="8596668" cy="640080"/>
          </a:xfrm>
        </p:spPr>
        <p:txBody>
          <a:bodyPr>
            <a:normAutofit/>
          </a:bodyPr>
          <a:lstStyle/>
          <a:p>
            <a:r>
              <a:rPr lang="fr-BE" sz="2000" b="1" i="1" cap="all" dirty="0"/>
              <a:t>corrélations  résultats – Âge – langage</a:t>
            </a:r>
            <a:endParaRPr lang="it-IT" sz="2000" dirty="0"/>
          </a:p>
        </p:txBody>
      </p:sp>
      <p:sp>
        <p:nvSpPr>
          <p:cNvPr id="3" name="Segnaposto contenuto 2"/>
          <p:cNvSpPr>
            <a:spLocks noGrp="1"/>
          </p:cNvSpPr>
          <p:nvPr>
            <p:ph idx="1"/>
          </p:nvPr>
        </p:nvSpPr>
        <p:spPr>
          <a:xfrm>
            <a:off x="110360" y="1024759"/>
            <a:ext cx="9711558" cy="5675585"/>
          </a:xfrm>
        </p:spPr>
        <p:txBody>
          <a:bodyPr>
            <a:normAutofit/>
          </a:bodyPr>
          <a:lstStyle/>
          <a:p>
            <a:pPr>
              <a:lnSpc>
                <a:spcPct val="120000"/>
              </a:lnSpc>
              <a:spcBef>
                <a:spcPts val="0"/>
              </a:spcBef>
            </a:pPr>
            <a:r>
              <a:rPr lang="fr-FR" sz="2000" dirty="0"/>
              <a:t>Les indices de réussite du problème sont d’ordre statistique, à grande échelle (2222 copies)</a:t>
            </a:r>
          </a:p>
          <a:p>
            <a:pPr>
              <a:lnSpc>
                <a:spcPct val="120000"/>
              </a:lnSpc>
              <a:spcBef>
                <a:spcPts val="0"/>
              </a:spcBef>
            </a:pPr>
            <a:r>
              <a:rPr lang="fr-FR" sz="2000" dirty="0"/>
              <a:t>L’observation de ces statistiques laisse entrevoir l’effet de l’âge des élèves sur les moyennes de points attribués qui passent, de la catégorie 7 à la catégorie 10 respectivement, de 1,6 ; 2,2 ; 2,9 ; 3,2.</a:t>
            </a:r>
          </a:p>
          <a:p>
            <a:pPr>
              <a:lnSpc>
                <a:spcPct val="120000"/>
              </a:lnSpc>
              <a:spcBef>
                <a:spcPts val="0"/>
              </a:spcBef>
            </a:pPr>
            <a:r>
              <a:rPr lang="fr-FR" sz="2000" dirty="0"/>
              <a:t>L’analyse a posteriori conduite sur plusieurs centaines de copies de trois sections (FC, SR et PR) montre que la fréquence des raisonnements </a:t>
            </a:r>
            <a:r>
              <a:rPr lang="fr-FR" sz="2000" dirty="0" smtClean="0"/>
              <a:t>déductif</a:t>
            </a:r>
            <a:r>
              <a:rPr lang="fr-FR" sz="2000" dirty="0" smtClean="0"/>
              <a:t>s puis « génériques » augmente </a:t>
            </a:r>
            <a:r>
              <a:rPr lang="fr-FR" sz="2000" dirty="0"/>
              <a:t>aussi sensiblement avec l’âge des élèves. </a:t>
            </a:r>
          </a:p>
          <a:p>
            <a:pPr>
              <a:lnSpc>
                <a:spcPct val="120000"/>
              </a:lnSpc>
              <a:spcBef>
                <a:spcPts val="0"/>
              </a:spcBef>
            </a:pPr>
            <a:r>
              <a:rPr lang="fr-FR" sz="2000" dirty="0"/>
              <a:t>Ce type de procédure exige aussi un langage plus rigoureux que la simple description des essais : il faut décrire les étapes de la résolution, substituer les valeurs intermédiaires au fur et à mesure de leur découverte.</a:t>
            </a:r>
          </a:p>
          <a:p>
            <a:pPr>
              <a:lnSpc>
                <a:spcPct val="120000"/>
              </a:lnSpc>
              <a:spcBef>
                <a:spcPts val="0"/>
              </a:spcBef>
            </a:pPr>
            <a:r>
              <a:rPr lang="fr-FR" sz="2000" dirty="0"/>
              <a:t>Par conséquent il y a une corrélation évidente entre les capacités de raisonnement des élèves, et le langage pour les expliciter.</a:t>
            </a:r>
          </a:p>
          <a:p>
            <a:endParaRPr lang="it-IT" dirty="0"/>
          </a:p>
        </p:txBody>
      </p:sp>
    </p:spTree>
    <p:extLst>
      <p:ext uri="{BB962C8B-B14F-4D97-AF65-F5344CB8AC3E}">
        <p14:creationId xmlns:p14="http://schemas.microsoft.com/office/powerpoint/2010/main" val="6422838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0358" y="173421"/>
            <a:ext cx="9758261" cy="620209"/>
          </a:xfrm>
        </p:spPr>
        <p:txBody>
          <a:bodyPr>
            <a:normAutofit fontScale="90000"/>
          </a:bodyPr>
          <a:lstStyle/>
          <a:p>
            <a:r>
              <a:rPr lang="fr-BE" sz="2400" b="1" i="1" cap="all" dirty="0"/>
              <a:t> Erreurs </a:t>
            </a:r>
            <a:r>
              <a:rPr lang="fr-BE" sz="2700" dirty="0"/>
              <a:t>Langage « riche »  </a:t>
            </a:r>
            <a:r>
              <a:rPr lang="it-IT" dirty="0"/>
              <a:t/>
            </a:r>
            <a:br>
              <a:rPr lang="it-IT" dirty="0"/>
            </a:br>
            <a:endParaRPr lang="it-IT" dirty="0"/>
          </a:p>
        </p:txBody>
      </p:sp>
      <p:sp>
        <p:nvSpPr>
          <p:cNvPr id="3" name="Segnaposto contenuto 2"/>
          <p:cNvSpPr>
            <a:spLocks noGrp="1"/>
          </p:cNvSpPr>
          <p:nvPr>
            <p:ph idx="1"/>
          </p:nvPr>
        </p:nvSpPr>
        <p:spPr>
          <a:xfrm>
            <a:off x="110358" y="793630"/>
            <a:ext cx="10862442" cy="5247733"/>
          </a:xfrm>
        </p:spPr>
        <p:txBody>
          <a:bodyPr>
            <a:normAutofit fontScale="85000" lnSpcReduction="20000"/>
          </a:bodyPr>
          <a:lstStyle/>
          <a:p>
            <a:r>
              <a:rPr lang="fr-FR" sz="2800" dirty="0"/>
              <a:t>Il vaut la peine d’examiner aussi le langage par lequel ils nous ont restitué leur incapacité d’arriver à une réponse correcte. La langue naturelle « riche » n’est pas synonyme de rigueur et logique:</a:t>
            </a:r>
          </a:p>
          <a:p>
            <a:endParaRPr lang="fr-FR" sz="2800" dirty="0"/>
          </a:p>
          <a:p>
            <a:pPr>
              <a:lnSpc>
                <a:spcPct val="110000"/>
              </a:lnSpc>
              <a:spcBef>
                <a:spcPts val="0"/>
              </a:spcBef>
            </a:pPr>
            <a:r>
              <a:rPr lang="it-IT" sz="2800" dirty="0"/>
              <a:t>(7</a:t>
            </a:r>
            <a:r>
              <a:rPr lang="it-IT" sz="2600" dirty="0"/>
              <a:t>)</a:t>
            </a:r>
            <a:r>
              <a:rPr lang="it-IT" sz="2600" i="1" dirty="0"/>
              <a:t> Abbiamo trovato i percorsi medi di oggi che è 37 : 5 = 7,4 km poi abbiano sottratto 7,4 × 2 - 42 = 27,2 km. Abbiamo visto che domani Giovanni farà 48,8 km, di quelli sono 4 percorsi lunghi, quindi </a:t>
            </a:r>
            <a:r>
              <a:rPr lang="it-IT" sz="2600" i="1" dirty="0">
                <a:solidFill>
                  <a:srgbClr val="FF0000"/>
                </a:solidFill>
              </a:rPr>
              <a:t>abbiamo ipotizzato che un percorso lungo ha 0,2 km</a:t>
            </a:r>
            <a:r>
              <a:rPr lang="it-IT" sz="2600" i="1" dirty="0"/>
              <a:t>, poi siamo tornati sulla giornata di ieri e abbiamo moltiplicato quel 0,2 che è 0,4 per poi sottrarlo 27,2 che fa 26,8 </a:t>
            </a:r>
            <a:r>
              <a:rPr lang="it-IT" sz="2600" i="1" dirty="0">
                <a:solidFill>
                  <a:srgbClr val="FF0000"/>
                </a:solidFill>
              </a:rPr>
              <a:t>poi tolto il 0,8 – 2 unità </a:t>
            </a:r>
            <a:r>
              <a:rPr lang="it-IT" sz="2600" i="1" dirty="0"/>
              <a:t>= 24 : 2 = 12 + 0,2 = 12,2 = percorso lungo. Quindi il percorso lungo è 12,2 quello medio 7,4 e infine quello corto 2,8.</a:t>
            </a:r>
            <a:endParaRPr lang="it-IT" sz="2600" dirty="0"/>
          </a:p>
          <a:p>
            <a:pPr>
              <a:lnSpc>
                <a:spcPct val="110000"/>
              </a:lnSpc>
              <a:spcBef>
                <a:spcPts val="0"/>
              </a:spcBef>
            </a:pPr>
            <a:r>
              <a:rPr lang="it-IT" sz="2600" i="1" dirty="0"/>
              <a:t>Infine per trovare quanti kilometri che ha fatto Giovanni di dopo domani </a:t>
            </a:r>
            <a:r>
              <a:rPr lang="it-IT" sz="2600" i="1" dirty="0">
                <a:solidFill>
                  <a:srgbClr val="FF0000"/>
                </a:solidFill>
              </a:rPr>
              <a:t>che è 40 km</a:t>
            </a:r>
            <a:r>
              <a:rPr lang="it-IT" sz="2800" i="1" dirty="0"/>
              <a:t>.</a:t>
            </a:r>
            <a:r>
              <a:rPr lang="it-IT" sz="2800" dirty="0"/>
              <a:t> </a:t>
            </a:r>
          </a:p>
          <a:p>
            <a:pPr>
              <a:lnSpc>
                <a:spcPct val="110000"/>
              </a:lnSpc>
              <a:spcBef>
                <a:spcPts val="0"/>
              </a:spcBef>
            </a:pPr>
            <a:endParaRPr lang="it-IT" sz="2800" dirty="0"/>
          </a:p>
          <a:p>
            <a:pPr>
              <a:lnSpc>
                <a:spcPct val="110000"/>
              </a:lnSpc>
              <a:spcBef>
                <a:spcPts val="0"/>
              </a:spcBef>
            </a:pPr>
            <a:r>
              <a:rPr lang="fr-FR" sz="2800" dirty="0"/>
              <a:t>(ce dernier résultat n’est pas cohérent avec les précédents</a:t>
            </a:r>
            <a:r>
              <a:rPr lang="fr-FR" sz="2800" dirty="0">
                <a:solidFill>
                  <a:schemeClr val="tx1"/>
                </a:solidFill>
              </a:rPr>
              <a:t>).</a:t>
            </a:r>
          </a:p>
          <a:p>
            <a:endParaRPr lang="it-IT" dirty="0"/>
          </a:p>
          <a:p>
            <a:endParaRPr lang="it-IT" dirty="0"/>
          </a:p>
        </p:txBody>
      </p:sp>
    </p:spTree>
    <p:extLst>
      <p:ext uri="{BB962C8B-B14F-4D97-AF65-F5344CB8AC3E}">
        <p14:creationId xmlns:p14="http://schemas.microsoft.com/office/powerpoint/2010/main" val="879453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89781"/>
            <a:ext cx="8596668" cy="724619"/>
          </a:xfrm>
        </p:spPr>
        <p:txBody>
          <a:bodyPr/>
          <a:lstStyle/>
          <a:p>
            <a:pPr algn="ctr"/>
            <a:r>
              <a:rPr lang="fr-BE" b="1" i="1" cap="all" dirty="0"/>
              <a:t>« Erreurs »</a:t>
            </a:r>
            <a:endParaRPr lang="it-IT" dirty="0"/>
          </a:p>
        </p:txBody>
      </p:sp>
      <p:sp>
        <p:nvSpPr>
          <p:cNvPr id="3" name="Segnaposto contenuto 2"/>
          <p:cNvSpPr>
            <a:spLocks noGrp="1"/>
          </p:cNvSpPr>
          <p:nvPr>
            <p:ph idx="1"/>
          </p:nvPr>
        </p:nvSpPr>
        <p:spPr>
          <a:xfrm>
            <a:off x="207034" y="914400"/>
            <a:ext cx="9506309" cy="5126963"/>
          </a:xfrm>
        </p:spPr>
        <p:txBody>
          <a:bodyPr>
            <a:normAutofit lnSpcReduction="10000"/>
          </a:bodyPr>
          <a:lstStyle/>
          <a:p>
            <a:pPr>
              <a:lnSpc>
                <a:spcPct val="120000"/>
              </a:lnSpc>
              <a:spcBef>
                <a:spcPts val="0"/>
              </a:spcBef>
            </a:pPr>
            <a:r>
              <a:rPr lang="fr-BE" dirty="0"/>
              <a:t>Récit « partiel» en langage « pauvre »  </a:t>
            </a:r>
            <a:endParaRPr lang="it-IT" dirty="0"/>
          </a:p>
          <a:p>
            <a:pPr>
              <a:lnSpc>
                <a:spcPct val="120000"/>
              </a:lnSpc>
              <a:spcBef>
                <a:spcPts val="0"/>
              </a:spcBef>
            </a:pPr>
            <a:r>
              <a:rPr lang="fr-BE" i="1" dirty="0"/>
              <a:t>-</a:t>
            </a:r>
            <a:r>
              <a:rPr lang="fr-BE" dirty="0"/>
              <a:t>	(7) </a:t>
            </a:r>
            <a:r>
              <a:rPr lang="fr-BE" i="1" dirty="0"/>
              <a:t>On a calculé 42 – 5 = 37 pour diviser 37 : 5 = 7,4</a:t>
            </a:r>
            <a:r>
              <a:rPr lang="it-IT" dirty="0"/>
              <a:t/>
            </a:r>
            <a:br>
              <a:rPr lang="it-IT" dirty="0"/>
            </a:br>
            <a:r>
              <a:rPr lang="fr-BE" i="1" dirty="0"/>
              <a:t>	un parcours moyen = 7,4</a:t>
            </a:r>
            <a:r>
              <a:rPr lang="it-IT" dirty="0"/>
              <a:t/>
            </a:r>
            <a:br>
              <a:rPr lang="it-IT" dirty="0"/>
            </a:br>
            <a:r>
              <a:rPr lang="it-IT" dirty="0"/>
              <a:t>	</a:t>
            </a:r>
            <a:r>
              <a:rPr lang="fr-BE" i="1" dirty="0"/>
              <a:t>un parcours court = 5,2</a:t>
            </a:r>
            <a:r>
              <a:rPr lang="it-IT" dirty="0"/>
              <a:t/>
            </a:r>
            <a:br>
              <a:rPr lang="it-IT" dirty="0"/>
            </a:br>
            <a:r>
              <a:rPr lang="it-IT" dirty="0"/>
              <a:t>	</a:t>
            </a:r>
            <a:r>
              <a:rPr lang="fr-BE" i="1" dirty="0"/>
              <a:t>un parcours long = 10,9</a:t>
            </a:r>
            <a:r>
              <a:rPr lang="it-IT" dirty="0"/>
              <a:t/>
            </a:r>
            <a:br>
              <a:rPr lang="it-IT" dirty="0"/>
            </a:br>
            <a:r>
              <a:rPr lang="it-IT" dirty="0"/>
              <a:t>	</a:t>
            </a:r>
            <a:r>
              <a:rPr lang="fr-BE" i="1" dirty="0"/>
              <a:t>10.9 × 4 +5,2 = 48,8		10,9 + 22,2 + 10,4 = 43,5</a:t>
            </a:r>
            <a:r>
              <a:rPr lang="it-IT" dirty="0"/>
              <a:t/>
            </a:r>
            <a:br>
              <a:rPr lang="it-IT" dirty="0"/>
            </a:br>
            <a:r>
              <a:rPr lang="it-IT" dirty="0"/>
              <a:t>	</a:t>
            </a:r>
            <a:r>
              <a:rPr lang="fr-BE" i="1" dirty="0"/>
              <a:t>Jean aura fait 43,3 à son dernier entraînement</a:t>
            </a:r>
            <a:endParaRPr lang="it-IT" dirty="0"/>
          </a:p>
          <a:p>
            <a:pPr>
              <a:lnSpc>
                <a:spcPct val="120000"/>
              </a:lnSpc>
              <a:spcBef>
                <a:spcPts val="0"/>
              </a:spcBef>
            </a:pPr>
            <a:r>
              <a:rPr lang="fr-BE" dirty="0"/>
              <a:t>Langage « pauvre » </a:t>
            </a:r>
          </a:p>
          <a:p>
            <a:pPr>
              <a:lnSpc>
                <a:spcPct val="120000"/>
              </a:lnSpc>
              <a:spcBef>
                <a:spcPts val="0"/>
              </a:spcBef>
            </a:pPr>
            <a:r>
              <a:rPr lang="fr-BE" dirty="0"/>
              <a:t>- (7) </a:t>
            </a:r>
            <a:r>
              <a:rPr lang="fr-BE" i="1" dirty="0"/>
              <a:t>Lors de son dernier entraînement, Jean fera 40,3 kilomètres</a:t>
            </a:r>
            <a:r>
              <a:rPr lang="fr-BE" dirty="0"/>
              <a:t>. (phrase recopiée de l’énoncé)</a:t>
            </a:r>
            <a:r>
              <a:rPr lang="it-IT" dirty="0"/>
              <a:t/>
            </a:r>
            <a:br>
              <a:rPr lang="it-IT" dirty="0"/>
            </a:br>
            <a:r>
              <a:rPr lang="fr-BE" i="1" dirty="0"/>
              <a:t>Par coup de chance : (12,1 + 7,4 + 7,4 + 7,4 + 3 + 3 = 40,3)</a:t>
            </a:r>
            <a:br>
              <a:rPr lang="fr-BE" i="1" dirty="0"/>
            </a:br>
            <a:endParaRPr lang="fr-BE" i="1" dirty="0"/>
          </a:p>
          <a:p>
            <a:pPr>
              <a:lnSpc>
                <a:spcPct val="120000"/>
              </a:lnSpc>
              <a:spcBef>
                <a:spcPts val="0"/>
              </a:spcBef>
            </a:pPr>
            <a:r>
              <a:rPr lang="fr-BE" i="1" dirty="0"/>
              <a:t>- 1 parcours moyen fait : 7 km car 42 – 5 = 37 et 5 × 7 = 35. </a:t>
            </a:r>
            <a:r>
              <a:rPr lang="it-IT" dirty="0"/>
              <a:t/>
            </a:r>
            <a:br>
              <a:rPr lang="it-IT" dirty="0"/>
            </a:br>
            <a:r>
              <a:rPr lang="fr-BE" i="1" dirty="0"/>
              <a:t>Il fera 35 km.</a:t>
            </a:r>
            <a:br>
              <a:rPr lang="fr-BE" i="1" dirty="0"/>
            </a:br>
            <a:endParaRPr lang="it-IT" dirty="0"/>
          </a:p>
          <a:p>
            <a:pPr>
              <a:lnSpc>
                <a:spcPct val="120000"/>
              </a:lnSpc>
              <a:spcBef>
                <a:spcPts val="0"/>
              </a:spcBef>
            </a:pPr>
            <a:r>
              <a:rPr lang="fr-BE" i="1" dirty="0"/>
              <a:t>-	On fait 4 × 42 = 168 – 5 = 163 – 48,8 = 114,2 donc ça fait le résultat</a:t>
            </a:r>
            <a:endParaRPr lang="it-IT" dirty="0"/>
          </a:p>
          <a:p>
            <a:endParaRPr lang="it-IT" dirty="0"/>
          </a:p>
        </p:txBody>
      </p:sp>
    </p:spTree>
    <p:extLst>
      <p:ext uri="{BB962C8B-B14F-4D97-AF65-F5344CB8AC3E}">
        <p14:creationId xmlns:p14="http://schemas.microsoft.com/office/powerpoint/2010/main" val="703226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
            <a:ext cx="8596668" cy="555811"/>
          </a:xfrm>
        </p:spPr>
        <p:txBody>
          <a:bodyPr>
            <a:noAutofit/>
          </a:bodyPr>
          <a:lstStyle/>
          <a:p>
            <a:r>
              <a:rPr lang="fr-BE" sz="2400" b="1" i="1" cap="all" dirty="0"/>
              <a:t>Langage et pensée</a:t>
            </a:r>
            <a:endParaRPr lang="it-IT" sz="2400" dirty="0"/>
          </a:p>
        </p:txBody>
      </p:sp>
      <p:sp>
        <p:nvSpPr>
          <p:cNvPr id="3" name="Segnaposto contenuto 2"/>
          <p:cNvSpPr>
            <a:spLocks noGrp="1"/>
          </p:cNvSpPr>
          <p:nvPr>
            <p:ph idx="1"/>
          </p:nvPr>
        </p:nvSpPr>
        <p:spPr>
          <a:xfrm>
            <a:off x="677335" y="555812"/>
            <a:ext cx="9255559" cy="6060141"/>
          </a:xfrm>
        </p:spPr>
        <p:txBody>
          <a:bodyPr>
            <a:normAutofit fontScale="77500" lnSpcReduction="20000"/>
          </a:bodyPr>
          <a:lstStyle/>
          <a:p>
            <a:pPr algn="just">
              <a:lnSpc>
                <a:spcPct val="110000"/>
              </a:lnSpc>
              <a:spcBef>
                <a:spcPts val="400"/>
              </a:spcBef>
            </a:pPr>
            <a:r>
              <a:rPr lang="fr-BE" sz="2300" dirty="0"/>
              <a:t>« Entraînement cyclistes » est révélateur de l’usage d’un langage naturel pour l’élève pour exprimer la pensée qui a conduit la recherche des différentes longueurs de parcours. On y trouve des mots, des phrases, des nombres, des signes d’égalité et d’opérations, mais aussi des symboles pour </a:t>
            </a:r>
            <a:r>
              <a:rPr lang="fr-BE" sz="2300" dirty="0" smtClean="0"/>
              <a:t>raccourcir </a:t>
            </a:r>
            <a:r>
              <a:rPr lang="fr-BE" sz="2300" dirty="0"/>
              <a:t>les écritures. Par exemple la </a:t>
            </a:r>
            <a:r>
              <a:rPr lang="fr-BE" sz="2300" i="1" dirty="0"/>
              <a:t>longueur du parcours moyen</a:t>
            </a:r>
            <a:r>
              <a:rPr lang="fr-BE" sz="2300" dirty="0"/>
              <a:t>, devient </a:t>
            </a:r>
            <a:r>
              <a:rPr lang="fr-BE" sz="2300" i="1" dirty="0"/>
              <a:t>parcours moyen</a:t>
            </a:r>
            <a:r>
              <a:rPr lang="fr-BE" sz="2300" dirty="0"/>
              <a:t>, puis </a:t>
            </a:r>
            <a:r>
              <a:rPr lang="fr-BE" sz="2300" i="1" dirty="0"/>
              <a:t>moyen</a:t>
            </a:r>
            <a:r>
              <a:rPr lang="fr-BE" sz="2300" dirty="0"/>
              <a:t>, puis </a:t>
            </a:r>
            <a:r>
              <a:rPr lang="fr-BE" sz="2300" i="1" dirty="0"/>
              <a:t>M</a:t>
            </a:r>
            <a:r>
              <a:rPr lang="fr-BE" sz="2300" dirty="0"/>
              <a:t> … . </a:t>
            </a:r>
            <a:endParaRPr lang="it-IT" sz="2300" dirty="0"/>
          </a:p>
          <a:p>
            <a:pPr algn="just">
              <a:lnSpc>
                <a:spcPct val="110000"/>
              </a:lnSpc>
              <a:spcBef>
                <a:spcPts val="400"/>
              </a:spcBef>
            </a:pPr>
            <a:r>
              <a:rPr lang="fr-BE" sz="2300" dirty="0"/>
              <a:t>Ces écritures sont là pour réduire la longueur des textes et mettre en évidence les grandeurs ou les valeurs encore indéterminées.</a:t>
            </a:r>
            <a:endParaRPr lang="it-IT" sz="2300" dirty="0"/>
          </a:p>
          <a:p>
            <a:pPr algn="just">
              <a:lnSpc>
                <a:spcPct val="110000"/>
              </a:lnSpc>
              <a:spcBef>
                <a:spcPts val="400"/>
              </a:spcBef>
            </a:pPr>
            <a:r>
              <a:rPr lang="fr-BE" sz="2300" dirty="0"/>
              <a:t>Elles portent aussi en elles le passage des objets physiques – les parcours avec leur représentations spatiales et </a:t>
            </a:r>
            <a:r>
              <a:rPr lang="fr-BE" sz="2300" dirty="0" smtClean="0"/>
              <a:t>matérielles </a:t>
            </a:r>
            <a:r>
              <a:rPr lang="fr-BE" sz="2300" dirty="0"/>
              <a:t>– à leurs mesures, qui sont des « nombres de km » et certaines fois aux </a:t>
            </a:r>
            <a:r>
              <a:rPr lang="fr-BE" sz="2300" dirty="0" smtClean="0"/>
              <a:t>nombres « désincarnés » </a:t>
            </a:r>
            <a:r>
              <a:rPr lang="fr-BE" sz="2300" dirty="0"/>
              <a:t>(nombres réels).</a:t>
            </a:r>
            <a:endParaRPr lang="it-IT" sz="2300" dirty="0"/>
          </a:p>
          <a:p>
            <a:pPr algn="just">
              <a:lnSpc>
                <a:spcPct val="110000"/>
              </a:lnSpc>
              <a:spcBef>
                <a:spcPts val="400"/>
              </a:spcBef>
            </a:pPr>
            <a:r>
              <a:rPr lang="fr-BE" sz="2300" dirty="0"/>
              <a:t>Il y a là tous les ingrédients nécessaire à l’introduction des symbolismes algébriques.</a:t>
            </a:r>
            <a:endParaRPr lang="it-IT" sz="2300" dirty="0"/>
          </a:p>
          <a:p>
            <a:pPr algn="just">
              <a:lnSpc>
                <a:spcPct val="110000"/>
              </a:lnSpc>
              <a:spcBef>
                <a:spcPts val="400"/>
              </a:spcBef>
            </a:pPr>
            <a:r>
              <a:rPr lang="fr-FR" sz="2300" dirty="0"/>
              <a:t>On peut rappeler que, historiquement, le langage algébrique a mis des siècles à se développer et passer de la rhétorique au symbolismes actuels en passant par des formes intermédiaires.</a:t>
            </a:r>
          </a:p>
          <a:p>
            <a:pPr algn="just">
              <a:lnSpc>
                <a:spcPct val="110000"/>
              </a:lnSpc>
              <a:spcBef>
                <a:spcPts val="400"/>
              </a:spcBef>
            </a:pPr>
            <a:r>
              <a:rPr lang="fr-FR" sz="2300" dirty="0"/>
              <a:t>Le langage algébrique est actuellement proposé dans les programmes de toutes les classes de nos catégories 8 à 10. Mais réfléchit-on toujours à la manière de l’aborder ?</a:t>
            </a:r>
          </a:p>
          <a:p>
            <a:pPr algn="just">
              <a:lnSpc>
                <a:spcPct val="110000"/>
              </a:lnSpc>
              <a:spcBef>
                <a:spcPts val="400"/>
              </a:spcBef>
            </a:pPr>
            <a:r>
              <a:rPr lang="fr-FR" sz="2300" dirty="0"/>
              <a:t>Dans nos « Entraînement cyclistes » on part d’un contexte. Les symboles pour représenter les parcours sont une création des élèves, répondant à un besoin. Ce ne sont pas des </a:t>
            </a:r>
            <a:r>
              <a:rPr lang="fr-FR" sz="2300" i="1" dirty="0"/>
              <a:t>x</a:t>
            </a:r>
            <a:r>
              <a:rPr lang="fr-FR" sz="2300" dirty="0"/>
              <a:t> ou des </a:t>
            </a:r>
            <a:r>
              <a:rPr lang="fr-FR" sz="2300" i="1" dirty="0"/>
              <a:t>y </a:t>
            </a:r>
            <a:r>
              <a:rPr lang="fr-FR" sz="2300" dirty="0"/>
              <a:t>tombés du ciel qu’on va devoir combiner avec des opérations arithmétiques.</a:t>
            </a:r>
          </a:p>
          <a:p>
            <a:endParaRPr lang="it-IT" dirty="0"/>
          </a:p>
        </p:txBody>
      </p:sp>
    </p:spTree>
    <p:extLst>
      <p:ext uri="{BB962C8B-B14F-4D97-AF65-F5344CB8AC3E}">
        <p14:creationId xmlns:p14="http://schemas.microsoft.com/office/powerpoint/2010/main" val="500999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76463"/>
            <a:ext cx="8596668" cy="481263"/>
          </a:xfrm>
        </p:spPr>
        <p:txBody>
          <a:bodyPr>
            <a:noAutofit/>
          </a:bodyPr>
          <a:lstStyle/>
          <a:p>
            <a:r>
              <a:rPr lang="fr-BE" sz="2800" b="1" i="1" cap="all" dirty="0"/>
              <a:t>Que faire des langages des Élèves?</a:t>
            </a:r>
            <a:r>
              <a:rPr lang="it-IT" sz="2800" dirty="0"/>
              <a:t> </a:t>
            </a:r>
          </a:p>
        </p:txBody>
      </p:sp>
      <p:sp>
        <p:nvSpPr>
          <p:cNvPr id="3" name="Segnaposto contenuto 2"/>
          <p:cNvSpPr>
            <a:spLocks noGrp="1"/>
          </p:cNvSpPr>
          <p:nvPr>
            <p:ph idx="1"/>
          </p:nvPr>
        </p:nvSpPr>
        <p:spPr>
          <a:xfrm>
            <a:off x="677334" y="866274"/>
            <a:ext cx="9514416" cy="5991726"/>
          </a:xfrm>
        </p:spPr>
        <p:txBody>
          <a:bodyPr>
            <a:normAutofit/>
          </a:bodyPr>
          <a:lstStyle/>
          <a:p>
            <a:r>
              <a:rPr lang="fr-BE" b="1" i="1" cap="all" dirty="0"/>
              <a:t>- </a:t>
            </a:r>
            <a:r>
              <a:rPr lang="fr-BE" b="1" dirty="0"/>
              <a:t>les reconnaître :</a:t>
            </a:r>
            <a:r>
              <a:rPr lang="fr-BE" dirty="0"/>
              <a:t> savoir qu’ils existent, qu’ils ont droit à leur existence, qu’ils apparaissent spontanément dans toutes les productions d’élèves que nous examinons, qu’ils sont différents de nos langages d’adultes et que c’est bien naturel. On devrait sur ce point faire le rapprochement avec le </a:t>
            </a:r>
            <a:r>
              <a:rPr lang="fr-BE"/>
              <a:t>jeune enfant </a:t>
            </a:r>
            <a:r>
              <a:rPr lang="fr-BE" dirty="0"/>
              <a:t>en train de s’approprier sa langue maternelle ou à quelqu’un qui apprend une langue étrangère.</a:t>
            </a:r>
            <a:endParaRPr lang="it-IT" dirty="0"/>
          </a:p>
          <a:p>
            <a:r>
              <a:rPr lang="fr-BE" b="1" dirty="0"/>
              <a:t>- chercher à les comprendre </a:t>
            </a:r>
            <a:r>
              <a:rPr lang="fr-BE" dirty="0"/>
              <a:t>: derrière les mots, les signes et les dessins, il y a des représentations mentales qui peuvent révéler des obstacles, des conceptions erronées ou incomplètes … déterminants pour les interventions didactiques qui suivent la résolution du problème ;</a:t>
            </a:r>
            <a:endParaRPr lang="it-IT" dirty="0"/>
          </a:p>
          <a:p>
            <a:r>
              <a:rPr lang="fr-BE" b="1" dirty="0"/>
              <a:t>- y répondre dans un langage approprié : </a:t>
            </a:r>
            <a:r>
              <a:rPr lang="fr-BE" dirty="0"/>
              <a:t>utiliser avec les élèves un langage plus évolué que le leur tout en restant à leur portée ; en traduisant leurs expressions et symboles dans une langue plus rigoureuse, en faisant comprendre les raisons de cette évolution, en encourageant les expressions correctes, …</a:t>
            </a:r>
            <a:endParaRPr lang="it-IT" dirty="0"/>
          </a:p>
          <a:p>
            <a:r>
              <a:rPr lang="it-IT" sz="2400" i="1" dirty="0" err="1">
                <a:solidFill>
                  <a:srgbClr val="FF0000"/>
                </a:solidFill>
              </a:rPr>
              <a:t>Nous</a:t>
            </a:r>
            <a:r>
              <a:rPr lang="it-IT" sz="2400" i="1" dirty="0">
                <a:solidFill>
                  <a:srgbClr val="FF0000"/>
                </a:solidFill>
              </a:rPr>
              <a:t> </a:t>
            </a:r>
            <a:r>
              <a:rPr lang="it-IT" sz="2400" i="1" dirty="0" err="1">
                <a:solidFill>
                  <a:srgbClr val="FF0000"/>
                </a:solidFill>
              </a:rPr>
              <a:t>écrivons</a:t>
            </a:r>
            <a:r>
              <a:rPr lang="it-IT" sz="2400" i="1" dirty="0">
                <a:solidFill>
                  <a:srgbClr val="FF0000"/>
                </a:solidFill>
              </a:rPr>
              <a:t>, 			</a:t>
            </a:r>
            <a:br>
              <a:rPr lang="it-IT" sz="2400" i="1" dirty="0">
                <a:solidFill>
                  <a:srgbClr val="FF0000"/>
                </a:solidFill>
              </a:rPr>
            </a:br>
            <a:r>
              <a:rPr lang="it-IT" sz="2400" i="1" dirty="0" err="1">
                <a:solidFill>
                  <a:srgbClr val="FF0000"/>
                </a:solidFill>
              </a:rPr>
              <a:t>donc</a:t>
            </a:r>
            <a:r>
              <a:rPr lang="it-IT" sz="2400" i="1" dirty="0">
                <a:solidFill>
                  <a:srgbClr val="FF0000"/>
                </a:solidFill>
              </a:rPr>
              <a:t> </a:t>
            </a:r>
            <a:r>
              <a:rPr lang="it-IT" sz="2400" i="1" dirty="0" err="1">
                <a:solidFill>
                  <a:srgbClr val="FF0000"/>
                </a:solidFill>
              </a:rPr>
              <a:t>nous</a:t>
            </a:r>
            <a:r>
              <a:rPr lang="it-IT" sz="2400" i="1" dirty="0">
                <a:solidFill>
                  <a:srgbClr val="FF0000"/>
                </a:solidFill>
              </a:rPr>
              <a:t> </a:t>
            </a:r>
            <a:r>
              <a:rPr lang="it-IT" sz="2400" i="1" dirty="0" err="1">
                <a:solidFill>
                  <a:srgbClr val="FF0000"/>
                </a:solidFill>
              </a:rPr>
              <a:t>sommes</a:t>
            </a:r>
            <a:endParaRPr lang="it-IT" sz="2400" dirty="0">
              <a:solidFill>
                <a:srgbClr val="FF0000"/>
              </a:solidFill>
            </a:endParaRPr>
          </a:p>
          <a:p>
            <a:endParaRPr lang="it-IT" sz="24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4761" y="4787009"/>
            <a:ext cx="3108429" cy="2070991"/>
          </a:xfrm>
          <a:prstGeom prst="rect">
            <a:avLst/>
          </a:prstGeom>
        </p:spPr>
      </p:pic>
    </p:spTree>
    <p:extLst>
      <p:ext uri="{BB962C8B-B14F-4D97-AF65-F5344CB8AC3E}">
        <p14:creationId xmlns:p14="http://schemas.microsoft.com/office/powerpoint/2010/main" val="3287380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Sfaccettatura">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faccettatur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1970</TotalTime>
  <Words>2504</Words>
  <Application>Microsoft Macintosh PowerPoint</Application>
  <PresentationFormat>Personnalisé</PresentationFormat>
  <Paragraphs>287</Paragraphs>
  <Slides>44</Slides>
  <Notes>11</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Sfaccettatura</vt:lpstr>
      <vt:lpstr>Da Stefano Bartezzaghi- Parole in gioco, Bompiani, 2017</vt:lpstr>
      <vt:lpstr>       J’écris donc je suis, en mathématiques aussi  dans le contexte des problèmes du RMT </vt:lpstr>
      <vt:lpstr> Italien  oral         I Français oral                      Lucia            François         </vt:lpstr>
      <vt:lpstr>Saut temporel et épistémologique</vt:lpstr>
      <vt:lpstr>Deux grands maîtres</vt:lpstr>
      <vt:lpstr>De là au titre de notre conférence </vt:lpstr>
      <vt:lpstr>Sur le contexte sémantique des énoncés  </vt:lpstr>
      <vt:lpstr>La langue des adultes dans les énoncés et la langue des élèves dans leurs explications</vt:lpstr>
      <vt:lpstr>Extrait des critères pour l’élaboration des problèmes</vt:lpstr>
      <vt:lpstr>Le nez de Pinocchio (cat. 3, 4, 5)</vt:lpstr>
      <vt:lpstr>Le nez de Pinocchio, RMT 7 (Grugnetti, Dupuis, 2001)  </vt:lpstr>
      <vt:lpstr>le contenu mathématique</vt:lpstr>
      <vt:lpstr>Les hirondelles (cat. 3)</vt:lpstr>
      <vt:lpstr>Hirondelles et colombes (cat. 4, 5)</vt:lpstr>
      <vt:lpstr>Les hirondelles- Hirondelles et colombes, RMT 23</vt:lpstr>
      <vt:lpstr>Les réussites</vt:lpstr>
      <vt:lpstr>Nos petits “Vergnaud” avec un langage naturel et iconique</vt:lpstr>
      <vt:lpstr>Nos petits “Vergnaud” avec un langage iconique parfaitement géré</vt:lpstr>
      <vt:lpstr>Erreurs qui en découlent: réponse 31 et l’importance des explications des élèves</vt:lpstr>
      <vt:lpstr>Erreurs qui en découlent: réponse 48 et l’importance des explications des élèves</vt:lpstr>
      <vt:lpstr>Erreurs qui en découlent: réponse 17 ... et l’importance des explications des élèves</vt:lpstr>
      <vt:lpstr>De l’unicité du langage d’un énoncé aux différents langages des élèves</vt:lpstr>
      <vt:lpstr>Langue naturelle et représentation graphique comme support pour la gestion des transformations </vt:lpstr>
      <vt:lpstr> La multiplicité des langages</vt:lpstr>
      <vt:lpstr>Deuxième partie</vt:lpstr>
      <vt:lpstr>ENTRAÎNEMENTS CYCLISTES /Cat. 7, 8, 9, 10 </vt:lpstr>
      <vt:lpstr>Notre langage… pour les Élèves  Analyse de notre énoncé : </vt:lpstr>
      <vt:lpstr>DERRIèRE LES MOTS</vt:lpstr>
      <vt:lpstr>Analyse de la tâche et critères d’attribution…</vt:lpstr>
      <vt:lpstr>TRADUCTION DES DONNEES</vt:lpstr>
      <vt:lpstr>TRADUCTION DES DONNEES</vt:lpstr>
      <vt:lpstr>TRADUCTION DES DONNEES</vt:lpstr>
      <vt:lpstr>Démarche parcours moyen</vt:lpstr>
      <vt:lpstr>La substitution</vt:lpstr>
      <vt:lpstr>démarche « par comparaison »</vt:lpstr>
      <vt:lpstr>démarche « par comparaison » </vt:lpstr>
      <vt:lpstr>démarche « par comparaison »</vt:lpstr>
      <vt:lpstr>démarche « par multiplication » </vt:lpstr>
      <vt:lpstr>« par essais » </vt:lpstr>
      <vt:lpstr>corrélations  résultats – Âge – langage</vt:lpstr>
      <vt:lpstr> Erreurs Langage « riche »   </vt:lpstr>
      <vt:lpstr>« Erreurs »</vt:lpstr>
      <vt:lpstr>Langage et pensée</vt:lpstr>
      <vt:lpstr>Que faire des langages des Élèves?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SCRIVO DUNQUE SONO, ANCHE IN MATEMATICA NEL CONTESTO DEI PROBLEMI DEL RMT </dc:title>
  <dc:creator>Lucia Grugnetti</dc:creator>
  <cp:lastModifiedBy>JAQUET François</cp:lastModifiedBy>
  <cp:revision>180</cp:revision>
  <dcterms:created xsi:type="dcterms:W3CDTF">2017-07-17T15:34:29Z</dcterms:created>
  <dcterms:modified xsi:type="dcterms:W3CDTF">2017-10-26T20:18:35Z</dcterms:modified>
</cp:coreProperties>
</file>