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371" r:id="rId2"/>
    <p:sldId id="409" r:id="rId3"/>
    <p:sldId id="407" r:id="rId4"/>
    <p:sldId id="491" r:id="rId5"/>
    <p:sldId id="410" r:id="rId6"/>
    <p:sldId id="420" r:id="rId7"/>
    <p:sldId id="436" r:id="rId8"/>
    <p:sldId id="439" r:id="rId9"/>
    <p:sldId id="492" r:id="rId10"/>
    <p:sldId id="493" r:id="rId11"/>
    <p:sldId id="418" r:id="rId12"/>
    <p:sldId id="423" r:id="rId13"/>
    <p:sldId id="451" r:id="rId14"/>
    <p:sldId id="257" r:id="rId15"/>
    <p:sldId id="435" r:id="rId16"/>
    <p:sldId id="452" r:id="rId17"/>
    <p:sldId id="437" r:id="rId18"/>
    <p:sldId id="438" r:id="rId19"/>
    <p:sldId id="453" r:id="rId20"/>
    <p:sldId id="440" r:id="rId21"/>
    <p:sldId id="434" r:id="rId22"/>
    <p:sldId id="454" r:id="rId23"/>
    <p:sldId id="455" r:id="rId24"/>
    <p:sldId id="415" r:id="rId25"/>
    <p:sldId id="456" r:id="rId26"/>
    <p:sldId id="457" r:id="rId27"/>
    <p:sldId id="411" r:id="rId28"/>
    <p:sldId id="458" r:id="rId29"/>
    <p:sldId id="412" r:id="rId30"/>
    <p:sldId id="459" r:id="rId31"/>
    <p:sldId id="424" r:id="rId32"/>
    <p:sldId id="425" r:id="rId33"/>
    <p:sldId id="426" r:id="rId34"/>
    <p:sldId id="441" r:id="rId35"/>
    <p:sldId id="428" r:id="rId36"/>
    <p:sldId id="429" r:id="rId37"/>
    <p:sldId id="431" r:id="rId38"/>
    <p:sldId id="427" r:id="rId39"/>
    <p:sldId id="430" r:id="rId40"/>
    <p:sldId id="432" r:id="rId41"/>
    <p:sldId id="433" r:id="rId42"/>
    <p:sldId id="450" r:id="rId43"/>
    <p:sldId id="460" r:id="rId44"/>
    <p:sldId id="461" r:id="rId45"/>
    <p:sldId id="462" r:id="rId46"/>
    <p:sldId id="463" r:id="rId47"/>
    <p:sldId id="464" r:id="rId48"/>
    <p:sldId id="465" r:id="rId49"/>
    <p:sldId id="466" r:id="rId50"/>
    <p:sldId id="467" r:id="rId51"/>
    <p:sldId id="468" r:id="rId52"/>
    <p:sldId id="470" r:id="rId53"/>
    <p:sldId id="471" r:id="rId54"/>
    <p:sldId id="472" r:id="rId55"/>
    <p:sldId id="473" r:id="rId56"/>
    <p:sldId id="474" r:id="rId57"/>
    <p:sldId id="475" r:id="rId58"/>
    <p:sldId id="476" r:id="rId59"/>
    <p:sldId id="477" r:id="rId60"/>
    <p:sldId id="478" r:id="rId61"/>
    <p:sldId id="479" r:id="rId62"/>
    <p:sldId id="480" r:id="rId63"/>
    <p:sldId id="482" r:id="rId64"/>
    <p:sldId id="483" r:id="rId65"/>
    <p:sldId id="484" r:id="rId66"/>
    <p:sldId id="485" r:id="rId67"/>
    <p:sldId id="486" r:id="rId68"/>
    <p:sldId id="487" r:id="rId69"/>
    <p:sldId id="488" r:id="rId70"/>
    <p:sldId id="442" r:id="rId71"/>
    <p:sldId id="443" r:id="rId72"/>
    <p:sldId id="444" r:id="rId73"/>
    <p:sldId id="445" r:id="rId74"/>
    <p:sldId id="446" r:id="rId75"/>
    <p:sldId id="447" r:id="rId76"/>
    <p:sldId id="448" r:id="rId77"/>
    <p:sldId id="489" r:id="rId78"/>
    <p:sldId id="490" r:id="rId7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1D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51C5FE-15FC-A91C-4C12-23DDFAE9EE33}" v="4" dt="2026-04-13T13:53:27.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65"/>
    <p:restoredTop sz="94815"/>
  </p:normalViewPr>
  <p:slideViewPr>
    <p:cSldViewPr snapToGrid="0">
      <p:cViewPr varScale="1">
        <p:scale>
          <a:sx n="111" d="100"/>
          <a:sy n="111" d="100"/>
        </p:scale>
        <p:origin x="11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935D7A-6DED-4E3C-85B8-BF1030DF7797}" type="datetimeFigureOut">
              <a:t>17/04/2026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D4428-C3E0-4A4F-8CA8-D291F117009F}" type="slidenum">
              <a:t>‹N°›</a:t>
            </a:fld>
            <a:endParaRPr lang="en-US"/>
          </a:p>
        </p:txBody>
      </p:sp>
    </p:spTree>
    <p:extLst>
      <p:ext uri="{BB962C8B-B14F-4D97-AF65-F5344CB8AC3E}">
        <p14:creationId xmlns:p14="http://schemas.microsoft.com/office/powerpoint/2010/main" val="781439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0926343-90D0-4A55-849E-8A4FBB60EB7E}" type="slidenum">
              <a:rPr lang="fr-BE" smtClean="0"/>
              <a:t>12</a:t>
            </a:fld>
            <a:endParaRPr lang="fr-BE"/>
          </a:p>
        </p:txBody>
      </p:sp>
    </p:spTree>
    <p:extLst>
      <p:ext uri="{BB962C8B-B14F-4D97-AF65-F5344CB8AC3E}">
        <p14:creationId xmlns:p14="http://schemas.microsoft.com/office/powerpoint/2010/main" val="2824791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73B59-0D72-BDE7-1475-0364CEFC346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8ABD62-FD59-6F20-5694-E61F1261EF8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05D475F-6DCE-D9A6-7179-35187118377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AF93FFB-247E-4E08-43B5-F43F3648AF7D}"/>
              </a:ext>
            </a:extLst>
          </p:cNvPr>
          <p:cNvSpPr>
            <a:spLocks noGrp="1"/>
          </p:cNvSpPr>
          <p:nvPr>
            <p:ph type="sldNum" sz="quarter" idx="5"/>
          </p:nvPr>
        </p:nvSpPr>
        <p:spPr/>
        <p:txBody>
          <a:bodyPr/>
          <a:lstStyle/>
          <a:p>
            <a:fld id="{50926343-90D0-4A55-849E-8A4FBB60EB7E}" type="slidenum">
              <a:rPr lang="fr-BE" smtClean="0"/>
              <a:t>70</a:t>
            </a:fld>
            <a:endParaRPr lang="fr-BE"/>
          </a:p>
        </p:txBody>
      </p:sp>
    </p:spTree>
    <p:extLst>
      <p:ext uri="{BB962C8B-B14F-4D97-AF65-F5344CB8AC3E}">
        <p14:creationId xmlns:p14="http://schemas.microsoft.com/office/powerpoint/2010/main" val="1956421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F9C9B-ECAA-D591-9155-34A40357398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6E5566-2E8C-D7F8-DA3E-DF0B6FF19E4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D8CAEA5-8F6B-5F50-D7C6-DC21641C905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FAEA561-E67D-57D9-C2F5-4BADA4A0AD6B}"/>
              </a:ext>
            </a:extLst>
          </p:cNvPr>
          <p:cNvSpPr>
            <a:spLocks noGrp="1"/>
          </p:cNvSpPr>
          <p:nvPr>
            <p:ph type="sldNum" sz="quarter" idx="5"/>
          </p:nvPr>
        </p:nvSpPr>
        <p:spPr/>
        <p:txBody>
          <a:bodyPr/>
          <a:lstStyle/>
          <a:p>
            <a:fld id="{50926343-90D0-4A55-849E-8A4FBB60EB7E}" type="slidenum">
              <a:rPr lang="fr-BE" smtClean="0"/>
              <a:t>71</a:t>
            </a:fld>
            <a:endParaRPr lang="fr-BE"/>
          </a:p>
        </p:txBody>
      </p:sp>
    </p:spTree>
    <p:extLst>
      <p:ext uri="{BB962C8B-B14F-4D97-AF65-F5344CB8AC3E}">
        <p14:creationId xmlns:p14="http://schemas.microsoft.com/office/powerpoint/2010/main" val="4169247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8D5D5-4EF1-4F6F-8CBC-E74AE9FB5C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0CA4232-90BF-73B1-84C8-E99B8CC0255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CB0B1B-59C5-7399-0D4E-E918342375A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8BCB717-607B-9CDD-8A93-F0EC3C42BD79}"/>
              </a:ext>
            </a:extLst>
          </p:cNvPr>
          <p:cNvSpPr>
            <a:spLocks noGrp="1"/>
          </p:cNvSpPr>
          <p:nvPr>
            <p:ph type="sldNum" sz="quarter" idx="5"/>
          </p:nvPr>
        </p:nvSpPr>
        <p:spPr/>
        <p:txBody>
          <a:bodyPr/>
          <a:lstStyle/>
          <a:p>
            <a:fld id="{50926343-90D0-4A55-849E-8A4FBB60EB7E}" type="slidenum">
              <a:rPr lang="fr-BE" smtClean="0"/>
              <a:t>72</a:t>
            </a:fld>
            <a:endParaRPr lang="fr-BE"/>
          </a:p>
        </p:txBody>
      </p:sp>
    </p:spTree>
    <p:extLst>
      <p:ext uri="{BB962C8B-B14F-4D97-AF65-F5344CB8AC3E}">
        <p14:creationId xmlns:p14="http://schemas.microsoft.com/office/powerpoint/2010/main" val="1354188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B034D-8599-1049-0B9D-D1B126B5ED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033E92-B164-41F7-4597-3F445ED7106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276B13D-804C-C49E-C941-2B79984F6C3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5B195B4-A6BA-0A4D-1328-0AF4F1FD3ED0}"/>
              </a:ext>
            </a:extLst>
          </p:cNvPr>
          <p:cNvSpPr>
            <a:spLocks noGrp="1"/>
          </p:cNvSpPr>
          <p:nvPr>
            <p:ph type="sldNum" sz="quarter" idx="5"/>
          </p:nvPr>
        </p:nvSpPr>
        <p:spPr/>
        <p:txBody>
          <a:bodyPr/>
          <a:lstStyle/>
          <a:p>
            <a:fld id="{50926343-90D0-4A55-849E-8A4FBB60EB7E}" type="slidenum">
              <a:rPr lang="fr-BE" smtClean="0"/>
              <a:t>73</a:t>
            </a:fld>
            <a:endParaRPr lang="fr-BE"/>
          </a:p>
        </p:txBody>
      </p:sp>
    </p:spTree>
    <p:extLst>
      <p:ext uri="{BB962C8B-B14F-4D97-AF65-F5344CB8AC3E}">
        <p14:creationId xmlns:p14="http://schemas.microsoft.com/office/powerpoint/2010/main" val="2807025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E13906-D293-E17F-0FBA-189CF8911BD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4491AA2-BA6E-EBD0-42F9-B0C93425B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4A5BD6D-1F96-ADEF-56D6-3F0EACBDB390}"/>
              </a:ext>
            </a:extLst>
          </p:cNvPr>
          <p:cNvSpPr>
            <a:spLocks noGrp="1"/>
          </p:cNvSpPr>
          <p:nvPr>
            <p:ph type="dt" sz="half" idx="10"/>
          </p:nvPr>
        </p:nvSpPr>
        <p:spPr/>
        <p:txBody>
          <a:bodyPr/>
          <a:lstStyle/>
          <a:p>
            <a:fld id="{E8ABB555-748D-1F49-8BC9-ED301656B40E}" type="datetimeFigureOut">
              <a:rPr lang="fr-FR" smtClean="0"/>
              <a:t>17/04/2026</a:t>
            </a:fld>
            <a:endParaRPr lang="fr-FR"/>
          </a:p>
        </p:txBody>
      </p:sp>
      <p:sp>
        <p:nvSpPr>
          <p:cNvPr id="5" name="Espace réservé du pied de page 4">
            <a:extLst>
              <a:ext uri="{FF2B5EF4-FFF2-40B4-BE49-F238E27FC236}">
                <a16:creationId xmlns:a16="http://schemas.microsoft.com/office/drawing/2014/main" id="{9A5A5290-3566-A0A2-3D27-12E39AA618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99C4BE-36CA-92F2-CC64-92B958618AB1}"/>
              </a:ext>
            </a:extLst>
          </p:cNvPr>
          <p:cNvSpPr>
            <a:spLocks noGrp="1"/>
          </p:cNvSpPr>
          <p:nvPr>
            <p:ph type="sldNum" sz="quarter" idx="12"/>
          </p:nvPr>
        </p:nvSpPr>
        <p:spPr/>
        <p:txBody>
          <a:bodyPr/>
          <a:lstStyle/>
          <a:p>
            <a:fld id="{E9C65D10-87AF-0543-995D-B3B02FC12A40}" type="slidenum">
              <a:rPr lang="fr-FR" smtClean="0"/>
              <a:t>‹N°›</a:t>
            </a:fld>
            <a:endParaRPr lang="fr-FR"/>
          </a:p>
        </p:txBody>
      </p:sp>
    </p:spTree>
    <p:extLst>
      <p:ext uri="{BB962C8B-B14F-4D97-AF65-F5344CB8AC3E}">
        <p14:creationId xmlns:p14="http://schemas.microsoft.com/office/powerpoint/2010/main" val="178850964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8CBD9F-1320-AF71-DA03-85472936795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0D71882-E7F6-2F62-441F-43100A4D4F8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58D2CF6-FCBD-3A14-7D24-9E5B75B7D296}"/>
              </a:ext>
            </a:extLst>
          </p:cNvPr>
          <p:cNvSpPr>
            <a:spLocks noGrp="1"/>
          </p:cNvSpPr>
          <p:nvPr>
            <p:ph type="dt" sz="half" idx="10"/>
          </p:nvPr>
        </p:nvSpPr>
        <p:spPr/>
        <p:txBody>
          <a:bodyPr/>
          <a:lstStyle/>
          <a:p>
            <a:fld id="{E8ABB555-748D-1F49-8BC9-ED301656B40E}" type="datetimeFigureOut">
              <a:rPr lang="fr-FR" smtClean="0"/>
              <a:t>17/04/2026</a:t>
            </a:fld>
            <a:endParaRPr lang="fr-FR"/>
          </a:p>
        </p:txBody>
      </p:sp>
      <p:sp>
        <p:nvSpPr>
          <p:cNvPr id="5" name="Espace réservé du pied de page 4">
            <a:extLst>
              <a:ext uri="{FF2B5EF4-FFF2-40B4-BE49-F238E27FC236}">
                <a16:creationId xmlns:a16="http://schemas.microsoft.com/office/drawing/2014/main" id="{D4BF8ABD-D35D-6753-7255-786E5049812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D7FCBD-06D6-3065-B61C-3B28B818E745}"/>
              </a:ext>
            </a:extLst>
          </p:cNvPr>
          <p:cNvSpPr>
            <a:spLocks noGrp="1"/>
          </p:cNvSpPr>
          <p:nvPr>
            <p:ph type="sldNum" sz="quarter" idx="12"/>
          </p:nvPr>
        </p:nvSpPr>
        <p:spPr/>
        <p:txBody>
          <a:bodyPr/>
          <a:lstStyle/>
          <a:p>
            <a:fld id="{E9C65D10-87AF-0543-995D-B3B02FC12A40}" type="slidenum">
              <a:rPr lang="fr-FR" smtClean="0"/>
              <a:t>‹N°›</a:t>
            </a:fld>
            <a:endParaRPr lang="fr-FR"/>
          </a:p>
        </p:txBody>
      </p:sp>
    </p:spTree>
    <p:extLst>
      <p:ext uri="{BB962C8B-B14F-4D97-AF65-F5344CB8AC3E}">
        <p14:creationId xmlns:p14="http://schemas.microsoft.com/office/powerpoint/2010/main" val="124959934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96E05B5-82A5-E2B9-AA5C-36648A0F3D6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99C11BA-9AD6-6F78-9668-DE87E5C042E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9E08A67-A724-1BB8-3E7C-94118B0532D4}"/>
              </a:ext>
            </a:extLst>
          </p:cNvPr>
          <p:cNvSpPr>
            <a:spLocks noGrp="1"/>
          </p:cNvSpPr>
          <p:nvPr>
            <p:ph type="dt" sz="half" idx="10"/>
          </p:nvPr>
        </p:nvSpPr>
        <p:spPr/>
        <p:txBody>
          <a:bodyPr/>
          <a:lstStyle/>
          <a:p>
            <a:fld id="{E8ABB555-748D-1F49-8BC9-ED301656B40E}" type="datetimeFigureOut">
              <a:rPr lang="fr-FR" smtClean="0"/>
              <a:t>17/04/2026</a:t>
            </a:fld>
            <a:endParaRPr lang="fr-FR"/>
          </a:p>
        </p:txBody>
      </p:sp>
      <p:sp>
        <p:nvSpPr>
          <p:cNvPr id="5" name="Espace réservé du pied de page 4">
            <a:extLst>
              <a:ext uri="{FF2B5EF4-FFF2-40B4-BE49-F238E27FC236}">
                <a16:creationId xmlns:a16="http://schemas.microsoft.com/office/drawing/2014/main" id="{33475461-9FE4-9791-B8AC-D94730540AA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2FAF29D-1D11-C471-2709-7C5BF4903B72}"/>
              </a:ext>
            </a:extLst>
          </p:cNvPr>
          <p:cNvSpPr>
            <a:spLocks noGrp="1"/>
          </p:cNvSpPr>
          <p:nvPr>
            <p:ph type="sldNum" sz="quarter" idx="12"/>
          </p:nvPr>
        </p:nvSpPr>
        <p:spPr/>
        <p:txBody>
          <a:bodyPr/>
          <a:lstStyle/>
          <a:p>
            <a:fld id="{E9C65D10-87AF-0543-995D-B3B02FC12A40}" type="slidenum">
              <a:rPr lang="fr-FR" smtClean="0"/>
              <a:t>‹N°›</a:t>
            </a:fld>
            <a:endParaRPr lang="fr-FR"/>
          </a:p>
        </p:txBody>
      </p:sp>
    </p:spTree>
    <p:extLst>
      <p:ext uri="{BB962C8B-B14F-4D97-AF65-F5344CB8AC3E}">
        <p14:creationId xmlns:p14="http://schemas.microsoft.com/office/powerpoint/2010/main" val="395158105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C95AE6-ABE2-AEDD-31C6-418C673ACB5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3FA6F86-B1D8-EB69-A1C4-16077F97AB3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1831154-09B3-E86C-B7F9-3754EF2FF1EA}"/>
              </a:ext>
            </a:extLst>
          </p:cNvPr>
          <p:cNvSpPr>
            <a:spLocks noGrp="1"/>
          </p:cNvSpPr>
          <p:nvPr>
            <p:ph type="dt" sz="half" idx="10"/>
          </p:nvPr>
        </p:nvSpPr>
        <p:spPr/>
        <p:txBody>
          <a:bodyPr/>
          <a:lstStyle/>
          <a:p>
            <a:fld id="{E8ABB555-748D-1F49-8BC9-ED301656B40E}" type="datetimeFigureOut">
              <a:rPr lang="fr-FR" smtClean="0"/>
              <a:t>17/04/2026</a:t>
            </a:fld>
            <a:endParaRPr lang="fr-FR"/>
          </a:p>
        </p:txBody>
      </p:sp>
      <p:sp>
        <p:nvSpPr>
          <p:cNvPr id="5" name="Espace réservé du pied de page 4">
            <a:extLst>
              <a:ext uri="{FF2B5EF4-FFF2-40B4-BE49-F238E27FC236}">
                <a16:creationId xmlns:a16="http://schemas.microsoft.com/office/drawing/2014/main" id="{50E418CB-4901-A7F1-9FA2-62A5766BD3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5B3AE60-FC6E-8201-04ED-11CE3187F1CA}"/>
              </a:ext>
            </a:extLst>
          </p:cNvPr>
          <p:cNvSpPr>
            <a:spLocks noGrp="1"/>
          </p:cNvSpPr>
          <p:nvPr>
            <p:ph type="sldNum" sz="quarter" idx="12"/>
          </p:nvPr>
        </p:nvSpPr>
        <p:spPr/>
        <p:txBody>
          <a:bodyPr/>
          <a:lstStyle/>
          <a:p>
            <a:fld id="{E9C65D10-87AF-0543-995D-B3B02FC12A40}" type="slidenum">
              <a:rPr lang="fr-FR" smtClean="0"/>
              <a:t>‹N°›</a:t>
            </a:fld>
            <a:endParaRPr lang="fr-FR"/>
          </a:p>
        </p:txBody>
      </p:sp>
    </p:spTree>
    <p:extLst>
      <p:ext uri="{BB962C8B-B14F-4D97-AF65-F5344CB8AC3E}">
        <p14:creationId xmlns:p14="http://schemas.microsoft.com/office/powerpoint/2010/main" val="160005122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B1D90F-9327-A7F5-C30D-2D18C22E9C1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46980AF-A9D1-12C1-3FE5-2DCA2E73CD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422C09F-075C-8634-CF1D-471106CBA648}"/>
              </a:ext>
            </a:extLst>
          </p:cNvPr>
          <p:cNvSpPr>
            <a:spLocks noGrp="1"/>
          </p:cNvSpPr>
          <p:nvPr>
            <p:ph type="dt" sz="half" idx="10"/>
          </p:nvPr>
        </p:nvSpPr>
        <p:spPr/>
        <p:txBody>
          <a:bodyPr/>
          <a:lstStyle/>
          <a:p>
            <a:fld id="{E8ABB555-748D-1F49-8BC9-ED301656B40E}" type="datetimeFigureOut">
              <a:rPr lang="fr-FR" smtClean="0"/>
              <a:t>17/04/2026</a:t>
            </a:fld>
            <a:endParaRPr lang="fr-FR"/>
          </a:p>
        </p:txBody>
      </p:sp>
      <p:sp>
        <p:nvSpPr>
          <p:cNvPr id="5" name="Espace réservé du pied de page 4">
            <a:extLst>
              <a:ext uri="{FF2B5EF4-FFF2-40B4-BE49-F238E27FC236}">
                <a16:creationId xmlns:a16="http://schemas.microsoft.com/office/drawing/2014/main" id="{F5BE4AD7-BE81-86AD-6C05-AD6E24AB517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E531637-462A-477D-3103-80461123F5D8}"/>
              </a:ext>
            </a:extLst>
          </p:cNvPr>
          <p:cNvSpPr>
            <a:spLocks noGrp="1"/>
          </p:cNvSpPr>
          <p:nvPr>
            <p:ph type="sldNum" sz="quarter" idx="12"/>
          </p:nvPr>
        </p:nvSpPr>
        <p:spPr/>
        <p:txBody>
          <a:bodyPr/>
          <a:lstStyle/>
          <a:p>
            <a:fld id="{E9C65D10-87AF-0543-995D-B3B02FC12A40}" type="slidenum">
              <a:rPr lang="fr-FR" smtClean="0"/>
              <a:t>‹N°›</a:t>
            </a:fld>
            <a:endParaRPr lang="fr-FR"/>
          </a:p>
        </p:txBody>
      </p:sp>
    </p:spTree>
    <p:extLst>
      <p:ext uri="{BB962C8B-B14F-4D97-AF65-F5344CB8AC3E}">
        <p14:creationId xmlns:p14="http://schemas.microsoft.com/office/powerpoint/2010/main" val="336948606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942BAD-750D-91D5-AAB1-69AF4EFB3DD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294429E-F5E5-1E45-45F7-DCDB80C47BB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D52DDDA-244D-FCE0-AB50-257B0D87224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4DE9A4B-A03D-0BFA-D107-C407CFC30E47}"/>
              </a:ext>
            </a:extLst>
          </p:cNvPr>
          <p:cNvSpPr>
            <a:spLocks noGrp="1"/>
          </p:cNvSpPr>
          <p:nvPr>
            <p:ph type="dt" sz="half" idx="10"/>
          </p:nvPr>
        </p:nvSpPr>
        <p:spPr/>
        <p:txBody>
          <a:bodyPr/>
          <a:lstStyle/>
          <a:p>
            <a:fld id="{E8ABB555-748D-1F49-8BC9-ED301656B40E}" type="datetimeFigureOut">
              <a:rPr lang="fr-FR" smtClean="0"/>
              <a:t>17/04/2026</a:t>
            </a:fld>
            <a:endParaRPr lang="fr-FR"/>
          </a:p>
        </p:txBody>
      </p:sp>
      <p:sp>
        <p:nvSpPr>
          <p:cNvPr id="6" name="Espace réservé du pied de page 5">
            <a:extLst>
              <a:ext uri="{FF2B5EF4-FFF2-40B4-BE49-F238E27FC236}">
                <a16:creationId xmlns:a16="http://schemas.microsoft.com/office/drawing/2014/main" id="{5C387D8D-AD2F-AEB1-12E9-F62D7E2E6EF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742EB55-9EC0-4937-A660-A5D6B32DD4EF}"/>
              </a:ext>
            </a:extLst>
          </p:cNvPr>
          <p:cNvSpPr>
            <a:spLocks noGrp="1"/>
          </p:cNvSpPr>
          <p:nvPr>
            <p:ph type="sldNum" sz="quarter" idx="12"/>
          </p:nvPr>
        </p:nvSpPr>
        <p:spPr/>
        <p:txBody>
          <a:bodyPr/>
          <a:lstStyle/>
          <a:p>
            <a:fld id="{E9C65D10-87AF-0543-995D-B3B02FC12A40}" type="slidenum">
              <a:rPr lang="fr-FR" smtClean="0"/>
              <a:t>‹N°›</a:t>
            </a:fld>
            <a:endParaRPr lang="fr-FR"/>
          </a:p>
        </p:txBody>
      </p:sp>
    </p:spTree>
    <p:extLst>
      <p:ext uri="{BB962C8B-B14F-4D97-AF65-F5344CB8AC3E}">
        <p14:creationId xmlns:p14="http://schemas.microsoft.com/office/powerpoint/2010/main" val="85134910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2BE255-B4EC-9DA3-F1D9-B6335CC57E1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E312D0A-0B48-3C64-A169-B91A449C1B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FF9853C-B4BC-3E66-640E-8B183B29D42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101B5A6-C411-B2F0-683A-11F34B4EDA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174A8E5-0568-D610-508D-A6555F8F3E1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94FAC67-9A37-0BF4-C533-E3ADD124AD98}"/>
              </a:ext>
            </a:extLst>
          </p:cNvPr>
          <p:cNvSpPr>
            <a:spLocks noGrp="1"/>
          </p:cNvSpPr>
          <p:nvPr>
            <p:ph type="dt" sz="half" idx="10"/>
          </p:nvPr>
        </p:nvSpPr>
        <p:spPr/>
        <p:txBody>
          <a:bodyPr/>
          <a:lstStyle/>
          <a:p>
            <a:fld id="{E8ABB555-748D-1F49-8BC9-ED301656B40E}" type="datetimeFigureOut">
              <a:rPr lang="fr-FR" smtClean="0"/>
              <a:t>17/04/2026</a:t>
            </a:fld>
            <a:endParaRPr lang="fr-FR"/>
          </a:p>
        </p:txBody>
      </p:sp>
      <p:sp>
        <p:nvSpPr>
          <p:cNvPr id="8" name="Espace réservé du pied de page 7">
            <a:extLst>
              <a:ext uri="{FF2B5EF4-FFF2-40B4-BE49-F238E27FC236}">
                <a16:creationId xmlns:a16="http://schemas.microsoft.com/office/drawing/2014/main" id="{B3F61BB2-372E-0B9B-E3CC-04797AF1516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35EF57D-8338-5BC7-7078-DAFC99BB6B00}"/>
              </a:ext>
            </a:extLst>
          </p:cNvPr>
          <p:cNvSpPr>
            <a:spLocks noGrp="1"/>
          </p:cNvSpPr>
          <p:nvPr>
            <p:ph type="sldNum" sz="quarter" idx="12"/>
          </p:nvPr>
        </p:nvSpPr>
        <p:spPr/>
        <p:txBody>
          <a:bodyPr/>
          <a:lstStyle/>
          <a:p>
            <a:fld id="{E9C65D10-87AF-0543-995D-B3B02FC12A40}" type="slidenum">
              <a:rPr lang="fr-FR" smtClean="0"/>
              <a:t>‹N°›</a:t>
            </a:fld>
            <a:endParaRPr lang="fr-FR"/>
          </a:p>
        </p:txBody>
      </p:sp>
    </p:spTree>
    <p:extLst>
      <p:ext uri="{BB962C8B-B14F-4D97-AF65-F5344CB8AC3E}">
        <p14:creationId xmlns:p14="http://schemas.microsoft.com/office/powerpoint/2010/main" val="274500111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945B7-9E52-14D4-33F0-3257367EA94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297DA14-0C74-ECAD-027F-75F10BFFF080}"/>
              </a:ext>
            </a:extLst>
          </p:cNvPr>
          <p:cNvSpPr>
            <a:spLocks noGrp="1"/>
          </p:cNvSpPr>
          <p:nvPr>
            <p:ph type="dt" sz="half" idx="10"/>
          </p:nvPr>
        </p:nvSpPr>
        <p:spPr/>
        <p:txBody>
          <a:bodyPr/>
          <a:lstStyle/>
          <a:p>
            <a:fld id="{E8ABB555-748D-1F49-8BC9-ED301656B40E}" type="datetimeFigureOut">
              <a:rPr lang="fr-FR" smtClean="0"/>
              <a:t>17/04/2026</a:t>
            </a:fld>
            <a:endParaRPr lang="fr-FR"/>
          </a:p>
        </p:txBody>
      </p:sp>
      <p:sp>
        <p:nvSpPr>
          <p:cNvPr id="4" name="Espace réservé du pied de page 3">
            <a:extLst>
              <a:ext uri="{FF2B5EF4-FFF2-40B4-BE49-F238E27FC236}">
                <a16:creationId xmlns:a16="http://schemas.microsoft.com/office/drawing/2014/main" id="{8BD09EFF-D154-681C-A7A1-069DF479615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6DD9DB5-853E-2B0E-A4E4-FF3B59925223}"/>
              </a:ext>
            </a:extLst>
          </p:cNvPr>
          <p:cNvSpPr>
            <a:spLocks noGrp="1"/>
          </p:cNvSpPr>
          <p:nvPr>
            <p:ph type="sldNum" sz="quarter" idx="12"/>
          </p:nvPr>
        </p:nvSpPr>
        <p:spPr/>
        <p:txBody>
          <a:bodyPr/>
          <a:lstStyle/>
          <a:p>
            <a:fld id="{E9C65D10-87AF-0543-995D-B3B02FC12A40}" type="slidenum">
              <a:rPr lang="fr-FR" smtClean="0"/>
              <a:t>‹N°›</a:t>
            </a:fld>
            <a:endParaRPr lang="fr-FR"/>
          </a:p>
        </p:txBody>
      </p:sp>
    </p:spTree>
    <p:extLst>
      <p:ext uri="{BB962C8B-B14F-4D97-AF65-F5344CB8AC3E}">
        <p14:creationId xmlns:p14="http://schemas.microsoft.com/office/powerpoint/2010/main" val="254443337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89D8B01-3206-0536-83F0-73ADA4D9C169}"/>
              </a:ext>
            </a:extLst>
          </p:cNvPr>
          <p:cNvSpPr>
            <a:spLocks noGrp="1"/>
          </p:cNvSpPr>
          <p:nvPr>
            <p:ph type="dt" sz="half" idx="10"/>
          </p:nvPr>
        </p:nvSpPr>
        <p:spPr/>
        <p:txBody>
          <a:bodyPr/>
          <a:lstStyle/>
          <a:p>
            <a:fld id="{E8ABB555-748D-1F49-8BC9-ED301656B40E}" type="datetimeFigureOut">
              <a:rPr lang="fr-FR" smtClean="0"/>
              <a:t>17/04/2026</a:t>
            </a:fld>
            <a:endParaRPr lang="fr-FR"/>
          </a:p>
        </p:txBody>
      </p:sp>
      <p:sp>
        <p:nvSpPr>
          <p:cNvPr id="3" name="Espace réservé du pied de page 2">
            <a:extLst>
              <a:ext uri="{FF2B5EF4-FFF2-40B4-BE49-F238E27FC236}">
                <a16:creationId xmlns:a16="http://schemas.microsoft.com/office/drawing/2014/main" id="{A594CCBE-27F2-D587-4B93-E61C893525D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38F6AFB-9D2C-171A-6EFE-DEEBF7DE7E27}"/>
              </a:ext>
            </a:extLst>
          </p:cNvPr>
          <p:cNvSpPr>
            <a:spLocks noGrp="1"/>
          </p:cNvSpPr>
          <p:nvPr>
            <p:ph type="sldNum" sz="quarter" idx="12"/>
          </p:nvPr>
        </p:nvSpPr>
        <p:spPr/>
        <p:txBody>
          <a:bodyPr/>
          <a:lstStyle/>
          <a:p>
            <a:fld id="{E9C65D10-87AF-0543-995D-B3B02FC12A40}" type="slidenum">
              <a:rPr lang="fr-FR" smtClean="0"/>
              <a:t>‹N°›</a:t>
            </a:fld>
            <a:endParaRPr lang="fr-FR"/>
          </a:p>
        </p:txBody>
      </p:sp>
    </p:spTree>
    <p:extLst>
      <p:ext uri="{BB962C8B-B14F-4D97-AF65-F5344CB8AC3E}">
        <p14:creationId xmlns:p14="http://schemas.microsoft.com/office/powerpoint/2010/main" val="112459492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C52109-30AC-27B9-E95D-13950BCA0B9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C34D11E-32B6-DF43-67D7-7481BF82DB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C24B667-B6DE-D670-50B7-DFFF2BF85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32A2491-1228-B1AB-0556-FC10FCA3DECE}"/>
              </a:ext>
            </a:extLst>
          </p:cNvPr>
          <p:cNvSpPr>
            <a:spLocks noGrp="1"/>
          </p:cNvSpPr>
          <p:nvPr>
            <p:ph type="dt" sz="half" idx="10"/>
          </p:nvPr>
        </p:nvSpPr>
        <p:spPr/>
        <p:txBody>
          <a:bodyPr/>
          <a:lstStyle/>
          <a:p>
            <a:fld id="{E8ABB555-748D-1F49-8BC9-ED301656B40E}" type="datetimeFigureOut">
              <a:rPr lang="fr-FR" smtClean="0"/>
              <a:t>17/04/2026</a:t>
            </a:fld>
            <a:endParaRPr lang="fr-FR"/>
          </a:p>
        </p:txBody>
      </p:sp>
      <p:sp>
        <p:nvSpPr>
          <p:cNvPr id="6" name="Espace réservé du pied de page 5">
            <a:extLst>
              <a:ext uri="{FF2B5EF4-FFF2-40B4-BE49-F238E27FC236}">
                <a16:creationId xmlns:a16="http://schemas.microsoft.com/office/drawing/2014/main" id="{F505FF67-C11E-A85A-360F-259665D37A8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B3F292F-DF15-AF36-714B-0A205902A8FB}"/>
              </a:ext>
            </a:extLst>
          </p:cNvPr>
          <p:cNvSpPr>
            <a:spLocks noGrp="1"/>
          </p:cNvSpPr>
          <p:nvPr>
            <p:ph type="sldNum" sz="quarter" idx="12"/>
          </p:nvPr>
        </p:nvSpPr>
        <p:spPr/>
        <p:txBody>
          <a:bodyPr/>
          <a:lstStyle/>
          <a:p>
            <a:fld id="{E9C65D10-87AF-0543-995D-B3B02FC12A40}" type="slidenum">
              <a:rPr lang="fr-FR" smtClean="0"/>
              <a:t>‹N°›</a:t>
            </a:fld>
            <a:endParaRPr lang="fr-FR"/>
          </a:p>
        </p:txBody>
      </p:sp>
    </p:spTree>
    <p:extLst>
      <p:ext uri="{BB962C8B-B14F-4D97-AF65-F5344CB8AC3E}">
        <p14:creationId xmlns:p14="http://schemas.microsoft.com/office/powerpoint/2010/main" val="157578961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65CFD1-D215-6BCC-B343-BBFA8C50A46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1E9C3E7-5893-8A1C-4F27-DDAEC41C33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1140F8B-2DAD-6F1E-12F6-E8E1CA1E5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EA56E7A-5FC5-31DB-18DE-C95EBBB4B18D}"/>
              </a:ext>
            </a:extLst>
          </p:cNvPr>
          <p:cNvSpPr>
            <a:spLocks noGrp="1"/>
          </p:cNvSpPr>
          <p:nvPr>
            <p:ph type="dt" sz="half" idx="10"/>
          </p:nvPr>
        </p:nvSpPr>
        <p:spPr/>
        <p:txBody>
          <a:bodyPr/>
          <a:lstStyle/>
          <a:p>
            <a:fld id="{E8ABB555-748D-1F49-8BC9-ED301656B40E}" type="datetimeFigureOut">
              <a:rPr lang="fr-FR" smtClean="0"/>
              <a:t>17/04/2026</a:t>
            </a:fld>
            <a:endParaRPr lang="fr-FR"/>
          </a:p>
        </p:txBody>
      </p:sp>
      <p:sp>
        <p:nvSpPr>
          <p:cNvPr id="6" name="Espace réservé du pied de page 5">
            <a:extLst>
              <a:ext uri="{FF2B5EF4-FFF2-40B4-BE49-F238E27FC236}">
                <a16:creationId xmlns:a16="http://schemas.microsoft.com/office/drawing/2014/main" id="{113CC710-EDCF-101D-53D8-37B0AE37AEE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1121AB3-43F4-F6B6-4486-C0FC7E846D2E}"/>
              </a:ext>
            </a:extLst>
          </p:cNvPr>
          <p:cNvSpPr>
            <a:spLocks noGrp="1"/>
          </p:cNvSpPr>
          <p:nvPr>
            <p:ph type="sldNum" sz="quarter" idx="12"/>
          </p:nvPr>
        </p:nvSpPr>
        <p:spPr/>
        <p:txBody>
          <a:bodyPr/>
          <a:lstStyle/>
          <a:p>
            <a:fld id="{E9C65D10-87AF-0543-995D-B3B02FC12A40}" type="slidenum">
              <a:rPr lang="fr-FR" smtClean="0"/>
              <a:t>‹N°›</a:t>
            </a:fld>
            <a:endParaRPr lang="fr-FR"/>
          </a:p>
        </p:txBody>
      </p:sp>
    </p:spTree>
    <p:extLst>
      <p:ext uri="{BB962C8B-B14F-4D97-AF65-F5344CB8AC3E}">
        <p14:creationId xmlns:p14="http://schemas.microsoft.com/office/powerpoint/2010/main" val="51764839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89BD125-980C-FBD2-C79F-FA8C58CA4B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5FA3F8A-F4AD-FAD1-3226-1664D30731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6CFCFE-4F2F-E21E-301D-BD35A2B7F0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ABB555-748D-1F49-8BC9-ED301656B40E}" type="datetimeFigureOut">
              <a:rPr lang="fr-FR" smtClean="0"/>
              <a:t>17/04/2026</a:t>
            </a:fld>
            <a:endParaRPr lang="fr-FR"/>
          </a:p>
        </p:txBody>
      </p:sp>
      <p:sp>
        <p:nvSpPr>
          <p:cNvPr id="5" name="Espace réservé du pied de page 4">
            <a:extLst>
              <a:ext uri="{FF2B5EF4-FFF2-40B4-BE49-F238E27FC236}">
                <a16:creationId xmlns:a16="http://schemas.microsoft.com/office/drawing/2014/main" id="{ECBCDD51-1C92-16A5-73FC-5B3422C261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FD04E21-4750-10CF-C41A-7BBB11EFC3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C65D10-87AF-0543-995D-B3B02FC12A40}" type="slidenum">
              <a:rPr lang="fr-FR" smtClean="0"/>
              <a:t>‹N°›</a:t>
            </a:fld>
            <a:endParaRPr lang="fr-FR"/>
          </a:p>
        </p:txBody>
      </p:sp>
    </p:spTree>
    <p:extLst>
      <p:ext uri="{BB962C8B-B14F-4D97-AF65-F5344CB8AC3E}">
        <p14:creationId xmlns:p14="http://schemas.microsoft.com/office/powerpoint/2010/main" val="2830602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sv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Espace réservé du texte 4">
            <a:extLst>
              <a:ext uri="{FF2B5EF4-FFF2-40B4-BE49-F238E27FC236}">
                <a16:creationId xmlns:a16="http://schemas.microsoft.com/office/drawing/2014/main" id="{83E888C0-925C-03AE-637F-4950968C3850}"/>
              </a:ext>
            </a:extLst>
          </p:cNvPr>
          <p:cNvSpPr>
            <a:spLocks noGrp="1" noChangeArrowheads="1"/>
          </p:cNvSpPr>
          <p:nvPr>
            <p:ph type="ctrTitle"/>
          </p:nvPr>
        </p:nvSpPr>
        <p:spPr>
          <a:xfrm>
            <a:off x="1361750" y="1283879"/>
            <a:ext cx="9083226" cy="1646237"/>
          </a:xfrm>
        </p:spPr>
        <p:txBody>
          <a:bodyPr/>
          <a:lstStyle/>
          <a:p>
            <a:pPr marL="0" indent="0" algn="ctr"/>
            <a:r>
              <a:rPr lang="fr-BE" altLang="fr-FR" sz="3600" b="1" dirty="0">
                <a:solidFill>
                  <a:srgbClr val="A80039"/>
                </a:solidFill>
                <a:latin typeface="Cambria"/>
                <a:ea typeface="Cambria"/>
                <a:cs typeface="Calibri"/>
              </a:rPr>
              <a:t>Faire des maths dans le secondaire </a:t>
            </a:r>
            <a:br>
              <a:rPr lang="fr-BE" altLang="fr-FR" sz="3600" b="1" dirty="0">
                <a:latin typeface="Cambria" panose="02040503050406030204" pitchFamily="18" charset="0"/>
                <a:cs typeface="Calibri" panose="020F0502020204030204" pitchFamily="34" charset="0"/>
              </a:rPr>
            </a:br>
            <a:r>
              <a:rPr lang="fr-BE" altLang="fr-FR" sz="3600" b="1" dirty="0">
                <a:solidFill>
                  <a:srgbClr val="A80039"/>
                </a:solidFill>
                <a:latin typeface="Cambria"/>
                <a:ea typeface="Cambria"/>
                <a:cs typeface="Calibri"/>
              </a:rPr>
              <a:t>et à l’université : est-ce si différent?</a:t>
            </a:r>
          </a:p>
        </p:txBody>
      </p:sp>
      <p:sp>
        <p:nvSpPr>
          <p:cNvPr id="14338" name="Espace réservé du texte 2">
            <a:extLst>
              <a:ext uri="{FF2B5EF4-FFF2-40B4-BE49-F238E27FC236}">
                <a16:creationId xmlns:a16="http://schemas.microsoft.com/office/drawing/2014/main" id="{025B3C37-1B47-7AA5-F078-2DE08FC612DC}"/>
              </a:ext>
            </a:extLst>
          </p:cNvPr>
          <p:cNvSpPr>
            <a:spLocks noGrp="1" noChangeArrowheads="1"/>
          </p:cNvSpPr>
          <p:nvPr>
            <p:ph type="subTitle" idx="1"/>
          </p:nvPr>
        </p:nvSpPr>
        <p:spPr>
          <a:xfrm>
            <a:off x="1937858" y="3206826"/>
            <a:ext cx="7767637" cy="1096963"/>
          </a:xfrm>
        </p:spPr>
        <p:txBody>
          <a:bodyPr>
            <a:noAutofit/>
          </a:bodyPr>
          <a:lstStyle/>
          <a:p>
            <a:pPr algn="ctr" eaLnBrk="1" hangingPunct="1"/>
            <a:r>
              <a:rPr lang="fr-BE" altLang="fr-FR" sz="2400" b="1" dirty="0">
                <a:latin typeface="Cambria" panose="02040503050406030204" pitchFamily="18" charset="0"/>
                <a:cs typeface="Calibri" panose="020F0502020204030204" pitchFamily="34" charset="0"/>
              </a:rPr>
              <a:t>S. Bridoux, R. </a:t>
            </a:r>
            <a:r>
              <a:rPr lang="fr-BE" altLang="fr-FR" sz="2400" b="1" dirty="0" err="1">
                <a:latin typeface="Cambria" panose="02040503050406030204" pitchFamily="18" charset="0"/>
                <a:cs typeface="Calibri" panose="020F0502020204030204" pitchFamily="34" charset="0"/>
              </a:rPr>
              <a:t>Beauset</a:t>
            </a:r>
            <a:r>
              <a:rPr lang="fr-BE" altLang="fr-FR" sz="2400" b="1" dirty="0">
                <a:latin typeface="Cambria" panose="02040503050406030204" pitchFamily="18" charset="0"/>
                <a:cs typeface="Calibri" panose="020F0502020204030204" pitchFamily="34" charset="0"/>
              </a:rPr>
              <a:t> et L. </a:t>
            </a:r>
            <a:r>
              <a:rPr lang="fr-BE" altLang="fr-FR" sz="2400" b="1" dirty="0" err="1">
                <a:latin typeface="Cambria" panose="02040503050406030204" pitchFamily="18" charset="0"/>
                <a:cs typeface="Calibri" panose="020F0502020204030204" pitchFamily="34" charset="0"/>
              </a:rPr>
              <a:t>Dragone</a:t>
            </a:r>
            <a:endParaRPr lang="fr-BE" altLang="fr-FR" sz="2400" b="1" dirty="0">
              <a:latin typeface="Cambria" panose="02040503050406030204" pitchFamily="18" charset="0"/>
              <a:cs typeface="Calibri" panose="020F0502020204030204" pitchFamily="34" charset="0"/>
            </a:endParaRPr>
          </a:p>
        </p:txBody>
      </p:sp>
      <p:sp>
        <p:nvSpPr>
          <p:cNvPr id="3" name="Slide Number Placeholder 2">
            <a:extLst>
              <a:ext uri="{FF2B5EF4-FFF2-40B4-BE49-F238E27FC236}">
                <a16:creationId xmlns:a16="http://schemas.microsoft.com/office/drawing/2014/main" id="{C561A175-A34C-9070-0503-7525FB589908}"/>
              </a:ext>
            </a:extLst>
          </p:cNvPr>
          <p:cNvSpPr>
            <a:spLocks noGrp="1"/>
          </p:cNvSpPr>
          <p:nvPr>
            <p:ph type="sldNum" sz="quarter" idx="12"/>
          </p:nvPr>
        </p:nvSpPr>
        <p:spPr/>
        <p:txBody>
          <a:bodyPr/>
          <a:lstStyle/>
          <a:p>
            <a:fld id="{E9C65D10-87AF-0543-995D-B3B02FC12A40}" type="slidenum">
              <a:rPr lang="fr-FR" smtClean="0"/>
              <a:t>1</a:t>
            </a:fld>
            <a:endParaRPr lang="en-US"/>
          </a:p>
        </p:txBody>
      </p:sp>
      <p:pic>
        <p:nvPicPr>
          <p:cNvPr id="1026" name="Picture 2" descr="L'UMons est devenue la deuxième «université hospitalière» belge - Le  Spécialiste">
            <a:extLst>
              <a:ext uri="{FF2B5EF4-FFF2-40B4-BE49-F238E27FC236}">
                <a16:creationId xmlns:a16="http://schemas.microsoft.com/office/drawing/2014/main" id="{C3BB17AE-6E1D-EDF1-7BCA-B8BC59E63A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85" t="28978" r="9985" b="26010"/>
          <a:stretch>
            <a:fillRect/>
          </a:stretch>
        </p:blipFill>
        <p:spPr bwMode="auto">
          <a:xfrm>
            <a:off x="813794" y="422396"/>
            <a:ext cx="2248127" cy="861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culté des sciences - UMons | DigitalWallonia.be">
            <a:extLst>
              <a:ext uri="{FF2B5EF4-FFF2-40B4-BE49-F238E27FC236}">
                <a16:creationId xmlns:a16="http://schemas.microsoft.com/office/drawing/2014/main" id="{8CFC755E-BD46-82CD-F783-6EFCD9773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068" y="4920440"/>
            <a:ext cx="2146300" cy="946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ccueil - Ecole / EFE">
            <a:extLst>
              <a:ext uri="{FF2B5EF4-FFF2-40B4-BE49-F238E27FC236}">
                <a16:creationId xmlns:a16="http://schemas.microsoft.com/office/drawing/2014/main" id="{C981C273-C7FE-AFD8-B4CA-A978141B1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5977" y="4982677"/>
            <a:ext cx="2146300" cy="97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570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C00FB-B2FE-24A7-CA77-0DF3C0E5C4D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B67B274-32F9-F6C5-BFD4-FBDEDAD32851}"/>
              </a:ext>
            </a:extLst>
          </p:cNvPr>
          <p:cNvSpPr>
            <a:spLocks noGrp="1"/>
          </p:cNvSpPr>
          <p:nvPr>
            <p:ph type="title"/>
          </p:nvPr>
        </p:nvSpPr>
        <p:spPr>
          <a:xfrm>
            <a:off x="677334" y="609600"/>
            <a:ext cx="8596668" cy="814086"/>
          </a:xfrm>
        </p:spPr>
        <p:txBody>
          <a:bodyPr>
            <a:normAutofit fontScale="90000"/>
          </a:bodyPr>
          <a:lstStyle/>
          <a:p>
            <a:br>
              <a:rPr lang="fr-BE" altLang="fr-FR" b="1" dirty="0">
                <a:solidFill>
                  <a:srgbClr val="A80039"/>
                </a:solidFill>
                <a:latin typeface="Calibri" panose="020F0502020204030204" pitchFamily="34" charset="0"/>
                <a:cs typeface="Calibri" panose="020F0502020204030204" pitchFamily="34" charset="0"/>
              </a:rPr>
            </a:br>
            <a:endParaRPr lang="fr-FR" dirty="0">
              <a:solidFill>
                <a:srgbClr val="A80039"/>
              </a:solidFill>
            </a:endParaRPr>
          </a:p>
        </p:txBody>
      </p:sp>
      <mc:AlternateContent xmlns:mc="http://schemas.openxmlformats.org/markup-compatibility/2006" xmlns:a14="http://schemas.microsoft.com/office/drawing/2010/main">
        <mc:Choice Requires="a14">
          <p:sp>
            <p:nvSpPr>
              <p:cNvPr id="12" name="Espace réservé du contenu 11">
                <a:extLst>
                  <a:ext uri="{FF2B5EF4-FFF2-40B4-BE49-F238E27FC236}">
                    <a16:creationId xmlns:a16="http://schemas.microsoft.com/office/drawing/2014/main" id="{F47FC6A7-5714-CA38-4820-E5B3524B8119}"/>
                  </a:ext>
                </a:extLst>
              </p:cNvPr>
              <p:cNvSpPr>
                <a:spLocks noGrp="1"/>
              </p:cNvSpPr>
              <p:nvPr>
                <p:ph sz="half" idx="1"/>
              </p:nvPr>
            </p:nvSpPr>
            <p:spPr>
              <a:xfrm>
                <a:off x="677334" y="2160589"/>
                <a:ext cx="3547425" cy="3880772"/>
              </a:xfrm>
            </p:spPr>
            <p:txBody>
              <a:bodyPr>
                <a:normAutofit fontScale="25000" lnSpcReduction="20000"/>
              </a:bodyPr>
              <a:lstStyle/>
              <a:p>
                <a:pPr marL="0" indent="0">
                  <a:buNone/>
                </a:pPr>
                <a:r>
                  <a:rPr lang="fr-FR" sz="7200" b="1" i="1" dirty="0">
                    <a:latin typeface="Cambria" panose="02040503050406030204" pitchFamily="18" charset="0"/>
                  </a:rPr>
                  <a:t>Étudiant 1</a:t>
                </a:r>
              </a:p>
              <a:p>
                <a:pPr marL="0" indent="0">
                  <a:buNone/>
                </a:pPr>
                <a:r>
                  <a:rPr lang="fr-FR" sz="7200" i="1" dirty="0">
                    <a:latin typeface="Cambria" panose="02040503050406030204" pitchFamily="18" charset="0"/>
                  </a:rPr>
                  <a:t>En isolant </a:t>
                </a:r>
                <a14:m>
                  <m:oMath xmlns:m="http://schemas.openxmlformats.org/officeDocument/2006/math">
                    <m:r>
                      <a:rPr lang="nl-BE" sz="7200" i="1">
                        <a:latin typeface="Cambria Math" panose="02040503050406030204" pitchFamily="18" charset="0"/>
                      </a:rPr>
                      <m:t>𝑦</m:t>
                    </m:r>
                  </m:oMath>
                </a14:m>
                <a:r>
                  <a:rPr lang="fr-FR" sz="7200" i="1" dirty="0">
                    <a:latin typeface="Cambria" panose="02040503050406030204" pitchFamily="18" charset="0"/>
                  </a:rPr>
                  <a:t> on a donc : </a:t>
                </a:r>
              </a:p>
              <a:p>
                <a:pPr marL="0" indent="0">
                  <a:buNone/>
                </a:pPr>
                <a14:m>
                  <m:oMathPara xmlns:m="http://schemas.openxmlformats.org/officeDocument/2006/math">
                    <m:oMathParaPr>
                      <m:jc m:val="centerGroup"/>
                    </m:oMathParaPr>
                    <m:oMath xmlns:m="http://schemas.openxmlformats.org/officeDocument/2006/math">
                      <m:r>
                        <a:rPr lang="nl-BE" sz="7200" b="0" i="1" smtClean="0">
                          <a:latin typeface="Cambria Math" panose="02040503050406030204" pitchFamily="18" charset="0"/>
                        </a:rPr>
                        <m:t>𝑦</m:t>
                      </m:r>
                      <m:r>
                        <a:rPr lang="nl-BE" sz="7200" b="0" i="1" smtClean="0">
                          <a:latin typeface="Cambria Math" panose="02040503050406030204" pitchFamily="18" charset="0"/>
                        </a:rPr>
                        <m:t>=</m:t>
                      </m:r>
                      <m:f>
                        <m:fPr>
                          <m:ctrlPr>
                            <a:rPr lang="nl-BE" sz="7200" b="0" i="1" smtClean="0">
                              <a:latin typeface="Cambria Math" panose="02040503050406030204" pitchFamily="18" charset="0"/>
                            </a:rPr>
                          </m:ctrlPr>
                        </m:fPr>
                        <m:num>
                          <m:r>
                            <a:rPr lang="nl-BE" sz="7200" b="0" i="1" smtClean="0">
                              <a:latin typeface="Cambria Math" panose="02040503050406030204" pitchFamily="18" charset="0"/>
                            </a:rPr>
                            <m:t>1−</m:t>
                          </m:r>
                          <m:f>
                            <m:fPr>
                              <m:type m:val="skw"/>
                              <m:ctrlPr>
                                <a:rPr lang="nl-BE" sz="7200" b="0" i="1" smtClean="0">
                                  <a:latin typeface="Cambria Math" panose="02040503050406030204" pitchFamily="18" charset="0"/>
                                </a:rPr>
                              </m:ctrlPr>
                            </m:fPr>
                            <m:num>
                              <m:r>
                                <a:rPr lang="nl-BE" sz="7200" b="0" i="1" smtClean="0">
                                  <a:latin typeface="Cambria Math" panose="02040503050406030204" pitchFamily="18" charset="0"/>
                                </a:rPr>
                                <m:t>𝑥</m:t>
                              </m:r>
                            </m:num>
                            <m:den>
                              <m:r>
                                <a:rPr lang="nl-BE" sz="7200" b="0" i="1" smtClean="0">
                                  <a:latin typeface="Cambria Math" panose="02040503050406030204" pitchFamily="18" charset="0"/>
                                </a:rPr>
                                <m:t>𝑎</m:t>
                              </m:r>
                            </m:den>
                          </m:f>
                        </m:num>
                        <m:den>
                          <m:r>
                            <a:rPr lang="nl-BE" sz="7200" b="0" i="1" smtClean="0">
                              <a:latin typeface="Cambria Math" panose="02040503050406030204" pitchFamily="18" charset="0"/>
                            </a:rPr>
                            <m:t>𝑏</m:t>
                          </m:r>
                        </m:den>
                      </m:f>
                    </m:oMath>
                  </m:oMathPara>
                </a14:m>
                <a:endParaRPr lang="fr-FR" sz="7200" i="1" dirty="0">
                  <a:latin typeface="Cambria" panose="02040503050406030204" pitchFamily="18" charset="0"/>
                </a:endParaRPr>
              </a:p>
              <a:p>
                <a:pPr marL="0" indent="0">
                  <a:buNone/>
                </a:pPr>
                <a:endParaRPr lang="fr-FR" sz="7200" i="1" dirty="0">
                  <a:latin typeface="Cambria"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fr-FR" sz="7200" i="1" smtClean="0">
                          <a:latin typeface="Cambria Math" panose="02040503050406030204" pitchFamily="18" charset="0"/>
                          <a:ea typeface="Cambria Math" panose="02040503050406030204" pitchFamily="18" charset="0"/>
                        </a:rPr>
                        <m:t>⟺</m:t>
                      </m:r>
                      <m:r>
                        <a:rPr lang="nl-BE" sz="7200" b="0" i="1" smtClean="0">
                          <a:latin typeface="Cambria Math" panose="02040503050406030204" pitchFamily="18" charset="0"/>
                          <a:ea typeface="Cambria Math" panose="02040503050406030204" pitchFamily="18" charset="0"/>
                        </a:rPr>
                        <m:t>𝑦</m:t>
                      </m:r>
                      <m:r>
                        <a:rPr lang="nl-BE" sz="7200" b="0" i="1" smtClean="0">
                          <a:latin typeface="Cambria Math" panose="02040503050406030204" pitchFamily="18" charset="0"/>
                          <a:ea typeface="Cambria Math" panose="02040503050406030204" pitchFamily="18" charset="0"/>
                        </a:rPr>
                        <m:t>= </m:t>
                      </m:r>
                      <m:f>
                        <m:fPr>
                          <m:ctrlPr>
                            <a:rPr lang="nl-BE" sz="7200" b="0" i="1" smtClean="0">
                              <a:latin typeface="Cambria Math" panose="02040503050406030204" pitchFamily="18" charset="0"/>
                              <a:ea typeface="Cambria Math" panose="02040503050406030204" pitchFamily="18" charset="0"/>
                            </a:rPr>
                          </m:ctrlPr>
                        </m:fPr>
                        <m:num>
                          <m:r>
                            <a:rPr lang="nl-BE" sz="7200" b="0" i="1" smtClean="0">
                              <a:latin typeface="Cambria Math" panose="02040503050406030204" pitchFamily="18" charset="0"/>
                              <a:ea typeface="Cambria Math" panose="02040503050406030204" pitchFamily="18" charset="0"/>
                            </a:rPr>
                            <m:t>−</m:t>
                          </m:r>
                          <m:r>
                            <a:rPr lang="nl-BE" sz="7200" b="0" i="1" smtClean="0">
                              <a:latin typeface="Cambria Math" panose="02040503050406030204" pitchFamily="18" charset="0"/>
                              <a:ea typeface="Cambria Math" panose="02040503050406030204" pitchFamily="18" charset="0"/>
                            </a:rPr>
                            <m:t>𝑥</m:t>
                          </m:r>
                        </m:num>
                        <m:den>
                          <m:r>
                            <a:rPr lang="nl-BE" sz="7200" b="0" i="1" smtClean="0">
                              <a:latin typeface="Cambria Math" panose="02040503050406030204" pitchFamily="18" charset="0"/>
                              <a:ea typeface="Cambria Math" panose="02040503050406030204" pitchFamily="18" charset="0"/>
                            </a:rPr>
                            <m:t>𝑎𝑏</m:t>
                          </m:r>
                        </m:den>
                      </m:f>
                      <m:r>
                        <a:rPr lang="nl-BE" sz="7200" b="0" i="1" smtClean="0">
                          <a:latin typeface="Cambria Math" panose="02040503050406030204" pitchFamily="18" charset="0"/>
                          <a:ea typeface="Cambria Math" panose="02040503050406030204" pitchFamily="18" charset="0"/>
                        </a:rPr>
                        <m:t>+</m:t>
                      </m:r>
                      <m:f>
                        <m:fPr>
                          <m:ctrlPr>
                            <a:rPr lang="nl-BE" sz="7200" b="0" i="1" smtClean="0">
                              <a:latin typeface="Cambria Math" panose="02040503050406030204" pitchFamily="18" charset="0"/>
                              <a:ea typeface="Cambria Math" panose="02040503050406030204" pitchFamily="18" charset="0"/>
                            </a:rPr>
                          </m:ctrlPr>
                        </m:fPr>
                        <m:num>
                          <m:r>
                            <a:rPr lang="nl-BE" sz="7200" b="0" i="1" smtClean="0">
                              <a:latin typeface="Cambria Math" panose="02040503050406030204" pitchFamily="18" charset="0"/>
                              <a:ea typeface="Cambria Math" panose="02040503050406030204" pitchFamily="18" charset="0"/>
                            </a:rPr>
                            <m:t>1</m:t>
                          </m:r>
                        </m:num>
                        <m:den>
                          <m:r>
                            <a:rPr lang="nl-BE" sz="7200" b="0" i="1" smtClean="0">
                              <a:latin typeface="Cambria Math" panose="02040503050406030204" pitchFamily="18" charset="0"/>
                              <a:ea typeface="Cambria Math" panose="02040503050406030204" pitchFamily="18" charset="0"/>
                            </a:rPr>
                            <m:t>𝑏</m:t>
                          </m:r>
                        </m:den>
                      </m:f>
                    </m:oMath>
                  </m:oMathPara>
                </a14:m>
                <a:endParaRPr lang="fr-FR" sz="7200" i="1" dirty="0">
                  <a:latin typeface="Cambria" panose="02040503050406030204" pitchFamily="18" charset="0"/>
                </a:endParaRPr>
              </a:p>
              <a:p>
                <a:pPr marL="0" indent="0">
                  <a:buNone/>
                </a:pPr>
                <a:r>
                  <a:rPr lang="fr-FR" sz="7200" i="1" dirty="0">
                    <a:latin typeface="Cambria" panose="02040503050406030204" pitchFamily="18" charset="0"/>
                  </a:rPr>
                  <a:t>La pente de D est le coefficient de </a:t>
                </a:r>
                <a14:m>
                  <m:oMath xmlns:m="http://schemas.openxmlformats.org/officeDocument/2006/math">
                    <m:r>
                      <a:rPr lang="nl-BE" sz="7200" i="1">
                        <a:latin typeface="Cambria Math" panose="02040503050406030204" pitchFamily="18" charset="0"/>
                      </a:rPr>
                      <m:t>𝑥</m:t>
                    </m:r>
                  </m:oMath>
                </a14:m>
                <a:endParaRPr lang="fr-FR" sz="7200" i="1" dirty="0">
                  <a:latin typeface="Cambria" panose="02040503050406030204" pitchFamily="18" charset="0"/>
                </a:endParaRPr>
              </a:p>
              <a:p>
                <a:pPr marL="0" indent="0">
                  <a:buNone/>
                </a:pPr>
                <a:r>
                  <a:rPr lang="fr-FR" sz="7200" i="1" dirty="0">
                    <a:latin typeface="Cambria" panose="02040503050406030204" pitchFamily="18" charset="0"/>
                  </a:rPr>
                  <a:t> </a:t>
                </a:r>
                <a14:m>
                  <m:oMath xmlns:m="http://schemas.openxmlformats.org/officeDocument/2006/math">
                    <m:r>
                      <a:rPr lang="nl-BE" sz="7200" b="0" i="1" smtClean="0">
                        <a:latin typeface="Cambria Math" panose="02040503050406030204" pitchFamily="18" charset="0"/>
                      </a:rPr>
                      <m:t>𝑚</m:t>
                    </m:r>
                    <m:r>
                      <a:rPr lang="nl-BE" sz="7200" b="0" i="1" smtClean="0">
                        <a:latin typeface="Cambria Math" panose="02040503050406030204" pitchFamily="18" charset="0"/>
                      </a:rPr>
                      <m:t>=</m:t>
                    </m:r>
                    <m:f>
                      <m:fPr>
                        <m:ctrlPr>
                          <a:rPr lang="nl-BE" sz="7200" b="0" i="1" smtClean="0">
                            <a:latin typeface="Cambria Math" panose="02040503050406030204" pitchFamily="18" charset="0"/>
                          </a:rPr>
                        </m:ctrlPr>
                      </m:fPr>
                      <m:num>
                        <m:r>
                          <a:rPr lang="nl-BE" sz="7200" b="0" i="1" smtClean="0">
                            <a:latin typeface="Cambria Math" panose="02040503050406030204" pitchFamily="18" charset="0"/>
                          </a:rPr>
                          <m:t>−1</m:t>
                        </m:r>
                      </m:num>
                      <m:den>
                        <m:r>
                          <a:rPr lang="nl-BE" sz="7200" b="0" i="1" smtClean="0">
                            <a:latin typeface="Cambria Math" panose="02040503050406030204" pitchFamily="18" charset="0"/>
                          </a:rPr>
                          <m:t>𝑎𝑏</m:t>
                        </m:r>
                      </m:den>
                    </m:f>
                  </m:oMath>
                </a14:m>
                <a:endParaRPr lang="fr-FR" sz="7200" i="1" dirty="0">
                  <a:latin typeface="Cambria" panose="02040503050406030204" pitchFamily="18" charset="0"/>
                </a:endParaRPr>
              </a:p>
              <a:p>
                <a:pPr marL="0" indent="0">
                  <a:buNone/>
                </a:pPr>
                <a:endParaRPr lang="fr-FR" sz="3300" b="1" i="1" dirty="0"/>
              </a:p>
              <a:p>
                <a:pPr marL="0" indent="0">
                  <a:buNone/>
                </a:pPr>
                <a:endParaRPr lang="fr-FR" i="1" dirty="0"/>
              </a:p>
            </p:txBody>
          </p:sp>
        </mc:Choice>
        <mc:Fallback xmlns="">
          <p:sp>
            <p:nvSpPr>
              <p:cNvPr id="12" name="Espace réservé du contenu 11">
                <a:extLst>
                  <a:ext uri="{FF2B5EF4-FFF2-40B4-BE49-F238E27FC236}">
                    <a16:creationId xmlns:a16="http://schemas.microsoft.com/office/drawing/2014/main" id="{F47FC6A7-5714-CA38-4820-E5B3524B8119}"/>
                  </a:ext>
                </a:extLst>
              </p:cNvPr>
              <p:cNvSpPr>
                <a:spLocks noGrp="1" noRot="1" noChangeAspect="1" noMove="1" noResize="1" noEditPoints="1" noAdjustHandles="1" noChangeArrowheads="1" noChangeShapeType="1" noTextEdit="1"/>
              </p:cNvSpPr>
              <p:nvPr>
                <p:ph sz="half" idx="1"/>
              </p:nvPr>
            </p:nvSpPr>
            <p:spPr>
              <a:xfrm>
                <a:off x="677334" y="2160589"/>
                <a:ext cx="3547425" cy="3880772"/>
              </a:xfrm>
              <a:blipFill>
                <a:blip r:embed="rId2"/>
                <a:stretch>
                  <a:fillRect l="-1429" t="-293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3" name="Espace réservé du contenu 12">
                <a:extLst>
                  <a:ext uri="{FF2B5EF4-FFF2-40B4-BE49-F238E27FC236}">
                    <a16:creationId xmlns:a16="http://schemas.microsoft.com/office/drawing/2014/main" id="{36626B2E-4718-F214-AE3A-49DE0C045660}"/>
                  </a:ext>
                </a:extLst>
              </p:cNvPr>
              <p:cNvSpPr>
                <a:spLocks noGrp="1"/>
              </p:cNvSpPr>
              <p:nvPr>
                <p:ph sz="half" idx="2"/>
              </p:nvPr>
            </p:nvSpPr>
            <p:spPr>
              <a:xfrm>
                <a:off x="6601177" y="1874690"/>
                <a:ext cx="5181600" cy="4351338"/>
              </a:xfrm>
            </p:spPr>
            <p:txBody>
              <a:bodyPr>
                <a:normAutofit fontScale="25000" lnSpcReduction="20000"/>
              </a:bodyPr>
              <a:lstStyle/>
              <a:p>
                <a:pPr marL="0" indent="0">
                  <a:buNone/>
                </a:pPr>
                <a:r>
                  <a:rPr lang="fr-FR" sz="7200" b="1" i="1" dirty="0">
                    <a:latin typeface="Cambria" panose="02040503050406030204" pitchFamily="18" charset="0"/>
                  </a:rPr>
                  <a:t>Étudiant 2</a:t>
                </a:r>
              </a:p>
              <a:p>
                <a:pPr marL="0" indent="0">
                  <a:buNone/>
                </a:pPr>
                <a14:m>
                  <m:oMathPara xmlns:m="http://schemas.openxmlformats.org/officeDocument/2006/math">
                    <m:oMathParaPr>
                      <m:jc m:val="centerGroup"/>
                    </m:oMathParaPr>
                    <m:oMath xmlns:m="http://schemas.openxmlformats.org/officeDocument/2006/math">
                      <m:f>
                        <m:fPr>
                          <m:ctrlPr>
                            <a:rPr lang="nl-BE" sz="7200" i="1">
                              <a:latin typeface="Cambria Math" panose="02040503050406030204" pitchFamily="18" charset="0"/>
                            </a:rPr>
                          </m:ctrlPr>
                        </m:fPr>
                        <m:num>
                          <m:r>
                            <a:rPr lang="nl-BE" sz="7200" i="1">
                              <a:latin typeface="Cambria Math" panose="02040503050406030204" pitchFamily="18" charset="0"/>
                            </a:rPr>
                            <m:t>𝑥</m:t>
                          </m:r>
                        </m:num>
                        <m:den>
                          <m:r>
                            <a:rPr lang="nl-BE" sz="7200" i="1">
                              <a:latin typeface="Cambria Math" panose="02040503050406030204" pitchFamily="18" charset="0"/>
                            </a:rPr>
                            <m:t>𝑎</m:t>
                          </m:r>
                        </m:den>
                      </m:f>
                      <m:r>
                        <a:rPr lang="nl-BE" sz="7200" i="1">
                          <a:latin typeface="Cambria Math" panose="02040503050406030204" pitchFamily="18" charset="0"/>
                        </a:rPr>
                        <m:t>+</m:t>
                      </m:r>
                      <m:f>
                        <m:fPr>
                          <m:ctrlPr>
                            <a:rPr lang="nl-BE" sz="7200" i="1">
                              <a:latin typeface="Cambria Math" panose="02040503050406030204" pitchFamily="18" charset="0"/>
                            </a:rPr>
                          </m:ctrlPr>
                        </m:fPr>
                        <m:num>
                          <m:r>
                            <a:rPr lang="nl-BE" sz="7200" i="1">
                              <a:latin typeface="Cambria Math" panose="02040503050406030204" pitchFamily="18" charset="0"/>
                            </a:rPr>
                            <m:t>𝑦</m:t>
                          </m:r>
                        </m:num>
                        <m:den>
                          <m:r>
                            <a:rPr lang="nl-BE" sz="7200" i="1">
                              <a:latin typeface="Cambria Math" panose="02040503050406030204" pitchFamily="18" charset="0"/>
                            </a:rPr>
                            <m:t>𝑏</m:t>
                          </m:r>
                        </m:den>
                      </m:f>
                      <m:r>
                        <a:rPr lang="nl-BE" sz="7200" i="1">
                          <a:latin typeface="Cambria Math" panose="02040503050406030204" pitchFamily="18" charset="0"/>
                        </a:rPr>
                        <m:t>=1</m:t>
                      </m:r>
                    </m:oMath>
                  </m:oMathPara>
                </a14:m>
                <a:endParaRPr lang="fr-FR" sz="7200" i="1" dirty="0">
                  <a:latin typeface="Cambria" panose="02040503050406030204" pitchFamily="18" charset="0"/>
                </a:endParaRPr>
              </a:p>
              <a:p>
                <a:pPr marL="0" indent="0">
                  <a:buNone/>
                </a:pPr>
                <a:endParaRPr lang="fr-FR" sz="7200" i="1" dirty="0">
                  <a:latin typeface="Cambria"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fr-FR" sz="7200" i="1">
                          <a:latin typeface="Cambria Math" panose="02040503050406030204" pitchFamily="18" charset="0"/>
                          <a:ea typeface="Cambria Math" panose="02040503050406030204" pitchFamily="18" charset="0"/>
                        </a:rPr>
                        <m:t>⟺</m:t>
                      </m:r>
                      <m:f>
                        <m:fPr>
                          <m:ctrlPr>
                            <a:rPr lang="nl-BE" sz="7200" i="1">
                              <a:latin typeface="Cambria Math" panose="02040503050406030204" pitchFamily="18" charset="0"/>
                              <a:ea typeface="Cambria Math" panose="02040503050406030204" pitchFamily="18" charset="0"/>
                            </a:rPr>
                          </m:ctrlPr>
                        </m:fPr>
                        <m:num>
                          <m:r>
                            <a:rPr lang="nl-BE" sz="7200" i="1">
                              <a:latin typeface="Cambria Math" panose="02040503050406030204" pitchFamily="18" charset="0"/>
                              <a:ea typeface="Cambria Math" panose="02040503050406030204" pitchFamily="18" charset="0"/>
                            </a:rPr>
                            <m:t>𝑦</m:t>
                          </m:r>
                        </m:num>
                        <m:den>
                          <m:r>
                            <a:rPr lang="nl-BE" sz="7200" i="1">
                              <a:latin typeface="Cambria Math" panose="02040503050406030204" pitchFamily="18" charset="0"/>
                              <a:ea typeface="Cambria Math" panose="02040503050406030204" pitchFamily="18" charset="0"/>
                            </a:rPr>
                            <m:t>𝑏</m:t>
                          </m:r>
                        </m:den>
                      </m:f>
                      <m:r>
                        <a:rPr lang="nl-BE" sz="7200" i="1">
                          <a:latin typeface="Cambria Math" panose="02040503050406030204" pitchFamily="18" charset="0"/>
                          <a:ea typeface="Cambria Math" panose="02040503050406030204" pitchFamily="18" charset="0"/>
                        </a:rPr>
                        <m:t>=</m:t>
                      </m:r>
                      <m:f>
                        <m:fPr>
                          <m:ctrlPr>
                            <a:rPr lang="nl-BE" sz="7200" i="1">
                              <a:latin typeface="Cambria Math" panose="02040503050406030204" pitchFamily="18" charset="0"/>
                              <a:ea typeface="Cambria Math" panose="02040503050406030204" pitchFamily="18" charset="0"/>
                            </a:rPr>
                          </m:ctrlPr>
                        </m:fPr>
                        <m:num>
                          <m:r>
                            <a:rPr lang="nl-BE" sz="7200" i="1">
                              <a:latin typeface="Cambria Math" panose="02040503050406030204" pitchFamily="18" charset="0"/>
                              <a:ea typeface="Cambria Math" panose="02040503050406030204" pitchFamily="18" charset="0"/>
                            </a:rPr>
                            <m:t>𝑎</m:t>
                          </m:r>
                        </m:num>
                        <m:den>
                          <m:r>
                            <a:rPr lang="nl-BE" sz="7200" i="1">
                              <a:latin typeface="Cambria Math" panose="02040503050406030204" pitchFamily="18" charset="0"/>
                              <a:ea typeface="Cambria Math" panose="02040503050406030204" pitchFamily="18" charset="0"/>
                            </a:rPr>
                            <m:t>𝑥</m:t>
                          </m:r>
                        </m:den>
                      </m:f>
                    </m:oMath>
                  </m:oMathPara>
                </a14:m>
                <a:endParaRPr lang="fr-FR" sz="7200" b="1" i="1" dirty="0">
                  <a:latin typeface="Cambria" panose="02040503050406030204" pitchFamily="18" charset="0"/>
                </a:endParaRPr>
              </a:p>
              <a:p>
                <a:pPr marL="0" indent="0">
                  <a:buNone/>
                </a:pPr>
                <a:endParaRPr lang="fr-FR" sz="7200" b="1" i="1" dirty="0">
                  <a:latin typeface="Cambria"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fr-FR" sz="7200" i="1">
                          <a:latin typeface="Cambria Math" panose="02040503050406030204" pitchFamily="18" charset="0"/>
                          <a:ea typeface="Cambria Math" panose="02040503050406030204" pitchFamily="18" charset="0"/>
                        </a:rPr>
                        <m:t>⟺</m:t>
                      </m:r>
                      <m:r>
                        <a:rPr lang="nl-BE" sz="7200" i="1">
                          <a:latin typeface="Cambria Math" panose="02040503050406030204" pitchFamily="18" charset="0"/>
                          <a:ea typeface="Cambria Math" panose="02040503050406030204" pitchFamily="18" charset="0"/>
                        </a:rPr>
                        <m:t>𝑦</m:t>
                      </m:r>
                      <m:r>
                        <a:rPr lang="nl-BE" sz="7200" i="1">
                          <a:latin typeface="Cambria Math" panose="02040503050406030204" pitchFamily="18" charset="0"/>
                          <a:ea typeface="Cambria Math" panose="02040503050406030204" pitchFamily="18" charset="0"/>
                        </a:rPr>
                        <m:t>=</m:t>
                      </m:r>
                      <m:f>
                        <m:fPr>
                          <m:ctrlPr>
                            <a:rPr lang="nl-BE" sz="7200" i="1">
                              <a:latin typeface="Cambria Math" panose="02040503050406030204" pitchFamily="18" charset="0"/>
                              <a:ea typeface="Cambria Math" panose="02040503050406030204" pitchFamily="18" charset="0"/>
                            </a:rPr>
                          </m:ctrlPr>
                        </m:fPr>
                        <m:num>
                          <m:r>
                            <a:rPr lang="nl-BE" sz="7200" i="1">
                              <a:latin typeface="Cambria Math" panose="02040503050406030204" pitchFamily="18" charset="0"/>
                              <a:ea typeface="Cambria Math" panose="02040503050406030204" pitchFamily="18" charset="0"/>
                            </a:rPr>
                            <m:t>𝑎</m:t>
                          </m:r>
                        </m:num>
                        <m:den>
                          <m:r>
                            <a:rPr lang="nl-BE" sz="7200" i="1">
                              <a:latin typeface="Cambria Math" panose="02040503050406030204" pitchFamily="18" charset="0"/>
                              <a:ea typeface="Cambria Math" panose="02040503050406030204" pitchFamily="18" charset="0"/>
                            </a:rPr>
                            <m:t>𝑥</m:t>
                          </m:r>
                        </m:den>
                      </m:f>
                    </m:oMath>
                  </m:oMathPara>
                </a14:m>
                <a:endParaRPr lang="fr-FR" sz="7200" b="1" i="1" dirty="0">
                  <a:latin typeface="Cambria" panose="02040503050406030204" pitchFamily="18" charset="0"/>
                </a:endParaRPr>
              </a:p>
              <a:p>
                <a:pPr marL="0" indent="0">
                  <a:buNone/>
                </a:pPr>
                <a:r>
                  <a:rPr lang="fr-FR" sz="7200" b="1" i="1" dirty="0">
                    <a:latin typeface="Cambria" panose="02040503050406030204" pitchFamily="18" charset="0"/>
                  </a:rPr>
                  <a:t>Étudiant 3</a:t>
                </a:r>
              </a:p>
              <a:p>
                <a:pPr marL="0" indent="0">
                  <a:buNone/>
                </a:pPr>
                <a14:m>
                  <m:oMathPara xmlns:m="http://schemas.openxmlformats.org/officeDocument/2006/math">
                    <m:oMathParaPr>
                      <m:jc m:val="centerGroup"/>
                    </m:oMathParaPr>
                    <m:oMath xmlns:m="http://schemas.openxmlformats.org/officeDocument/2006/math">
                      <m:r>
                        <a:rPr lang="nl-BE" sz="7200" b="0" i="1" smtClean="0">
                          <a:latin typeface="Cambria Math" panose="02040503050406030204" pitchFamily="18" charset="0"/>
                        </a:rPr>
                        <m:t>𝑎𝑏</m:t>
                      </m:r>
                      <m:r>
                        <a:rPr lang="nl-BE" sz="7200" b="0" i="1" smtClean="0">
                          <a:latin typeface="Cambria Math" panose="02040503050406030204" pitchFamily="18" charset="0"/>
                        </a:rPr>
                        <m:t>. </m:t>
                      </m:r>
                      <m:f>
                        <m:fPr>
                          <m:ctrlPr>
                            <a:rPr lang="nl-BE" sz="7200" i="1">
                              <a:latin typeface="Cambria Math" panose="02040503050406030204" pitchFamily="18" charset="0"/>
                            </a:rPr>
                          </m:ctrlPr>
                        </m:fPr>
                        <m:num>
                          <m:r>
                            <a:rPr lang="nl-BE" sz="7200" i="1">
                              <a:latin typeface="Cambria Math" panose="02040503050406030204" pitchFamily="18" charset="0"/>
                            </a:rPr>
                            <m:t>𝑥</m:t>
                          </m:r>
                        </m:num>
                        <m:den>
                          <m:r>
                            <a:rPr lang="nl-BE" sz="7200" i="1">
                              <a:latin typeface="Cambria Math" panose="02040503050406030204" pitchFamily="18" charset="0"/>
                            </a:rPr>
                            <m:t>𝑎</m:t>
                          </m:r>
                        </m:den>
                      </m:f>
                      <m:r>
                        <a:rPr lang="nl-BE" sz="7200" i="1">
                          <a:latin typeface="Cambria Math" panose="02040503050406030204" pitchFamily="18" charset="0"/>
                        </a:rPr>
                        <m:t>+</m:t>
                      </m:r>
                      <m:f>
                        <m:fPr>
                          <m:ctrlPr>
                            <a:rPr lang="nl-BE" sz="7200" i="1">
                              <a:latin typeface="Cambria Math" panose="02040503050406030204" pitchFamily="18" charset="0"/>
                            </a:rPr>
                          </m:ctrlPr>
                        </m:fPr>
                        <m:num>
                          <m:r>
                            <a:rPr lang="nl-BE" sz="7200" i="1">
                              <a:latin typeface="Cambria Math" panose="02040503050406030204" pitchFamily="18" charset="0"/>
                            </a:rPr>
                            <m:t>𝑦</m:t>
                          </m:r>
                        </m:num>
                        <m:den>
                          <m:r>
                            <a:rPr lang="nl-BE" sz="7200" i="1">
                              <a:latin typeface="Cambria Math" panose="02040503050406030204" pitchFamily="18" charset="0"/>
                            </a:rPr>
                            <m:t>𝑏</m:t>
                          </m:r>
                        </m:den>
                      </m:f>
                      <m:r>
                        <a:rPr lang="nl-BE" sz="7200" i="1">
                          <a:latin typeface="Cambria Math" panose="02040503050406030204" pitchFamily="18" charset="0"/>
                        </a:rPr>
                        <m:t>=1</m:t>
                      </m:r>
                      <m:r>
                        <a:rPr lang="nl-BE" sz="7200" b="0" i="1" smtClean="0">
                          <a:latin typeface="Cambria Math" panose="02040503050406030204" pitchFamily="18" charset="0"/>
                        </a:rPr>
                        <m:t>.</m:t>
                      </m:r>
                      <m:r>
                        <a:rPr lang="nl-BE" sz="7200" b="0" i="1" smtClean="0">
                          <a:latin typeface="Cambria Math" panose="02040503050406030204" pitchFamily="18" charset="0"/>
                        </a:rPr>
                        <m:t>𝑎𝑏</m:t>
                      </m:r>
                    </m:oMath>
                  </m:oMathPara>
                </a14:m>
                <a:endParaRPr lang="fr-FR" sz="7200" i="1" dirty="0">
                  <a:latin typeface="Cambria" panose="02040503050406030204" pitchFamily="18" charset="0"/>
                </a:endParaRPr>
              </a:p>
              <a:p>
                <a:pPr marL="0" indent="0">
                  <a:buNone/>
                </a:pPr>
                <a:endParaRPr lang="fr-FR" sz="7200" i="1" dirty="0">
                  <a:latin typeface="Cambria"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nl-BE" sz="7200" b="0" i="1" smtClean="0">
                          <a:latin typeface="Cambria Math" panose="02040503050406030204" pitchFamily="18" charset="0"/>
                          <a:ea typeface="Cambria Math" panose="02040503050406030204" pitchFamily="18" charset="0"/>
                        </a:rPr>
                        <m:t>𝑥</m:t>
                      </m:r>
                      <m:r>
                        <a:rPr lang="nl-BE" sz="7200" b="0" i="1" smtClean="0">
                          <a:latin typeface="Cambria Math" panose="02040503050406030204" pitchFamily="18" charset="0"/>
                          <a:ea typeface="Cambria Math" panose="02040503050406030204" pitchFamily="18" charset="0"/>
                        </a:rPr>
                        <m:t>+</m:t>
                      </m:r>
                      <m:r>
                        <a:rPr lang="nl-BE" sz="7200" b="0" i="1" smtClean="0">
                          <a:latin typeface="Cambria Math" panose="02040503050406030204" pitchFamily="18" charset="0"/>
                          <a:ea typeface="Cambria Math" panose="02040503050406030204" pitchFamily="18" charset="0"/>
                        </a:rPr>
                        <m:t>𝑦</m:t>
                      </m:r>
                      <m:r>
                        <a:rPr lang="nl-BE" sz="7200" i="1">
                          <a:latin typeface="Cambria Math" panose="02040503050406030204" pitchFamily="18" charset="0"/>
                          <a:ea typeface="Cambria Math" panose="02040503050406030204" pitchFamily="18" charset="0"/>
                        </a:rPr>
                        <m:t>=</m:t>
                      </m:r>
                      <m:r>
                        <a:rPr lang="nl-BE" sz="7200" b="0" i="1" smtClean="0">
                          <a:latin typeface="Cambria Math" panose="02040503050406030204" pitchFamily="18" charset="0"/>
                          <a:ea typeface="Cambria Math" panose="02040503050406030204" pitchFamily="18" charset="0"/>
                        </a:rPr>
                        <m:t>1.</m:t>
                      </m:r>
                      <m:r>
                        <a:rPr lang="nl-BE" sz="7200" b="0" i="1" smtClean="0">
                          <a:latin typeface="Cambria Math" panose="02040503050406030204" pitchFamily="18" charset="0"/>
                          <a:ea typeface="Cambria Math" panose="02040503050406030204" pitchFamily="18" charset="0"/>
                        </a:rPr>
                        <m:t>𝑎𝑏</m:t>
                      </m:r>
                    </m:oMath>
                  </m:oMathPara>
                </a14:m>
                <a:endParaRPr lang="nl-BE" sz="7200" b="0" i="1" dirty="0">
                  <a:latin typeface="Cambria" panose="02040503050406030204" pitchFamily="18" charset="0"/>
                  <a:ea typeface="Cambria Math" panose="02040503050406030204" pitchFamily="18" charset="0"/>
                </a:endParaRPr>
              </a:p>
              <a:p>
                <a:pPr marL="0" indent="0">
                  <a:buNone/>
                </a:pPr>
                <a:endParaRPr lang="nl-BE" sz="7200" b="0" i="1" dirty="0">
                  <a:latin typeface="Cambria"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nl-BE" sz="7200" b="0" i="1" smtClean="0">
                          <a:latin typeface="Cambria Math" panose="02040503050406030204" pitchFamily="18" charset="0"/>
                          <a:ea typeface="Cambria Math" panose="02040503050406030204" pitchFamily="18" charset="0"/>
                        </a:rPr>
                        <m:t>−</m:t>
                      </m:r>
                      <m:r>
                        <a:rPr lang="nl-BE" sz="7200" b="0" i="1" smtClean="0">
                          <a:latin typeface="Cambria Math" panose="02040503050406030204" pitchFamily="18" charset="0"/>
                          <a:ea typeface="Cambria Math" panose="02040503050406030204" pitchFamily="18" charset="0"/>
                        </a:rPr>
                        <m:t>𝑎𝑥</m:t>
                      </m:r>
                      <m:r>
                        <a:rPr lang="nl-BE" sz="7200" b="0" i="1" smtClean="0">
                          <a:latin typeface="Cambria Math" panose="02040503050406030204" pitchFamily="18" charset="0"/>
                          <a:ea typeface="Cambria Math" panose="02040503050406030204" pitchFamily="18" charset="0"/>
                        </a:rPr>
                        <m:t>−</m:t>
                      </m:r>
                      <m:r>
                        <a:rPr lang="nl-BE" sz="7200" b="0" i="1" smtClean="0">
                          <a:latin typeface="Cambria Math" panose="02040503050406030204" pitchFamily="18" charset="0"/>
                          <a:ea typeface="Cambria Math" panose="02040503050406030204" pitchFamily="18" charset="0"/>
                        </a:rPr>
                        <m:t>𝑏𝑦</m:t>
                      </m:r>
                      <m:r>
                        <a:rPr lang="nl-BE" sz="7200" i="1">
                          <a:latin typeface="Cambria Math" panose="02040503050406030204" pitchFamily="18" charset="0"/>
                          <a:ea typeface="Cambria Math" panose="02040503050406030204" pitchFamily="18" charset="0"/>
                        </a:rPr>
                        <m:t>=</m:t>
                      </m:r>
                      <m:r>
                        <a:rPr lang="nl-BE" sz="7200" b="0" i="1" smtClean="0">
                          <a:latin typeface="Cambria Math" panose="02040503050406030204" pitchFamily="18" charset="0"/>
                          <a:ea typeface="Cambria Math" panose="02040503050406030204" pitchFamily="18" charset="0"/>
                        </a:rPr>
                        <m:t>1</m:t>
                      </m:r>
                    </m:oMath>
                  </m:oMathPara>
                </a14:m>
                <a:endParaRPr lang="nl-BE" sz="7200" b="0" i="1" dirty="0">
                  <a:latin typeface="Cambria" panose="02040503050406030204" pitchFamily="18" charset="0"/>
                  <a:ea typeface="Cambria Math" panose="02040503050406030204" pitchFamily="18" charset="0"/>
                </a:endParaRPr>
              </a:p>
              <a:p>
                <a:pPr marL="0" indent="0">
                  <a:buNone/>
                </a:pPr>
                <a:endParaRPr lang="nl-BE" sz="7200" b="0" i="1" dirty="0">
                  <a:latin typeface="Cambria"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nl-BE" sz="7200" b="0" i="1" smtClean="0">
                          <a:latin typeface="Cambria Math" panose="02040503050406030204" pitchFamily="18" charset="0"/>
                          <a:ea typeface="Cambria Math" panose="02040503050406030204" pitchFamily="18" charset="0"/>
                        </a:rPr>
                        <m:t>𝑚</m:t>
                      </m:r>
                      <m:r>
                        <a:rPr lang="nl-BE" sz="7200" i="1">
                          <a:latin typeface="Cambria Math" panose="02040503050406030204" pitchFamily="18" charset="0"/>
                          <a:ea typeface="Cambria Math" panose="02040503050406030204" pitchFamily="18" charset="0"/>
                        </a:rPr>
                        <m:t>=</m:t>
                      </m:r>
                      <m:f>
                        <m:fPr>
                          <m:ctrlPr>
                            <a:rPr lang="nl-BE" sz="7200" i="1" smtClean="0">
                              <a:latin typeface="Cambria Math" panose="02040503050406030204" pitchFamily="18" charset="0"/>
                              <a:ea typeface="Cambria Math" panose="02040503050406030204" pitchFamily="18" charset="0"/>
                            </a:rPr>
                          </m:ctrlPr>
                        </m:fPr>
                        <m:num>
                          <m:r>
                            <a:rPr lang="nl-BE" sz="7200" b="0" i="1" smtClean="0">
                              <a:latin typeface="Cambria Math" panose="02040503050406030204" pitchFamily="18" charset="0"/>
                              <a:ea typeface="Cambria Math" panose="02040503050406030204" pitchFamily="18" charset="0"/>
                            </a:rPr>
                            <m:t>−</m:t>
                          </m:r>
                          <m:r>
                            <a:rPr lang="nl-BE" sz="7200" b="0" i="1" smtClean="0">
                              <a:latin typeface="Cambria Math" panose="02040503050406030204" pitchFamily="18" charset="0"/>
                              <a:ea typeface="Cambria Math" panose="02040503050406030204" pitchFamily="18" charset="0"/>
                            </a:rPr>
                            <m:t>𝑎</m:t>
                          </m:r>
                        </m:num>
                        <m:den>
                          <m:r>
                            <a:rPr lang="nl-BE" sz="7200" b="0" i="1" smtClean="0">
                              <a:latin typeface="Cambria Math" panose="02040503050406030204" pitchFamily="18" charset="0"/>
                              <a:ea typeface="Cambria Math" panose="02040503050406030204" pitchFamily="18" charset="0"/>
                            </a:rPr>
                            <m:t>−</m:t>
                          </m:r>
                          <m:r>
                            <a:rPr lang="nl-BE" sz="7200" b="0" i="1" smtClean="0">
                              <a:latin typeface="Cambria Math" panose="02040503050406030204" pitchFamily="18" charset="0"/>
                              <a:ea typeface="Cambria Math" panose="02040503050406030204" pitchFamily="18" charset="0"/>
                            </a:rPr>
                            <m:t>𝑏</m:t>
                          </m:r>
                        </m:den>
                      </m:f>
                      <m:r>
                        <a:rPr lang="nl-BE" sz="7200" b="0" i="1" smtClean="0">
                          <a:latin typeface="Cambria Math" panose="02040503050406030204" pitchFamily="18" charset="0"/>
                          <a:ea typeface="Cambria Math" panose="02040503050406030204" pitchFamily="18" charset="0"/>
                        </a:rPr>
                        <m:t>=</m:t>
                      </m:r>
                      <m:f>
                        <m:fPr>
                          <m:ctrlPr>
                            <a:rPr lang="nl-BE" sz="7200" b="0" i="1" smtClean="0">
                              <a:latin typeface="Cambria Math" panose="02040503050406030204" pitchFamily="18" charset="0"/>
                              <a:ea typeface="Cambria Math" panose="02040503050406030204" pitchFamily="18" charset="0"/>
                            </a:rPr>
                          </m:ctrlPr>
                        </m:fPr>
                        <m:num>
                          <m:r>
                            <a:rPr lang="nl-BE" sz="7200" b="0" i="1" smtClean="0">
                              <a:latin typeface="Cambria Math" panose="02040503050406030204" pitchFamily="18" charset="0"/>
                              <a:ea typeface="Cambria Math" panose="02040503050406030204" pitchFamily="18" charset="0"/>
                            </a:rPr>
                            <m:t>𝑎</m:t>
                          </m:r>
                        </m:num>
                        <m:den>
                          <m:r>
                            <a:rPr lang="nl-BE" sz="7200" b="0" i="1" smtClean="0">
                              <a:latin typeface="Cambria Math" panose="02040503050406030204" pitchFamily="18" charset="0"/>
                              <a:ea typeface="Cambria Math" panose="02040503050406030204" pitchFamily="18" charset="0"/>
                            </a:rPr>
                            <m:t>𝑏</m:t>
                          </m:r>
                        </m:den>
                      </m:f>
                    </m:oMath>
                  </m:oMathPara>
                </a14:m>
                <a:endParaRPr lang="nl-BE" sz="7200" i="1" dirty="0">
                  <a:latin typeface="Cambria" panose="02040503050406030204" pitchFamily="18" charset="0"/>
                  <a:ea typeface="Cambria Math" panose="02040503050406030204" pitchFamily="18" charset="0"/>
                </a:endParaRPr>
              </a:p>
              <a:p>
                <a:pPr marL="0" indent="0">
                  <a:buNone/>
                </a:pPr>
                <a:endParaRPr lang="nl-BE" b="0" i="1" dirty="0">
                  <a:ea typeface="Cambria Math" panose="02040503050406030204" pitchFamily="18" charset="0"/>
                </a:endParaRPr>
              </a:p>
              <a:p>
                <a:pPr marL="0" indent="0">
                  <a:buNone/>
                </a:pPr>
                <a:endParaRPr lang="fr-FR" b="1" i="1" dirty="0"/>
              </a:p>
              <a:p>
                <a:pPr marL="0" indent="0">
                  <a:buNone/>
                </a:pPr>
                <a:endParaRPr lang="fr-FR" dirty="0"/>
              </a:p>
            </p:txBody>
          </p:sp>
        </mc:Choice>
        <mc:Fallback xmlns="">
          <p:sp>
            <p:nvSpPr>
              <p:cNvPr id="13" name="Espace réservé du contenu 12">
                <a:extLst>
                  <a:ext uri="{FF2B5EF4-FFF2-40B4-BE49-F238E27FC236}">
                    <a16:creationId xmlns:a16="http://schemas.microsoft.com/office/drawing/2014/main" id="{36626B2E-4718-F214-AE3A-49DE0C045660}"/>
                  </a:ext>
                </a:extLst>
              </p:cNvPr>
              <p:cNvSpPr>
                <a:spLocks noGrp="1" noRot="1" noChangeAspect="1" noMove="1" noResize="1" noEditPoints="1" noAdjustHandles="1" noChangeArrowheads="1" noChangeShapeType="1" noTextEdit="1"/>
              </p:cNvSpPr>
              <p:nvPr>
                <p:ph sz="half" idx="2"/>
              </p:nvPr>
            </p:nvSpPr>
            <p:spPr>
              <a:xfrm>
                <a:off x="6601177" y="1874690"/>
                <a:ext cx="5181600" cy="4351338"/>
              </a:xfrm>
              <a:blipFill>
                <a:blip r:embed="rId3"/>
                <a:stretch>
                  <a:fillRect l="-978" t="-2616" b="-11337"/>
                </a:stretch>
              </a:blipFill>
            </p:spPr>
            <p:txBody>
              <a:bodyPr/>
              <a:lstStyle/>
              <a:p>
                <a:r>
                  <a:rPr lang="fr-FR">
                    <a:noFill/>
                  </a:rPr>
                  <a:t> </a:t>
                </a:r>
              </a:p>
            </p:txBody>
          </p:sp>
        </mc:Fallback>
      </mc:AlternateContent>
      <p:sp>
        <p:nvSpPr>
          <p:cNvPr id="15" name="ZoneTexte 14">
            <a:extLst>
              <a:ext uri="{FF2B5EF4-FFF2-40B4-BE49-F238E27FC236}">
                <a16:creationId xmlns:a16="http://schemas.microsoft.com/office/drawing/2014/main" id="{9FB5F5A5-A8F7-E799-C2DF-2DBEEE817343}"/>
              </a:ext>
            </a:extLst>
          </p:cNvPr>
          <p:cNvSpPr txBox="1"/>
          <p:nvPr/>
        </p:nvSpPr>
        <p:spPr>
          <a:xfrm>
            <a:off x="816015" y="631972"/>
            <a:ext cx="6099858" cy="584775"/>
          </a:xfrm>
          <a:prstGeom prst="rect">
            <a:avLst/>
          </a:prstGeom>
          <a:noFill/>
        </p:spPr>
        <p:txBody>
          <a:bodyPr wrap="square" lIns="91440" tIns="45720" rIns="91440" bIns="45720" anchor="t">
            <a:spAutoFit/>
          </a:bodyPr>
          <a:lstStyle/>
          <a:p>
            <a:r>
              <a:rPr lang="fr-BE" altLang="fr-FR" sz="3200" b="1" dirty="0">
                <a:solidFill>
                  <a:srgbClr val="A80039"/>
                </a:solidFill>
                <a:latin typeface="Cambria"/>
                <a:ea typeface="Cambria"/>
                <a:cs typeface="Calibri"/>
              </a:rPr>
              <a:t>Difficultés des étudiants</a:t>
            </a:r>
            <a:endParaRPr lang="fr-FR" sz="3200">
              <a:latin typeface="Cambria"/>
              <a:ea typeface="Cambria"/>
              <a:cs typeface="Calibri"/>
            </a:endParaRPr>
          </a:p>
        </p:txBody>
      </p:sp>
      <p:sp>
        <p:nvSpPr>
          <p:cNvPr id="16" name="Titre 1">
            <a:extLst>
              <a:ext uri="{FF2B5EF4-FFF2-40B4-BE49-F238E27FC236}">
                <a16:creationId xmlns:a16="http://schemas.microsoft.com/office/drawing/2014/main" id="{4F41E710-B23F-4F83-4D90-8106D76C3B83}"/>
              </a:ext>
            </a:extLst>
          </p:cNvPr>
          <p:cNvSpPr txBox="1">
            <a:spLocks/>
          </p:cNvSpPr>
          <p:nvPr/>
        </p:nvSpPr>
        <p:spPr>
          <a:xfrm>
            <a:off x="816015" y="1346503"/>
            <a:ext cx="8596668" cy="814086"/>
          </a:xfrm>
          <a:prstGeom prst="rect">
            <a:avLst/>
          </a:prstGeom>
        </p:spPr>
        <p:txBody>
          <a:bodyPr vert="horz" lIns="91440" tIns="45720" rIns="91440" bIns="45720" rtlCol="0" anchor="t">
            <a:normAutofit fontScale="7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fr-BE" altLang="fr-FR" b="1">
                <a:solidFill>
                  <a:srgbClr val="A80039"/>
                </a:solidFill>
                <a:latin typeface="Calibri" panose="020F0502020204030204" pitchFamily="34" charset="0"/>
                <a:cs typeface="Calibri" panose="020F0502020204030204" pitchFamily="34" charset="0"/>
              </a:rPr>
            </a:br>
            <a:endParaRPr lang="fr-FR" dirty="0">
              <a:solidFill>
                <a:srgbClr val="A80039"/>
              </a:solidFill>
            </a:endParaRPr>
          </a:p>
        </p:txBody>
      </p: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D1DAE7FF-773F-94A1-8E85-B1C1B3F774BD}"/>
                  </a:ext>
                </a:extLst>
              </p:cNvPr>
              <p:cNvSpPr txBox="1"/>
              <p:nvPr/>
            </p:nvSpPr>
            <p:spPr>
              <a:xfrm>
                <a:off x="816014" y="1327027"/>
                <a:ext cx="8735350" cy="739946"/>
              </a:xfrm>
              <a:prstGeom prst="rect">
                <a:avLst/>
              </a:prstGeom>
              <a:noFill/>
            </p:spPr>
            <p:txBody>
              <a:bodyPr wrap="square">
                <a:spAutoFit/>
              </a:bodyPr>
              <a:lstStyle/>
              <a:p>
                <a:pPr marL="0" indent="0">
                  <a:buNone/>
                </a:pPr>
                <a:r>
                  <a:rPr lang="nl-BE" dirty="0">
                    <a:latin typeface="Cambria" panose="02040503050406030204" pitchFamily="18" charset="0"/>
                  </a:rPr>
                  <a:t>Soit </a:t>
                </a:r>
                <a14:m>
                  <m:oMath xmlns:m="http://schemas.openxmlformats.org/officeDocument/2006/math">
                    <m:r>
                      <a:rPr lang="nl-BE" b="0" i="1" smtClean="0">
                        <a:latin typeface="Cambria Math" panose="02040503050406030204" pitchFamily="18" charset="0"/>
                      </a:rPr>
                      <m:t>𝑎</m:t>
                    </m:r>
                    <m:r>
                      <a:rPr lang="nl-BE" b="0" i="1" smtClean="0">
                        <a:latin typeface="Cambria Math" panose="02040503050406030204" pitchFamily="18" charset="0"/>
                      </a:rPr>
                      <m:t>,</m:t>
                    </m:r>
                    <m:r>
                      <a:rPr lang="nl-BE" b="0" i="1" smtClean="0">
                        <a:latin typeface="Cambria Math" panose="02040503050406030204" pitchFamily="18" charset="0"/>
                      </a:rPr>
                      <m:t>𝑏</m:t>
                    </m:r>
                    <m:r>
                      <a:rPr lang="nl-BE" b="0" i="1" smtClean="0">
                        <a:latin typeface="Cambria Math" panose="02040503050406030204" pitchFamily="18" charset="0"/>
                      </a:rPr>
                      <m:t> ∈</m:t>
                    </m:r>
                    <m:r>
                      <a:rPr lang="nl-BE" b="0" i="1" smtClean="0">
                        <a:latin typeface="Cambria Math" panose="02040503050406030204" pitchFamily="18" charset="0"/>
                        <a:ea typeface="Cambria Math" panose="02040503050406030204" pitchFamily="18" charset="0"/>
                      </a:rPr>
                      <m:t>ℝ</m:t>
                    </m:r>
                  </m:oMath>
                </a14:m>
                <a:r>
                  <a:rPr lang="nl-BE" dirty="0">
                    <a:latin typeface="Cambria" panose="02040503050406030204" pitchFamily="18" charset="0"/>
                  </a:rPr>
                  <a:t>. On considère la droite D d’équation </a:t>
                </a:r>
                <a14:m>
                  <m:oMath xmlns:m="http://schemas.openxmlformats.org/officeDocument/2006/math">
                    <m:f>
                      <m:fPr>
                        <m:ctrlPr>
                          <a:rPr lang="nl-BE" i="1" smtClean="0">
                            <a:latin typeface="Cambria Math" panose="02040503050406030204" pitchFamily="18" charset="0"/>
                          </a:rPr>
                        </m:ctrlPr>
                      </m:fPr>
                      <m:num>
                        <m:r>
                          <a:rPr lang="nl-BE" b="0" i="1" smtClean="0">
                            <a:latin typeface="Cambria Math" panose="02040503050406030204" pitchFamily="18" charset="0"/>
                          </a:rPr>
                          <m:t>𝑥</m:t>
                        </m:r>
                      </m:num>
                      <m:den>
                        <m:r>
                          <a:rPr lang="nl-BE" b="0" i="1" smtClean="0">
                            <a:latin typeface="Cambria Math" panose="02040503050406030204" pitchFamily="18" charset="0"/>
                          </a:rPr>
                          <m:t>𝑎</m:t>
                        </m:r>
                      </m:den>
                    </m:f>
                    <m:r>
                      <a:rPr lang="nl-BE" b="0" i="1" smtClean="0">
                        <a:latin typeface="Cambria Math" panose="02040503050406030204" pitchFamily="18" charset="0"/>
                      </a:rPr>
                      <m:t>+ </m:t>
                    </m:r>
                    <m:f>
                      <m:fPr>
                        <m:ctrlPr>
                          <a:rPr lang="nl-BE" b="0" i="1" smtClean="0">
                            <a:latin typeface="Cambria Math" panose="02040503050406030204" pitchFamily="18" charset="0"/>
                          </a:rPr>
                        </m:ctrlPr>
                      </m:fPr>
                      <m:num>
                        <m:r>
                          <a:rPr lang="nl-BE" b="0" i="1" smtClean="0">
                            <a:latin typeface="Cambria Math" panose="02040503050406030204" pitchFamily="18" charset="0"/>
                          </a:rPr>
                          <m:t>𝑦</m:t>
                        </m:r>
                      </m:num>
                      <m:den>
                        <m:r>
                          <a:rPr lang="nl-BE" b="0" i="1" smtClean="0">
                            <a:latin typeface="Cambria Math" panose="02040503050406030204" pitchFamily="18" charset="0"/>
                          </a:rPr>
                          <m:t>𝑏</m:t>
                        </m:r>
                      </m:den>
                    </m:f>
                    <m:r>
                      <a:rPr lang="nl-BE" b="0" i="1" smtClean="0">
                        <a:latin typeface="Cambria Math" panose="02040503050406030204" pitchFamily="18" charset="0"/>
                      </a:rPr>
                      <m:t>=1. </m:t>
                    </m:r>
                  </m:oMath>
                </a14:m>
                <a:endParaRPr lang="nl-BE" b="0" dirty="0">
                  <a:latin typeface="Cambria" panose="02040503050406030204" pitchFamily="18" charset="0"/>
                </a:endParaRPr>
              </a:p>
              <a:p>
                <a:pPr marL="0" indent="0">
                  <a:buNone/>
                </a:pPr>
                <a:r>
                  <a:rPr lang="nl-BE" dirty="0">
                    <a:latin typeface="Cambria" panose="02040503050406030204" pitchFamily="18" charset="0"/>
                  </a:rPr>
                  <a:t>Quelle est la pente de D ? </a:t>
                </a:r>
              </a:p>
            </p:txBody>
          </p:sp>
        </mc:Choice>
        <mc:Fallback xmlns="">
          <p:sp>
            <p:nvSpPr>
              <p:cNvPr id="18" name="ZoneTexte 17">
                <a:extLst>
                  <a:ext uri="{FF2B5EF4-FFF2-40B4-BE49-F238E27FC236}">
                    <a16:creationId xmlns:a16="http://schemas.microsoft.com/office/drawing/2014/main" id="{D1DAE7FF-773F-94A1-8E85-B1C1B3F774BD}"/>
                  </a:ext>
                </a:extLst>
              </p:cNvPr>
              <p:cNvSpPr txBox="1">
                <a:spLocks noRot="1" noChangeAspect="1" noMove="1" noResize="1" noEditPoints="1" noAdjustHandles="1" noChangeArrowheads="1" noChangeShapeType="1" noTextEdit="1"/>
              </p:cNvSpPr>
              <p:nvPr/>
            </p:nvSpPr>
            <p:spPr>
              <a:xfrm>
                <a:off x="816014" y="1327027"/>
                <a:ext cx="8735350" cy="739946"/>
              </a:xfrm>
              <a:prstGeom prst="rect">
                <a:avLst/>
              </a:prstGeom>
              <a:blipFill>
                <a:blip r:embed="rId4"/>
                <a:stretch>
                  <a:fillRect l="-581" b="-11864"/>
                </a:stretch>
              </a:blipFill>
            </p:spPr>
            <p:txBody>
              <a:bodyPr/>
              <a:lstStyle/>
              <a:p>
                <a:r>
                  <a:rPr lang="fr-FR">
                    <a:noFill/>
                  </a:rPr>
                  <a:t> </a:t>
                </a:r>
              </a:p>
            </p:txBody>
          </p:sp>
        </mc:Fallback>
      </mc:AlternateContent>
      <p:sp>
        <p:nvSpPr>
          <p:cNvPr id="4" name="Slide Number Placeholder 3">
            <a:extLst>
              <a:ext uri="{FF2B5EF4-FFF2-40B4-BE49-F238E27FC236}">
                <a16:creationId xmlns:a16="http://schemas.microsoft.com/office/drawing/2014/main" id="{9BBFE160-A96E-44CB-7D65-965A406D533F}"/>
              </a:ext>
            </a:extLst>
          </p:cNvPr>
          <p:cNvSpPr>
            <a:spLocks noGrp="1"/>
          </p:cNvSpPr>
          <p:nvPr>
            <p:ph type="sldNum" sz="quarter" idx="12"/>
          </p:nvPr>
        </p:nvSpPr>
        <p:spPr/>
        <p:txBody>
          <a:bodyPr/>
          <a:lstStyle/>
          <a:p>
            <a:fld id="{E9C65D10-87AF-0543-995D-B3B02FC12A40}" type="slidenum">
              <a:rPr lang="fr-FR" smtClean="0"/>
              <a:t>10</a:t>
            </a:fld>
            <a:endParaRPr lang="en-US"/>
          </a:p>
        </p:txBody>
      </p:sp>
    </p:spTree>
    <p:extLst>
      <p:ext uri="{BB962C8B-B14F-4D97-AF65-F5344CB8AC3E}">
        <p14:creationId xmlns:p14="http://schemas.microsoft.com/office/powerpoint/2010/main" val="3482234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7BFAD-B20F-15A0-F25B-5BDD40730EE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45FD76-4368-D7D8-20DB-8F72F864A3C4}"/>
              </a:ext>
            </a:extLst>
          </p:cNvPr>
          <p:cNvSpPr>
            <a:spLocks noGrp="1"/>
          </p:cNvSpPr>
          <p:nvPr>
            <p:ph type="title"/>
          </p:nvPr>
        </p:nvSpPr>
        <p:spPr/>
        <p:txBody>
          <a:bodyPr/>
          <a:lstStyle/>
          <a:p>
            <a:r>
              <a:rPr lang="fr-BE" altLang="fr-FR" sz="3200" b="1" dirty="0">
                <a:solidFill>
                  <a:srgbClr val="A80039"/>
                </a:solidFill>
                <a:latin typeface="Cambria"/>
                <a:ea typeface="Cambria"/>
                <a:cs typeface="Calibri"/>
              </a:rPr>
              <a:t>Difficultés des étudiants</a:t>
            </a:r>
            <a:br>
              <a:rPr lang="fr-BE" altLang="fr-FR" b="1" dirty="0">
                <a:latin typeface="Calibri" panose="020F0502020204030204" pitchFamily="34" charset="0"/>
                <a:cs typeface="Calibri" panose="020F0502020204030204" pitchFamily="34" charset="0"/>
              </a:rPr>
            </a:br>
            <a:endParaRPr lang="fr-FR" dirty="0">
              <a:solidFill>
                <a:srgbClr val="A80039"/>
              </a:solidFill>
            </a:endParaRPr>
          </a:p>
        </p:txBody>
      </p:sp>
      <p:sp>
        <p:nvSpPr>
          <p:cNvPr id="3" name="Espace réservé du contenu 2">
            <a:extLst>
              <a:ext uri="{FF2B5EF4-FFF2-40B4-BE49-F238E27FC236}">
                <a16:creationId xmlns:a16="http://schemas.microsoft.com/office/drawing/2014/main" id="{3F938B93-5FAF-23AE-B5D9-1136F5B655E9}"/>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fr-BE" sz="2400" dirty="0">
                <a:latin typeface="Cambria"/>
                <a:ea typeface="Cambria"/>
              </a:rPr>
              <a:t>Une friterie vend son petit paquet de frites au prix de 2,5 euros et son grand paquet de frites au prix de 4 euros. Un habitué remarque que le grand paquet contient le double de frites </a:t>
            </a:r>
            <a:r>
              <a:rPr lang="fr-BE" sz="2400">
                <a:latin typeface="Cambria"/>
                <a:ea typeface="Cambria"/>
              </a:rPr>
              <a:t>par rapport </a:t>
            </a:r>
            <a:r>
              <a:rPr lang="fr-BE" sz="2400" dirty="0">
                <a:latin typeface="Cambria"/>
                <a:ea typeface="Cambria"/>
              </a:rPr>
              <a:t>au petit paquet.</a:t>
            </a:r>
          </a:p>
          <a:p>
            <a:pPr marL="0" indent="0">
              <a:buNone/>
            </a:pPr>
            <a:r>
              <a:rPr lang="fr-BE" sz="2400" dirty="0">
                <a:latin typeface="Cambria"/>
                <a:ea typeface="Cambria"/>
              </a:rPr>
              <a:t>Que peut-on en conclure quant au prix par frite pour le petit paquet?</a:t>
            </a:r>
          </a:p>
          <a:p>
            <a:pPr>
              <a:buFont typeface="Wingdings" pitchFamily="2" charset="2"/>
              <a:buChar char="q"/>
            </a:pPr>
            <a:r>
              <a:rPr lang="fr-BE" sz="2400" dirty="0">
                <a:latin typeface="Cambria"/>
                <a:ea typeface="Cambria"/>
              </a:rPr>
              <a:t>Il est 20% plus bas que pour le grand paquet </a:t>
            </a:r>
          </a:p>
          <a:p>
            <a:pPr>
              <a:buFont typeface="Wingdings" pitchFamily="2" charset="2"/>
              <a:buChar char="q"/>
            </a:pPr>
            <a:r>
              <a:rPr lang="fr-BE" sz="2400" dirty="0">
                <a:latin typeface="Cambria"/>
                <a:ea typeface="Cambria"/>
              </a:rPr>
              <a:t>Il est 20% plus élevé que pour le grand paquet</a:t>
            </a:r>
          </a:p>
          <a:p>
            <a:pPr>
              <a:buFont typeface="Wingdings" pitchFamily="2" charset="2"/>
              <a:buChar char="q"/>
            </a:pPr>
            <a:r>
              <a:rPr lang="fr-BE" sz="2400" dirty="0">
                <a:latin typeface="Cambria"/>
                <a:ea typeface="Cambria"/>
              </a:rPr>
              <a:t>Il est 25% plus bas que pour le grand paquet ;</a:t>
            </a:r>
          </a:p>
          <a:p>
            <a:pPr>
              <a:buFont typeface="Wingdings" pitchFamily="2" charset="2"/>
              <a:buChar char="q"/>
            </a:pPr>
            <a:r>
              <a:rPr lang="fr-BE" sz="2400" dirty="0">
                <a:latin typeface="Cambria"/>
                <a:ea typeface="Cambria"/>
              </a:rPr>
              <a:t>Il est 25% plus élevé que pour le grand paquet.</a:t>
            </a:r>
          </a:p>
          <a:p>
            <a:pPr marL="0" indent="0">
              <a:buNone/>
            </a:pPr>
            <a:r>
              <a:rPr lang="nl-BE" dirty="0">
                <a:latin typeface="Cambria" panose="02040503050406030204" pitchFamily="18" charset="0"/>
              </a:rPr>
              <a:t> </a:t>
            </a:r>
          </a:p>
          <a:p>
            <a:pPr>
              <a:buFont typeface="Wingdings" pitchFamily="2" charset="2"/>
              <a:buChar char="à"/>
            </a:pPr>
            <a:r>
              <a:rPr lang="nl-BE" b="0" dirty="0">
                <a:latin typeface="Cambria" panose="02040503050406030204" pitchFamily="18" charset="0"/>
                <a:sym typeface="Wingdings" pitchFamily="2" charset="2"/>
              </a:rPr>
              <a:t>42% des étudiants donnent une réponse correcte (25% plus élevé)</a:t>
            </a:r>
          </a:p>
          <a:p>
            <a:pPr>
              <a:buFont typeface="Wingdings" pitchFamily="2" charset="2"/>
              <a:buChar char="à"/>
            </a:pPr>
            <a:r>
              <a:rPr lang="nl-BE" b="0" dirty="0">
                <a:latin typeface="Cambria" panose="02040503050406030204" pitchFamily="18" charset="0"/>
              </a:rPr>
              <a:t>46% des étudiants cochent la deuxième réponse</a:t>
            </a:r>
          </a:p>
        </p:txBody>
      </p:sp>
      <p:sp>
        <p:nvSpPr>
          <p:cNvPr id="5" name="Slide Number Placeholder 4">
            <a:extLst>
              <a:ext uri="{FF2B5EF4-FFF2-40B4-BE49-F238E27FC236}">
                <a16:creationId xmlns:a16="http://schemas.microsoft.com/office/drawing/2014/main" id="{9C22C629-F16A-6D58-A8CD-23074B3D5ABE}"/>
              </a:ext>
            </a:extLst>
          </p:cNvPr>
          <p:cNvSpPr>
            <a:spLocks noGrp="1"/>
          </p:cNvSpPr>
          <p:nvPr>
            <p:ph type="sldNum" sz="quarter" idx="12"/>
          </p:nvPr>
        </p:nvSpPr>
        <p:spPr/>
        <p:txBody>
          <a:bodyPr/>
          <a:lstStyle/>
          <a:p>
            <a:fld id="{E9C65D10-87AF-0543-995D-B3B02FC12A40}" type="slidenum">
              <a:rPr lang="fr-FR" smtClean="0"/>
              <a:t>11</a:t>
            </a:fld>
            <a:endParaRPr lang="en-US"/>
          </a:p>
        </p:txBody>
      </p:sp>
    </p:spTree>
    <p:extLst>
      <p:ext uri="{BB962C8B-B14F-4D97-AF65-F5344CB8AC3E}">
        <p14:creationId xmlns:p14="http://schemas.microsoft.com/office/powerpoint/2010/main" val="2253601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93A59-3556-51F6-608C-C6C66687588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7C4AEF4-3F09-5299-A3DA-500856E95104}"/>
              </a:ext>
            </a:extLst>
          </p:cNvPr>
          <p:cNvSpPr>
            <a:spLocks noGrp="1"/>
          </p:cNvSpPr>
          <p:nvPr>
            <p:ph type="title"/>
          </p:nvPr>
        </p:nvSpPr>
        <p:spPr/>
        <p:txBody>
          <a:bodyPr/>
          <a:lstStyle/>
          <a:p>
            <a:r>
              <a:rPr lang="fr-BE" altLang="fr-FR" sz="3200" b="1" dirty="0">
                <a:solidFill>
                  <a:srgbClr val="A80039"/>
                </a:solidFill>
                <a:latin typeface="Cambria"/>
                <a:ea typeface="Cambria"/>
                <a:cs typeface="Calibri"/>
              </a:rPr>
              <a:t>Difficultés des étudiants</a:t>
            </a:r>
            <a:br>
              <a:rPr lang="fr-BE" altLang="fr-FR" b="1" dirty="0">
                <a:latin typeface="Calibri" panose="020F0502020204030204" pitchFamily="34" charset="0"/>
                <a:cs typeface="Calibri" panose="020F0502020204030204" pitchFamily="34" charset="0"/>
              </a:rPr>
            </a:br>
            <a:endParaRPr lang="fr-FR" dirty="0">
              <a:solidFill>
                <a:srgbClr val="A80039"/>
              </a:solidFill>
            </a:endParaRPr>
          </a:p>
        </p:txBody>
      </p:sp>
      <p:sp>
        <p:nvSpPr>
          <p:cNvPr id="3" name="Espace réservé du contenu 2">
            <a:extLst>
              <a:ext uri="{FF2B5EF4-FFF2-40B4-BE49-F238E27FC236}">
                <a16:creationId xmlns:a16="http://schemas.microsoft.com/office/drawing/2014/main" id="{26282651-3057-CF49-70FA-1710D3326431}"/>
              </a:ext>
            </a:extLst>
          </p:cNvPr>
          <p:cNvSpPr>
            <a:spLocks noGrp="1"/>
          </p:cNvSpPr>
          <p:nvPr>
            <p:ph idx="1"/>
          </p:nvPr>
        </p:nvSpPr>
        <p:spPr/>
        <p:txBody>
          <a:bodyPr vert="horz" lIns="91440" tIns="45720" rIns="91440" bIns="45720" rtlCol="0" anchor="t">
            <a:normAutofit/>
          </a:bodyPr>
          <a:lstStyle/>
          <a:p>
            <a:pPr marL="0" indent="0">
              <a:buNone/>
            </a:pPr>
            <a:r>
              <a:rPr lang="nl-BE" i="1" dirty="0">
                <a:latin typeface="Cambria" panose="02040503050406030204" pitchFamily="18" charset="0"/>
              </a:rPr>
              <a:t>Explication d’un étudiant :</a:t>
            </a:r>
          </a:p>
          <a:p>
            <a:pPr marL="0" indent="0">
              <a:buNone/>
            </a:pPr>
            <a:r>
              <a:rPr lang="nl-BE" i="1" dirty="0">
                <a:latin typeface="Cambria" panose="02040503050406030204" pitchFamily="18" charset="0"/>
              </a:rPr>
              <a:t>4 </a:t>
            </a:r>
            <a:r>
              <a:rPr lang="fr-BE" dirty="0">
                <a:latin typeface="Cambria" panose="02040503050406030204" pitchFamily="18" charset="0"/>
              </a:rPr>
              <a:t>€ : grand paquet de frites</a:t>
            </a:r>
          </a:p>
          <a:p>
            <a:pPr marL="0" indent="0">
              <a:buNone/>
            </a:pPr>
            <a:r>
              <a:rPr lang="fr-BE" i="1" dirty="0">
                <a:latin typeface="Cambria" panose="02040503050406030204" pitchFamily="18" charset="0"/>
              </a:rPr>
              <a:t>2,5 </a:t>
            </a:r>
            <a:r>
              <a:rPr lang="fr-BE" dirty="0">
                <a:latin typeface="Cambria" panose="02040503050406030204" pitchFamily="18" charset="0"/>
              </a:rPr>
              <a:t>€ : petit paquet de frites</a:t>
            </a:r>
          </a:p>
          <a:p>
            <a:pPr marL="0" indent="0">
              <a:buNone/>
            </a:pPr>
            <a:r>
              <a:rPr lang="fr-BE" i="1" dirty="0">
                <a:latin typeface="Cambria" panose="02040503050406030204" pitchFamily="18" charset="0"/>
              </a:rPr>
              <a:t>mais (1) deux petits paquets valent un grand paquet de frites</a:t>
            </a:r>
          </a:p>
          <a:p>
            <a:pPr marL="0" indent="0">
              <a:buNone/>
            </a:pPr>
            <a:r>
              <a:rPr lang="fr-BE" i="1" dirty="0">
                <a:latin typeface="Cambria"/>
                <a:ea typeface="Cambria"/>
              </a:rPr>
              <a:t>          (2) le prix de deux petits paquets devrait être alors 5 </a:t>
            </a:r>
            <a:r>
              <a:rPr lang="fr-BE" dirty="0">
                <a:latin typeface="Cambria"/>
                <a:ea typeface="Cambria"/>
              </a:rPr>
              <a:t>€ car </a:t>
            </a:r>
          </a:p>
          <a:p>
            <a:pPr marL="0" indent="0">
              <a:buNone/>
            </a:pPr>
            <a:r>
              <a:rPr lang="fr-BE" dirty="0">
                <a:latin typeface="Cambria"/>
                <a:ea typeface="Cambria"/>
              </a:rPr>
              <a:t>  2,5 € .2 = 5 € </a:t>
            </a:r>
          </a:p>
          <a:p>
            <a:pPr marL="0" indent="0">
              <a:buNone/>
            </a:pPr>
            <a:r>
              <a:rPr lang="fr-BE" i="1" dirty="0">
                <a:latin typeface="Cambria"/>
                <a:ea typeface="Cambria"/>
              </a:rPr>
              <a:t>	(3) en comparant </a:t>
            </a:r>
            <a:r>
              <a:rPr lang="nl-BE" i="1" dirty="0">
                <a:latin typeface="Cambria"/>
                <a:ea typeface="Cambria"/>
              </a:rPr>
              <a:t>4 </a:t>
            </a:r>
            <a:r>
              <a:rPr lang="fr-BE" dirty="0">
                <a:latin typeface="Cambria"/>
                <a:ea typeface="Cambria"/>
              </a:rPr>
              <a:t>€ et </a:t>
            </a:r>
            <a:r>
              <a:rPr lang="nl-BE" i="1" dirty="0">
                <a:latin typeface="Cambria"/>
                <a:ea typeface="Cambria"/>
              </a:rPr>
              <a:t>5 </a:t>
            </a:r>
            <a:r>
              <a:rPr lang="fr-BE" dirty="0">
                <a:latin typeface="Cambria"/>
                <a:ea typeface="Cambria"/>
              </a:rPr>
              <a:t>€, on remarque que </a:t>
            </a:r>
            <a:r>
              <a:rPr lang="nl-BE" i="1" dirty="0">
                <a:latin typeface="Cambria"/>
                <a:ea typeface="Cambria"/>
              </a:rPr>
              <a:t>4 </a:t>
            </a:r>
            <a:r>
              <a:rPr lang="fr-BE" dirty="0">
                <a:latin typeface="Cambria"/>
                <a:ea typeface="Cambria"/>
              </a:rPr>
              <a:t> = 5 – 20% de     	5 = 5 - 1 </a:t>
            </a:r>
            <a:endParaRPr lang="nl-BE" i="1" dirty="0">
              <a:latin typeface="Cambria"/>
              <a:ea typeface="Cambria"/>
            </a:endParaRPr>
          </a:p>
        </p:txBody>
      </p:sp>
      <p:sp>
        <p:nvSpPr>
          <p:cNvPr id="5" name="Slide Number Placeholder 4">
            <a:extLst>
              <a:ext uri="{FF2B5EF4-FFF2-40B4-BE49-F238E27FC236}">
                <a16:creationId xmlns:a16="http://schemas.microsoft.com/office/drawing/2014/main" id="{B05DB928-12F8-316D-BC84-FBE74D7E35F9}"/>
              </a:ext>
            </a:extLst>
          </p:cNvPr>
          <p:cNvSpPr>
            <a:spLocks noGrp="1"/>
          </p:cNvSpPr>
          <p:nvPr>
            <p:ph type="sldNum" sz="quarter" idx="12"/>
          </p:nvPr>
        </p:nvSpPr>
        <p:spPr/>
        <p:txBody>
          <a:bodyPr/>
          <a:lstStyle/>
          <a:p>
            <a:fld id="{E9C65D10-87AF-0543-995D-B3B02FC12A40}" type="slidenum">
              <a:rPr lang="fr-FR" smtClean="0"/>
              <a:t>12</a:t>
            </a:fld>
            <a:endParaRPr lang="en-US"/>
          </a:p>
        </p:txBody>
      </p:sp>
    </p:spTree>
    <p:extLst>
      <p:ext uri="{BB962C8B-B14F-4D97-AF65-F5344CB8AC3E}">
        <p14:creationId xmlns:p14="http://schemas.microsoft.com/office/powerpoint/2010/main" val="1902713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78D007-FECA-2CD9-8C53-F85046331EE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E538CB2-FBAD-9A47-6F8A-BC9B2DEDC0F2}"/>
              </a:ext>
            </a:extLst>
          </p:cNvPr>
          <p:cNvPicPr>
            <a:picLocks noChangeAspect="1"/>
          </p:cNvPicPr>
          <p:nvPr/>
        </p:nvPicPr>
        <p:blipFill>
          <a:blip r:embed="rId2"/>
          <a:stretch>
            <a:fillRect/>
          </a:stretch>
        </p:blipFill>
        <p:spPr>
          <a:xfrm>
            <a:off x="957136" y="281809"/>
            <a:ext cx="10277728" cy="5774862"/>
          </a:xfrm>
          <a:prstGeom prst="rect">
            <a:avLst/>
          </a:prstGeom>
        </p:spPr>
      </p:pic>
      <p:sp>
        <p:nvSpPr>
          <p:cNvPr id="3" name="ZoneTexte 4">
            <a:extLst>
              <a:ext uri="{FF2B5EF4-FFF2-40B4-BE49-F238E27FC236}">
                <a16:creationId xmlns:a16="http://schemas.microsoft.com/office/drawing/2014/main" id="{94DE81EA-7E22-CDB5-E4F3-74712FC92C8C}"/>
              </a:ext>
            </a:extLst>
          </p:cNvPr>
          <p:cNvSpPr txBox="1"/>
          <p:nvPr/>
        </p:nvSpPr>
        <p:spPr>
          <a:xfrm>
            <a:off x="1213594" y="504001"/>
            <a:ext cx="9082087" cy="1508105"/>
          </a:xfrm>
          <a:prstGeom prst="rect">
            <a:avLst/>
          </a:prstGeom>
          <a:noFill/>
        </p:spPr>
        <p:txBody>
          <a:bodyPr wrap="square" lIns="91440" tIns="45720" rIns="91440" bIns="45720" anchor="t">
            <a:spAutoFit/>
          </a:bodyPr>
          <a:lstStyle/>
          <a:p>
            <a:endParaRPr lang="fr-BE" b="1" dirty="0">
              <a:solidFill>
                <a:srgbClr val="00ABCC"/>
              </a:solidFill>
              <a:latin typeface="Calibri" panose="020F0502020204030204" pitchFamily="34" charset="0"/>
              <a:ea typeface="Calibri" panose="020F0502020204030204" pitchFamily="34" charset="0"/>
              <a:cs typeface="Calibri" panose="020F0502020204030204" pitchFamily="34" charset="0"/>
            </a:endParaRPr>
          </a:p>
          <a:p>
            <a:endParaRPr lang="fr-BE" b="1" dirty="0">
              <a:solidFill>
                <a:srgbClr val="00ABCC"/>
              </a:solidFill>
              <a:latin typeface="Calibri" panose="020F0502020204030204" pitchFamily="34" charset="0"/>
              <a:ea typeface="Calibri" panose="020F0502020204030204" pitchFamily="34" charset="0"/>
              <a:cs typeface="Calibri" panose="020F0502020204030204" pitchFamily="34" charset="0"/>
            </a:endParaRPr>
          </a:p>
          <a:p>
            <a:pPr algn="ctr"/>
            <a:r>
              <a:rPr lang="fr-BE" sz="2800" b="1">
                <a:latin typeface="Cambria"/>
                <a:ea typeface="Cambria"/>
              </a:rPr>
              <a:t>Partie 2 : </a:t>
            </a:r>
            <a:endParaRPr lang="fr-BE" sz="2800" b="1" dirty="0">
              <a:latin typeface="Cambria"/>
              <a:ea typeface="Cambria"/>
            </a:endParaRPr>
          </a:p>
          <a:p>
            <a:pPr algn="ctr"/>
            <a:endParaRPr lang="fr-BE" sz="2800" b="1" dirty="0">
              <a:latin typeface="Cambria"/>
              <a:ea typeface="Cambria"/>
            </a:endParaRPr>
          </a:p>
        </p:txBody>
      </p:sp>
      <p:sp>
        <p:nvSpPr>
          <p:cNvPr id="4" name="Slide Number Placeholder 3">
            <a:extLst>
              <a:ext uri="{FF2B5EF4-FFF2-40B4-BE49-F238E27FC236}">
                <a16:creationId xmlns:a16="http://schemas.microsoft.com/office/drawing/2014/main" id="{2EA6CB6C-15A3-75F5-4C4F-5E65C5FADE4A}"/>
              </a:ext>
            </a:extLst>
          </p:cNvPr>
          <p:cNvSpPr>
            <a:spLocks noGrp="1"/>
          </p:cNvSpPr>
          <p:nvPr>
            <p:ph type="sldNum" sz="quarter" idx="12"/>
          </p:nvPr>
        </p:nvSpPr>
        <p:spPr/>
        <p:txBody>
          <a:bodyPr/>
          <a:lstStyle/>
          <a:p>
            <a:fld id="{E9C65D10-87AF-0543-995D-B3B02FC12A40}" type="slidenum">
              <a:rPr lang="fr-FR" smtClean="0"/>
              <a:t>13</a:t>
            </a:fld>
            <a:endParaRPr lang="en-US"/>
          </a:p>
        </p:txBody>
      </p:sp>
    </p:spTree>
    <p:extLst>
      <p:ext uri="{BB962C8B-B14F-4D97-AF65-F5344CB8AC3E}">
        <p14:creationId xmlns:p14="http://schemas.microsoft.com/office/powerpoint/2010/main" val="4130533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C40D16-75B1-AFD7-6F51-A3FB41C1F39D}"/>
              </a:ext>
            </a:extLst>
          </p:cNvPr>
          <p:cNvSpPr>
            <a:spLocks noGrp="1"/>
          </p:cNvSpPr>
          <p:nvPr>
            <p:ph type="title"/>
          </p:nvPr>
        </p:nvSpPr>
        <p:spPr/>
        <p:txBody>
          <a:bodyPr/>
          <a:lstStyle/>
          <a:p>
            <a:pPr algn="just"/>
            <a:r>
              <a:rPr lang="fr-BE" sz="3200" b="1" dirty="0">
                <a:solidFill>
                  <a:srgbClr val="A80039"/>
                </a:solidFill>
                <a:latin typeface="Cambria"/>
                <a:cs typeface="Calibri"/>
              </a:rPr>
              <a:t>La proportionnalité directe : une notion fondamentale</a:t>
            </a:r>
            <a:endParaRPr lang="fr-FR" sz="3200" b="1" dirty="0">
              <a:solidFill>
                <a:srgbClr val="A80039"/>
              </a:solidFill>
              <a:latin typeface="Cambria"/>
              <a:cs typeface="Calibri"/>
            </a:endParaRPr>
          </a:p>
        </p:txBody>
      </p:sp>
      <p:sp>
        <p:nvSpPr>
          <p:cNvPr id="6" name="Espace réservé du contenu 5">
            <a:extLst>
              <a:ext uri="{FF2B5EF4-FFF2-40B4-BE49-F238E27FC236}">
                <a16:creationId xmlns:a16="http://schemas.microsoft.com/office/drawing/2014/main" id="{01C6FB14-8FBF-204D-2793-4E6ED939B767}"/>
              </a:ext>
            </a:extLst>
          </p:cNvPr>
          <p:cNvSpPr>
            <a:spLocks noGrp="1"/>
          </p:cNvSpPr>
          <p:nvPr>
            <p:ph idx="1"/>
          </p:nvPr>
        </p:nvSpPr>
        <p:spPr/>
        <p:txBody>
          <a:bodyPr/>
          <a:lstStyle/>
          <a:p>
            <a:endParaRPr lang="fr-FR" dirty="0"/>
          </a:p>
        </p:txBody>
      </p:sp>
      <p:pic>
        <p:nvPicPr>
          <p:cNvPr id="7" name="Image 6">
            <a:extLst>
              <a:ext uri="{FF2B5EF4-FFF2-40B4-BE49-F238E27FC236}">
                <a16:creationId xmlns:a16="http://schemas.microsoft.com/office/drawing/2014/main" id="{EC104675-839C-CE21-0B55-DB4A94DE6453}"/>
              </a:ext>
            </a:extLst>
          </p:cNvPr>
          <p:cNvPicPr>
            <a:picLocks noChangeAspect="1"/>
          </p:cNvPicPr>
          <p:nvPr/>
        </p:nvPicPr>
        <p:blipFill>
          <a:blip r:embed="rId2"/>
          <a:stretch>
            <a:fillRect/>
          </a:stretch>
        </p:blipFill>
        <p:spPr>
          <a:xfrm>
            <a:off x="2209800" y="1928981"/>
            <a:ext cx="7772400" cy="3573517"/>
          </a:xfrm>
          <a:prstGeom prst="rect">
            <a:avLst/>
          </a:prstGeom>
        </p:spPr>
      </p:pic>
      <p:sp>
        <p:nvSpPr>
          <p:cNvPr id="8" name="ZoneTexte 7">
            <a:extLst>
              <a:ext uri="{FF2B5EF4-FFF2-40B4-BE49-F238E27FC236}">
                <a16:creationId xmlns:a16="http://schemas.microsoft.com/office/drawing/2014/main" id="{6A9F3FA4-0A0E-0B56-51B5-E1494346AF3B}"/>
              </a:ext>
            </a:extLst>
          </p:cNvPr>
          <p:cNvSpPr txBox="1"/>
          <p:nvPr/>
        </p:nvSpPr>
        <p:spPr>
          <a:xfrm>
            <a:off x="8788870" y="6127234"/>
            <a:ext cx="2090754" cy="369332"/>
          </a:xfrm>
          <a:prstGeom prst="rect">
            <a:avLst/>
          </a:prstGeom>
          <a:noFill/>
        </p:spPr>
        <p:txBody>
          <a:bodyPr wrap="square">
            <a:spAutoFit/>
          </a:bodyPr>
          <a:lstStyle/>
          <a:p>
            <a:pPr algn="just"/>
            <a:r>
              <a:rPr lang="fr-BE" dirty="0">
                <a:solidFill>
                  <a:schemeClr val="bg1">
                    <a:lumMod val="50000"/>
                  </a:schemeClr>
                </a:solidFill>
              </a:rPr>
              <a:t>(Daro et al., 2007) </a:t>
            </a:r>
          </a:p>
        </p:txBody>
      </p:sp>
      <p:sp>
        <p:nvSpPr>
          <p:cNvPr id="4" name="Slide Number Placeholder 3">
            <a:extLst>
              <a:ext uri="{FF2B5EF4-FFF2-40B4-BE49-F238E27FC236}">
                <a16:creationId xmlns:a16="http://schemas.microsoft.com/office/drawing/2014/main" id="{83C49801-E9F5-CC6B-283D-D4EFCE556204}"/>
              </a:ext>
            </a:extLst>
          </p:cNvPr>
          <p:cNvSpPr>
            <a:spLocks noGrp="1"/>
          </p:cNvSpPr>
          <p:nvPr>
            <p:ph type="sldNum" sz="quarter" idx="12"/>
          </p:nvPr>
        </p:nvSpPr>
        <p:spPr/>
        <p:txBody>
          <a:bodyPr/>
          <a:lstStyle/>
          <a:p>
            <a:fld id="{E9C65D10-87AF-0543-995D-B3B02FC12A40}" type="slidenum">
              <a:rPr lang="fr-FR" smtClean="0"/>
              <a:t>14</a:t>
            </a:fld>
            <a:endParaRPr lang="en-US"/>
          </a:p>
        </p:txBody>
      </p:sp>
    </p:spTree>
    <p:extLst>
      <p:ext uri="{BB962C8B-B14F-4D97-AF65-F5344CB8AC3E}">
        <p14:creationId xmlns:p14="http://schemas.microsoft.com/office/powerpoint/2010/main" val="2063535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00334-286C-5AE6-4CA0-5006FE4BB37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0DA5010-EA9F-0053-7FF1-9F4EB1A618A0}"/>
              </a:ext>
            </a:extLst>
          </p:cNvPr>
          <p:cNvSpPr>
            <a:spLocks noGrp="1"/>
          </p:cNvSpPr>
          <p:nvPr>
            <p:ph type="title"/>
          </p:nvPr>
        </p:nvSpPr>
        <p:spPr/>
        <p:txBody>
          <a:bodyPr/>
          <a:lstStyle/>
          <a:p>
            <a:pPr algn="just"/>
            <a:r>
              <a:rPr lang="fr-BE" sz="3200" b="1" dirty="0">
                <a:solidFill>
                  <a:srgbClr val="A80039"/>
                </a:solidFill>
                <a:latin typeface="Cambria"/>
                <a:cs typeface="Calibri"/>
              </a:rPr>
              <a:t>La proportionnalité directe : une notion fondamentale</a:t>
            </a:r>
            <a:endParaRPr lang="fr-FR" sz="3200" b="1" dirty="0">
              <a:solidFill>
                <a:srgbClr val="A80039"/>
              </a:solidFill>
              <a:latin typeface="Cambria"/>
              <a:cs typeface="Calibri"/>
            </a:endParaRPr>
          </a:p>
        </p:txBody>
      </p:sp>
      <p:sp>
        <p:nvSpPr>
          <p:cNvPr id="6" name="Espace réservé du contenu 5">
            <a:extLst>
              <a:ext uri="{FF2B5EF4-FFF2-40B4-BE49-F238E27FC236}">
                <a16:creationId xmlns:a16="http://schemas.microsoft.com/office/drawing/2014/main" id="{3C9AE8FB-16B6-EA9A-7E89-C16D393432ED}"/>
              </a:ext>
            </a:extLst>
          </p:cNvPr>
          <p:cNvSpPr>
            <a:spLocks noGrp="1"/>
          </p:cNvSpPr>
          <p:nvPr>
            <p:ph idx="1"/>
          </p:nvPr>
        </p:nvSpPr>
        <p:spPr/>
        <p:txBody>
          <a:bodyPr/>
          <a:lstStyle/>
          <a:p>
            <a:endParaRPr lang="fr-FR" dirty="0"/>
          </a:p>
        </p:txBody>
      </p:sp>
      <p:pic>
        <p:nvPicPr>
          <p:cNvPr id="7" name="Image 6">
            <a:extLst>
              <a:ext uri="{FF2B5EF4-FFF2-40B4-BE49-F238E27FC236}">
                <a16:creationId xmlns:a16="http://schemas.microsoft.com/office/drawing/2014/main" id="{4E7DB444-8647-778D-6DC9-A42FA093BFD6}"/>
              </a:ext>
            </a:extLst>
          </p:cNvPr>
          <p:cNvPicPr>
            <a:picLocks noChangeAspect="1"/>
          </p:cNvPicPr>
          <p:nvPr/>
        </p:nvPicPr>
        <p:blipFill>
          <a:blip r:embed="rId2"/>
          <a:stretch>
            <a:fillRect/>
          </a:stretch>
        </p:blipFill>
        <p:spPr>
          <a:xfrm>
            <a:off x="2209800" y="1928981"/>
            <a:ext cx="7772400" cy="3573517"/>
          </a:xfrm>
          <a:prstGeom prst="rect">
            <a:avLst/>
          </a:prstGeom>
        </p:spPr>
      </p:pic>
      <p:sp>
        <p:nvSpPr>
          <p:cNvPr id="8" name="ZoneTexte 7">
            <a:extLst>
              <a:ext uri="{FF2B5EF4-FFF2-40B4-BE49-F238E27FC236}">
                <a16:creationId xmlns:a16="http://schemas.microsoft.com/office/drawing/2014/main" id="{E87EAA57-0232-2E2B-33B6-A25C80A1EC49}"/>
              </a:ext>
            </a:extLst>
          </p:cNvPr>
          <p:cNvSpPr txBox="1"/>
          <p:nvPr/>
        </p:nvSpPr>
        <p:spPr>
          <a:xfrm>
            <a:off x="8800445" y="6144863"/>
            <a:ext cx="2090754" cy="369332"/>
          </a:xfrm>
          <a:prstGeom prst="rect">
            <a:avLst/>
          </a:prstGeom>
          <a:noFill/>
        </p:spPr>
        <p:txBody>
          <a:bodyPr wrap="square">
            <a:spAutoFit/>
          </a:bodyPr>
          <a:lstStyle/>
          <a:p>
            <a:pPr algn="just"/>
            <a:r>
              <a:rPr lang="fr-BE" dirty="0">
                <a:solidFill>
                  <a:schemeClr val="bg1">
                    <a:lumMod val="50000"/>
                  </a:schemeClr>
                </a:solidFill>
              </a:rPr>
              <a:t>(Daro et al., 2007) </a:t>
            </a:r>
          </a:p>
        </p:txBody>
      </p:sp>
      <p:sp>
        <p:nvSpPr>
          <p:cNvPr id="4" name="ZoneTexte 3">
            <a:extLst>
              <a:ext uri="{FF2B5EF4-FFF2-40B4-BE49-F238E27FC236}">
                <a16:creationId xmlns:a16="http://schemas.microsoft.com/office/drawing/2014/main" id="{4E837AFB-C513-B2B5-A999-D59C19D8D31A}"/>
              </a:ext>
            </a:extLst>
          </p:cNvPr>
          <p:cNvSpPr txBox="1"/>
          <p:nvPr/>
        </p:nvSpPr>
        <p:spPr>
          <a:xfrm>
            <a:off x="5837499" y="5513385"/>
            <a:ext cx="6096000" cy="369332"/>
          </a:xfrm>
          <a:prstGeom prst="rect">
            <a:avLst/>
          </a:prstGeom>
          <a:noFill/>
        </p:spPr>
        <p:txBody>
          <a:bodyPr wrap="square">
            <a:spAutoFit/>
          </a:bodyPr>
          <a:lstStyle/>
          <a:p>
            <a:r>
              <a:rPr lang="fr-FR" dirty="0">
                <a:solidFill>
                  <a:srgbClr val="C41D42"/>
                </a:solidFill>
              </a:rPr>
              <a:t>Prix = 1,20 ✕ masse </a:t>
            </a:r>
          </a:p>
        </p:txBody>
      </p:sp>
      <p:sp>
        <p:nvSpPr>
          <p:cNvPr id="5" name="Slide Number Placeholder 4">
            <a:extLst>
              <a:ext uri="{FF2B5EF4-FFF2-40B4-BE49-F238E27FC236}">
                <a16:creationId xmlns:a16="http://schemas.microsoft.com/office/drawing/2014/main" id="{4A58EEE7-3E4E-D0D8-9AB4-ED4FEFF3DE66}"/>
              </a:ext>
            </a:extLst>
          </p:cNvPr>
          <p:cNvSpPr>
            <a:spLocks noGrp="1"/>
          </p:cNvSpPr>
          <p:nvPr>
            <p:ph type="sldNum" sz="quarter" idx="12"/>
          </p:nvPr>
        </p:nvSpPr>
        <p:spPr/>
        <p:txBody>
          <a:bodyPr/>
          <a:lstStyle/>
          <a:p>
            <a:fld id="{E9C65D10-87AF-0543-995D-B3B02FC12A40}" type="slidenum">
              <a:rPr lang="fr-FR" smtClean="0"/>
              <a:t>15</a:t>
            </a:fld>
            <a:endParaRPr lang="en-US"/>
          </a:p>
        </p:txBody>
      </p:sp>
    </p:spTree>
    <p:extLst>
      <p:ext uri="{BB962C8B-B14F-4D97-AF65-F5344CB8AC3E}">
        <p14:creationId xmlns:p14="http://schemas.microsoft.com/office/powerpoint/2010/main" val="3432894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26DFC-D301-06EA-668C-6F944CFC89F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AA26BA4-426E-BED9-66B2-D46B144CFE33}"/>
              </a:ext>
            </a:extLst>
          </p:cNvPr>
          <p:cNvSpPr>
            <a:spLocks noGrp="1"/>
          </p:cNvSpPr>
          <p:nvPr>
            <p:ph type="title"/>
          </p:nvPr>
        </p:nvSpPr>
        <p:spPr>
          <a:xfrm>
            <a:off x="838200" y="118931"/>
            <a:ext cx="10515600" cy="1325563"/>
          </a:xfrm>
        </p:spPr>
        <p:txBody>
          <a:bodyPr/>
          <a:lstStyle/>
          <a:p>
            <a:pPr algn="just"/>
            <a:r>
              <a:rPr lang="fr-BE" sz="3200" b="1" dirty="0">
                <a:solidFill>
                  <a:srgbClr val="A80039"/>
                </a:solidFill>
                <a:latin typeface="Cambria"/>
                <a:cs typeface="Calibri"/>
              </a:rPr>
              <a:t>La proportionnalité directe : une notion pivot</a:t>
            </a:r>
            <a:endParaRPr lang="fr-FR" sz="3200" b="1" dirty="0">
              <a:solidFill>
                <a:srgbClr val="A80039"/>
              </a:solidFill>
              <a:latin typeface="Cambria"/>
              <a:cs typeface="Calibri"/>
            </a:endParaRPr>
          </a:p>
        </p:txBody>
      </p:sp>
      <p:sp>
        <p:nvSpPr>
          <p:cNvPr id="6" name="Espace réservé du contenu 5">
            <a:extLst>
              <a:ext uri="{FF2B5EF4-FFF2-40B4-BE49-F238E27FC236}">
                <a16:creationId xmlns:a16="http://schemas.microsoft.com/office/drawing/2014/main" id="{B42069AE-7C0D-0DF4-B4C5-C30EA9D41398}"/>
              </a:ext>
            </a:extLst>
          </p:cNvPr>
          <p:cNvSpPr>
            <a:spLocks noGrp="1"/>
          </p:cNvSpPr>
          <p:nvPr>
            <p:ph idx="1"/>
          </p:nvPr>
        </p:nvSpPr>
        <p:spPr/>
        <p:txBody>
          <a:bodyPr/>
          <a:lstStyle/>
          <a:p>
            <a:endParaRPr lang="fr-FR" dirty="0"/>
          </a:p>
        </p:txBody>
      </p:sp>
      <p:pic>
        <p:nvPicPr>
          <p:cNvPr id="3" name="Image 2">
            <a:extLst>
              <a:ext uri="{FF2B5EF4-FFF2-40B4-BE49-F238E27FC236}">
                <a16:creationId xmlns:a16="http://schemas.microsoft.com/office/drawing/2014/main" id="{957EB233-5899-B66C-BE56-2A4D84AC5671}"/>
              </a:ext>
            </a:extLst>
          </p:cNvPr>
          <p:cNvPicPr>
            <a:picLocks noChangeAspect="1"/>
          </p:cNvPicPr>
          <p:nvPr/>
        </p:nvPicPr>
        <p:blipFill>
          <a:blip r:embed="rId2"/>
          <a:stretch>
            <a:fillRect/>
          </a:stretch>
        </p:blipFill>
        <p:spPr>
          <a:xfrm>
            <a:off x="838200" y="1421344"/>
            <a:ext cx="10515600" cy="5136750"/>
          </a:xfrm>
          <a:prstGeom prst="rect">
            <a:avLst/>
          </a:prstGeom>
        </p:spPr>
      </p:pic>
      <p:sp>
        <p:nvSpPr>
          <p:cNvPr id="5" name="Slide Number Placeholder 4">
            <a:extLst>
              <a:ext uri="{FF2B5EF4-FFF2-40B4-BE49-F238E27FC236}">
                <a16:creationId xmlns:a16="http://schemas.microsoft.com/office/drawing/2014/main" id="{FACCD9EC-41C0-7F67-129C-5ED5D3CF8D62}"/>
              </a:ext>
            </a:extLst>
          </p:cNvPr>
          <p:cNvSpPr>
            <a:spLocks noGrp="1"/>
          </p:cNvSpPr>
          <p:nvPr>
            <p:ph type="sldNum" sz="quarter" idx="12"/>
          </p:nvPr>
        </p:nvSpPr>
        <p:spPr/>
        <p:txBody>
          <a:bodyPr/>
          <a:lstStyle/>
          <a:p>
            <a:fld id="{E9C65D10-87AF-0543-995D-B3B02FC12A40}" type="slidenum">
              <a:rPr lang="fr-FR" smtClean="0"/>
              <a:t>16</a:t>
            </a:fld>
            <a:endParaRPr lang="en-US"/>
          </a:p>
        </p:txBody>
      </p:sp>
    </p:spTree>
    <p:extLst>
      <p:ext uri="{BB962C8B-B14F-4D97-AF65-F5344CB8AC3E}">
        <p14:creationId xmlns:p14="http://schemas.microsoft.com/office/powerpoint/2010/main" val="232825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531D5-26D4-A84A-98F9-77FB8133B96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F1B03B0-6632-7026-AE2D-F0FD9EA2E6E3}"/>
              </a:ext>
            </a:extLst>
          </p:cNvPr>
          <p:cNvSpPr>
            <a:spLocks noGrp="1"/>
          </p:cNvSpPr>
          <p:nvPr>
            <p:ph type="title"/>
          </p:nvPr>
        </p:nvSpPr>
        <p:spPr>
          <a:xfrm>
            <a:off x="838200" y="365125"/>
            <a:ext cx="10515600" cy="1232181"/>
          </a:xfrm>
        </p:spPr>
        <p:txBody>
          <a:bodyPr>
            <a:normAutofit/>
          </a:bodyPr>
          <a:lstStyle/>
          <a:p>
            <a:pPr algn="just"/>
            <a:r>
              <a:rPr lang="fr-BE" sz="3200" b="1" dirty="0">
                <a:solidFill>
                  <a:srgbClr val="A80039"/>
                </a:solidFill>
                <a:latin typeface="Cambria"/>
                <a:cs typeface="Calibri"/>
              </a:rPr>
              <a:t>La proportionnalité directe : un concept transversal et omniprésent</a:t>
            </a:r>
            <a:endParaRPr lang="fr-FR" sz="3200" b="1" dirty="0">
              <a:solidFill>
                <a:srgbClr val="A80039"/>
              </a:solidFill>
              <a:latin typeface="Cambria"/>
              <a:cs typeface="Calibri"/>
            </a:endParaRPr>
          </a:p>
        </p:txBody>
      </p:sp>
      <p:sp>
        <p:nvSpPr>
          <p:cNvPr id="6" name="Espace réservé du contenu 5">
            <a:extLst>
              <a:ext uri="{FF2B5EF4-FFF2-40B4-BE49-F238E27FC236}">
                <a16:creationId xmlns:a16="http://schemas.microsoft.com/office/drawing/2014/main" id="{2C805251-5CB2-866A-1BE8-FCBB9C86A112}"/>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395CEBF5-07C8-B274-95A0-24EAF28C6806}"/>
              </a:ext>
            </a:extLst>
          </p:cNvPr>
          <p:cNvPicPr>
            <a:picLocks noChangeAspect="1"/>
          </p:cNvPicPr>
          <p:nvPr/>
        </p:nvPicPr>
        <p:blipFill>
          <a:blip r:embed="rId2"/>
          <a:stretch>
            <a:fillRect/>
          </a:stretch>
        </p:blipFill>
        <p:spPr>
          <a:xfrm>
            <a:off x="3096748" y="1667558"/>
            <a:ext cx="5998504" cy="4772449"/>
          </a:xfrm>
          <a:prstGeom prst="rect">
            <a:avLst/>
          </a:prstGeom>
        </p:spPr>
      </p:pic>
      <p:sp>
        <p:nvSpPr>
          <p:cNvPr id="5" name="ZoneTexte 4">
            <a:extLst>
              <a:ext uri="{FF2B5EF4-FFF2-40B4-BE49-F238E27FC236}">
                <a16:creationId xmlns:a16="http://schemas.microsoft.com/office/drawing/2014/main" id="{0B2C55D1-667A-DD92-1E95-C0CF55CC007C}"/>
              </a:ext>
            </a:extLst>
          </p:cNvPr>
          <p:cNvSpPr txBox="1"/>
          <p:nvPr/>
        </p:nvSpPr>
        <p:spPr>
          <a:xfrm>
            <a:off x="9008789" y="6405282"/>
            <a:ext cx="2090754" cy="369332"/>
          </a:xfrm>
          <a:prstGeom prst="rect">
            <a:avLst/>
          </a:prstGeom>
          <a:noFill/>
        </p:spPr>
        <p:txBody>
          <a:bodyPr wrap="square">
            <a:spAutoFit/>
          </a:bodyPr>
          <a:lstStyle/>
          <a:p>
            <a:pPr algn="just"/>
            <a:r>
              <a:rPr lang="fr-BE" dirty="0">
                <a:solidFill>
                  <a:schemeClr val="bg1">
                    <a:lumMod val="50000"/>
                  </a:schemeClr>
                </a:solidFill>
              </a:rPr>
              <a:t>(Sokona, 1989) </a:t>
            </a:r>
          </a:p>
        </p:txBody>
      </p:sp>
      <p:sp>
        <p:nvSpPr>
          <p:cNvPr id="7" name="Slide Number Placeholder 6">
            <a:extLst>
              <a:ext uri="{FF2B5EF4-FFF2-40B4-BE49-F238E27FC236}">
                <a16:creationId xmlns:a16="http://schemas.microsoft.com/office/drawing/2014/main" id="{67F8B8F3-AD98-C92C-237D-EF1B989B2ADA}"/>
              </a:ext>
            </a:extLst>
          </p:cNvPr>
          <p:cNvSpPr>
            <a:spLocks noGrp="1"/>
          </p:cNvSpPr>
          <p:nvPr>
            <p:ph type="sldNum" sz="quarter" idx="12"/>
          </p:nvPr>
        </p:nvSpPr>
        <p:spPr/>
        <p:txBody>
          <a:bodyPr/>
          <a:lstStyle/>
          <a:p>
            <a:fld id="{E9C65D10-87AF-0543-995D-B3B02FC12A40}" type="slidenum">
              <a:rPr lang="fr-FR" smtClean="0"/>
              <a:t>17</a:t>
            </a:fld>
            <a:endParaRPr lang="en-US"/>
          </a:p>
        </p:txBody>
      </p:sp>
    </p:spTree>
    <p:extLst>
      <p:ext uri="{BB962C8B-B14F-4D97-AF65-F5344CB8AC3E}">
        <p14:creationId xmlns:p14="http://schemas.microsoft.com/office/powerpoint/2010/main" val="4234365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E0615-886B-F753-225E-38073DE86A4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69A60A4-1A77-7345-CCAD-DA0232E692F5}"/>
              </a:ext>
            </a:extLst>
          </p:cNvPr>
          <p:cNvSpPr>
            <a:spLocks noGrp="1"/>
          </p:cNvSpPr>
          <p:nvPr>
            <p:ph type="title"/>
          </p:nvPr>
        </p:nvSpPr>
        <p:spPr>
          <a:xfrm>
            <a:off x="838200" y="377463"/>
            <a:ext cx="10515600" cy="607148"/>
          </a:xfrm>
        </p:spPr>
        <p:txBody>
          <a:bodyPr>
            <a:normAutofit/>
          </a:bodyPr>
          <a:lstStyle/>
          <a:p>
            <a:pPr algn="just"/>
            <a:r>
              <a:rPr lang="fr-BE" sz="3200" b="1" dirty="0">
                <a:solidFill>
                  <a:srgbClr val="A80039"/>
                </a:solidFill>
                <a:latin typeface="Cambria"/>
                <a:cs typeface="Calibri"/>
              </a:rPr>
              <a:t>La place de la proportionnalité dans le référentiel</a:t>
            </a:r>
            <a:endParaRPr lang="fr-FR" sz="3200" b="1" dirty="0">
              <a:solidFill>
                <a:srgbClr val="A80039"/>
              </a:solidFill>
              <a:latin typeface="Cambria"/>
              <a:cs typeface="Calibri"/>
            </a:endParaRPr>
          </a:p>
        </p:txBody>
      </p:sp>
      <p:sp>
        <p:nvSpPr>
          <p:cNvPr id="6" name="Espace réservé du contenu 5">
            <a:extLst>
              <a:ext uri="{FF2B5EF4-FFF2-40B4-BE49-F238E27FC236}">
                <a16:creationId xmlns:a16="http://schemas.microsoft.com/office/drawing/2014/main" id="{8A0294AF-A0CD-10D7-4DE5-09938B03790F}"/>
              </a:ext>
            </a:extLst>
          </p:cNvPr>
          <p:cNvSpPr>
            <a:spLocks noGrp="1"/>
          </p:cNvSpPr>
          <p:nvPr>
            <p:ph idx="1"/>
          </p:nvPr>
        </p:nvSpPr>
        <p:spPr/>
        <p:txBody>
          <a:bodyPr/>
          <a:lstStyle/>
          <a:p>
            <a:endParaRPr lang="fr-FR" dirty="0"/>
          </a:p>
        </p:txBody>
      </p:sp>
      <p:pic>
        <p:nvPicPr>
          <p:cNvPr id="3" name="Image 2">
            <a:extLst>
              <a:ext uri="{FF2B5EF4-FFF2-40B4-BE49-F238E27FC236}">
                <a16:creationId xmlns:a16="http://schemas.microsoft.com/office/drawing/2014/main" id="{6FA3B65B-69CE-6593-AE8D-61F31BC20182}"/>
              </a:ext>
            </a:extLst>
          </p:cNvPr>
          <p:cNvPicPr>
            <a:picLocks noChangeAspect="1"/>
          </p:cNvPicPr>
          <p:nvPr/>
        </p:nvPicPr>
        <p:blipFill>
          <a:blip r:embed="rId2"/>
          <a:stretch>
            <a:fillRect/>
          </a:stretch>
        </p:blipFill>
        <p:spPr>
          <a:xfrm>
            <a:off x="895293" y="1157469"/>
            <a:ext cx="10401414" cy="5275003"/>
          </a:xfrm>
          <a:prstGeom prst="rect">
            <a:avLst/>
          </a:prstGeom>
        </p:spPr>
      </p:pic>
      <p:sp>
        <p:nvSpPr>
          <p:cNvPr id="5" name="Slide Number Placeholder 4">
            <a:extLst>
              <a:ext uri="{FF2B5EF4-FFF2-40B4-BE49-F238E27FC236}">
                <a16:creationId xmlns:a16="http://schemas.microsoft.com/office/drawing/2014/main" id="{89DFFBB3-3E69-F79B-1ABA-7250D949DADC}"/>
              </a:ext>
            </a:extLst>
          </p:cNvPr>
          <p:cNvSpPr>
            <a:spLocks noGrp="1"/>
          </p:cNvSpPr>
          <p:nvPr>
            <p:ph type="sldNum" sz="quarter" idx="12"/>
          </p:nvPr>
        </p:nvSpPr>
        <p:spPr/>
        <p:txBody>
          <a:bodyPr/>
          <a:lstStyle/>
          <a:p>
            <a:fld id="{E9C65D10-87AF-0543-995D-B3B02FC12A40}" type="slidenum">
              <a:rPr lang="fr-FR" smtClean="0"/>
              <a:t>18</a:t>
            </a:fld>
            <a:endParaRPr lang="en-US"/>
          </a:p>
        </p:txBody>
      </p:sp>
    </p:spTree>
    <p:extLst>
      <p:ext uri="{BB962C8B-B14F-4D97-AF65-F5344CB8AC3E}">
        <p14:creationId xmlns:p14="http://schemas.microsoft.com/office/powerpoint/2010/main" val="872309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5A0C6-D149-DF19-B4B1-2D76A742725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F840C83-1C03-E14B-FBB7-3870589AEE44}"/>
              </a:ext>
            </a:extLst>
          </p:cNvPr>
          <p:cNvSpPr>
            <a:spLocks noGrp="1"/>
          </p:cNvSpPr>
          <p:nvPr>
            <p:ph type="title"/>
          </p:nvPr>
        </p:nvSpPr>
        <p:spPr>
          <a:xfrm>
            <a:off x="838200" y="550321"/>
            <a:ext cx="10515600" cy="901108"/>
          </a:xfrm>
        </p:spPr>
        <p:txBody>
          <a:bodyPr>
            <a:normAutofit fontScale="90000"/>
          </a:bodyPr>
          <a:lstStyle/>
          <a:p>
            <a:pPr algn="just"/>
            <a:r>
              <a:rPr lang="fr-BE" sz="3200" b="1" dirty="0">
                <a:solidFill>
                  <a:srgbClr val="A80039"/>
                </a:solidFill>
                <a:latin typeface="Cambria"/>
                <a:cs typeface="Calibri"/>
              </a:rPr>
              <a:t>Le paradoxe d’un apprentissage omniprésent mais fragile</a:t>
            </a:r>
            <a:endParaRPr lang="fr-FR" sz="3200" b="1" dirty="0">
              <a:solidFill>
                <a:srgbClr val="A80039"/>
              </a:solidFill>
              <a:latin typeface="Cambria"/>
              <a:cs typeface="Calibri"/>
            </a:endParaRPr>
          </a:p>
        </p:txBody>
      </p:sp>
      <p:sp>
        <p:nvSpPr>
          <p:cNvPr id="6" name="Espace réservé du contenu 5">
            <a:extLst>
              <a:ext uri="{FF2B5EF4-FFF2-40B4-BE49-F238E27FC236}">
                <a16:creationId xmlns:a16="http://schemas.microsoft.com/office/drawing/2014/main" id="{1D4CB2A4-EA87-7CF1-64CD-98A4C0464242}"/>
              </a:ext>
            </a:extLst>
          </p:cNvPr>
          <p:cNvSpPr>
            <a:spLocks noGrp="1"/>
          </p:cNvSpPr>
          <p:nvPr>
            <p:ph idx="1"/>
          </p:nvPr>
        </p:nvSpPr>
        <p:spPr/>
        <p:txBody>
          <a:bodyPr>
            <a:normAutofit fontScale="32500" lnSpcReduction="20000"/>
          </a:bodyPr>
          <a:lstStyle/>
          <a:p>
            <a:pPr algn="just">
              <a:lnSpc>
                <a:spcPct val="120000"/>
              </a:lnSpc>
            </a:pPr>
            <a:r>
              <a:rPr lang="fr-BE" sz="4900" dirty="0">
                <a:latin typeface="Cambria" panose="02040503050406030204" pitchFamily="18" charset="0"/>
              </a:rPr>
              <a:t>Présente dans la vie quotidienne, faisant d’elle une notion familière ; et pourtant son apprentissage ne va pas de soi. ☞ courbe en J </a:t>
            </a:r>
          </a:p>
          <a:p>
            <a:pPr algn="just">
              <a:lnSpc>
                <a:spcPct val="120000"/>
              </a:lnSpc>
            </a:pPr>
            <a:endParaRPr lang="fr-BE" sz="4900" dirty="0">
              <a:latin typeface="Cambria" panose="02040503050406030204" pitchFamily="18" charset="0"/>
            </a:endParaRPr>
          </a:p>
          <a:p>
            <a:pPr marL="0" indent="0" algn="ctr">
              <a:lnSpc>
                <a:spcPct val="120000"/>
              </a:lnSpc>
              <a:buNone/>
            </a:pPr>
            <a:r>
              <a:rPr lang="fr-BE" sz="4900" i="1" dirty="0">
                <a:latin typeface="Cambria" panose="02040503050406030204" pitchFamily="18" charset="0"/>
              </a:rPr>
              <a:t>« Ce n’est un mystère pour personne, la proportionnalité est pour bien des élèves une notion qui pose un problème. Or sa maîtrise est indispensable non seulement pour les mathématiques mais aussi pour la plupart des disciplines scolaires et autres formations professionnelles » </a:t>
            </a:r>
            <a:r>
              <a:rPr lang="fr-BE" sz="4900" dirty="0">
                <a:latin typeface="Cambria" panose="02040503050406030204" pitchFamily="18" charset="0"/>
              </a:rPr>
              <a:t>(Boisnard et al., 1994, p. 2)</a:t>
            </a:r>
          </a:p>
          <a:p>
            <a:pPr marL="0" indent="0" algn="ctr">
              <a:lnSpc>
                <a:spcPct val="120000"/>
              </a:lnSpc>
              <a:buNone/>
            </a:pPr>
            <a:r>
              <a:rPr lang="fr-BE" sz="4900" i="1" dirty="0">
                <a:latin typeface="Cambria" panose="02040503050406030204" pitchFamily="18" charset="0"/>
              </a:rPr>
              <a:t>« De toutes les matières du programme scolaire, les fractions, les rapports et les proportions ont sans doute la particularité d'être celles dont l'apprentissage est le plus long, les plus difficiles à enseigner, les plus complexes sur le plan mathématique, les plus exigeantes sur le plan cognitif, les plus essentielles à la réussite en mathématiques et en sciences supérieures (…) » </a:t>
            </a:r>
            <a:r>
              <a:rPr lang="fr-BE" sz="4900" dirty="0">
                <a:latin typeface="Cambria" panose="02040503050406030204" pitchFamily="18" charset="0"/>
              </a:rPr>
              <a:t>[traduction libre]  (</a:t>
            </a:r>
            <a:r>
              <a:rPr lang="fr-BE" sz="4900" dirty="0" err="1">
                <a:latin typeface="Cambria" panose="02040503050406030204" pitchFamily="18" charset="0"/>
              </a:rPr>
              <a:t>Lamon</a:t>
            </a:r>
            <a:r>
              <a:rPr lang="fr-BE" sz="4900" dirty="0">
                <a:latin typeface="Cambria" panose="02040503050406030204" pitchFamily="18" charset="0"/>
              </a:rPr>
              <a:t>, 2007, p. 629)</a:t>
            </a:r>
          </a:p>
          <a:p>
            <a:pPr algn="ctr">
              <a:lnSpc>
                <a:spcPct val="120000"/>
              </a:lnSpc>
            </a:pPr>
            <a:endParaRPr lang="fr-BE" sz="4900" dirty="0">
              <a:latin typeface="Cambria" panose="02040503050406030204" pitchFamily="18" charset="0"/>
            </a:endParaRPr>
          </a:p>
          <a:p>
            <a:pPr algn="just">
              <a:lnSpc>
                <a:spcPct val="120000"/>
              </a:lnSpc>
            </a:pPr>
            <a:r>
              <a:rPr lang="fr-BE" sz="4900" dirty="0">
                <a:latin typeface="Cambria" panose="02040503050406030204" pitchFamily="18" charset="0"/>
              </a:rPr>
              <a:t>Difficultés d’apprentissage face à la proportionnalité … mais aussi d’enseignement   (</a:t>
            </a:r>
            <a:r>
              <a:rPr lang="fr-BE" sz="4900" dirty="0" err="1">
                <a:latin typeface="Cambria" panose="02040503050406030204" pitchFamily="18" charset="0"/>
              </a:rPr>
              <a:t>Lobato</a:t>
            </a:r>
            <a:r>
              <a:rPr lang="fr-BE" sz="4900" dirty="0">
                <a:latin typeface="Cambria" panose="02040503050406030204" pitchFamily="18" charset="0"/>
              </a:rPr>
              <a:t> et Ellis 2010; Dragone et al., 2022; </a:t>
            </a:r>
            <a:r>
              <a:rPr lang="fr-BE" sz="4900" dirty="0" err="1">
                <a:latin typeface="Cambria" panose="02040503050406030204" pitchFamily="18" charset="0"/>
              </a:rPr>
              <a:t>Orrill</a:t>
            </a:r>
            <a:r>
              <a:rPr lang="fr-BE" sz="4900" dirty="0">
                <a:latin typeface="Cambria" panose="02040503050406030204" pitchFamily="18" charset="0"/>
              </a:rPr>
              <a:t> et </a:t>
            </a:r>
            <a:r>
              <a:rPr lang="fr-BE" sz="4900" dirty="0" err="1">
                <a:latin typeface="Cambria" panose="02040503050406030204" pitchFamily="18" charset="0"/>
              </a:rPr>
              <a:t>Kittleson</a:t>
            </a:r>
            <a:r>
              <a:rPr lang="fr-BE" sz="4900" dirty="0">
                <a:latin typeface="Cambria" panose="02040503050406030204" pitchFamily="18" charset="0"/>
              </a:rPr>
              <a:t> 2015; Riley 2010; </a:t>
            </a:r>
            <a:r>
              <a:rPr lang="fr-BE" sz="4900" dirty="0" err="1">
                <a:latin typeface="Cambria" panose="02040503050406030204" pitchFamily="18" charset="0"/>
              </a:rPr>
              <a:t>Arican</a:t>
            </a:r>
            <a:r>
              <a:rPr lang="fr-BE" sz="4900" dirty="0">
                <a:latin typeface="Cambria" panose="02040503050406030204" pitchFamily="18" charset="0"/>
              </a:rPr>
              <a:t>, 2018; Jitendra et al., 2019)</a:t>
            </a:r>
          </a:p>
        </p:txBody>
      </p:sp>
      <p:sp>
        <p:nvSpPr>
          <p:cNvPr id="4" name="Slide Number Placeholder 3">
            <a:extLst>
              <a:ext uri="{FF2B5EF4-FFF2-40B4-BE49-F238E27FC236}">
                <a16:creationId xmlns:a16="http://schemas.microsoft.com/office/drawing/2014/main" id="{06B4FF6E-D6B6-D2C5-9A11-936786F9D1E5}"/>
              </a:ext>
            </a:extLst>
          </p:cNvPr>
          <p:cNvSpPr>
            <a:spLocks noGrp="1"/>
          </p:cNvSpPr>
          <p:nvPr>
            <p:ph type="sldNum" sz="quarter" idx="12"/>
          </p:nvPr>
        </p:nvSpPr>
        <p:spPr/>
        <p:txBody>
          <a:bodyPr/>
          <a:lstStyle/>
          <a:p>
            <a:fld id="{E9C65D10-87AF-0543-995D-B3B02FC12A40}" type="slidenum">
              <a:rPr lang="fr-FR" smtClean="0"/>
              <a:t>19</a:t>
            </a:fld>
            <a:endParaRPr lang="en-US"/>
          </a:p>
        </p:txBody>
      </p:sp>
    </p:spTree>
    <p:extLst>
      <p:ext uri="{BB962C8B-B14F-4D97-AF65-F5344CB8AC3E}">
        <p14:creationId xmlns:p14="http://schemas.microsoft.com/office/powerpoint/2010/main" val="3331989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76C80-6090-2353-E2D1-89BF3FC45B2D}"/>
            </a:ext>
          </a:extLst>
        </p:cNvPr>
        <p:cNvGrpSpPr/>
        <p:nvPr/>
      </p:nvGrpSpPr>
      <p:grpSpPr>
        <a:xfrm>
          <a:off x="0" y="0"/>
          <a:ext cx="0" cy="0"/>
          <a:chOff x="0" y="0"/>
          <a:chExt cx="0" cy="0"/>
        </a:xfrm>
      </p:grpSpPr>
      <p:sp>
        <p:nvSpPr>
          <p:cNvPr id="24578" name="ZoneTexte 3">
            <a:extLst>
              <a:ext uri="{FF2B5EF4-FFF2-40B4-BE49-F238E27FC236}">
                <a16:creationId xmlns:a16="http://schemas.microsoft.com/office/drawing/2014/main" id="{BB0DEFD3-75AD-D9EF-39CB-D25522D3C52E}"/>
              </a:ext>
            </a:extLst>
          </p:cNvPr>
          <p:cNvSpPr txBox="1">
            <a:spLocks noChangeArrowheads="1"/>
          </p:cNvSpPr>
          <p:nvPr/>
        </p:nvSpPr>
        <p:spPr bwMode="auto">
          <a:xfrm>
            <a:off x="444169" y="298877"/>
            <a:ext cx="95615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eaLnBrk="1" hangingPunct="1"/>
            <a:r>
              <a:rPr lang="fr-BE" altLang="fr-FR" sz="3200" b="1" dirty="0">
                <a:solidFill>
                  <a:srgbClr val="A80039"/>
                </a:solidFill>
                <a:latin typeface="Cambria"/>
                <a:ea typeface="Cambria"/>
                <a:cs typeface="Calibri"/>
              </a:rPr>
              <a:t>Contexte du </a:t>
            </a:r>
            <a:r>
              <a:rPr lang="fr-BE" altLang="fr-FR" sz="3600" b="1">
                <a:solidFill>
                  <a:srgbClr val="A80039"/>
                </a:solidFill>
                <a:latin typeface="Cambria"/>
                <a:ea typeface="Cambria"/>
                <a:cs typeface="Calibri"/>
              </a:rPr>
              <a:t>travail</a:t>
            </a:r>
            <a:r>
              <a:rPr lang="fr-BE" altLang="fr-FR" sz="3200" b="1" dirty="0">
                <a:solidFill>
                  <a:srgbClr val="A80039"/>
                </a:solidFill>
                <a:latin typeface="Cambria"/>
                <a:ea typeface="Cambria"/>
                <a:cs typeface="Calibri"/>
              </a:rPr>
              <a:t> </a:t>
            </a:r>
          </a:p>
        </p:txBody>
      </p:sp>
      <p:sp>
        <p:nvSpPr>
          <p:cNvPr id="5" name="ZoneTexte 4">
            <a:extLst>
              <a:ext uri="{FF2B5EF4-FFF2-40B4-BE49-F238E27FC236}">
                <a16:creationId xmlns:a16="http://schemas.microsoft.com/office/drawing/2014/main" id="{38904744-2F09-F1A0-7554-77B9F36D9450}"/>
              </a:ext>
            </a:extLst>
          </p:cNvPr>
          <p:cNvSpPr txBox="1"/>
          <p:nvPr/>
        </p:nvSpPr>
        <p:spPr>
          <a:xfrm>
            <a:off x="559737" y="1055831"/>
            <a:ext cx="11115707" cy="5047536"/>
          </a:xfrm>
          <a:prstGeom prst="rect">
            <a:avLst/>
          </a:prstGeom>
          <a:noFill/>
        </p:spPr>
        <p:txBody>
          <a:bodyPr wrap="square" lIns="91440" tIns="45720" rIns="91440" bIns="45720" anchor="t">
            <a:spAutoFit/>
          </a:bodyPr>
          <a:lstStyle/>
          <a:p>
            <a:pPr marL="285750" indent="-285750" algn="just">
              <a:buFont typeface="Arial" panose="020B0604020202020204" pitchFamily="34" charset="0"/>
              <a:buChar char="•"/>
            </a:pPr>
            <a:r>
              <a:rPr lang="fr-BE" sz="2400" dirty="0">
                <a:latin typeface="Cambria"/>
                <a:ea typeface="Cambria"/>
              </a:rPr>
              <a:t>La transition secondaire-supérieur (TSS) a été beaucoup étudiée en didactique et en pédagogie depuis les années 2000 (Romainville, 2000 ; </a:t>
            </a:r>
            <a:r>
              <a:rPr lang="fr-BE" sz="2400" dirty="0" err="1">
                <a:latin typeface="Cambria"/>
                <a:ea typeface="Cambria"/>
              </a:rPr>
              <a:t>Dufays</a:t>
            </a:r>
            <a:r>
              <a:rPr lang="fr-BE" sz="2400" dirty="0">
                <a:latin typeface="Cambria"/>
                <a:ea typeface="Cambria"/>
              </a:rPr>
              <a:t> et al., 2010 ; </a:t>
            </a:r>
            <a:r>
              <a:rPr lang="fr-BE" sz="2400" dirty="0" err="1">
                <a:latin typeface="Cambria"/>
                <a:ea typeface="Cambria"/>
              </a:rPr>
              <a:t>Paivandi</a:t>
            </a:r>
            <a:r>
              <a:rPr lang="fr-BE" sz="2400" dirty="0">
                <a:latin typeface="Cambria"/>
                <a:ea typeface="Cambria"/>
              </a:rPr>
              <a:t>, 2015 ; Gueudet et </a:t>
            </a:r>
            <a:r>
              <a:rPr lang="fr-BE" sz="2400" dirty="0" err="1">
                <a:latin typeface="Cambria"/>
                <a:ea typeface="Cambria"/>
              </a:rPr>
              <a:t>Vandebrouck</a:t>
            </a:r>
            <a:r>
              <a:rPr lang="fr-BE" sz="2400" dirty="0">
                <a:latin typeface="Cambria"/>
                <a:ea typeface="Cambria"/>
              </a:rPr>
              <a:t>, 2022 ; …).</a:t>
            </a:r>
            <a:endParaRPr lang="en-US" dirty="0"/>
          </a:p>
          <a:p>
            <a:pPr marL="285750" indent="-285750" algn="just">
              <a:buFont typeface="Arial" panose="020B0604020202020204" pitchFamily="34" charset="0"/>
              <a:buChar char="•"/>
            </a:pPr>
            <a:endParaRPr lang="fr-BE" sz="2400" dirty="0">
              <a:latin typeface="Cambria" panose="02040503050406030204" pitchFamily="18" charset="0"/>
              <a:ea typeface="Cambria"/>
            </a:endParaRPr>
          </a:p>
          <a:p>
            <a:pPr marL="285750" indent="-285750" algn="just">
              <a:buFont typeface="Arial" panose="020B0604020202020204" pitchFamily="34" charset="0"/>
              <a:buChar char="•"/>
            </a:pPr>
            <a:r>
              <a:rPr lang="fr-BE" sz="2400" dirty="0">
                <a:latin typeface="Cambria"/>
                <a:ea typeface="Cambria"/>
              </a:rPr>
              <a:t>La TSS est encore beaucoup étudiée aujourd’hui : 507 000 000 résultats sur la recherche « transition </a:t>
            </a:r>
            <a:r>
              <a:rPr lang="fr-BE" sz="2400" dirty="0" err="1">
                <a:latin typeface="Cambria"/>
                <a:ea typeface="Cambria"/>
              </a:rPr>
              <a:t>between</a:t>
            </a:r>
            <a:r>
              <a:rPr lang="fr-BE" sz="2400" dirty="0">
                <a:latin typeface="Cambria"/>
                <a:ea typeface="Cambria"/>
              </a:rPr>
              <a:t> high </a:t>
            </a:r>
            <a:r>
              <a:rPr lang="fr-BE" sz="2400" dirty="0" err="1">
                <a:latin typeface="Cambria"/>
                <a:ea typeface="Cambria"/>
              </a:rPr>
              <a:t>school</a:t>
            </a:r>
            <a:r>
              <a:rPr lang="fr-BE" sz="2400" dirty="0">
                <a:latin typeface="Cambria"/>
                <a:ea typeface="Cambria"/>
              </a:rPr>
              <a:t> and </a:t>
            </a:r>
            <a:r>
              <a:rPr lang="fr-BE" sz="2400" dirty="0" err="1">
                <a:latin typeface="Cambria"/>
                <a:ea typeface="Cambria"/>
              </a:rPr>
              <a:t>university</a:t>
            </a:r>
            <a:r>
              <a:rPr lang="fr-BE" sz="2400" dirty="0">
                <a:latin typeface="Cambria"/>
                <a:ea typeface="Cambria"/>
              </a:rPr>
              <a:t> ».</a:t>
            </a:r>
          </a:p>
          <a:p>
            <a:pPr algn="just"/>
            <a:endParaRPr lang="fr-BE" sz="2400" dirty="0">
              <a:latin typeface="Cambria" panose="02040503050406030204" pitchFamily="18" charset="0"/>
              <a:ea typeface="Cambria"/>
            </a:endParaRPr>
          </a:p>
          <a:p>
            <a:pPr marL="285750" indent="-285750" algn="just">
              <a:buFont typeface="Arial" panose="020B0604020202020204" pitchFamily="34" charset="0"/>
              <a:buChar char="•"/>
            </a:pPr>
            <a:r>
              <a:rPr lang="fr-BE" sz="2400" dirty="0">
                <a:latin typeface="Cambria"/>
                <a:ea typeface="Cambria"/>
              </a:rPr>
              <a:t>Deux aspects émergent souvent pour expliquer les difficultés à passer du secondaire au supérieur : </a:t>
            </a:r>
          </a:p>
          <a:p>
            <a:pPr marL="742950" lvl="1" indent="-285750" algn="just">
              <a:buFont typeface="Wingdings" pitchFamily="2" charset="2"/>
              <a:buChar char="Ø"/>
            </a:pPr>
            <a:r>
              <a:rPr lang="fr-BE" sz="2400" dirty="0">
                <a:latin typeface="Cambria"/>
                <a:ea typeface="Cambria"/>
              </a:rPr>
              <a:t>	la massification de l’accès à l’enseignement supérieur</a:t>
            </a:r>
          </a:p>
          <a:p>
            <a:pPr marL="742950" lvl="1" indent="-285750" algn="just">
              <a:buFont typeface="Wingdings" pitchFamily="2" charset="2"/>
              <a:buChar char="Ø"/>
            </a:pPr>
            <a:r>
              <a:rPr lang="fr-BE" sz="2400" dirty="0">
                <a:latin typeface="Cambria"/>
                <a:ea typeface="Cambria"/>
              </a:rPr>
              <a:t>   des </a:t>
            </a:r>
            <a:r>
              <a:rPr lang="fr-BE" sz="2400" b="1" dirty="0">
                <a:solidFill>
                  <a:srgbClr val="00B0F0"/>
                </a:solidFill>
                <a:latin typeface="Cambria"/>
                <a:ea typeface="Cambria"/>
              </a:rPr>
              <a:t>prérequis insuffisants</a:t>
            </a:r>
            <a:r>
              <a:rPr lang="fr-BE" sz="2400" dirty="0">
                <a:latin typeface="Cambria"/>
                <a:ea typeface="Cambria"/>
              </a:rPr>
              <a:t> chez les étudiants entrant dans le supérieur</a:t>
            </a:r>
          </a:p>
          <a:p>
            <a:pPr lvl="1"/>
            <a:endParaRPr lang="fr-BE" sz="2000" dirty="0">
              <a:latin typeface="Cambria" panose="02040503050406030204" pitchFamily="18" charset="0"/>
            </a:endParaRPr>
          </a:p>
          <a:p>
            <a:pPr marL="285750" indent="-285750">
              <a:buFont typeface="Arial" panose="020B0604020202020204" pitchFamily="34" charset="0"/>
              <a:buChar char="•"/>
            </a:pPr>
            <a:endParaRPr lang="fr-BE" sz="2000" dirty="0"/>
          </a:p>
          <a:p>
            <a:endParaRPr lang="fr-BE" dirty="0"/>
          </a:p>
        </p:txBody>
      </p:sp>
      <p:sp>
        <p:nvSpPr>
          <p:cNvPr id="3" name="Slide Number Placeholder 2">
            <a:extLst>
              <a:ext uri="{FF2B5EF4-FFF2-40B4-BE49-F238E27FC236}">
                <a16:creationId xmlns:a16="http://schemas.microsoft.com/office/drawing/2014/main" id="{18412912-5268-F40D-71BC-827B9A802761}"/>
              </a:ext>
            </a:extLst>
          </p:cNvPr>
          <p:cNvSpPr>
            <a:spLocks noGrp="1"/>
          </p:cNvSpPr>
          <p:nvPr>
            <p:ph type="sldNum" sz="quarter" idx="12"/>
          </p:nvPr>
        </p:nvSpPr>
        <p:spPr/>
        <p:txBody>
          <a:bodyPr/>
          <a:lstStyle/>
          <a:p>
            <a:fld id="{E9C65D10-87AF-0543-995D-B3B02FC12A40}" type="slidenum">
              <a:rPr lang="fr-FR" smtClean="0"/>
              <a:t>2</a:t>
            </a:fld>
            <a:endParaRPr lang="en-US"/>
          </a:p>
        </p:txBody>
      </p:sp>
    </p:spTree>
    <p:extLst>
      <p:ext uri="{BB962C8B-B14F-4D97-AF65-F5344CB8AC3E}">
        <p14:creationId xmlns:p14="http://schemas.microsoft.com/office/powerpoint/2010/main" val="2873074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D9283-CC28-6824-00BB-DC53CFBFBE5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F979F7B-FA30-8B91-9157-2F04E715387E}"/>
              </a:ext>
            </a:extLst>
          </p:cNvPr>
          <p:cNvSpPr>
            <a:spLocks noGrp="1"/>
          </p:cNvSpPr>
          <p:nvPr>
            <p:ph type="title"/>
          </p:nvPr>
        </p:nvSpPr>
        <p:spPr>
          <a:xfrm>
            <a:off x="838200" y="361635"/>
            <a:ext cx="10515600" cy="901108"/>
          </a:xfrm>
        </p:spPr>
        <p:txBody>
          <a:bodyPr>
            <a:normAutofit fontScale="90000"/>
          </a:bodyPr>
          <a:lstStyle/>
          <a:p>
            <a:pPr algn="just"/>
            <a:r>
              <a:rPr lang="fr-BE" sz="3200" b="1" dirty="0">
                <a:solidFill>
                  <a:srgbClr val="A80039"/>
                </a:solidFill>
                <a:latin typeface="Cambria"/>
                <a:cs typeface="Calibri"/>
              </a:rPr>
              <a:t>Le paradoxe d’un apprentissage omniprésent mais fragile</a:t>
            </a:r>
            <a:endParaRPr lang="fr-FR" sz="3200" b="1" dirty="0">
              <a:solidFill>
                <a:srgbClr val="A80039"/>
              </a:solidFill>
              <a:latin typeface="Cambria"/>
              <a:cs typeface="Calibri"/>
            </a:endParaRPr>
          </a:p>
        </p:txBody>
      </p:sp>
      <p:sp>
        <p:nvSpPr>
          <p:cNvPr id="4" name="Espace réservé du contenu 3">
            <a:extLst>
              <a:ext uri="{FF2B5EF4-FFF2-40B4-BE49-F238E27FC236}">
                <a16:creationId xmlns:a16="http://schemas.microsoft.com/office/drawing/2014/main" id="{10F7C531-B74B-A15C-5C0A-5B76B2EB40D5}"/>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D0543DAA-D89F-B191-D761-5EA0FC6126C4}"/>
              </a:ext>
            </a:extLst>
          </p:cNvPr>
          <p:cNvPicPr>
            <a:picLocks noChangeAspect="1"/>
          </p:cNvPicPr>
          <p:nvPr/>
        </p:nvPicPr>
        <p:blipFill>
          <a:blip r:embed="rId2"/>
          <a:stretch>
            <a:fillRect/>
          </a:stretch>
        </p:blipFill>
        <p:spPr>
          <a:xfrm>
            <a:off x="1443264" y="1335314"/>
            <a:ext cx="9305472" cy="5264495"/>
          </a:xfrm>
          <a:prstGeom prst="rect">
            <a:avLst/>
          </a:prstGeom>
        </p:spPr>
      </p:pic>
      <p:sp>
        <p:nvSpPr>
          <p:cNvPr id="6" name="Slide Number Placeholder 5">
            <a:extLst>
              <a:ext uri="{FF2B5EF4-FFF2-40B4-BE49-F238E27FC236}">
                <a16:creationId xmlns:a16="http://schemas.microsoft.com/office/drawing/2014/main" id="{BA564C1A-16BD-2717-A855-C4B18A07B824}"/>
              </a:ext>
            </a:extLst>
          </p:cNvPr>
          <p:cNvSpPr>
            <a:spLocks noGrp="1"/>
          </p:cNvSpPr>
          <p:nvPr>
            <p:ph type="sldNum" sz="quarter" idx="12"/>
          </p:nvPr>
        </p:nvSpPr>
        <p:spPr/>
        <p:txBody>
          <a:bodyPr/>
          <a:lstStyle/>
          <a:p>
            <a:fld id="{E9C65D10-87AF-0543-995D-B3B02FC12A40}" type="slidenum">
              <a:rPr lang="fr-FR" smtClean="0"/>
              <a:t>20</a:t>
            </a:fld>
            <a:endParaRPr lang="en-US"/>
          </a:p>
        </p:txBody>
      </p:sp>
    </p:spTree>
    <p:extLst>
      <p:ext uri="{BB962C8B-B14F-4D97-AF65-F5344CB8AC3E}">
        <p14:creationId xmlns:p14="http://schemas.microsoft.com/office/powerpoint/2010/main" val="2002784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EDBB7-589B-5062-AAC1-9328165491C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4A4788A-C27C-CA0F-17EC-36BE0FBDAD8B}"/>
              </a:ext>
            </a:extLst>
          </p:cNvPr>
          <p:cNvSpPr>
            <a:spLocks noGrp="1"/>
          </p:cNvSpPr>
          <p:nvPr>
            <p:ph type="title"/>
          </p:nvPr>
        </p:nvSpPr>
        <p:spPr/>
        <p:txBody>
          <a:bodyPr/>
          <a:lstStyle/>
          <a:p>
            <a:pPr algn="just"/>
            <a:r>
              <a:rPr lang="fr-BE" sz="3200" b="1" dirty="0">
                <a:solidFill>
                  <a:srgbClr val="A80039"/>
                </a:solidFill>
                <a:latin typeface="Cambria"/>
                <a:cs typeface="Calibri"/>
              </a:rPr>
              <a:t>Difficultés des élèves relativement à la proportionnalité</a:t>
            </a:r>
            <a:endParaRPr lang="fr-FR" sz="3200" b="1" dirty="0">
              <a:solidFill>
                <a:srgbClr val="A80039"/>
              </a:solidFill>
              <a:latin typeface="Cambria"/>
              <a:cs typeface="Calibri"/>
            </a:endParaRPr>
          </a:p>
        </p:txBody>
      </p:sp>
      <p:sp>
        <p:nvSpPr>
          <p:cNvPr id="3" name="Espace réservé du contenu 2">
            <a:extLst>
              <a:ext uri="{FF2B5EF4-FFF2-40B4-BE49-F238E27FC236}">
                <a16:creationId xmlns:a16="http://schemas.microsoft.com/office/drawing/2014/main" id="{B7109397-A417-D3AC-3732-9D7EA1A8090F}"/>
              </a:ext>
            </a:extLst>
          </p:cNvPr>
          <p:cNvSpPr>
            <a:spLocks noGrp="1"/>
          </p:cNvSpPr>
          <p:nvPr>
            <p:ph idx="1"/>
          </p:nvPr>
        </p:nvSpPr>
        <p:spPr/>
        <p:txBody>
          <a:bodyPr>
            <a:normAutofit/>
          </a:bodyPr>
          <a:lstStyle/>
          <a:p>
            <a:pPr algn="just"/>
            <a:r>
              <a:rPr lang="fr-BE" dirty="0">
                <a:latin typeface="Cambria" panose="02040503050406030204" pitchFamily="18" charset="0"/>
              </a:rPr>
              <a:t>Les difficultés des élèves avec la proportionnalité sont multifactorielles, allant d'obstacles didactiques ancrés à des contraintes cognitives et contextuelles. </a:t>
            </a:r>
          </a:p>
        </p:txBody>
      </p:sp>
      <p:sp>
        <p:nvSpPr>
          <p:cNvPr id="5" name="Slide Number Placeholder 4">
            <a:extLst>
              <a:ext uri="{FF2B5EF4-FFF2-40B4-BE49-F238E27FC236}">
                <a16:creationId xmlns:a16="http://schemas.microsoft.com/office/drawing/2014/main" id="{374F14FE-E07B-40BD-FDF8-463F360DC6A4}"/>
              </a:ext>
            </a:extLst>
          </p:cNvPr>
          <p:cNvSpPr>
            <a:spLocks noGrp="1"/>
          </p:cNvSpPr>
          <p:nvPr>
            <p:ph type="sldNum" sz="quarter" idx="12"/>
          </p:nvPr>
        </p:nvSpPr>
        <p:spPr/>
        <p:txBody>
          <a:bodyPr/>
          <a:lstStyle/>
          <a:p>
            <a:fld id="{E9C65D10-87AF-0543-995D-B3B02FC12A40}" type="slidenum">
              <a:rPr lang="fr-FR" smtClean="0"/>
              <a:t>21</a:t>
            </a:fld>
            <a:endParaRPr lang="en-US"/>
          </a:p>
        </p:txBody>
      </p:sp>
    </p:spTree>
    <p:extLst>
      <p:ext uri="{BB962C8B-B14F-4D97-AF65-F5344CB8AC3E}">
        <p14:creationId xmlns:p14="http://schemas.microsoft.com/office/powerpoint/2010/main" val="2600798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F49EC-F520-DFDF-5EF4-1C0DB905482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238B2A3-205B-F138-8E25-D45BB18BDFD6}"/>
              </a:ext>
            </a:extLst>
          </p:cNvPr>
          <p:cNvSpPr>
            <a:spLocks noGrp="1"/>
          </p:cNvSpPr>
          <p:nvPr>
            <p:ph type="title"/>
          </p:nvPr>
        </p:nvSpPr>
        <p:spPr>
          <a:xfrm>
            <a:off x="838200" y="365126"/>
            <a:ext cx="10515600" cy="859196"/>
          </a:xfrm>
        </p:spPr>
        <p:txBody>
          <a:bodyPr/>
          <a:lstStyle/>
          <a:p>
            <a:pPr algn="just"/>
            <a:r>
              <a:rPr lang="fr-BE" sz="3200" b="1" dirty="0">
                <a:solidFill>
                  <a:srgbClr val="A80039"/>
                </a:solidFill>
                <a:latin typeface="Cambria"/>
                <a:cs typeface="Calibri"/>
              </a:rPr>
              <a:t>Les obstacles didactiques majeurs</a:t>
            </a:r>
            <a:endParaRPr lang="fr-FR" sz="3200" b="1" dirty="0">
              <a:solidFill>
                <a:srgbClr val="A80039"/>
              </a:solidFill>
              <a:latin typeface="Cambria"/>
              <a:cs typeface="Calibri"/>
            </a:endParaRPr>
          </a:p>
        </p:txBody>
      </p:sp>
      <p:sp>
        <p:nvSpPr>
          <p:cNvPr id="5" name="Espace réservé du contenu 4">
            <a:extLst>
              <a:ext uri="{FF2B5EF4-FFF2-40B4-BE49-F238E27FC236}">
                <a16:creationId xmlns:a16="http://schemas.microsoft.com/office/drawing/2014/main" id="{BD5F1465-45E2-9C0E-E4B9-E81CB726A7DD}"/>
              </a:ext>
            </a:extLst>
          </p:cNvPr>
          <p:cNvSpPr>
            <a:spLocks noGrp="1"/>
          </p:cNvSpPr>
          <p:nvPr>
            <p:ph idx="1"/>
          </p:nvPr>
        </p:nvSpPr>
        <p:spPr>
          <a:xfrm>
            <a:off x="838200" y="1293719"/>
            <a:ext cx="10515600" cy="4667250"/>
          </a:xfrm>
        </p:spPr>
        <p:txBody>
          <a:bodyPr anchor="t">
            <a:normAutofit/>
          </a:bodyPr>
          <a:lstStyle/>
          <a:p>
            <a:pPr algn="just">
              <a:lnSpc>
                <a:spcPct val="100000"/>
              </a:lnSpc>
            </a:pPr>
            <a:r>
              <a:rPr lang="fr-BE" sz="2000" dirty="0">
                <a:latin typeface="Cambria" panose="02040503050406030204" pitchFamily="18" charset="0"/>
              </a:rPr>
              <a:t>Le recours abusif à la procédure additive : C'est l'une des difficultés les plus documentées (Jitendra et al., 2009). Cet obstacle est persistant chez les élèves de 10 à 15 ans (</a:t>
            </a:r>
            <a:r>
              <a:rPr lang="fr-BE" sz="2000" dirty="0" err="1">
                <a:latin typeface="Cambria" panose="02040503050406030204" pitchFamily="18" charset="0"/>
              </a:rPr>
              <a:t>Burgermeister</a:t>
            </a:r>
            <a:r>
              <a:rPr lang="fr-BE" sz="2000" dirty="0">
                <a:latin typeface="Cambria" panose="02040503050406030204" pitchFamily="18" charset="0"/>
              </a:rPr>
              <a:t> &amp; </a:t>
            </a:r>
            <a:r>
              <a:rPr lang="fr-BE" sz="2000" dirty="0" err="1">
                <a:latin typeface="Cambria" panose="02040503050406030204" pitchFamily="18" charset="0"/>
              </a:rPr>
              <a:t>Coray</a:t>
            </a:r>
            <a:r>
              <a:rPr lang="fr-BE" sz="2000" dirty="0">
                <a:latin typeface="Cambria" panose="02040503050406030204" pitchFamily="18" charset="0"/>
              </a:rPr>
              <a:t>, 2003).</a:t>
            </a:r>
          </a:p>
        </p:txBody>
      </p:sp>
      <p:pic>
        <p:nvPicPr>
          <p:cNvPr id="6" name="Image 5">
            <a:extLst>
              <a:ext uri="{FF2B5EF4-FFF2-40B4-BE49-F238E27FC236}">
                <a16:creationId xmlns:a16="http://schemas.microsoft.com/office/drawing/2014/main" id="{33BEB0B8-0D58-DCD2-256F-3BBB58C2D4F4}"/>
              </a:ext>
            </a:extLst>
          </p:cNvPr>
          <p:cNvPicPr>
            <a:picLocks noChangeAspect="1"/>
          </p:cNvPicPr>
          <p:nvPr/>
        </p:nvPicPr>
        <p:blipFill>
          <a:blip r:embed="rId2"/>
          <a:srcRect t="6804"/>
          <a:stretch>
            <a:fillRect/>
          </a:stretch>
        </p:blipFill>
        <p:spPr>
          <a:xfrm>
            <a:off x="2433667" y="2571750"/>
            <a:ext cx="7324665" cy="4082012"/>
          </a:xfrm>
          <a:prstGeom prst="rect">
            <a:avLst/>
          </a:prstGeom>
        </p:spPr>
      </p:pic>
      <p:sp>
        <p:nvSpPr>
          <p:cNvPr id="8" name="ZoneTexte 7">
            <a:extLst>
              <a:ext uri="{FF2B5EF4-FFF2-40B4-BE49-F238E27FC236}">
                <a16:creationId xmlns:a16="http://schemas.microsoft.com/office/drawing/2014/main" id="{B803F0CE-0085-6179-26C1-990A413A53A7}"/>
              </a:ext>
            </a:extLst>
          </p:cNvPr>
          <p:cNvSpPr txBox="1"/>
          <p:nvPr/>
        </p:nvSpPr>
        <p:spPr>
          <a:xfrm>
            <a:off x="9015403" y="6030366"/>
            <a:ext cx="2090754" cy="369332"/>
          </a:xfrm>
          <a:prstGeom prst="rect">
            <a:avLst/>
          </a:prstGeom>
          <a:noFill/>
        </p:spPr>
        <p:txBody>
          <a:bodyPr wrap="square">
            <a:spAutoFit/>
          </a:bodyPr>
          <a:lstStyle/>
          <a:p>
            <a:pPr algn="just"/>
            <a:r>
              <a:rPr lang="fr-BE" dirty="0">
                <a:solidFill>
                  <a:schemeClr val="bg1">
                    <a:lumMod val="50000"/>
                  </a:schemeClr>
                </a:solidFill>
              </a:rPr>
              <a:t>(Simard, 2018) </a:t>
            </a:r>
          </a:p>
        </p:txBody>
      </p:sp>
      <p:sp>
        <p:nvSpPr>
          <p:cNvPr id="4" name="Slide Number Placeholder 3">
            <a:extLst>
              <a:ext uri="{FF2B5EF4-FFF2-40B4-BE49-F238E27FC236}">
                <a16:creationId xmlns:a16="http://schemas.microsoft.com/office/drawing/2014/main" id="{0CC1AEFB-A104-96FD-F42B-E4DF1AACC7E0}"/>
              </a:ext>
            </a:extLst>
          </p:cNvPr>
          <p:cNvSpPr>
            <a:spLocks noGrp="1"/>
          </p:cNvSpPr>
          <p:nvPr>
            <p:ph type="sldNum" sz="quarter" idx="12"/>
          </p:nvPr>
        </p:nvSpPr>
        <p:spPr/>
        <p:txBody>
          <a:bodyPr/>
          <a:lstStyle/>
          <a:p>
            <a:fld id="{E9C65D10-87AF-0543-995D-B3B02FC12A40}" type="slidenum">
              <a:rPr lang="fr-FR" smtClean="0"/>
              <a:t>22</a:t>
            </a:fld>
            <a:endParaRPr lang="en-US"/>
          </a:p>
        </p:txBody>
      </p:sp>
    </p:spTree>
    <p:extLst>
      <p:ext uri="{BB962C8B-B14F-4D97-AF65-F5344CB8AC3E}">
        <p14:creationId xmlns:p14="http://schemas.microsoft.com/office/powerpoint/2010/main" val="2865157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16417-AEFC-0F75-7285-1FEC5D79E65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718FD6D-2684-4073-B9B7-065B33A37B88}"/>
              </a:ext>
            </a:extLst>
          </p:cNvPr>
          <p:cNvSpPr>
            <a:spLocks noGrp="1"/>
          </p:cNvSpPr>
          <p:nvPr>
            <p:ph type="title"/>
          </p:nvPr>
        </p:nvSpPr>
        <p:spPr>
          <a:xfrm>
            <a:off x="838200" y="365126"/>
            <a:ext cx="10515600" cy="905736"/>
          </a:xfrm>
        </p:spPr>
        <p:txBody>
          <a:bodyPr/>
          <a:lstStyle/>
          <a:p>
            <a:pPr algn="just"/>
            <a:r>
              <a:rPr lang="fr-BE" sz="3200" b="1" dirty="0">
                <a:solidFill>
                  <a:srgbClr val="A80039"/>
                </a:solidFill>
                <a:latin typeface="Cambria"/>
                <a:cs typeface="Calibri"/>
              </a:rPr>
              <a:t>Les obstacles didactiques majeurs</a:t>
            </a:r>
            <a:endParaRPr lang="fr-FR" sz="3200" b="1" dirty="0">
              <a:solidFill>
                <a:srgbClr val="A80039"/>
              </a:solidFill>
              <a:latin typeface="Cambria"/>
              <a:cs typeface="Calibri"/>
            </a:endParaRPr>
          </a:p>
        </p:txBody>
      </p:sp>
      <p:sp>
        <p:nvSpPr>
          <p:cNvPr id="5" name="Espace réservé du contenu 4">
            <a:extLst>
              <a:ext uri="{FF2B5EF4-FFF2-40B4-BE49-F238E27FC236}">
                <a16:creationId xmlns:a16="http://schemas.microsoft.com/office/drawing/2014/main" id="{68B910F2-36C7-A70B-2D14-675E23906EAB}"/>
              </a:ext>
            </a:extLst>
          </p:cNvPr>
          <p:cNvSpPr>
            <a:spLocks noGrp="1"/>
          </p:cNvSpPr>
          <p:nvPr>
            <p:ph idx="1"/>
          </p:nvPr>
        </p:nvSpPr>
        <p:spPr>
          <a:xfrm>
            <a:off x="838200" y="1478385"/>
            <a:ext cx="10515600" cy="4667250"/>
          </a:xfrm>
        </p:spPr>
        <p:txBody>
          <a:bodyPr anchor="t">
            <a:normAutofit/>
          </a:bodyPr>
          <a:lstStyle/>
          <a:p>
            <a:pPr algn="just">
              <a:lnSpc>
                <a:spcPct val="100000"/>
              </a:lnSpc>
            </a:pPr>
            <a:r>
              <a:rPr lang="fr-BE" sz="2000">
                <a:latin typeface="Cambria"/>
                <a:ea typeface="Cambria"/>
              </a:rPr>
              <a:t>Le recours abusif à la procédure additive : Erreur engendrée avec des grandeurs de même nature et évaluées dans une unité commune (Hersant, 2001). </a:t>
            </a:r>
          </a:p>
          <a:p>
            <a:pPr algn="just">
              <a:lnSpc>
                <a:spcPct val="100000"/>
              </a:lnSpc>
            </a:pPr>
            <a:r>
              <a:rPr lang="fr-BE" sz="2000" dirty="0">
                <a:latin typeface="Cambria" panose="02040503050406030204" pitchFamily="18" charset="0"/>
              </a:rPr>
              <a:t>Certains auteurs parlent d’homogénéité des grandeurs (Oliveira, 2005, 2008; René de Cotret, 2006).</a:t>
            </a:r>
          </a:p>
          <a:p>
            <a:pPr algn="just">
              <a:lnSpc>
                <a:spcPct val="100000"/>
              </a:lnSpc>
            </a:pPr>
            <a:endParaRPr lang="fr-BE" sz="2000" dirty="0">
              <a:latin typeface="Cambria" panose="02040503050406030204" pitchFamily="18" charset="0"/>
            </a:endParaRPr>
          </a:p>
        </p:txBody>
      </p:sp>
      <p:pic>
        <p:nvPicPr>
          <p:cNvPr id="3" name="Image 2">
            <a:extLst>
              <a:ext uri="{FF2B5EF4-FFF2-40B4-BE49-F238E27FC236}">
                <a16:creationId xmlns:a16="http://schemas.microsoft.com/office/drawing/2014/main" id="{1AFC99E3-FC1F-ECA2-E09F-33794650AF44}"/>
              </a:ext>
            </a:extLst>
          </p:cNvPr>
          <p:cNvPicPr>
            <a:picLocks noChangeAspect="1"/>
          </p:cNvPicPr>
          <p:nvPr/>
        </p:nvPicPr>
        <p:blipFill>
          <a:blip r:embed="rId2"/>
          <a:srcRect l="5208" t="27151" r="8763" b="36617"/>
          <a:stretch>
            <a:fillRect/>
          </a:stretch>
        </p:blipFill>
        <p:spPr>
          <a:xfrm>
            <a:off x="4362455" y="3290911"/>
            <a:ext cx="6686551" cy="1585914"/>
          </a:xfrm>
          <a:prstGeom prst="rect">
            <a:avLst/>
          </a:prstGeom>
        </p:spPr>
      </p:pic>
      <p:pic>
        <p:nvPicPr>
          <p:cNvPr id="4" name="Image 3">
            <a:extLst>
              <a:ext uri="{FF2B5EF4-FFF2-40B4-BE49-F238E27FC236}">
                <a16:creationId xmlns:a16="http://schemas.microsoft.com/office/drawing/2014/main" id="{44179904-FCA2-D38A-E747-61AADF24C32A}"/>
              </a:ext>
            </a:extLst>
          </p:cNvPr>
          <p:cNvPicPr>
            <a:picLocks noChangeAspect="1"/>
          </p:cNvPicPr>
          <p:nvPr/>
        </p:nvPicPr>
        <p:blipFill>
          <a:blip r:embed="rId3"/>
          <a:srcRect l="6778" t="8341" r="4207" b="4574"/>
          <a:stretch>
            <a:fillRect/>
          </a:stretch>
        </p:blipFill>
        <p:spPr>
          <a:xfrm>
            <a:off x="1308847" y="3290911"/>
            <a:ext cx="2178424" cy="1657608"/>
          </a:xfrm>
          <a:prstGeom prst="rect">
            <a:avLst/>
          </a:prstGeom>
        </p:spPr>
      </p:pic>
      <p:sp>
        <p:nvSpPr>
          <p:cNvPr id="7" name="Slide Number Placeholder 6">
            <a:extLst>
              <a:ext uri="{FF2B5EF4-FFF2-40B4-BE49-F238E27FC236}">
                <a16:creationId xmlns:a16="http://schemas.microsoft.com/office/drawing/2014/main" id="{E803D172-189A-E115-1010-3457073DFB5A}"/>
              </a:ext>
            </a:extLst>
          </p:cNvPr>
          <p:cNvSpPr>
            <a:spLocks noGrp="1"/>
          </p:cNvSpPr>
          <p:nvPr>
            <p:ph type="sldNum" sz="quarter" idx="12"/>
          </p:nvPr>
        </p:nvSpPr>
        <p:spPr/>
        <p:txBody>
          <a:bodyPr/>
          <a:lstStyle/>
          <a:p>
            <a:fld id="{E9C65D10-87AF-0543-995D-B3B02FC12A40}" type="slidenum">
              <a:rPr lang="fr-FR" smtClean="0"/>
              <a:t>23</a:t>
            </a:fld>
            <a:endParaRPr lang="en-US"/>
          </a:p>
        </p:txBody>
      </p:sp>
    </p:spTree>
    <p:extLst>
      <p:ext uri="{BB962C8B-B14F-4D97-AF65-F5344CB8AC3E}">
        <p14:creationId xmlns:p14="http://schemas.microsoft.com/office/powerpoint/2010/main" val="4140217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E37C2-2DA4-A8CD-3A8E-870F7136406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6703A59-95DE-61C5-C35F-B724C50E0C0F}"/>
              </a:ext>
            </a:extLst>
          </p:cNvPr>
          <p:cNvSpPr>
            <a:spLocks noGrp="1"/>
          </p:cNvSpPr>
          <p:nvPr>
            <p:ph type="title"/>
          </p:nvPr>
        </p:nvSpPr>
        <p:spPr>
          <a:xfrm>
            <a:off x="838200" y="365125"/>
            <a:ext cx="10515600" cy="766251"/>
          </a:xfrm>
        </p:spPr>
        <p:txBody>
          <a:bodyPr/>
          <a:lstStyle/>
          <a:p>
            <a:pPr algn="just"/>
            <a:r>
              <a:rPr lang="fr-BE" sz="3200" b="1" dirty="0">
                <a:solidFill>
                  <a:srgbClr val="A80039"/>
                </a:solidFill>
                <a:latin typeface="Cambria"/>
                <a:cs typeface="Calibri"/>
              </a:rPr>
              <a:t>Les obstacles didactiques majeurs</a:t>
            </a:r>
            <a:endParaRPr lang="fr-FR" sz="3200" b="1" dirty="0">
              <a:solidFill>
                <a:srgbClr val="A80039"/>
              </a:solidFill>
              <a:latin typeface="Cambria"/>
              <a:cs typeface="Calibri"/>
            </a:endParaRPr>
          </a:p>
        </p:txBody>
      </p:sp>
      <p:sp>
        <p:nvSpPr>
          <p:cNvPr id="5" name="Espace réservé du contenu 4">
            <a:extLst>
              <a:ext uri="{FF2B5EF4-FFF2-40B4-BE49-F238E27FC236}">
                <a16:creationId xmlns:a16="http://schemas.microsoft.com/office/drawing/2014/main" id="{85DC0E28-A124-E998-BA44-6D9A4A3914B7}"/>
              </a:ext>
            </a:extLst>
          </p:cNvPr>
          <p:cNvSpPr>
            <a:spLocks noGrp="1"/>
          </p:cNvSpPr>
          <p:nvPr>
            <p:ph idx="1"/>
          </p:nvPr>
        </p:nvSpPr>
        <p:spPr>
          <a:xfrm>
            <a:off x="838200" y="1131376"/>
            <a:ext cx="10515600" cy="4667250"/>
          </a:xfrm>
        </p:spPr>
        <p:txBody>
          <a:bodyPr>
            <a:normAutofit/>
          </a:bodyPr>
          <a:lstStyle/>
          <a:p>
            <a:pPr algn="just">
              <a:lnSpc>
                <a:spcPct val="100000"/>
              </a:lnSpc>
            </a:pPr>
            <a:r>
              <a:rPr lang="fr-BE" sz="2000" dirty="0">
                <a:latin typeface="Cambria" panose="02040503050406030204" pitchFamily="18" charset="0"/>
              </a:rPr>
              <a:t>L'illusion de la linéarité : Les élèves ont tendance à appliquer le raisonnement proportionnel de manière excessive dans des situations qui ne s'y prêtent pas (De Bock et al., 2010 ; </a:t>
            </a:r>
            <a:r>
              <a:rPr lang="fr-BE" sz="2000" dirty="0" err="1">
                <a:latin typeface="Cambria" panose="02040503050406030204" pitchFamily="18" charset="0"/>
              </a:rPr>
              <a:t>Modestou</a:t>
            </a:r>
            <a:r>
              <a:rPr lang="fr-BE" sz="2000" dirty="0">
                <a:latin typeface="Cambria" panose="02040503050406030204" pitchFamily="18" charset="0"/>
              </a:rPr>
              <a:t> &amp; </a:t>
            </a:r>
            <a:r>
              <a:rPr lang="fr-BE" sz="2000" dirty="0" err="1">
                <a:latin typeface="Cambria" panose="02040503050406030204" pitchFamily="18" charset="0"/>
              </a:rPr>
              <a:t>Gagatsis</a:t>
            </a:r>
            <a:r>
              <a:rPr lang="fr-BE" sz="2000" dirty="0">
                <a:latin typeface="Cambria" panose="02040503050406030204" pitchFamily="18" charset="0"/>
              </a:rPr>
              <a:t>, 2007).</a:t>
            </a:r>
          </a:p>
        </p:txBody>
      </p:sp>
      <p:sp>
        <p:nvSpPr>
          <p:cNvPr id="4" name="Slide Number Placeholder 3">
            <a:extLst>
              <a:ext uri="{FF2B5EF4-FFF2-40B4-BE49-F238E27FC236}">
                <a16:creationId xmlns:a16="http://schemas.microsoft.com/office/drawing/2014/main" id="{075E2FAC-10AE-CFC9-9324-CED5C18B9CD0}"/>
              </a:ext>
            </a:extLst>
          </p:cNvPr>
          <p:cNvSpPr>
            <a:spLocks noGrp="1"/>
          </p:cNvSpPr>
          <p:nvPr>
            <p:ph type="sldNum" sz="quarter" idx="12"/>
          </p:nvPr>
        </p:nvSpPr>
        <p:spPr/>
        <p:txBody>
          <a:bodyPr/>
          <a:lstStyle/>
          <a:p>
            <a:fld id="{E9C65D10-87AF-0543-995D-B3B02FC12A40}" type="slidenum">
              <a:rPr lang="fr-FR" smtClean="0"/>
              <a:t>24</a:t>
            </a:fld>
            <a:endParaRPr lang="en-US"/>
          </a:p>
        </p:txBody>
      </p:sp>
    </p:spTree>
    <p:extLst>
      <p:ext uri="{BB962C8B-B14F-4D97-AF65-F5344CB8AC3E}">
        <p14:creationId xmlns:p14="http://schemas.microsoft.com/office/powerpoint/2010/main" val="3932498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2AFA4-DA0A-20B3-15FB-0317EED0970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3846F7B-6CAE-11D3-2CE7-00A66F511F62}"/>
              </a:ext>
            </a:extLst>
          </p:cNvPr>
          <p:cNvSpPr>
            <a:spLocks noGrp="1"/>
          </p:cNvSpPr>
          <p:nvPr>
            <p:ph type="title"/>
          </p:nvPr>
        </p:nvSpPr>
        <p:spPr>
          <a:xfrm>
            <a:off x="838200" y="365125"/>
            <a:ext cx="10515600" cy="766251"/>
          </a:xfrm>
        </p:spPr>
        <p:txBody>
          <a:bodyPr/>
          <a:lstStyle/>
          <a:p>
            <a:pPr algn="just"/>
            <a:r>
              <a:rPr lang="fr-BE" sz="3200" b="1" dirty="0">
                <a:solidFill>
                  <a:srgbClr val="A80039"/>
                </a:solidFill>
                <a:latin typeface="Cambria"/>
                <a:cs typeface="Calibri"/>
              </a:rPr>
              <a:t>Les obstacles didactiques majeurs</a:t>
            </a:r>
            <a:endParaRPr lang="fr-FR" sz="3200" b="1" dirty="0">
              <a:solidFill>
                <a:srgbClr val="A80039"/>
              </a:solidFill>
              <a:latin typeface="Cambria"/>
              <a:cs typeface="Calibri"/>
            </a:endParaRPr>
          </a:p>
        </p:txBody>
      </p:sp>
      <p:sp>
        <p:nvSpPr>
          <p:cNvPr id="5" name="Espace réservé du contenu 4">
            <a:extLst>
              <a:ext uri="{FF2B5EF4-FFF2-40B4-BE49-F238E27FC236}">
                <a16:creationId xmlns:a16="http://schemas.microsoft.com/office/drawing/2014/main" id="{FF96F23D-FC48-969F-8205-8011B1A77BF2}"/>
              </a:ext>
            </a:extLst>
          </p:cNvPr>
          <p:cNvSpPr>
            <a:spLocks noGrp="1"/>
          </p:cNvSpPr>
          <p:nvPr>
            <p:ph idx="1"/>
          </p:nvPr>
        </p:nvSpPr>
        <p:spPr>
          <a:xfrm>
            <a:off x="838200" y="1131376"/>
            <a:ext cx="10515600" cy="4667250"/>
          </a:xfrm>
        </p:spPr>
        <p:txBody>
          <a:bodyPr>
            <a:normAutofit/>
          </a:bodyPr>
          <a:lstStyle/>
          <a:p>
            <a:pPr algn="just">
              <a:lnSpc>
                <a:spcPct val="100000"/>
              </a:lnSpc>
            </a:pPr>
            <a:r>
              <a:rPr lang="fr-BE" sz="2000" dirty="0">
                <a:latin typeface="Cambria" panose="02040503050406030204" pitchFamily="18" charset="0"/>
              </a:rPr>
              <a:t>L'illusion de la linéarité </a:t>
            </a:r>
          </a:p>
          <a:p>
            <a:pPr marL="0" indent="0" algn="just">
              <a:lnSpc>
                <a:spcPct val="100000"/>
              </a:lnSpc>
              <a:buNone/>
            </a:pPr>
            <a:r>
              <a:rPr lang="fr-BE" sz="2000" i="1" dirty="0">
                <a:latin typeface="Cambria" panose="02040503050406030204" pitchFamily="18" charset="0"/>
              </a:rPr>
              <a:t>« (…) souvent, à défaut de regarder les choses d’assez près, on croit avoir affaire à une proportionnalité alors que ce n’est pas le cas. La proportionnalité, c’est tellement simple et régulier qu’il est parfois difficile de s’en détacher » </a:t>
            </a:r>
            <a:r>
              <a:rPr lang="fr-BE" sz="2000" dirty="0">
                <a:latin typeface="Cambria" panose="02040503050406030204" pitchFamily="18" charset="0"/>
              </a:rPr>
              <a:t>(Rouche et al., 2006, p. 243). </a:t>
            </a:r>
          </a:p>
          <a:p>
            <a:pPr marL="0" indent="0" algn="just">
              <a:lnSpc>
                <a:spcPct val="100000"/>
              </a:lnSpc>
              <a:buNone/>
            </a:pPr>
            <a:endParaRPr lang="fr-BE" sz="2000" dirty="0">
              <a:latin typeface="Cambria" panose="02040503050406030204" pitchFamily="18" charset="0"/>
            </a:endParaRPr>
          </a:p>
        </p:txBody>
      </p:sp>
      <p:pic>
        <p:nvPicPr>
          <p:cNvPr id="4" name="Image 3">
            <a:extLst>
              <a:ext uri="{FF2B5EF4-FFF2-40B4-BE49-F238E27FC236}">
                <a16:creationId xmlns:a16="http://schemas.microsoft.com/office/drawing/2014/main" id="{DBFC433D-43D2-EDAB-6631-C41C4ED4D889}"/>
              </a:ext>
            </a:extLst>
          </p:cNvPr>
          <p:cNvPicPr>
            <a:picLocks noChangeAspect="1"/>
          </p:cNvPicPr>
          <p:nvPr/>
        </p:nvPicPr>
        <p:blipFill>
          <a:blip r:embed="rId2"/>
          <a:stretch>
            <a:fillRect/>
          </a:stretch>
        </p:blipFill>
        <p:spPr>
          <a:xfrm>
            <a:off x="5199681" y="3216903"/>
            <a:ext cx="6515746" cy="3120987"/>
          </a:xfrm>
          <a:prstGeom prst="rect">
            <a:avLst/>
          </a:prstGeom>
        </p:spPr>
      </p:pic>
      <p:sp>
        <p:nvSpPr>
          <p:cNvPr id="6" name="ZoneTexte 5">
            <a:extLst>
              <a:ext uri="{FF2B5EF4-FFF2-40B4-BE49-F238E27FC236}">
                <a16:creationId xmlns:a16="http://schemas.microsoft.com/office/drawing/2014/main" id="{48BD73AE-1A3F-3212-B8AF-1F15CDE99252}"/>
              </a:ext>
            </a:extLst>
          </p:cNvPr>
          <p:cNvSpPr txBox="1"/>
          <p:nvPr/>
        </p:nvSpPr>
        <p:spPr>
          <a:xfrm>
            <a:off x="758125" y="4315731"/>
            <a:ext cx="4079929" cy="923330"/>
          </a:xfrm>
          <a:prstGeom prst="rect">
            <a:avLst/>
          </a:prstGeom>
          <a:noFill/>
        </p:spPr>
        <p:txBody>
          <a:bodyPr wrap="square">
            <a:spAutoFit/>
          </a:bodyPr>
          <a:lstStyle/>
          <a:p>
            <a:pPr algn="just">
              <a:lnSpc>
                <a:spcPct val="100000"/>
              </a:lnSpc>
              <a:defRPr/>
            </a:pPr>
            <a:r>
              <a:rPr kumimoji="0" lang="fr-BE"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De Bock et ses collègues  (2010) distinguent deux types de problèmes sujets à ce réflexe.</a:t>
            </a:r>
          </a:p>
        </p:txBody>
      </p:sp>
      <p:sp>
        <p:nvSpPr>
          <p:cNvPr id="7" name="Slide Number Placeholder 6">
            <a:extLst>
              <a:ext uri="{FF2B5EF4-FFF2-40B4-BE49-F238E27FC236}">
                <a16:creationId xmlns:a16="http://schemas.microsoft.com/office/drawing/2014/main" id="{F95449DE-2AC2-59E5-62B0-A179121240A2}"/>
              </a:ext>
            </a:extLst>
          </p:cNvPr>
          <p:cNvSpPr>
            <a:spLocks noGrp="1"/>
          </p:cNvSpPr>
          <p:nvPr>
            <p:ph type="sldNum" sz="quarter" idx="12"/>
          </p:nvPr>
        </p:nvSpPr>
        <p:spPr/>
        <p:txBody>
          <a:bodyPr/>
          <a:lstStyle/>
          <a:p>
            <a:fld id="{E9C65D10-87AF-0543-995D-B3B02FC12A40}" type="slidenum">
              <a:rPr lang="fr-FR" smtClean="0"/>
              <a:t>25</a:t>
            </a:fld>
            <a:endParaRPr lang="en-US"/>
          </a:p>
        </p:txBody>
      </p:sp>
    </p:spTree>
    <p:extLst>
      <p:ext uri="{BB962C8B-B14F-4D97-AF65-F5344CB8AC3E}">
        <p14:creationId xmlns:p14="http://schemas.microsoft.com/office/powerpoint/2010/main" val="3163891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73A97-2A9D-9BBF-983F-8A58A60FD6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3C00D8D-5D09-C72A-EF0C-4E931FDE8576}"/>
              </a:ext>
            </a:extLst>
          </p:cNvPr>
          <p:cNvSpPr>
            <a:spLocks noGrp="1"/>
          </p:cNvSpPr>
          <p:nvPr>
            <p:ph type="title"/>
          </p:nvPr>
        </p:nvSpPr>
        <p:spPr>
          <a:xfrm>
            <a:off x="838200" y="365125"/>
            <a:ext cx="10515600" cy="766251"/>
          </a:xfrm>
        </p:spPr>
        <p:txBody>
          <a:bodyPr/>
          <a:lstStyle/>
          <a:p>
            <a:pPr algn="just"/>
            <a:r>
              <a:rPr lang="fr-BE" sz="3200" b="1" dirty="0">
                <a:solidFill>
                  <a:srgbClr val="A80039"/>
                </a:solidFill>
                <a:latin typeface="Cambria"/>
                <a:cs typeface="Calibri"/>
              </a:rPr>
              <a:t>Les obstacles didactiques majeurs</a:t>
            </a:r>
            <a:endParaRPr lang="fr-FR" sz="3200" b="1" dirty="0">
              <a:solidFill>
                <a:srgbClr val="A80039"/>
              </a:solidFill>
              <a:latin typeface="Cambria"/>
              <a:cs typeface="Calibri"/>
            </a:endParaRPr>
          </a:p>
        </p:txBody>
      </p:sp>
      <p:sp>
        <p:nvSpPr>
          <p:cNvPr id="5" name="Espace réservé du contenu 4">
            <a:extLst>
              <a:ext uri="{FF2B5EF4-FFF2-40B4-BE49-F238E27FC236}">
                <a16:creationId xmlns:a16="http://schemas.microsoft.com/office/drawing/2014/main" id="{9FB6A922-8629-58DD-3C00-B3B9E77BB772}"/>
              </a:ext>
            </a:extLst>
          </p:cNvPr>
          <p:cNvSpPr>
            <a:spLocks noGrp="1"/>
          </p:cNvSpPr>
          <p:nvPr>
            <p:ph idx="1"/>
          </p:nvPr>
        </p:nvSpPr>
        <p:spPr>
          <a:xfrm>
            <a:off x="838200" y="1131376"/>
            <a:ext cx="10515600" cy="4667250"/>
          </a:xfrm>
        </p:spPr>
        <p:txBody>
          <a:bodyPr>
            <a:normAutofit/>
          </a:bodyPr>
          <a:lstStyle/>
          <a:p>
            <a:pPr algn="just">
              <a:lnSpc>
                <a:spcPct val="100000"/>
              </a:lnSpc>
            </a:pPr>
            <a:r>
              <a:rPr lang="fr-BE" sz="2000" dirty="0">
                <a:latin typeface="Cambria" panose="02040503050406030204" pitchFamily="18" charset="0"/>
              </a:rPr>
              <a:t>L'illusion de la linéarité  : </a:t>
            </a:r>
            <a:r>
              <a:rPr lang="fr-BE" sz="2000" dirty="0">
                <a:solidFill>
                  <a:srgbClr val="000000"/>
                </a:solidFill>
                <a:effectLst/>
                <a:latin typeface="Cambria" panose="02040503050406030204" pitchFamily="18" charset="0"/>
              </a:rPr>
              <a:t>Van </a:t>
            </a:r>
            <a:r>
              <a:rPr lang="fr-BE" sz="2000" dirty="0" err="1">
                <a:solidFill>
                  <a:srgbClr val="000000"/>
                </a:solidFill>
                <a:effectLst/>
                <a:latin typeface="Cambria" panose="02040503050406030204" pitchFamily="18" charset="0"/>
              </a:rPr>
              <a:t>Dooren</a:t>
            </a:r>
            <a:r>
              <a:rPr lang="fr-BE" sz="2000" dirty="0">
                <a:solidFill>
                  <a:srgbClr val="000000"/>
                </a:solidFill>
                <a:effectLst/>
                <a:latin typeface="Cambria" panose="02040503050406030204" pitchFamily="18" charset="0"/>
              </a:rPr>
              <a:t> et al. (2009) estiment que la capacité d'inhibition, c'est-à-dire la faculté à ne pas se laisser guider par une réponse intuitive mais erronée, est un élément clé dans la résolution de problèmes mettant en jeu la proportionnalité.</a:t>
            </a:r>
          </a:p>
          <a:p>
            <a:pPr marL="0" indent="0" algn="just">
              <a:lnSpc>
                <a:spcPct val="100000"/>
              </a:lnSpc>
              <a:buNone/>
            </a:pPr>
            <a:endParaRPr lang="fr-BE" sz="2000" dirty="0">
              <a:latin typeface="Cambria" panose="02040503050406030204" pitchFamily="18" charset="0"/>
            </a:endParaRPr>
          </a:p>
        </p:txBody>
      </p:sp>
      <p:pic>
        <p:nvPicPr>
          <p:cNvPr id="3" name="Image 2">
            <a:extLst>
              <a:ext uri="{FF2B5EF4-FFF2-40B4-BE49-F238E27FC236}">
                <a16:creationId xmlns:a16="http://schemas.microsoft.com/office/drawing/2014/main" id="{74D3C4C3-5D2C-4BB3-D6CC-A858FC5D105B}"/>
              </a:ext>
            </a:extLst>
          </p:cNvPr>
          <p:cNvPicPr>
            <a:picLocks noChangeAspect="1"/>
          </p:cNvPicPr>
          <p:nvPr/>
        </p:nvPicPr>
        <p:blipFill>
          <a:blip r:embed="rId2"/>
          <a:stretch>
            <a:fillRect/>
          </a:stretch>
        </p:blipFill>
        <p:spPr>
          <a:xfrm>
            <a:off x="4092844" y="3465001"/>
            <a:ext cx="7772400" cy="2179277"/>
          </a:xfrm>
          <a:prstGeom prst="rect">
            <a:avLst/>
          </a:prstGeom>
        </p:spPr>
      </p:pic>
      <p:sp>
        <p:nvSpPr>
          <p:cNvPr id="7" name="ZoneTexte 6">
            <a:extLst>
              <a:ext uri="{FF2B5EF4-FFF2-40B4-BE49-F238E27FC236}">
                <a16:creationId xmlns:a16="http://schemas.microsoft.com/office/drawing/2014/main" id="{D6D562A7-8755-161C-80B0-7D8786866F58}"/>
              </a:ext>
            </a:extLst>
          </p:cNvPr>
          <p:cNvSpPr txBox="1"/>
          <p:nvPr/>
        </p:nvSpPr>
        <p:spPr>
          <a:xfrm>
            <a:off x="326756" y="3213303"/>
            <a:ext cx="3488410" cy="2585323"/>
          </a:xfrm>
          <a:prstGeom prst="rect">
            <a:avLst/>
          </a:prstGeom>
          <a:noFill/>
        </p:spPr>
        <p:txBody>
          <a:bodyPr wrap="square">
            <a:spAutoFit/>
          </a:bodyPr>
          <a:lstStyle/>
          <a:p>
            <a:pPr algn="just"/>
            <a:r>
              <a:rPr lang="fr-BE" i="1" dirty="0">
                <a:latin typeface="Cambria" panose="02040503050406030204" pitchFamily="18" charset="0"/>
              </a:rPr>
              <a:t>Problème 1 : </a:t>
            </a:r>
            <a:r>
              <a:rPr lang="fr-BE" dirty="0">
                <a:latin typeface="Cambria" panose="02040503050406030204" pitchFamily="18" charset="0"/>
              </a:rPr>
              <a:t> 3 élèves sur 5 avec illusion de la linéarité, alors que face à « solvable </a:t>
            </a:r>
            <a:r>
              <a:rPr lang="fr-BE" dirty="0" err="1">
                <a:latin typeface="Cambria" panose="02040503050406030204" pitchFamily="18" charset="0"/>
              </a:rPr>
              <a:t>problems</a:t>
            </a:r>
            <a:r>
              <a:rPr lang="fr-BE" dirty="0">
                <a:latin typeface="Cambria" panose="02040503050406030204" pitchFamily="18" charset="0"/>
              </a:rPr>
              <a:t> » et plus précisément, un « problème constant » selon De Bock et al. (2010)</a:t>
            </a:r>
          </a:p>
          <a:p>
            <a:pPr algn="just"/>
            <a:endParaRPr lang="fr-BE" dirty="0">
              <a:latin typeface="Cambria" panose="02040503050406030204" pitchFamily="18" charset="0"/>
            </a:endParaRPr>
          </a:p>
          <a:p>
            <a:pPr algn="just"/>
            <a:r>
              <a:rPr lang="fr-BE" i="1" dirty="0">
                <a:latin typeface="Cambria" panose="02040503050406030204" pitchFamily="18" charset="0"/>
              </a:rPr>
              <a:t>Problème 2 :  </a:t>
            </a:r>
            <a:r>
              <a:rPr lang="fr-BE" dirty="0">
                <a:latin typeface="Cambria" panose="02040503050406030204" pitchFamily="18" charset="0"/>
              </a:rPr>
              <a:t>près de 1/3 des élèves avec illusion de linéarité</a:t>
            </a:r>
          </a:p>
        </p:txBody>
      </p:sp>
      <p:sp>
        <p:nvSpPr>
          <p:cNvPr id="8" name="ZoneTexte 7">
            <a:extLst>
              <a:ext uri="{FF2B5EF4-FFF2-40B4-BE49-F238E27FC236}">
                <a16:creationId xmlns:a16="http://schemas.microsoft.com/office/drawing/2014/main" id="{8CF66264-2893-5072-6ABA-7B23276AE063}"/>
              </a:ext>
            </a:extLst>
          </p:cNvPr>
          <p:cNvSpPr txBox="1"/>
          <p:nvPr/>
        </p:nvSpPr>
        <p:spPr>
          <a:xfrm>
            <a:off x="4410559" y="2843971"/>
            <a:ext cx="7454685" cy="369332"/>
          </a:xfrm>
          <a:prstGeom prst="rect">
            <a:avLst/>
          </a:prstGeom>
          <a:noFill/>
        </p:spPr>
        <p:txBody>
          <a:bodyPr wrap="square">
            <a:spAutoFit/>
          </a:bodyPr>
          <a:lstStyle/>
          <a:p>
            <a:pPr algn="just"/>
            <a:r>
              <a:rPr lang="fr-BE" dirty="0">
                <a:solidFill>
                  <a:srgbClr val="C41D42"/>
                </a:solidFill>
                <a:latin typeface="Cambria" panose="02040503050406030204" pitchFamily="18" charset="0"/>
              </a:rPr>
              <a:t>Deux problèmes ont été soumis à 508 élèves de P4 à la P6 en Flandre</a:t>
            </a:r>
          </a:p>
        </p:txBody>
      </p:sp>
      <p:sp>
        <p:nvSpPr>
          <p:cNvPr id="6" name="Slide Number Placeholder 5">
            <a:extLst>
              <a:ext uri="{FF2B5EF4-FFF2-40B4-BE49-F238E27FC236}">
                <a16:creationId xmlns:a16="http://schemas.microsoft.com/office/drawing/2014/main" id="{D942803D-28E7-6046-81D0-03CED5D02B69}"/>
              </a:ext>
            </a:extLst>
          </p:cNvPr>
          <p:cNvSpPr>
            <a:spLocks noGrp="1"/>
          </p:cNvSpPr>
          <p:nvPr>
            <p:ph type="sldNum" sz="quarter" idx="12"/>
          </p:nvPr>
        </p:nvSpPr>
        <p:spPr/>
        <p:txBody>
          <a:bodyPr/>
          <a:lstStyle/>
          <a:p>
            <a:fld id="{E9C65D10-87AF-0543-995D-B3B02FC12A40}" type="slidenum">
              <a:rPr lang="fr-FR" smtClean="0"/>
              <a:t>26</a:t>
            </a:fld>
            <a:endParaRPr lang="en-US"/>
          </a:p>
        </p:txBody>
      </p:sp>
    </p:spTree>
    <p:extLst>
      <p:ext uri="{BB962C8B-B14F-4D97-AF65-F5344CB8AC3E}">
        <p14:creationId xmlns:p14="http://schemas.microsoft.com/office/powerpoint/2010/main" val="3016911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0CDF0-7EA6-82FD-392B-CEC917D7C68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7486B30-51F8-C3A9-7807-EA9035912DBD}"/>
              </a:ext>
            </a:extLst>
          </p:cNvPr>
          <p:cNvSpPr>
            <a:spLocks noGrp="1"/>
          </p:cNvSpPr>
          <p:nvPr>
            <p:ph type="title"/>
          </p:nvPr>
        </p:nvSpPr>
        <p:spPr>
          <a:xfrm>
            <a:off x="838200" y="365126"/>
            <a:ext cx="10515600" cy="905736"/>
          </a:xfrm>
        </p:spPr>
        <p:txBody>
          <a:bodyPr>
            <a:normAutofit/>
          </a:bodyPr>
          <a:lstStyle/>
          <a:p>
            <a:pPr algn="just"/>
            <a:r>
              <a:rPr lang="fr-BE" sz="3200" b="1" dirty="0">
                <a:solidFill>
                  <a:srgbClr val="A80039"/>
                </a:solidFill>
                <a:latin typeface="Cambria"/>
                <a:cs typeface="Calibri"/>
              </a:rPr>
              <a:t>La complexité de la structure numérique</a:t>
            </a:r>
            <a:endParaRPr lang="fr-FR" sz="3200" b="1" dirty="0">
              <a:solidFill>
                <a:srgbClr val="A80039"/>
              </a:solidFill>
              <a:latin typeface="Cambria"/>
              <a:cs typeface="Calibri"/>
            </a:endParaRPr>
          </a:p>
        </p:txBody>
      </p:sp>
      <p:sp>
        <p:nvSpPr>
          <p:cNvPr id="5" name="Espace réservé du contenu 4">
            <a:extLst>
              <a:ext uri="{FF2B5EF4-FFF2-40B4-BE49-F238E27FC236}">
                <a16:creationId xmlns:a16="http://schemas.microsoft.com/office/drawing/2014/main" id="{AF638C33-50EF-C648-A309-3A18A6D38F43}"/>
              </a:ext>
            </a:extLst>
          </p:cNvPr>
          <p:cNvSpPr>
            <a:spLocks noGrp="1"/>
          </p:cNvSpPr>
          <p:nvPr>
            <p:ph idx="1"/>
          </p:nvPr>
        </p:nvSpPr>
        <p:spPr>
          <a:xfrm>
            <a:off x="838200" y="1478385"/>
            <a:ext cx="10515600" cy="4667250"/>
          </a:xfrm>
        </p:spPr>
        <p:txBody>
          <a:bodyPr>
            <a:normAutofit/>
          </a:bodyPr>
          <a:lstStyle/>
          <a:p>
            <a:pPr algn="just">
              <a:lnSpc>
                <a:spcPct val="100000"/>
              </a:lnSpc>
            </a:pPr>
            <a:r>
              <a:rPr lang="fr-BE" sz="2000" dirty="0">
                <a:latin typeface="Cambria" panose="02040503050406030204" pitchFamily="18" charset="0"/>
              </a:rPr>
              <a:t>La nature des nombres : Les problèmes dont le coefficient de proportionnalité est un nombre naturel sont mieux réussis que ceux impliquant des nombres décimaux ou rationnels  (Oliveira, 2008; René de Cotret, 2006; Rhéaume, 2020). </a:t>
            </a:r>
          </a:p>
        </p:txBody>
      </p:sp>
      <p:pic>
        <p:nvPicPr>
          <p:cNvPr id="3" name="Image 2">
            <a:extLst>
              <a:ext uri="{FF2B5EF4-FFF2-40B4-BE49-F238E27FC236}">
                <a16:creationId xmlns:a16="http://schemas.microsoft.com/office/drawing/2014/main" id="{4191B4A1-F19B-9D30-BE6B-AC43E293CDA2}"/>
              </a:ext>
            </a:extLst>
          </p:cNvPr>
          <p:cNvPicPr>
            <a:picLocks noChangeAspect="1"/>
          </p:cNvPicPr>
          <p:nvPr/>
        </p:nvPicPr>
        <p:blipFill>
          <a:blip r:embed="rId2"/>
          <a:stretch>
            <a:fillRect/>
          </a:stretch>
        </p:blipFill>
        <p:spPr>
          <a:xfrm>
            <a:off x="5525705" y="3316637"/>
            <a:ext cx="6105192" cy="2828998"/>
          </a:xfrm>
          <a:prstGeom prst="rect">
            <a:avLst/>
          </a:prstGeom>
        </p:spPr>
      </p:pic>
      <p:sp>
        <p:nvSpPr>
          <p:cNvPr id="4" name="ZoneTexte 3">
            <a:extLst>
              <a:ext uri="{FF2B5EF4-FFF2-40B4-BE49-F238E27FC236}">
                <a16:creationId xmlns:a16="http://schemas.microsoft.com/office/drawing/2014/main" id="{E76CBBD3-1E3E-9125-AEB6-45639D57C844}"/>
              </a:ext>
            </a:extLst>
          </p:cNvPr>
          <p:cNvSpPr txBox="1"/>
          <p:nvPr/>
        </p:nvSpPr>
        <p:spPr>
          <a:xfrm>
            <a:off x="944813" y="4130971"/>
            <a:ext cx="4121258" cy="1200329"/>
          </a:xfrm>
          <a:prstGeom prst="rect">
            <a:avLst/>
          </a:prstGeom>
          <a:noFill/>
        </p:spPr>
        <p:txBody>
          <a:bodyPr wrap="square">
            <a:spAutoFit/>
          </a:bodyPr>
          <a:lstStyle/>
          <a:p>
            <a:pPr algn="just"/>
            <a:r>
              <a:rPr lang="fr-BE" dirty="0">
                <a:latin typeface="Cambria" panose="02040503050406030204" pitchFamily="18" charset="0"/>
              </a:rPr>
              <a:t>Une disparité de près de 50% entre les taux de réussite a été observée entre des énoncés avec un coefficient naturel de 3 et un coefficient décimal de 2,5. </a:t>
            </a:r>
          </a:p>
        </p:txBody>
      </p:sp>
      <p:sp>
        <p:nvSpPr>
          <p:cNvPr id="7" name="Slide Number Placeholder 6">
            <a:extLst>
              <a:ext uri="{FF2B5EF4-FFF2-40B4-BE49-F238E27FC236}">
                <a16:creationId xmlns:a16="http://schemas.microsoft.com/office/drawing/2014/main" id="{939F40C1-526B-5C7A-11E4-F43F10094700}"/>
              </a:ext>
            </a:extLst>
          </p:cNvPr>
          <p:cNvSpPr>
            <a:spLocks noGrp="1"/>
          </p:cNvSpPr>
          <p:nvPr>
            <p:ph type="sldNum" sz="quarter" idx="12"/>
          </p:nvPr>
        </p:nvSpPr>
        <p:spPr/>
        <p:txBody>
          <a:bodyPr/>
          <a:lstStyle/>
          <a:p>
            <a:fld id="{E9C65D10-87AF-0543-995D-B3B02FC12A40}" type="slidenum">
              <a:rPr lang="fr-FR" smtClean="0"/>
              <a:t>27</a:t>
            </a:fld>
            <a:endParaRPr lang="en-US"/>
          </a:p>
        </p:txBody>
      </p:sp>
    </p:spTree>
    <p:extLst>
      <p:ext uri="{BB962C8B-B14F-4D97-AF65-F5344CB8AC3E}">
        <p14:creationId xmlns:p14="http://schemas.microsoft.com/office/powerpoint/2010/main" val="2174898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D2076-735A-5AB3-8643-DB45E658B27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88B18C2-BEA6-4873-CD9D-F1751AFDCADA}"/>
              </a:ext>
            </a:extLst>
          </p:cNvPr>
          <p:cNvSpPr>
            <a:spLocks noGrp="1"/>
          </p:cNvSpPr>
          <p:nvPr>
            <p:ph type="title"/>
          </p:nvPr>
        </p:nvSpPr>
        <p:spPr>
          <a:xfrm>
            <a:off x="838200" y="365126"/>
            <a:ext cx="10515600" cy="905736"/>
          </a:xfrm>
        </p:spPr>
        <p:txBody>
          <a:bodyPr>
            <a:normAutofit/>
          </a:bodyPr>
          <a:lstStyle/>
          <a:p>
            <a:pPr algn="just"/>
            <a:r>
              <a:rPr lang="fr-BE" sz="3200" b="1" dirty="0">
                <a:solidFill>
                  <a:srgbClr val="A80039"/>
                </a:solidFill>
                <a:latin typeface="Cambria"/>
                <a:cs typeface="Calibri"/>
              </a:rPr>
              <a:t>La complexité de la structure numérique</a:t>
            </a:r>
            <a:endParaRPr lang="fr-FR" sz="3200" b="1" dirty="0">
              <a:solidFill>
                <a:srgbClr val="A80039"/>
              </a:solidFill>
              <a:latin typeface="Cambria"/>
              <a:cs typeface="Calibri"/>
            </a:endParaRPr>
          </a:p>
        </p:txBody>
      </p:sp>
      <p:sp>
        <p:nvSpPr>
          <p:cNvPr id="5" name="Espace réservé du contenu 4">
            <a:extLst>
              <a:ext uri="{FF2B5EF4-FFF2-40B4-BE49-F238E27FC236}">
                <a16:creationId xmlns:a16="http://schemas.microsoft.com/office/drawing/2014/main" id="{6EAB8BBE-FA3D-706B-AD90-92FA493B5025}"/>
              </a:ext>
            </a:extLst>
          </p:cNvPr>
          <p:cNvSpPr>
            <a:spLocks noGrp="1"/>
          </p:cNvSpPr>
          <p:nvPr>
            <p:ph idx="1"/>
          </p:nvPr>
        </p:nvSpPr>
        <p:spPr>
          <a:xfrm>
            <a:off x="838200" y="1478385"/>
            <a:ext cx="10515600" cy="4667250"/>
          </a:xfrm>
        </p:spPr>
        <p:txBody>
          <a:bodyPr>
            <a:normAutofit/>
          </a:bodyPr>
          <a:lstStyle/>
          <a:p>
            <a:pPr algn="just">
              <a:lnSpc>
                <a:spcPct val="100000"/>
              </a:lnSpc>
            </a:pPr>
            <a:r>
              <a:rPr lang="fr-BE" sz="2000" dirty="0">
                <a:latin typeface="Cambria" panose="02040503050406030204" pitchFamily="18" charset="0"/>
              </a:rPr>
              <a:t>L'ordre des données : La façon dont les nombres sont ordonnés dans l'énoncé peut influencer la capacité de l'élève à se représenter l'opération nécessaire (Levain &amp; </a:t>
            </a:r>
            <a:r>
              <a:rPr lang="fr-BE" sz="2000" dirty="0" err="1">
                <a:latin typeface="Cambria" panose="02040503050406030204" pitchFamily="18" charset="0"/>
              </a:rPr>
              <a:t>Didierjean</a:t>
            </a:r>
            <a:r>
              <a:rPr lang="fr-BE" sz="2000" dirty="0">
                <a:latin typeface="Cambria" panose="02040503050406030204" pitchFamily="18" charset="0"/>
              </a:rPr>
              <a:t>, 2017).</a:t>
            </a:r>
          </a:p>
        </p:txBody>
      </p:sp>
      <p:pic>
        <p:nvPicPr>
          <p:cNvPr id="3" name="Image 2">
            <a:extLst>
              <a:ext uri="{FF2B5EF4-FFF2-40B4-BE49-F238E27FC236}">
                <a16:creationId xmlns:a16="http://schemas.microsoft.com/office/drawing/2014/main" id="{AD69D011-86E9-E6BC-E65D-52D7F4D93007}"/>
              </a:ext>
            </a:extLst>
          </p:cNvPr>
          <p:cNvPicPr>
            <a:picLocks noChangeAspect="1"/>
          </p:cNvPicPr>
          <p:nvPr/>
        </p:nvPicPr>
        <p:blipFill>
          <a:blip r:embed="rId2"/>
          <a:stretch>
            <a:fillRect/>
          </a:stretch>
        </p:blipFill>
        <p:spPr>
          <a:xfrm>
            <a:off x="4959458" y="3233439"/>
            <a:ext cx="6830305" cy="3351713"/>
          </a:xfrm>
          <a:prstGeom prst="rect">
            <a:avLst/>
          </a:prstGeom>
        </p:spPr>
      </p:pic>
      <p:sp>
        <p:nvSpPr>
          <p:cNvPr id="4" name="ZoneTexte 3">
            <a:extLst>
              <a:ext uri="{FF2B5EF4-FFF2-40B4-BE49-F238E27FC236}">
                <a16:creationId xmlns:a16="http://schemas.microsoft.com/office/drawing/2014/main" id="{FCDFD17D-B557-A959-D164-0C6D84CCA021}"/>
              </a:ext>
            </a:extLst>
          </p:cNvPr>
          <p:cNvSpPr txBox="1"/>
          <p:nvPr/>
        </p:nvSpPr>
        <p:spPr>
          <a:xfrm>
            <a:off x="985434" y="4204693"/>
            <a:ext cx="3826790" cy="1015663"/>
          </a:xfrm>
          <a:prstGeom prst="rect">
            <a:avLst/>
          </a:prstGeom>
          <a:noFill/>
        </p:spPr>
        <p:txBody>
          <a:bodyPr wrap="square">
            <a:spAutoFit/>
          </a:bodyPr>
          <a:lstStyle/>
          <a:p>
            <a:pPr algn="just"/>
            <a:r>
              <a:rPr lang="fr-BE" sz="2000" dirty="0">
                <a:latin typeface="Cambria" panose="02040503050406030204" pitchFamily="18" charset="0"/>
              </a:rPr>
              <a:t>Une opération commutative</a:t>
            </a:r>
          </a:p>
          <a:p>
            <a:pPr algn="just"/>
            <a:endParaRPr lang="fr-BE" sz="2000" dirty="0">
              <a:latin typeface="Cambria" panose="02040503050406030204" pitchFamily="18" charset="0"/>
            </a:endParaRPr>
          </a:p>
          <a:p>
            <a:pPr algn="just"/>
            <a:r>
              <a:rPr lang="fr-BE" sz="2000" dirty="0">
                <a:latin typeface="Cambria" panose="02040503050406030204" pitchFamily="18" charset="0"/>
              </a:rPr>
              <a:t>Calculatrices mises à disposition </a:t>
            </a:r>
          </a:p>
        </p:txBody>
      </p:sp>
      <p:sp>
        <p:nvSpPr>
          <p:cNvPr id="6" name="ZoneTexte 5">
            <a:extLst>
              <a:ext uri="{FF2B5EF4-FFF2-40B4-BE49-F238E27FC236}">
                <a16:creationId xmlns:a16="http://schemas.microsoft.com/office/drawing/2014/main" id="{7B76F774-A14F-1F79-02F6-3583840E3DB8}"/>
              </a:ext>
            </a:extLst>
          </p:cNvPr>
          <p:cNvSpPr txBox="1"/>
          <p:nvPr/>
        </p:nvSpPr>
        <p:spPr>
          <a:xfrm>
            <a:off x="4534545" y="2506087"/>
            <a:ext cx="7454685" cy="646331"/>
          </a:xfrm>
          <a:prstGeom prst="rect">
            <a:avLst/>
          </a:prstGeom>
          <a:noFill/>
        </p:spPr>
        <p:txBody>
          <a:bodyPr wrap="square">
            <a:spAutoFit/>
          </a:bodyPr>
          <a:lstStyle/>
          <a:p>
            <a:pPr algn="ctr"/>
            <a:r>
              <a:rPr lang="fr-BE" dirty="0">
                <a:solidFill>
                  <a:srgbClr val="C41D42"/>
                </a:solidFill>
                <a:latin typeface="Cambria" panose="02040503050406030204" pitchFamily="18" charset="0"/>
              </a:rPr>
              <a:t>Deux tâches isomorphes proposées à des élèves âgées de 12 ans  : multiplier un nombre naturel par un nombre décimal inférieur à 1</a:t>
            </a:r>
          </a:p>
        </p:txBody>
      </p:sp>
      <p:sp>
        <p:nvSpPr>
          <p:cNvPr id="8" name="Slide Number Placeholder 7">
            <a:extLst>
              <a:ext uri="{FF2B5EF4-FFF2-40B4-BE49-F238E27FC236}">
                <a16:creationId xmlns:a16="http://schemas.microsoft.com/office/drawing/2014/main" id="{F4D0D473-4E2E-4E26-4046-EE78A291CD1F}"/>
              </a:ext>
            </a:extLst>
          </p:cNvPr>
          <p:cNvSpPr>
            <a:spLocks noGrp="1"/>
          </p:cNvSpPr>
          <p:nvPr>
            <p:ph type="sldNum" sz="quarter" idx="12"/>
          </p:nvPr>
        </p:nvSpPr>
        <p:spPr/>
        <p:txBody>
          <a:bodyPr/>
          <a:lstStyle/>
          <a:p>
            <a:fld id="{E9C65D10-87AF-0543-995D-B3B02FC12A40}" type="slidenum">
              <a:rPr lang="fr-FR" smtClean="0"/>
              <a:t>28</a:t>
            </a:fld>
            <a:endParaRPr lang="en-US"/>
          </a:p>
        </p:txBody>
      </p:sp>
    </p:spTree>
    <p:extLst>
      <p:ext uri="{BB962C8B-B14F-4D97-AF65-F5344CB8AC3E}">
        <p14:creationId xmlns:p14="http://schemas.microsoft.com/office/powerpoint/2010/main" val="2665600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44258-B392-68B3-2F3C-3FD439A9AF6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9E5A920-22B1-9693-0C83-68BD0881A86E}"/>
              </a:ext>
            </a:extLst>
          </p:cNvPr>
          <p:cNvSpPr>
            <a:spLocks noGrp="1"/>
          </p:cNvSpPr>
          <p:nvPr>
            <p:ph type="title"/>
          </p:nvPr>
        </p:nvSpPr>
        <p:spPr>
          <a:xfrm>
            <a:off x="838200" y="365126"/>
            <a:ext cx="10515600" cy="828244"/>
          </a:xfrm>
        </p:spPr>
        <p:txBody>
          <a:bodyPr>
            <a:normAutofit/>
          </a:bodyPr>
          <a:lstStyle/>
          <a:p>
            <a:pPr algn="just"/>
            <a:r>
              <a:rPr lang="fr-BE" sz="3200" b="1" dirty="0">
                <a:solidFill>
                  <a:srgbClr val="A80039"/>
                </a:solidFill>
                <a:latin typeface="Cambria"/>
                <a:cs typeface="Calibri"/>
              </a:rPr>
              <a:t>Le contexte et le « savoir social »</a:t>
            </a:r>
            <a:endParaRPr lang="fr-FR" sz="3200" b="1" dirty="0">
              <a:solidFill>
                <a:srgbClr val="A80039"/>
              </a:solidFill>
              <a:latin typeface="Cambria"/>
              <a:cs typeface="Calibri"/>
            </a:endParaRPr>
          </a:p>
        </p:txBody>
      </p:sp>
      <p:sp>
        <p:nvSpPr>
          <p:cNvPr id="5" name="Espace réservé du contenu 4">
            <a:extLst>
              <a:ext uri="{FF2B5EF4-FFF2-40B4-BE49-F238E27FC236}">
                <a16:creationId xmlns:a16="http://schemas.microsoft.com/office/drawing/2014/main" id="{B8BE3CA5-CE28-B3A5-F21C-2447842FD5AB}"/>
              </a:ext>
            </a:extLst>
          </p:cNvPr>
          <p:cNvSpPr>
            <a:spLocks noGrp="1"/>
          </p:cNvSpPr>
          <p:nvPr>
            <p:ph idx="1"/>
          </p:nvPr>
        </p:nvSpPr>
        <p:spPr>
          <a:xfrm>
            <a:off x="838200" y="1478385"/>
            <a:ext cx="10515600" cy="4667250"/>
          </a:xfrm>
        </p:spPr>
        <p:txBody>
          <a:bodyPr>
            <a:normAutofit/>
          </a:bodyPr>
          <a:lstStyle/>
          <a:p>
            <a:pPr algn="just">
              <a:lnSpc>
                <a:spcPct val="100000"/>
              </a:lnSpc>
            </a:pPr>
            <a:r>
              <a:rPr lang="fr-BE" sz="2000" dirty="0">
                <a:latin typeface="Cambria" panose="02040503050406030204" pitchFamily="18" charset="0"/>
              </a:rPr>
              <a:t>La familiarité du domaine : Un problème situé dans un domaine inconnu (vitesse, agrandissement de figures) est jugé plus difficile qu'un problème lié à un contexte quotidien familier comme l'achat et la vente (Hersant, 2001; Levain, 1992; Levain &amp; Vergnaud, 1994).</a:t>
            </a:r>
          </a:p>
        </p:txBody>
      </p:sp>
      <p:pic>
        <p:nvPicPr>
          <p:cNvPr id="3" name="Image 2">
            <a:extLst>
              <a:ext uri="{FF2B5EF4-FFF2-40B4-BE49-F238E27FC236}">
                <a16:creationId xmlns:a16="http://schemas.microsoft.com/office/drawing/2014/main" id="{69183C75-CDC8-93A0-71AF-C6B47DE3EF6F}"/>
              </a:ext>
            </a:extLst>
          </p:cNvPr>
          <p:cNvPicPr>
            <a:picLocks noChangeAspect="1"/>
          </p:cNvPicPr>
          <p:nvPr/>
        </p:nvPicPr>
        <p:blipFill>
          <a:blip r:embed="rId2"/>
          <a:stretch>
            <a:fillRect/>
          </a:stretch>
        </p:blipFill>
        <p:spPr>
          <a:xfrm>
            <a:off x="3341821" y="2660292"/>
            <a:ext cx="5508357" cy="3485343"/>
          </a:xfrm>
          <a:prstGeom prst="rect">
            <a:avLst/>
          </a:prstGeom>
        </p:spPr>
      </p:pic>
      <p:sp>
        <p:nvSpPr>
          <p:cNvPr id="6" name="Slide Number Placeholder 5">
            <a:extLst>
              <a:ext uri="{FF2B5EF4-FFF2-40B4-BE49-F238E27FC236}">
                <a16:creationId xmlns:a16="http://schemas.microsoft.com/office/drawing/2014/main" id="{CB38127D-F3EF-3AC2-2C89-484A6626B634}"/>
              </a:ext>
            </a:extLst>
          </p:cNvPr>
          <p:cNvSpPr>
            <a:spLocks noGrp="1"/>
          </p:cNvSpPr>
          <p:nvPr>
            <p:ph type="sldNum" sz="quarter" idx="12"/>
          </p:nvPr>
        </p:nvSpPr>
        <p:spPr/>
        <p:txBody>
          <a:bodyPr/>
          <a:lstStyle/>
          <a:p>
            <a:fld id="{E9C65D10-87AF-0543-995D-B3B02FC12A40}" type="slidenum">
              <a:rPr lang="fr-FR" smtClean="0"/>
              <a:t>29</a:t>
            </a:fld>
            <a:endParaRPr lang="en-US"/>
          </a:p>
        </p:txBody>
      </p:sp>
    </p:spTree>
    <p:extLst>
      <p:ext uri="{BB962C8B-B14F-4D97-AF65-F5344CB8AC3E}">
        <p14:creationId xmlns:p14="http://schemas.microsoft.com/office/powerpoint/2010/main" val="1655437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E5BE1-6CBF-1FD1-C18D-9E12FB151840}"/>
            </a:ext>
          </a:extLst>
        </p:cNvPr>
        <p:cNvGrpSpPr/>
        <p:nvPr/>
      </p:nvGrpSpPr>
      <p:grpSpPr>
        <a:xfrm>
          <a:off x="0" y="0"/>
          <a:ext cx="0" cy="0"/>
          <a:chOff x="0" y="0"/>
          <a:chExt cx="0" cy="0"/>
        </a:xfrm>
      </p:grpSpPr>
      <p:sp>
        <p:nvSpPr>
          <p:cNvPr id="24578" name="ZoneTexte 3">
            <a:extLst>
              <a:ext uri="{FF2B5EF4-FFF2-40B4-BE49-F238E27FC236}">
                <a16:creationId xmlns:a16="http://schemas.microsoft.com/office/drawing/2014/main" id="{6ABA993E-FFE6-4304-06F3-EC6F4FB5E0FF}"/>
              </a:ext>
            </a:extLst>
          </p:cNvPr>
          <p:cNvSpPr txBox="1">
            <a:spLocks noChangeArrowheads="1"/>
          </p:cNvSpPr>
          <p:nvPr/>
        </p:nvSpPr>
        <p:spPr bwMode="auto">
          <a:xfrm>
            <a:off x="444169" y="298877"/>
            <a:ext cx="9561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eaLnBrk="1" hangingPunct="1"/>
            <a:r>
              <a:rPr lang="fr-BE" altLang="fr-FR" sz="2800" b="1" dirty="0">
                <a:solidFill>
                  <a:srgbClr val="A80039"/>
                </a:solidFill>
                <a:latin typeface="Cambria" panose="02040503050406030204" pitchFamily="18" charset="0"/>
                <a:cs typeface="Calibri" panose="020F0502020204030204" pitchFamily="34" charset="0"/>
              </a:rPr>
              <a:t>Plan de l’exposé</a:t>
            </a:r>
          </a:p>
        </p:txBody>
      </p:sp>
      <p:sp>
        <p:nvSpPr>
          <p:cNvPr id="5" name="ZoneTexte 4">
            <a:extLst>
              <a:ext uri="{FF2B5EF4-FFF2-40B4-BE49-F238E27FC236}">
                <a16:creationId xmlns:a16="http://schemas.microsoft.com/office/drawing/2014/main" id="{AA2B2A18-85BA-6355-C00A-9464B8CD0DAC}"/>
              </a:ext>
            </a:extLst>
          </p:cNvPr>
          <p:cNvSpPr txBox="1"/>
          <p:nvPr/>
        </p:nvSpPr>
        <p:spPr>
          <a:xfrm>
            <a:off x="463084" y="1437128"/>
            <a:ext cx="11183484" cy="1877437"/>
          </a:xfrm>
          <a:prstGeom prst="rect">
            <a:avLst/>
          </a:prstGeom>
          <a:noFill/>
        </p:spPr>
        <p:txBody>
          <a:bodyPr wrap="square" lIns="91440" tIns="45720" rIns="91440" bIns="45720" anchor="t">
            <a:spAutoFit/>
          </a:bodyPr>
          <a:lstStyle/>
          <a:p>
            <a:endParaRPr lang="fr-BE" b="1" dirty="0">
              <a:solidFill>
                <a:srgbClr val="00ABCC"/>
              </a:solidFill>
              <a:latin typeface="Calibri" panose="020F0502020204030204" pitchFamily="34" charset="0"/>
              <a:ea typeface="Calibri" panose="020F0502020204030204" pitchFamily="34" charset="0"/>
              <a:cs typeface="Calibri" panose="020F0502020204030204" pitchFamily="34" charset="0"/>
            </a:endParaRPr>
          </a:p>
          <a:p>
            <a:endParaRPr lang="fr-BE" b="1" dirty="0">
              <a:solidFill>
                <a:srgbClr val="00ABCC"/>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BE" sz="2000" dirty="0">
                <a:latin typeface="Cambria"/>
                <a:ea typeface="Cambria"/>
              </a:rPr>
              <a:t>Partie 1 : Les prérequis des étudiants dans des filières scientifiques universitaires</a:t>
            </a:r>
          </a:p>
          <a:p>
            <a:pPr marL="285750" indent="-285750">
              <a:buFont typeface="Arial,Sans-Serif" panose="020B0604020202020204" pitchFamily="34" charset="0"/>
              <a:buChar char="•"/>
            </a:pPr>
            <a:r>
              <a:rPr lang="fr-BE" sz="2000" dirty="0">
                <a:latin typeface="Cambria"/>
                <a:ea typeface="Cambria"/>
              </a:rPr>
              <a:t>Partie 2 : La proportionnalité</a:t>
            </a:r>
            <a:endParaRPr lang="en-US" sz="2000" dirty="0">
              <a:latin typeface="Cambria"/>
              <a:ea typeface="Cambria"/>
            </a:endParaRPr>
          </a:p>
          <a:p>
            <a:pPr marL="285750" indent="-285750">
              <a:buFont typeface="Arial" panose="020B0604020202020204" pitchFamily="34" charset="0"/>
              <a:buChar char="•"/>
            </a:pPr>
            <a:r>
              <a:rPr lang="fr-BE" sz="2000" dirty="0">
                <a:latin typeface="Cambria"/>
                <a:ea typeface="Cambria"/>
              </a:rPr>
              <a:t>Partie 3 : Les fractions</a:t>
            </a:r>
            <a:endParaRPr lang="fr-BE" dirty="0">
              <a:latin typeface="Cambria"/>
              <a:ea typeface="Cambria"/>
            </a:endParaRPr>
          </a:p>
          <a:p>
            <a:pPr marL="285750" indent="-285750">
              <a:buFont typeface="Arial" panose="020B0604020202020204" pitchFamily="34" charset="0"/>
              <a:buChar char="•"/>
            </a:pPr>
            <a:r>
              <a:rPr lang="fr-BE" sz="2000" dirty="0">
                <a:latin typeface="Cambria"/>
                <a:ea typeface="Cambria"/>
              </a:rPr>
              <a:t>Partie 4 : Bilan</a:t>
            </a:r>
            <a:endParaRPr lang="fr-BE" sz="2000" dirty="0">
              <a:latin typeface="Cambria" panose="02040503050406030204" pitchFamily="18" charset="0"/>
              <a:ea typeface="Cambria"/>
            </a:endParaRPr>
          </a:p>
        </p:txBody>
      </p:sp>
      <p:sp>
        <p:nvSpPr>
          <p:cNvPr id="3" name="Slide Number Placeholder 2">
            <a:extLst>
              <a:ext uri="{FF2B5EF4-FFF2-40B4-BE49-F238E27FC236}">
                <a16:creationId xmlns:a16="http://schemas.microsoft.com/office/drawing/2014/main" id="{37F86C2B-6CD4-902D-28EE-F034201A985C}"/>
              </a:ext>
            </a:extLst>
          </p:cNvPr>
          <p:cNvSpPr>
            <a:spLocks noGrp="1"/>
          </p:cNvSpPr>
          <p:nvPr>
            <p:ph type="sldNum" sz="quarter" idx="12"/>
          </p:nvPr>
        </p:nvSpPr>
        <p:spPr/>
        <p:txBody>
          <a:bodyPr/>
          <a:lstStyle/>
          <a:p>
            <a:fld id="{E9C65D10-87AF-0543-995D-B3B02FC12A40}" type="slidenum">
              <a:rPr lang="fr-FR" smtClean="0"/>
              <a:t>3</a:t>
            </a:fld>
            <a:endParaRPr lang="en-US"/>
          </a:p>
        </p:txBody>
      </p:sp>
    </p:spTree>
    <p:extLst>
      <p:ext uri="{BB962C8B-B14F-4D97-AF65-F5344CB8AC3E}">
        <p14:creationId xmlns:p14="http://schemas.microsoft.com/office/powerpoint/2010/main" val="3022028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A80BC-ECB5-5716-CD98-B2BCB4C1083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8596D71-51E4-EED6-E1CA-F2972F20DCC2}"/>
              </a:ext>
            </a:extLst>
          </p:cNvPr>
          <p:cNvSpPr>
            <a:spLocks noGrp="1"/>
          </p:cNvSpPr>
          <p:nvPr>
            <p:ph type="title"/>
          </p:nvPr>
        </p:nvSpPr>
        <p:spPr>
          <a:xfrm>
            <a:off x="838200" y="365126"/>
            <a:ext cx="10515600" cy="828244"/>
          </a:xfrm>
        </p:spPr>
        <p:txBody>
          <a:bodyPr>
            <a:normAutofit/>
          </a:bodyPr>
          <a:lstStyle/>
          <a:p>
            <a:pPr algn="just"/>
            <a:r>
              <a:rPr lang="fr-BE" sz="3200" b="1" dirty="0">
                <a:solidFill>
                  <a:srgbClr val="A80039"/>
                </a:solidFill>
                <a:latin typeface="Cambria"/>
                <a:cs typeface="Calibri"/>
              </a:rPr>
              <a:t>Le contexte et le « savoir social »</a:t>
            </a:r>
            <a:endParaRPr lang="fr-FR" sz="3200" b="1" dirty="0">
              <a:solidFill>
                <a:srgbClr val="A80039"/>
              </a:solidFill>
              <a:latin typeface="Cambria"/>
              <a:cs typeface="Calibri"/>
            </a:endParaRPr>
          </a:p>
        </p:txBody>
      </p:sp>
      <p:sp>
        <p:nvSpPr>
          <p:cNvPr id="5" name="Espace réservé du contenu 4">
            <a:extLst>
              <a:ext uri="{FF2B5EF4-FFF2-40B4-BE49-F238E27FC236}">
                <a16:creationId xmlns:a16="http://schemas.microsoft.com/office/drawing/2014/main" id="{802660C9-B42F-DC5C-AB5B-9F2548F747BE}"/>
              </a:ext>
            </a:extLst>
          </p:cNvPr>
          <p:cNvSpPr>
            <a:spLocks noGrp="1"/>
          </p:cNvSpPr>
          <p:nvPr>
            <p:ph idx="1"/>
          </p:nvPr>
        </p:nvSpPr>
        <p:spPr>
          <a:xfrm>
            <a:off x="838200" y="1385397"/>
            <a:ext cx="10515600" cy="4667250"/>
          </a:xfrm>
        </p:spPr>
        <p:txBody>
          <a:bodyPr>
            <a:normAutofit/>
          </a:bodyPr>
          <a:lstStyle/>
          <a:p>
            <a:pPr algn="just">
              <a:lnSpc>
                <a:spcPct val="100000"/>
              </a:lnSpc>
            </a:pPr>
            <a:r>
              <a:rPr lang="fr-BE" sz="2000" dirty="0">
                <a:latin typeface="Cambria" panose="02040503050406030204" pitchFamily="18" charset="0"/>
              </a:rPr>
              <a:t>Le rôle de l'implicite : La proportionnalité est souvent tacite dans les énoncés. L'élève doit posséder un « savoir social » pour comprendre que, par exemple, des articles sont vendus à prix unitaire constant, même si ce n'est pas écrit.</a:t>
            </a:r>
          </a:p>
          <a:p>
            <a:pPr algn="just"/>
            <a:endParaRPr lang="fr-BE" dirty="0">
              <a:latin typeface="Cambria" panose="02040503050406030204" pitchFamily="18" charset="0"/>
            </a:endParaRPr>
          </a:p>
        </p:txBody>
      </p:sp>
      <p:pic>
        <p:nvPicPr>
          <p:cNvPr id="3" name="Image 2">
            <a:extLst>
              <a:ext uri="{FF2B5EF4-FFF2-40B4-BE49-F238E27FC236}">
                <a16:creationId xmlns:a16="http://schemas.microsoft.com/office/drawing/2014/main" id="{A40D56C4-1C62-CC41-ECC5-7191299C55CB}"/>
              </a:ext>
            </a:extLst>
          </p:cNvPr>
          <p:cNvPicPr>
            <a:picLocks noChangeAspect="1"/>
          </p:cNvPicPr>
          <p:nvPr/>
        </p:nvPicPr>
        <p:blipFill>
          <a:blip r:embed="rId2"/>
          <a:srcRect l="2476" t="16229"/>
          <a:stretch>
            <a:fillRect/>
          </a:stretch>
        </p:blipFill>
        <p:spPr>
          <a:xfrm>
            <a:off x="2306018" y="2609764"/>
            <a:ext cx="7579963" cy="3634910"/>
          </a:xfrm>
          <a:prstGeom prst="rect">
            <a:avLst/>
          </a:prstGeom>
        </p:spPr>
      </p:pic>
      <p:sp>
        <p:nvSpPr>
          <p:cNvPr id="6" name="Slide Number Placeholder 5">
            <a:extLst>
              <a:ext uri="{FF2B5EF4-FFF2-40B4-BE49-F238E27FC236}">
                <a16:creationId xmlns:a16="http://schemas.microsoft.com/office/drawing/2014/main" id="{B59E9F91-DA29-FB8E-6402-942EAF60A97B}"/>
              </a:ext>
            </a:extLst>
          </p:cNvPr>
          <p:cNvSpPr>
            <a:spLocks noGrp="1"/>
          </p:cNvSpPr>
          <p:nvPr>
            <p:ph type="sldNum" sz="quarter" idx="12"/>
          </p:nvPr>
        </p:nvSpPr>
        <p:spPr/>
        <p:txBody>
          <a:bodyPr/>
          <a:lstStyle/>
          <a:p>
            <a:fld id="{E9C65D10-87AF-0543-995D-B3B02FC12A40}" type="slidenum">
              <a:rPr lang="fr-FR" smtClean="0"/>
              <a:t>30</a:t>
            </a:fld>
            <a:endParaRPr lang="en-US"/>
          </a:p>
        </p:txBody>
      </p:sp>
    </p:spTree>
    <p:extLst>
      <p:ext uri="{BB962C8B-B14F-4D97-AF65-F5344CB8AC3E}">
        <p14:creationId xmlns:p14="http://schemas.microsoft.com/office/powerpoint/2010/main" val="1390787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7AD8A-0C96-FBA5-BC52-145B8969686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81F14AE-C940-84DA-983B-82C79CAB3FE5}"/>
              </a:ext>
            </a:extLst>
          </p:cNvPr>
          <p:cNvSpPr>
            <a:spLocks noGrp="1"/>
          </p:cNvSpPr>
          <p:nvPr>
            <p:ph type="title"/>
          </p:nvPr>
        </p:nvSpPr>
        <p:spPr>
          <a:xfrm>
            <a:off x="838200" y="365125"/>
            <a:ext cx="10515600" cy="1020817"/>
          </a:xfrm>
        </p:spPr>
        <p:txBody>
          <a:bodyPr>
            <a:normAutofit fontScale="90000"/>
          </a:bodyPr>
          <a:lstStyle/>
          <a:p>
            <a:pPr algn="just">
              <a:lnSpc>
                <a:spcPct val="100000"/>
              </a:lnSpc>
            </a:pPr>
            <a:r>
              <a:rPr lang="fr-BE" sz="3200" b="1" dirty="0">
                <a:solidFill>
                  <a:srgbClr val="A80039"/>
                </a:solidFill>
                <a:latin typeface="Cambria"/>
                <a:cs typeface="Calibri"/>
              </a:rPr>
              <a:t>Quelles pratiques enseignantes pourraient induire ces difficultés ?</a:t>
            </a:r>
            <a:endParaRPr lang="fr-FR" sz="3200" b="1" dirty="0">
              <a:solidFill>
                <a:srgbClr val="A80039"/>
              </a:solidFill>
              <a:latin typeface="Cambria"/>
              <a:cs typeface="Calibri"/>
            </a:endParaRPr>
          </a:p>
        </p:txBody>
      </p:sp>
      <p:sp>
        <p:nvSpPr>
          <p:cNvPr id="3" name="Espace réservé du contenu 2">
            <a:extLst>
              <a:ext uri="{FF2B5EF4-FFF2-40B4-BE49-F238E27FC236}">
                <a16:creationId xmlns:a16="http://schemas.microsoft.com/office/drawing/2014/main" id="{5E69FF9B-8CA9-6B2A-A699-F11B58367C45}"/>
              </a:ext>
            </a:extLst>
          </p:cNvPr>
          <p:cNvSpPr>
            <a:spLocks noGrp="1"/>
          </p:cNvSpPr>
          <p:nvPr>
            <p:ph idx="1"/>
          </p:nvPr>
        </p:nvSpPr>
        <p:spPr>
          <a:xfrm>
            <a:off x="838200" y="1565329"/>
            <a:ext cx="10515600" cy="4611634"/>
          </a:xfrm>
        </p:spPr>
        <p:txBody>
          <a:bodyPr>
            <a:normAutofit/>
          </a:bodyPr>
          <a:lstStyle/>
          <a:p>
            <a:pPr algn="just">
              <a:lnSpc>
                <a:spcPct val="100000"/>
              </a:lnSpc>
            </a:pPr>
            <a:r>
              <a:rPr lang="fr-BE" sz="2000" dirty="0">
                <a:latin typeface="Cambria" panose="02040503050406030204" pitchFamily="18" charset="0"/>
              </a:rPr>
              <a:t>Les difficultés des élèves avec la proportionnalité ne sont pas uniquement inhérentes au concept, mais sont souvent renforcées ou induites par certaines pratiques pédagogiques et conceptions des enseignants.</a:t>
            </a:r>
          </a:p>
        </p:txBody>
      </p:sp>
      <p:sp>
        <p:nvSpPr>
          <p:cNvPr id="5" name="Slide Number Placeholder 4">
            <a:extLst>
              <a:ext uri="{FF2B5EF4-FFF2-40B4-BE49-F238E27FC236}">
                <a16:creationId xmlns:a16="http://schemas.microsoft.com/office/drawing/2014/main" id="{03BD2E04-91D0-1F51-0F60-D2D83F56E5B3}"/>
              </a:ext>
            </a:extLst>
          </p:cNvPr>
          <p:cNvSpPr>
            <a:spLocks noGrp="1"/>
          </p:cNvSpPr>
          <p:nvPr>
            <p:ph type="sldNum" sz="quarter" idx="12"/>
          </p:nvPr>
        </p:nvSpPr>
        <p:spPr/>
        <p:txBody>
          <a:bodyPr/>
          <a:lstStyle/>
          <a:p>
            <a:fld id="{E9C65D10-87AF-0543-995D-B3B02FC12A40}" type="slidenum">
              <a:rPr lang="fr-FR" smtClean="0"/>
              <a:t>31</a:t>
            </a:fld>
            <a:endParaRPr lang="en-US"/>
          </a:p>
        </p:txBody>
      </p:sp>
    </p:spTree>
    <p:extLst>
      <p:ext uri="{BB962C8B-B14F-4D97-AF65-F5344CB8AC3E}">
        <p14:creationId xmlns:p14="http://schemas.microsoft.com/office/powerpoint/2010/main" val="2145621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DE83A-5B35-0677-3062-61CE2CBF658B}"/>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A4FEB76-071A-2E76-A04F-52EE57867941}"/>
              </a:ext>
            </a:extLst>
          </p:cNvPr>
          <p:cNvSpPr>
            <a:spLocks noGrp="1"/>
          </p:cNvSpPr>
          <p:nvPr>
            <p:ph idx="1"/>
          </p:nvPr>
        </p:nvSpPr>
        <p:spPr>
          <a:xfrm>
            <a:off x="838200" y="1239864"/>
            <a:ext cx="10515600" cy="4937099"/>
          </a:xfrm>
        </p:spPr>
        <p:txBody>
          <a:bodyPr>
            <a:normAutofit/>
          </a:bodyPr>
          <a:lstStyle/>
          <a:p>
            <a:pPr algn="just">
              <a:lnSpc>
                <a:spcPct val="100000"/>
              </a:lnSpc>
            </a:pPr>
            <a:r>
              <a:rPr lang="fr-BE" sz="2000" dirty="0">
                <a:latin typeface="Cambria" panose="02040503050406030204" pitchFamily="18" charset="0"/>
              </a:rPr>
              <a:t>Manque de confrontation à des situations de non-proportionnalité : En ne présentant pas assez de situations où la proportionnalité ne s'applique pas, les enseignants favorisent l'émergence de « l'illusion de la linéarité » (Van </a:t>
            </a:r>
            <a:r>
              <a:rPr lang="fr-BE" sz="2000" dirty="0" err="1">
                <a:latin typeface="Cambria" panose="02040503050406030204" pitchFamily="18" charset="0"/>
              </a:rPr>
              <a:t>Dooren</a:t>
            </a:r>
            <a:r>
              <a:rPr lang="fr-BE" sz="2000" dirty="0">
                <a:latin typeface="Cambria" panose="02040503050406030204" pitchFamily="18" charset="0"/>
              </a:rPr>
              <a:t> et al., 2009).</a:t>
            </a:r>
          </a:p>
          <a:p>
            <a:pPr marL="0" indent="0" algn="just">
              <a:buNone/>
            </a:pPr>
            <a:endParaRPr lang="fr-BE" dirty="0">
              <a:latin typeface="Cambria" panose="02040503050406030204" pitchFamily="18" charset="0"/>
            </a:endParaRPr>
          </a:p>
        </p:txBody>
      </p:sp>
      <p:pic>
        <p:nvPicPr>
          <p:cNvPr id="4" name="Image 3">
            <a:extLst>
              <a:ext uri="{FF2B5EF4-FFF2-40B4-BE49-F238E27FC236}">
                <a16:creationId xmlns:a16="http://schemas.microsoft.com/office/drawing/2014/main" id="{048AB865-43F7-FD42-FE9E-8F30DE502D30}"/>
              </a:ext>
            </a:extLst>
          </p:cNvPr>
          <p:cNvPicPr>
            <a:picLocks noChangeAspect="1"/>
          </p:cNvPicPr>
          <p:nvPr/>
        </p:nvPicPr>
        <p:blipFill>
          <a:blip r:embed="rId2"/>
          <a:srcRect l="3035" t="72444" r="3020" b="12843"/>
          <a:stretch>
            <a:fillRect/>
          </a:stretch>
        </p:blipFill>
        <p:spPr>
          <a:xfrm>
            <a:off x="6582624" y="2924491"/>
            <a:ext cx="4771176" cy="1009018"/>
          </a:xfrm>
          <a:prstGeom prst="rect">
            <a:avLst/>
          </a:prstGeom>
        </p:spPr>
      </p:pic>
      <p:pic>
        <p:nvPicPr>
          <p:cNvPr id="5" name="Image 4">
            <a:extLst>
              <a:ext uri="{FF2B5EF4-FFF2-40B4-BE49-F238E27FC236}">
                <a16:creationId xmlns:a16="http://schemas.microsoft.com/office/drawing/2014/main" id="{A4CAFA28-9209-6AAF-93FE-2D26F1A130EB}"/>
              </a:ext>
            </a:extLst>
          </p:cNvPr>
          <p:cNvPicPr>
            <a:picLocks noChangeAspect="1"/>
          </p:cNvPicPr>
          <p:nvPr/>
        </p:nvPicPr>
        <p:blipFill>
          <a:blip r:embed="rId3"/>
          <a:stretch>
            <a:fillRect/>
          </a:stretch>
        </p:blipFill>
        <p:spPr>
          <a:xfrm>
            <a:off x="6582624" y="4018517"/>
            <a:ext cx="4771176" cy="2463860"/>
          </a:xfrm>
          <a:prstGeom prst="rect">
            <a:avLst/>
          </a:prstGeom>
        </p:spPr>
      </p:pic>
      <p:pic>
        <p:nvPicPr>
          <p:cNvPr id="1026" name="Picture 2">
            <a:extLst>
              <a:ext uri="{FF2B5EF4-FFF2-40B4-BE49-F238E27FC236}">
                <a16:creationId xmlns:a16="http://schemas.microsoft.com/office/drawing/2014/main" id="{1A008793-33CE-5434-C21D-E6655C0B3C9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10255" b="40555"/>
          <a:stretch>
            <a:fillRect/>
          </a:stretch>
        </p:blipFill>
        <p:spPr bwMode="auto">
          <a:xfrm>
            <a:off x="1502623" y="3708413"/>
            <a:ext cx="3384308" cy="308406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63758E1-C238-AD85-645F-47CF43788C55}"/>
              </a:ext>
            </a:extLst>
          </p:cNvPr>
          <p:cNvSpPr txBox="1"/>
          <p:nvPr/>
        </p:nvSpPr>
        <p:spPr>
          <a:xfrm>
            <a:off x="940527" y="2785083"/>
            <a:ext cx="4508501" cy="923330"/>
          </a:xfrm>
          <a:prstGeom prst="rect">
            <a:avLst/>
          </a:prstGeom>
          <a:noFill/>
        </p:spPr>
        <p:txBody>
          <a:bodyPr wrap="square">
            <a:spAutoFit/>
          </a:bodyPr>
          <a:lstStyle/>
          <a:p>
            <a:pPr algn="just"/>
            <a:r>
              <a:rPr lang="fr-BE" dirty="0">
                <a:solidFill>
                  <a:srgbClr val="C41D42"/>
                </a:solidFill>
                <a:latin typeface="Cambria" panose="02040503050406030204" pitchFamily="18" charset="0"/>
              </a:rPr>
              <a:t>Tendance des enseignants du primaire à inclure ↓ fréquemment des situations de non-proportionnalité (Dragone, 2025)</a:t>
            </a:r>
          </a:p>
        </p:txBody>
      </p:sp>
      <p:sp>
        <p:nvSpPr>
          <p:cNvPr id="8" name="Slide Number Placeholder 7">
            <a:extLst>
              <a:ext uri="{FF2B5EF4-FFF2-40B4-BE49-F238E27FC236}">
                <a16:creationId xmlns:a16="http://schemas.microsoft.com/office/drawing/2014/main" id="{084E864A-E7AD-77F4-FB13-738FCF2D4438}"/>
              </a:ext>
            </a:extLst>
          </p:cNvPr>
          <p:cNvSpPr>
            <a:spLocks noGrp="1"/>
          </p:cNvSpPr>
          <p:nvPr>
            <p:ph type="sldNum" sz="quarter" idx="12"/>
          </p:nvPr>
        </p:nvSpPr>
        <p:spPr/>
        <p:txBody>
          <a:bodyPr/>
          <a:lstStyle/>
          <a:p>
            <a:fld id="{E9C65D10-87AF-0543-995D-B3B02FC12A40}" type="slidenum">
              <a:rPr lang="fr-FR" smtClean="0"/>
              <a:t>32</a:t>
            </a:fld>
            <a:endParaRPr lang="en-US"/>
          </a:p>
        </p:txBody>
      </p:sp>
      <p:sp>
        <p:nvSpPr>
          <p:cNvPr id="10" name="Titre 9">
            <a:extLst>
              <a:ext uri="{FF2B5EF4-FFF2-40B4-BE49-F238E27FC236}">
                <a16:creationId xmlns:a16="http://schemas.microsoft.com/office/drawing/2014/main" id="{A63BA959-6D2C-4B46-A139-E8BBABC97FB3}"/>
              </a:ext>
            </a:extLst>
          </p:cNvPr>
          <p:cNvSpPr>
            <a:spLocks noGrp="1"/>
          </p:cNvSpPr>
          <p:nvPr>
            <p:ph type="title"/>
          </p:nvPr>
        </p:nvSpPr>
        <p:spPr/>
        <p:txBody>
          <a:bodyPr/>
          <a:lstStyle/>
          <a:p>
            <a:endParaRPr lang="fr-FR"/>
          </a:p>
        </p:txBody>
      </p:sp>
      <p:sp>
        <p:nvSpPr>
          <p:cNvPr id="11" name="Titre 1">
            <a:extLst>
              <a:ext uri="{FF2B5EF4-FFF2-40B4-BE49-F238E27FC236}">
                <a16:creationId xmlns:a16="http://schemas.microsoft.com/office/drawing/2014/main" id="{71091094-5219-5691-CFC1-031F18DF271C}"/>
              </a:ext>
            </a:extLst>
          </p:cNvPr>
          <p:cNvSpPr txBox="1">
            <a:spLocks/>
          </p:cNvSpPr>
          <p:nvPr/>
        </p:nvSpPr>
        <p:spPr>
          <a:xfrm>
            <a:off x="838200" y="365125"/>
            <a:ext cx="10515600" cy="98241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fr-BE" sz="3200" b="1" dirty="0">
                <a:solidFill>
                  <a:srgbClr val="A80039"/>
                </a:solidFill>
                <a:latin typeface="Cambria"/>
                <a:cs typeface="Calibri"/>
              </a:rPr>
              <a:t>Quelles pratiques enseignantes pourraient induire ces difficultés ?</a:t>
            </a:r>
            <a:endParaRPr lang="fr-FR" sz="3200" b="1" dirty="0">
              <a:solidFill>
                <a:srgbClr val="A80039"/>
              </a:solidFill>
              <a:latin typeface="Cambria"/>
              <a:cs typeface="Calibri"/>
            </a:endParaRPr>
          </a:p>
        </p:txBody>
      </p:sp>
    </p:spTree>
    <p:extLst>
      <p:ext uri="{BB962C8B-B14F-4D97-AF65-F5344CB8AC3E}">
        <p14:creationId xmlns:p14="http://schemas.microsoft.com/office/powerpoint/2010/main" val="1019937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B3C1F-302F-9279-89D0-D62EF40EA384}"/>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E66B519-7A87-2263-8EAC-EF1BC31B4DCA}"/>
              </a:ext>
            </a:extLst>
          </p:cNvPr>
          <p:cNvSpPr>
            <a:spLocks noGrp="1"/>
          </p:cNvSpPr>
          <p:nvPr>
            <p:ph idx="1"/>
          </p:nvPr>
        </p:nvSpPr>
        <p:spPr>
          <a:xfrm>
            <a:off x="838200" y="1150964"/>
            <a:ext cx="10515600" cy="4937099"/>
          </a:xfrm>
        </p:spPr>
        <p:txBody>
          <a:bodyPr>
            <a:normAutofit/>
          </a:bodyPr>
          <a:lstStyle/>
          <a:p>
            <a:pPr algn="just"/>
            <a:r>
              <a:rPr lang="fr-BE" sz="2000" dirty="0">
                <a:latin typeface="Cambria" panose="02040503050406030204" pitchFamily="18" charset="0"/>
              </a:rPr>
              <a:t>Les différentes formes d’organisation des données</a:t>
            </a:r>
          </a:p>
        </p:txBody>
      </p:sp>
      <p:pic>
        <p:nvPicPr>
          <p:cNvPr id="4" name="Image 3">
            <a:extLst>
              <a:ext uri="{FF2B5EF4-FFF2-40B4-BE49-F238E27FC236}">
                <a16:creationId xmlns:a16="http://schemas.microsoft.com/office/drawing/2014/main" id="{8A597B34-A08F-732A-EC4C-6189CAEAA262}"/>
              </a:ext>
            </a:extLst>
          </p:cNvPr>
          <p:cNvPicPr>
            <a:picLocks noChangeAspect="1"/>
          </p:cNvPicPr>
          <p:nvPr/>
        </p:nvPicPr>
        <p:blipFill>
          <a:blip r:embed="rId2"/>
          <a:stretch>
            <a:fillRect/>
          </a:stretch>
        </p:blipFill>
        <p:spPr>
          <a:xfrm>
            <a:off x="1959536" y="1910834"/>
            <a:ext cx="7931716" cy="3586409"/>
          </a:xfrm>
          <a:prstGeom prst="rect">
            <a:avLst/>
          </a:prstGeom>
        </p:spPr>
      </p:pic>
      <p:sp>
        <p:nvSpPr>
          <p:cNvPr id="6" name="ZoneTexte 5">
            <a:extLst>
              <a:ext uri="{FF2B5EF4-FFF2-40B4-BE49-F238E27FC236}">
                <a16:creationId xmlns:a16="http://schemas.microsoft.com/office/drawing/2014/main" id="{2768D936-5EBE-9E7E-B7A7-DE0E54D13B52}"/>
              </a:ext>
            </a:extLst>
          </p:cNvPr>
          <p:cNvSpPr txBox="1"/>
          <p:nvPr/>
        </p:nvSpPr>
        <p:spPr>
          <a:xfrm>
            <a:off x="7795611" y="5718731"/>
            <a:ext cx="3281671" cy="369332"/>
          </a:xfrm>
          <a:prstGeom prst="rect">
            <a:avLst/>
          </a:prstGeom>
          <a:noFill/>
        </p:spPr>
        <p:txBody>
          <a:bodyPr wrap="square">
            <a:spAutoFit/>
          </a:bodyPr>
          <a:lstStyle/>
          <a:p>
            <a:pPr algn="just"/>
            <a:r>
              <a:rPr lang="fr-BE" dirty="0">
                <a:solidFill>
                  <a:schemeClr val="bg1">
                    <a:lumMod val="50000"/>
                  </a:schemeClr>
                </a:solidFill>
              </a:rPr>
              <a:t>(Daro et al., 2007; </a:t>
            </a:r>
            <a:r>
              <a:rPr lang="fr-BE" dirty="0" err="1">
                <a:solidFill>
                  <a:schemeClr val="bg1">
                    <a:lumMod val="50000"/>
                  </a:schemeClr>
                </a:solidFill>
              </a:rPr>
              <a:t>Roblin</a:t>
            </a:r>
            <a:r>
              <a:rPr lang="fr-BE" dirty="0">
                <a:solidFill>
                  <a:schemeClr val="bg1">
                    <a:lumMod val="50000"/>
                  </a:schemeClr>
                </a:solidFill>
              </a:rPr>
              <a:t>, 2015)</a:t>
            </a:r>
          </a:p>
        </p:txBody>
      </p:sp>
      <p:sp>
        <p:nvSpPr>
          <p:cNvPr id="7" name="Slide Number Placeholder 6">
            <a:extLst>
              <a:ext uri="{FF2B5EF4-FFF2-40B4-BE49-F238E27FC236}">
                <a16:creationId xmlns:a16="http://schemas.microsoft.com/office/drawing/2014/main" id="{76310909-82EE-7CFE-5603-0EAC13E6F1CC}"/>
              </a:ext>
            </a:extLst>
          </p:cNvPr>
          <p:cNvSpPr>
            <a:spLocks noGrp="1"/>
          </p:cNvSpPr>
          <p:nvPr>
            <p:ph type="sldNum" sz="quarter" idx="12"/>
          </p:nvPr>
        </p:nvSpPr>
        <p:spPr/>
        <p:txBody>
          <a:bodyPr/>
          <a:lstStyle/>
          <a:p>
            <a:fld id="{E9C65D10-87AF-0543-995D-B3B02FC12A40}" type="slidenum">
              <a:rPr lang="fr-FR" smtClean="0"/>
              <a:t>33</a:t>
            </a:fld>
            <a:endParaRPr lang="en-US"/>
          </a:p>
        </p:txBody>
      </p:sp>
      <p:sp>
        <p:nvSpPr>
          <p:cNvPr id="9" name="Titre 8">
            <a:extLst>
              <a:ext uri="{FF2B5EF4-FFF2-40B4-BE49-F238E27FC236}">
                <a16:creationId xmlns:a16="http://schemas.microsoft.com/office/drawing/2014/main" id="{BD806E19-A826-9D23-077A-BFB523E0BACB}"/>
              </a:ext>
            </a:extLst>
          </p:cNvPr>
          <p:cNvSpPr>
            <a:spLocks noGrp="1"/>
          </p:cNvSpPr>
          <p:nvPr>
            <p:ph type="title"/>
          </p:nvPr>
        </p:nvSpPr>
        <p:spPr/>
        <p:txBody>
          <a:bodyPr/>
          <a:lstStyle/>
          <a:p>
            <a:endParaRPr lang="fr-FR"/>
          </a:p>
        </p:txBody>
      </p:sp>
      <p:sp>
        <p:nvSpPr>
          <p:cNvPr id="10" name="Titre 1">
            <a:extLst>
              <a:ext uri="{FF2B5EF4-FFF2-40B4-BE49-F238E27FC236}">
                <a16:creationId xmlns:a16="http://schemas.microsoft.com/office/drawing/2014/main" id="{491138E0-BD21-3261-82F7-4D8B308E6A21}"/>
              </a:ext>
            </a:extLst>
          </p:cNvPr>
          <p:cNvSpPr txBox="1">
            <a:spLocks/>
          </p:cNvSpPr>
          <p:nvPr/>
        </p:nvSpPr>
        <p:spPr>
          <a:xfrm>
            <a:off x="838200" y="365125"/>
            <a:ext cx="10515600" cy="9920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fr-BE" sz="3200" b="1" dirty="0">
                <a:solidFill>
                  <a:srgbClr val="A80039"/>
                </a:solidFill>
                <a:latin typeface="Cambria"/>
                <a:cs typeface="Calibri"/>
              </a:rPr>
              <a:t>Quelles pratiques enseignantes pourraient induire ces difficultés ?</a:t>
            </a:r>
            <a:endParaRPr lang="fr-FR" sz="3200" b="1" dirty="0">
              <a:solidFill>
                <a:srgbClr val="A80039"/>
              </a:solidFill>
              <a:latin typeface="Cambria"/>
              <a:cs typeface="Calibri"/>
            </a:endParaRPr>
          </a:p>
        </p:txBody>
      </p:sp>
    </p:spTree>
    <p:extLst>
      <p:ext uri="{BB962C8B-B14F-4D97-AF65-F5344CB8AC3E}">
        <p14:creationId xmlns:p14="http://schemas.microsoft.com/office/powerpoint/2010/main" val="2399553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FB4FB-858C-ADC6-6306-B675E5D4D7E4}"/>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F10FC23-EC7D-F071-8967-4F74452E4373}"/>
              </a:ext>
            </a:extLst>
          </p:cNvPr>
          <p:cNvSpPr>
            <a:spLocks noGrp="1"/>
          </p:cNvSpPr>
          <p:nvPr>
            <p:ph idx="1"/>
          </p:nvPr>
        </p:nvSpPr>
        <p:spPr>
          <a:xfrm>
            <a:off x="838200" y="1150964"/>
            <a:ext cx="10515600" cy="4937099"/>
          </a:xfrm>
        </p:spPr>
        <p:txBody>
          <a:bodyPr>
            <a:normAutofit/>
          </a:bodyPr>
          <a:lstStyle/>
          <a:p>
            <a:pPr algn="just"/>
            <a:r>
              <a:rPr lang="fr-BE" sz="2000" dirty="0">
                <a:latin typeface="Cambria" panose="02040503050406030204" pitchFamily="18" charset="0"/>
              </a:rPr>
              <a:t>Représentations standardisées imposées</a:t>
            </a:r>
          </a:p>
        </p:txBody>
      </p:sp>
      <p:pic>
        <p:nvPicPr>
          <p:cNvPr id="5" name="Image 4">
            <a:extLst>
              <a:ext uri="{FF2B5EF4-FFF2-40B4-BE49-F238E27FC236}">
                <a16:creationId xmlns:a16="http://schemas.microsoft.com/office/drawing/2014/main" id="{0E3D0793-B0A3-F28D-5610-FB727D77433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73805" y="1729396"/>
            <a:ext cx="9044390" cy="4937099"/>
          </a:xfrm>
          <a:prstGeom prst="rect">
            <a:avLst/>
          </a:prstGeom>
        </p:spPr>
      </p:pic>
      <p:sp>
        <p:nvSpPr>
          <p:cNvPr id="6" name="Slide Number Placeholder 5">
            <a:extLst>
              <a:ext uri="{FF2B5EF4-FFF2-40B4-BE49-F238E27FC236}">
                <a16:creationId xmlns:a16="http://schemas.microsoft.com/office/drawing/2014/main" id="{10382869-474C-943F-1C0B-122A2D3B0B0B}"/>
              </a:ext>
            </a:extLst>
          </p:cNvPr>
          <p:cNvSpPr>
            <a:spLocks noGrp="1"/>
          </p:cNvSpPr>
          <p:nvPr>
            <p:ph type="sldNum" sz="quarter" idx="12"/>
          </p:nvPr>
        </p:nvSpPr>
        <p:spPr/>
        <p:txBody>
          <a:bodyPr/>
          <a:lstStyle/>
          <a:p>
            <a:fld id="{E9C65D10-87AF-0543-995D-B3B02FC12A40}" type="slidenum">
              <a:rPr lang="fr-FR" smtClean="0"/>
              <a:t>34</a:t>
            </a:fld>
            <a:endParaRPr lang="en-US"/>
          </a:p>
        </p:txBody>
      </p:sp>
      <p:sp>
        <p:nvSpPr>
          <p:cNvPr id="8" name="Titre 7">
            <a:extLst>
              <a:ext uri="{FF2B5EF4-FFF2-40B4-BE49-F238E27FC236}">
                <a16:creationId xmlns:a16="http://schemas.microsoft.com/office/drawing/2014/main" id="{19EBE5D9-1B41-1CEA-708B-C60518C6554A}"/>
              </a:ext>
            </a:extLst>
          </p:cNvPr>
          <p:cNvSpPr>
            <a:spLocks noGrp="1"/>
          </p:cNvSpPr>
          <p:nvPr>
            <p:ph type="title"/>
          </p:nvPr>
        </p:nvSpPr>
        <p:spPr/>
        <p:txBody>
          <a:bodyPr/>
          <a:lstStyle/>
          <a:p>
            <a:endParaRPr lang="fr-FR"/>
          </a:p>
        </p:txBody>
      </p:sp>
      <p:sp>
        <p:nvSpPr>
          <p:cNvPr id="9" name="Titre 1">
            <a:extLst>
              <a:ext uri="{FF2B5EF4-FFF2-40B4-BE49-F238E27FC236}">
                <a16:creationId xmlns:a16="http://schemas.microsoft.com/office/drawing/2014/main" id="{5C57DB6B-C486-483C-2CF6-1726C7762FA1}"/>
              </a:ext>
            </a:extLst>
          </p:cNvPr>
          <p:cNvSpPr txBox="1">
            <a:spLocks/>
          </p:cNvSpPr>
          <p:nvPr/>
        </p:nvSpPr>
        <p:spPr>
          <a:xfrm>
            <a:off x="838200" y="158720"/>
            <a:ext cx="10515600" cy="95353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fr-BE" sz="3200" b="1" dirty="0">
                <a:solidFill>
                  <a:srgbClr val="A80039"/>
                </a:solidFill>
                <a:latin typeface="Cambria"/>
                <a:cs typeface="Calibri"/>
              </a:rPr>
              <a:t>Quelles pratiques enseignantes pourraient induire ces difficultés ?</a:t>
            </a:r>
            <a:endParaRPr lang="fr-FR" sz="3200" b="1" dirty="0">
              <a:solidFill>
                <a:srgbClr val="A80039"/>
              </a:solidFill>
              <a:latin typeface="Cambria"/>
              <a:cs typeface="Calibri"/>
            </a:endParaRPr>
          </a:p>
        </p:txBody>
      </p:sp>
    </p:spTree>
    <p:extLst>
      <p:ext uri="{BB962C8B-B14F-4D97-AF65-F5344CB8AC3E}">
        <p14:creationId xmlns:p14="http://schemas.microsoft.com/office/powerpoint/2010/main" val="2098933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A8CDB-562B-A9DB-4BF1-2B27F9259A4B}"/>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1DCF89E-AF6F-FEE7-E591-40BF7B19987C}"/>
              </a:ext>
            </a:extLst>
          </p:cNvPr>
          <p:cNvSpPr>
            <a:spLocks noGrp="1"/>
          </p:cNvSpPr>
          <p:nvPr>
            <p:ph idx="1"/>
          </p:nvPr>
        </p:nvSpPr>
        <p:spPr>
          <a:xfrm>
            <a:off x="838200" y="1239864"/>
            <a:ext cx="10515600" cy="4937099"/>
          </a:xfrm>
        </p:spPr>
        <p:txBody>
          <a:bodyPr>
            <a:noAutofit/>
          </a:bodyPr>
          <a:lstStyle/>
          <a:p>
            <a:pPr algn="just">
              <a:lnSpc>
                <a:spcPct val="100000"/>
              </a:lnSpc>
              <a:spcBef>
                <a:spcPts val="600"/>
              </a:spcBef>
            </a:pPr>
            <a:r>
              <a:rPr lang="fr-BE" sz="1600" dirty="0">
                <a:latin typeface="Cambria" panose="02040503050406030204" pitchFamily="18" charset="0"/>
              </a:rPr>
              <a:t>Tableaux en lignes ou en colonnes : format le plus simple d’une situation de proportionnalité (Daro et al., 2007)</a:t>
            </a:r>
          </a:p>
          <a:p>
            <a:pPr marL="0" indent="0" algn="just">
              <a:lnSpc>
                <a:spcPct val="100000"/>
              </a:lnSpc>
              <a:spcBef>
                <a:spcPts val="600"/>
              </a:spcBef>
              <a:buNone/>
            </a:pPr>
            <a:endParaRPr lang="fr-BE" sz="1600" dirty="0">
              <a:latin typeface="Cambria" panose="02040503050406030204" pitchFamily="18" charset="0"/>
            </a:endParaRPr>
          </a:p>
          <a:p>
            <a:pPr algn="just">
              <a:lnSpc>
                <a:spcPct val="100000"/>
              </a:lnSpc>
              <a:spcBef>
                <a:spcPts val="600"/>
              </a:spcBef>
            </a:pPr>
            <a:r>
              <a:rPr lang="fr-BE" sz="1600" dirty="0">
                <a:latin typeface="Cambria" panose="02040503050406030204" pitchFamily="18" charset="0"/>
              </a:rPr>
              <a:t>Propriétés significatives sous forme de procédures, notamment : </a:t>
            </a:r>
          </a:p>
          <a:p>
            <a:pPr marL="0" indent="0" algn="just">
              <a:lnSpc>
                <a:spcPct val="100000"/>
              </a:lnSpc>
              <a:spcBef>
                <a:spcPts val="600"/>
              </a:spcBef>
              <a:buNone/>
            </a:pPr>
            <a:r>
              <a:rPr lang="fr-BE" sz="1600" dirty="0">
                <a:latin typeface="Cambria" panose="02040503050406030204" pitchFamily="18" charset="0"/>
              </a:rPr>
              <a:t>l'addition ou la soustraction de deux colonnes, la multiplication d'une colonne par un nombre, l'utilisation du coefficient de proportionnalité et le retour à  l'unité (Boisnard et al., 1994) mais aussi simplifier la reconnaissance des situations de proportionnalité (Hersant, 2001)</a:t>
            </a:r>
          </a:p>
        </p:txBody>
      </p:sp>
      <p:pic>
        <p:nvPicPr>
          <p:cNvPr id="4" name="Image 3">
            <a:extLst>
              <a:ext uri="{FF2B5EF4-FFF2-40B4-BE49-F238E27FC236}">
                <a16:creationId xmlns:a16="http://schemas.microsoft.com/office/drawing/2014/main" id="{0540F5CF-CB35-F481-8ABB-329CBDB824DF}"/>
              </a:ext>
            </a:extLst>
          </p:cNvPr>
          <p:cNvPicPr>
            <a:picLocks noChangeAspect="1"/>
          </p:cNvPicPr>
          <p:nvPr/>
        </p:nvPicPr>
        <p:blipFill>
          <a:blip r:embed="rId2"/>
          <a:stretch>
            <a:fillRect/>
          </a:stretch>
        </p:blipFill>
        <p:spPr>
          <a:xfrm>
            <a:off x="2209800" y="3263346"/>
            <a:ext cx="7772400" cy="3229529"/>
          </a:xfrm>
          <a:prstGeom prst="rect">
            <a:avLst/>
          </a:prstGeom>
        </p:spPr>
      </p:pic>
      <p:sp>
        <p:nvSpPr>
          <p:cNvPr id="6" name="Slide Number Placeholder 5">
            <a:extLst>
              <a:ext uri="{FF2B5EF4-FFF2-40B4-BE49-F238E27FC236}">
                <a16:creationId xmlns:a16="http://schemas.microsoft.com/office/drawing/2014/main" id="{A89B421E-068A-CC95-5250-F0835D5B93CB}"/>
              </a:ext>
            </a:extLst>
          </p:cNvPr>
          <p:cNvSpPr>
            <a:spLocks noGrp="1"/>
          </p:cNvSpPr>
          <p:nvPr>
            <p:ph type="sldNum" sz="quarter" idx="12"/>
          </p:nvPr>
        </p:nvSpPr>
        <p:spPr/>
        <p:txBody>
          <a:bodyPr/>
          <a:lstStyle/>
          <a:p>
            <a:fld id="{E9C65D10-87AF-0543-995D-B3B02FC12A40}" type="slidenum">
              <a:rPr lang="fr-FR" smtClean="0"/>
              <a:t>35</a:t>
            </a:fld>
            <a:endParaRPr lang="en-US"/>
          </a:p>
        </p:txBody>
      </p:sp>
      <p:sp>
        <p:nvSpPr>
          <p:cNvPr id="8" name="Titre 7">
            <a:extLst>
              <a:ext uri="{FF2B5EF4-FFF2-40B4-BE49-F238E27FC236}">
                <a16:creationId xmlns:a16="http://schemas.microsoft.com/office/drawing/2014/main" id="{5AFFCBCA-712A-78C2-5B95-8146BFCAC3CF}"/>
              </a:ext>
            </a:extLst>
          </p:cNvPr>
          <p:cNvSpPr>
            <a:spLocks noGrp="1"/>
          </p:cNvSpPr>
          <p:nvPr>
            <p:ph type="title"/>
          </p:nvPr>
        </p:nvSpPr>
        <p:spPr/>
        <p:txBody>
          <a:bodyPr/>
          <a:lstStyle/>
          <a:p>
            <a:endParaRPr lang="fr-FR"/>
          </a:p>
        </p:txBody>
      </p:sp>
      <p:sp>
        <p:nvSpPr>
          <p:cNvPr id="9" name="Titre 1">
            <a:extLst>
              <a:ext uri="{FF2B5EF4-FFF2-40B4-BE49-F238E27FC236}">
                <a16:creationId xmlns:a16="http://schemas.microsoft.com/office/drawing/2014/main" id="{30A8B80F-236B-F115-B9E6-5CAD0514D318}"/>
              </a:ext>
            </a:extLst>
          </p:cNvPr>
          <p:cNvSpPr txBox="1">
            <a:spLocks/>
          </p:cNvSpPr>
          <p:nvPr/>
        </p:nvSpPr>
        <p:spPr>
          <a:xfrm>
            <a:off x="838200" y="206259"/>
            <a:ext cx="10515600" cy="94391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fr-BE" sz="3200" b="1" dirty="0">
                <a:solidFill>
                  <a:srgbClr val="A80039"/>
                </a:solidFill>
                <a:latin typeface="Cambria"/>
                <a:cs typeface="Calibri"/>
              </a:rPr>
              <a:t>Quelles pratiques enseignantes pourraient induire ces difficultés ?</a:t>
            </a:r>
            <a:endParaRPr lang="fr-FR" sz="3200" b="1" dirty="0">
              <a:solidFill>
                <a:srgbClr val="A80039"/>
              </a:solidFill>
              <a:latin typeface="Cambria"/>
              <a:cs typeface="Calibri"/>
            </a:endParaRPr>
          </a:p>
        </p:txBody>
      </p:sp>
    </p:spTree>
    <p:extLst>
      <p:ext uri="{BB962C8B-B14F-4D97-AF65-F5344CB8AC3E}">
        <p14:creationId xmlns:p14="http://schemas.microsoft.com/office/powerpoint/2010/main" val="2203047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A0C04-65E5-1B35-D465-D46247C44BE2}"/>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4B6ADEA-9238-88EA-2451-FE86C052F402}"/>
              </a:ext>
            </a:extLst>
          </p:cNvPr>
          <p:cNvSpPr>
            <a:spLocks noGrp="1"/>
          </p:cNvSpPr>
          <p:nvPr>
            <p:ph idx="1"/>
          </p:nvPr>
        </p:nvSpPr>
        <p:spPr>
          <a:xfrm>
            <a:off x="565245" y="1402220"/>
            <a:ext cx="6210205" cy="3113772"/>
          </a:xfrm>
        </p:spPr>
        <p:txBody>
          <a:bodyPr>
            <a:noAutofit/>
          </a:bodyPr>
          <a:lstStyle/>
          <a:p>
            <a:pPr algn="just">
              <a:lnSpc>
                <a:spcPct val="100000"/>
              </a:lnSpc>
              <a:spcBef>
                <a:spcPts val="600"/>
              </a:spcBef>
            </a:pPr>
            <a:r>
              <a:rPr lang="fr-BE" sz="1600" dirty="0">
                <a:latin typeface="Cambria" panose="02040503050406030204" pitchFamily="18" charset="0"/>
              </a:rPr>
              <a:t>Données en ordre croissant, illusion par centration sur certaines cellules du tableau vs analyse globale (Galai et al., 1990)</a:t>
            </a:r>
          </a:p>
          <a:p>
            <a:pPr algn="just">
              <a:lnSpc>
                <a:spcPct val="100000"/>
              </a:lnSpc>
              <a:spcBef>
                <a:spcPts val="600"/>
              </a:spcBef>
            </a:pPr>
            <a:r>
              <a:rPr lang="fr-BE" sz="1600" dirty="0">
                <a:latin typeface="Cambria" panose="02040503050406030204" pitchFamily="18" charset="0"/>
              </a:rPr>
              <a:t>Recherche de liens entre les données du tableau, sans tenir compte du contexte du problème (Oliveira, 2005)</a:t>
            </a:r>
          </a:p>
          <a:p>
            <a:pPr algn="just">
              <a:lnSpc>
                <a:spcPct val="100000"/>
              </a:lnSpc>
              <a:spcBef>
                <a:spcPts val="600"/>
              </a:spcBef>
            </a:pPr>
            <a:endParaRPr lang="fr-BE" sz="1600" dirty="0">
              <a:latin typeface="Cambria" panose="02040503050406030204" pitchFamily="18" charset="0"/>
            </a:endParaRPr>
          </a:p>
          <a:p>
            <a:pPr algn="just">
              <a:lnSpc>
                <a:spcPct val="100000"/>
              </a:lnSpc>
              <a:spcBef>
                <a:spcPts val="600"/>
              </a:spcBef>
            </a:pPr>
            <a:endParaRPr lang="fr-BE" sz="1600" dirty="0">
              <a:latin typeface="Cambria" panose="02040503050406030204" pitchFamily="18" charset="0"/>
            </a:endParaRPr>
          </a:p>
          <a:p>
            <a:pPr algn="just">
              <a:lnSpc>
                <a:spcPct val="100000"/>
              </a:lnSpc>
              <a:spcBef>
                <a:spcPts val="600"/>
              </a:spcBef>
            </a:pPr>
            <a:endParaRPr lang="fr-BE" sz="1600" dirty="0">
              <a:latin typeface="Cambria" panose="02040503050406030204" pitchFamily="18" charset="0"/>
            </a:endParaRPr>
          </a:p>
          <a:p>
            <a:pPr algn="just">
              <a:lnSpc>
                <a:spcPct val="100000"/>
              </a:lnSpc>
              <a:spcBef>
                <a:spcPts val="600"/>
              </a:spcBef>
            </a:pPr>
            <a:r>
              <a:rPr lang="fr-BE" sz="1600" dirty="0">
                <a:latin typeface="Cambria" panose="02040503050406030204" pitchFamily="18" charset="0"/>
              </a:rPr>
              <a:t>Même si couramment utilisé en classe (Boisnard et al., 1994), utilisation abusive et trop hâtive du tableau (Simard, 2012) </a:t>
            </a:r>
          </a:p>
          <a:p>
            <a:pPr marL="0" indent="0" algn="just">
              <a:lnSpc>
                <a:spcPct val="100000"/>
              </a:lnSpc>
              <a:spcBef>
                <a:spcPts val="600"/>
              </a:spcBef>
              <a:buNone/>
            </a:pPr>
            <a:r>
              <a:rPr lang="fr-BE" sz="1600" dirty="0">
                <a:latin typeface="Cambria" panose="02040503050406030204" pitchFamily="18" charset="0"/>
              </a:rPr>
              <a:t>-&gt;  erreurs, utilisation forcée dans leur raisonnement, quid pertinence ?</a:t>
            </a:r>
          </a:p>
          <a:p>
            <a:pPr marL="0" indent="0" algn="just">
              <a:lnSpc>
                <a:spcPct val="100000"/>
              </a:lnSpc>
              <a:spcBef>
                <a:spcPts val="600"/>
              </a:spcBef>
              <a:buNone/>
            </a:pPr>
            <a:endParaRPr lang="fr-BE" sz="1600" dirty="0">
              <a:latin typeface="Cambria" panose="02040503050406030204" pitchFamily="18" charset="0"/>
            </a:endParaRPr>
          </a:p>
          <a:p>
            <a:pPr marL="0" indent="0" algn="just">
              <a:lnSpc>
                <a:spcPct val="100000"/>
              </a:lnSpc>
              <a:spcBef>
                <a:spcPts val="600"/>
              </a:spcBef>
              <a:buNone/>
            </a:pPr>
            <a:endParaRPr lang="fr-BE" sz="1600" dirty="0">
              <a:latin typeface="Cambria" panose="02040503050406030204" pitchFamily="18" charset="0"/>
            </a:endParaRPr>
          </a:p>
          <a:p>
            <a:pPr algn="just">
              <a:lnSpc>
                <a:spcPct val="100000"/>
              </a:lnSpc>
              <a:spcBef>
                <a:spcPts val="600"/>
              </a:spcBef>
            </a:pPr>
            <a:r>
              <a:rPr lang="fr-BE" sz="1600" dirty="0">
                <a:latin typeface="Cambria" panose="02040503050406030204" pitchFamily="18" charset="0"/>
              </a:rPr>
              <a:t>Données organisées sous forme tabulaire, sans pour autant entretenir une relation de proportionnalité</a:t>
            </a:r>
          </a:p>
        </p:txBody>
      </p:sp>
      <p:pic>
        <p:nvPicPr>
          <p:cNvPr id="4" name="Image 3">
            <a:extLst>
              <a:ext uri="{FF2B5EF4-FFF2-40B4-BE49-F238E27FC236}">
                <a16:creationId xmlns:a16="http://schemas.microsoft.com/office/drawing/2014/main" id="{00B9F105-8A8B-3B7B-40FA-9046EDE944B2}"/>
              </a:ext>
            </a:extLst>
          </p:cNvPr>
          <p:cNvPicPr>
            <a:picLocks noChangeAspect="1"/>
          </p:cNvPicPr>
          <p:nvPr/>
        </p:nvPicPr>
        <p:blipFill>
          <a:blip r:embed="rId2"/>
          <a:srcRect t="26100"/>
          <a:stretch>
            <a:fillRect/>
          </a:stretch>
        </p:blipFill>
        <p:spPr>
          <a:xfrm>
            <a:off x="7042150" y="1239864"/>
            <a:ext cx="4044950" cy="1307947"/>
          </a:xfrm>
          <a:prstGeom prst="rect">
            <a:avLst/>
          </a:prstGeom>
        </p:spPr>
      </p:pic>
      <p:pic>
        <p:nvPicPr>
          <p:cNvPr id="5" name="Image 4">
            <a:extLst>
              <a:ext uri="{FF2B5EF4-FFF2-40B4-BE49-F238E27FC236}">
                <a16:creationId xmlns:a16="http://schemas.microsoft.com/office/drawing/2014/main" id="{E1B9B24A-4EA7-A717-54F5-BEC8D51AC0EB}"/>
              </a:ext>
            </a:extLst>
          </p:cNvPr>
          <p:cNvPicPr>
            <a:picLocks noChangeAspect="1"/>
          </p:cNvPicPr>
          <p:nvPr/>
        </p:nvPicPr>
        <p:blipFill>
          <a:blip r:embed="rId3"/>
          <a:srcRect l="1797" t="25977" r="2124" b="5127"/>
          <a:stretch>
            <a:fillRect/>
          </a:stretch>
        </p:blipFill>
        <p:spPr>
          <a:xfrm>
            <a:off x="7042150" y="5213526"/>
            <a:ext cx="4429125" cy="1144945"/>
          </a:xfrm>
          <a:prstGeom prst="rect">
            <a:avLst/>
          </a:prstGeom>
        </p:spPr>
      </p:pic>
      <p:pic>
        <p:nvPicPr>
          <p:cNvPr id="6" name="Image 5">
            <a:extLst>
              <a:ext uri="{FF2B5EF4-FFF2-40B4-BE49-F238E27FC236}">
                <a16:creationId xmlns:a16="http://schemas.microsoft.com/office/drawing/2014/main" id="{1C57653B-63EF-EA28-DF9E-0E32E3D3C0D4}"/>
              </a:ext>
            </a:extLst>
          </p:cNvPr>
          <p:cNvPicPr>
            <a:picLocks noChangeAspect="1"/>
          </p:cNvPicPr>
          <p:nvPr/>
        </p:nvPicPr>
        <p:blipFill>
          <a:blip r:embed="rId4"/>
          <a:srcRect r="6045" b="27574"/>
          <a:stretch>
            <a:fillRect/>
          </a:stretch>
        </p:blipFill>
        <p:spPr>
          <a:xfrm>
            <a:off x="7254875" y="2959106"/>
            <a:ext cx="3619500" cy="1947538"/>
          </a:xfrm>
          <a:prstGeom prst="rect">
            <a:avLst/>
          </a:prstGeom>
        </p:spPr>
      </p:pic>
      <p:sp>
        <p:nvSpPr>
          <p:cNvPr id="8" name="Slide Number Placeholder 7">
            <a:extLst>
              <a:ext uri="{FF2B5EF4-FFF2-40B4-BE49-F238E27FC236}">
                <a16:creationId xmlns:a16="http://schemas.microsoft.com/office/drawing/2014/main" id="{26742823-E825-B7FE-85E8-0578BE9E4118}"/>
              </a:ext>
            </a:extLst>
          </p:cNvPr>
          <p:cNvSpPr>
            <a:spLocks noGrp="1"/>
          </p:cNvSpPr>
          <p:nvPr>
            <p:ph type="sldNum" sz="quarter" idx="12"/>
          </p:nvPr>
        </p:nvSpPr>
        <p:spPr/>
        <p:txBody>
          <a:bodyPr/>
          <a:lstStyle/>
          <a:p>
            <a:fld id="{E9C65D10-87AF-0543-995D-B3B02FC12A40}" type="slidenum">
              <a:rPr lang="fr-FR" smtClean="0"/>
              <a:t>36</a:t>
            </a:fld>
            <a:endParaRPr lang="en-US"/>
          </a:p>
        </p:txBody>
      </p:sp>
      <p:sp>
        <p:nvSpPr>
          <p:cNvPr id="10" name="Titre 9">
            <a:extLst>
              <a:ext uri="{FF2B5EF4-FFF2-40B4-BE49-F238E27FC236}">
                <a16:creationId xmlns:a16="http://schemas.microsoft.com/office/drawing/2014/main" id="{15C9F2D7-A311-B116-2367-F436EF67E93B}"/>
              </a:ext>
            </a:extLst>
          </p:cNvPr>
          <p:cNvSpPr>
            <a:spLocks noGrp="1"/>
          </p:cNvSpPr>
          <p:nvPr>
            <p:ph type="title"/>
          </p:nvPr>
        </p:nvSpPr>
        <p:spPr/>
        <p:txBody>
          <a:bodyPr/>
          <a:lstStyle/>
          <a:p>
            <a:endParaRPr lang="fr-FR"/>
          </a:p>
        </p:txBody>
      </p:sp>
      <p:sp>
        <p:nvSpPr>
          <p:cNvPr id="11" name="Titre 1">
            <a:extLst>
              <a:ext uri="{FF2B5EF4-FFF2-40B4-BE49-F238E27FC236}">
                <a16:creationId xmlns:a16="http://schemas.microsoft.com/office/drawing/2014/main" id="{937D8BBD-0B11-B438-77AE-22571C9C6CBF}"/>
              </a:ext>
            </a:extLst>
          </p:cNvPr>
          <p:cNvSpPr txBox="1">
            <a:spLocks/>
          </p:cNvSpPr>
          <p:nvPr/>
        </p:nvSpPr>
        <p:spPr>
          <a:xfrm>
            <a:off x="838200" y="232344"/>
            <a:ext cx="10515600" cy="95353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fr-BE" sz="3200" b="1" dirty="0">
                <a:solidFill>
                  <a:srgbClr val="A80039"/>
                </a:solidFill>
                <a:latin typeface="Cambria"/>
                <a:cs typeface="Calibri"/>
              </a:rPr>
              <a:t>Quelles pratiques enseignantes pourraient induire ces difficultés ?</a:t>
            </a:r>
            <a:endParaRPr lang="fr-FR" sz="3200" b="1" dirty="0">
              <a:solidFill>
                <a:srgbClr val="A80039"/>
              </a:solidFill>
              <a:latin typeface="Cambria"/>
              <a:cs typeface="Calibri"/>
            </a:endParaRPr>
          </a:p>
        </p:txBody>
      </p:sp>
    </p:spTree>
    <p:extLst>
      <p:ext uri="{BB962C8B-B14F-4D97-AF65-F5344CB8AC3E}">
        <p14:creationId xmlns:p14="http://schemas.microsoft.com/office/powerpoint/2010/main" val="3606975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0BF96-440D-F429-6EB3-154310D977A3}"/>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1DB6C05-5106-724E-D192-04A69A7394D5}"/>
              </a:ext>
            </a:extLst>
          </p:cNvPr>
          <p:cNvSpPr>
            <a:spLocks noGrp="1"/>
          </p:cNvSpPr>
          <p:nvPr>
            <p:ph idx="1"/>
          </p:nvPr>
        </p:nvSpPr>
        <p:spPr>
          <a:xfrm>
            <a:off x="838200" y="1150964"/>
            <a:ext cx="10515600" cy="4937099"/>
          </a:xfrm>
        </p:spPr>
        <p:txBody>
          <a:bodyPr>
            <a:normAutofit/>
          </a:bodyPr>
          <a:lstStyle/>
          <a:p>
            <a:pPr algn="just"/>
            <a:r>
              <a:rPr lang="fr-BE" sz="2000" dirty="0">
                <a:latin typeface="Cambria" panose="02040503050406030204" pitchFamily="18" charset="0"/>
              </a:rPr>
              <a:t>Représentations standardisées imposées</a:t>
            </a:r>
          </a:p>
        </p:txBody>
      </p:sp>
      <p:pic>
        <p:nvPicPr>
          <p:cNvPr id="4" name="Image 3">
            <a:extLst>
              <a:ext uri="{FF2B5EF4-FFF2-40B4-BE49-F238E27FC236}">
                <a16:creationId xmlns:a16="http://schemas.microsoft.com/office/drawing/2014/main" id="{59E22C36-1D77-2236-5F79-CF96B0FCB35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043586" y="1688287"/>
            <a:ext cx="8104826" cy="3098563"/>
          </a:xfrm>
          <a:prstGeom prst="rect">
            <a:avLst/>
          </a:prstGeom>
        </p:spPr>
      </p:pic>
      <p:sp>
        <p:nvSpPr>
          <p:cNvPr id="9" name="ZoneTexte 8">
            <a:extLst>
              <a:ext uri="{FF2B5EF4-FFF2-40B4-BE49-F238E27FC236}">
                <a16:creationId xmlns:a16="http://schemas.microsoft.com/office/drawing/2014/main" id="{9FB33A23-CF75-17D1-9189-DEDA56440B1D}"/>
              </a:ext>
            </a:extLst>
          </p:cNvPr>
          <p:cNvSpPr txBox="1"/>
          <p:nvPr/>
        </p:nvSpPr>
        <p:spPr>
          <a:xfrm>
            <a:off x="268404" y="5052980"/>
            <a:ext cx="11655187" cy="1169551"/>
          </a:xfrm>
          <a:prstGeom prst="rect">
            <a:avLst/>
          </a:prstGeom>
          <a:noFill/>
        </p:spPr>
        <p:txBody>
          <a:bodyPr wrap="square">
            <a:spAutoFit/>
          </a:bodyPr>
          <a:lstStyle/>
          <a:p>
            <a:pPr algn="just"/>
            <a:r>
              <a:rPr lang="fr-FR" sz="1400" i="1" dirty="0">
                <a:latin typeface="Cambria" panose="02040503050406030204" pitchFamily="18" charset="0"/>
              </a:rPr>
              <a:t>« La règle de trois est une technique très ancienne dans la résolution des situations problèmes proposées aux élèves du primaire. Ces problèmes de l’époque faisant généralement appel à des situations de la vie courante ne demandaient pas d’étudier s’ils relèvent ou non d’une situation de proportionnalité. La proportionnalité est admise d’avance, il s’agit simplement d’appliquer une méthode ou une technique, en occurrence la règle de trois, pour déterminer l’inconnue. Autrement dit, cette règle est tout juste une technique, un outil d’un usage mécanique pour résoudre un problème de proportionnalité ; elle ne s’intéresse pas à la nature des relations entre les grandeurs. » </a:t>
            </a:r>
            <a:r>
              <a:rPr lang="fr-FR" sz="1400" dirty="0">
                <a:latin typeface="Cambria" panose="02040503050406030204" pitchFamily="18" charset="0"/>
              </a:rPr>
              <a:t>(Alpha &amp; </a:t>
            </a:r>
            <a:r>
              <a:rPr lang="fr-FR" sz="1400" dirty="0" err="1">
                <a:latin typeface="Cambria" panose="02040503050406030204" pitchFamily="18" charset="0"/>
              </a:rPr>
              <a:t>Almouloud</a:t>
            </a:r>
            <a:r>
              <a:rPr lang="fr-FR" sz="1400" dirty="0">
                <a:latin typeface="Cambria" panose="02040503050406030204" pitchFamily="18" charset="0"/>
              </a:rPr>
              <a:t>, 2001, p.200</a:t>
            </a:r>
            <a:r>
              <a:rPr lang="fr-FR" sz="1400" i="1" dirty="0">
                <a:latin typeface="Cambria" panose="02040503050406030204" pitchFamily="18" charset="0"/>
              </a:rPr>
              <a:t>)</a:t>
            </a:r>
          </a:p>
        </p:txBody>
      </p:sp>
      <p:sp>
        <p:nvSpPr>
          <p:cNvPr id="6" name="Slide Number Placeholder 5">
            <a:extLst>
              <a:ext uri="{FF2B5EF4-FFF2-40B4-BE49-F238E27FC236}">
                <a16:creationId xmlns:a16="http://schemas.microsoft.com/office/drawing/2014/main" id="{F1D7267E-1F31-25AF-ED85-871F718878C5}"/>
              </a:ext>
            </a:extLst>
          </p:cNvPr>
          <p:cNvSpPr>
            <a:spLocks noGrp="1"/>
          </p:cNvSpPr>
          <p:nvPr>
            <p:ph type="sldNum" sz="quarter" idx="12"/>
          </p:nvPr>
        </p:nvSpPr>
        <p:spPr/>
        <p:txBody>
          <a:bodyPr/>
          <a:lstStyle/>
          <a:p>
            <a:fld id="{E9C65D10-87AF-0543-995D-B3B02FC12A40}" type="slidenum">
              <a:rPr lang="fr-FR" smtClean="0"/>
              <a:t>37</a:t>
            </a:fld>
            <a:endParaRPr lang="en-US"/>
          </a:p>
        </p:txBody>
      </p:sp>
      <p:sp>
        <p:nvSpPr>
          <p:cNvPr id="8" name="Titre 7">
            <a:extLst>
              <a:ext uri="{FF2B5EF4-FFF2-40B4-BE49-F238E27FC236}">
                <a16:creationId xmlns:a16="http://schemas.microsoft.com/office/drawing/2014/main" id="{EE03EDB8-08ED-DDD7-680B-3C2192E7E09E}"/>
              </a:ext>
            </a:extLst>
          </p:cNvPr>
          <p:cNvSpPr>
            <a:spLocks noGrp="1"/>
          </p:cNvSpPr>
          <p:nvPr>
            <p:ph type="title"/>
          </p:nvPr>
        </p:nvSpPr>
        <p:spPr>
          <a:xfrm>
            <a:off x="838199" y="96594"/>
            <a:ext cx="10515600" cy="1325563"/>
          </a:xfrm>
        </p:spPr>
        <p:txBody>
          <a:bodyPr/>
          <a:lstStyle/>
          <a:p>
            <a:endParaRPr lang="fr-FR" dirty="0"/>
          </a:p>
        </p:txBody>
      </p:sp>
      <p:sp>
        <p:nvSpPr>
          <p:cNvPr id="10" name="Titre 1">
            <a:extLst>
              <a:ext uri="{FF2B5EF4-FFF2-40B4-BE49-F238E27FC236}">
                <a16:creationId xmlns:a16="http://schemas.microsoft.com/office/drawing/2014/main" id="{71337336-4508-AB8B-38E0-8884910EE0F3}"/>
              </a:ext>
            </a:extLst>
          </p:cNvPr>
          <p:cNvSpPr txBox="1">
            <a:spLocks/>
          </p:cNvSpPr>
          <p:nvPr/>
        </p:nvSpPr>
        <p:spPr>
          <a:xfrm>
            <a:off x="838198" y="104790"/>
            <a:ext cx="10515600" cy="96623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fr-BE" sz="3200" b="1" dirty="0">
                <a:solidFill>
                  <a:srgbClr val="A80039"/>
                </a:solidFill>
                <a:latin typeface="Cambria"/>
                <a:cs typeface="Calibri"/>
              </a:rPr>
              <a:t>Quelles pratiques enseignantes pourraient induire ces difficultés ?</a:t>
            </a:r>
            <a:endParaRPr lang="fr-FR" sz="3200" b="1" dirty="0">
              <a:solidFill>
                <a:srgbClr val="A80039"/>
              </a:solidFill>
              <a:latin typeface="Cambria"/>
              <a:cs typeface="Calibri"/>
            </a:endParaRPr>
          </a:p>
        </p:txBody>
      </p:sp>
    </p:spTree>
    <p:extLst>
      <p:ext uri="{BB962C8B-B14F-4D97-AF65-F5344CB8AC3E}">
        <p14:creationId xmlns:p14="http://schemas.microsoft.com/office/powerpoint/2010/main" val="1636408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DBB5A-3DFA-3609-C792-636E250BC958}"/>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C408FC2-7E96-16DD-879B-CF900E11072E}"/>
              </a:ext>
            </a:extLst>
          </p:cNvPr>
          <p:cNvSpPr>
            <a:spLocks noGrp="1"/>
          </p:cNvSpPr>
          <p:nvPr>
            <p:ph idx="1"/>
          </p:nvPr>
        </p:nvSpPr>
        <p:spPr>
          <a:xfrm>
            <a:off x="838200" y="1690688"/>
            <a:ext cx="10515600" cy="4937099"/>
          </a:xfrm>
        </p:spPr>
        <p:txBody>
          <a:bodyPr>
            <a:normAutofit/>
          </a:bodyPr>
          <a:lstStyle/>
          <a:p>
            <a:pPr algn="just">
              <a:lnSpc>
                <a:spcPct val="100000"/>
              </a:lnSpc>
            </a:pPr>
            <a:r>
              <a:rPr lang="fr-BE" sz="1800" dirty="0">
                <a:latin typeface="Cambria" panose="02040503050406030204" pitchFamily="18" charset="0"/>
              </a:rPr>
              <a:t>Évitement de certains domaines : Similitudes planes, des situations d'apprentissage cruciales pour passer du raisonnement additif au multiplicatif.</a:t>
            </a:r>
          </a:p>
          <a:p>
            <a:pPr algn="just">
              <a:lnSpc>
                <a:spcPct val="100000"/>
              </a:lnSpc>
            </a:pPr>
            <a:endParaRPr lang="fr-BE" sz="1800" dirty="0">
              <a:latin typeface="Cambria" panose="02040503050406030204" pitchFamily="18" charset="0"/>
            </a:endParaRPr>
          </a:p>
          <a:p>
            <a:pPr algn="just">
              <a:lnSpc>
                <a:spcPct val="100000"/>
              </a:lnSpc>
            </a:pPr>
            <a:r>
              <a:rPr lang="fr-BE" sz="1800" dirty="0">
                <a:latin typeface="Cambria" panose="02040503050406030204" pitchFamily="18" charset="0"/>
              </a:rPr>
              <a:t>Plus les enseignants perçoivent les similitudes planes comme des tâches difficiles, moins ils proposent ce type de tâches à leurs élèves (Dragone, 2025). </a:t>
            </a:r>
          </a:p>
          <a:p>
            <a:pPr algn="just">
              <a:lnSpc>
                <a:spcPct val="100000"/>
              </a:lnSpc>
            </a:pPr>
            <a:endParaRPr lang="fr-BE" sz="1800" dirty="0">
              <a:latin typeface="Cambria" panose="02040503050406030204" pitchFamily="18" charset="0"/>
            </a:endParaRPr>
          </a:p>
          <a:p>
            <a:pPr algn="just">
              <a:lnSpc>
                <a:spcPct val="100000"/>
              </a:lnSpc>
            </a:pPr>
            <a:r>
              <a:rPr lang="fr-BE" sz="1800" dirty="0">
                <a:latin typeface="Cambria" panose="02040503050406030204" pitchFamily="18" charset="0"/>
              </a:rPr>
              <a:t>De plus, les enseignants qui ont tendance à recourir aux similitudes planes sont également plus confiants dans leur capacité à enseigner ce concept (Dragone, 2025). </a:t>
            </a:r>
          </a:p>
          <a:p>
            <a:pPr algn="just">
              <a:lnSpc>
                <a:spcPct val="100000"/>
              </a:lnSpc>
            </a:pPr>
            <a:endParaRPr lang="fr-BE" sz="2000" dirty="0">
              <a:latin typeface="Cambria" panose="02040503050406030204" pitchFamily="18" charset="0"/>
            </a:endParaRPr>
          </a:p>
        </p:txBody>
      </p:sp>
      <p:sp>
        <p:nvSpPr>
          <p:cNvPr id="5" name="Slide Number Placeholder 4">
            <a:extLst>
              <a:ext uri="{FF2B5EF4-FFF2-40B4-BE49-F238E27FC236}">
                <a16:creationId xmlns:a16="http://schemas.microsoft.com/office/drawing/2014/main" id="{3E2C18D6-B869-C14A-CEC9-BBF2E42D6D7E}"/>
              </a:ext>
            </a:extLst>
          </p:cNvPr>
          <p:cNvSpPr>
            <a:spLocks noGrp="1"/>
          </p:cNvSpPr>
          <p:nvPr>
            <p:ph type="sldNum" sz="quarter" idx="12"/>
          </p:nvPr>
        </p:nvSpPr>
        <p:spPr/>
        <p:txBody>
          <a:bodyPr/>
          <a:lstStyle/>
          <a:p>
            <a:fld id="{E9C65D10-87AF-0543-995D-B3B02FC12A40}" type="slidenum">
              <a:rPr lang="fr-FR" smtClean="0"/>
              <a:t>38</a:t>
            </a:fld>
            <a:endParaRPr lang="en-US"/>
          </a:p>
        </p:txBody>
      </p:sp>
      <p:sp>
        <p:nvSpPr>
          <p:cNvPr id="7" name="Titre 6">
            <a:extLst>
              <a:ext uri="{FF2B5EF4-FFF2-40B4-BE49-F238E27FC236}">
                <a16:creationId xmlns:a16="http://schemas.microsoft.com/office/drawing/2014/main" id="{8A0F683C-6508-3029-9B63-2D60FB731779}"/>
              </a:ext>
            </a:extLst>
          </p:cNvPr>
          <p:cNvSpPr>
            <a:spLocks noGrp="1"/>
          </p:cNvSpPr>
          <p:nvPr>
            <p:ph type="title"/>
          </p:nvPr>
        </p:nvSpPr>
        <p:spPr/>
        <p:txBody>
          <a:bodyPr/>
          <a:lstStyle/>
          <a:p>
            <a:endParaRPr lang="fr-FR"/>
          </a:p>
        </p:txBody>
      </p:sp>
      <p:sp>
        <p:nvSpPr>
          <p:cNvPr id="8" name="Titre 1">
            <a:extLst>
              <a:ext uri="{FF2B5EF4-FFF2-40B4-BE49-F238E27FC236}">
                <a16:creationId xmlns:a16="http://schemas.microsoft.com/office/drawing/2014/main" id="{EB0877F1-AD04-4BEB-9156-9FAB4600A643}"/>
              </a:ext>
            </a:extLst>
          </p:cNvPr>
          <p:cNvSpPr txBox="1">
            <a:spLocks/>
          </p:cNvSpPr>
          <p:nvPr/>
        </p:nvSpPr>
        <p:spPr>
          <a:xfrm>
            <a:off x="838200" y="365125"/>
            <a:ext cx="10515600" cy="10401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fr-BE" sz="3200" b="1" dirty="0">
                <a:solidFill>
                  <a:srgbClr val="A80039"/>
                </a:solidFill>
                <a:latin typeface="Cambria"/>
                <a:cs typeface="Calibri"/>
              </a:rPr>
              <a:t>Quelles pratiques enseignantes pourraient induire ces difficultés ?</a:t>
            </a:r>
            <a:endParaRPr lang="fr-FR" sz="3200" b="1" dirty="0">
              <a:solidFill>
                <a:srgbClr val="A80039"/>
              </a:solidFill>
              <a:latin typeface="Cambria"/>
              <a:cs typeface="Calibri"/>
            </a:endParaRPr>
          </a:p>
        </p:txBody>
      </p:sp>
    </p:spTree>
    <p:extLst>
      <p:ext uri="{BB962C8B-B14F-4D97-AF65-F5344CB8AC3E}">
        <p14:creationId xmlns:p14="http://schemas.microsoft.com/office/powerpoint/2010/main" val="3361274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9D6E5-1A40-F1EB-D36C-E1D9E723A4C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6F5595-7091-E29D-19C4-DE53D2E0E7B8}"/>
              </a:ext>
            </a:extLst>
          </p:cNvPr>
          <p:cNvSpPr>
            <a:spLocks noGrp="1"/>
          </p:cNvSpPr>
          <p:nvPr>
            <p:ph type="title"/>
          </p:nvPr>
        </p:nvSpPr>
        <p:spPr>
          <a:xfrm>
            <a:off x="838200" y="365125"/>
            <a:ext cx="10515600" cy="874739"/>
          </a:xfrm>
        </p:spPr>
        <p:txBody>
          <a:bodyPr>
            <a:normAutofit/>
          </a:bodyPr>
          <a:lstStyle/>
          <a:p>
            <a:pPr algn="just"/>
            <a:r>
              <a:rPr lang="fr-BE" sz="3200" b="1" dirty="0">
                <a:solidFill>
                  <a:srgbClr val="A80039"/>
                </a:solidFill>
                <a:latin typeface="Cambria"/>
                <a:cs typeface="Calibri"/>
              </a:rPr>
              <a:t>Quelles recommandations pédagogiques ?</a:t>
            </a:r>
            <a:endParaRPr lang="fr-FR" sz="3200" b="1" dirty="0">
              <a:solidFill>
                <a:srgbClr val="A80039"/>
              </a:solidFill>
              <a:latin typeface="Cambria"/>
              <a:cs typeface="Calibri"/>
            </a:endParaRPr>
          </a:p>
        </p:txBody>
      </p:sp>
      <p:sp>
        <p:nvSpPr>
          <p:cNvPr id="3" name="Espace réservé du contenu 2">
            <a:extLst>
              <a:ext uri="{FF2B5EF4-FFF2-40B4-BE49-F238E27FC236}">
                <a16:creationId xmlns:a16="http://schemas.microsoft.com/office/drawing/2014/main" id="{85658D49-21F8-D6ED-A564-F54DBC571986}"/>
              </a:ext>
            </a:extLst>
          </p:cNvPr>
          <p:cNvSpPr>
            <a:spLocks noGrp="1"/>
          </p:cNvSpPr>
          <p:nvPr>
            <p:ph idx="1"/>
          </p:nvPr>
        </p:nvSpPr>
        <p:spPr>
          <a:xfrm>
            <a:off x="838200" y="1430083"/>
            <a:ext cx="10515600" cy="4937099"/>
          </a:xfrm>
        </p:spPr>
        <p:txBody>
          <a:bodyPr>
            <a:noAutofit/>
          </a:bodyPr>
          <a:lstStyle/>
          <a:p>
            <a:pPr algn="just">
              <a:lnSpc>
                <a:spcPct val="100000"/>
              </a:lnSpc>
              <a:spcBef>
                <a:spcPts val="600"/>
              </a:spcBef>
            </a:pPr>
            <a:r>
              <a:rPr lang="fr-BE" sz="1600" dirty="0">
                <a:latin typeface="Cambria" panose="02040503050406030204" pitchFamily="18" charset="0"/>
              </a:rPr>
              <a:t>Connaissances des stratégies mais ne pas savoir quand les appliquer ou utilisation inappropriée (Simard, 2012) </a:t>
            </a:r>
          </a:p>
          <a:p>
            <a:pPr algn="just">
              <a:lnSpc>
                <a:spcPct val="100000"/>
              </a:lnSpc>
              <a:spcBef>
                <a:spcPts val="600"/>
              </a:spcBef>
            </a:pPr>
            <a:endParaRPr lang="fr-BE" sz="1600" dirty="0">
              <a:latin typeface="Cambria" panose="02040503050406030204" pitchFamily="18" charset="0"/>
            </a:endParaRPr>
          </a:p>
          <a:p>
            <a:pPr algn="just">
              <a:lnSpc>
                <a:spcPct val="100000"/>
              </a:lnSpc>
              <a:spcBef>
                <a:spcPts val="600"/>
              </a:spcBef>
            </a:pPr>
            <a:r>
              <a:rPr lang="fr-BE" sz="1600" dirty="0">
                <a:latin typeface="Cambria" panose="02040503050406030204" pitchFamily="18" charset="0"/>
              </a:rPr>
              <a:t>Confrontation à la non-proportionnalité pour éviter un recours systématique et abusif (De Bock et al., 2010), voire le plus tôt possible (Géron et al., 2007)</a:t>
            </a:r>
          </a:p>
          <a:p>
            <a:pPr algn="just">
              <a:lnSpc>
                <a:spcPct val="100000"/>
              </a:lnSpc>
              <a:spcBef>
                <a:spcPts val="600"/>
              </a:spcBef>
            </a:pPr>
            <a:endParaRPr lang="fr-BE" sz="1600" dirty="0">
              <a:latin typeface="Cambria" panose="02040503050406030204" pitchFamily="18" charset="0"/>
            </a:endParaRPr>
          </a:p>
          <a:p>
            <a:pPr algn="just">
              <a:lnSpc>
                <a:spcPct val="100000"/>
              </a:lnSpc>
              <a:spcBef>
                <a:spcPts val="600"/>
              </a:spcBef>
            </a:pPr>
            <a:r>
              <a:rPr lang="fr-BE" sz="1600" dirty="0">
                <a:latin typeface="Cambria" panose="02040503050406030204" pitchFamily="18" charset="0"/>
              </a:rPr>
              <a:t>Compréhension des situations proportionnelles et non proportionnelles avant les stratégies de résolution (</a:t>
            </a:r>
            <a:r>
              <a:rPr lang="fr-BE" sz="1600" dirty="0" err="1">
                <a:latin typeface="Cambria" panose="02040503050406030204" pitchFamily="18" charset="0"/>
              </a:rPr>
              <a:t>Lamon</a:t>
            </a:r>
            <a:r>
              <a:rPr lang="fr-BE" sz="1600" dirty="0">
                <a:latin typeface="Cambria" panose="02040503050406030204" pitchFamily="18" charset="0"/>
              </a:rPr>
              <a:t>, 2020)</a:t>
            </a:r>
          </a:p>
          <a:p>
            <a:pPr algn="just">
              <a:lnSpc>
                <a:spcPct val="100000"/>
              </a:lnSpc>
              <a:spcBef>
                <a:spcPts val="600"/>
              </a:spcBef>
            </a:pPr>
            <a:endParaRPr lang="fr-BE" sz="1600" dirty="0">
              <a:latin typeface="Cambria" panose="02040503050406030204" pitchFamily="18" charset="0"/>
            </a:endParaRPr>
          </a:p>
          <a:p>
            <a:pPr algn="just">
              <a:lnSpc>
                <a:spcPct val="100000"/>
              </a:lnSpc>
              <a:spcBef>
                <a:spcPts val="600"/>
              </a:spcBef>
            </a:pPr>
            <a:r>
              <a:rPr lang="fr-BE" sz="1600" dirty="0">
                <a:latin typeface="Cambria" panose="02040503050406030204" pitchFamily="18" charset="0"/>
              </a:rPr>
              <a:t>Caractérisation d'un problème de proportionnalité ou non par un troisième jeu de valeurs dans l'énoncé (Oliveira, 2008) afin de mieux appréhender la structure multiplicative sous-jacente </a:t>
            </a:r>
          </a:p>
          <a:p>
            <a:pPr marL="0" indent="0" algn="just">
              <a:lnSpc>
                <a:spcPct val="100000"/>
              </a:lnSpc>
              <a:spcBef>
                <a:spcPts val="600"/>
              </a:spcBef>
              <a:buNone/>
            </a:pPr>
            <a:endParaRPr lang="fr-BE" sz="1600" i="1" dirty="0">
              <a:latin typeface="Cambria" panose="02040503050406030204" pitchFamily="18" charset="0"/>
            </a:endParaRPr>
          </a:p>
          <a:p>
            <a:pPr marL="0" indent="0" algn="just">
              <a:lnSpc>
                <a:spcPct val="100000"/>
              </a:lnSpc>
              <a:spcBef>
                <a:spcPts val="600"/>
              </a:spcBef>
              <a:buNone/>
            </a:pPr>
            <a:r>
              <a:rPr lang="fr-BE" sz="1600" i="1" dirty="0">
                <a:latin typeface="Cambria" panose="02040503050406030204" pitchFamily="18" charset="0"/>
              </a:rPr>
              <a:t>Voici un exemple d’énoncé : « Une voiture parcourt 240 km avec 30 litres d'essence et 80 km avec 10 litres d’essence. Combien de kilomètres pourra-t-elle parcourir avec 45 litres d'essence ? ». </a:t>
            </a:r>
          </a:p>
        </p:txBody>
      </p:sp>
      <p:sp>
        <p:nvSpPr>
          <p:cNvPr id="5" name="Slide Number Placeholder 4">
            <a:extLst>
              <a:ext uri="{FF2B5EF4-FFF2-40B4-BE49-F238E27FC236}">
                <a16:creationId xmlns:a16="http://schemas.microsoft.com/office/drawing/2014/main" id="{50BA341F-9BD9-442E-9F31-99C239BA3017}"/>
              </a:ext>
            </a:extLst>
          </p:cNvPr>
          <p:cNvSpPr>
            <a:spLocks noGrp="1"/>
          </p:cNvSpPr>
          <p:nvPr>
            <p:ph type="sldNum" sz="quarter" idx="12"/>
          </p:nvPr>
        </p:nvSpPr>
        <p:spPr/>
        <p:txBody>
          <a:bodyPr/>
          <a:lstStyle/>
          <a:p>
            <a:fld id="{E9C65D10-87AF-0543-995D-B3B02FC12A40}" type="slidenum">
              <a:rPr lang="fr-FR" smtClean="0"/>
              <a:t>39</a:t>
            </a:fld>
            <a:endParaRPr lang="en-US"/>
          </a:p>
        </p:txBody>
      </p:sp>
    </p:spTree>
    <p:extLst>
      <p:ext uri="{BB962C8B-B14F-4D97-AF65-F5344CB8AC3E}">
        <p14:creationId xmlns:p14="http://schemas.microsoft.com/office/powerpoint/2010/main" val="964203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7570D0-9269-D2E7-1B00-4606E9922C1C}"/>
              </a:ext>
            </a:extLst>
          </p:cNvPr>
          <p:cNvSpPr>
            <a:spLocks noGrp="1"/>
          </p:cNvSpPr>
          <p:nvPr>
            <p:ph type="title"/>
          </p:nvPr>
        </p:nvSpPr>
        <p:spPr>
          <a:xfrm>
            <a:off x="838200" y="1825625"/>
            <a:ext cx="10515600" cy="1325563"/>
          </a:xfrm>
        </p:spPr>
        <p:txBody>
          <a:bodyPr>
            <a:normAutofit fontScale="90000"/>
          </a:bodyPr>
          <a:lstStyle/>
          <a:p>
            <a:pPr algn="ctr"/>
            <a:r>
              <a:rPr lang="fr-BE" sz="3600" b="1" dirty="0">
                <a:latin typeface="Cambria"/>
                <a:ea typeface="Cambria"/>
              </a:rPr>
              <a:t>Les prérequis des étudiants dans des filières scientifiques universitaires</a:t>
            </a:r>
            <a:br>
              <a:rPr lang="fr-BE" sz="3600" b="1" dirty="0">
                <a:latin typeface="Cambria"/>
                <a:ea typeface="Cambria"/>
              </a:rPr>
            </a:br>
            <a:br>
              <a:rPr lang="fr-BE" sz="3600" b="1" dirty="0">
                <a:latin typeface="Cambria"/>
                <a:ea typeface="Cambria"/>
              </a:rPr>
            </a:br>
            <a:r>
              <a:rPr lang="fr-BE" sz="3600" dirty="0">
                <a:latin typeface="Cambria"/>
                <a:ea typeface="Cambria"/>
              </a:rPr>
              <a:t>Service de Didactique des Disciplines Scientifiques</a:t>
            </a:r>
            <a:br>
              <a:rPr lang="fr-BE" dirty="0">
                <a:latin typeface="Cambria"/>
                <a:ea typeface="Cambria"/>
              </a:rPr>
            </a:br>
            <a:endParaRPr lang="fr-FR" dirty="0"/>
          </a:p>
        </p:txBody>
      </p:sp>
      <p:sp>
        <p:nvSpPr>
          <p:cNvPr id="3" name="Espace réservé du contenu 2">
            <a:extLst>
              <a:ext uri="{FF2B5EF4-FFF2-40B4-BE49-F238E27FC236}">
                <a16:creationId xmlns:a16="http://schemas.microsoft.com/office/drawing/2014/main" id="{2AE58F43-8CDF-D482-4223-BF3A7CEF4AA8}"/>
              </a:ext>
            </a:extLst>
          </p:cNvPr>
          <p:cNvSpPr>
            <a:spLocks noGrp="1"/>
          </p:cNvSpPr>
          <p:nvPr>
            <p:ph idx="1"/>
          </p:nvPr>
        </p:nvSpPr>
        <p:spPr>
          <a:xfrm>
            <a:off x="1616764" y="3246783"/>
            <a:ext cx="9737035" cy="2930180"/>
          </a:xfrm>
        </p:spPr>
        <p:txBody>
          <a:bodyPr/>
          <a:lstStyle/>
          <a:p>
            <a:endParaRPr lang="fr-FR" dirty="0"/>
          </a:p>
          <a:p>
            <a:pPr marL="0" indent="0">
              <a:buNone/>
            </a:pPr>
            <a:endParaRPr lang="fr-FR" dirty="0"/>
          </a:p>
          <a:p>
            <a:endParaRPr lang="fr-FR" dirty="0"/>
          </a:p>
          <a:p>
            <a:endParaRPr lang="fr-FR" dirty="0"/>
          </a:p>
          <a:p>
            <a:pPr marL="0" indent="0">
              <a:buNone/>
            </a:pPr>
            <a:endParaRPr lang="fr-FR" dirty="0"/>
          </a:p>
        </p:txBody>
      </p:sp>
      <p:sp>
        <p:nvSpPr>
          <p:cNvPr id="4" name="Espace réservé du numéro de diapositive 3">
            <a:extLst>
              <a:ext uri="{FF2B5EF4-FFF2-40B4-BE49-F238E27FC236}">
                <a16:creationId xmlns:a16="http://schemas.microsoft.com/office/drawing/2014/main" id="{869923C5-7A00-1C15-7A22-C252E82E9AA5}"/>
              </a:ext>
            </a:extLst>
          </p:cNvPr>
          <p:cNvSpPr>
            <a:spLocks noGrp="1"/>
          </p:cNvSpPr>
          <p:nvPr>
            <p:ph type="sldNum" sz="quarter" idx="12"/>
          </p:nvPr>
        </p:nvSpPr>
        <p:spPr/>
        <p:txBody>
          <a:bodyPr/>
          <a:lstStyle/>
          <a:p>
            <a:fld id="{E9C65D10-87AF-0543-995D-B3B02FC12A40}" type="slidenum">
              <a:rPr lang="fr-FR" smtClean="0"/>
              <a:t>4</a:t>
            </a:fld>
            <a:endParaRPr lang="fr-FR"/>
          </a:p>
        </p:txBody>
      </p:sp>
      <p:pic>
        <p:nvPicPr>
          <p:cNvPr id="5" name="Picture 4" descr="Faculté des sciences - UMons | DigitalWallonia.be">
            <a:extLst>
              <a:ext uri="{FF2B5EF4-FFF2-40B4-BE49-F238E27FC236}">
                <a16:creationId xmlns:a16="http://schemas.microsoft.com/office/drawing/2014/main" id="{B9977989-1E11-479E-3D39-764744690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086" y="4874990"/>
            <a:ext cx="2146300" cy="9461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1BFBE363-9268-907F-4B89-3C950B4135B5}"/>
              </a:ext>
            </a:extLst>
          </p:cNvPr>
          <p:cNvPicPr>
            <a:picLocks noChangeAspect="1"/>
          </p:cNvPicPr>
          <p:nvPr/>
        </p:nvPicPr>
        <p:blipFill>
          <a:blip r:embed="rId3"/>
          <a:stretch>
            <a:fillRect/>
          </a:stretch>
        </p:blipFill>
        <p:spPr>
          <a:xfrm>
            <a:off x="7225748" y="4874990"/>
            <a:ext cx="1371600" cy="990600"/>
          </a:xfrm>
          <a:prstGeom prst="rect">
            <a:avLst/>
          </a:prstGeom>
        </p:spPr>
      </p:pic>
    </p:spTree>
    <p:extLst>
      <p:ext uri="{BB962C8B-B14F-4D97-AF65-F5344CB8AC3E}">
        <p14:creationId xmlns:p14="http://schemas.microsoft.com/office/powerpoint/2010/main" val="1764028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7ED64-D524-CB3C-05EB-974832AAD95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7A00EDF-56EC-8AAD-8558-9E6536125845}"/>
              </a:ext>
            </a:extLst>
          </p:cNvPr>
          <p:cNvSpPr>
            <a:spLocks noGrp="1"/>
          </p:cNvSpPr>
          <p:nvPr>
            <p:ph type="title"/>
          </p:nvPr>
        </p:nvSpPr>
        <p:spPr>
          <a:xfrm>
            <a:off x="838200" y="365125"/>
            <a:ext cx="10515600" cy="874739"/>
          </a:xfrm>
        </p:spPr>
        <p:txBody>
          <a:bodyPr>
            <a:normAutofit/>
          </a:bodyPr>
          <a:lstStyle/>
          <a:p>
            <a:pPr algn="just"/>
            <a:r>
              <a:rPr lang="fr-BE" sz="3200" b="1" dirty="0">
                <a:solidFill>
                  <a:srgbClr val="A80039"/>
                </a:solidFill>
                <a:latin typeface="Cambria"/>
                <a:cs typeface="Calibri"/>
              </a:rPr>
              <a:t>Quelles recommandations pédagogiques ?</a:t>
            </a:r>
            <a:endParaRPr lang="fr-FR" sz="3200" b="1" dirty="0">
              <a:solidFill>
                <a:srgbClr val="A80039"/>
              </a:solidFill>
              <a:latin typeface="Cambria"/>
              <a:cs typeface="Calibri"/>
            </a:endParaRPr>
          </a:p>
        </p:txBody>
      </p:sp>
      <p:sp>
        <p:nvSpPr>
          <p:cNvPr id="3" name="Espace réservé du contenu 2">
            <a:extLst>
              <a:ext uri="{FF2B5EF4-FFF2-40B4-BE49-F238E27FC236}">
                <a16:creationId xmlns:a16="http://schemas.microsoft.com/office/drawing/2014/main" id="{6998E3D6-EFBE-2AEB-47BC-0312C6CF13DA}"/>
              </a:ext>
            </a:extLst>
          </p:cNvPr>
          <p:cNvSpPr>
            <a:spLocks noGrp="1"/>
          </p:cNvSpPr>
          <p:nvPr>
            <p:ph idx="1"/>
          </p:nvPr>
        </p:nvSpPr>
        <p:spPr>
          <a:xfrm>
            <a:off x="838200" y="1410418"/>
            <a:ext cx="10515600" cy="4937099"/>
          </a:xfrm>
        </p:spPr>
        <p:txBody>
          <a:bodyPr>
            <a:noAutofit/>
          </a:bodyPr>
          <a:lstStyle/>
          <a:p>
            <a:pPr algn="just">
              <a:lnSpc>
                <a:spcPct val="100000"/>
              </a:lnSpc>
              <a:spcBef>
                <a:spcPts val="0"/>
              </a:spcBef>
            </a:pPr>
            <a:r>
              <a:rPr lang="fr-BE" sz="1600" dirty="0">
                <a:latin typeface="Cambria" panose="02040503050406030204" pitchFamily="18" charset="0"/>
              </a:rPr>
              <a:t>Le tableau de proportionnalité, un outil permettant de structurer et d'exprimer le raisonnement proportionnel (Simard, 2012)</a:t>
            </a:r>
          </a:p>
          <a:p>
            <a:pPr algn="just">
              <a:lnSpc>
                <a:spcPct val="100000"/>
              </a:lnSpc>
              <a:spcBef>
                <a:spcPts val="0"/>
              </a:spcBef>
            </a:pPr>
            <a:endParaRPr lang="fr-BE" sz="1600" dirty="0">
              <a:latin typeface="Cambria" panose="02040503050406030204" pitchFamily="18" charset="0"/>
            </a:endParaRPr>
          </a:p>
          <a:p>
            <a:pPr algn="just">
              <a:lnSpc>
                <a:spcPct val="100000"/>
              </a:lnSpc>
              <a:spcBef>
                <a:spcPts val="0"/>
              </a:spcBef>
            </a:pPr>
            <a:r>
              <a:rPr lang="fr-BE" sz="1600" dirty="0">
                <a:latin typeface="Cambria" panose="02040503050406030204" pitchFamily="18" charset="0"/>
              </a:rPr>
              <a:t>!! Distinction entre proportionnalité et non-proportionnalité pour éviter les raccourcis inappropriés (Géron et al., 2007; Simard, 2012) </a:t>
            </a:r>
          </a:p>
          <a:p>
            <a:pPr algn="just">
              <a:lnSpc>
                <a:spcPct val="100000"/>
              </a:lnSpc>
              <a:spcBef>
                <a:spcPts val="0"/>
              </a:spcBef>
            </a:pPr>
            <a:endParaRPr lang="fr-BE" sz="1600" dirty="0">
              <a:latin typeface="Cambria" panose="02040503050406030204" pitchFamily="18" charset="0"/>
            </a:endParaRPr>
          </a:p>
          <a:p>
            <a:pPr marL="0" indent="0" algn="just">
              <a:lnSpc>
                <a:spcPct val="100000"/>
              </a:lnSpc>
              <a:spcBef>
                <a:spcPts val="0"/>
              </a:spcBef>
              <a:buNone/>
            </a:pPr>
            <a:r>
              <a:rPr lang="fr-BE" sz="1600" dirty="0">
                <a:latin typeface="Cambria" panose="02040503050406030204" pitchFamily="18" charset="0"/>
              </a:rPr>
              <a:t>             ☞  Laisser expliciter les raisonnements de façon verbale ou par des représentations externes et éventuellement,       aboutir à un tableau, si nécessaire</a:t>
            </a:r>
          </a:p>
        </p:txBody>
      </p:sp>
      <p:sp>
        <p:nvSpPr>
          <p:cNvPr id="5" name="Slide Number Placeholder 4">
            <a:extLst>
              <a:ext uri="{FF2B5EF4-FFF2-40B4-BE49-F238E27FC236}">
                <a16:creationId xmlns:a16="http://schemas.microsoft.com/office/drawing/2014/main" id="{5A83B52F-1FE9-C222-DDC9-887AF592E397}"/>
              </a:ext>
            </a:extLst>
          </p:cNvPr>
          <p:cNvSpPr>
            <a:spLocks noGrp="1"/>
          </p:cNvSpPr>
          <p:nvPr>
            <p:ph type="sldNum" sz="quarter" idx="12"/>
          </p:nvPr>
        </p:nvSpPr>
        <p:spPr/>
        <p:txBody>
          <a:bodyPr/>
          <a:lstStyle/>
          <a:p>
            <a:fld id="{E9C65D10-87AF-0543-995D-B3B02FC12A40}" type="slidenum">
              <a:rPr lang="fr-FR" smtClean="0"/>
              <a:t>40</a:t>
            </a:fld>
            <a:endParaRPr lang="en-US"/>
          </a:p>
        </p:txBody>
      </p:sp>
    </p:spTree>
    <p:extLst>
      <p:ext uri="{BB962C8B-B14F-4D97-AF65-F5344CB8AC3E}">
        <p14:creationId xmlns:p14="http://schemas.microsoft.com/office/powerpoint/2010/main" val="2308413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4F43D-A061-CBDB-E00F-DFF4EA8D079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1662750-CDDC-50E9-AFBE-A39B909A0374}"/>
              </a:ext>
            </a:extLst>
          </p:cNvPr>
          <p:cNvSpPr>
            <a:spLocks noGrp="1"/>
          </p:cNvSpPr>
          <p:nvPr>
            <p:ph type="title"/>
          </p:nvPr>
        </p:nvSpPr>
        <p:spPr>
          <a:xfrm>
            <a:off x="838200" y="365125"/>
            <a:ext cx="10515600" cy="874739"/>
          </a:xfrm>
        </p:spPr>
        <p:txBody>
          <a:bodyPr>
            <a:normAutofit/>
          </a:bodyPr>
          <a:lstStyle/>
          <a:p>
            <a:pPr algn="just"/>
            <a:r>
              <a:rPr lang="fr-BE" sz="3200" b="1" dirty="0">
                <a:solidFill>
                  <a:srgbClr val="A80039"/>
                </a:solidFill>
                <a:latin typeface="Cambria"/>
                <a:cs typeface="Calibri"/>
              </a:rPr>
              <a:t>Quelles recommandations pédagogiques ?</a:t>
            </a:r>
            <a:endParaRPr lang="fr-FR" sz="3200" b="1" dirty="0">
              <a:solidFill>
                <a:srgbClr val="A80039"/>
              </a:solidFill>
              <a:latin typeface="Cambria"/>
              <a:cs typeface="Calibri"/>
            </a:endParaRPr>
          </a:p>
        </p:txBody>
      </p:sp>
      <p:sp>
        <p:nvSpPr>
          <p:cNvPr id="3" name="Espace réservé du contenu 2">
            <a:extLst>
              <a:ext uri="{FF2B5EF4-FFF2-40B4-BE49-F238E27FC236}">
                <a16:creationId xmlns:a16="http://schemas.microsoft.com/office/drawing/2014/main" id="{09F24ECA-5E93-7D2D-5D10-4D6154BBBDCC}"/>
              </a:ext>
            </a:extLst>
          </p:cNvPr>
          <p:cNvSpPr>
            <a:spLocks noGrp="1"/>
          </p:cNvSpPr>
          <p:nvPr>
            <p:ph idx="1"/>
          </p:nvPr>
        </p:nvSpPr>
        <p:spPr>
          <a:xfrm>
            <a:off x="838200" y="1419251"/>
            <a:ext cx="10515600" cy="4937099"/>
          </a:xfrm>
        </p:spPr>
        <p:txBody>
          <a:bodyPr>
            <a:noAutofit/>
          </a:bodyPr>
          <a:lstStyle/>
          <a:p>
            <a:pPr algn="just">
              <a:lnSpc>
                <a:spcPct val="100000"/>
              </a:lnSpc>
              <a:spcBef>
                <a:spcPts val="0"/>
              </a:spcBef>
            </a:pPr>
            <a:r>
              <a:rPr lang="fr-BE" sz="1600" dirty="0">
                <a:latin typeface="Cambria" panose="02040503050406030204" pitchFamily="18" charset="0"/>
              </a:rPr>
              <a:t>Travailler le raisonnement qualitatif : Avant de calculer, demander aux élèves de prédire le sens de la variation permet de valider la cohérence de leur future réponse</a:t>
            </a:r>
          </a:p>
          <a:p>
            <a:pPr algn="just">
              <a:lnSpc>
                <a:spcPct val="100000"/>
              </a:lnSpc>
              <a:spcBef>
                <a:spcPts val="0"/>
              </a:spcBef>
            </a:pPr>
            <a:endParaRPr lang="fr-BE" sz="1600" dirty="0">
              <a:latin typeface="Cambria" panose="02040503050406030204" pitchFamily="18" charset="0"/>
            </a:endParaRPr>
          </a:p>
          <a:p>
            <a:pPr algn="just">
              <a:lnSpc>
                <a:spcPct val="100000"/>
              </a:lnSpc>
              <a:spcBef>
                <a:spcPts val="0"/>
              </a:spcBef>
            </a:pPr>
            <a:r>
              <a:rPr lang="fr-BE" sz="1600" dirty="0">
                <a:latin typeface="Cambria" panose="02040503050406030204" pitchFamily="18" charset="0"/>
              </a:rPr>
              <a:t>Eviter une manipulation isolée des données / relation existante entre les grandeurs mises en jeu (Oliveira, 2008) </a:t>
            </a:r>
          </a:p>
          <a:p>
            <a:pPr algn="just">
              <a:lnSpc>
                <a:spcPct val="100000"/>
              </a:lnSpc>
              <a:spcBef>
                <a:spcPts val="0"/>
              </a:spcBef>
            </a:pPr>
            <a:endParaRPr lang="fr-BE" sz="1600" dirty="0">
              <a:latin typeface="Cambria" panose="02040503050406030204" pitchFamily="18" charset="0"/>
            </a:endParaRPr>
          </a:p>
          <a:p>
            <a:pPr algn="just">
              <a:lnSpc>
                <a:spcPct val="100000"/>
              </a:lnSpc>
              <a:spcBef>
                <a:spcPts val="0"/>
              </a:spcBef>
            </a:pPr>
            <a:r>
              <a:rPr lang="fr-BE" sz="1600" dirty="0">
                <a:latin typeface="Cambria" panose="02040503050406030204" pitchFamily="18" charset="0"/>
              </a:rPr>
              <a:t>Identification d’une procédure adéquate et évaluation de la cohérence de la réponse</a:t>
            </a:r>
          </a:p>
          <a:p>
            <a:pPr algn="just">
              <a:lnSpc>
                <a:spcPct val="100000"/>
              </a:lnSpc>
              <a:spcBef>
                <a:spcPts val="0"/>
              </a:spcBef>
            </a:pPr>
            <a:endParaRPr lang="fr-BE" sz="1600" dirty="0">
              <a:latin typeface="Cambria" panose="02040503050406030204" pitchFamily="18" charset="0"/>
            </a:endParaRPr>
          </a:p>
          <a:p>
            <a:pPr algn="just">
              <a:lnSpc>
                <a:spcPct val="100000"/>
              </a:lnSpc>
              <a:spcBef>
                <a:spcPts val="0"/>
              </a:spcBef>
            </a:pPr>
            <a:endParaRPr lang="fr-BE" sz="1600" dirty="0">
              <a:latin typeface="Cambria" panose="02040503050406030204" pitchFamily="18" charset="0"/>
            </a:endParaRPr>
          </a:p>
          <a:p>
            <a:pPr algn="just">
              <a:lnSpc>
                <a:spcPct val="100000"/>
              </a:lnSpc>
              <a:spcBef>
                <a:spcPts val="0"/>
              </a:spcBef>
            </a:pPr>
            <a:r>
              <a:rPr lang="fr-BE" sz="1600" dirty="0">
                <a:latin typeface="Cambria" panose="02040503050406030204" pitchFamily="18" charset="0"/>
              </a:rPr>
              <a:t>Cesser l'usage abusif de « mots-clés » : Utiliser des termes qui sous-entendent trop explicitement la proportionnalité transforme les situations réelles en exercices de calcul décontextualisés (Simard, 2012)</a:t>
            </a:r>
          </a:p>
          <a:p>
            <a:pPr algn="just">
              <a:lnSpc>
                <a:spcPct val="100000"/>
              </a:lnSpc>
              <a:spcBef>
                <a:spcPts val="0"/>
              </a:spcBef>
            </a:pPr>
            <a:endParaRPr lang="fr-BE" sz="1600" dirty="0">
              <a:latin typeface="Cambria" panose="02040503050406030204" pitchFamily="18" charset="0"/>
            </a:endParaRPr>
          </a:p>
          <a:p>
            <a:pPr algn="just">
              <a:lnSpc>
                <a:spcPct val="100000"/>
              </a:lnSpc>
              <a:spcBef>
                <a:spcPts val="0"/>
              </a:spcBef>
            </a:pPr>
            <a:endParaRPr lang="fr-BE" sz="1600" dirty="0">
              <a:latin typeface="Cambria" panose="02040503050406030204" pitchFamily="18" charset="0"/>
            </a:endParaRPr>
          </a:p>
          <a:p>
            <a:pPr algn="just">
              <a:lnSpc>
                <a:spcPct val="100000"/>
              </a:lnSpc>
              <a:spcBef>
                <a:spcPts val="0"/>
              </a:spcBef>
            </a:pPr>
            <a:r>
              <a:rPr lang="fr-BE" sz="1600" dirty="0">
                <a:latin typeface="Cambria" panose="02040503050406030204" pitchFamily="18" charset="0"/>
              </a:rPr>
              <a:t>Varier la complexité numérique et les domaines : Ne pas se limiter aux coefficients naturels et aux contextes d'achat/vente ; introduire des nombres décimaux et des domaines moins familiers comme la vitesse ou les agrandissements</a:t>
            </a:r>
          </a:p>
        </p:txBody>
      </p:sp>
      <p:sp>
        <p:nvSpPr>
          <p:cNvPr id="5" name="Slide Number Placeholder 4">
            <a:extLst>
              <a:ext uri="{FF2B5EF4-FFF2-40B4-BE49-F238E27FC236}">
                <a16:creationId xmlns:a16="http://schemas.microsoft.com/office/drawing/2014/main" id="{A9617EF6-A74B-62C9-7CB9-F4D1753AD2D1}"/>
              </a:ext>
            </a:extLst>
          </p:cNvPr>
          <p:cNvSpPr>
            <a:spLocks noGrp="1"/>
          </p:cNvSpPr>
          <p:nvPr>
            <p:ph type="sldNum" sz="quarter" idx="12"/>
          </p:nvPr>
        </p:nvSpPr>
        <p:spPr/>
        <p:txBody>
          <a:bodyPr/>
          <a:lstStyle/>
          <a:p>
            <a:fld id="{E9C65D10-87AF-0543-995D-B3B02FC12A40}" type="slidenum">
              <a:rPr lang="fr-FR" smtClean="0"/>
              <a:t>41</a:t>
            </a:fld>
            <a:endParaRPr lang="en-US"/>
          </a:p>
        </p:txBody>
      </p:sp>
    </p:spTree>
    <p:extLst>
      <p:ext uri="{BB962C8B-B14F-4D97-AF65-F5344CB8AC3E}">
        <p14:creationId xmlns:p14="http://schemas.microsoft.com/office/powerpoint/2010/main" val="488050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3AFE91-21F6-963B-E248-068EB0AF8275}"/>
              </a:ext>
            </a:extLst>
          </p:cNvPr>
          <p:cNvPicPr>
            <a:picLocks noChangeAspect="1"/>
          </p:cNvPicPr>
          <p:nvPr/>
        </p:nvPicPr>
        <p:blipFill>
          <a:blip r:embed="rId2"/>
          <a:srcRect l="72" t="3650"/>
          <a:stretch>
            <a:fillRect/>
          </a:stretch>
        </p:blipFill>
        <p:spPr>
          <a:xfrm>
            <a:off x="1069009" y="1843174"/>
            <a:ext cx="10062825" cy="4846430"/>
          </a:xfrm>
          <a:prstGeom prst="rect">
            <a:avLst/>
          </a:prstGeom>
        </p:spPr>
      </p:pic>
      <p:sp>
        <p:nvSpPr>
          <p:cNvPr id="3" name="ZoneTexte 4">
            <a:extLst>
              <a:ext uri="{FF2B5EF4-FFF2-40B4-BE49-F238E27FC236}">
                <a16:creationId xmlns:a16="http://schemas.microsoft.com/office/drawing/2014/main" id="{8FC49101-BA09-4E77-D9D9-158414CC0610}"/>
              </a:ext>
            </a:extLst>
          </p:cNvPr>
          <p:cNvSpPr txBox="1"/>
          <p:nvPr/>
        </p:nvSpPr>
        <p:spPr>
          <a:xfrm>
            <a:off x="1169420" y="526088"/>
            <a:ext cx="9082087" cy="1077218"/>
          </a:xfrm>
          <a:prstGeom prst="rect">
            <a:avLst/>
          </a:prstGeom>
          <a:noFill/>
        </p:spPr>
        <p:txBody>
          <a:bodyPr wrap="square" lIns="91440" tIns="45720" rIns="91440" bIns="45720" anchor="t">
            <a:spAutoFit/>
          </a:bodyPr>
          <a:lstStyle/>
          <a:p>
            <a:endParaRPr lang="fr-BE" b="1" dirty="0">
              <a:solidFill>
                <a:srgbClr val="00ABCC"/>
              </a:solidFill>
              <a:latin typeface="Calibri" panose="020F0502020204030204" pitchFamily="34" charset="0"/>
              <a:ea typeface="Calibri" panose="020F0502020204030204" pitchFamily="34" charset="0"/>
              <a:cs typeface="Calibri" panose="020F0502020204030204" pitchFamily="34" charset="0"/>
            </a:endParaRPr>
          </a:p>
          <a:p>
            <a:endParaRPr lang="fr-BE" b="1" dirty="0">
              <a:solidFill>
                <a:srgbClr val="00ABCC"/>
              </a:solidFill>
              <a:latin typeface="Calibri" panose="020F0502020204030204" pitchFamily="34" charset="0"/>
              <a:ea typeface="Calibri" panose="020F0502020204030204" pitchFamily="34" charset="0"/>
              <a:cs typeface="Calibri" panose="020F0502020204030204" pitchFamily="34" charset="0"/>
            </a:endParaRPr>
          </a:p>
          <a:p>
            <a:pPr algn="ctr"/>
            <a:r>
              <a:rPr lang="fr-BE" sz="2800" b="1">
                <a:latin typeface="Cambria"/>
                <a:ea typeface="Cambria"/>
              </a:rPr>
              <a:t>Partie 3 : </a:t>
            </a:r>
            <a:endParaRPr lang="fr-BE" sz="2800" b="1" dirty="0">
              <a:latin typeface="Cambria"/>
              <a:ea typeface="Cambria"/>
            </a:endParaRPr>
          </a:p>
        </p:txBody>
      </p:sp>
      <p:pic>
        <p:nvPicPr>
          <p:cNvPr id="5" name="Image 5">
            <a:extLst>
              <a:ext uri="{FF2B5EF4-FFF2-40B4-BE49-F238E27FC236}">
                <a16:creationId xmlns:a16="http://schemas.microsoft.com/office/drawing/2014/main" id="{CF2D70EB-BB1B-B37C-C72F-4112667A9F2C}"/>
              </a:ext>
            </a:extLst>
          </p:cNvPr>
          <p:cNvPicPr>
            <a:picLocks noChangeAspect="1"/>
          </p:cNvPicPr>
          <p:nvPr/>
        </p:nvPicPr>
        <p:blipFill>
          <a:blip r:embed="rId3"/>
          <a:srcRect t="84909" r="81818"/>
          <a:stretch>
            <a:fillRect/>
          </a:stretch>
        </p:blipFill>
        <p:spPr>
          <a:xfrm>
            <a:off x="288485" y="5727263"/>
            <a:ext cx="2055001" cy="958374"/>
          </a:xfrm>
          <a:prstGeom prst="rect">
            <a:avLst/>
          </a:prstGeom>
        </p:spPr>
      </p:pic>
      <p:sp>
        <p:nvSpPr>
          <p:cNvPr id="4" name="Slide Number Placeholder 3">
            <a:extLst>
              <a:ext uri="{FF2B5EF4-FFF2-40B4-BE49-F238E27FC236}">
                <a16:creationId xmlns:a16="http://schemas.microsoft.com/office/drawing/2014/main" id="{A5EC598F-6DC7-3A96-0080-0426A58D7130}"/>
              </a:ext>
            </a:extLst>
          </p:cNvPr>
          <p:cNvSpPr>
            <a:spLocks noGrp="1"/>
          </p:cNvSpPr>
          <p:nvPr>
            <p:ph type="sldNum" sz="quarter" idx="12"/>
          </p:nvPr>
        </p:nvSpPr>
        <p:spPr/>
        <p:txBody>
          <a:bodyPr/>
          <a:lstStyle/>
          <a:p>
            <a:fld id="{E9C65D10-87AF-0543-995D-B3B02FC12A40}" type="slidenum">
              <a:rPr lang="fr-FR" smtClean="0"/>
              <a:t>42</a:t>
            </a:fld>
            <a:endParaRPr lang="en-US"/>
          </a:p>
        </p:txBody>
      </p:sp>
    </p:spTree>
    <p:extLst>
      <p:ext uri="{BB962C8B-B14F-4D97-AF65-F5344CB8AC3E}">
        <p14:creationId xmlns:p14="http://schemas.microsoft.com/office/powerpoint/2010/main" val="2489351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0DEC25-910C-32B6-E84E-E4A13421D653}"/>
              </a:ext>
            </a:extLst>
          </p:cNvPr>
          <p:cNvSpPr>
            <a:spLocks noGrp="1"/>
          </p:cNvSpPr>
          <p:nvPr>
            <p:ph idx="1"/>
          </p:nvPr>
        </p:nvSpPr>
        <p:spPr>
          <a:xfrm>
            <a:off x="1552528" y="808739"/>
            <a:ext cx="9637363" cy="4351338"/>
          </a:xfrm>
        </p:spPr>
        <p:txBody>
          <a:bodyPr vert="horz" lIns="91440" tIns="45720" rIns="91440" bIns="45720" rtlCol="0" anchor="t">
            <a:normAutofit/>
          </a:bodyPr>
          <a:lstStyle/>
          <a:p>
            <a:pPr marL="0" indent="0">
              <a:buNone/>
            </a:pPr>
            <a:r>
              <a:rPr lang="en-US" dirty="0" err="1">
                <a:latin typeface="Calibri"/>
                <a:ea typeface="Calibri"/>
                <a:cs typeface="Calibri"/>
              </a:rPr>
              <a:t>Présentation</a:t>
            </a:r>
            <a:r>
              <a:rPr lang="en-US" dirty="0">
                <a:latin typeface="Calibri"/>
                <a:ea typeface="Calibri"/>
                <a:cs typeface="Calibri"/>
              </a:rPr>
              <a:t> des </a:t>
            </a:r>
            <a:r>
              <a:rPr lang="en-US" dirty="0" err="1">
                <a:latin typeface="Calibri"/>
                <a:ea typeface="Calibri"/>
                <a:cs typeface="Calibri"/>
              </a:rPr>
              <a:t>résultats</a:t>
            </a:r>
            <a:r>
              <a:rPr lang="en-US" dirty="0">
                <a:latin typeface="Calibri"/>
                <a:ea typeface="Calibri"/>
                <a:cs typeface="Calibri"/>
              </a:rPr>
              <a:t> de </a:t>
            </a:r>
            <a:r>
              <a:rPr lang="en-US" dirty="0" err="1">
                <a:latin typeface="Calibri"/>
                <a:ea typeface="Calibri"/>
                <a:cs typeface="Calibri"/>
              </a:rPr>
              <a:t>l’accompagnement</a:t>
            </a:r>
            <a:r>
              <a:rPr lang="en-US" dirty="0">
                <a:latin typeface="Calibri"/>
                <a:ea typeface="Calibri"/>
                <a:cs typeface="Calibri"/>
              </a:rPr>
              <a:t> de </a:t>
            </a:r>
            <a:r>
              <a:rPr lang="en-US" dirty="0" err="1">
                <a:latin typeface="Calibri"/>
                <a:ea typeface="Calibri"/>
                <a:cs typeface="Calibri"/>
              </a:rPr>
              <a:t>plusieurs</a:t>
            </a:r>
            <a:r>
              <a:rPr lang="en-US" dirty="0">
                <a:latin typeface="Calibri"/>
                <a:ea typeface="Calibri"/>
                <a:cs typeface="Calibri"/>
              </a:rPr>
              <a:t> équipes </a:t>
            </a:r>
            <a:r>
              <a:rPr lang="en-US" dirty="0" err="1">
                <a:latin typeface="Calibri"/>
                <a:ea typeface="Calibri"/>
                <a:cs typeface="Calibri"/>
              </a:rPr>
              <a:t>enseignantes</a:t>
            </a:r>
            <a:r>
              <a:rPr lang="en-US" dirty="0">
                <a:latin typeface="Calibri"/>
                <a:ea typeface="Calibri"/>
                <a:cs typeface="Calibri"/>
              </a:rPr>
              <a:t> du </a:t>
            </a:r>
            <a:r>
              <a:rPr lang="en-US" dirty="0" err="1">
                <a:latin typeface="Calibri"/>
                <a:ea typeface="Calibri"/>
                <a:cs typeface="Calibri"/>
              </a:rPr>
              <a:t>secondaire</a:t>
            </a:r>
            <a:r>
              <a:rPr lang="en-US" dirty="0">
                <a:latin typeface="Calibri"/>
                <a:ea typeface="Calibri"/>
                <a:cs typeface="Calibri"/>
              </a:rPr>
              <a:t> dans le </a:t>
            </a:r>
            <a:r>
              <a:rPr lang="en-US" dirty="0" err="1">
                <a:latin typeface="Calibri"/>
                <a:ea typeface="Calibri"/>
                <a:cs typeface="Calibri"/>
              </a:rPr>
              <a:t>développement</a:t>
            </a:r>
            <a:r>
              <a:rPr lang="en-US" dirty="0">
                <a:latin typeface="Calibri"/>
                <a:ea typeface="Calibri"/>
                <a:cs typeface="Calibri"/>
              </a:rPr>
              <a:t> de pratiques </a:t>
            </a:r>
            <a:r>
              <a:rPr lang="en-US" dirty="0" err="1">
                <a:latin typeface="Calibri"/>
                <a:ea typeface="Calibri"/>
                <a:cs typeface="Calibri"/>
              </a:rPr>
              <a:t>visant</a:t>
            </a:r>
            <a:r>
              <a:rPr lang="en-US" dirty="0">
                <a:latin typeface="Calibri"/>
                <a:ea typeface="Calibri"/>
                <a:cs typeface="Calibri"/>
              </a:rPr>
              <a:t> à </a:t>
            </a:r>
            <a:r>
              <a:rPr lang="en-US" dirty="0" err="1">
                <a:latin typeface="Calibri"/>
                <a:ea typeface="Calibri"/>
                <a:cs typeface="Calibri"/>
              </a:rPr>
              <a:t>dépasser</a:t>
            </a:r>
            <a:r>
              <a:rPr lang="en-US" dirty="0">
                <a:latin typeface="Calibri"/>
                <a:ea typeface="Calibri"/>
                <a:cs typeface="Calibri"/>
              </a:rPr>
              <a:t> des obstacles </a:t>
            </a:r>
            <a:r>
              <a:rPr lang="en-US" dirty="0" err="1">
                <a:latin typeface="Calibri"/>
                <a:ea typeface="Calibri"/>
                <a:cs typeface="Calibri"/>
              </a:rPr>
              <a:t>relatifs</a:t>
            </a:r>
            <a:r>
              <a:rPr lang="en-US" dirty="0">
                <a:latin typeface="Calibri"/>
                <a:ea typeface="Calibri"/>
                <a:cs typeface="Calibri"/>
              </a:rPr>
              <a:t> aux fractions</a:t>
            </a:r>
            <a:endParaRPr lang="en-US" dirty="0"/>
          </a:p>
          <a:p>
            <a:endParaRPr lang="en-US" dirty="0"/>
          </a:p>
        </p:txBody>
      </p:sp>
      <p:pic>
        <p:nvPicPr>
          <p:cNvPr id="5" name="Picture 4">
            <a:extLst>
              <a:ext uri="{FF2B5EF4-FFF2-40B4-BE49-F238E27FC236}">
                <a16:creationId xmlns:a16="http://schemas.microsoft.com/office/drawing/2014/main" id="{7E4030A1-4C8A-3DAC-4632-3CB5E90E34BF}"/>
              </a:ext>
            </a:extLst>
          </p:cNvPr>
          <p:cNvPicPr>
            <a:picLocks noChangeAspect="1"/>
          </p:cNvPicPr>
          <p:nvPr/>
        </p:nvPicPr>
        <p:blipFill>
          <a:blip r:embed="rId2"/>
          <a:stretch>
            <a:fillRect/>
          </a:stretch>
        </p:blipFill>
        <p:spPr>
          <a:xfrm>
            <a:off x="3044672" y="2341188"/>
            <a:ext cx="8706410" cy="1088652"/>
          </a:xfrm>
          <a:prstGeom prst="rect">
            <a:avLst/>
          </a:prstGeom>
        </p:spPr>
      </p:pic>
      <p:sp>
        <p:nvSpPr>
          <p:cNvPr id="6" name="TextBox 5">
            <a:extLst>
              <a:ext uri="{FF2B5EF4-FFF2-40B4-BE49-F238E27FC236}">
                <a16:creationId xmlns:a16="http://schemas.microsoft.com/office/drawing/2014/main" id="{E60BBF0B-7CAE-FA05-6A6F-77F79B37B57A}"/>
              </a:ext>
            </a:extLst>
          </p:cNvPr>
          <p:cNvSpPr txBox="1"/>
          <p:nvPr/>
        </p:nvSpPr>
        <p:spPr>
          <a:xfrm>
            <a:off x="1322294" y="4034117"/>
            <a:ext cx="695885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fr-FR" sz="2400" kern="1200">
                <a:solidFill>
                  <a:schemeClr val="tx1"/>
                </a:solidFill>
                <a:latin typeface="Calibri"/>
                <a:ea typeface="Calibri"/>
                <a:cs typeface="Times New Roman"/>
              </a:rPr>
              <a:t>Plan : </a:t>
            </a:r>
          </a:p>
          <a:p>
            <a:pPr marL="283464" indent="-283464" algn="l" rtl="0">
              <a:buFont typeface=""/>
              <a:buChar char="-"/>
            </a:pPr>
            <a:r>
              <a:rPr lang="fr-FR" sz="2400" kern="1200">
                <a:solidFill>
                  <a:schemeClr val="tx1"/>
                </a:solidFill>
                <a:latin typeface="Calibri"/>
                <a:ea typeface="Calibri"/>
                <a:cs typeface="Times New Roman"/>
              </a:rPr>
              <a:t>Introduction : contexte et présentation de l’obstacle</a:t>
            </a:r>
          </a:p>
          <a:p>
            <a:pPr marL="283464" indent="-283464" algn="l" rtl="0">
              <a:buFont typeface=""/>
              <a:buChar char="-"/>
            </a:pPr>
            <a:r>
              <a:rPr lang="fr-FR" sz="2400" kern="1200">
                <a:solidFill>
                  <a:schemeClr val="tx1"/>
                </a:solidFill>
                <a:latin typeface="Calibri"/>
                <a:ea typeface="Calibri"/>
                <a:cs typeface="Times New Roman"/>
              </a:rPr>
              <a:t>Méthodologie : accompagnement  mis en place</a:t>
            </a:r>
          </a:p>
          <a:p>
            <a:pPr marL="283464" indent="-283464" algn="l" rtl="0">
              <a:buFont typeface=""/>
              <a:buChar char="-"/>
            </a:pPr>
            <a:r>
              <a:rPr lang="fr-BE" sz="2400" kern="1200">
                <a:solidFill>
                  <a:schemeClr val="tx1"/>
                </a:solidFill>
                <a:latin typeface="Calibri"/>
                <a:ea typeface="Calibri"/>
                <a:cs typeface="Times New Roman"/>
              </a:rPr>
              <a:t>Constats : mise en lien entre pratiques et littérature</a:t>
            </a:r>
          </a:p>
          <a:p>
            <a:pPr marL="283464" indent="-283464" algn="l" rtl="0">
              <a:buFont typeface=""/>
              <a:buChar char="-"/>
            </a:pPr>
            <a:r>
              <a:rPr lang="fr-FR" sz="2400" kern="1200">
                <a:solidFill>
                  <a:schemeClr val="tx1"/>
                </a:solidFill>
                <a:latin typeface="Calibri"/>
                <a:ea typeface="Calibri"/>
                <a:cs typeface="Times New Roman"/>
              </a:rPr>
              <a:t>Discussion et conclusion </a:t>
            </a:r>
          </a:p>
          <a:p>
            <a:pPr algn="ctr"/>
            <a:endParaRPr lang="en-US" sz="2000"/>
          </a:p>
        </p:txBody>
      </p:sp>
      <p:pic>
        <p:nvPicPr>
          <p:cNvPr id="7" name="Graphic 6" descr="Liste contour">
            <a:extLst>
              <a:ext uri="{FF2B5EF4-FFF2-40B4-BE49-F238E27FC236}">
                <a16:creationId xmlns:a16="http://schemas.microsoft.com/office/drawing/2014/main" id="{1762CF49-8677-16AD-4CA8-2EE1198AA19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7715" y="4030851"/>
            <a:ext cx="914400" cy="914400"/>
          </a:xfrm>
          <a:prstGeom prst="rect">
            <a:avLst/>
          </a:prstGeom>
        </p:spPr>
      </p:pic>
      <p:pic>
        <p:nvPicPr>
          <p:cNvPr id="8" name="Graphic 7" descr="Mille avec un remplissage uni">
            <a:extLst>
              <a:ext uri="{FF2B5EF4-FFF2-40B4-BE49-F238E27FC236}">
                <a16:creationId xmlns:a16="http://schemas.microsoft.com/office/drawing/2014/main" id="{17E809EB-286D-50DC-583F-123BEA187C2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7715" y="814953"/>
            <a:ext cx="914400" cy="914400"/>
          </a:xfrm>
          <a:prstGeom prst="rect">
            <a:avLst/>
          </a:prstGeom>
        </p:spPr>
      </p:pic>
      <p:pic>
        <p:nvPicPr>
          <p:cNvPr id="9" name="Graphic 8" descr="Flèche : courbe légère contour">
            <a:extLst>
              <a:ext uri="{FF2B5EF4-FFF2-40B4-BE49-F238E27FC236}">
                <a16:creationId xmlns:a16="http://schemas.microsoft.com/office/drawing/2014/main" id="{C10869D1-5486-1CE4-D64C-166D7610CF1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996698" y="2338953"/>
            <a:ext cx="914400" cy="914400"/>
          </a:xfrm>
          <a:prstGeom prst="rect">
            <a:avLst/>
          </a:prstGeom>
        </p:spPr>
      </p:pic>
      <p:sp>
        <p:nvSpPr>
          <p:cNvPr id="4" name="Slide Number Placeholder 3">
            <a:extLst>
              <a:ext uri="{FF2B5EF4-FFF2-40B4-BE49-F238E27FC236}">
                <a16:creationId xmlns:a16="http://schemas.microsoft.com/office/drawing/2014/main" id="{C313CDE8-8B78-A067-B07E-BE0CAB273765}"/>
              </a:ext>
            </a:extLst>
          </p:cNvPr>
          <p:cNvSpPr>
            <a:spLocks noGrp="1"/>
          </p:cNvSpPr>
          <p:nvPr>
            <p:ph type="sldNum" sz="quarter" idx="12"/>
          </p:nvPr>
        </p:nvSpPr>
        <p:spPr/>
        <p:txBody>
          <a:bodyPr/>
          <a:lstStyle/>
          <a:p>
            <a:fld id="{E9C65D10-87AF-0543-995D-B3B02FC12A40}" type="slidenum">
              <a:rPr lang="fr-FR" smtClean="0"/>
              <a:t>43</a:t>
            </a:fld>
            <a:endParaRPr lang="en-US"/>
          </a:p>
        </p:txBody>
      </p:sp>
    </p:spTree>
    <p:extLst>
      <p:ext uri="{BB962C8B-B14F-4D97-AF65-F5344CB8AC3E}">
        <p14:creationId xmlns:p14="http://schemas.microsoft.com/office/powerpoint/2010/main" val="2397938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075FC-EC1C-907A-38F6-3B01C6FC993A}"/>
              </a:ext>
            </a:extLst>
          </p:cNvPr>
          <p:cNvSpPr>
            <a:spLocks noGrp="1"/>
          </p:cNvSpPr>
          <p:nvPr>
            <p:ph type="title"/>
          </p:nvPr>
        </p:nvSpPr>
        <p:spPr/>
        <p:txBody>
          <a:bodyPr/>
          <a:lstStyle/>
          <a:p>
            <a:r>
              <a:rPr lang="en-US" sz="3200" b="1">
                <a:solidFill>
                  <a:srgbClr val="A80039"/>
                </a:solidFill>
                <a:latin typeface="Cambria"/>
                <a:cs typeface="Calibri"/>
              </a:rPr>
              <a:t>1- Introduction : </a:t>
            </a:r>
            <a:r>
              <a:rPr lang="en-US" sz="3200" b="1" err="1">
                <a:solidFill>
                  <a:srgbClr val="A80039"/>
                </a:solidFill>
                <a:latin typeface="Cambria"/>
                <a:cs typeface="Calibri"/>
              </a:rPr>
              <a:t>contexte</a:t>
            </a:r>
          </a:p>
          <a:p>
            <a:endParaRPr lang="en-US" dirty="0"/>
          </a:p>
        </p:txBody>
      </p:sp>
      <p:sp>
        <p:nvSpPr>
          <p:cNvPr id="5" name="TextBox 4">
            <a:extLst>
              <a:ext uri="{FF2B5EF4-FFF2-40B4-BE49-F238E27FC236}">
                <a16:creationId xmlns:a16="http://schemas.microsoft.com/office/drawing/2014/main" id="{AD78A63E-52A3-4962-B69F-B488AD343B16}"/>
              </a:ext>
            </a:extLst>
          </p:cNvPr>
          <p:cNvSpPr txBox="1"/>
          <p:nvPr/>
        </p:nvSpPr>
        <p:spPr>
          <a:xfrm>
            <a:off x="638736" y="1344706"/>
            <a:ext cx="60960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algn="l" rtl="0"/>
            <a:r>
              <a:rPr lang="fr-FR" sz="2400" kern="1200">
                <a:solidFill>
                  <a:schemeClr val="tx1"/>
                </a:solidFill>
                <a:latin typeface="Arial"/>
                <a:ea typeface="+mn-ea"/>
                <a:cs typeface="+mn-cs"/>
              </a:rPr>
              <a:t>Fédération Wallonie-Bruxelles </a:t>
            </a:r>
          </a:p>
          <a:p>
            <a:pPr algn="ctr"/>
            <a:endParaRPr lang="en-US"/>
          </a:p>
        </p:txBody>
      </p:sp>
      <p:pic>
        <p:nvPicPr>
          <p:cNvPr id="6" name="Picture 5">
            <a:extLst>
              <a:ext uri="{FF2B5EF4-FFF2-40B4-BE49-F238E27FC236}">
                <a16:creationId xmlns:a16="http://schemas.microsoft.com/office/drawing/2014/main" id="{0C8062C4-4A4C-0A31-2882-77AD0EBDF1E1}"/>
              </a:ext>
            </a:extLst>
          </p:cNvPr>
          <p:cNvPicPr>
            <a:picLocks noChangeAspect="1"/>
          </p:cNvPicPr>
          <p:nvPr/>
        </p:nvPicPr>
        <p:blipFill>
          <a:blip r:embed="rId2"/>
          <a:stretch>
            <a:fillRect/>
          </a:stretch>
        </p:blipFill>
        <p:spPr>
          <a:xfrm>
            <a:off x="6439180" y="1054473"/>
            <a:ext cx="4501964" cy="1308848"/>
          </a:xfrm>
          <a:prstGeom prst="rect">
            <a:avLst/>
          </a:prstGeom>
        </p:spPr>
      </p:pic>
      <p:sp>
        <p:nvSpPr>
          <p:cNvPr id="7" name="TextBox 6">
            <a:extLst>
              <a:ext uri="{FF2B5EF4-FFF2-40B4-BE49-F238E27FC236}">
                <a16:creationId xmlns:a16="http://schemas.microsoft.com/office/drawing/2014/main" id="{9584CD9A-1427-073E-EDE4-5D6AF4F3B98C}"/>
              </a:ext>
            </a:extLst>
          </p:cNvPr>
          <p:cNvSpPr txBox="1"/>
          <p:nvPr/>
        </p:nvSpPr>
        <p:spPr>
          <a:xfrm>
            <a:off x="2" y="2599764"/>
            <a:ext cx="122816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fr-FR" sz="2400" b="1" u="sng" kern="1200">
                <a:latin typeface="Arial"/>
                <a:ea typeface="+mn-ea"/>
                <a:cs typeface="+mn-cs"/>
              </a:rPr>
              <a:t>Expérience pilote « Différenciation et Accompagne</a:t>
            </a:r>
            <a:r>
              <a:rPr lang="fr-FR" sz="2400" b="1" i="1" u="sng" kern="1200">
                <a:latin typeface="Arial"/>
                <a:ea typeface="+mn-ea"/>
                <a:cs typeface="+mn-cs"/>
              </a:rPr>
              <a:t>m</a:t>
            </a:r>
            <a:r>
              <a:rPr lang="fr-FR" sz="2400" b="1" u="sng" kern="1200">
                <a:latin typeface="Arial"/>
                <a:ea typeface="+mn-ea"/>
                <a:cs typeface="+mn-cs"/>
              </a:rPr>
              <a:t>ent Personnalisé » </a:t>
            </a:r>
          </a:p>
          <a:p>
            <a:pPr algn="ctr"/>
            <a:endParaRPr lang="en-US" sz="2400" dirty="0"/>
          </a:p>
        </p:txBody>
      </p:sp>
      <p:pic>
        <p:nvPicPr>
          <p:cNvPr id="8" name="Picture 7">
            <a:extLst>
              <a:ext uri="{FF2B5EF4-FFF2-40B4-BE49-F238E27FC236}">
                <a16:creationId xmlns:a16="http://schemas.microsoft.com/office/drawing/2014/main" id="{EEDD75E4-45F8-48D8-6B23-F69D8F09DBFD}"/>
              </a:ext>
            </a:extLst>
          </p:cNvPr>
          <p:cNvPicPr>
            <a:picLocks noChangeAspect="1"/>
          </p:cNvPicPr>
          <p:nvPr/>
        </p:nvPicPr>
        <p:blipFill>
          <a:blip r:embed="rId3"/>
          <a:stretch>
            <a:fillRect/>
          </a:stretch>
        </p:blipFill>
        <p:spPr>
          <a:xfrm>
            <a:off x="268940" y="3432589"/>
            <a:ext cx="11642912" cy="1774557"/>
          </a:xfrm>
          <a:prstGeom prst="rect">
            <a:avLst/>
          </a:prstGeom>
        </p:spPr>
      </p:pic>
      <p:sp>
        <p:nvSpPr>
          <p:cNvPr id="9" name="TextBox 8">
            <a:extLst>
              <a:ext uri="{FF2B5EF4-FFF2-40B4-BE49-F238E27FC236}">
                <a16:creationId xmlns:a16="http://schemas.microsoft.com/office/drawing/2014/main" id="{BFD23EB2-D306-1431-EDA4-07DA85F864D5}"/>
              </a:ext>
            </a:extLst>
          </p:cNvPr>
          <p:cNvSpPr txBox="1"/>
          <p:nvPr/>
        </p:nvSpPr>
        <p:spPr>
          <a:xfrm>
            <a:off x="392206" y="3541059"/>
            <a:ext cx="1140758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fr-FR" sz="2400">
                <a:solidFill>
                  <a:schemeClr val="tx1"/>
                </a:solidFill>
                <a:latin typeface="Arial"/>
                <a:ea typeface="+mn-ea"/>
                <a:cs typeface="+mn-cs"/>
              </a:rPr>
              <a:t>Accompagnement d’équipes éducatives du premier degré secondaire dans la mise en place de pratiques de différenciation en classe ET durant les périodes d’accompagnement personnalisé, notamment en vue de dénouer certains obstacles d’apprentissages en mathématiques et dans d’autres disciplines </a:t>
            </a:r>
          </a:p>
          <a:p>
            <a:pPr algn="ctr"/>
            <a:endParaRPr lang="en-US" sz="2400"/>
          </a:p>
        </p:txBody>
      </p:sp>
      <p:pic>
        <p:nvPicPr>
          <p:cNvPr id="10" name="Picture 9">
            <a:extLst>
              <a:ext uri="{FF2B5EF4-FFF2-40B4-BE49-F238E27FC236}">
                <a16:creationId xmlns:a16="http://schemas.microsoft.com/office/drawing/2014/main" id="{493DBE04-8E59-437D-0040-6009C94783E9}"/>
              </a:ext>
            </a:extLst>
          </p:cNvPr>
          <p:cNvPicPr>
            <a:picLocks noChangeAspect="1"/>
          </p:cNvPicPr>
          <p:nvPr/>
        </p:nvPicPr>
        <p:blipFill>
          <a:blip r:embed="rId4"/>
          <a:stretch>
            <a:fillRect/>
          </a:stretch>
        </p:blipFill>
        <p:spPr>
          <a:xfrm>
            <a:off x="9380164" y="2937623"/>
            <a:ext cx="6632202" cy="601755"/>
          </a:xfrm>
          <a:prstGeom prst="rect">
            <a:avLst/>
          </a:prstGeom>
        </p:spPr>
      </p:pic>
      <p:sp>
        <p:nvSpPr>
          <p:cNvPr id="11" name="TextBox 10">
            <a:extLst>
              <a:ext uri="{FF2B5EF4-FFF2-40B4-BE49-F238E27FC236}">
                <a16:creationId xmlns:a16="http://schemas.microsoft.com/office/drawing/2014/main" id="{DE077DAD-F98B-00D2-90D2-D389BC614D23}"/>
              </a:ext>
            </a:extLst>
          </p:cNvPr>
          <p:cNvSpPr txBox="1"/>
          <p:nvPr/>
        </p:nvSpPr>
        <p:spPr>
          <a:xfrm>
            <a:off x="1871384" y="5479676"/>
            <a:ext cx="1082488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fr-BE" sz="2000" kern="1200">
                <a:solidFill>
                  <a:schemeClr val="tx1"/>
                </a:solidFill>
                <a:latin typeface="Calibri"/>
                <a:ea typeface="Calibri"/>
                <a:cs typeface="Times New Roman"/>
              </a:rPr>
              <a:t>La première année : </a:t>
            </a:r>
          </a:p>
          <a:p>
            <a:pPr algn="l" rtl="0"/>
            <a:r>
              <a:rPr lang="fr-BE" sz="2000" kern="1200">
                <a:solidFill>
                  <a:schemeClr val="tx1"/>
                </a:solidFill>
                <a:latin typeface="Calibri"/>
                <a:ea typeface="Calibri"/>
                <a:cs typeface="Times New Roman"/>
              </a:rPr>
              <a:t> - encadrement de 22 équipes pédagogiques en mathématiques</a:t>
            </a:r>
          </a:p>
          <a:p>
            <a:r>
              <a:rPr lang="fr-BE" sz="2000" kern="1200">
                <a:solidFill>
                  <a:schemeClr val="tx1"/>
                </a:solidFill>
                <a:latin typeface="Calibri"/>
                <a:ea typeface="Calibri"/>
                <a:cs typeface="Times New Roman"/>
              </a:rPr>
              <a:t>- dénouement de plusieurs obstacles mathématiques : </a:t>
            </a:r>
            <a:r>
              <a:rPr lang="fr-BE" sz="2000" b="1" kern="1200">
                <a:solidFill>
                  <a:schemeClr val="tx1"/>
                </a:solidFill>
                <a:latin typeface="Calibri"/>
                <a:ea typeface="Calibri"/>
                <a:cs typeface="Times New Roman"/>
              </a:rPr>
              <a:t>les fractions</a:t>
            </a:r>
            <a:r>
              <a:rPr lang="fr-BE" sz="2000" kern="1200">
                <a:solidFill>
                  <a:schemeClr val="tx1"/>
                </a:solidFill>
                <a:latin typeface="Calibri"/>
                <a:ea typeface="Calibri"/>
                <a:cs typeface="Times New Roman"/>
              </a:rPr>
              <a:t>, le signe moins, …</a:t>
            </a:r>
            <a:endParaRPr lang="en-US" sz="2000"/>
          </a:p>
          <a:p>
            <a:pPr algn="ctr"/>
            <a:endParaRPr lang="en-US" sz="2000"/>
          </a:p>
        </p:txBody>
      </p:sp>
      <p:pic>
        <p:nvPicPr>
          <p:cNvPr id="12" name="Picture 11">
            <a:extLst>
              <a:ext uri="{FF2B5EF4-FFF2-40B4-BE49-F238E27FC236}">
                <a16:creationId xmlns:a16="http://schemas.microsoft.com/office/drawing/2014/main" id="{72BF67E5-042A-CA75-0416-A295735FC001}"/>
              </a:ext>
            </a:extLst>
          </p:cNvPr>
          <p:cNvPicPr>
            <a:picLocks noChangeAspect="1"/>
          </p:cNvPicPr>
          <p:nvPr/>
        </p:nvPicPr>
        <p:blipFill>
          <a:blip r:embed="rId5"/>
          <a:stretch>
            <a:fillRect/>
          </a:stretch>
        </p:blipFill>
        <p:spPr>
          <a:xfrm>
            <a:off x="836519" y="5475754"/>
            <a:ext cx="971550" cy="971550"/>
          </a:xfrm>
          <a:prstGeom prst="rect">
            <a:avLst/>
          </a:prstGeom>
        </p:spPr>
      </p:pic>
      <p:sp>
        <p:nvSpPr>
          <p:cNvPr id="4" name="Slide Number Placeholder 3">
            <a:extLst>
              <a:ext uri="{FF2B5EF4-FFF2-40B4-BE49-F238E27FC236}">
                <a16:creationId xmlns:a16="http://schemas.microsoft.com/office/drawing/2014/main" id="{6A31E89A-B63F-C847-A02B-EFDE865278DA}"/>
              </a:ext>
            </a:extLst>
          </p:cNvPr>
          <p:cNvSpPr>
            <a:spLocks noGrp="1"/>
          </p:cNvSpPr>
          <p:nvPr>
            <p:ph type="sldNum" sz="quarter" idx="12"/>
          </p:nvPr>
        </p:nvSpPr>
        <p:spPr/>
        <p:txBody>
          <a:bodyPr/>
          <a:lstStyle/>
          <a:p>
            <a:fld id="{E9C65D10-87AF-0543-995D-B3B02FC12A40}" type="slidenum">
              <a:rPr lang="fr-FR" smtClean="0"/>
              <a:t>44</a:t>
            </a:fld>
            <a:endParaRPr lang="en-US"/>
          </a:p>
        </p:txBody>
      </p:sp>
    </p:spTree>
    <p:extLst>
      <p:ext uri="{BB962C8B-B14F-4D97-AF65-F5344CB8AC3E}">
        <p14:creationId xmlns:p14="http://schemas.microsoft.com/office/powerpoint/2010/main" val="4293402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4F1984-346D-F2F1-95F9-515E6D332393}"/>
              </a:ext>
            </a:extLst>
          </p:cNvPr>
          <p:cNvSpPr>
            <a:spLocks noGrp="1"/>
          </p:cNvSpPr>
          <p:nvPr>
            <p:ph idx="1"/>
          </p:nvPr>
        </p:nvSpPr>
        <p:spPr>
          <a:xfrm>
            <a:off x="524435" y="1870448"/>
            <a:ext cx="11681012" cy="4351338"/>
          </a:xfrm>
        </p:spPr>
        <p:txBody>
          <a:bodyPr vert="horz" lIns="91440" tIns="45720" rIns="91440" bIns="45720" rtlCol="0" anchor="t">
            <a:normAutofit/>
          </a:bodyPr>
          <a:lstStyle/>
          <a:p>
            <a:r>
              <a:rPr lang="en-US" sz="2400" dirty="0" err="1">
                <a:latin typeface="Calibri"/>
                <a:ea typeface="Calibri"/>
                <a:cs typeface="Calibri"/>
              </a:rPr>
              <a:t>Objet</a:t>
            </a:r>
            <a:r>
              <a:rPr lang="en-US" sz="2400" dirty="0">
                <a:latin typeface="Calibri"/>
                <a:ea typeface="Calibri"/>
                <a:cs typeface="Calibri"/>
              </a:rPr>
              <a:t> </a:t>
            </a:r>
            <a:r>
              <a:rPr lang="en-US" sz="2400" dirty="0" err="1">
                <a:latin typeface="Calibri"/>
                <a:ea typeface="Calibri"/>
                <a:cs typeface="Calibri"/>
              </a:rPr>
              <a:t>mathématique</a:t>
            </a:r>
            <a:r>
              <a:rPr lang="en-US" sz="2400" dirty="0">
                <a:latin typeface="Calibri"/>
                <a:ea typeface="Calibri"/>
                <a:cs typeface="Calibri"/>
              </a:rPr>
              <a:t> </a:t>
            </a:r>
            <a:r>
              <a:rPr lang="en-US" sz="2400" dirty="0" err="1">
                <a:latin typeface="Calibri"/>
                <a:ea typeface="Calibri"/>
                <a:cs typeface="Calibri"/>
              </a:rPr>
              <a:t>incontournable</a:t>
            </a:r>
            <a:r>
              <a:rPr lang="en-US" sz="2400" dirty="0">
                <a:latin typeface="Calibri"/>
                <a:ea typeface="Calibri"/>
                <a:cs typeface="Calibri"/>
              </a:rPr>
              <a:t> </a:t>
            </a:r>
            <a:r>
              <a:rPr lang="en-US" sz="2400" dirty="0" err="1">
                <a:latin typeface="Calibri"/>
                <a:ea typeface="Calibri"/>
                <a:cs typeface="Calibri"/>
              </a:rPr>
              <a:t>placé</a:t>
            </a:r>
            <a:r>
              <a:rPr lang="en-US" sz="2400" dirty="0">
                <a:latin typeface="Calibri"/>
                <a:ea typeface="Calibri"/>
                <a:cs typeface="Calibri"/>
              </a:rPr>
              <a:t> au </a:t>
            </a:r>
            <a:r>
              <a:rPr lang="en-US" sz="2400" dirty="0" err="1">
                <a:latin typeface="Calibri"/>
                <a:ea typeface="Calibri"/>
                <a:cs typeface="Calibri"/>
              </a:rPr>
              <a:t>cœur</a:t>
            </a:r>
            <a:r>
              <a:rPr lang="en-US" sz="2400" dirty="0">
                <a:latin typeface="Calibri"/>
                <a:ea typeface="Calibri"/>
                <a:cs typeface="Calibri"/>
              </a:rPr>
              <a:t> de la transition </a:t>
            </a:r>
            <a:r>
              <a:rPr lang="en-US" sz="2400" dirty="0" err="1">
                <a:latin typeface="Calibri"/>
                <a:ea typeface="Calibri"/>
                <a:cs typeface="Calibri"/>
              </a:rPr>
              <a:t>primaire-secondaire</a:t>
            </a:r>
            <a:r>
              <a:rPr lang="en-US" sz="2400" dirty="0">
                <a:latin typeface="Calibri"/>
                <a:ea typeface="Calibri"/>
                <a:cs typeface="Calibri"/>
              </a:rPr>
              <a:t> (Giroux, 2013)</a:t>
            </a:r>
            <a:endParaRPr lang="en-US" sz="2400"/>
          </a:p>
          <a:p>
            <a:endParaRPr lang="en-US" dirty="0"/>
          </a:p>
        </p:txBody>
      </p:sp>
      <p:sp>
        <p:nvSpPr>
          <p:cNvPr id="11" name="Title 1">
            <a:extLst>
              <a:ext uri="{FF2B5EF4-FFF2-40B4-BE49-F238E27FC236}">
                <a16:creationId xmlns:a16="http://schemas.microsoft.com/office/drawing/2014/main" id="{24290258-AB94-EE81-477B-DC5558354CE9}"/>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3200" b="1">
                <a:solidFill>
                  <a:srgbClr val="A80039"/>
                </a:solidFill>
                <a:latin typeface="Cambria"/>
                <a:cs typeface="Calibri"/>
              </a:rPr>
              <a:t>1- Introduction : </a:t>
            </a:r>
            <a:r>
              <a:rPr lang="en-US" sz="3200" b="1" err="1">
                <a:solidFill>
                  <a:srgbClr val="A80039"/>
                </a:solidFill>
                <a:latin typeface="Cambria"/>
                <a:cs typeface="Calibri"/>
              </a:rPr>
              <a:t>présentation</a:t>
            </a:r>
            <a:r>
              <a:rPr lang="en-US" sz="3200" b="1">
                <a:solidFill>
                  <a:srgbClr val="A80039"/>
                </a:solidFill>
                <a:latin typeface="Cambria"/>
                <a:cs typeface="Calibri"/>
              </a:rPr>
              <a:t> de </a:t>
            </a:r>
            <a:r>
              <a:rPr lang="en-US" sz="3200" b="1" err="1">
                <a:solidFill>
                  <a:srgbClr val="A80039"/>
                </a:solidFill>
                <a:latin typeface="Cambria"/>
                <a:cs typeface="Calibri"/>
              </a:rPr>
              <a:t>l'obstacle</a:t>
            </a:r>
          </a:p>
          <a:p>
            <a:endParaRPr lang="en-US" sz="3200" b="1">
              <a:solidFill>
                <a:srgbClr val="A80039"/>
              </a:solidFill>
              <a:latin typeface="Cambria"/>
              <a:cs typeface="Calibri"/>
            </a:endParaRPr>
          </a:p>
        </p:txBody>
      </p:sp>
      <p:sp>
        <p:nvSpPr>
          <p:cNvPr id="2" name="TextBox 1">
            <a:extLst>
              <a:ext uri="{FF2B5EF4-FFF2-40B4-BE49-F238E27FC236}">
                <a16:creationId xmlns:a16="http://schemas.microsoft.com/office/drawing/2014/main" id="{91FF0618-9ACF-CAD2-94F7-9DCEE97527BA}"/>
              </a:ext>
            </a:extLst>
          </p:cNvPr>
          <p:cNvSpPr txBox="1"/>
          <p:nvPr/>
        </p:nvSpPr>
        <p:spPr>
          <a:xfrm>
            <a:off x="526677" y="2588559"/>
            <a:ext cx="11295528"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buFont typeface="Arial"/>
              <a:buChar char="•"/>
            </a:pPr>
            <a:r>
              <a:rPr lang="fr-BE" sz="2400" dirty="0">
                <a:latin typeface="Calibri"/>
                <a:ea typeface="Calibri"/>
                <a:cs typeface="Times New Roman"/>
              </a:rPr>
              <a:t>Consensus</a:t>
            </a:r>
            <a:r>
              <a:rPr lang="fr-BE" sz="2400" kern="1200" dirty="0">
                <a:latin typeface="Calibri"/>
                <a:ea typeface="Calibri"/>
                <a:cs typeface="Times New Roman"/>
              </a:rPr>
              <a:t> </a:t>
            </a:r>
            <a:r>
              <a:rPr lang="fr-BE" sz="2400" dirty="0">
                <a:latin typeface="Calibri"/>
                <a:ea typeface="Calibri"/>
                <a:cs typeface="Times New Roman"/>
              </a:rPr>
              <a:t>sur la </a:t>
            </a:r>
            <a:r>
              <a:rPr lang="fr-BE" sz="2400" kern="1200" dirty="0">
                <a:latin typeface="Calibri"/>
                <a:ea typeface="Calibri"/>
                <a:cs typeface="Times New Roman"/>
              </a:rPr>
              <a:t>complexité de cet objet d’apprentissage et d’enseignement (Blouin, 1999; Carette et al., 2009; </a:t>
            </a:r>
            <a:r>
              <a:rPr lang="fr-BE" sz="2400" kern="1200" dirty="0" err="1">
                <a:latin typeface="Calibri"/>
                <a:ea typeface="Calibri"/>
                <a:cs typeface="Times New Roman"/>
              </a:rPr>
              <a:t>Charalambous</a:t>
            </a:r>
            <a:r>
              <a:rPr lang="fr-BE" sz="2400" kern="1200" dirty="0">
                <a:latin typeface="Calibri"/>
                <a:ea typeface="Calibri"/>
                <a:cs typeface="Times New Roman"/>
              </a:rPr>
              <a:t> &amp; Pitta-</a:t>
            </a:r>
            <a:r>
              <a:rPr lang="fr-BE" sz="2400" kern="1200" dirty="0" err="1">
                <a:latin typeface="Calibri"/>
                <a:ea typeface="Calibri"/>
                <a:cs typeface="Times New Roman"/>
              </a:rPr>
              <a:t>Pantazi</a:t>
            </a:r>
            <a:r>
              <a:rPr lang="fr-BE" sz="2400" kern="1200" dirty="0">
                <a:latin typeface="Calibri"/>
                <a:ea typeface="Calibri"/>
                <a:cs typeface="Times New Roman"/>
              </a:rPr>
              <a:t>, 2006; </a:t>
            </a:r>
            <a:r>
              <a:rPr lang="fr-BE" sz="2400" kern="1200" dirty="0" err="1">
                <a:latin typeface="Calibri"/>
                <a:ea typeface="Calibri"/>
                <a:cs typeface="Times New Roman"/>
              </a:rPr>
              <a:t>Mulwa</a:t>
            </a:r>
            <a:r>
              <a:rPr lang="fr-BE" sz="2400" kern="1200" dirty="0">
                <a:latin typeface="Calibri"/>
                <a:ea typeface="Calibri"/>
                <a:cs typeface="Times New Roman"/>
              </a:rPr>
              <a:t>, 2015; Ni &amp; Zhou, 2005; Siegler et al., 2010; </a:t>
            </a:r>
            <a:r>
              <a:rPr lang="fr-BE" sz="2400" kern="1200" dirty="0" err="1">
                <a:latin typeface="Calibri"/>
                <a:ea typeface="Calibri"/>
                <a:cs typeface="Times New Roman"/>
              </a:rPr>
              <a:t>Tsai</a:t>
            </a:r>
            <a:r>
              <a:rPr lang="fr-BE" sz="2400" kern="1200" dirty="0">
                <a:latin typeface="Calibri"/>
                <a:ea typeface="Calibri"/>
                <a:cs typeface="Times New Roman"/>
              </a:rPr>
              <a:t> &amp; Li, 2016</a:t>
            </a:r>
            <a:r>
              <a:rPr lang="fr-BE" sz="2400" dirty="0">
                <a:latin typeface="Calibri"/>
                <a:ea typeface="Calibri"/>
                <a:cs typeface="Times New Roman"/>
              </a:rPr>
              <a:t> ...)</a:t>
            </a:r>
            <a:endParaRPr lang="fr-BE" sz="2400" kern="1200" dirty="0">
              <a:latin typeface="Calibri"/>
              <a:ea typeface="Calibri"/>
              <a:cs typeface="Times New Roman"/>
            </a:endParaRPr>
          </a:p>
          <a:p>
            <a:pPr marL="1343660" algn="l" rtl="0"/>
            <a:r>
              <a:rPr lang="fr-BE" sz="2400" kern="1200" dirty="0">
                <a:latin typeface="Calibri"/>
                <a:ea typeface="Calibri"/>
                <a:cs typeface="Times New Roman"/>
                <a:sym typeface="Wingdings"/>
              </a:rPr>
              <a:t></a:t>
            </a:r>
            <a:r>
              <a:rPr lang="fr-BE" sz="2400" kern="1200" dirty="0">
                <a:latin typeface="Calibri"/>
                <a:ea typeface="Calibri"/>
                <a:cs typeface="Times New Roman"/>
              </a:rPr>
              <a:t> multiples obstacles d’origines multiples (Coquin-</a:t>
            </a:r>
            <a:r>
              <a:rPr lang="fr-BE" sz="2400" kern="1200" dirty="0" err="1">
                <a:latin typeface="Calibri"/>
                <a:ea typeface="Calibri"/>
                <a:cs typeface="Times New Roman"/>
              </a:rPr>
              <a:t>Viennot</a:t>
            </a:r>
            <a:r>
              <a:rPr lang="fr-BE" sz="2400" kern="1200" dirty="0">
                <a:latin typeface="Calibri"/>
                <a:ea typeface="Calibri"/>
                <a:cs typeface="Times New Roman"/>
              </a:rPr>
              <a:t> &amp; </a:t>
            </a:r>
            <a:r>
              <a:rPr lang="fr-BE" sz="2400" kern="1200" dirty="0" err="1">
                <a:latin typeface="Calibri"/>
                <a:ea typeface="Calibri"/>
                <a:cs typeface="Times New Roman"/>
              </a:rPr>
              <a:t>Camos</a:t>
            </a:r>
            <a:r>
              <a:rPr lang="fr-BE" sz="2400" kern="1200" dirty="0">
                <a:latin typeface="Calibri"/>
                <a:ea typeface="Calibri"/>
                <a:cs typeface="Times New Roman"/>
              </a:rPr>
              <a:t>, 2006; Gabriel et al., 2013</a:t>
            </a:r>
            <a:r>
              <a:rPr lang="fr-BE" sz="2400" dirty="0">
                <a:latin typeface="Calibri"/>
                <a:ea typeface="Calibri"/>
                <a:cs typeface="Times New Roman"/>
              </a:rPr>
              <a:t>...)</a:t>
            </a:r>
            <a:endParaRPr lang="fr-BE" sz="2400" kern="1200" dirty="0">
              <a:latin typeface="Calibri"/>
              <a:ea typeface="Calibri"/>
              <a:cs typeface="Times New Roman"/>
            </a:endParaRPr>
          </a:p>
          <a:p>
            <a:pPr algn="ctr"/>
            <a:endParaRPr lang="en-US" dirty="0"/>
          </a:p>
        </p:txBody>
      </p:sp>
      <p:sp>
        <p:nvSpPr>
          <p:cNvPr id="4" name="TextBox 3">
            <a:extLst>
              <a:ext uri="{FF2B5EF4-FFF2-40B4-BE49-F238E27FC236}">
                <a16:creationId xmlns:a16="http://schemas.microsoft.com/office/drawing/2014/main" id="{1F946F81-FFF9-CC33-60D4-581EE8057355}"/>
              </a:ext>
            </a:extLst>
          </p:cNvPr>
          <p:cNvSpPr txBox="1"/>
          <p:nvPr/>
        </p:nvSpPr>
        <p:spPr>
          <a:xfrm>
            <a:off x="549089" y="4572000"/>
            <a:ext cx="911038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rtl="0">
              <a:buFont typeface="Arial"/>
              <a:buChar char="•"/>
            </a:pPr>
            <a:r>
              <a:rPr lang="fr-BE" sz="2400" kern="1200">
                <a:solidFill>
                  <a:schemeClr val="tx1"/>
                </a:solidFill>
                <a:latin typeface="Calibri"/>
                <a:ea typeface="Calibri"/>
                <a:cs typeface="Times New Roman"/>
              </a:rPr>
              <a:t>Difficultés confirmées en FWB avec les résultats aux CEB et CE1D</a:t>
            </a:r>
            <a:endParaRPr lang="en-US" sz="2400"/>
          </a:p>
          <a:p>
            <a:pPr algn="ctr"/>
            <a:endParaRPr lang="en-US" sz="2400"/>
          </a:p>
        </p:txBody>
      </p:sp>
      <p:pic>
        <p:nvPicPr>
          <p:cNvPr id="5" name="Picture 4">
            <a:extLst>
              <a:ext uri="{FF2B5EF4-FFF2-40B4-BE49-F238E27FC236}">
                <a16:creationId xmlns:a16="http://schemas.microsoft.com/office/drawing/2014/main" id="{82FB252D-A234-C008-6AC1-556CDB27FDF4}"/>
              </a:ext>
            </a:extLst>
          </p:cNvPr>
          <p:cNvPicPr>
            <a:picLocks noChangeAspect="1"/>
          </p:cNvPicPr>
          <p:nvPr/>
        </p:nvPicPr>
        <p:blipFill>
          <a:blip r:embed="rId2"/>
          <a:stretch>
            <a:fillRect/>
          </a:stretch>
        </p:blipFill>
        <p:spPr>
          <a:xfrm>
            <a:off x="9554695" y="4257954"/>
            <a:ext cx="2271433" cy="1468532"/>
          </a:xfrm>
          <a:prstGeom prst="rect">
            <a:avLst/>
          </a:prstGeom>
        </p:spPr>
      </p:pic>
      <p:sp>
        <p:nvSpPr>
          <p:cNvPr id="6" name="TextBox 5">
            <a:extLst>
              <a:ext uri="{FF2B5EF4-FFF2-40B4-BE49-F238E27FC236}">
                <a16:creationId xmlns:a16="http://schemas.microsoft.com/office/drawing/2014/main" id="{AAA775C6-F243-DD1C-531E-8FF270F6DFBF}"/>
              </a:ext>
            </a:extLst>
          </p:cNvPr>
          <p:cNvSpPr txBox="1"/>
          <p:nvPr/>
        </p:nvSpPr>
        <p:spPr>
          <a:xfrm>
            <a:off x="526676" y="4986619"/>
            <a:ext cx="944655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3210" indent="-283210" algn="l" rtl="0">
              <a:buFont typeface="Arial"/>
              <a:buChar char="•"/>
            </a:pPr>
            <a:r>
              <a:rPr lang="fr-BE" sz="2400" kern="1200" dirty="0">
                <a:latin typeface="Calibri"/>
                <a:ea typeface="Calibri"/>
                <a:cs typeface="Calibri"/>
              </a:rPr>
              <a:t>Nécessaire pour acquérir des compétences plus complexes et abstraites, par exemple en algèbre, en géométrie ou en statistiques (Brown &amp; Quinn, 2007; D’</a:t>
            </a:r>
            <a:r>
              <a:rPr lang="fr-BE" sz="2400" kern="1200" dirty="0" err="1">
                <a:latin typeface="Calibri"/>
                <a:ea typeface="Calibri"/>
                <a:cs typeface="Calibri"/>
              </a:rPr>
              <a:t>Erchie</a:t>
            </a:r>
            <a:r>
              <a:rPr lang="fr-BE" sz="2400" kern="1200" dirty="0">
                <a:latin typeface="Calibri"/>
                <a:ea typeface="Calibri"/>
                <a:cs typeface="Calibri"/>
              </a:rPr>
              <a:t> et al</a:t>
            </a:r>
            <a:r>
              <a:rPr lang="fr-BE" sz="2400" dirty="0">
                <a:latin typeface="Calibri"/>
                <a:ea typeface="Calibri"/>
                <a:cs typeface="Calibri"/>
              </a:rPr>
              <a:t>.,</a:t>
            </a:r>
            <a:r>
              <a:rPr lang="fr-BE" sz="2400" kern="1200" dirty="0">
                <a:latin typeface="Calibri"/>
                <a:ea typeface="Calibri"/>
                <a:cs typeface="Calibri"/>
              </a:rPr>
              <a:t> 2025; Ha, 2025; </a:t>
            </a:r>
            <a:r>
              <a:rPr lang="fr-BE" sz="2400" kern="1200" dirty="0" err="1">
                <a:latin typeface="Calibri"/>
                <a:ea typeface="Calibri"/>
                <a:cs typeface="Calibri"/>
              </a:rPr>
              <a:t>Stelzer</a:t>
            </a:r>
            <a:r>
              <a:rPr lang="fr-BE" sz="2400" kern="1200" dirty="0">
                <a:latin typeface="Calibri"/>
                <a:ea typeface="Calibri"/>
                <a:cs typeface="Calibri"/>
              </a:rPr>
              <a:t> et al., 2019). </a:t>
            </a:r>
          </a:p>
          <a:p>
            <a:pPr marL="283210" indent="-283210" algn="l" rtl="0">
              <a:buFont typeface="Arial"/>
              <a:buChar char="•"/>
            </a:pPr>
            <a:r>
              <a:rPr lang="fr-BE" sz="2400" kern="1200" dirty="0">
                <a:latin typeface="Calibri"/>
                <a:ea typeface="Calibri"/>
                <a:cs typeface="Calibri"/>
              </a:rPr>
              <a:t>Nécessaire dans d’autres disciplines scolaires, notamment dans divers domaines des sciences (Bailey et al., 2014; </a:t>
            </a:r>
            <a:r>
              <a:rPr lang="fr-BE" sz="2400" kern="1200" dirty="0" err="1">
                <a:latin typeface="Calibri"/>
                <a:ea typeface="Calibri"/>
                <a:cs typeface="Calibri"/>
              </a:rPr>
              <a:t>Tsai</a:t>
            </a:r>
            <a:r>
              <a:rPr lang="fr-BE" sz="2400" kern="1200" dirty="0">
                <a:latin typeface="Calibri"/>
                <a:ea typeface="Calibri"/>
                <a:cs typeface="Calibri"/>
              </a:rPr>
              <a:t> &amp; Li, 2016). </a:t>
            </a:r>
          </a:p>
          <a:p>
            <a:pPr algn="ctr"/>
            <a:endParaRPr lang="en-US" sz="2400" dirty="0">
              <a:latin typeface="Calibri"/>
              <a:ea typeface="Calibri"/>
              <a:cs typeface="Calibri"/>
            </a:endParaRPr>
          </a:p>
        </p:txBody>
      </p:sp>
      <p:pic>
        <p:nvPicPr>
          <p:cNvPr id="7" name="Picture 6">
            <a:extLst>
              <a:ext uri="{FF2B5EF4-FFF2-40B4-BE49-F238E27FC236}">
                <a16:creationId xmlns:a16="http://schemas.microsoft.com/office/drawing/2014/main" id="{600111EE-161E-C719-9E45-F6F24777DC69}"/>
              </a:ext>
            </a:extLst>
          </p:cNvPr>
          <p:cNvPicPr>
            <a:picLocks noChangeAspect="1"/>
          </p:cNvPicPr>
          <p:nvPr/>
        </p:nvPicPr>
        <p:blipFill>
          <a:blip r:embed="rId3"/>
          <a:srcRect r="66084" b="-1449"/>
          <a:stretch>
            <a:fillRect/>
          </a:stretch>
        </p:blipFill>
        <p:spPr>
          <a:xfrm>
            <a:off x="10736355" y="6066025"/>
            <a:ext cx="1090013" cy="788390"/>
          </a:xfrm>
          <a:prstGeom prst="rect">
            <a:avLst/>
          </a:prstGeom>
        </p:spPr>
      </p:pic>
      <p:sp>
        <p:nvSpPr>
          <p:cNvPr id="8" name="TextBox 7">
            <a:extLst>
              <a:ext uri="{FF2B5EF4-FFF2-40B4-BE49-F238E27FC236}">
                <a16:creationId xmlns:a16="http://schemas.microsoft.com/office/drawing/2014/main" id="{F16E207C-151D-D390-DEFA-3752D0D7AD3E}"/>
              </a:ext>
            </a:extLst>
          </p:cNvPr>
          <p:cNvSpPr txBox="1"/>
          <p:nvPr/>
        </p:nvSpPr>
        <p:spPr>
          <a:xfrm>
            <a:off x="4131871" y="1226607"/>
            <a:ext cx="49775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Algerian"/>
              </a:rPr>
              <a:t>LES FRACTIONS</a:t>
            </a:r>
          </a:p>
        </p:txBody>
      </p:sp>
      <p:sp>
        <p:nvSpPr>
          <p:cNvPr id="10" name="Slide Number Placeholder 9">
            <a:extLst>
              <a:ext uri="{FF2B5EF4-FFF2-40B4-BE49-F238E27FC236}">
                <a16:creationId xmlns:a16="http://schemas.microsoft.com/office/drawing/2014/main" id="{F5400663-F8DC-6603-DDB6-A5378EF246EE}"/>
              </a:ext>
            </a:extLst>
          </p:cNvPr>
          <p:cNvSpPr>
            <a:spLocks noGrp="1"/>
          </p:cNvSpPr>
          <p:nvPr>
            <p:ph type="sldNum" sz="quarter" idx="12"/>
          </p:nvPr>
        </p:nvSpPr>
        <p:spPr/>
        <p:txBody>
          <a:bodyPr/>
          <a:lstStyle/>
          <a:p>
            <a:fld id="{E9C65D10-87AF-0543-995D-B3B02FC12A40}" type="slidenum">
              <a:rPr lang="fr-FR" smtClean="0"/>
              <a:t>45</a:t>
            </a:fld>
            <a:endParaRPr lang="en-US"/>
          </a:p>
        </p:txBody>
      </p:sp>
    </p:spTree>
    <p:extLst>
      <p:ext uri="{BB962C8B-B14F-4D97-AF65-F5344CB8AC3E}">
        <p14:creationId xmlns:p14="http://schemas.microsoft.com/office/powerpoint/2010/main" val="257421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03C9F-181B-5A59-793D-ACE2BDBB43E4}"/>
              </a:ext>
            </a:extLst>
          </p:cNvPr>
          <p:cNvSpPr>
            <a:spLocks noGrp="1"/>
          </p:cNvSpPr>
          <p:nvPr>
            <p:ph type="title"/>
          </p:nvPr>
        </p:nvSpPr>
        <p:spPr>
          <a:xfrm>
            <a:off x="838200" y="365125"/>
            <a:ext cx="11243982" cy="1347974"/>
          </a:xfrm>
        </p:spPr>
        <p:txBody>
          <a:bodyPr/>
          <a:lstStyle/>
          <a:p>
            <a:r>
              <a:rPr lang="en-US" sz="3200" b="1">
                <a:solidFill>
                  <a:srgbClr val="A80039"/>
                </a:solidFill>
                <a:latin typeface="Cambria"/>
                <a:cs typeface="Calibri"/>
              </a:rPr>
              <a:t>2- </a:t>
            </a:r>
            <a:r>
              <a:rPr lang="en-US" sz="3200" b="1" err="1">
                <a:solidFill>
                  <a:srgbClr val="A80039"/>
                </a:solidFill>
                <a:latin typeface="Cambria"/>
                <a:cs typeface="Calibri"/>
              </a:rPr>
              <a:t>Méthodologie</a:t>
            </a:r>
            <a:r>
              <a:rPr lang="en-US" sz="3200" b="1">
                <a:solidFill>
                  <a:srgbClr val="A80039"/>
                </a:solidFill>
                <a:latin typeface="Cambria"/>
                <a:cs typeface="Calibri"/>
              </a:rPr>
              <a:t> : </a:t>
            </a:r>
            <a:r>
              <a:rPr lang="en-US" sz="3200" b="1" err="1">
                <a:solidFill>
                  <a:srgbClr val="A80039"/>
                </a:solidFill>
                <a:latin typeface="Cambria"/>
                <a:cs typeface="Calibri"/>
              </a:rPr>
              <a:t>accompagnement</a:t>
            </a:r>
            <a:r>
              <a:rPr lang="en-US" sz="3200" b="1">
                <a:solidFill>
                  <a:srgbClr val="A80039"/>
                </a:solidFill>
                <a:latin typeface="Cambria"/>
                <a:cs typeface="Calibri"/>
              </a:rPr>
              <a:t> mis </a:t>
            </a:r>
            <a:r>
              <a:rPr lang="en-US" sz="3200" b="1" err="1">
                <a:solidFill>
                  <a:srgbClr val="A80039"/>
                </a:solidFill>
                <a:latin typeface="Cambria"/>
                <a:cs typeface="Calibri"/>
              </a:rPr>
              <a:t>en</a:t>
            </a:r>
            <a:r>
              <a:rPr lang="en-US" sz="3200" b="1">
                <a:solidFill>
                  <a:srgbClr val="A80039"/>
                </a:solidFill>
                <a:latin typeface="Cambria"/>
                <a:cs typeface="Calibri"/>
              </a:rPr>
              <a:t> place</a:t>
            </a:r>
          </a:p>
          <a:p>
            <a:endParaRPr lang="en-US" dirty="0"/>
          </a:p>
        </p:txBody>
      </p:sp>
      <p:sp>
        <p:nvSpPr>
          <p:cNvPr id="4" name="TextBox 3">
            <a:extLst>
              <a:ext uri="{FF2B5EF4-FFF2-40B4-BE49-F238E27FC236}">
                <a16:creationId xmlns:a16="http://schemas.microsoft.com/office/drawing/2014/main" id="{3C482235-783F-985B-C127-7CA7AF8A2645}"/>
              </a:ext>
            </a:extLst>
          </p:cNvPr>
          <p:cNvSpPr txBox="1"/>
          <p:nvPr/>
        </p:nvSpPr>
        <p:spPr>
          <a:xfrm>
            <a:off x="302559" y="1232647"/>
            <a:ext cx="943535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BE" sz="2800" dirty="0">
              <a:latin typeface="Calibri"/>
              <a:ea typeface="Calibri"/>
              <a:cs typeface="Times New Roman"/>
            </a:endParaRPr>
          </a:p>
          <a:p>
            <a:r>
              <a:rPr lang="fr-BE" sz="2800">
                <a:latin typeface="Calibri"/>
                <a:ea typeface="Calibri"/>
                <a:cs typeface="Times New Roman"/>
              </a:rPr>
              <a:t>2.   </a:t>
            </a:r>
            <a:r>
              <a:rPr lang="fr-BE" sz="2800" kern="1200">
                <a:latin typeface="Calibri"/>
                <a:ea typeface="Calibri"/>
                <a:cs typeface="Times New Roman"/>
              </a:rPr>
              <a:t>Apports de balises théoriques transversales ou disciplinaires</a:t>
            </a:r>
            <a:endParaRPr lang="en-US"/>
          </a:p>
          <a:p>
            <a:pPr algn="ctr"/>
            <a:endParaRPr lang="en-US" sz="2800"/>
          </a:p>
        </p:txBody>
      </p:sp>
      <p:pic>
        <p:nvPicPr>
          <p:cNvPr id="6" name="Picture 5">
            <a:extLst>
              <a:ext uri="{FF2B5EF4-FFF2-40B4-BE49-F238E27FC236}">
                <a16:creationId xmlns:a16="http://schemas.microsoft.com/office/drawing/2014/main" id="{F3566AC5-D80F-8E34-DB4F-E5F578B78D38}"/>
              </a:ext>
            </a:extLst>
          </p:cNvPr>
          <p:cNvPicPr>
            <a:picLocks noChangeAspect="1"/>
          </p:cNvPicPr>
          <p:nvPr/>
        </p:nvPicPr>
        <p:blipFill>
          <a:blip r:embed="rId2"/>
          <a:stretch>
            <a:fillRect/>
          </a:stretch>
        </p:blipFill>
        <p:spPr>
          <a:xfrm>
            <a:off x="4743450" y="2110068"/>
            <a:ext cx="4991100" cy="800100"/>
          </a:xfrm>
          <a:prstGeom prst="rect">
            <a:avLst/>
          </a:prstGeom>
        </p:spPr>
      </p:pic>
      <p:pic>
        <p:nvPicPr>
          <p:cNvPr id="7" name="Picture 6">
            <a:extLst>
              <a:ext uri="{FF2B5EF4-FFF2-40B4-BE49-F238E27FC236}">
                <a16:creationId xmlns:a16="http://schemas.microsoft.com/office/drawing/2014/main" id="{0871CF61-BB8F-C629-4055-E85F991C06EC}"/>
              </a:ext>
            </a:extLst>
          </p:cNvPr>
          <p:cNvPicPr>
            <a:picLocks noChangeAspect="1"/>
          </p:cNvPicPr>
          <p:nvPr/>
        </p:nvPicPr>
        <p:blipFill>
          <a:blip r:embed="rId3"/>
          <a:stretch>
            <a:fillRect/>
          </a:stretch>
        </p:blipFill>
        <p:spPr>
          <a:xfrm>
            <a:off x="3248025" y="2619656"/>
            <a:ext cx="7713009" cy="1069602"/>
          </a:xfrm>
          <a:prstGeom prst="rect">
            <a:avLst/>
          </a:prstGeom>
        </p:spPr>
      </p:pic>
      <p:pic>
        <p:nvPicPr>
          <p:cNvPr id="9" name="Picture 8">
            <a:extLst>
              <a:ext uri="{FF2B5EF4-FFF2-40B4-BE49-F238E27FC236}">
                <a16:creationId xmlns:a16="http://schemas.microsoft.com/office/drawing/2014/main" id="{BE65453C-5DD2-E0E8-1175-746A310FA251}"/>
              </a:ext>
            </a:extLst>
          </p:cNvPr>
          <p:cNvPicPr>
            <a:picLocks noChangeAspect="1"/>
          </p:cNvPicPr>
          <p:nvPr/>
        </p:nvPicPr>
        <p:blipFill>
          <a:blip r:embed="rId4"/>
          <a:stretch>
            <a:fillRect/>
          </a:stretch>
        </p:blipFill>
        <p:spPr>
          <a:xfrm>
            <a:off x="3049681" y="3567393"/>
            <a:ext cx="2854139" cy="1572186"/>
          </a:xfrm>
          <a:prstGeom prst="rect">
            <a:avLst/>
          </a:prstGeom>
        </p:spPr>
      </p:pic>
      <p:pic>
        <p:nvPicPr>
          <p:cNvPr id="10" name="Picture 9">
            <a:extLst>
              <a:ext uri="{FF2B5EF4-FFF2-40B4-BE49-F238E27FC236}">
                <a16:creationId xmlns:a16="http://schemas.microsoft.com/office/drawing/2014/main" id="{2D78E511-C0C9-7FC9-5F6B-1691F6DAD454}"/>
              </a:ext>
            </a:extLst>
          </p:cNvPr>
          <p:cNvPicPr>
            <a:picLocks noChangeAspect="1"/>
          </p:cNvPicPr>
          <p:nvPr/>
        </p:nvPicPr>
        <p:blipFill>
          <a:blip r:embed="rId5"/>
          <a:stretch>
            <a:fillRect/>
          </a:stretch>
        </p:blipFill>
        <p:spPr>
          <a:xfrm>
            <a:off x="8305240" y="3565712"/>
            <a:ext cx="2876550" cy="1575548"/>
          </a:xfrm>
          <a:prstGeom prst="rect">
            <a:avLst/>
          </a:prstGeom>
        </p:spPr>
      </p:pic>
      <p:pic>
        <p:nvPicPr>
          <p:cNvPr id="11" name="Picture 10">
            <a:extLst>
              <a:ext uri="{FF2B5EF4-FFF2-40B4-BE49-F238E27FC236}">
                <a16:creationId xmlns:a16="http://schemas.microsoft.com/office/drawing/2014/main" id="{73E12FA1-E57C-5B42-7C96-A23B166EE297}"/>
              </a:ext>
            </a:extLst>
          </p:cNvPr>
          <p:cNvPicPr>
            <a:picLocks noChangeAspect="1"/>
          </p:cNvPicPr>
          <p:nvPr/>
        </p:nvPicPr>
        <p:blipFill>
          <a:blip r:embed="rId6"/>
          <a:stretch>
            <a:fillRect/>
          </a:stretch>
        </p:blipFill>
        <p:spPr>
          <a:xfrm>
            <a:off x="307601" y="5281612"/>
            <a:ext cx="6085915" cy="1572746"/>
          </a:xfrm>
          <a:prstGeom prst="rect">
            <a:avLst/>
          </a:prstGeom>
        </p:spPr>
      </p:pic>
      <p:sp>
        <p:nvSpPr>
          <p:cNvPr id="3" name="TextBox 2">
            <a:extLst>
              <a:ext uri="{FF2B5EF4-FFF2-40B4-BE49-F238E27FC236}">
                <a16:creationId xmlns:a16="http://schemas.microsoft.com/office/drawing/2014/main" id="{5DFD480E-9588-6769-B036-33C990286616}"/>
              </a:ext>
            </a:extLst>
          </p:cNvPr>
          <p:cNvSpPr txBox="1"/>
          <p:nvPr/>
        </p:nvSpPr>
        <p:spPr>
          <a:xfrm>
            <a:off x="313764" y="1187823"/>
            <a:ext cx="94353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l" rtl="0">
              <a:buFont typeface=""/>
              <a:buAutoNum type="arabicPeriod"/>
            </a:pPr>
            <a:r>
              <a:rPr lang="fr-BE" sz="2800" kern="1200">
                <a:solidFill>
                  <a:schemeClr val="tx1"/>
                </a:solidFill>
                <a:latin typeface="Calibri"/>
                <a:ea typeface="Calibri"/>
                <a:cs typeface="Times New Roman"/>
              </a:rPr>
              <a:t>Prise de connaissance avec les établissements</a:t>
            </a:r>
          </a:p>
        </p:txBody>
      </p:sp>
      <p:sp>
        <p:nvSpPr>
          <p:cNvPr id="8" name="Slide Number Placeholder 7">
            <a:extLst>
              <a:ext uri="{FF2B5EF4-FFF2-40B4-BE49-F238E27FC236}">
                <a16:creationId xmlns:a16="http://schemas.microsoft.com/office/drawing/2014/main" id="{5D86FEA9-1021-D1D9-F15A-F72D1D8D64CA}"/>
              </a:ext>
            </a:extLst>
          </p:cNvPr>
          <p:cNvSpPr>
            <a:spLocks noGrp="1"/>
          </p:cNvSpPr>
          <p:nvPr>
            <p:ph type="sldNum" sz="quarter" idx="12"/>
          </p:nvPr>
        </p:nvSpPr>
        <p:spPr/>
        <p:txBody>
          <a:bodyPr/>
          <a:lstStyle/>
          <a:p>
            <a:fld id="{E9C65D10-87AF-0543-995D-B3B02FC12A40}" type="slidenum">
              <a:rPr lang="fr-FR" smtClean="0"/>
              <a:t>46</a:t>
            </a:fld>
            <a:endParaRPr lang="en-US"/>
          </a:p>
        </p:txBody>
      </p:sp>
    </p:spTree>
    <p:extLst>
      <p:ext uri="{BB962C8B-B14F-4D97-AF65-F5344CB8AC3E}">
        <p14:creationId xmlns:p14="http://schemas.microsoft.com/office/powerpoint/2010/main" val="205287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AB12C-84C5-FC56-3AA3-538E0E88841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861F323-33F9-29BE-6270-644EDD88497E}"/>
              </a:ext>
            </a:extLst>
          </p:cNvPr>
          <p:cNvSpPr txBox="1"/>
          <p:nvPr/>
        </p:nvSpPr>
        <p:spPr>
          <a:xfrm>
            <a:off x="302559" y="1232647"/>
            <a:ext cx="943535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l" rtl="0">
              <a:buFont typeface=""/>
              <a:buAutoNum type="arabicPeriod"/>
            </a:pPr>
            <a:r>
              <a:rPr lang="fr-BE" sz="2800" kern="1200">
                <a:solidFill>
                  <a:schemeClr val="tx1"/>
                </a:solidFill>
                <a:latin typeface="Calibri"/>
                <a:ea typeface="Calibri"/>
                <a:cs typeface="Times New Roman"/>
              </a:rPr>
              <a:t>Prise de connaissance avec les établissements</a:t>
            </a:r>
          </a:p>
          <a:p>
            <a:pPr marL="457200" indent="-457200" algn="l" rtl="0">
              <a:buFont typeface=""/>
              <a:buAutoNum type="arabicPeriod"/>
            </a:pPr>
            <a:r>
              <a:rPr lang="fr-BE" sz="2800" kern="1200">
                <a:latin typeface="Calibri"/>
                <a:ea typeface="Calibri"/>
                <a:cs typeface="Times New Roman"/>
              </a:rPr>
              <a:t>Ap</a:t>
            </a:r>
            <a:r>
              <a:rPr lang="fr-BE" sz="2800">
                <a:latin typeface="Calibri"/>
                <a:ea typeface="Calibri"/>
                <a:cs typeface="Times New Roman"/>
              </a:rPr>
              <a:t>ports de balises théoriques transversales ou disciplinaires</a:t>
            </a:r>
          </a:p>
          <a:p>
            <a:pPr marL="457200" indent="-457200">
              <a:buAutoNum type="arabicPeriod"/>
            </a:pPr>
            <a:r>
              <a:rPr lang="fr-BE" sz="2800" dirty="0" err="1">
                <a:latin typeface="Calibri"/>
                <a:ea typeface="Calibri"/>
                <a:cs typeface="Times New Roman"/>
              </a:rPr>
              <a:t>Co-création</a:t>
            </a:r>
            <a:r>
              <a:rPr lang="fr-BE" sz="2800" dirty="0">
                <a:latin typeface="Calibri"/>
                <a:ea typeface="Calibri"/>
                <a:cs typeface="Times New Roman"/>
              </a:rPr>
              <a:t> et expérimentation d’évaluations diagnostiques</a:t>
            </a:r>
          </a:p>
          <a:p>
            <a:pPr marL="457200" indent="-457200">
              <a:buAutoNum type="arabicPeriod"/>
            </a:pPr>
            <a:endParaRPr lang="fr-BE" sz="2800" dirty="0">
              <a:latin typeface="Calibri"/>
              <a:ea typeface="Calibri"/>
              <a:cs typeface="Times New Roman"/>
            </a:endParaRPr>
          </a:p>
          <a:p>
            <a:pPr algn="ctr"/>
            <a:endParaRPr lang="en-US" sz="2800"/>
          </a:p>
        </p:txBody>
      </p:sp>
      <p:pic>
        <p:nvPicPr>
          <p:cNvPr id="3" name="Picture 2">
            <a:extLst>
              <a:ext uri="{FF2B5EF4-FFF2-40B4-BE49-F238E27FC236}">
                <a16:creationId xmlns:a16="http://schemas.microsoft.com/office/drawing/2014/main" id="{64053C6D-44B0-1BDF-6082-48F030BA9044}"/>
              </a:ext>
            </a:extLst>
          </p:cNvPr>
          <p:cNvPicPr>
            <a:picLocks noChangeAspect="1"/>
          </p:cNvPicPr>
          <p:nvPr/>
        </p:nvPicPr>
        <p:blipFill>
          <a:blip r:embed="rId2"/>
          <a:stretch>
            <a:fillRect/>
          </a:stretch>
        </p:blipFill>
        <p:spPr>
          <a:xfrm>
            <a:off x="3801595" y="2708742"/>
            <a:ext cx="5070661" cy="3726516"/>
          </a:xfrm>
          <a:prstGeom prst="rect">
            <a:avLst/>
          </a:prstGeom>
        </p:spPr>
      </p:pic>
      <p:sp>
        <p:nvSpPr>
          <p:cNvPr id="6" name="Slide Number Placeholder 5">
            <a:extLst>
              <a:ext uri="{FF2B5EF4-FFF2-40B4-BE49-F238E27FC236}">
                <a16:creationId xmlns:a16="http://schemas.microsoft.com/office/drawing/2014/main" id="{BC3B5F30-C1B8-1E0F-700A-FAC85A34597A}"/>
              </a:ext>
            </a:extLst>
          </p:cNvPr>
          <p:cNvSpPr>
            <a:spLocks noGrp="1"/>
          </p:cNvSpPr>
          <p:nvPr>
            <p:ph type="sldNum" sz="quarter" idx="12"/>
          </p:nvPr>
        </p:nvSpPr>
        <p:spPr/>
        <p:txBody>
          <a:bodyPr/>
          <a:lstStyle/>
          <a:p>
            <a:fld id="{E9C65D10-87AF-0543-995D-B3B02FC12A40}" type="slidenum">
              <a:rPr lang="fr-FR" smtClean="0"/>
              <a:t>47</a:t>
            </a:fld>
            <a:endParaRPr lang="en-US"/>
          </a:p>
        </p:txBody>
      </p:sp>
      <p:sp>
        <p:nvSpPr>
          <p:cNvPr id="18" name="Title 1">
            <a:extLst>
              <a:ext uri="{FF2B5EF4-FFF2-40B4-BE49-F238E27FC236}">
                <a16:creationId xmlns:a16="http://schemas.microsoft.com/office/drawing/2014/main" id="{AA124F8E-D3C1-24F3-BFAB-C2592D63890E}"/>
              </a:ext>
            </a:extLst>
          </p:cNvPr>
          <p:cNvSpPr>
            <a:spLocks noGrp="1"/>
          </p:cNvSpPr>
          <p:nvPr>
            <p:ph type="title"/>
          </p:nvPr>
        </p:nvSpPr>
        <p:spPr>
          <a:xfrm>
            <a:off x="838200" y="365125"/>
            <a:ext cx="11243982" cy="1347974"/>
          </a:xfrm>
        </p:spPr>
        <p:txBody>
          <a:bodyPr/>
          <a:lstStyle/>
          <a:p>
            <a:r>
              <a:rPr lang="en-US" sz="3200" b="1">
                <a:solidFill>
                  <a:srgbClr val="A80039"/>
                </a:solidFill>
                <a:latin typeface="Cambria"/>
                <a:cs typeface="Calibri"/>
              </a:rPr>
              <a:t>2- </a:t>
            </a:r>
            <a:r>
              <a:rPr lang="en-US" sz="3200" b="1" err="1">
                <a:solidFill>
                  <a:srgbClr val="A80039"/>
                </a:solidFill>
                <a:latin typeface="Cambria"/>
                <a:cs typeface="Calibri"/>
              </a:rPr>
              <a:t>Méthodologie</a:t>
            </a:r>
            <a:r>
              <a:rPr lang="en-US" sz="3200" b="1">
                <a:solidFill>
                  <a:srgbClr val="A80039"/>
                </a:solidFill>
                <a:latin typeface="Cambria"/>
                <a:cs typeface="Calibri"/>
              </a:rPr>
              <a:t> : </a:t>
            </a:r>
            <a:r>
              <a:rPr lang="en-US" sz="3200" b="1" err="1">
                <a:solidFill>
                  <a:srgbClr val="A80039"/>
                </a:solidFill>
                <a:latin typeface="Cambria"/>
                <a:cs typeface="Calibri"/>
              </a:rPr>
              <a:t>accompagnement</a:t>
            </a:r>
            <a:r>
              <a:rPr lang="en-US" sz="3200" b="1">
                <a:solidFill>
                  <a:srgbClr val="A80039"/>
                </a:solidFill>
                <a:latin typeface="Cambria"/>
                <a:cs typeface="Calibri"/>
              </a:rPr>
              <a:t> mis </a:t>
            </a:r>
            <a:r>
              <a:rPr lang="en-US" sz="3200" b="1" err="1">
                <a:solidFill>
                  <a:srgbClr val="A80039"/>
                </a:solidFill>
                <a:latin typeface="Cambria"/>
                <a:cs typeface="Calibri"/>
              </a:rPr>
              <a:t>en</a:t>
            </a:r>
            <a:r>
              <a:rPr lang="en-US" sz="3200" b="1">
                <a:solidFill>
                  <a:srgbClr val="A80039"/>
                </a:solidFill>
                <a:latin typeface="Cambria"/>
                <a:cs typeface="Calibri"/>
              </a:rPr>
              <a:t> place</a:t>
            </a:r>
          </a:p>
          <a:p>
            <a:endParaRPr lang="en-US"/>
          </a:p>
        </p:txBody>
      </p:sp>
    </p:spTree>
    <p:extLst>
      <p:ext uri="{BB962C8B-B14F-4D97-AF65-F5344CB8AC3E}">
        <p14:creationId xmlns:p14="http://schemas.microsoft.com/office/powerpoint/2010/main" val="8179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8BF532-32F7-C363-501C-F00D0C61FCD4}"/>
              </a:ext>
            </a:extLst>
          </p:cNvPr>
          <p:cNvSpPr txBox="1"/>
          <p:nvPr/>
        </p:nvSpPr>
        <p:spPr>
          <a:xfrm>
            <a:off x="750794" y="885265"/>
            <a:ext cx="10925735"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fr-BE" sz="2400" kern="100" dirty="0">
                <a:solidFill>
                  <a:schemeClr val="tx1"/>
                </a:solidFill>
                <a:latin typeface="Arial"/>
                <a:ea typeface="Calibri"/>
                <a:cs typeface="+mn-cs"/>
              </a:rPr>
              <a:t>Les enseignants témoignaient utiliser principalement des observations générales ou catégorisation instinctives d’élèves pour différencier</a:t>
            </a:r>
          </a:p>
          <a:p>
            <a:pPr algn="ctr"/>
            <a:endParaRPr lang="en-US" sz="2000" dirty="0"/>
          </a:p>
        </p:txBody>
      </p:sp>
      <p:sp>
        <p:nvSpPr>
          <p:cNvPr id="6" name="TextBox 5">
            <a:extLst>
              <a:ext uri="{FF2B5EF4-FFF2-40B4-BE49-F238E27FC236}">
                <a16:creationId xmlns:a16="http://schemas.microsoft.com/office/drawing/2014/main" id="{578B879E-F21B-7829-28A0-0CC4FBB59B5B}"/>
              </a:ext>
            </a:extLst>
          </p:cNvPr>
          <p:cNvSpPr txBox="1"/>
          <p:nvPr/>
        </p:nvSpPr>
        <p:spPr>
          <a:xfrm>
            <a:off x="750795" y="3821206"/>
            <a:ext cx="116541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fr-BE" sz="2400" b="1" kern="100">
                <a:solidFill>
                  <a:schemeClr val="tx1"/>
                </a:solidFill>
                <a:latin typeface="Arial"/>
                <a:ea typeface="Calibri"/>
                <a:cs typeface="+mn-cs"/>
              </a:rPr>
              <a:t>De tels éléments sont insuffisants</a:t>
            </a:r>
            <a:r>
              <a:rPr lang="fr-BE" sz="2400" kern="100">
                <a:solidFill>
                  <a:schemeClr val="tx1"/>
                </a:solidFill>
                <a:latin typeface="Arial"/>
                <a:ea typeface="Calibri"/>
                <a:cs typeface="+mn-cs"/>
              </a:rPr>
              <a:t> pour organiser une différenciation des apprentissages </a:t>
            </a:r>
          </a:p>
          <a:p>
            <a:pPr algn="ctr"/>
            <a:endParaRPr lang="en-US" sz="2400"/>
          </a:p>
        </p:txBody>
      </p:sp>
      <p:pic>
        <p:nvPicPr>
          <p:cNvPr id="7" name="Picture 6">
            <a:extLst>
              <a:ext uri="{FF2B5EF4-FFF2-40B4-BE49-F238E27FC236}">
                <a16:creationId xmlns:a16="http://schemas.microsoft.com/office/drawing/2014/main" id="{D1B4FEFC-9BDF-24D0-D7EB-54469FC290CD}"/>
              </a:ext>
            </a:extLst>
          </p:cNvPr>
          <p:cNvPicPr>
            <a:picLocks noChangeAspect="1"/>
          </p:cNvPicPr>
          <p:nvPr/>
        </p:nvPicPr>
        <p:blipFill>
          <a:blip r:embed="rId2"/>
          <a:stretch>
            <a:fillRect/>
          </a:stretch>
        </p:blipFill>
        <p:spPr>
          <a:xfrm>
            <a:off x="8528517" y="4231061"/>
            <a:ext cx="3662643" cy="547408"/>
          </a:xfrm>
          <a:prstGeom prst="rect">
            <a:avLst/>
          </a:prstGeom>
        </p:spPr>
      </p:pic>
      <p:sp>
        <p:nvSpPr>
          <p:cNvPr id="8" name="TextBox 7">
            <a:extLst>
              <a:ext uri="{FF2B5EF4-FFF2-40B4-BE49-F238E27FC236}">
                <a16:creationId xmlns:a16="http://schemas.microsoft.com/office/drawing/2014/main" id="{C5939A72-1970-2826-007D-36221AC9692A}"/>
              </a:ext>
            </a:extLst>
          </p:cNvPr>
          <p:cNvSpPr txBox="1"/>
          <p:nvPr/>
        </p:nvSpPr>
        <p:spPr>
          <a:xfrm>
            <a:off x="616324" y="5065058"/>
            <a:ext cx="1121708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fr-BE" sz="2400" kern="100">
                <a:solidFill>
                  <a:srgbClr val="000000"/>
                </a:solidFill>
                <a:latin typeface="Arial"/>
                <a:ea typeface="Times New Roman"/>
                <a:cs typeface="+mn-cs"/>
              </a:rPr>
              <a:t>L’évaluation diagnostique offre la possibilité de dresser le profil de l’apprenant présentant une lacune persistante tout en tenant compte de ses capacités et de ses faiblesses pour pouvoir répondre spécifiquement à ses besoins</a:t>
            </a:r>
          </a:p>
          <a:p>
            <a:pPr algn="ctr"/>
            <a:endParaRPr lang="en-US"/>
          </a:p>
        </p:txBody>
      </p:sp>
      <p:pic>
        <p:nvPicPr>
          <p:cNvPr id="9" name="Picture 8">
            <a:extLst>
              <a:ext uri="{FF2B5EF4-FFF2-40B4-BE49-F238E27FC236}">
                <a16:creationId xmlns:a16="http://schemas.microsoft.com/office/drawing/2014/main" id="{DACA77A8-52A9-1C5D-3DF4-62A6E29924C7}"/>
              </a:ext>
            </a:extLst>
          </p:cNvPr>
          <p:cNvPicPr>
            <a:picLocks noChangeAspect="1"/>
          </p:cNvPicPr>
          <p:nvPr/>
        </p:nvPicPr>
        <p:blipFill>
          <a:blip r:embed="rId3"/>
          <a:stretch>
            <a:fillRect/>
          </a:stretch>
        </p:blipFill>
        <p:spPr>
          <a:xfrm>
            <a:off x="5535986" y="4329953"/>
            <a:ext cx="828675" cy="685800"/>
          </a:xfrm>
          <a:prstGeom prst="rect">
            <a:avLst/>
          </a:prstGeom>
        </p:spPr>
      </p:pic>
      <p:pic>
        <p:nvPicPr>
          <p:cNvPr id="10" name="Picture 9">
            <a:extLst>
              <a:ext uri="{FF2B5EF4-FFF2-40B4-BE49-F238E27FC236}">
                <a16:creationId xmlns:a16="http://schemas.microsoft.com/office/drawing/2014/main" id="{C7759FFF-703E-B812-880A-B56982A792A6}"/>
              </a:ext>
            </a:extLst>
          </p:cNvPr>
          <p:cNvPicPr>
            <a:picLocks noChangeAspect="1"/>
          </p:cNvPicPr>
          <p:nvPr/>
        </p:nvPicPr>
        <p:blipFill>
          <a:blip r:embed="rId4"/>
          <a:stretch>
            <a:fillRect/>
          </a:stretch>
        </p:blipFill>
        <p:spPr>
          <a:xfrm>
            <a:off x="4168588" y="6193040"/>
            <a:ext cx="9166412" cy="579126"/>
          </a:xfrm>
          <a:prstGeom prst="rect">
            <a:avLst/>
          </a:prstGeom>
        </p:spPr>
      </p:pic>
      <p:pic>
        <p:nvPicPr>
          <p:cNvPr id="11" name="Picture 10">
            <a:extLst>
              <a:ext uri="{FF2B5EF4-FFF2-40B4-BE49-F238E27FC236}">
                <a16:creationId xmlns:a16="http://schemas.microsoft.com/office/drawing/2014/main" id="{4B9D25C7-7C94-063E-E0D7-B1B25C1BF0B3}"/>
              </a:ext>
            </a:extLst>
          </p:cNvPr>
          <p:cNvPicPr>
            <a:picLocks noChangeAspect="1"/>
          </p:cNvPicPr>
          <p:nvPr/>
        </p:nvPicPr>
        <p:blipFill>
          <a:blip r:embed="rId5"/>
          <a:stretch>
            <a:fillRect/>
          </a:stretch>
        </p:blipFill>
        <p:spPr>
          <a:xfrm>
            <a:off x="750795" y="1718491"/>
            <a:ext cx="12192000" cy="2143549"/>
          </a:xfrm>
          <a:prstGeom prst="rect">
            <a:avLst/>
          </a:prstGeom>
        </p:spPr>
      </p:pic>
      <p:sp>
        <p:nvSpPr>
          <p:cNvPr id="3" name="Slide Number Placeholder 2">
            <a:extLst>
              <a:ext uri="{FF2B5EF4-FFF2-40B4-BE49-F238E27FC236}">
                <a16:creationId xmlns:a16="http://schemas.microsoft.com/office/drawing/2014/main" id="{AE09D655-FFB8-1566-0872-326CEF3A0099}"/>
              </a:ext>
            </a:extLst>
          </p:cNvPr>
          <p:cNvSpPr>
            <a:spLocks noGrp="1"/>
          </p:cNvSpPr>
          <p:nvPr>
            <p:ph type="sldNum" sz="quarter" idx="12"/>
          </p:nvPr>
        </p:nvSpPr>
        <p:spPr/>
        <p:txBody>
          <a:bodyPr/>
          <a:lstStyle/>
          <a:p>
            <a:fld id="{E9C65D10-87AF-0543-995D-B3B02FC12A40}" type="slidenum">
              <a:rPr lang="fr-FR" smtClean="0"/>
              <a:t>48</a:t>
            </a:fld>
            <a:endParaRPr lang="en-US"/>
          </a:p>
        </p:txBody>
      </p:sp>
      <p:sp>
        <p:nvSpPr>
          <p:cNvPr id="17" name="Title 1">
            <a:extLst>
              <a:ext uri="{FF2B5EF4-FFF2-40B4-BE49-F238E27FC236}">
                <a16:creationId xmlns:a16="http://schemas.microsoft.com/office/drawing/2014/main" id="{124AB5C3-C0E9-EEC8-DA27-3BE73B1C81A5}"/>
              </a:ext>
            </a:extLst>
          </p:cNvPr>
          <p:cNvSpPr>
            <a:spLocks noGrp="1"/>
          </p:cNvSpPr>
          <p:nvPr>
            <p:ph type="title"/>
          </p:nvPr>
        </p:nvSpPr>
        <p:spPr>
          <a:xfrm>
            <a:off x="164548" y="210516"/>
            <a:ext cx="11917634" cy="1347974"/>
          </a:xfrm>
        </p:spPr>
        <p:txBody>
          <a:bodyPr/>
          <a:lstStyle/>
          <a:p>
            <a:pPr algn="ctr"/>
            <a:r>
              <a:rPr lang="en-US" sz="3200" b="1" err="1">
                <a:solidFill>
                  <a:srgbClr val="A80039"/>
                </a:solidFill>
                <a:latin typeface="Cambria"/>
                <a:cs typeface="Calibri"/>
              </a:rPr>
              <a:t>Pourquoi</a:t>
            </a:r>
            <a:r>
              <a:rPr lang="en-US" sz="3200" b="1">
                <a:solidFill>
                  <a:srgbClr val="A80039"/>
                </a:solidFill>
                <a:latin typeface="Cambria"/>
                <a:cs typeface="Calibri"/>
              </a:rPr>
              <a:t> passer par </a:t>
            </a:r>
            <a:r>
              <a:rPr lang="en-US" sz="3200" b="1" err="1">
                <a:solidFill>
                  <a:srgbClr val="A80039"/>
                </a:solidFill>
                <a:latin typeface="Cambria"/>
                <a:cs typeface="Calibri"/>
              </a:rPr>
              <a:t>une</a:t>
            </a:r>
            <a:r>
              <a:rPr lang="en-US" sz="3200" b="1">
                <a:solidFill>
                  <a:srgbClr val="A80039"/>
                </a:solidFill>
                <a:latin typeface="Cambria"/>
                <a:cs typeface="Calibri"/>
              </a:rPr>
              <a:t> </a:t>
            </a:r>
            <a:r>
              <a:rPr lang="en-US" sz="3200" b="1" err="1">
                <a:solidFill>
                  <a:srgbClr val="A80039"/>
                </a:solidFill>
                <a:latin typeface="Cambria"/>
                <a:cs typeface="Calibri"/>
              </a:rPr>
              <a:t>évaluation</a:t>
            </a:r>
            <a:r>
              <a:rPr lang="en-US" sz="3200" b="1">
                <a:solidFill>
                  <a:srgbClr val="A80039"/>
                </a:solidFill>
                <a:latin typeface="Cambria"/>
                <a:cs typeface="Calibri"/>
              </a:rPr>
              <a:t> ?</a:t>
            </a:r>
            <a:endParaRPr lang="en-US"/>
          </a:p>
          <a:p>
            <a:endParaRPr lang="en-US"/>
          </a:p>
        </p:txBody>
      </p:sp>
    </p:spTree>
    <p:extLst>
      <p:ext uri="{BB962C8B-B14F-4D97-AF65-F5344CB8AC3E}">
        <p14:creationId xmlns:p14="http://schemas.microsoft.com/office/powerpoint/2010/main" val="209993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0B1907-8E89-0A3A-6E1C-9A5089C7DC4B}"/>
              </a:ext>
            </a:extLst>
          </p:cNvPr>
          <p:cNvSpPr>
            <a:spLocks noGrp="1"/>
          </p:cNvSpPr>
          <p:nvPr>
            <p:ph type="title"/>
          </p:nvPr>
        </p:nvSpPr>
        <p:spPr>
          <a:xfrm>
            <a:off x="188260" y="-4669"/>
            <a:ext cx="12005981" cy="1336931"/>
          </a:xfrm>
        </p:spPr>
        <p:txBody>
          <a:bodyPr>
            <a:normAutofit/>
          </a:bodyPr>
          <a:lstStyle/>
          <a:p>
            <a:pPr algn="ctr"/>
            <a:r>
              <a:rPr lang="en-US" sz="3200" b="1">
                <a:solidFill>
                  <a:srgbClr val="A80039"/>
                </a:solidFill>
                <a:latin typeface="Cambria"/>
                <a:cs typeface="Calibri"/>
              </a:rPr>
              <a:t>Quel </a:t>
            </a:r>
            <a:r>
              <a:rPr lang="en-US" sz="3200" b="1" err="1">
                <a:solidFill>
                  <a:srgbClr val="A80039"/>
                </a:solidFill>
                <a:latin typeface="Cambria"/>
                <a:cs typeface="Calibri"/>
              </a:rPr>
              <a:t>contenu</a:t>
            </a:r>
            <a:r>
              <a:rPr lang="en-US" sz="3200" b="1">
                <a:solidFill>
                  <a:srgbClr val="A80039"/>
                </a:solidFill>
                <a:latin typeface="Cambria"/>
                <a:cs typeface="Calibri"/>
              </a:rPr>
              <a:t> de </a:t>
            </a:r>
            <a:r>
              <a:rPr lang="en-US" sz="3200" b="1" err="1">
                <a:solidFill>
                  <a:srgbClr val="A80039"/>
                </a:solidFill>
                <a:latin typeface="Cambria"/>
                <a:cs typeface="Calibri"/>
              </a:rPr>
              <a:t>l’évaluation</a:t>
            </a:r>
            <a:r>
              <a:rPr lang="en-US" sz="3200" b="1">
                <a:solidFill>
                  <a:srgbClr val="A80039"/>
                </a:solidFill>
                <a:latin typeface="Cambria"/>
                <a:cs typeface="Calibri"/>
              </a:rPr>
              <a:t> </a:t>
            </a:r>
            <a:r>
              <a:rPr lang="en-US" sz="3200" b="1" err="1">
                <a:solidFill>
                  <a:srgbClr val="A80039"/>
                </a:solidFill>
                <a:latin typeface="Cambria"/>
                <a:cs typeface="Calibri"/>
              </a:rPr>
              <a:t>diagnostique</a:t>
            </a:r>
            <a:r>
              <a:rPr lang="en-US" sz="3200" b="1">
                <a:solidFill>
                  <a:srgbClr val="A80039"/>
                </a:solidFill>
                <a:latin typeface="Cambria"/>
                <a:cs typeface="Calibri"/>
              </a:rPr>
              <a:t> sur les fractions ?</a:t>
            </a:r>
          </a:p>
        </p:txBody>
      </p:sp>
      <p:pic>
        <p:nvPicPr>
          <p:cNvPr id="7" name="Picture 6">
            <a:extLst>
              <a:ext uri="{FF2B5EF4-FFF2-40B4-BE49-F238E27FC236}">
                <a16:creationId xmlns:a16="http://schemas.microsoft.com/office/drawing/2014/main" id="{59413CF9-5F8B-B0E3-0CF9-85550928D19C}"/>
              </a:ext>
            </a:extLst>
          </p:cNvPr>
          <p:cNvPicPr>
            <a:picLocks noChangeAspect="1"/>
          </p:cNvPicPr>
          <p:nvPr/>
        </p:nvPicPr>
        <p:blipFill>
          <a:blip r:embed="rId2"/>
          <a:stretch>
            <a:fillRect/>
          </a:stretch>
        </p:blipFill>
        <p:spPr>
          <a:xfrm>
            <a:off x="-1143000" y="1030719"/>
            <a:ext cx="10320618" cy="5670622"/>
          </a:xfrm>
          <a:prstGeom prst="rect">
            <a:avLst/>
          </a:prstGeom>
        </p:spPr>
      </p:pic>
      <p:pic>
        <p:nvPicPr>
          <p:cNvPr id="8" name="Picture 7">
            <a:extLst>
              <a:ext uri="{FF2B5EF4-FFF2-40B4-BE49-F238E27FC236}">
                <a16:creationId xmlns:a16="http://schemas.microsoft.com/office/drawing/2014/main" id="{A47EC79A-9B5E-8311-BE86-C278072BEEA0}"/>
              </a:ext>
            </a:extLst>
          </p:cNvPr>
          <p:cNvPicPr>
            <a:picLocks noChangeAspect="1"/>
          </p:cNvPicPr>
          <p:nvPr/>
        </p:nvPicPr>
        <p:blipFill>
          <a:blip r:embed="rId3"/>
          <a:stretch>
            <a:fillRect/>
          </a:stretch>
        </p:blipFill>
        <p:spPr>
          <a:xfrm>
            <a:off x="7077634" y="1329858"/>
            <a:ext cx="4928348" cy="2091579"/>
          </a:xfrm>
          <a:prstGeom prst="rect">
            <a:avLst/>
          </a:prstGeom>
        </p:spPr>
      </p:pic>
      <p:pic>
        <p:nvPicPr>
          <p:cNvPr id="9" name="Picture 8">
            <a:extLst>
              <a:ext uri="{FF2B5EF4-FFF2-40B4-BE49-F238E27FC236}">
                <a16:creationId xmlns:a16="http://schemas.microsoft.com/office/drawing/2014/main" id="{16D7A3AC-009D-61A0-546A-FF42B7C82BA4}"/>
              </a:ext>
            </a:extLst>
          </p:cNvPr>
          <p:cNvPicPr>
            <a:picLocks noChangeAspect="1"/>
          </p:cNvPicPr>
          <p:nvPr/>
        </p:nvPicPr>
        <p:blipFill>
          <a:blip r:embed="rId4"/>
          <a:stretch>
            <a:fillRect/>
          </a:stretch>
        </p:blipFill>
        <p:spPr>
          <a:xfrm>
            <a:off x="7075114" y="3616978"/>
            <a:ext cx="4910978" cy="2974602"/>
          </a:xfrm>
          <a:prstGeom prst="rect">
            <a:avLst/>
          </a:prstGeom>
        </p:spPr>
      </p:pic>
      <p:sp>
        <p:nvSpPr>
          <p:cNvPr id="10" name="TextBox 9">
            <a:extLst>
              <a:ext uri="{FF2B5EF4-FFF2-40B4-BE49-F238E27FC236}">
                <a16:creationId xmlns:a16="http://schemas.microsoft.com/office/drawing/2014/main" id="{DA912E5C-5DAC-7B45-D3A0-CDB9247F4590}"/>
              </a:ext>
            </a:extLst>
          </p:cNvPr>
          <p:cNvSpPr txBox="1"/>
          <p:nvPr/>
        </p:nvSpPr>
        <p:spPr>
          <a:xfrm>
            <a:off x="2924735" y="3059207"/>
            <a:ext cx="2185148"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000">
                <a:latin typeface="Arial"/>
              </a:rPr>
              <a:t>Identification des erreurs-types pour comprendre les obstacles</a:t>
            </a:r>
            <a:endParaRPr lang="en-US"/>
          </a:p>
          <a:p>
            <a:pPr algn="ctr"/>
            <a:endParaRPr lang="en-US"/>
          </a:p>
        </p:txBody>
      </p:sp>
      <p:sp>
        <p:nvSpPr>
          <p:cNvPr id="3" name="Slide Number Placeholder 2">
            <a:extLst>
              <a:ext uri="{FF2B5EF4-FFF2-40B4-BE49-F238E27FC236}">
                <a16:creationId xmlns:a16="http://schemas.microsoft.com/office/drawing/2014/main" id="{8E3CFED9-C087-B746-2DD0-CBC3BE9F6195}"/>
              </a:ext>
            </a:extLst>
          </p:cNvPr>
          <p:cNvSpPr>
            <a:spLocks noGrp="1"/>
          </p:cNvSpPr>
          <p:nvPr>
            <p:ph type="sldNum" sz="quarter" idx="12"/>
          </p:nvPr>
        </p:nvSpPr>
        <p:spPr/>
        <p:txBody>
          <a:bodyPr/>
          <a:lstStyle/>
          <a:p>
            <a:fld id="{E9C65D10-87AF-0543-995D-B3B02FC12A40}" type="slidenum">
              <a:rPr lang="fr-FR" smtClean="0"/>
              <a:t>49</a:t>
            </a:fld>
            <a:endParaRPr lang="en-US"/>
          </a:p>
        </p:txBody>
      </p:sp>
    </p:spTree>
    <p:extLst>
      <p:ext uri="{BB962C8B-B14F-4D97-AF65-F5344CB8AC3E}">
        <p14:creationId xmlns:p14="http://schemas.microsoft.com/office/powerpoint/2010/main" val="1865032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F0FF2-E2A1-3BFA-3069-A290DC8FE2CA}"/>
            </a:ext>
          </a:extLst>
        </p:cNvPr>
        <p:cNvGrpSpPr/>
        <p:nvPr/>
      </p:nvGrpSpPr>
      <p:grpSpPr>
        <a:xfrm>
          <a:off x="0" y="0"/>
          <a:ext cx="0" cy="0"/>
          <a:chOff x="0" y="0"/>
          <a:chExt cx="0" cy="0"/>
        </a:xfrm>
      </p:grpSpPr>
      <p:sp>
        <p:nvSpPr>
          <p:cNvPr id="24578" name="ZoneTexte 3">
            <a:extLst>
              <a:ext uri="{FF2B5EF4-FFF2-40B4-BE49-F238E27FC236}">
                <a16:creationId xmlns:a16="http://schemas.microsoft.com/office/drawing/2014/main" id="{ED22DC1D-504F-A223-76E4-E653EA82D93F}"/>
              </a:ext>
            </a:extLst>
          </p:cNvPr>
          <p:cNvSpPr txBox="1">
            <a:spLocks noChangeArrowheads="1"/>
          </p:cNvSpPr>
          <p:nvPr/>
        </p:nvSpPr>
        <p:spPr bwMode="auto">
          <a:xfrm>
            <a:off x="444169" y="298877"/>
            <a:ext cx="95615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eaLnBrk="1" hangingPunct="1"/>
            <a:r>
              <a:rPr lang="fr-BE" altLang="fr-FR" sz="3200" b="1" dirty="0">
                <a:solidFill>
                  <a:srgbClr val="A80039"/>
                </a:solidFill>
                <a:latin typeface="Cambria"/>
                <a:ea typeface="Cambria"/>
                <a:cs typeface="Calibri"/>
              </a:rPr>
              <a:t>Les prérequis dans les filières scientifiques</a:t>
            </a:r>
          </a:p>
        </p:txBody>
      </p:sp>
      <p:sp>
        <p:nvSpPr>
          <p:cNvPr id="4" name="ZoneTexte 3">
            <a:extLst>
              <a:ext uri="{FF2B5EF4-FFF2-40B4-BE49-F238E27FC236}">
                <a16:creationId xmlns:a16="http://schemas.microsoft.com/office/drawing/2014/main" id="{E3CA3CF1-D30E-646A-A017-2483D1CB5BB2}"/>
              </a:ext>
            </a:extLst>
          </p:cNvPr>
          <p:cNvSpPr txBox="1"/>
          <p:nvPr/>
        </p:nvSpPr>
        <p:spPr>
          <a:xfrm>
            <a:off x="444169" y="1635259"/>
            <a:ext cx="11250526" cy="3416320"/>
          </a:xfrm>
          <a:prstGeom prst="rect">
            <a:avLst/>
          </a:prstGeom>
          <a:noFill/>
        </p:spPr>
        <p:txBody>
          <a:bodyPr wrap="square" lIns="91440" tIns="45720" rIns="91440" bIns="45720" anchor="t">
            <a:spAutoFit/>
          </a:bodyPr>
          <a:lstStyle/>
          <a:p>
            <a:pPr marL="285750" indent="-285750" algn="just">
              <a:buFont typeface="Arial" panose="020B0604020202020204" pitchFamily="34" charset="0"/>
              <a:buChar char="•"/>
            </a:pPr>
            <a:r>
              <a:rPr lang="fr-BE" sz="2400" dirty="0">
                <a:latin typeface="Cambria"/>
                <a:ea typeface="Cambria"/>
              </a:rPr>
              <a:t>Tests diagnostiques à l’entrée du supérieur pour tester les prérequis des étudiants</a:t>
            </a:r>
            <a:endParaRPr lang="en-US" dirty="0"/>
          </a:p>
          <a:p>
            <a:pPr algn="just"/>
            <a:endParaRPr lang="fr-BE" sz="2400" dirty="0">
              <a:latin typeface="Cambria" panose="02040503050406030204" pitchFamily="18" charset="0"/>
              <a:ea typeface="Cambria"/>
            </a:endParaRPr>
          </a:p>
          <a:p>
            <a:pPr marL="285750" indent="-285750" algn="just">
              <a:buFont typeface="Arial" panose="020B0604020202020204" pitchFamily="34" charset="0"/>
              <a:buChar char="•"/>
            </a:pPr>
            <a:r>
              <a:rPr lang="fr-BE" sz="2400" dirty="0">
                <a:latin typeface="Cambria"/>
                <a:ea typeface="Cambria"/>
              </a:rPr>
              <a:t>Projet « Banques de questions institutionnelles », UMONS</a:t>
            </a:r>
          </a:p>
          <a:p>
            <a:pPr algn="just"/>
            <a:endParaRPr lang="fr-BE" sz="2400" dirty="0">
              <a:latin typeface="Cambria" panose="02040503050406030204" pitchFamily="18" charset="0"/>
              <a:ea typeface="Cambria"/>
            </a:endParaRPr>
          </a:p>
          <a:p>
            <a:pPr marL="285750" indent="-285750" algn="just">
              <a:buFont typeface="Arial" panose="020B0604020202020204" pitchFamily="34" charset="0"/>
              <a:buChar char="•"/>
            </a:pPr>
            <a:r>
              <a:rPr lang="fr-BE" sz="2400" dirty="0">
                <a:latin typeface="Cambria"/>
                <a:ea typeface="Cambria"/>
              </a:rPr>
              <a:t>Faculté des Sciences : tests diagnostiques depuis 2000, Mathématiques élémentaires, étudiants en BAB1 mathématiques, physique et informatique</a:t>
            </a:r>
          </a:p>
          <a:p>
            <a:pPr algn="just"/>
            <a:endParaRPr lang="fr-BE" sz="2400" dirty="0">
              <a:latin typeface="Cambria" panose="02040503050406030204" pitchFamily="18" charset="0"/>
              <a:ea typeface="Cambria"/>
            </a:endParaRPr>
          </a:p>
          <a:p>
            <a:pPr marL="285750" indent="-285750" algn="just">
              <a:buFont typeface="Arial" panose="020B0604020202020204" pitchFamily="34" charset="0"/>
              <a:buChar char="•"/>
            </a:pPr>
            <a:r>
              <a:rPr lang="fr-BE" sz="2400" dirty="0">
                <a:latin typeface="Cambria"/>
                <a:ea typeface="Cambria"/>
              </a:rPr>
              <a:t>Test 1 : équation cartésienne d’une droite passant par deux points, calculer des dérivées, résolution d’équations,…</a:t>
            </a:r>
          </a:p>
        </p:txBody>
      </p:sp>
      <p:sp>
        <p:nvSpPr>
          <p:cNvPr id="3" name="Slide Number Placeholder 2">
            <a:extLst>
              <a:ext uri="{FF2B5EF4-FFF2-40B4-BE49-F238E27FC236}">
                <a16:creationId xmlns:a16="http://schemas.microsoft.com/office/drawing/2014/main" id="{DC996DDF-3432-BA5A-02C2-CF9F9F4FC76E}"/>
              </a:ext>
            </a:extLst>
          </p:cNvPr>
          <p:cNvSpPr>
            <a:spLocks noGrp="1"/>
          </p:cNvSpPr>
          <p:nvPr>
            <p:ph type="sldNum" sz="quarter" idx="12"/>
          </p:nvPr>
        </p:nvSpPr>
        <p:spPr/>
        <p:txBody>
          <a:bodyPr/>
          <a:lstStyle/>
          <a:p>
            <a:fld id="{E9C65D10-87AF-0543-995D-B3B02FC12A40}" type="slidenum">
              <a:rPr lang="fr-FR" smtClean="0"/>
              <a:t>5</a:t>
            </a:fld>
            <a:endParaRPr lang="en-US"/>
          </a:p>
        </p:txBody>
      </p:sp>
    </p:spTree>
    <p:extLst>
      <p:ext uri="{BB962C8B-B14F-4D97-AF65-F5344CB8AC3E}">
        <p14:creationId xmlns:p14="http://schemas.microsoft.com/office/powerpoint/2010/main" val="2493157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D214-038F-61F1-23B9-4BC760BEBA4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6378A08-0E60-406D-7303-7CB0EC05AC65}"/>
              </a:ext>
            </a:extLst>
          </p:cNvPr>
          <p:cNvPicPr>
            <a:picLocks noChangeAspect="1"/>
          </p:cNvPicPr>
          <p:nvPr/>
        </p:nvPicPr>
        <p:blipFill>
          <a:blip r:embed="rId2"/>
          <a:stretch>
            <a:fillRect/>
          </a:stretch>
        </p:blipFill>
        <p:spPr>
          <a:xfrm>
            <a:off x="-1086971" y="974690"/>
            <a:ext cx="10107706" cy="5614592"/>
          </a:xfrm>
          <a:prstGeom prst="rect">
            <a:avLst/>
          </a:prstGeom>
        </p:spPr>
      </p:pic>
      <p:pic>
        <p:nvPicPr>
          <p:cNvPr id="3" name="Picture 2">
            <a:extLst>
              <a:ext uri="{FF2B5EF4-FFF2-40B4-BE49-F238E27FC236}">
                <a16:creationId xmlns:a16="http://schemas.microsoft.com/office/drawing/2014/main" id="{2842FC56-A40E-FF83-62D5-BA4E5B31BC86}"/>
              </a:ext>
            </a:extLst>
          </p:cNvPr>
          <p:cNvPicPr>
            <a:picLocks noChangeAspect="1"/>
          </p:cNvPicPr>
          <p:nvPr/>
        </p:nvPicPr>
        <p:blipFill>
          <a:blip r:embed="rId3"/>
          <a:stretch>
            <a:fillRect/>
          </a:stretch>
        </p:blipFill>
        <p:spPr>
          <a:xfrm>
            <a:off x="6843711" y="1834123"/>
            <a:ext cx="5160870" cy="1598520"/>
          </a:xfrm>
          <a:prstGeom prst="rect">
            <a:avLst/>
          </a:prstGeom>
        </p:spPr>
      </p:pic>
      <p:pic>
        <p:nvPicPr>
          <p:cNvPr id="4" name="Picture 3">
            <a:extLst>
              <a:ext uri="{FF2B5EF4-FFF2-40B4-BE49-F238E27FC236}">
                <a16:creationId xmlns:a16="http://schemas.microsoft.com/office/drawing/2014/main" id="{819A5CEF-4929-19AA-9C69-791BF1931199}"/>
              </a:ext>
            </a:extLst>
          </p:cNvPr>
          <p:cNvPicPr>
            <a:picLocks noChangeAspect="1"/>
          </p:cNvPicPr>
          <p:nvPr/>
        </p:nvPicPr>
        <p:blipFill>
          <a:blip r:embed="rId4"/>
          <a:stretch>
            <a:fillRect/>
          </a:stretch>
        </p:blipFill>
        <p:spPr>
          <a:xfrm>
            <a:off x="6843712" y="3678331"/>
            <a:ext cx="5160870" cy="1596839"/>
          </a:xfrm>
          <a:prstGeom prst="rect">
            <a:avLst/>
          </a:prstGeom>
        </p:spPr>
      </p:pic>
      <p:sp>
        <p:nvSpPr>
          <p:cNvPr id="10" name="TextBox 9">
            <a:extLst>
              <a:ext uri="{FF2B5EF4-FFF2-40B4-BE49-F238E27FC236}">
                <a16:creationId xmlns:a16="http://schemas.microsoft.com/office/drawing/2014/main" id="{E9A74621-D8C5-A289-4E53-FD1121F0878A}"/>
              </a:ext>
            </a:extLst>
          </p:cNvPr>
          <p:cNvSpPr txBox="1"/>
          <p:nvPr/>
        </p:nvSpPr>
        <p:spPr>
          <a:xfrm>
            <a:off x="2868706" y="2980766"/>
            <a:ext cx="2185148"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000">
                <a:latin typeface="Arial"/>
              </a:rPr>
              <a:t>Identification des erreurs-types pour comprendre les obstacles</a:t>
            </a:r>
            <a:endParaRPr lang="en-US"/>
          </a:p>
          <a:p>
            <a:pPr algn="ctr"/>
            <a:endParaRPr lang="en-US"/>
          </a:p>
        </p:txBody>
      </p:sp>
      <p:sp>
        <p:nvSpPr>
          <p:cNvPr id="7" name="Slide Number Placeholder 6">
            <a:extLst>
              <a:ext uri="{FF2B5EF4-FFF2-40B4-BE49-F238E27FC236}">
                <a16:creationId xmlns:a16="http://schemas.microsoft.com/office/drawing/2014/main" id="{D9A04493-2AC4-F3A8-3FF1-E61A8F4993AF}"/>
              </a:ext>
            </a:extLst>
          </p:cNvPr>
          <p:cNvSpPr>
            <a:spLocks noGrp="1"/>
          </p:cNvSpPr>
          <p:nvPr>
            <p:ph type="sldNum" sz="quarter" idx="12"/>
          </p:nvPr>
        </p:nvSpPr>
        <p:spPr/>
        <p:txBody>
          <a:bodyPr/>
          <a:lstStyle/>
          <a:p>
            <a:fld id="{E9C65D10-87AF-0543-995D-B3B02FC12A40}" type="slidenum">
              <a:rPr lang="fr-FR" smtClean="0"/>
              <a:t>50</a:t>
            </a:fld>
            <a:endParaRPr lang="en-US"/>
          </a:p>
        </p:txBody>
      </p:sp>
      <p:sp>
        <p:nvSpPr>
          <p:cNvPr id="14" name="Title 1">
            <a:extLst>
              <a:ext uri="{FF2B5EF4-FFF2-40B4-BE49-F238E27FC236}">
                <a16:creationId xmlns:a16="http://schemas.microsoft.com/office/drawing/2014/main" id="{3DDDAB25-7E33-630E-EFBD-DCCDE2EF0209}"/>
              </a:ext>
            </a:extLst>
          </p:cNvPr>
          <p:cNvSpPr>
            <a:spLocks noGrp="1"/>
          </p:cNvSpPr>
          <p:nvPr>
            <p:ph type="title"/>
          </p:nvPr>
        </p:nvSpPr>
        <p:spPr>
          <a:xfrm>
            <a:off x="188260" y="-4669"/>
            <a:ext cx="12005981" cy="1336931"/>
          </a:xfrm>
        </p:spPr>
        <p:txBody>
          <a:bodyPr>
            <a:normAutofit/>
          </a:bodyPr>
          <a:lstStyle/>
          <a:p>
            <a:pPr algn="ctr"/>
            <a:r>
              <a:rPr lang="en-US" sz="3200" b="1">
                <a:solidFill>
                  <a:srgbClr val="A80039"/>
                </a:solidFill>
                <a:latin typeface="Cambria"/>
                <a:cs typeface="Calibri"/>
              </a:rPr>
              <a:t>Quel </a:t>
            </a:r>
            <a:r>
              <a:rPr lang="en-US" sz="3200" b="1" err="1">
                <a:solidFill>
                  <a:srgbClr val="A80039"/>
                </a:solidFill>
                <a:latin typeface="Cambria"/>
                <a:cs typeface="Calibri"/>
              </a:rPr>
              <a:t>contenu</a:t>
            </a:r>
            <a:r>
              <a:rPr lang="en-US" sz="3200" b="1">
                <a:solidFill>
                  <a:srgbClr val="A80039"/>
                </a:solidFill>
                <a:latin typeface="Cambria"/>
                <a:cs typeface="Calibri"/>
              </a:rPr>
              <a:t> de </a:t>
            </a:r>
            <a:r>
              <a:rPr lang="en-US" sz="3200" b="1" err="1">
                <a:solidFill>
                  <a:srgbClr val="A80039"/>
                </a:solidFill>
                <a:latin typeface="Cambria"/>
                <a:cs typeface="Calibri"/>
              </a:rPr>
              <a:t>l’évaluation</a:t>
            </a:r>
            <a:r>
              <a:rPr lang="en-US" sz="3200" b="1">
                <a:solidFill>
                  <a:srgbClr val="A80039"/>
                </a:solidFill>
                <a:latin typeface="Cambria"/>
                <a:cs typeface="Calibri"/>
              </a:rPr>
              <a:t> </a:t>
            </a:r>
            <a:r>
              <a:rPr lang="en-US" sz="3200" b="1" err="1">
                <a:solidFill>
                  <a:srgbClr val="A80039"/>
                </a:solidFill>
                <a:latin typeface="Cambria"/>
                <a:cs typeface="Calibri"/>
              </a:rPr>
              <a:t>diagnostique</a:t>
            </a:r>
            <a:r>
              <a:rPr lang="en-US" sz="3200" b="1">
                <a:solidFill>
                  <a:srgbClr val="A80039"/>
                </a:solidFill>
                <a:latin typeface="Cambria"/>
                <a:cs typeface="Calibri"/>
              </a:rPr>
              <a:t> sur les fractions ?</a:t>
            </a:r>
          </a:p>
        </p:txBody>
      </p:sp>
    </p:spTree>
    <p:extLst>
      <p:ext uri="{BB962C8B-B14F-4D97-AF65-F5344CB8AC3E}">
        <p14:creationId xmlns:p14="http://schemas.microsoft.com/office/powerpoint/2010/main" val="2672585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AB533-AAE2-2F0C-E454-0EFCDC3FADE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98710BC-C272-5934-8D58-1FA48E5221C3}"/>
              </a:ext>
            </a:extLst>
          </p:cNvPr>
          <p:cNvPicPr>
            <a:picLocks noChangeAspect="1"/>
          </p:cNvPicPr>
          <p:nvPr/>
        </p:nvPicPr>
        <p:blipFill>
          <a:blip r:embed="rId2"/>
          <a:stretch>
            <a:fillRect/>
          </a:stretch>
        </p:blipFill>
        <p:spPr>
          <a:xfrm>
            <a:off x="-1333500" y="952278"/>
            <a:ext cx="10466296" cy="5737858"/>
          </a:xfrm>
          <a:prstGeom prst="rect">
            <a:avLst/>
          </a:prstGeom>
        </p:spPr>
      </p:pic>
      <p:pic>
        <p:nvPicPr>
          <p:cNvPr id="7" name="Picture 6">
            <a:extLst>
              <a:ext uri="{FF2B5EF4-FFF2-40B4-BE49-F238E27FC236}">
                <a16:creationId xmlns:a16="http://schemas.microsoft.com/office/drawing/2014/main" id="{2B6FF7BD-F7BB-6EB1-77BB-B1DF468F3358}"/>
              </a:ext>
            </a:extLst>
          </p:cNvPr>
          <p:cNvPicPr>
            <a:picLocks noChangeAspect="1"/>
          </p:cNvPicPr>
          <p:nvPr/>
        </p:nvPicPr>
        <p:blipFill>
          <a:blip r:embed="rId3"/>
          <a:stretch>
            <a:fillRect/>
          </a:stretch>
        </p:blipFill>
        <p:spPr>
          <a:xfrm>
            <a:off x="6858561" y="1596558"/>
            <a:ext cx="5198408" cy="1692649"/>
          </a:xfrm>
          <a:prstGeom prst="rect">
            <a:avLst/>
          </a:prstGeom>
        </p:spPr>
      </p:pic>
      <p:pic>
        <p:nvPicPr>
          <p:cNvPr id="8" name="Picture 7">
            <a:extLst>
              <a:ext uri="{FF2B5EF4-FFF2-40B4-BE49-F238E27FC236}">
                <a16:creationId xmlns:a16="http://schemas.microsoft.com/office/drawing/2014/main" id="{CA09BA3E-DFA5-B102-D622-330BB1626195}"/>
              </a:ext>
            </a:extLst>
          </p:cNvPr>
          <p:cNvPicPr>
            <a:picLocks noChangeAspect="1"/>
          </p:cNvPicPr>
          <p:nvPr/>
        </p:nvPicPr>
        <p:blipFill>
          <a:blip r:embed="rId4"/>
          <a:stretch>
            <a:fillRect/>
          </a:stretch>
        </p:blipFill>
        <p:spPr>
          <a:xfrm>
            <a:off x="6735294" y="3430681"/>
            <a:ext cx="5321674" cy="2607608"/>
          </a:xfrm>
          <a:prstGeom prst="rect">
            <a:avLst/>
          </a:prstGeom>
        </p:spPr>
      </p:pic>
      <p:sp>
        <p:nvSpPr>
          <p:cNvPr id="10" name="TextBox 9">
            <a:extLst>
              <a:ext uri="{FF2B5EF4-FFF2-40B4-BE49-F238E27FC236}">
                <a16:creationId xmlns:a16="http://schemas.microsoft.com/office/drawing/2014/main" id="{E24704A8-8A81-5013-448F-F99A7C151414}"/>
              </a:ext>
            </a:extLst>
          </p:cNvPr>
          <p:cNvSpPr txBox="1"/>
          <p:nvPr/>
        </p:nvSpPr>
        <p:spPr>
          <a:xfrm>
            <a:off x="2812676" y="3014383"/>
            <a:ext cx="2185148"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000">
                <a:latin typeface="Arial"/>
              </a:rPr>
              <a:t>Identification des erreurs-types pour comprendre les obstacles</a:t>
            </a:r>
            <a:endParaRPr lang="en-US"/>
          </a:p>
          <a:p>
            <a:pPr algn="ctr"/>
            <a:endParaRPr lang="en-US"/>
          </a:p>
        </p:txBody>
      </p:sp>
      <p:sp>
        <p:nvSpPr>
          <p:cNvPr id="3" name="Slide Number Placeholder 2">
            <a:extLst>
              <a:ext uri="{FF2B5EF4-FFF2-40B4-BE49-F238E27FC236}">
                <a16:creationId xmlns:a16="http://schemas.microsoft.com/office/drawing/2014/main" id="{EC67A9AF-A9CE-AFA0-394D-2E913E2BE155}"/>
              </a:ext>
            </a:extLst>
          </p:cNvPr>
          <p:cNvSpPr>
            <a:spLocks noGrp="1"/>
          </p:cNvSpPr>
          <p:nvPr>
            <p:ph type="sldNum" sz="quarter" idx="12"/>
          </p:nvPr>
        </p:nvSpPr>
        <p:spPr/>
        <p:txBody>
          <a:bodyPr/>
          <a:lstStyle/>
          <a:p>
            <a:fld id="{E9C65D10-87AF-0543-995D-B3B02FC12A40}" type="slidenum">
              <a:rPr lang="fr-FR" smtClean="0"/>
              <a:t>51</a:t>
            </a:fld>
            <a:endParaRPr lang="en-US"/>
          </a:p>
        </p:txBody>
      </p:sp>
      <p:sp>
        <p:nvSpPr>
          <p:cNvPr id="12" name="Title 1">
            <a:extLst>
              <a:ext uri="{FF2B5EF4-FFF2-40B4-BE49-F238E27FC236}">
                <a16:creationId xmlns:a16="http://schemas.microsoft.com/office/drawing/2014/main" id="{46E97D5F-7D29-CFCB-6A24-CFAB4417C9F0}"/>
              </a:ext>
            </a:extLst>
          </p:cNvPr>
          <p:cNvSpPr txBox="1">
            <a:spLocks/>
          </p:cNvSpPr>
          <p:nvPr/>
        </p:nvSpPr>
        <p:spPr>
          <a:xfrm>
            <a:off x="188260" y="-4669"/>
            <a:ext cx="12005981" cy="1336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A80039"/>
                </a:solidFill>
                <a:latin typeface="Cambria"/>
                <a:cs typeface="Calibri"/>
              </a:rPr>
              <a:t>Quel </a:t>
            </a:r>
            <a:r>
              <a:rPr lang="en-US" sz="3200" b="1" err="1">
                <a:solidFill>
                  <a:srgbClr val="A80039"/>
                </a:solidFill>
                <a:latin typeface="Cambria"/>
                <a:cs typeface="Calibri"/>
              </a:rPr>
              <a:t>contenu</a:t>
            </a:r>
            <a:r>
              <a:rPr lang="en-US" sz="3200" b="1">
                <a:solidFill>
                  <a:srgbClr val="A80039"/>
                </a:solidFill>
                <a:latin typeface="Cambria"/>
                <a:cs typeface="Calibri"/>
              </a:rPr>
              <a:t> de </a:t>
            </a:r>
            <a:r>
              <a:rPr lang="en-US" sz="3200" b="1" err="1">
                <a:solidFill>
                  <a:srgbClr val="A80039"/>
                </a:solidFill>
                <a:latin typeface="Cambria"/>
                <a:cs typeface="Calibri"/>
              </a:rPr>
              <a:t>l’évaluation</a:t>
            </a:r>
            <a:r>
              <a:rPr lang="en-US" sz="3200" b="1">
                <a:solidFill>
                  <a:srgbClr val="A80039"/>
                </a:solidFill>
                <a:latin typeface="Cambria"/>
                <a:cs typeface="Calibri"/>
              </a:rPr>
              <a:t> </a:t>
            </a:r>
            <a:r>
              <a:rPr lang="en-US" sz="3200" b="1" err="1">
                <a:solidFill>
                  <a:srgbClr val="A80039"/>
                </a:solidFill>
                <a:latin typeface="Cambria"/>
                <a:cs typeface="Calibri"/>
              </a:rPr>
              <a:t>diagnostique</a:t>
            </a:r>
            <a:r>
              <a:rPr lang="en-US" sz="3200" b="1">
                <a:solidFill>
                  <a:srgbClr val="A80039"/>
                </a:solidFill>
                <a:latin typeface="Cambria"/>
                <a:cs typeface="Calibri"/>
              </a:rPr>
              <a:t> sur les fractions ?</a:t>
            </a:r>
          </a:p>
        </p:txBody>
      </p:sp>
    </p:spTree>
    <p:extLst>
      <p:ext uri="{BB962C8B-B14F-4D97-AF65-F5344CB8AC3E}">
        <p14:creationId xmlns:p14="http://schemas.microsoft.com/office/powerpoint/2010/main" val="3259379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DA7F9-092E-6D2E-E886-6E2BBDAD1A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CCFA92C-09BE-2162-4DF8-7D886DE1D7BE}"/>
              </a:ext>
            </a:extLst>
          </p:cNvPr>
          <p:cNvSpPr txBox="1"/>
          <p:nvPr/>
        </p:nvSpPr>
        <p:spPr>
          <a:xfrm>
            <a:off x="302559" y="1232647"/>
            <a:ext cx="1151964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l" rtl="0">
              <a:buFont typeface=""/>
              <a:buAutoNum type="arabicPeriod"/>
            </a:pPr>
            <a:r>
              <a:rPr lang="fr-BE" sz="2800" kern="1200">
                <a:solidFill>
                  <a:schemeClr val="tx1"/>
                </a:solidFill>
                <a:latin typeface="Calibri"/>
                <a:ea typeface="Calibri"/>
                <a:cs typeface="Times New Roman"/>
              </a:rPr>
              <a:t>Prise de connaissance avec les établissements</a:t>
            </a:r>
          </a:p>
          <a:p>
            <a:pPr marL="457200" indent="-457200" algn="l" rtl="0">
              <a:buFont typeface=""/>
              <a:buAutoNum type="arabicPeriod"/>
            </a:pPr>
            <a:r>
              <a:rPr lang="fr-BE" sz="2800" kern="1200">
                <a:latin typeface="Calibri"/>
                <a:ea typeface="Calibri"/>
                <a:cs typeface="Times New Roman"/>
              </a:rPr>
              <a:t>Ap</a:t>
            </a:r>
            <a:r>
              <a:rPr lang="fr-BE" sz="2800">
                <a:latin typeface="Calibri"/>
                <a:ea typeface="Calibri"/>
                <a:cs typeface="Times New Roman"/>
              </a:rPr>
              <a:t>ports de balises théoriques transversales ou disciplinaires</a:t>
            </a:r>
          </a:p>
          <a:p>
            <a:pPr marL="457200" indent="-457200">
              <a:buAutoNum type="arabicPeriod"/>
            </a:pPr>
            <a:r>
              <a:rPr lang="fr-BE" sz="2800" dirty="0" err="1">
                <a:latin typeface="Calibri"/>
                <a:ea typeface="Calibri"/>
                <a:cs typeface="Times New Roman"/>
              </a:rPr>
              <a:t>Co-création</a:t>
            </a:r>
            <a:r>
              <a:rPr lang="fr-BE" sz="2800" dirty="0">
                <a:latin typeface="Calibri"/>
                <a:ea typeface="Calibri"/>
                <a:cs typeface="Times New Roman"/>
              </a:rPr>
              <a:t> et expérimentation d’évaluations diagnostiques</a:t>
            </a:r>
          </a:p>
          <a:p>
            <a:pPr marL="457200" indent="-457200">
              <a:buAutoNum type="arabicPeriod"/>
            </a:pPr>
            <a:r>
              <a:rPr lang="fr-BE" sz="2800" dirty="0" err="1">
                <a:latin typeface="Calibri"/>
                <a:ea typeface="Calibri"/>
                <a:cs typeface="Times New Roman"/>
              </a:rPr>
              <a:t>Co-création</a:t>
            </a:r>
            <a:r>
              <a:rPr lang="fr-BE" sz="2800" dirty="0">
                <a:latin typeface="Calibri"/>
                <a:ea typeface="Calibri"/>
                <a:cs typeface="Times New Roman"/>
              </a:rPr>
              <a:t> et expérimentation de dispositifs de différenciation articulés, si possible, avec l’évaluation diagnostique et prenant appui sur la littérature scientifique</a:t>
            </a:r>
          </a:p>
          <a:p>
            <a:pPr marL="457200" indent="-457200">
              <a:buAutoNum type="arabicPeriod"/>
            </a:pPr>
            <a:endParaRPr lang="fr-BE" sz="2800" dirty="0">
              <a:latin typeface="Calibri"/>
              <a:ea typeface="Calibri"/>
              <a:cs typeface="Times New Roman"/>
            </a:endParaRPr>
          </a:p>
          <a:p>
            <a:pPr marL="457200" indent="-457200">
              <a:buAutoNum type="arabicPeriod"/>
            </a:pPr>
            <a:endParaRPr lang="fr-BE" sz="2800" dirty="0">
              <a:latin typeface="Calibri"/>
              <a:ea typeface="Calibri"/>
              <a:cs typeface="Times New Roman"/>
            </a:endParaRPr>
          </a:p>
          <a:p>
            <a:pPr algn="ctr"/>
            <a:endParaRPr lang="en-US" sz="2800"/>
          </a:p>
        </p:txBody>
      </p:sp>
      <p:pic>
        <p:nvPicPr>
          <p:cNvPr id="5" name="Picture 4">
            <a:extLst>
              <a:ext uri="{FF2B5EF4-FFF2-40B4-BE49-F238E27FC236}">
                <a16:creationId xmlns:a16="http://schemas.microsoft.com/office/drawing/2014/main" id="{55C2AE53-0569-7337-D190-3F6D25DF78DB}"/>
              </a:ext>
            </a:extLst>
          </p:cNvPr>
          <p:cNvPicPr>
            <a:picLocks noChangeAspect="1"/>
          </p:cNvPicPr>
          <p:nvPr/>
        </p:nvPicPr>
        <p:blipFill>
          <a:blip r:embed="rId2"/>
          <a:stretch>
            <a:fillRect/>
          </a:stretch>
        </p:blipFill>
        <p:spPr>
          <a:xfrm>
            <a:off x="1371039" y="3952596"/>
            <a:ext cx="4978774" cy="2717987"/>
          </a:xfrm>
          <a:prstGeom prst="rect">
            <a:avLst/>
          </a:prstGeom>
        </p:spPr>
      </p:pic>
      <p:pic>
        <p:nvPicPr>
          <p:cNvPr id="6" name="Picture 5">
            <a:extLst>
              <a:ext uri="{FF2B5EF4-FFF2-40B4-BE49-F238E27FC236}">
                <a16:creationId xmlns:a16="http://schemas.microsoft.com/office/drawing/2014/main" id="{5AE3CC5B-BC1A-EE74-AB7A-C6010E54A3B0}"/>
              </a:ext>
            </a:extLst>
          </p:cNvPr>
          <p:cNvPicPr>
            <a:picLocks noChangeAspect="1"/>
          </p:cNvPicPr>
          <p:nvPr/>
        </p:nvPicPr>
        <p:blipFill>
          <a:blip r:embed="rId3"/>
          <a:stretch>
            <a:fillRect/>
          </a:stretch>
        </p:blipFill>
        <p:spPr>
          <a:xfrm>
            <a:off x="2442883" y="4266931"/>
            <a:ext cx="8908676" cy="1450578"/>
          </a:xfrm>
          <a:prstGeom prst="rect">
            <a:avLst/>
          </a:prstGeom>
        </p:spPr>
      </p:pic>
      <p:sp>
        <p:nvSpPr>
          <p:cNvPr id="7" name="Slide Number Placeholder 6">
            <a:extLst>
              <a:ext uri="{FF2B5EF4-FFF2-40B4-BE49-F238E27FC236}">
                <a16:creationId xmlns:a16="http://schemas.microsoft.com/office/drawing/2014/main" id="{C070F129-D21C-9F2B-B72F-9A8EA7A0BE85}"/>
              </a:ext>
            </a:extLst>
          </p:cNvPr>
          <p:cNvSpPr>
            <a:spLocks noGrp="1"/>
          </p:cNvSpPr>
          <p:nvPr>
            <p:ph type="sldNum" sz="quarter" idx="12"/>
          </p:nvPr>
        </p:nvSpPr>
        <p:spPr/>
        <p:txBody>
          <a:bodyPr/>
          <a:lstStyle/>
          <a:p>
            <a:fld id="{E9C65D10-87AF-0543-995D-B3B02FC12A40}" type="slidenum">
              <a:rPr lang="fr-FR" smtClean="0"/>
              <a:t>52</a:t>
            </a:fld>
            <a:endParaRPr lang="en-US"/>
          </a:p>
        </p:txBody>
      </p:sp>
      <p:sp>
        <p:nvSpPr>
          <p:cNvPr id="11" name="Title 1">
            <a:extLst>
              <a:ext uri="{FF2B5EF4-FFF2-40B4-BE49-F238E27FC236}">
                <a16:creationId xmlns:a16="http://schemas.microsoft.com/office/drawing/2014/main" id="{5CA217E9-F746-2AAF-5DE6-F73EDF6D0437}"/>
              </a:ext>
            </a:extLst>
          </p:cNvPr>
          <p:cNvSpPr>
            <a:spLocks noGrp="1"/>
          </p:cNvSpPr>
          <p:nvPr>
            <p:ph type="title"/>
          </p:nvPr>
        </p:nvSpPr>
        <p:spPr>
          <a:xfrm>
            <a:off x="838200" y="365125"/>
            <a:ext cx="11243982" cy="1347974"/>
          </a:xfrm>
        </p:spPr>
        <p:txBody>
          <a:bodyPr/>
          <a:lstStyle/>
          <a:p>
            <a:r>
              <a:rPr lang="en-US" sz="3200" b="1">
                <a:solidFill>
                  <a:srgbClr val="A80039"/>
                </a:solidFill>
                <a:latin typeface="Cambria"/>
                <a:cs typeface="Calibri"/>
              </a:rPr>
              <a:t>2- </a:t>
            </a:r>
            <a:r>
              <a:rPr lang="en-US" sz="3200" b="1" err="1">
                <a:solidFill>
                  <a:srgbClr val="A80039"/>
                </a:solidFill>
                <a:latin typeface="Cambria"/>
                <a:cs typeface="Calibri"/>
              </a:rPr>
              <a:t>Méthodologie</a:t>
            </a:r>
            <a:r>
              <a:rPr lang="en-US" sz="3200" b="1">
                <a:solidFill>
                  <a:srgbClr val="A80039"/>
                </a:solidFill>
                <a:latin typeface="Cambria"/>
                <a:cs typeface="Calibri"/>
              </a:rPr>
              <a:t> : </a:t>
            </a:r>
            <a:r>
              <a:rPr lang="en-US" sz="3200" b="1" err="1">
                <a:solidFill>
                  <a:srgbClr val="A80039"/>
                </a:solidFill>
                <a:latin typeface="Cambria"/>
                <a:cs typeface="Calibri"/>
              </a:rPr>
              <a:t>accompagnement</a:t>
            </a:r>
            <a:r>
              <a:rPr lang="en-US" sz="3200" b="1">
                <a:solidFill>
                  <a:srgbClr val="A80039"/>
                </a:solidFill>
                <a:latin typeface="Cambria"/>
                <a:cs typeface="Calibri"/>
              </a:rPr>
              <a:t> mis </a:t>
            </a:r>
            <a:r>
              <a:rPr lang="en-US" sz="3200" b="1" err="1">
                <a:solidFill>
                  <a:srgbClr val="A80039"/>
                </a:solidFill>
                <a:latin typeface="Cambria"/>
                <a:cs typeface="Calibri"/>
              </a:rPr>
              <a:t>en</a:t>
            </a:r>
            <a:r>
              <a:rPr lang="en-US" sz="3200" b="1">
                <a:solidFill>
                  <a:srgbClr val="A80039"/>
                </a:solidFill>
                <a:latin typeface="Cambria"/>
                <a:cs typeface="Calibri"/>
              </a:rPr>
              <a:t> place</a:t>
            </a:r>
          </a:p>
          <a:p>
            <a:endParaRPr lang="en-US"/>
          </a:p>
        </p:txBody>
      </p:sp>
    </p:spTree>
    <p:extLst>
      <p:ext uri="{BB962C8B-B14F-4D97-AF65-F5344CB8AC3E}">
        <p14:creationId xmlns:p14="http://schemas.microsoft.com/office/powerpoint/2010/main" val="658864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CB9B-1147-4C02-D29A-F73D74596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8AA064-75E8-9482-FAC1-4A4F0CF894F1}"/>
              </a:ext>
            </a:extLst>
          </p:cNvPr>
          <p:cNvSpPr>
            <a:spLocks noGrp="1"/>
          </p:cNvSpPr>
          <p:nvPr>
            <p:ph type="title"/>
          </p:nvPr>
        </p:nvSpPr>
        <p:spPr>
          <a:xfrm>
            <a:off x="683592" y="619125"/>
            <a:ext cx="11243982" cy="1347974"/>
          </a:xfrm>
        </p:spPr>
        <p:txBody>
          <a:bodyPr/>
          <a:lstStyle/>
          <a:p>
            <a:r>
              <a:rPr lang="en-US" sz="3200" b="1">
                <a:solidFill>
                  <a:srgbClr val="A80039"/>
                </a:solidFill>
                <a:latin typeface="Cambria"/>
                <a:cs typeface="Calibri"/>
              </a:rPr>
              <a:t>3-  Mise </a:t>
            </a:r>
            <a:r>
              <a:rPr lang="en-US" sz="3200" b="1" err="1">
                <a:solidFill>
                  <a:srgbClr val="A80039"/>
                </a:solidFill>
                <a:latin typeface="Cambria"/>
                <a:cs typeface="Calibri"/>
              </a:rPr>
              <a:t>en</a:t>
            </a:r>
            <a:r>
              <a:rPr lang="en-US" sz="3200" b="1">
                <a:solidFill>
                  <a:srgbClr val="A80039"/>
                </a:solidFill>
                <a:latin typeface="Cambria"/>
                <a:cs typeface="Calibri"/>
              </a:rPr>
              <a:t> lien entre pratiques et </a:t>
            </a:r>
            <a:r>
              <a:rPr lang="en-US" sz="3200" b="1" err="1">
                <a:solidFill>
                  <a:srgbClr val="A80039"/>
                </a:solidFill>
                <a:latin typeface="Cambria"/>
                <a:cs typeface="Calibri"/>
              </a:rPr>
              <a:t>littérature</a:t>
            </a:r>
            <a:endParaRPr lang="en-US" sz="3200" b="1">
              <a:solidFill>
                <a:srgbClr val="A80039"/>
              </a:solidFill>
              <a:latin typeface="Cambria"/>
              <a:cs typeface="Calibri"/>
            </a:endParaRPr>
          </a:p>
          <a:p>
            <a:endParaRPr lang="en-US" sz="4000" b="1" u="sng" dirty="0">
              <a:solidFill>
                <a:srgbClr val="C40C42"/>
              </a:solidFill>
              <a:latin typeface="Calibri"/>
              <a:ea typeface="Calibri"/>
              <a:cs typeface="Calibri"/>
            </a:endParaRPr>
          </a:p>
          <a:p>
            <a:endParaRPr lang="en-US" dirty="0"/>
          </a:p>
        </p:txBody>
      </p:sp>
      <p:sp>
        <p:nvSpPr>
          <p:cNvPr id="3" name="TextBox 2">
            <a:extLst>
              <a:ext uri="{FF2B5EF4-FFF2-40B4-BE49-F238E27FC236}">
                <a16:creationId xmlns:a16="http://schemas.microsoft.com/office/drawing/2014/main" id="{A0235EA1-26AD-5222-B8E6-A72974217E33}"/>
              </a:ext>
            </a:extLst>
          </p:cNvPr>
          <p:cNvSpPr txBox="1"/>
          <p:nvPr/>
        </p:nvSpPr>
        <p:spPr>
          <a:xfrm>
            <a:off x="526677" y="1042148"/>
            <a:ext cx="11228292"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lgn="l" rtl="0"/>
            <a:r>
              <a:rPr lang="fr-FR" sz="3200">
                <a:solidFill>
                  <a:srgbClr val="808080"/>
                </a:solidFill>
                <a:latin typeface="Calibri"/>
                <a:ea typeface="+mn-ea"/>
                <a:cs typeface="+mn-cs"/>
              </a:rPr>
              <a:t>Lors de la diffusion des balises théoriques :</a:t>
            </a:r>
            <a:endParaRPr lang="en-US">
              <a:ea typeface="+mn-ea"/>
              <a:cs typeface="+mn-cs"/>
            </a:endParaRPr>
          </a:p>
          <a:p>
            <a:pPr marL="457200" indent="-457200" algn="l" rtl="0">
              <a:buFont typeface=""/>
              <a:buChar char="-"/>
            </a:pPr>
            <a:r>
              <a:rPr lang="fr-FR" sz="2800">
                <a:latin typeface="Calibri"/>
                <a:ea typeface="+mn-ea"/>
                <a:cs typeface="+mn-cs"/>
              </a:rPr>
              <a:t>Apports d’explications théoriques à des conceptions erronées déjà constatées par les enseignants : compréhension de l’origine de différentes erreurs</a:t>
            </a:r>
            <a:endParaRPr lang="fr-FR" sz="2800">
              <a:latin typeface="Calibri"/>
              <a:ea typeface="Calibri"/>
              <a:cs typeface="Calibri"/>
            </a:endParaRPr>
          </a:p>
          <a:p>
            <a:pPr algn="ctr"/>
            <a:endParaRPr lang="en-US" sz="2000" dirty="0"/>
          </a:p>
        </p:txBody>
      </p:sp>
      <p:sp>
        <p:nvSpPr>
          <p:cNvPr id="7" name="TextBox 6">
            <a:extLst>
              <a:ext uri="{FF2B5EF4-FFF2-40B4-BE49-F238E27FC236}">
                <a16:creationId xmlns:a16="http://schemas.microsoft.com/office/drawing/2014/main" id="{55189B52-ECBB-9C35-0564-A5B0E7F96B35}"/>
              </a:ext>
            </a:extLst>
          </p:cNvPr>
          <p:cNvSpPr txBox="1"/>
          <p:nvPr/>
        </p:nvSpPr>
        <p:spPr>
          <a:xfrm>
            <a:off x="526677" y="2823882"/>
            <a:ext cx="6096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800">
                <a:latin typeface="Calibri"/>
                <a:ea typeface="+mn-ea"/>
                <a:cs typeface="+mn-cs"/>
              </a:rPr>
              <a:t>Ex.     </a:t>
            </a:r>
            <a:endParaRPr lang="fr-FR" sz="2800">
              <a:latin typeface="Cambria Math"/>
              <a:ea typeface="Cambria Math"/>
            </a:endParaRPr>
          </a:p>
        </p:txBody>
      </p:sp>
      <p:pic>
        <p:nvPicPr>
          <p:cNvPr id="8" name="Picture 7">
            <a:extLst>
              <a:ext uri="{FF2B5EF4-FFF2-40B4-BE49-F238E27FC236}">
                <a16:creationId xmlns:a16="http://schemas.microsoft.com/office/drawing/2014/main" id="{576F6D01-EDEB-3BDD-4C64-90569B5D85BF}"/>
              </a:ext>
            </a:extLst>
          </p:cNvPr>
          <p:cNvPicPr>
            <a:picLocks noChangeAspect="1"/>
          </p:cNvPicPr>
          <p:nvPr/>
        </p:nvPicPr>
        <p:blipFill>
          <a:blip r:embed="rId2"/>
          <a:stretch>
            <a:fillRect/>
          </a:stretch>
        </p:blipFill>
        <p:spPr>
          <a:xfrm>
            <a:off x="4640075" y="3224493"/>
            <a:ext cx="6116731" cy="1764927"/>
          </a:xfrm>
          <a:prstGeom prst="rect">
            <a:avLst/>
          </a:prstGeom>
        </p:spPr>
      </p:pic>
      <p:sp>
        <p:nvSpPr>
          <p:cNvPr id="9" name="TextBox 8">
            <a:extLst>
              <a:ext uri="{FF2B5EF4-FFF2-40B4-BE49-F238E27FC236}">
                <a16:creationId xmlns:a16="http://schemas.microsoft.com/office/drawing/2014/main" id="{18DCBE56-3389-FFE6-EA72-7279F6E7A4CC}"/>
              </a:ext>
            </a:extLst>
          </p:cNvPr>
          <p:cNvSpPr txBox="1"/>
          <p:nvPr/>
        </p:nvSpPr>
        <p:spPr>
          <a:xfrm>
            <a:off x="257736" y="5121088"/>
            <a:ext cx="11766175"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1915" algn="ctr" rtl="0"/>
            <a:r>
              <a:rPr lang="fr-FR" sz="2400" kern="1200" dirty="0">
                <a:latin typeface="Calibri"/>
                <a:ea typeface="Calibri"/>
                <a:cs typeface="Times New Roman"/>
              </a:rPr>
              <a:t>Origine de l’obstacle d’après la littérature : considération de la fraction comme deux nombres entiers sans lien entre eux et application de procédures associées aux entiers  </a:t>
            </a:r>
            <a:r>
              <a:rPr lang="fr-FR" sz="2000" kern="1200" dirty="0">
                <a:latin typeface="Calibri"/>
                <a:ea typeface="Calibri"/>
                <a:cs typeface="Times New Roman"/>
              </a:rPr>
              <a:t>(</a:t>
            </a:r>
            <a:r>
              <a:rPr lang="fr-BE" sz="2000" kern="1200" dirty="0">
                <a:latin typeface="Calibri"/>
                <a:ea typeface="Calibri"/>
                <a:cs typeface="Times New Roman"/>
              </a:rPr>
              <a:t>Coquin &amp; </a:t>
            </a:r>
            <a:r>
              <a:rPr lang="fr-BE" sz="2000" kern="1200" dirty="0" err="1">
                <a:latin typeface="Calibri"/>
                <a:ea typeface="Calibri"/>
                <a:cs typeface="Times New Roman"/>
              </a:rPr>
              <a:t>Camos</a:t>
            </a:r>
            <a:r>
              <a:rPr lang="fr-BE" sz="2000" kern="1200" dirty="0">
                <a:latin typeface="Calibri"/>
                <a:ea typeface="Calibri"/>
                <a:cs typeface="Times New Roman"/>
              </a:rPr>
              <a:t>, 2006; Duval, 1993; </a:t>
            </a:r>
            <a:r>
              <a:rPr lang="fr-FR" sz="2000" kern="1200" dirty="0" err="1">
                <a:latin typeface="Calibri"/>
                <a:ea typeface="Calibri"/>
                <a:cs typeface="Times New Roman"/>
              </a:rPr>
              <a:t>Kieren</a:t>
            </a:r>
            <a:r>
              <a:rPr lang="fr-FR" sz="2000" kern="1200" dirty="0">
                <a:latin typeface="Calibri"/>
                <a:ea typeface="Calibri"/>
                <a:cs typeface="Times New Roman"/>
              </a:rPr>
              <a:t>, 1988; </a:t>
            </a:r>
            <a:r>
              <a:rPr lang="fr-BE" sz="2000" kern="1200" dirty="0">
                <a:latin typeface="Calibri"/>
                <a:ea typeface="Calibri"/>
                <a:cs typeface="Times New Roman"/>
              </a:rPr>
              <a:t>Ni &amp; Zhou, 2005; </a:t>
            </a:r>
            <a:r>
              <a:rPr lang="fr-BE" sz="2000" kern="1200" dirty="0" err="1">
                <a:latin typeface="Calibri"/>
                <a:ea typeface="Calibri"/>
                <a:cs typeface="Times New Roman"/>
              </a:rPr>
              <a:t>Švecová</a:t>
            </a:r>
            <a:r>
              <a:rPr lang="fr-BE" sz="2000" kern="1200" dirty="0">
                <a:latin typeface="Calibri"/>
                <a:ea typeface="Calibri"/>
                <a:cs typeface="Times New Roman"/>
              </a:rPr>
              <a:t> et al., 2022; </a:t>
            </a:r>
            <a:r>
              <a:rPr lang="fr-BE" sz="2000" kern="1200" dirty="0" err="1">
                <a:latin typeface="Calibri"/>
                <a:ea typeface="Calibri"/>
                <a:cs typeface="Times New Roman"/>
              </a:rPr>
              <a:t>Tsai</a:t>
            </a:r>
            <a:r>
              <a:rPr lang="fr-BE" sz="2000" kern="1200" dirty="0">
                <a:latin typeface="Calibri"/>
                <a:ea typeface="Calibri"/>
                <a:cs typeface="Times New Roman"/>
              </a:rPr>
              <a:t> &amp; Li, 2016)</a:t>
            </a:r>
            <a:endParaRPr lang="fr-FR" sz="2400" kern="1200" dirty="0">
              <a:latin typeface="Calibri"/>
              <a:ea typeface="Calibri"/>
              <a:cs typeface="Times New Roman"/>
            </a:endParaRPr>
          </a:p>
          <a:p>
            <a:pPr algn="ctr"/>
            <a:endParaRPr lang="en-US" dirty="0"/>
          </a:p>
        </p:txBody>
      </p:sp>
      <p:pic>
        <p:nvPicPr>
          <p:cNvPr id="4" name="Picture 3">
            <a:extLst>
              <a:ext uri="{FF2B5EF4-FFF2-40B4-BE49-F238E27FC236}">
                <a16:creationId xmlns:a16="http://schemas.microsoft.com/office/drawing/2014/main" id="{CCABC633-461C-FAE6-600B-9E6934437CFF}"/>
              </a:ext>
            </a:extLst>
          </p:cNvPr>
          <p:cNvPicPr>
            <a:picLocks noChangeAspect="1"/>
          </p:cNvPicPr>
          <p:nvPr/>
        </p:nvPicPr>
        <p:blipFill>
          <a:blip r:embed="rId3"/>
          <a:stretch>
            <a:fillRect/>
          </a:stretch>
        </p:blipFill>
        <p:spPr>
          <a:xfrm>
            <a:off x="678151" y="2632652"/>
            <a:ext cx="3608243" cy="1592695"/>
          </a:xfrm>
          <a:prstGeom prst="rect">
            <a:avLst/>
          </a:prstGeom>
        </p:spPr>
      </p:pic>
      <p:sp>
        <p:nvSpPr>
          <p:cNvPr id="6" name="Slide Number Placeholder 5">
            <a:extLst>
              <a:ext uri="{FF2B5EF4-FFF2-40B4-BE49-F238E27FC236}">
                <a16:creationId xmlns:a16="http://schemas.microsoft.com/office/drawing/2014/main" id="{296D6892-215E-B950-0698-E1EAA9AE44D8}"/>
              </a:ext>
            </a:extLst>
          </p:cNvPr>
          <p:cNvSpPr>
            <a:spLocks noGrp="1"/>
          </p:cNvSpPr>
          <p:nvPr>
            <p:ph type="sldNum" sz="quarter" idx="12"/>
          </p:nvPr>
        </p:nvSpPr>
        <p:spPr/>
        <p:txBody>
          <a:bodyPr/>
          <a:lstStyle/>
          <a:p>
            <a:fld id="{E9C65D10-87AF-0543-995D-B3B02FC12A40}" type="slidenum">
              <a:rPr lang="fr-FR" smtClean="0"/>
              <a:t>53</a:t>
            </a:fld>
            <a:endParaRPr lang="en-US"/>
          </a:p>
        </p:txBody>
      </p:sp>
    </p:spTree>
    <p:extLst>
      <p:ext uri="{BB962C8B-B14F-4D97-AF65-F5344CB8AC3E}">
        <p14:creationId xmlns:p14="http://schemas.microsoft.com/office/powerpoint/2010/main" val="283176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CB9B-1147-4C02-D29A-F73D745964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0235EA1-26AD-5222-B8E6-A72974217E33}"/>
              </a:ext>
            </a:extLst>
          </p:cNvPr>
          <p:cNvSpPr txBox="1"/>
          <p:nvPr/>
        </p:nvSpPr>
        <p:spPr>
          <a:xfrm>
            <a:off x="526677" y="1042148"/>
            <a:ext cx="1122829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r>
              <a:rPr lang="fr-FR" sz="3200" dirty="0">
                <a:solidFill>
                  <a:srgbClr val="808080"/>
                </a:solidFill>
                <a:latin typeface="Calibri"/>
                <a:ea typeface="+mn-ea"/>
                <a:cs typeface="+mn-cs"/>
              </a:rPr>
              <a:t>Lors de la </a:t>
            </a:r>
            <a:r>
              <a:rPr lang="fr-FR" sz="3200" dirty="0">
                <a:solidFill>
                  <a:srgbClr val="808080"/>
                </a:solidFill>
                <a:latin typeface="Calibri"/>
              </a:rPr>
              <a:t>création de l'évaluation : </a:t>
            </a:r>
            <a:endParaRPr lang="fr-FR" sz="2800" dirty="0">
              <a:solidFill>
                <a:srgbClr val="000000"/>
              </a:solidFill>
              <a:latin typeface="Calibri"/>
            </a:endParaRPr>
          </a:p>
          <a:p>
            <a:pPr marL="347345" indent="-347345"/>
            <a:r>
              <a:rPr lang="fr-FR" sz="3000" dirty="0">
                <a:solidFill>
                  <a:srgbClr val="000000"/>
                </a:solidFill>
                <a:latin typeface="Calibri"/>
              </a:rPr>
              <a:t>3</a:t>
            </a:r>
            <a:r>
              <a:rPr lang="fr-FR" sz="3000" dirty="0">
                <a:latin typeface="Calibri"/>
              </a:rPr>
              <a:t> cas </a:t>
            </a:r>
            <a:r>
              <a:rPr lang="fr-FR" sz="3000" dirty="0">
                <a:latin typeface="Calibri"/>
                <a:ea typeface="+mn-ea"/>
                <a:cs typeface="+mn-cs"/>
              </a:rPr>
              <a:t>de </a:t>
            </a:r>
            <a:r>
              <a:rPr lang="fr-FR" sz="3000" dirty="0">
                <a:latin typeface="Calibri"/>
              </a:rPr>
              <a:t>figures :</a:t>
            </a:r>
            <a:endParaRPr lang="fr-FR" sz="2800" dirty="0">
              <a:latin typeface="Calibri"/>
            </a:endParaRPr>
          </a:p>
          <a:p>
            <a:pPr marL="347345" indent="-347345"/>
            <a:endParaRPr lang="fr-FR" sz="2800" dirty="0">
              <a:latin typeface="Calibri"/>
              <a:ea typeface="Calibri"/>
              <a:cs typeface="Calibri"/>
            </a:endParaRPr>
          </a:p>
          <a:p>
            <a:pPr algn="ctr"/>
            <a:endParaRPr lang="en-US" sz="2000" dirty="0"/>
          </a:p>
        </p:txBody>
      </p:sp>
      <p:pic>
        <p:nvPicPr>
          <p:cNvPr id="4" name="Picture 3">
            <a:extLst>
              <a:ext uri="{FF2B5EF4-FFF2-40B4-BE49-F238E27FC236}">
                <a16:creationId xmlns:a16="http://schemas.microsoft.com/office/drawing/2014/main" id="{3409C701-C5BB-5CAA-0347-BA6D3621598F}"/>
              </a:ext>
            </a:extLst>
          </p:cNvPr>
          <p:cNvPicPr>
            <a:picLocks noChangeAspect="1"/>
          </p:cNvPicPr>
          <p:nvPr/>
        </p:nvPicPr>
        <p:blipFill>
          <a:blip r:embed="rId2"/>
          <a:stretch>
            <a:fillRect/>
          </a:stretch>
        </p:blipFill>
        <p:spPr>
          <a:xfrm>
            <a:off x="836800" y="2181225"/>
            <a:ext cx="2730314" cy="1666315"/>
          </a:xfrm>
          <a:prstGeom prst="rect">
            <a:avLst/>
          </a:prstGeom>
        </p:spPr>
      </p:pic>
      <p:sp>
        <p:nvSpPr>
          <p:cNvPr id="5" name="TextBox 4">
            <a:extLst>
              <a:ext uri="{FF2B5EF4-FFF2-40B4-BE49-F238E27FC236}">
                <a16:creationId xmlns:a16="http://schemas.microsoft.com/office/drawing/2014/main" id="{7A0BFA97-B196-0E9B-DAC5-2515D2856270}"/>
              </a:ext>
            </a:extLst>
          </p:cNvPr>
          <p:cNvSpPr txBox="1"/>
          <p:nvPr/>
        </p:nvSpPr>
        <p:spPr>
          <a:xfrm>
            <a:off x="-851647" y="3944471"/>
            <a:ext cx="60960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fr-FR" sz="2400" kern="1200">
                <a:latin typeface="Arial"/>
                <a:ea typeface="+mn-ea"/>
                <a:cs typeface="+mn-cs"/>
              </a:rPr>
              <a:t>Majorité des questions </a:t>
            </a:r>
            <a:endParaRPr lang="fr-FR" sz="2400" kern="1200">
              <a:latin typeface="Arial"/>
              <a:cs typeface="Arial"/>
            </a:endParaRPr>
          </a:p>
          <a:p>
            <a:pPr algn="ctr"/>
            <a:endParaRPr lang="fr-FR" sz="2000" dirty="0">
              <a:latin typeface="Arial"/>
              <a:cs typeface="Arial"/>
            </a:endParaRPr>
          </a:p>
          <a:p>
            <a:pPr algn="ctr"/>
            <a:endParaRPr lang="fr-FR" sz="2000" dirty="0">
              <a:latin typeface="Arial"/>
              <a:cs typeface="Arial"/>
            </a:endParaRPr>
          </a:p>
          <a:p>
            <a:pPr algn="ctr"/>
            <a:endParaRPr lang="en-US" sz="2000"/>
          </a:p>
        </p:txBody>
      </p:sp>
      <p:pic>
        <p:nvPicPr>
          <p:cNvPr id="10" name="Picture 9">
            <a:extLst>
              <a:ext uri="{FF2B5EF4-FFF2-40B4-BE49-F238E27FC236}">
                <a16:creationId xmlns:a16="http://schemas.microsoft.com/office/drawing/2014/main" id="{E4171915-5C23-3F60-17C7-A74CE092713E}"/>
              </a:ext>
            </a:extLst>
          </p:cNvPr>
          <p:cNvPicPr>
            <a:picLocks noChangeAspect="1"/>
          </p:cNvPicPr>
          <p:nvPr/>
        </p:nvPicPr>
        <p:blipFill>
          <a:blip r:embed="rId3"/>
          <a:stretch>
            <a:fillRect/>
          </a:stretch>
        </p:blipFill>
        <p:spPr>
          <a:xfrm>
            <a:off x="749394" y="4448176"/>
            <a:ext cx="2905125" cy="2208679"/>
          </a:xfrm>
          <a:prstGeom prst="rect">
            <a:avLst/>
          </a:prstGeom>
        </p:spPr>
      </p:pic>
      <p:pic>
        <p:nvPicPr>
          <p:cNvPr id="11" name="Picture 10">
            <a:extLst>
              <a:ext uri="{FF2B5EF4-FFF2-40B4-BE49-F238E27FC236}">
                <a16:creationId xmlns:a16="http://schemas.microsoft.com/office/drawing/2014/main" id="{B33F0E6D-1E1D-D087-66CC-FC746ECF381C}"/>
              </a:ext>
            </a:extLst>
          </p:cNvPr>
          <p:cNvPicPr>
            <a:picLocks noChangeAspect="1"/>
          </p:cNvPicPr>
          <p:nvPr/>
        </p:nvPicPr>
        <p:blipFill>
          <a:blip r:embed="rId4"/>
          <a:stretch>
            <a:fillRect/>
          </a:stretch>
        </p:blipFill>
        <p:spPr>
          <a:xfrm>
            <a:off x="4019831" y="4054848"/>
            <a:ext cx="7850281" cy="2603127"/>
          </a:xfrm>
          <a:prstGeom prst="rect">
            <a:avLst/>
          </a:prstGeom>
        </p:spPr>
      </p:pic>
      <p:sp>
        <p:nvSpPr>
          <p:cNvPr id="7" name="Slide Number Placeholder 6">
            <a:extLst>
              <a:ext uri="{FF2B5EF4-FFF2-40B4-BE49-F238E27FC236}">
                <a16:creationId xmlns:a16="http://schemas.microsoft.com/office/drawing/2014/main" id="{99A6792C-82A2-4A28-4607-432A9FAFF1F4}"/>
              </a:ext>
            </a:extLst>
          </p:cNvPr>
          <p:cNvSpPr>
            <a:spLocks noGrp="1"/>
          </p:cNvSpPr>
          <p:nvPr>
            <p:ph type="sldNum" sz="quarter" idx="12"/>
          </p:nvPr>
        </p:nvSpPr>
        <p:spPr/>
        <p:txBody>
          <a:bodyPr/>
          <a:lstStyle/>
          <a:p>
            <a:fld id="{E9C65D10-87AF-0543-995D-B3B02FC12A40}" type="slidenum">
              <a:rPr lang="fr-FR" smtClean="0"/>
              <a:t>54</a:t>
            </a:fld>
            <a:endParaRPr lang="en-US"/>
          </a:p>
        </p:txBody>
      </p:sp>
      <p:sp>
        <p:nvSpPr>
          <p:cNvPr id="13" name="Title 1">
            <a:extLst>
              <a:ext uri="{FF2B5EF4-FFF2-40B4-BE49-F238E27FC236}">
                <a16:creationId xmlns:a16="http://schemas.microsoft.com/office/drawing/2014/main" id="{27C4DDE0-D2B8-7573-8714-1406D84780E9}"/>
              </a:ext>
            </a:extLst>
          </p:cNvPr>
          <p:cNvSpPr txBox="1">
            <a:spLocks/>
          </p:cNvSpPr>
          <p:nvPr/>
        </p:nvSpPr>
        <p:spPr>
          <a:xfrm>
            <a:off x="683592" y="619125"/>
            <a:ext cx="1124398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A80039"/>
                </a:solidFill>
                <a:latin typeface="Cambria"/>
                <a:cs typeface="Calibri"/>
              </a:rPr>
              <a:t>3-  Mise </a:t>
            </a:r>
            <a:r>
              <a:rPr lang="en-US" sz="3200" b="1" err="1">
                <a:solidFill>
                  <a:srgbClr val="A80039"/>
                </a:solidFill>
                <a:latin typeface="Cambria"/>
                <a:cs typeface="Calibri"/>
              </a:rPr>
              <a:t>en</a:t>
            </a:r>
            <a:r>
              <a:rPr lang="en-US" sz="3200" b="1">
                <a:solidFill>
                  <a:srgbClr val="A80039"/>
                </a:solidFill>
                <a:latin typeface="Cambria"/>
                <a:cs typeface="Calibri"/>
              </a:rPr>
              <a:t> lien entre pratiques et </a:t>
            </a:r>
            <a:r>
              <a:rPr lang="en-US" sz="3200" b="1" err="1">
                <a:solidFill>
                  <a:srgbClr val="A80039"/>
                </a:solidFill>
                <a:latin typeface="Cambria"/>
                <a:cs typeface="Calibri"/>
              </a:rPr>
              <a:t>littérature</a:t>
            </a:r>
            <a:endParaRPr lang="en-US" sz="3200" b="1">
              <a:solidFill>
                <a:srgbClr val="A80039"/>
              </a:solidFill>
              <a:latin typeface="Cambria"/>
              <a:cs typeface="Calibri"/>
            </a:endParaRPr>
          </a:p>
          <a:p>
            <a:endParaRPr lang="en-US" sz="4000" b="1" u="sng">
              <a:solidFill>
                <a:srgbClr val="C40C42"/>
              </a:solidFill>
              <a:latin typeface="Calibri"/>
              <a:ea typeface="Calibri"/>
              <a:cs typeface="Calibri"/>
            </a:endParaRPr>
          </a:p>
          <a:p>
            <a:endParaRPr lang="en-US"/>
          </a:p>
        </p:txBody>
      </p:sp>
    </p:spTree>
    <p:extLst>
      <p:ext uri="{BB962C8B-B14F-4D97-AF65-F5344CB8AC3E}">
        <p14:creationId xmlns:p14="http://schemas.microsoft.com/office/powerpoint/2010/main" val="3050708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B5EA6-4CD9-A928-014B-ACC6026C3A0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6CC913-5DE4-D271-98C9-E4C48AC1D19B}"/>
              </a:ext>
            </a:extLst>
          </p:cNvPr>
          <p:cNvSpPr txBox="1"/>
          <p:nvPr/>
        </p:nvSpPr>
        <p:spPr>
          <a:xfrm>
            <a:off x="526677" y="1042148"/>
            <a:ext cx="1122829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r>
              <a:rPr lang="fr-FR" sz="3200">
                <a:solidFill>
                  <a:srgbClr val="808080"/>
                </a:solidFill>
                <a:latin typeface="Calibri"/>
                <a:ea typeface="+mn-ea"/>
                <a:cs typeface="+mn-cs"/>
              </a:rPr>
              <a:t>Lors de la </a:t>
            </a:r>
            <a:r>
              <a:rPr lang="fr-FR" sz="3200">
                <a:solidFill>
                  <a:srgbClr val="808080"/>
                </a:solidFill>
                <a:latin typeface="Calibri"/>
              </a:rPr>
              <a:t>création de l'évaluation : </a:t>
            </a:r>
            <a:endParaRPr lang="fr-FR" sz="2800" dirty="0">
              <a:solidFill>
                <a:srgbClr val="000000"/>
              </a:solidFill>
              <a:latin typeface="Calibri"/>
            </a:endParaRPr>
          </a:p>
          <a:p>
            <a:pPr marL="347345" indent="-347345"/>
            <a:r>
              <a:rPr lang="fr-FR" sz="3000">
                <a:solidFill>
                  <a:srgbClr val="000000"/>
                </a:solidFill>
                <a:latin typeface="Calibri"/>
              </a:rPr>
              <a:t>3</a:t>
            </a:r>
            <a:r>
              <a:rPr lang="fr-FR" sz="3000">
                <a:latin typeface="Calibri"/>
              </a:rPr>
              <a:t> cas </a:t>
            </a:r>
            <a:r>
              <a:rPr lang="fr-FR" sz="3000">
                <a:latin typeface="Calibri"/>
                <a:ea typeface="+mn-ea"/>
                <a:cs typeface="+mn-cs"/>
              </a:rPr>
              <a:t>de </a:t>
            </a:r>
            <a:r>
              <a:rPr lang="fr-FR" sz="3000">
                <a:latin typeface="Calibri"/>
              </a:rPr>
              <a:t>figures :</a:t>
            </a:r>
            <a:endParaRPr lang="fr-FR" sz="2800">
              <a:latin typeface="Calibri"/>
            </a:endParaRPr>
          </a:p>
          <a:p>
            <a:pPr marL="347345" indent="-347345"/>
            <a:endParaRPr lang="fr-FR" sz="2800" dirty="0">
              <a:latin typeface="Calibri"/>
              <a:ea typeface="Calibri"/>
              <a:cs typeface="Calibri"/>
            </a:endParaRPr>
          </a:p>
          <a:p>
            <a:pPr algn="ctr"/>
            <a:endParaRPr lang="en-US" sz="2000" dirty="0"/>
          </a:p>
        </p:txBody>
      </p:sp>
      <p:pic>
        <p:nvPicPr>
          <p:cNvPr id="4" name="Picture 3">
            <a:extLst>
              <a:ext uri="{FF2B5EF4-FFF2-40B4-BE49-F238E27FC236}">
                <a16:creationId xmlns:a16="http://schemas.microsoft.com/office/drawing/2014/main" id="{B59B0CD3-A335-C3E0-671C-B7A62B91EA77}"/>
              </a:ext>
            </a:extLst>
          </p:cNvPr>
          <p:cNvPicPr>
            <a:picLocks noChangeAspect="1"/>
          </p:cNvPicPr>
          <p:nvPr/>
        </p:nvPicPr>
        <p:blipFill>
          <a:blip r:embed="rId2"/>
          <a:stretch>
            <a:fillRect/>
          </a:stretch>
        </p:blipFill>
        <p:spPr>
          <a:xfrm>
            <a:off x="836800" y="2181225"/>
            <a:ext cx="2730314" cy="1666315"/>
          </a:xfrm>
          <a:prstGeom prst="rect">
            <a:avLst/>
          </a:prstGeom>
        </p:spPr>
      </p:pic>
      <p:sp>
        <p:nvSpPr>
          <p:cNvPr id="5" name="TextBox 4">
            <a:extLst>
              <a:ext uri="{FF2B5EF4-FFF2-40B4-BE49-F238E27FC236}">
                <a16:creationId xmlns:a16="http://schemas.microsoft.com/office/drawing/2014/main" id="{212C9EDF-3DA9-465D-3A52-07ABA06F99E9}"/>
              </a:ext>
            </a:extLst>
          </p:cNvPr>
          <p:cNvSpPr txBox="1"/>
          <p:nvPr/>
        </p:nvSpPr>
        <p:spPr>
          <a:xfrm>
            <a:off x="4482353" y="3855163"/>
            <a:ext cx="468202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a:ea typeface="+mn-lt"/>
                <a:cs typeface="+mn-lt"/>
              </a:rPr>
              <a:t>-</a:t>
            </a:r>
            <a:r>
              <a:rPr lang="fr-FR" sz="2400">
                <a:latin typeface="Arial"/>
                <a:cs typeface="Arial"/>
              </a:rPr>
              <a:t>Définition non maitrisée: </a:t>
            </a:r>
            <a:endParaRPr lang="en-US" sz="3200"/>
          </a:p>
          <a:p>
            <a:pPr algn="ctr"/>
            <a:r>
              <a:rPr lang="fr-FR" sz="2400">
                <a:latin typeface="Arial"/>
                <a:cs typeface="Arial"/>
              </a:rPr>
              <a:t>* partage inégal </a:t>
            </a:r>
            <a:br>
              <a:rPr lang="fr-FR" sz="2400" dirty="0">
                <a:latin typeface="Arial"/>
                <a:cs typeface="Arial"/>
              </a:rPr>
            </a:br>
            <a:endParaRPr lang="fr-FR" sz="2400" dirty="0">
              <a:latin typeface="Arial"/>
              <a:cs typeface="Arial"/>
            </a:endParaRPr>
          </a:p>
          <a:p>
            <a:pPr algn="ctr"/>
            <a:endParaRPr lang="fr-FR" sz="3600" dirty="0">
              <a:latin typeface="Arial"/>
              <a:cs typeface="Arial"/>
            </a:endParaRPr>
          </a:p>
          <a:p>
            <a:pPr algn="ctr"/>
            <a:endParaRPr lang="en-US" sz="3200"/>
          </a:p>
        </p:txBody>
      </p:sp>
      <p:pic>
        <p:nvPicPr>
          <p:cNvPr id="6" name="Picture 5">
            <a:extLst>
              <a:ext uri="{FF2B5EF4-FFF2-40B4-BE49-F238E27FC236}">
                <a16:creationId xmlns:a16="http://schemas.microsoft.com/office/drawing/2014/main" id="{353B2414-173B-4185-0354-A2A4563FB600}"/>
              </a:ext>
            </a:extLst>
          </p:cNvPr>
          <p:cNvPicPr>
            <a:picLocks noChangeAspect="1"/>
          </p:cNvPicPr>
          <p:nvPr/>
        </p:nvPicPr>
        <p:blipFill>
          <a:blip r:embed="rId3"/>
          <a:stretch>
            <a:fillRect/>
          </a:stretch>
        </p:blipFill>
        <p:spPr>
          <a:xfrm>
            <a:off x="4730842" y="2317097"/>
            <a:ext cx="2719108" cy="1394573"/>
          </a:xfrm>
          <a:prstGeom prst="rect">
            <a:avLst/>
          </a:prstGeom>
        </p:spPr>
      </p:pic>
      <p:pic>
        <p:nvPicPr>
          <p:cNvPr id="8" name="Picture 7">
            <a:extLst>
              <a:ext uri="{FF2B5EF4-FFF2-40B4-BE49-F238E27FC236}">
                <a16:creationId xmlns:a16="http://schemas.microsoft.com/office/drawing/2014/main" id="{4797EB7C-1A8B-65DB-9619-05B402D7C82D}"/>
              </a:ext>
            </a:extLst>
          </p:cNvPr>
          <p:cNvPicPr>
            <a:picLocks noChangeAspect="1"/>
          </p:cNvPicPr>
          <p:nvPr/>
        </p:nvPicPr>
        <p:blipFill>
          <a:blip r:embed="rId4"/>
          <a:stretch>
            <a:fillRect/>
          </a:stretch>
        </p:blipFill>
        <p:spPr>
          <a:xfrm>
            <a:off x="97211" y="3862667"/>
            <a:ext cx="4837020" cy="2998694"/>
          </a:xfrm>
          <a:prstGeom prst="rect">
            <a:avLst/>
          </a:prstGeom>
        </p:spPr>
      </p:pic>
      <p:sp>
        <p:nvSpPr>
          <p:cNvPr id="9" name="Slide Number Placeholder 8">
            <a:extLst>
              <a:ext uri="{FF2B5EF4-FFF2-40B4-BE49-F238E27FC236}">
                <a16:creationId xmlns:a16="http://schemas.microsoft.com/office/drawing/2014/main" id="{BB72E114-43B2-E83A-0805-2E35B3FECAFE}"/>
              </a:ext>
            </a:extLst>
          </p:cNvPr>
          <p:cNvSpPr>
            <a:spLocks noGrp="1"/>
          </p:cNvSpPr>
          <p:nvPr>
            <p:ph type="sldNum" sz="quarter" idx="12"/>
          </p:nvPr>
        </p:nvSpPr>
        <p:spPr/>
        <p:txBody>
          <a:bodyPr/>
          <a:lstStyle/>
          <a:p>
            <a:fld id="{E9C65D10-87AF-0543-995D-B3B02FC12A40}" type="slidenum">
              <a:rPr lang="fr-FR" smtClean="0"/>
              <a:t>55</a:t>
            </a:fld>
            <a:endParaRPr lang="en-US"/>
          </a:p>
        </p:txBody>
      </p:sp>
      <p:sp>
        <p:nvSpPr>
          <p:cNvPr id="13" name="Title 1">
            <a:extLst>
              <a:ext uri="{FF2B5EF4-FFF2-40B4-BE49-F238E27FC236}">
                <a16:creationId xmlns:a16="http://schemas.microsoft.com/office/drawing/2014/main" id="{304ACD33-4AF1-3AFC-E2AC-FA80E631487F}"/>
              </a:ext>
            </a:extLst>
          </p:cNvPr>
          <p:cNvSpPr txBox="1">
            <a:spLocks/>
          </p:cNvSpPr>
          <p:nvPr/>
        </p:nvSpPr>
        <p:spPr>
          <a:xfrm>
            <a:off x="683592" y="619125"/>
            <a:ext cx="1124398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A80039"/>
                </a:solidFill>
                <a:latin typeface="Cambria"/>
                <a:cs typeface="Calibri"/>
              </a:rPr>
              <a:t>3-  Mise </a:t>
            </a:r>
            <a:r>
              <a:rPr lang="en-US" sz="3200" b="1" err="1">
                <a:solidFill>
                  <a:srgbClr val="A80039"/>
                </a:solidFill>
                <a:latin typeface="Cambria"/>
                <a:cs typeface="Calibri"/>
              </a:rPr>
              <a:t>en</a:t>
            </a:r>
            <a:r>
              <a:rPr lang="en-US" sz="3200" b="1">
                <a:solidFill>
                  <a:srgbClr val="A80039"/>
                </a:solidFill>
                <a:latin typeface="Cambria"/>
                <a:cs typeface="Calibri"/>
              </a:rPr>
              <a:t> lien entre pratiques et </a:t>
            </a:r>
            <a:r>
              <a:rPr lang="en-US" sz="3200" b="1" err="1">
                <a:solidFill>
                  <a:srgbClr val="A80039"/>
                </a:solidFill>
                <a:latin typeface="Cambria"/>
                <a:cs typeface="Calibri"/>
              </a:rPr>
              <a:t>littérature</a:t>
            </a:r>
            <a:endParaRPr lang="en-US" sz="3200" b="1">
              <a:solidFill>
                <a:srgbClr val="A80039"/>
              </a:solidFill>
              <a:latin typeface="Cambria"/>
              <a:cs typeface="Calibri"/>
            </a:endParaRPr>
          </a:p>
          <a:p>
            <a:endParaRPr lang="en-US" sz="4000" b="1" u="sng">
              <a:solidFill>
                <a:srgbClr val="C40C42"/>
              </a:solidFill>
              <a:latin typeface="Calibri"/>
              <a:ea typeface="Calibri"/>
              <a:cs typeface="Calibri"/>
            </a:endParaRPr>
          </a:p>
          <a:p>
            <a:endParaRPr lang="en-US"/>
          </a:p>
        </p:txBody>
      </p:sp>
    </p:spTree>
    <p:extLst>
      <p:ext uri="{BB962C8B-B14F-4D97-AF65-F5344CB8AC3E}">
        <p14:creationId xmlns:p14="http://schemas.microsoft.com/office/powerpoint/2010/main" val="929274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D2108-4577-AE82-6456-607BD66C501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986486B-2A97-C0FD-080E-1DF8F57F8274}"/>
              </a:ext>
            </a:extLst>
          </p:cNvPr>
          <p:cNvSpPr txBox="1"/>
          <p:nvPr/>
        </p:nvSpPr>
        <p:spPr>
          <a:xfrm>
            <a:off x="526677" y="1042148"/>
            <a:ext cx="1122829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r>
              <a:rPr lang="fr-FR" sz="3200">
                <a:solidFill>
                  <a:srgbClr val="808080"/>
                </a:solidFill>
                <a:latin typeface="Calibri"/>
                <a:ea typeface="+mn-ea"/>
                <a:cs typeface="+mn-cs"/>
              </a:rPr>
              <a:t>Lors de la </a:t>
            </a:r>
            <a:r>
              <a:rPr lang="fr-FR" sz="3200">
                <a:solidFill>
                  <a:srgbClr val="808080"/>
                </a:solidFill>
                <a:latin typeface="Calibri"/>
              </a:rPr>
              <a:t>création de l'évaluation : </a:t>
            </a:r>
            <a:endParaRPr lang="fr-FR" sz="2800" dirty="0">
              <a:solidFill>
                <a:srgbClr val="000000"/>
              </a:solidFill>
              <a:latin typeface="Calibri"/>
            </a:endParaRPr>
          </a:p>
          <a:p>
            <a:pPr marL="347345" indent="-347345"/>
            <a:r>
              <a:rPr lang="fr-FR" sz="3000">
                <a:solidFill>
                  <a:srgbClr val="000000"/>
                </a:solidFill>
                <a:latin typeface="Calibri"/>
              </a:rPr>
              <a:t>3</a:t>
            </a:r>
            <a:r>
              <a:rPr lang="fr-FR" sz="3000">
                <a:latin typeface="Calibri"/>
              </a:rPr>
              <a:t> cas </a:t>
            </a:r>
            <a:r>
              <a:rPr lang="fr-FR" sz="3000">
                <a:latin typeface="Calibri"/>
                <a:ea typeface="+mn-ea"/>
                <a:cs typeface="+mn-cs"/>
              </a:rPr>
              <a:t>de </a:t>
            </a:r>
            <a:r>
              <a:rPr lang="fr-FR" sz="3000">
                <a:latin typeface="Calibri"/>
              </a:rPr>
              <a:t>figures :</a:t>
            </a:r>
            <a:endParaRPr lang="fr-FR" sz="2800">
              <a:latin typeface="Calibri"/>
            </a:endParaRPr>
          </a:p>
          <a:p>
            <a:pPr marL="347345" indent="-347345"/>
            <a:endParaRPr lang="fr-FR" sz="2800" dirty="0">
              <a:latin typeface="Calibri"/>
              <a:ea typeface="Calibri"/>
              <a:cs typeface="Calibri"/>
            </a:endParaRPr>
          </a:p>
          <a:p>
            <a:pPr algn="ctr"/>
            <a:endParaRPr lang="en-US" sz="2000" dirty="0"/>
          </a:p>
        </p:txBody>
      </p:sp>
      <p:pic>
        <p:nvPicPr>
          <p:cNvPr id="4" name="Picture 3">
            <a:extLst>
              <a:ext uri="{FF2B5EF4-FFF2-40B4-BE49-F238E27FC236}">
                <a16:creationId xmlns:a16="http://schemas.microsoft.com/office/drawing/2014/main" id="{6A5A1808-D652-9453-F5C2-1390E9520219}"/>
              </a:ext>
            </a:extLst>
          </p:cNvPr>
          <p:cNvPicPr>
            <a:picLocks noChangeAspect="1"/>
          </p:cNvPicPr>
          <p:nvPr/>
        </p:nvPicPr>
        <p:blipFill>
          <a:blip r:embed="rId2"/>
          <a:stretch>
            <a:fillRect/>
          </a:stretch>
        </p:blipFill>
        <p:spPr>
          <a:xfrm>
            <a:off x="836800" y="2181225"/>
            <a:ext cx="2730314" cy="1666315"/>
          </a:xfrm>
          <a:prstGeom prst="rect">
            <a:avLst/>
          </a:prstGeom>
        </p:spPr>
      </p:pic>
      <p:sp>
        <p:nvSpPr>
          <p:cNvPr id="5" name="TextBox 4">
            <a:extLst>
              <a:ext uri="{FF2B5EF4-FFF2-40B4-BE49-F238E27FC236}">
                <a16:creationId xmlns:a16="http://schemas.microsoft.com/office/drawing/2014/main" id="{6915EF64-CF95-1C50-BCC3-220B0A740369}"/>
              </a:ext>
            </a:extLst>
          </p:cNvPr>
          <p:cNvSpPr txBox="1"/>
          <p:nvPr/>
        </p:nvSpPr>
        <p:spPr>
          <a:xfrm>
            <a:off x="4482353" y="3843618"/>
            <a:ext cx="4474203"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dirty="0">
                <a:ea typeface="+mn-lt"/>
                <a:cs typeface="+mn-lt"/>
              </a:rPr>
              <a:t>-</a:t>
            </a:r>
            <a:r>
              <a:rPr lang="fr-FR" sz="2400" dirty="0">
                <a:latin typeface="Arial"/>
                <a:cs typeface="Arial"/>
              </a:rPr>
              <a:t>Définition non maitrisée: </a:t>
            </a:r>
            <a:endParaRPr lang="en-US" sz="3200" dirty="0"/>
          </a:p>
          <a:p>
            <a:pPr algn="ctr"/>
            <a:r>
              <a:rPr lang="fr-FR" sz="2400" dirty="0">
                <a:latin typeface="Arial"/>
                <a:cs typeface="Arial"/>
              </a:rPr>
              <a:t>* partage inégal</a:t>
            </a:r>
          </a:p>
          <a:p>
            <a:pPr algn="ctr"/>
            <a:r>
              <a:rPr lang="fr-FR" sz="2400" dirty="0">
                <a:latin typeface="Arial"/>
                <a:cs typeface="Arial"/>
              </a:rPr>
              <a:t>* numérateur = nombre de parts prises, dénominateur = nombre de parts laissées</a:t>
            </a:r>
          </a:p>
          <a:p>
            <a:pPr algn="ctr"/>
            <a:r>
              <a:rPr lang="fr-FR" sz="2400" dirty="0">
                <a:latin typeface="Arial"/>
                <a:cs typeface="Arial"/>
              </a:rPr>
              <a:t> </a:t>
            </a:r>
            <a:br>
              <a:rPr lang="fr-FR" sz="2400" dirty="0">
                <a:latin typeface="Arial"/>
                <a:cs typeface="Arial"/>
              </a:rPr>
            </a:br>
            <a:endParaRPr lang="fr-FR" sz="2400" dirty="0">
              <a:latin typeface="Arial"/>
              <a:cs typeface="Arial"/>
            </a:endParaRPr>
          </a:p>
          <a:p>
            <a:pPr algn="ctr"/>
            <a:endParaRPr lang="fr-FR" sz="3600" dirty="0">
              <a:latin typeface="Arial"/>
              <a:cs typeface="Arial"/>
            </a:endParaRPr>
          </a:p>
          <a:p>
            <a:pPr algn="ctr"/>
            <a:endParaRPr lang="en-US" sz="3200" dirty="0"/>
          </a:p>
        </p:txBody>
      </p:sp>
      <p:pic>
        <p:nvPicPr>
          <p:cNvPr id="6" name="Picture 5">
            <a:extLst>
              <a:ext uri="{FF2B5EF4-FFF2-40B4-BE49-F238E27FC236}">
                <a16:creationId xmlns:a16="http://schemas.microsoft.com/office/drawing/2014/main" id="{17BE2D72-7272-6F25-D402-6A018A68CE41}"/>
              </a:ext>
            </a:extLst>
          </p:cNvPr>
          <p:cNvPicPr>
            <a:picLocks noChangeAspect="1"/>
          </p:cNvPicPr>
          <p:nvPr/>
        </p:nvPicPr>
        <p:blipFill>
          <a:blip r:embed="rId3"/>
          <a:stretch>
            <a:fillRect/>
          </a:stretch>
        </p:blipFill>
        <p:spPr>
          <a:xfrm>
            <a:off x="4730842" y="2317097"/>
            <a:ext cx="2719108" cy="1394573"/>
          </a:xfrm>
          <a:prstGeom prst="rect">
            <a:avLst/>
          </a:prstGeom>
        </p:spPr>
      </p:pic>
      <p:pic>
        <p:nvPicPr>
          <p:cNvPr id="7" name="Picture 6">
            <a:extLst>
              <a:ext uri="{FF2B5EF4-FFF2-40B4-BE49-F238E27FC236}">
                <a16:creationId xmlns:a16="http://schemas.microsoft.com/office/drawing/2014/main" id="{78AF1608-3FD6-C16D-C7AD-AF226ACF38B5}"/>
              </a:ext>
            </a:extLst>
          </p:cNvPr>
          <p:cNvPicPr>
            <a:picLocks noChangeAspect="1"/>
          </p:cNvPicPr>
          <p:nvPr/>
        </p:nvPicPr>
        <p:blipFill>
          <a:blip r:embed="rId4"/>
          <a:stretch>
            <a:fillRect/>
          </a:stretch>
        </p:blipFill>
        <p:spPr>
          <a:xfrm>
            <a:off x="-3641" y="4038880"/>
            <a:ext cx="4624108" cy="2814358"/>
          </a:xfrm>
          <a:prstGeom prst="rect">
            <a:avLst/>
          </a:prstGeom>
        </p:spPr>
      </p:pic>
      <p:sp>
        <p:nvSpPr>
          <p:cNvPr id="9" name="Slide Number Placeholder 8">
            <a:extLst>
              <a:ext uri="{FF2B5EF4-FFF2-40B4-BE49-F238E27FC236}">
                <a16:creationId xmlns:a16="http://schemas.microsoft.com/office/drawing/2014/main" id="{2FB6C108-7C6F-7FC0-7385-D328BCD95DCE}"/>
              </a:ext>
            </a:extLst>
          </p:cNvPr>
          <p:cNvSpPr>
            <a:spLocks noGrp="1"/>
          </p:cNvSpPr>
          <p:nvPr>
            <p:ph type="sldNum" sz="quarter" idx="12"/>
          </p:nvPr>
        </p:nvSpPr>
        <p:spPr/>
        <p:txBody>
          <a:bodyPr/>
          <a:lstStyle/>
          <a:p>
            <a:fld id="{E9C65D10-87AF-0543-995D-B3B02FC12A40}" type="slidenum">
              <a:rPr lang="fr-FR" smtClean="0"/>
              <a:t>56</a:t>
            </a:fld>
            <a:endParaRPr lang="en-US"/>
          </a:p>
        </p:txBody>
      </p:sp>
      <p:sp>
        <p:nvSpPr>
          <p:cNvPr id="13" name="Title 1">
            <a:extLst>
              <a:ext uri="{FF2B5EF4-FFF2-40B4-BE49-F238E27FC236}">
                <a16:creationId xmlns:a16="http://schemas.microsoft.com/office/drawing/2014/main" id="{BDFF3B0C-AB9C-AE78-0A91-00DA2445685A}"/>
              </a:ext>
            </a:extLst>
          </p:cNvPr>
          <p:cNvSpPr txBox="1">
            <a:spLocks/>
          </p:cNvSpPr>
          <p:nvPr/>
        </p:nvSpPr>
        <p:spPr>
          <a:xfrm>
            <a:off x="683592" y="619125"/>
            <a:ext cx="1124398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A80039"/>
                </a:solidFill>
                <a:latin typeface="Cambria"/>
                <a:cs typeface="Calibri"/>
              </a:rPr>
              <a:t>3-  Mise </a:t>
            </a:r>
            <a:r>
              <a:rPr lang="en-US" sz="3200" b="1" err="1">
                <a:solidFill>
                  <a:srgbClr val="A80039"/>
                </a:solidFill>
                <a:latin typeface="Cambria"/>
                <a:cs typeface="Calibri"/>
              </a:rPr>
              <a:t>en</a:t>
            </a:r>
            <a:r>
              <a:rPr lang="en-US" sz="3200" b="1">
                <a:solidFill>
                  <a:srgbClr val="A80039"/>
                </a:solidFill>
                <a:latin typeface="Cambria"/>
                <a:cs typeface="Calibri"/>
              </a:rPr>
              <a:t> lien entre pratiques et </a:t>
            </a:r>
            <a:r>
              <a:rPr lang="en-US" sz="3200" b="1" err="1">
                <a:solidFill>
                  <a:srgbClr val="A80039"/>
                </a:solidFill>
                <a:latin typeface="Cambria"/>
                <a:cs typeface="Calibri"/>
              </a:rPr>
              <a:t>littérature</a:t>
            </a:r>
            <a:endParaRPr lang="en-US" sz="3200" b="1">
              <a:solidFill>
                <a:srgbClr val="A80039"/>
              </a:solidFill>
              <a:latin typeface="Cambria"/>
              <a:cs typeface="Calibri"/>
            </a:endParaRPr>
          </a:p>
          <a:p>
            <a:endParaRPr lang="en-US" sz="4000" b="1" u="sng">
              <a:solidFill>
                <a:srgbClr val="C40C42"/>
              </a:solidFill>
              <a:latin typeface="Calibri"/>
              <a:ea typeface="Calibri"/>
              <a:cs typeface="Calibri"/>
            </a:endParaRPr>
          </a:p>
          <a:p>
            <a:endParaRPr lang="en-US"/>
          </a:p>
        </p:txBody>
      </p:sp>
    </p:spTree>
    <p:extLst>
      <p:ext uri="{BB962C8B-B14F-4D97-AF65-F5344CB8AC3E}">
        <p14:creationId xmlns:p14="http://schemas.microsoft.com/office/powerpoint/2010/main" val="467622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BE906-9D1C-485A-FD92-E0CA8C0A66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668FE3-097F-C5E3-896A-C33602AFFEBE}"/>
              </a:ext>
            </a:extLst>
          </p:cNvPr>
          <p:cNvSpPr txBox="1"/>
          <p:nvPr/>
        </p:nvSpPr>
        <p:spPr>
          <a:xfrm>
            <a:off x="526677" y="1042148"/>
            <a:ext cx="1122829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r>
              <a:rPr lang="fr-FR" sz="3200">
                <a:solidFill>
                  <a:srgbClr val="808080"/>
                </a:solidFill>
                <a:latin typeface="Calibri"/>
                <a:ea typeface="+mn-ea"/>
                <a:cs typeface="+mn-cs"/>
              </a:rPr>
              <a:t>Lors de la </a:t>
            </a:r>
            <a:r>
              <a:rPr lang="fr-FR" sz="3200">
                <a:solidFill>
                  <a:srgbClr val="808080"/>
                </a:solidFill>
                <a:latin typeface="Calibri"/>
              </a:rPr>
              <a:t>création de l'évaluation : </a:t>
            </a:r>
            <a:endParaRPr lang="fr-FR" sz="2800" dirty="0">
              <a:solidFill>
                <a:srgbClr val="000000"/>
              </a:solidFill>
              <a:latin typeface="Calibri"/>
            </a:endParaRPr>
          </a:p>
          <a:p>
            <a:pPr marL="347345" indent="-347345"/>
            <a:r>
              <a:rPr lang="fr-FR" sz="3000">
                <a:solidFill>
                  <a:srgbClr val="000000"/>
                </a:solidFill>
                <a:latin typeface="Calibri"/>
              </a:rPr>
              <a:t>3</a:t>
            </a:r>
            <a:r>
              <a:rPr lang="fr-FR" sz="3000">
                <a:latin typeface="Calibri"/>
              </a:rPr>
              <a:t> cas </a:t>
            </a:r>
            <a:r>
              <a:rPr lang="fr-FR" sz="3000">
                <a:latin typeface="Calibri"/>
                <a:ea typeface="+mn-ea"/>
                <a:cs typeface="+mn-cs"/>
              </a:rPr>
              <a:t>de </a:t>
            </a:r>
            <a:r>
              <a:rPr lang="fr-FR" sz="3000">
                <a:latin typeface="Calibri"/>
              </a:rPr>
              <a:t>figures :</a:t>
            </a:r>
            <a:endParaRPr lang="fr-FR" sz="2800">
              <a:latin typeface="Calibri"/>
            </a:endParaRPr>
          </a:p>
          <a:p>
            <a:pPr marL="347345" indent="-347345"/>
            <a:endParaRPr lang="fr-FR" sz="2800" dirty="0">
              <a:latin typeface="Calibri"/>
              <a:ea typeface="Calibri"/>
              <a:cs typeface="Calibri"/>
            </a:endParaRPr>
          </a:p>
          <a:p>
            <a:pPr algn="ctr"/>
            <a:endParaRPr lang="en-US" sz="2000" dirty="0"/>
          </a:p>
        </p:txBody>
      </p:sp>
      <p:pic>
        <p:nvPicPr>
          <p:cNvPr id="4" name="Picture 3">
            <a:extLst>
              <a:ext uri="{FF2B5EF4-FFF2-40B4-BE49-F238E27FC236}">
                <a16:creationId xmlns:a16="http://schemas.microsoft.com/office/drawing/2014/main" id="{FF785E86-66FD-EEA6-64CC-CFB0F154F91B}"/>
              </a:ext>
            </a:extLst>
          </p:cNvPr>
          <p:cNvPicPr>
            <a:picLocks noChangeAspect="1"/>
          </p:cNvPicPr>
          <p:nvPr/>
        </p:nvPicPr>
        <p:blipFill>
          <a:blip r:embed="rId2"/>
          <a:stretch>
            <a:fillRect/>
          </a:stretch>
        </p:blipFill>
        <p:spPr>
          <a:xfrm>
            <a:off x="836800" y="2181225"/>
            <a:ext cx="2730314" cy="1666315"/>
          </a:xfrm>
          <a:prstGeom prst="rect">
            <a:avLst/>
          </a:prstGeom>
        </p:spPr>
      </p:pic>
      <p:sp>
        <p:nvSpPr>
          <p:cNvPr id="5" name="TextBox 4">
            <a:extLst>
              <a:ext uri="{FF2B5EF4-FFF2-40B4-BE49-F238E27FC236}">
                <a16:creationId xmlns:a16="http://schemas.microsoft.com/office/drawing/2014/main" id="{AA058E0D-7BCE-F0D9-1C9B-D0A260EC9B89}"/>
              </a:ext>
            </a:extLst>
          </p:cNvPr>
          <p:cNvSpPr txBox="1"/>
          <p:nvPr/>
        </p:nvSpPr>
        <p:spPr>
          <a:xfrm>
            <a:off x="4482353" y="3843618"/>
            <a:ext cx="3227295" cy="2985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a:ea typeface="+mn-lt"/>
                <a:cs typeface="+mn-lt"/>
              </a:rPr>
              <a:t>-</a:t>
            </a:r>
            <a:r>
              <a:rPr lang="fr-FR" sz="2400">
                <a:latin typeface="Arial"/>
                <a:ea typeface="+mn-lt"/>
                <a:cs typeface="Arial"/>
              </a:rPr>
              <a:t>Confusion entre la </a:t>
            </a:r>
            <a:r>
              <a:rPr lang="fr-FR" sz="2400" dirty="0">
                <a:latin typeface="Arial"/>
                <a:ea typeface="+mn-lt"/>
                <a:cs typeface="Arial"/>
              </a:rPr>
              <a:t>barre de fraction et la virgule</a:t>
            </a:r>
            <a:endParaRPr lang="fr-FR" sz="2400">
              <a:latin typeface="Arial"/>
              <a:ea typeface="+mn-lt"/>
              <a:cs typeface="Arial"/>
            </a:endParaRPr>
          </a:p>
          <a:p>
            <a:pPr algn="ctr"/>
            <a:r>
              <a:rPr lang="fr-FR" sz="2400" dirty="0">
                <a:latin typeface="Arial"/>
                <a:ea typeface="+mn-lt"/>
                <a:cs typeface="Arial"/>
              </a:rPr>
              <a:t> </a:t>
            </a:r>
            <a:br>
              <a:rPr lang="fr-FR" sz="2400" dirty="0">
                <a:latin typeface="Arial"/>
                <a:ea typeface="+mn-lt"/>
                <a:cs typeface="Arial"/>
              </a:rPr>
            </a:br>
            <a:endParaRPr lang="fr-FR" sz="2400" dirty="0">
              <a:latin typeface="Arial"/>
              <a:ea typeface="+mn-lt"/>
              <a:cs typeface="Arial"/>
            </a:endParaRPr>
          </a:p>
          <a:p>
            <a:pPr algn="ctr"/>
            <a:endParaRPr lang="fr-FR" sz="3600" dirty="0">
              <a:latin typeface="Arial"/>
              <a:cs typeface="Arial"/>
            </a:endParaRPr>
          </a:p>
          <a:p>
            <a:pPr algn="ctr"/>
            <a:endParaRPr lang="en-US" sz="3200"/>
          </a:p>
        </p:txBody>
      </p:sp>
      <p:pic>
        <p:nvPicPr>
          <p:cNvPr id="6" name="Picture 5">
            <a:extLst>
              <a:ext uri="{FF2B5EF4-FFF2-40B4-BE49-F238E27FC236}">
                <a16:creationId xmlns:a16="http://schemas.microsoft.com/office/drawing/2014/main" id="{40D2083E-8591-57A1-F57F-837AC37C6709}"/>
              </a:ext>
            </a:extLst>
          </p:cNvPr>
          <p:cNvPicPr>
            <a:picLocks noChangeAspect="1"/>
          </p:cNvPicPr>
          <p:nvPr/>
        </p:nvPicPr>
        <p:blipFill>
          <a:blip r:embed="rId3"/>
          <a:stretch>
            <a:fillRect/>
          </a:stretch>
        </p:blipFill>
        <p:spPr>
          <a:xfrm>
            <a:off x="4730842" y="2317097"/>
            <a:ext cx="2719108" cy="1394573"/>
          </a:xfrm>
          <a:prstGeom prst="rect">
            <a:avLst/>
          </a:prstGeom>
        </p:spPr>
      </p:pic>
      <p:pic>
        <p:nvPicPr>
          <p:cNvPr id="8" name="Picture 7">
            <a:extLst>
              <a:ext uri="{FF2B5EF4-FFF2-40B4-BE49-F238E27FC236}">
                <a16:creationId xmlns:a16="http://schemas.microsoft.com/office/drawing/2014/main" id="{FC60BD7F-3852-7F60-4637-6158CD1D4EA5}"/>
              </a:ext>
            </a:extLst>
          </p:cNvPr>
          <p:cNvPicPr>
            <a:picLocks noChangeAspect="1"/>
          </p:cNvPicPr>
          <p:nvPr/>
        </p:nvPicPr>
        <p:blipFill>
          <a:blip r:embed="rId4"/>
          <a:stretch>
            <a:fillRect/>
          </a:stretch>
        </p:blipFill>
        <p:spPr>
          <a:xfrm>
            <a:off x="4483194" y="5060576"/>
            <a:ext cx="7797614" cy="759759"/>
          </a:xfrm>
          <a:prstGeom prst="rect">
            <a:avLst/>
          </a:prstGeom>
        </p:spPr>
      </p:pic>
      <p:pic>
        <p:nvPicPr>
          <p:cNvPr id="9" name="Picture 8">
            <a:extLst>
              <a:ext uri="{FF2B5EF4-FFF2-40B4-BE49-F238E27FC236}">
                <a16:creationId xmlns:a16="http://schemas.microsoft.com/office/drawing/2014/main" id="{D8B3A978-564C-C6F7-0C13-2E28B4D1C1D3}"/>
              </a:ext>
            </a:extLst>
          </p:cNvPr>
          <p:cNvPicPr>
            <a:picLocks noChangeAspect="1"/>
          </p:cNvPicPr>
          <p:nvPr/>
        </p:nvPicPr>
        <p:blipFill>
          <a:blip r:embed="rId5"/>
          <a:stretch>
            <a:fillRect/>
          </a:stretch>
        </p:blipFill>
        <p:spPr>
          <a:xfrm>
            <a:off x="7712448" y="3703544"/>
            <a:ext cx="5216339" cy="2958353"/>
          </a:xfrm>
          <a:prstGeom prst="rect">
            <a:avLst/>
          </a:prstGeom>
        </p:spPr>
      </p:pic>
      <p:sp>
        <p:nvSpPr>
          <p:cNvPr id="10" name="Slide Number Placeholder 9">
            <a:extLst>
              <a:ext uri="{FF2B5EF4-FFF2-40B4-BE49-F238E27FC236}">
                <a16:creationId xmlns:a16="http://schemas.microsoft.com/office/drawing/2014/main" id="{39763C7A-2BC0-DBD2-D461-6981943EFF9A}"/>
              </a:ext>
            </a:extLst>
          </p:cNvPr>
          <p:cNvSpPr>
            <a:spLocks noGrp="1"/>
          </p:cNvSpPr>
          <p:nvPr>
            <p:ph type="sldNum" sz="quarter" idx="12"/>
          </p:nvPr>
        </p:nvSpPr>
        <p:spPr/>
        <p:txBody>
          <a:bodyPr/>
          <a:lstStyle/>
          <a:p>
            <a:fld id="{E9C65D10-87AF-0543-995D-B3B02FC12A40}" type="slidenum">
              <a:rPr lang="fr-FR" smtClean="0"/>
              <a:t>57</a:t>
            </a:fld>
            <a:endParaRPr lang="en-US"/>
          </a:p>
        </p:txBody>
      </p:sp>
      <p:sp>
        <p:nvSpPr>
          <p:cNvPr id="20" name="Title 1">
            <a:extLst>
              <a:ext uri="{FF2B5EF4-FFF2-40B4-BE49-F238E27FC236}">
                <a16:creationId xmlns:a16="http://schemas.microsoft.com/office/drawing/2014/main" id="{0433ADA1-0D05-E374-781A-AA5401589C06}"/>
              </a:ext>
            </a:extLst>
          </p:cNvPr>
          <p:cNvSpPr txBox="1">
            <a:spLocks/>
          </p:cNvSpPr>
          <p:nvPr/>
        </p:nvSpPr>
        <p:spPr>
          <a:xfrm>
            <a:off x="683592" y="619125"/>
            <a:ext cx="1124398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A80039"/>
                </a:solidFill>
                <a:latin typeface="Cambria"/>
                <a:cs typeface="Calibri"/>
              </a:rPr>
              <a:t>3-  Mise </a:t>
            </a:r>
            <a:r>
              <a:rPr lang="en-US" sz="3200" b="1" err="1">
                <a:solidFill>
                  <a:srgbClr val="A80039"/>
                </a:solidFill>
                <a:latin typeface="Cambria"/>
                <a:cs typeface="Calibri"/>
              </a:rPr>
              <a:t>en</a:t>
            </a:r>
            <a:r>
              <a:rPr lang="en-US" sz="3200" b="1">
                <a:solidFill>
                  <a:srgbClr val="A80039"/>
                </a:solidFill>
                <a:latin typeface="Cambria"/>
                <a:cs typeface="Calibri"/>
              </a:rPr>
              <a:t> lien entre pratiques et </a:t>
            </a:r>
            <a:r>
              <a:rPr lang="en-US" sz="3200" b="1" err="1">
                <a:solidFill>
                  <a:srgbClr val="A80039"/>
                </a:solidFill>
                <a:latin typeface="Cambria"/>
                <a:cs typeface="Calibri"/>
              </a:rPr>
              <a:t>littérature</a:t>
            </a:r>
            <a:endParaRPr lang="en-US" sz="3200" b="1">
              <a:solidFill>
                <a:srgbClr val="A80039"/>
              </a:solidFill>
              <a:latin typeface="Cambria"/>
              <a:cs typeface="Calibri"/>
            </a:endParaRPr>
          </a:p>
          <a:p>
            <a:endParaRPr lang="en-US" sz="4000" b="1" u="sng">
              <a:solidFill>
                <a:srgbClr val="C40C42"/>
              </a:solidFill>
              <a:latin typeface="Calibri"/>
              <a:ea typeface="Calibri"/>
              <a:cs typeface="Calibri"/>
            </a:endParaRPr>
          </a:p>
          <a:p>
            <a:endParaRPr lang="en-US"/>
          </a:p>
        </p:txBody>
      </p:sp>
    </p:spTree>
    <p:extLst>
      <p:ext uri="{BB962C8B-B14F-4D97-AF65-F5344CB8AC3E}">
        <p14:creationId xmlns:p14="http://schemas.microsoft.com/office/powerpoint/2010/main" val="926179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BB5C9-3253-B5B2-ABD9-0DE947235AD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1F2AA34-835D-D6F5-2A75-ADA3FBB68713}"/>
              </a:ext>
            </a:extLst>
          </p:cNvPr>
          <p:cNvPicPr>
            <a:picLocks noChangeAspect="1"/>
          </p:cNvPicPr>
          <p:nvPr/>
        </p:nvPicPr>
        <p:blipFill>
          <a:blip r:embed="rId2"/>
          <a:stretch>
            <a:fillRect/>
          </a:stretch>
        </p:blipFill>
        <p:spPr>
          <a:xfrm>
            <a:off x="1714499" y="3535176"/>
            <a:ext cx="6039971" cy="3317502"/>
          </a:xfrm>
          <a:prstGeom prst="rect">
            <a:avLst/>
          </a:prstGeom>
        </p:spPr>
      </p:pic>
      <p:sp>
        <p:nvSpPr>
          <p:cNvPr id="3" name="TextBox 2">
            <a:extLst>
              <a:ext uri="{FF2B5EF4-FFF2-40B4-BE49-F238E27FC236}">
                <a16:creationId xmlns:a16="http://schemas.microsoft.com/office/drawing/2014/main" id="{518EDDBA-E453-C982-4DEE-0BCEB349239C}"/>
              </a:ext>
            </a:extLst>
          </p:cNvPr>
          <p:cNvSpPr txBox="1"/>
          <p:nvPr/>
        </p:nvSpPr>
        <p:spPr>
          <a:xfrm>
            <a:off x="526677" y="1042148"/>
            <a:ext cx="1122829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r>
              <a:rPr lang="fr-FR" sz="3200">
                <a:solidFill>
                  <a:srgbClr val="808080"/>
                </a:solidFill>
                <a:latin typeface="Calibri"/>
                <a:ea typeface="+mn-ea"/>
                <a:cs typeface="+mn-cs"/>
              </a:rPr>
              <a:t>Lors de la </a:t>
            </a:r>
            <a:r>
              <a:rPr lang="fr-FR" sz="3200">
                <a:solidFill>
                  <a:srgbClr val="808080"/>
                </a:solidFill>
                <a:latin typeface="Calibri"/>
              </a:rPr>
              <a:t>création de l'évaluation : </a:t>
            </a:r>
            <a:endParaRPr lang="fr-FR" sz="2800" dirty="0">
              <a:solidFill>
                <a:srgbClr val="000000"/>
              </a:solidFill>
              <a:latin typeface="Calibri"/>
            </a:endParaRPr>
          </a:p>
          <a:p>
            <a:pPr marL="347345" indent="-347345"/>
            <a:r>
              <a:rPr lang="fr-FR" sz="3000">
                <a:solidFill>
                  <a:srgbClr val="000000"/>
                </a:solidFill>
                <a:latin typeface="Calibri"/>
              </a:rPr>
              <a:t>3</a:t>
            </a:r>
            <a:r>
              <a:rPr lang="fr-FR" sz="3000">
                <a:latin typeface="Calibri"/>
              </a:rPr>
              <a:t> cas </a:t>
            </a:r>
            <a:r>
              <a:rPr lang="fr-FR" sz="3000">
                <a:latin typeface="Calibri"/>
                <a:ea typeface="+mn-ea"/>
                <a:cs typeface="+mn-cs"/>
              </a:rPr>
              <a:t>de </a:t>
            </a:r>
            <a:r>
              <a:rPr lang="fr-FR" sz="3000">
                <a:latin typeface="Calibri"/>
              </a:rPr>
              <a:t>figures :</a:t>
            </a:r>
            <a:endParaRPr lang="fr-FR" sz="2800">
              <a:latin typeface="Calibri"/>
            </a:endParaRPr>
          </a:p>
          <a:p>
            <a:pPr marL="347345" indent="-347345"/>
            <a:endParaRPr lang="fr-FR" sz="2800" dirty="0">
              <a:latin typeface="Calibri"/>
              <a:ea typeface="Calibri"/>
              <a:cs typeface="Calibri"/>
            </a:endParaRPr>
          </a:p>
          <a:p>
            <a:pPr algn="ctr"/>
            <a:endParaRPr lang="en-US" sz="2000" dirty="0"/>
          </a:p>
        </p:txBody>
      </p:sp>
      <p:pic>
        <p:nvPicPr>
          <p:cNvPr id="4" name="Picture 3">
            <a:extLst>
              <a:ext uri="{FF2B5EF4-FFF2-40B4-BE49-F238E27FC236}">
                <a16:creationId xmlns:a16="http://schemas.microsoft.com/office/drawing/2014/main" id="{325E66A0-4D53-2F2E-F5D8-58F921D3BB69}"/>
              </a:ext>
            </a:extLst>
          </p:cNvPr>
          <p:cNvPicPr>
            <a:picLocks noChangeAspect="1"/>
          </p:cNvPicPr>
          <p:nvPr/>
        </p:nvPicPr>
        <p:blipFill>
          <a:blip r:embed="rId3"/>
          <a:stretch>
            <a:fillRect/>
          </a:stretch>
        </p:blipFill>
        <p:spPr>
          <a:xfrm>
            <a:off x="836800" y="2181225"/>
            <a:ext cx="2730314" cy="1666315"/>
          </a:xfrm>
          <a:prstGeom prst="rect">
            <a:avLst/>
          </a:prstGeom>
        </p:spPr>
      </p:pic>
      <p:sp>
        <p:nvSpPr>
          <p:cNvPr id="5" name="TextBox 4">
            <a:extLst>
              <a:ext uri="{FF2B5EF4-FFF2-40B4-BE49-F238E27FC236}">
                <a16:creationId xmlns:a16="http://schemas.microsoft.com/office/drawing/2014/main" id="{D2C237BF-240E-E261-A4F3-EF13A0FAD1DD}"/>
              </a:ext>
            </a:extLst>
          </p:cNvPr>
          <p:cNvSpPr txBox="1"/>
          <p:nvPr/>
        </p:nvSpPr>
        <p:spPr>
          <a:xfrm>
            <a:off x="8359588" y="3877236"/>
            <a:ext cx="3227295"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a:latin typeface="Arial"/>
                <a:ea typeface="+mn-lt"/>
                <a:cs typeface="Arial"/>
              </a:rPr>
              <a:t>Ecriture</a:t>
            </a:r>
            <a:r>
              <a:rPr lang="fr-FR" sz="2400" dirty="0">
                <a:latin typeface="Arial"/>
                <a:ea typeface="+mn-lt"/>
                <a:cs typeface="Arial"/>
              </a:rPr>
              <a:t> inadaptée des fractions supérieures à l’unité (impropres)</a:t>
            </a:r>
          </a:p>
          <a:p>
            <a:pPr algn="ctr"/>
            <a:r>
              <a:rPr lang="fr-FR" sz="2400">
                <a:latin typeface="Wingdings"/>
                <a:ea typeface="+mn-lt"/>
                <a:cs typeface="Arial"/>
                <a:sym typeface="Wingdings"/>
              </a:rPr>
              <a:t>è</a:t>
            </a:r>
            <a:r>
              <a:rPr lang="fr-FR" sz="2400">
                <a:latin typeface="Arial"/>
                <a:ea typeface="+mn-lt"/>
                <a:cs typeface="Arial"/>
              </a:rPr>
              <a:t> Lien avec un usage accepté parfois en enseignement primaire</a:t>
            </a:r>
            <a:endParaRPr lang="fr-FR"/>
          </a:p>
          <a:p>
            <a:pPr algn="ctr"/>
            <a:endParaRPr lang="fr-FR" sz="2400" dirty="0">
              <a:latin typeface="Arial"/>
              <a:ea typeface="+mn-lt"/>
              <a:cs typeface="Arial"/>
            </a:endParaRPr>
          </a:p>
          <a:p>
            <a:pPr algn="ctr"/>
            <a:r>
              <a:rPr lang="fr-FR" sz="2400" dirty="0">
                <a:latin typeface="Arial"/>
                <a:ea typeface="+mn-lt"/>
                <a:cs typeface="Arial"/>
              </a:rPr>
              <a:t> </a:t>
            </a:r>
            <a:br>
              <a:rPr lang="fr-FR" sz="2400" dirty="0">
                <a:latin typeface="Arial"/>
                <a:ea typeface="+mn-lt"/>
                <a:cs typeface="Arial"/>
              </a:rPr>
            </a:br>
            <a:endParaRPr lang="fr-FR" sz="2400" dirty="0">
              <a:latin typeface="Arial"/>
              <a:ea typeface="+mn-lt"/>
              <a:cs typeface="Arial"/>
            </a:endParaRPr>
          </a:p>
          <a:p>
            <a:pPr algn="ctr"/>
            <a:endParaRPr lang="fr-FR" sz="3600" dirty="0">
              <a:latin typeface="Arial"/>
              <a:cs typeface="Arial"/>
            </a:endParaRPr>
          </a:p>
          <a:p>
            <a:pPr algn="ctr"/>
            <a:endParaRPr lang="en-US" sz="3200"/>
          </a:p>
        </p:txBody>
      </p:sp>
      <p:pic>
        <p:nvPicPr>
          <p:cNvPr id="6" name="Picture 5">
            <a:extLst>
              <a:ext uri="{FF2B5EF4-FFF2-40B4-BE49-F238E27FC236}">
                <a16:creationId xmlns:a16="http://schemas.microsoft.com/office/drawing/2014/main" id="{44B93D3A-4705-97E0-C6FA-A0BFAB50ED45}"/>
              </a:ext>
            </a:extLst>
          </p:cNvPr>
          <p:cNvPicPr>
            <a:picLocks noChangeAspect="1"/>
          </p:cNvPicPr>
          <p:nvPr/>
        </p:nvPicPr>
        <p:blipFill>
          <a:blip r:embed="rId4"/>
          <a:stretch>
            <a:fillRect/>
          </a:stretch>
        </p:blipFill>
        <p:spPr>
          <a:xfrm>
            <a:off x="4730842" y="2317097"/>
            <a:ext cx="2719108" cy="1394573"/>
          </a:xfrm>
          <a:prstGeom prst="rect">
            <a:avLst/>
          </a:prstGeom>
        </p:spPr>
      </p:pic>
      <p:pic>
        <p:nvPicPr>
          <p:cNvPr id="7" name="Picture 6">
            <a:extLst>
              <a:ext uri="{FF2B5EF4-FFF2-40B4-BE49-F238E27FC236}">
                <a16:creationId xmlns:a16="http://schemas.microsoft.com/office/drawing/2014/main" id="{10B9DB54-1D5A-1E39-B05A-88B7F91D7F3D}"/>
              </a:ext>
            </a:extLst>
          </p:cNvPr>
          <p:cNvPicPr>
            <a:picLocks noChangeAspect="1"/>
          </p:cNvPicPr>
          <p:nvPr/>
        </p:nvPicPr>
        <p:blipFill>
          <a:blip r:embed="rId5"/>
          <a:stretch>
            <a:fillRect/>
          </a:stretch>
        </p:blipFill>
        <p:spPr>
          <a:xfrm>
            <a:off x="8528797" y="2249862"/>
            <a:ext cx="2888877" cy="1517837"/>
          </a:xfrm>
          <a:prstGeom prst="rect">
            <a:avLst/>
          </a:prstGeom>
        </p:spPr>
      </p:pic>
      <p:sp>
        <p:nvSpPr>
          <p:cNvPr id="9" name="Slide Number Placeholder 8">
            <a:extLst>
              <a:ext uri="{FF2B5EF4-FFF2-40B4-BE49-F238E27FC236}">
                <a16:creationId xmlns:a16="http://schemas.microsoft.com/office/drawing/2014/main" id="{6B99E311-6A69-0215-2906-99C8E64407DE}"/>
              </a:ext>
            </a:extLst>
          </p:cNvPr>
          <p:cNvSpPr>
            <a:spLocks noGrp="1"/>
          </p:cNvSpPr>
          <p:nvPr>
            <p:ph type="sldNum" sz="quarter" idx="12"/>
          </p:nvPr>
        </p:nvSpPr>
        <p:spPr/>
        <p:txBody>
          <a:bodyPr/>
          <a:lstStyle/>
          <a:p>
            <a:fld id="{E9C65D10-87AF-0543-995D-B3B02FC12A40}" type="slidenum">
              <a:rPr lang="fr-FR" smtClean="0"/>
              <a:t>58</a:t>
            </a:fld>
            <a:endParaRPr lang="en-US"/>
          </a:p>
        </p:txBody>
      </p:sp>
      <p:sp>
        <p:nvSpPr>
          <p:cNvPr id="16" name="Title 1">
            <a:extLst>
              <a:ext uri="{FF2B5EF4-FFF2-40B4-BE49-F238E27FC236}">
                <a16:creationId xmlns:a16="http://schemas.microsoft.com/office/drawing/2014/main" id="{7D2F0B89-B6EA-E949-14D7-E6ECF52C6A02}"/>
              </a:ext>
            </a:extLst>
          </p:cNvPr>
          <p:cNvSpPr txBox="1">
            <a:spLocks/>
          </p:cNvSpPr>
          <p:nvPr/>
        </p:nvSpPr>
        <p:spPr>
          <a:xfrm>
            <a:off x="683592" y="619125"/>
            <a:ext cx="1124398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A80039"/>
                </a:solidFill>
                <a:latin typeface="Cambria"/>
                <a:cs typeface="Calibri"/>
              </a:rPr>
              <a:t>3-  Mise </a:t>
            </a:r>
            <a:r>
              <a:rPr lang="en-US" sz="3200" b="1" err="1">
                <a:solidFill>
                  <a:srgbClr val="A80039"/>
                </a:solidFill>
                <a:latin typeface="Cambria"/>
                <a:cs typeface="Calibri"/>
              </a:rPr>
              <a:t>en</a:t>
            </a:r>
            <a:r>
              <a:rPr lang="en-US" sz="3200" b="1">
                <a:solidFill>
                  <a:srgbClr val="A80039"/>
                </a:solidFill>
                <a:latin typeface="Cambria"/>
                <a:cs typeface="Calibri"/>
              </a:rPr>
              <a:t> lien entre pratiques et </a:t>
            </a:r>
            <a:r>
              <a:rPr lang="en-US" sz="3200" b="1" err="1">
                <a:solidFill>
                  <a:srgbClr val="A80039"/>
                </a:solidFill>
                <a:latin typeface="Cambria"/>
                <a:cs typeface="Calibri"/>
              </a:rPr>
              <a:t>littérature</a:t>
            </a:r>
            <a:endParaRPr lang="en-US" sz="3200" b="1">
              <a:solidFill>
                <a:srgbClr val="A80039"/>
              </a:solidFill>
              <a:latin typeface="Cambria"/>
              <a:cs typeface="Calibri"/>
            </a:endParaRPr>
          </a:p>
          <a:p>
            <a:endParaRPr lang="en-US" sz="4000" b="1" u="sng">
              <a:solidFill>
                <a:srgbClr val="C40C42"/>
              </a:solidFill>
              <a:latin typeface="Calibri"/>
              <a:ea typeface="Calibri"/>
              <a:cs typeface="Calibri"/>
            </a:endParaRPr>
          </a:p>
          <a:p>
            <a:endParaRPr lang="en-US"/>
          </a:p>
        </p:txBody>
      </p:sp>
    </p:spTree>
    <p:extLst>
      <p:ext uri="{BB962C8B-B14F-4D97-AF65-F5344CB8AC3E}">
        <p14:creationId xmlns:p14="http://schemas.microsoft.com/office/powerpoint/2010/main" val="123593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D7885-233E-5C18-153D-5FD1F7BBB1F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2FD40D9-629D-78B7-955B-3C6A588E7FAA}"/>
              </a:ext>
            </a:extLst>
          </p:cNvPr>
          <p:cNvSpPr txBox="1"/>
          <p:nvPr/>
        </p:nvSpPr>
        <p:spPr>
          <a:xfrm>
            <a:off x="526677" y="1042148"/>
            <a:ext cx="11228292"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r>
              <a:rPr lang="fr-FR" sz="3200">
                <a:solidFill>
                  <a:srgbClr val="808080"/>
                </a:solidFill>
                <a:latin typeface="Calibri"/>
              </a:rPr>
              <a:t>En analysant les résultats : </a:t>
            </a:r>
            <a:endParaRPr lang="fr-FR" sz="2800">
              <a:solidFill>
                <a:srgbClr val="000000"/>
              </a:solidFill>
              <a:latin typeface="Calibri"/>
            </a:endParaRPr>
          </a:p>
          <a:p>
            <a:r>
              <a:rPr lang="fr-FR" sz="2400">
                <a:solidFill>
                  <a:srgbClr val="000000"/>
                </a:solidFill>
                <a:latin typeface="Arial"/>
                <a:cs typeface="Arial"/>
              </a:rPr>
              <a:t>- La recherche menée permet </a:t>
            </a:r>
            <a:r>
              <a:rPr lang="fr-FR" sz="2400">
                <a:latin typeface="Arial"/>
                <a:cs typeface="Arial"/>
              </a:rPr>
              <a:t>de cibler les difficultés les plus récurrentes parmi celles identifiées dans la littérature et/ou par les enseignants</a:t>
            </a:r>
            <a:endParaRPr lang="fr-FR" sz="2400"/>
          </a:p>
          <a:p>
            <a:pPr marL="347345" indent="-347345"/>
            <a:endParaRPr lang="fr-FR" sz="3000" dirty="0">
              <a:latin typeface="Calibri"/>
              <a:ea typeface="Calibri"/>
              <a:cs typeface="Calibri"/>
            </a:endParaRPr>
          </a:p>
          <a:p>
            <a:pPr marL="347345" indent="-347345"/>
            <a:endParaRPr lang="fr-FR" sz="2800" dirty="0">
              <a:latin typeface="Calibri"/>
              <a:ea typeface="Calibri"/>
              <a:cs typeface="Calibri"/>
            </a:endParaRPr>
          </a:p>
          <a:p>
            <a:pPr algn="ctr"/>
            <a:endParaRPr lang="en-US" sz="2000" dirty="0"/>
          </a:p>
        </p:txBody>
      </p:sp>
      <p:pic>
        <p:nvPicPr>
          <p:cNvPr id="8" name="Picture 7">
            <a:extLst>
              <a:ext uri="{FF2B5EF4-FFF2-40B4-BE49-F238E27FC236}">
                <a16:creationId xmlns:a16="http://schemas.microsoft.com/office/drawing/2014/main" id="{C89FC88C-F9C3-FD94-7E90-6F48CC29589C}"/>
              </a:ext>
            </a:extLst>
          </p:cNvPr>
          <p:cNvPicPr>
            <a:picLocks noChangeAspect="1"/>
          </p:cNvPicPr>
          <p:nvPr/>
        </p:nvPicPr>
        <p:blipFill>
          <a:blip r:embed="rId2"/>
          <a:stretch>
            <a:fillRect/>
          </a:stretch>
        </p:blipFill>
        <p:spPr>
          <a:xfrm>
            <a:off x="246529" y="2531312"/>
            <a:ext cx="10275794" cy="4193436"/>
          </a:xfrm>
          <a:prstGeom prst="rect">
            <a:avLst/>
          </a:prstGeom>
        </p:spPr>
      </p:pic>
      <p:pic>
        <p:nvPicPr>
          <p:cNvPr id="9" name="Picture 8">
            <a:extLst>
              <a:ext uri="{FF2B5EF4-FFF2-40B4-BE49-F238E27FC236}">
                <a16:creationId xmlns:a16="http://schemas.microsoft.com/office/drawing/2014/main" id="{0D3B30D7-4B48-7695-EFE1-89EE9217C439}"/>
              </a:ext>
            </a:extLst>
          </p:cNvPr>
          <p:cNvPicPr>
            <a:picLocks noChangeAspect="1"/>
          </p:cNvPicPr>
          <p:nvPr/>
        </p:nvPicPr>
        <p:blipFill>
          <a:blip r:embed="rId3"/>
          <a:stretch>
            <a:fillRect/>
          </a:stretch>
        </p:blipFill>
        <p:spPr>
          <a:xfrm>
            <a:off x="9102819" y="2062163"/>
            <a:ext cx="3085540" cy="929528"/>
          </a:xfrm>
          <a:prstGeom prst="rect">
            <a:avLst/>
          </a:prstGeom>
        </p:spPr>
      </p:pic>
      <p:sp>
        <p:nvSpPr>
          <p:cNvPr id="5" name="Slide Number Placeholder 4">
            <a:extLst>
              <a:ext uri="{FF2B5EF4-FFF2-40B4-BE49-F238E27FC236}">
                <a16:creationId xmlns:a16="http://schemas.microsoft.com/office/drawing/2014/main" id="{396AF62C-AEF8-CB58-F150-B3B99CD09F23}"/>
              </a:ext>
            </a:extLst>
          </p:cNvPr>
          <p:cNvSpPr>
            <a:spLocks noGrp="1"/>
          </p:cNvSpPr>
          <p:nvPr>
            <p:ph type="sldNum" sz="quarter" idx="12"/>
          </p:nvPr>
        </p:nvSpPr>
        <p:spPr/>
        <p:txBody>
          <a:bodyPr/>
          <a:lstStyle/>
          <a:p>
            <a:fld id="{E9C65D10-87AF-0543-995D-B3B02FC12A40}" type="slidenum">
              <a:rPr lang="fr-FR" smtClean="0"/>
              <a:t>59</a:t>
            </a:fld>
            <a:endParaRPr lang="en-US"/>
          </a:p>
        </p:txBody>
      </p:sp>
      <p:sp>
        <p:nvSpPr>
          <p:cNvPr id="11" name="Title 1">
            <a:extLst>
              <a:ext uri="{FF2B5EF4-FFF2-40B4-BE49-F238E27FC236}">
                <a16:creationId xmlns:a16="http://schemas.microsoft.com/office/drawing/2014/main" id="{57B45AFF-DAA7-955C-CCF9-C467BBC69742}"/>
              </a:ext>
            </a:extLst>
          </p:cNvPr>
          <p:cNvSpPr txBox="1">
            <a:spLocks/>
          </p:cNvSpPr>
          <p:nvPr/>
        </p:nvSpPr>
        <p:spPr>
          <a:xfrm>
            <a:off x="683592" y="619125"/>
            <a:ext cx="1124398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A80039"/>
                </a:solidFill>
                <a:latin typeface="Cambria"/>
                <a:cs typeface="Calibri"/>
              </a:rPr>
              <a:t>3-  Mise </a:t>
            </a:r>
            <a:r>
              <a:rPr lang="en-US" sz="3200" b="1" err="1">
                <a:solidFill>
                  <a:srgbClr val="A80039"/>
                </a:solidFill>
                <a:latin typeface="Cambria"/>
                <a:cs typeface="Calibri"/>
              </a:rPr>
              <a:t>en</a:t>
            </a:r>
            <a:r>
              <a:rPr lang="en-US" sz="3200" b="1">
                <a:solidFill>
                  <a:srgbClr val="A80039"/>
                </a:solidFill>
                <a:latin typeface="Cambria"/>
                <a:cs typeface="Calibri"/>
              </a:rPr>
              <a:t> lien entre pratiques et </a:t>
            </a:r>
            <a:r>
              <a:rPr lang="en-US" sz="3200" b="1" err="1">
                <a:solidFill>
                  <a:srgbClr val="A80039"/>
                </a:solidFill>
                <a:latin typeface="Cambria"/>
                <a:cs typeface="Calibri"/>
              </a:rPr>
              <a:t>littérature</a:t>
            </a:r>
            <a:endParaRPr lang="en-US" sz="3200" b="1">
              <a:solidFill>
                <a:srgbClr val="A80039"/>
              </a:solidFill>
              <a:latin typeface="Cambria"/>
              <a:cs typeface="Calibri"/>
            </a:endParaRPr>
          </a:p>
          <a:p>
            <a:endParaRPr lang="en-US" sz="4000" b="1" u="sng">
              <a:solidFill>
                <a:srgbClr val="C40C42"/>
              </a:solidFill>
              <a:latin typeface="Calibri"/>
              <a:ea typeface="Calibri"/>
              <a:cs typeface="Calibri"/>
            </a:endParaRPr>
          </a:p>
          <a:p>
            <a:endParaRPr lang="en-US"/>
          </a:p>
        </p:txBody>
      </p:sp>
    </p:spTree>
    <p:extLst>
      <p:ext uri="{BB962C8B-B14F-4D97-AF65-F5344CB8AC3E}">
        <p14:creationId xmlns:p14="http://schemas.microsoft.com/office/powerpoint/2010/main" val="3895973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C5124-37D0-6978-5A91-B6E966C93F2F}"/>
            </a:ext>
          </a:extLst>
        </p:cNvPr>
        <p:cNvGrpSpPr/>
        <p:nvPr/>
      </p:nvGrpSpPr>
      <p:grpSpPr>
        <a:xfrm>
          <a:off x="0" y="0"/>
          <a:ext cx="0" cy="0"/>
          <a:chOff x="0" y="0"/>
          <a:chExt cx="0" cy="0"/>
        </a:xfrm>
      </p:grpSpPr>
      <p:sp>
        <p:nvSpPr>
          <p:cNvPr id="24578" name="ZoneTexte 3">
            <a:extLst>
              <a:ext uri="{FF2B5EF4-FFF2-40B4-BE49-F238E27FC236}">
                <a16:creationId xmlns:a16="http://schemas.microsoft.com/office/drawing/2014/main" id="{65550BBB-F2BA-44BC-EBED-75FD4DEC154D}"/>
              </a:ext>
            </a:extLst>
          </p:cNvPr>
          <p:cNvSpPr txBox="1">
            <a:spLocks noChangeArrowheads="1"/>
          </p:cNvSpPr>
          <p:nvPr/>
        </p:nvSpPr>
        <p:spPr bwMode="auto">
          <a:xfrm>
            <a:off x="594640" y="388453"/>
            <a:ext cx="95615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eaLnBrk="1" hangingPunct="1"/>
            <a:r>
              <a:rPr lang="fr-BE" altLang="fr-FR" sz="3200" b="1" dirty="0">
                <a:solidFill>
                  <a:srgbClr val="A80039"/>
                </a:solidFill>
                <a:latin typeface="Cambria"/>
                <a:ea typeface="Cambria"/>
                <a:cs typeface="Calibri"/>
              </a:rPr>
              <a:t>Quelques résultats</a:t>
            </a:r>
          </a:p>
        </p:txBody>
      </p:sp>
      <p:sp>
        <p:nvSpPr>
          <p:cNvPr id="6" name="ZoneTexte 5">
            <a:extLst>
              <a:ext uri="{FF2B5EF4-FFF2-40B4-BE49-F238E27FC236}">
                <a16:creationId xmlns:a16="http://schemas.microsoft.com/office/drawing/2014/main" id="{C87B928E-DEFF-E660-A9F9-D642631C12BC}"/>
              </a:ext>
            </a:extLst>
          </p:cNvPr>
          <p:cNvSpPr txBox="1"/>
          <p:nvPr/>
        </p:nvSpPr>
        <p:spPr>
          <a:xfrm>
            <a:off x="1078579" y="1477002"/>
            <a:ext cx="8593634" cy="1661993"/>
          </a:xfrm>
          <a:prstGeom prst="rect">
            <a:avLst/>
          </a:prstGeom>
          <a:noFill/>
        </p:spPr>
        <p:txBody>
          <a:bodyPr wrap="square" lIns="91440" tIns="45720" rIns="91440" bIns="45720" anchor="t">
            <a:spAutoFit/>
          </a:bodyPr>
          <a:lstStyle/>
          <a:p>
            <a:pPr marL="0" indent="0">
              <a:buNone/>
            </a:pPr>
            <a:r>
              <a:rPr lang="fr-FR" sz="2400" dirty="0">
                <a:latin typeface="Cambria"/>
                <a:ea typeface="Cambria"/>
              </a:rPr>
              <a:t>Un test identique en 2007, 2012 et 2017</a:t>
            </a:r>
          </a:p>
          <a:p>
            <a:pPr marL="0" indent="0">
              <a:buNone/>
            </a:pPr>
            <a:endParaRPr lang="fr-FR" sz="2400" dirty="0">
              <a:latin typeface="Cambria" panose="02040503050406030204" pitchFamily="18" charset="0"/>
              <a:ea typeface="Cambria"/>
            </a:endParaRPr>
          </a:p>
          <a:p>
            <a:pPr marL="0" indent="0">
              <a:buNone/>
            </a:pPr>
            <a:endParaRPr lang="fr-FR" dirty="0">
              <a:latin typeface="Cambria" panose="02040503050406030204" pitchFamily="18" charset="0"/>
            </a:endParaRPr>
          </a:p>
          <a:p>
            <a:pPr marL="0" indent="0">
              <a:buNone/>
            </a:pPr>
            <a:endParaRPr lang="fr-FR" sz="1800" dirty="0">
              <a:latin typeface="Cambria" panose="02040503050406030204" pitchFamily="18" charset="0"/>
            </a:endParaRPr>
          </a:p>
          <a:p>
            <a:pPr marL="0" indent="0">
              <a:buNone/>
            </a:pPr>
            <a:endParaRPr lang="fr-FR" dirty="0"/>
          </a:p>
        </p:txBody>
      </p:sp>
      <mc:AlternateContent xmlns:mc="http://schemas.openxmlformats.org/markup-compatibility/2006" xmlns:a14="http://schemas.microsoft.com/office/drawing/2010/main">
        <mc:Choice Requires="a14">
          <p:graphicFrame>
            <p:nvGraphicFramePr>
              <p:cNvPr id="7" name="Tableau 6">
                <a:extLst>
                  <a:ext uri="{FF2B5EF4-FFF2-40B4-BE49-F238E27FC236}">
                    <a16:creationId xmlns:a16="http://schemas.microsoft.com/office/drawing/2014/main" id="{A4473A48-386B-4633-F353-FF489DF7DF8C}"/>
                  </a:ext>
                </a:extLst>
              </p:cNvPr>
              <p:cNvGraphicFramePr>
                <a:graphicFrameLocks noGrp="1"/>
              </p:cNvGraphicFramePr>
              <p:nvPr/>
            </p:nvGraphicFramePr>
            <p:xfrm>
              <a:off x="862957" y="2346080"/>
              <a:ext cx="2713620" cy="1097280"/>
            </p:xfrm>
            <a:graphic>
              <a:graphicData uri="http://schemas.openxmlformats.org/drawingml/2006/table">
                <a:tbl>
                  <a:tblPr firstRow="1" bandRow="1">
                    <a:tableStyleId>{5C22544A-7EE6-4342-B048-85BDC9FD1C3A}</a:tableStyleId>
                  </a:tblPr>
                  <a:tblGrid>
                    <a:gridCol w="1356810">
                      <a:extLst>
                        <a:ext uri="{9D8B030D-6E8A-4147-A177-3AD203B41FA5}">
                          <a16:colId xmlns:a16="http://schemas.microsoft.com/office/drawing/2014/main" val="1687438607"/>
                        </a:ext>
                      </a:extLst>
                    </a:gridCol>
                    <a:gridCol w="1356810">
                      <a:extLst>
                        <a:ext uri="{9D8B030D-6E8A-4147-A177-3AD203B41FA5}">
                          <a16:colId xmlns:a16="http://schemas.microsoft.com/office/drawing/2014/main" val="3962944510"/>
                        </a:ext>
                      </a:extLst>
                    </a:gridCol>
                  </a:tblGrid>
                  <a:tr h="0">
                    <a:tc gridSpan="2">
                      <a:txBody>
                        <a:bodyPr/>
                        <a:lstStyle/>
                        <a:p>
                          <a:pPr algn="ctr"/>
                          <a:r>
                            <a:rPr lang="fr-FR" dirty="0">
                              <a:latin typeface="Cambria" panose="02040503050406030204" pitchFamily="18" charset="0"/>
                            </a:rPr>
                            <a:t>2007</a:t>
                          </a:r>
                        </a:p>
                      </a:txBody>
                      <a:tcPr/>
                    </a:tc>
                    <a:tc hMerge="1">
                      <a:txBody>
                        <a:bodyPr/>
                        <a:lstStyle/>
                        <a:p>
                          <a:endParaRPr lang="fr-FR" dirty="0"/>
                        </a:p>
                      </a:txBody>
                      <a:tcPr/>
                    </a:tc>
                    <a:extLst>
                      <a:ext uri="{0D108BD9-81ED-4DB2-BD59-A6C34878D82A}">
                        <a16:rowId xmlns:a16="http://schemas.microsoft.com/office/drawing/2014/main" val="3431993479"/>
                      </a:ext>
                    </a:extLst>
                  </a:tr>
                  <a:tr h="0">
                    <a:tc>
                      <a:txBody>
                        <a:bodyPr/>
                        <a:lstStyle/>
                        <a:p>
                          <a:r>
                            <a:rPr lang="fr-FR" dirty="0">
                              <a:latin typeface="Cambria" panose="02040503050406030204" pitchFamily="18" charset="0"/>
                            </a:rPr>
                            <a:t>Note </a:t>
                          </a:r>
                          <a14:m>
                            <m:oMath xmlns:m="http://schemas.openxmlformats.org/officeDocument/2006/math">
                              <m:r>
                                <a:rPr lang="fr-FR"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10</m:t>
                              </m:r>
                            </m:oMath>
                          </a14:m>
                          <a:endParaRPr lang="fr-FR" dirty="0">
                            <a:latin typeface="Cambria" panose="02040503050406030204" pitchFamily="18" charset="0"/>
                          </a:endParaRPr>
                        </a:p>
                      </a:txBody>
                      <a:tcPr/>
                    </a:tc>
                    <a:tc>
                      <a:txBody>
                        <a:bodyPr/>
                        <a:lstStyle/>
                        <a:p>
                          <a:pPr algn="ctr"/>
                          <a:r>
                            <a:rPr lang="fr-FR" dirty="0">
                              <a:latin typeface="Cambria" panose="02040503050406030204" pitchFamily="18" charset="0"/>
                            </a:rPr>
                            <a:t>64%</a:t>
                          </a:r>
                        </a:p>
                      </a:txBody>
                      <a:tcPr/>
                    </a:tc>
                    <a:extLst>
                      <a:ext uri="{0D108BD9-81ED-4DB2-BD59-A6C34878D82A}">
                        <a16:rowId xmlns:a16="http://schemas.microsoft.com/office/drawing/2014/main" val="3743467075"/>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Cambria" panose="02040503050406030204" pitchFamily="18" charset="0"/>
                            </a:rPr>
                            <a:t>Note </a:t>
                          </a:r>
                          <a14:m>
                            <m:oMath xmlns:m="http://schemas.openxmlformats.org/officeDocument/2006/math">
                              <m:r>
                                <a:rPr lang="fr-FR"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14</m:t>
                              </m:r>
                            </m:oMath>
                          </a14:m>
                          <a:endParaRPr lang="fr-FR" dirty="0">
                            <a:latin typeface="Cambria" panose="02040503050406030204" pitchFamily="18" charset="0"/>
                          </a:endParaRPr>
                        </a:p>
                      </a:txBody>
                      <a:tcPr/>
                    </a:tc>
                    <a:tc>
                      <a:txBody>
                        <a:bodyPr/>
                        <a:lstStyle/>
                        <a:p>
                          <a:pPr algn="ctr"/>
                          <a:r>
                            <a:rPr lang="fr-FR" dirty="0">
                              <a:latin typeface="Cambria" panose="02040503050406030204" pitchFamily="18" charset="0"/>
                            </a:rPr>
                            <a:t>36%</a:t>
                          </a:r>
                        </a:p>
                      </a:txBody>
                      <a:tcPr/>
                    </a:tc>
                    <a:extLst>
                      <a:ext uri="{0D108BD9-81ED-4DB2-BD59-A6C34878D82A}">
                        <a16:rowId xmlns:a16="http://schemas.microsoft.com/office/drawing/2014/main" val="722423999"/>
                      </a:ext>
                    </a:extLst>
                  </a:tr>
                </a:tbl>
              </a:graphicData>
            </a:graphic>
          </p:graphicFrame>
        </mc:Choice>
        <mc:Fallback xmlns="">
          <p:graphicFrame>
            <p:nvGraphicFramePr>
              <p:cNvPr id="7" name="Tableau 6">
                <a:extLst>
                  <a:ext uri="{FF2B5EF4-FFF2-40B4-BE49-F238E27FC236}">
                    <a16:creationId xmlns:a16="http://schemas.microsoft.com/office/drawing/2014/main" id="{A4473A48-386B-4633-F353-FF489DF7DF8C}"/>
                  </a:ext>
                </a:extLst>
              </p:cNvPr>
              <p:cNvGraphicFramePr>
                <a:graphicFrameLocks noGrp="1"/>
              </p:cNvGraphicFramePr>
              <p:nvPr/>
            </p:nvGraphicFramePr>
            <p:xfrm>
              <a:off x="862957" y="2346080"/>
              <a:ext cx="2713620" cy="1097280"/>
            </p:xfrm>
            <a:graphic>
              <a:graphicData uri="http://schemas.openxmlformats.org/drawingml/2006/table">
                <a:tbl>
                  <a:tblPr firstRow="1" bandRow="1">
                    <a:tableStyleId>{5C22544A-7EE6-4342-B048-85BDC9FD1C3A}</a:tableStyleId>
                  </a:tblPr>
                  <a:tblGrid>
                    <a:gridCol w="1356810">
                      <a:extLst>
                        <a:ext uri="{9D8B030D-6E8A-4147-A177-3AD203B41FA5}">
                          <a16:colId xmlns:a16="http://schemas.microsoft.com/office/drawing/2014/main" val="1687438607"/>
                        </a:ext>
                      </a:extLst>
                    </a:gridCol>
                    <a:gridCol w="1356810">
                      <a:extLst>
                        <a:ext uri="{9D8B030D-6E8A-4147-A177-3AD203B41FA5}">
                          <a16:colId xmlns:a16="http://schemas.microsoft.com/office/drawing/2014/main" val="3962944510"/>
                        </a:ext>
                      </a:extLst>
                    </a:gridCol>
                  </a:tblGrid>
                  <a:tr h="365760">
                    <a:tc gridSpan="2">
                      <a:txBody>
                        <a:bodyPr/>
                        <a:lstStyle/>
                        <a:p>
                          <a:pPr algn="ctr"/>
                          <a:r>
                            <a:rPr lang="fr-FR">
                              <a:latin typeface="Cambria" panose="02040503050406030204" pitchFamily="18" charset="0"/>
                            </a:rPr>
                            <a:t>2007</a:t>
                          </a:r>
                        </a:p>
                      </a:txBody>
                      <a:tcPr/>
                    </a:tc>
                    <a:tc hMerge="1">
                      <a:txBody>
                        <a:bodyPr/>
                        <a:lstStyle/>
                        <a:p>
                          <a:endParaRPr lang="fr-FR"/>
                        </a:p>
                      </a:txBody>
                      <a:tcPr/>
                    </a:tc>
                    <a:extLst>
                      <a:ext uri="{0D108BD9-81ED-4DB2-BD59-A6C34878D82A}">
                        <a16:rowId xmlns:a16="http://schemas.microsoft.com/office/drawing/2014/main" val="3431993479"/>
                      </a:ext>
                    </a:extLst>
                  </a:tr>
                  <a:tr h="365760">
                    <a:tc>
                      <a:txBody>
                        <a:bodyPr/>
                        <a:lstStyle/>
                        <a:p>
                          <a:endParaRPr lang="en-US"/>
                        </a:p>
                      </a:txBody>
                      <a:tcPr>
                        <a:blipFill>
                          <a:blip r:embed="rId2"/>
                          <a:stretch>
                            <a:fillRect l="-448" t="-108197" r="-101794" b="-122951"/>
                          </a:stretch>
                        </a:blipFill>
                      </a:tcPr>
                    </a:tc>
                    <a:tc>
                      <a:txBody>
                        <a:bodyPr/>
                        <a:lstStyle/>
                        <a:p>
                          <a:pPr algn="ctr"/>
                          <a:r>
                            <a:rPr lang="fr-FR">
                              <a:latin typeface="Cambria" panose="02040503050406030204" pitchFamily="18" charset="0"/>
                            </a:rPr>
                            <a:t>64%</a:t>
                          </a:r>
                        </a:p>
                      </a:txBody>
                      <a:tcPr/>
                    </a:tc>
                    <a:extLst>
                      <a:ext uri="{0D108BD9-81ED-4DB2-BD59-A6C34878D82A}">
                        <a16:rowId xmlns:a16="http://schemas.microsoft.com/office/drawing/2014/main" val="3743467075"/>
                      </a:ext>
                    </a:extLst>
                  </a:tr>
                  <a:tr h="365760">
                    <a:tc>
                      <a:txBody>
                        <a:bodyPr/>
                        <a:lstStyle/>
                        <a:p>
                          <a:endParaRPr lang="en-US"/>
                        </a:p>
                      </a:txBody>
                      <a:tcPr>
                        <a:blipFill>
                          <a:blip r:embed="rId2"/>
                          <a:stretch>
                            <a:fillRect l="-448" t="-211667" r="-101794" b="-25000"/>
                          </a:stretch>
                        </a:blipFill>
                      </a:tcPr>
                    </a:tc>
                    <a:tc>
                      <a:txBody>
                        <a:bodyPr/>
                        <a:lstStyle/>
                        <a:p>
                          <a:pPr algn="ctr"/>
                          <a:r>
                            <a:rPr lang="fr-FR">
                              <a:latin typeface="Cambria" panose="02040503050406030204" pitchFamily="18" charset="0"/>
                            </a:rPr>
                            <a:t>36%</a:t>
                          </a:r>
                        </a:p>
                      </a:txBody>
                      <a:tcPr/>
                    </a:tc>
                    <a:extLst>
                      <a:ext uri="{0D108BD9-81ED-4DB2-BD59-A6C34878D82A}">
                        <a16:rowId xmlns:a16="http://schemas.microsoft.com/office/drawing/2014/main" val="72242399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au 12">
                <a:extLst>
                  <a:ext uri="{FF2B5EF4-FFF2-40B4-BE49-F238E27FC236}">
                    <a16:creationId xmlns:a16="http://schemas.microsoft.com/office/drawing/2014/main" id="{F939861F-A327-3420-521C-BBFDDF73A096}"/>
                  </a:ext>
                </a:extLst>
              </p:cNvPr>
              <p:cNvGraphicFramePr>
                <a:graphicFrameLocks noGrp="1"/>
              </p:cNvGraphicFramePr>
              <p:nvPr/>
            </p:nvGraphicFramePr>
            <p:xfrm>
              <a:off x="3792199" y="2357655"/>
              <a:ext cx="2713620" cy="1097280"/>
            </p:xfrm>
            <a:graphic>
              <a:graphicData uri="http://schemas.openxmlformats.org/drawingml/2006/table">
                <a:tbl>
                  <a:tblPr firstRow="1" bandRow="1">
                    <a:tableStyleId>{5C22544A-7EE6-4342-B048-85BDC9FD1C3A}</a:tableStyleId>
                  </a:tblPr>
                  <a:tblGrid>
                    <a:gridCol w="1356810">
                      <a:extLst>
                        <a:ext uri="{9D8B030D-6E8A-4147-A177-3AD203B41FA5}">
                          <a16:colId xmlns:a16="http://schemas.microsoft.com/office/drawing/2014/main" val="3703352011"/>
                        </a:ext>
                      </a:extLst>
                    </a:gridCol>
                    <a:gridCol w="1356810">
                      <a:extLst>
                        <a:ext uri="{9D8B030D-6E8A-4147-A177-3AD203B41FA5}">
                          <a16:colId xmlns:a16="http://schemas.microsoft.com/office/drawing/2014/main" val="751677189"/>
                        </a:ext>
                      </a:extLst>
                    </a:gridCol>
                  </a:tblGrid>
                  <a:tr h="0">
                    <a:tc gridSpan="2">
                      <a:txBody>
                        <a:bodyPr/>
                        <a:lstStyle/>
                        <a:p>
                          <a:pPr algn="ctr"/>
                          <a:r>
                            <a:rPr lang="fr-FR" dirty="0">
                              <a:latin typeface="Cambria" panose="02040503050406030204" pitchFamily="18" charset="0"/>
                            </a:rPr>
                            <a:t>2012</a:t>
                          </a:r>
                        </a:p>
                      </a:txBody>
                      <a:tcPr/>
                    </a:tc>
                    <a:tc hMerge="1">
                      <a:txBody>
                        <a:bodyPr/>
                        <a:lstStyle/>
                        <a:p>
                          <a:endParaRPr lang="fr-FR" dirty="0"/>
                        </a:p>
                      </a:txBody>
                      <a:tcPr/>
                    </a:tc>
                    <a:extLst>
                      <a:ext uri="{0D108BD9-81ED-4DB2-BD59-A6C34878D82A}">
                        <a16:rowId xmlns:a16="http://schemas.microsoft.com/office/drawing/2014/main" val="3676975180"/>
                      </a:ext>
                    </a:extLst>
                  </a:tr>
                  <a:tr h="0">
                    <a:tc>
                      <a:txBody>
                        <a:bodyPr/>
                        <a:lstStyle/>
                        <a:p>
                          <a:r>
                            <a:rPr lang="fr-FR" dirty="0">
                              <a:latin typeface="Cambria" panose="02040503050406030204" pitchFamily="18" charset="0"/>
                            </a:rPr>
                            <a:t>Note </a:t>
                          </a:r>
                          <a14:m>
                            <m:oMath xmlns:m="http://schemas.openxmlformats.org/officeDocument/2006/math">
                              <m:r>
                                <a:rPr lang="fr-FR"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10</m:t>
                              </m:r>
                            </m:oMath>
                          </a14:m>
                          <a:endParaRPr lang="fr-FR" dirty="0">
                            <a:latin typeface="Cambria" panose="02040503050406030204" pitchFamily="18" charset="0"/>
                          </a:endParaRPr>
                        </a:p>
                      </a:txBody>
                      <a:tcPr/>
                    </a:tc>
                    <a:tc>
                      <a:txBody>
                        <a:bodyPr/>
                        <a:lstStyle/>
                        <a:p>
                          <a:pPr algn="ctr"/>
                          <a:r>
                            <a:rPr lang="fr-FR" dirty="0">
                              <a:latin typeface="Cambria" panose="02040503050406030204" pitchFamily="18" charset="0"/>
                            </a:rPr>
                            <a:t>49%</a:t>
                          </a:r>
                        </a:p>
                      </a:txBody>
                      <a:tcPr/>
                    </a:tc>
                    <a:extLst>
                      <a:ext uri="{0D108BD9-81ED-4DB2-BD59-A6C34878D82A}">
                        <a16:rowId xmlns:a16="http://schemas.microsoft.com/office/drawing/2014/main" val="817825081"/>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Cambria" panose="02040503050406030204" pitchFamily="18" charset="0"/>
                            </a:rPr>
                            <a:t>Note </a:t>
                          </a:r>
                          <a14:m>
                            <m:oMath xmlns:m="http://schemas.openxmlformats.org/officeDocument/2006/math">
                              <m:r>
                                <a:rPr lang="fr-FR"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14</m:t>
                              </m:r>
                            </m:oMath>
                          </a14:m>
                          <a:endParaRPr lang="fr-FR" dirty="0">
                            <a:latin typeface="Cambria" panose="02040503050406030204" pitchFamily="18" charset="0"/>
                          </a:endParaRPr>
                        </a:p>
                      </a:txBody>
                      <a:tcPr/>
                    </a:tc>
                    <a:tc>
                      <a:txBody>
                        <a:bodyPr/>
                        <a:lstStyle/>
                        <a:p>
                          <a:pPr algn="ctr"/>
                          <a:r>
                            <a:rPr lang="fr-FR" dirty="0">
                              <a:latin typeface="Cambria" panose="02040503050406030204" pitchFamily="18" charset="0"/>
                            </a:rPr>
                            <a:t>9%</a:t>
                          </a:r>
                        </a:p>
                      </a:txBody>
                      <a:tcPr/>
                    </a:tc>
                    <a:extLst>
                      <a:ext uri="{0D108BD9-81ED-4DB2-BD59-A6C34878D82A}">
                        <a16:rowId xmlns:a16="http://schemas.microsoft.com/office/drawing/2014/main" val="4155270025"/>
                      </a:ext>
                    </a:extLst>
                  </a:tr>
                </a:tbl>
              </a:graphicData>
            </a:graphic>
          </p:graphicFrame>
        </mc:Choice>
        <mc:Fallback xmlns="">
          <p:graphicFrame>
            <p:nvGraphicFramePr>
              <p:cNvPr id="13" name="Tableau 12">
                <a:extLst>
                  <a:ext uri="{FF2B5EF4-FFF2-40B4-BE49-F238E27FC236}">
                    <a16:creationId xmlns:a16="http://schemas.microsoft.com/office/drawing/2014/main" id="{F939861F-A327-3420-521C-BBFDDF73A096}"/>
                  </a:ext>
                </a:extLst>
              </p:cNvPr>
              <p:cNvGraphicFramePr>
                <a:graphicFrameLocks noGrp="1"/>
              </p:cNvGraphicFramePr>
              <p:nvPr/>
            </p:nvGraphicFramePr>
            <p:xfrm>
              <a:off x="3792199" y="2357655"/>
              <a:ext cx="2713620" cy="1097280"/>
            </p:xfrm>
            <a:graphic>
              <a:graphicData uri="http://schemas.openxmlformats.org/drawingml/2006/table">
                <a:tbl>
                  <a:tblPr firstRow="1" bandRow="1">
                    <a:tableStyleId>{5C22544A-7EE6-4342-B048-85BDC9FD1C3A}</a:tableStyleId>
                  </a:tblPr>
                  <a:tblGrid>
                    <a:gridCol w="1356810">
                      <a:extLst>
                        <a:ext uri="{9D8B030D-6E8A-4147-A177-3AD203B41FA5}">
                          <a16:colId xmlns:a16="http://schemas.microsoft.com/office/drawing/2014/main" val="3703352011"/>
                        </a:ext>
                      </a:extLst>
                    </a:gridCol>
                    <a:gridCol w="1356810">
                      <a:extLst>
                        <a:ext uri="{9D8B030D-6E8A-4147-A177-3AD203B41FA5}">
                          <a16:colId xmlns:a16="http://schemas.microsoft.com/office/drawing/2014/main" val="751677189"/>
                        </a:ext>
                      </a:extLst>
                    </a:gridCol>
                  </a:tblGrid>
                  <a:tr h="365760">
                    <a:tc gridSpan="2">
                      <a:txBody>
                        <a:bodyPr/>
                        <a:lstStyle/>
                        <a:p>
                          <a:pPr algn="ctr"/>
                          <a:r>
                            <a:rPr lang="fr-FR">
                              <a:latin typeface="Cambria" panose="02040503050406030204" pitchFamily="18" charset="0"/>
                            </a:rPr>
                            <a:t>2012</a:t>
                          </a:r>
                        </a:p>
                      </a:txBody>
                      <a:tcPr/>
                    </a:tc>
                    <a:tc hMerge="1">
                      <a:txBody>
                        <a:bodyPr/>
                        <a:lstStyle/>
                        <a:p>
                          <a:endParaRPr lang="fr-FR"/>
                        </a:p>
                      </a:txBody>
                      <a:tcPr/>
                    </a:tc>
                    <a:extLst>
                      <a:ext uri="{0D108BD9-81ED-4DB2-BD59-A6C34878D82A}">
                        <a16:rowId xmlns:a16="http://schemas.microsoft.com/office/drawing/2014/main" val="3676975180"/>
                      </a:ext>
                    </a:extLst>
                  </a:tr>
                  <a:tr h="365760">
                    <a:tc>
                      <a:txBody>
                        <a:bodyPr/>
                        <a:lstStyle/>
                        <a:p>
                          <a:endParaRPr lang="en-US"/>
                        </a:p>
                      </a:txBody>
                      <a:tcPr>
                        <a:blipFill>
                          <a:blip r:embed="rId3"/>
                          <a:stretch>
                            <a:fillRect l="-448" t="-108197" r="-101794" b="-122951"/>
                          </a:stretch>
                        </a:blipFill>
                      </a:tcPr>
                    </a:tc>
                    <a:tc>
                      <a:txBody>
                        <a:bodyPr/>
                        <a:lstStyle/>
                        <a:p>
                          <a:pPr algn="ctr"/>
                          <a:r>
                            <a:rPr lang="fr-FR">
                              <a:latin typeface="Cambria" panose="02040503050406030204" pitchFamily="18" charset="0"/>
                            </a:rPr>
                            <a:t>49%</a:t>
                          </a:r>
                        </a:p>
                      </a:txBody>
                      <a:tcPr/>
                    </a:tc>
                    <a:extLst>
                      <a:ext uri="{0D108BD9-81ED-4DB2-BD59-A6C34878D82A}">
                        <a16:rowId xmlns:a16="http://schemas.microsoft.com/office/drawing/2014/main" val="817825081"/>
                      </a:ext>
                    </a:extLst>
                  </a:tr>
                  <a:tr h="365760">
                    <a:tc>
                      <a:txBody>
                        <a:bodyPr/>
                        <a:lstStyle/>
                        <a:p>
                          <a:endParaRPr lang="en-US"/>
                        </a:p>
                      </a:txBody>
                      <a:tcPr>
                        <a:blipFill>
                          <a:blip r:embed="rId3"/>
                          <a:stretch>
                            <a:fillRect l="-448" t="-211667" r="-101794" b="-25000"/>
                          </a:stretch>
                        </a:blipFill>
                      </a:tcPr>
                    </a:tc>
                    <a:tc>
                      <a:txBody>
                        <a:bodyPr/>
                        <a:lstStyle/>
                        <a:p>
                          <a:pPr algn="ctr"/>
                          <a:r>
                            <a:rPr lang="fr-FR">
                              <a:latin typeface="Cambria" panose="02040503050406030204" pitchFamily="18" charset="0"/>
                            </a:rPr>
                            <a:t>9%</a:t>
                          </a:r>
                        </a:p>
                      </a:txBody>
                      <a:tcPr/>
                    </a:tc>
                    <a:extLst>
                      <a:ext uri="{0D108BD9-81ED-4DB2-BD59-A6C34878D82A}">
                        <a16:rowId xmlns:a16="http://schemas.microsoft.com/office/drawing/2014/main" val="415527002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6" name="Tableau 15">
                <a:extLst>
                  <a:ext uri="{FF2B5EF4-FFF2-40B4-BE49-F238E27FC236}">
                    <a16:creationId xmlns:a16="http://schemas.microsoft.com/office/drawing/2014/main" id="{1E03695B-F8F3-B6B0-B87C-6E18784F0F3A}"/>
                  </a:ext>
                </a:extLst>
              </p:cNvPr>
              <p:cNvGraphicFramePr>
                <a:graphicFrameLocks noGrp="1"/>
              </p:cNvGraphicFramePr>
              <p:nvPr/>
            </p:nvGraphicFramePr>
            <p:xfrm>
              <a:off x="6732206" y="2357655"/>
              <a:ext cx="2713620" cy="1097280"/>
            </p:xfrm>
            <a:graphic>
              <a:graphicData uri="http://schemas.openxmlformats.org/drawingml/2006/table">
                <a:tbl>
                  <a:tblPr firstRow="1" bandRow="1">
                    <a:tableStyleId>{5C22544A-7EE6-4342-B048-85BDC9FD1C3A}</a:tableStyleId>
                  </a:tblPr>
                  <a:tblGrid>
                    <a:gridCol w="1356810">
                      <a:extLst>
                        <a:ext uri="{9D8B030D-6E8A-4147-A177-3AD203B41FA5}">
                          <a16:colId xmlns:a16="http://schemas.microsoft.com/office/drawing/2014/main" val="3703352011"/>
                        </a:ext>
                      </a:extLst>
                    </a:gridCol>
                    <a:gridCol w="1356810">
                      <a:extLst>
                        <a:ext uri="{9D8B030D-6E8A-4147-A177-3AD203B41FA5}">
                          <a16:colId xmlns:a16="http://schemas.microsoft.com/office/drawing/2014/main" val="751677189"/>
                        </a:ext>
                      </a:extLst>
                    </a:gridCol>
                  </a:tblGrid>
                  <a:tr h="0">
                    <a:tc gridSpan="2">
                      <a:txBody>
                        <a:bodyPr/>
                        <a:lstStyle/>
                        <a:p>
                          <a:pPr algn="ctr"/>
                          <a:r>
                            <a:rPr lang="fr-FR" dirty="0">
                              <a:latin typeface="Cambria" panose="02040503050406030204" pitchFamily="18" charset="0"/>
                            </a:rPr>
                            <a:t>2017</a:t>
                          </a:r>
                        </a:p>
                      </a:txBody>
                      <a:tcPr/>
                    </a:tc>
                    <a:tc hMerge="1">
                      <a:txBody>
                        <a:bodyPr/>
                        <a:lstStyle/>
                        <a:p>
                          <a:endParaRPr lang="fr-FR" dirty="0"/>
                        </a:p>
                      </a:txBody>
                      <a:tcPr/>
                    </a:tc>
                    <a:extLst>
                      <a:ext uri="{0D108BD9-81ED-4DB2-BD59-A6C34878D82A}">
                        <a16:rowId xmlns:a16="http://schemas.microsoft.com/office/drawing/2014/main" val="3676975180"/>
                      </a:ext>
                    </a:extLst>
                  </a:tr>
                  <a:tr h="0">
                    <a:tc>
                      <a:txBody>
                        <a:bodyPr/>
                        <a:lstStyle/>
                        <a:p>
                          <a:r>
                            <a:rPr lang="fr-FR" dirty="0">
                              <a:latin typeface="Cambria" panose="02040503050406030204" pitchFamily="18" charset="0"/>
                            </a:rPr>
                            <a:t>Note </a:t>
                          </a:r>
                          <a14:m>
                            <m:oMath xmlns:m="http://schemas.openxmlformats.org/officeDocument/2006/math">
                              <m:r>
                                <a:rPr lang="fr-FR"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10</m:t>
                              </m:r>
                            </m:oMath>
                          </a14:m>
                          <a:endParaRPr lang="fr-FR" dirty="0">
                            <a:latin typeface="Cambria" panose="02040503050406030204" pitchFamily="18" charset="0"/>
                          </a:endParaRPr>
                        </a:p>
                      </a:txBody>
                      <a:tcPr/>
                    </a:tc>
                    <a:tc>
                      <a:txBody>
                        <a:bodyPr/>
                        <a:lstStyle/>
                        <a:p>
                          <a:pPr algn="ctr"/>
                          <a:r>
                            <a:rPr lang="fr-FR" dirty="0">
                              <a:latin typeface="Cambria" panose="02040503050406030204" pitchFamily="18" charset="0"/>
                            </a:rPr>
                            <a:t>35%</a:t>
                          </a:r>
                        </a:p>
                      </a:txBody>
                      <a:tcPr/>
                    </a:tc>
                    <a:extLst>
                      <a:ext uri="{0D108BD9-81ED-4DB2-BD59-A6C34878D82A}">
                        <a16:rowId xmlns:a16="http://schemas.microsoft.com/office/drawing/2014/main" val="817825081"/>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Cambria" panose="02040503050406030204" pitchFamily="18" charset="0"/>
                            </a:rPr>
                            <a:t>Note </a:t>
                          </a:r>
                          <a14:m>
                            <m:oMath xmlns:m="http://schemas.openxmlformats.org/officeDocument/2006/math">
                              <m:r>
                                <a:rPr lang="fr-FR"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14</m:t>
                              </m:r>
                            </m:oMath>
                          </a14:m>
                          <a:endParaRPr lang="fr-FR" dirty="0">
                            <a:latin typeface="Cambria" panose="02040503050406030204" pitchFamily="18" charset="0"/>
                          </a:endParaRPr>
                        </a:p>
                      </a:txBody>
                      <a:tcPr/>
                    </a:tc>
                    <a:tc>
                      <a:txBody>
                        <a:bodyPr/>
                        <a:lstStyle/>
                        <a:p>
                          <a:pPr algn="ctr"/>
                          <a:r>
                            <a:rPr lang="fr-FR" dirty="0">
                              <a:latin typeface="Cambria" panose="02040503050406030204" pitchFamily="18" charset="0"/>
                            </a:rPr>
                            <a:t>9%</a:t>
                          </a:r>
                        </a:p>
                      </a:txBody>
                      <a:tcPr/>
                    </a:tc>
                    <a:extLst>
                      <a:ext uri="{0D108BD9-81ED-4DB2-BD59-A6C34878D82A}">
                        <a16:rowId xmlns:a16="http://schemas.microsoft.com/office/drawing/2014/main" val="4155270025"/>
                      </a:ext>
                    </a:extLst>
                  </a:tr>
                </a:tbl>
              </a:graphicData>
            </a:graphic>
          </p:graphicFrame>
        </mc:Choice>
        <mc:Fallback xmlns="">
          <p:graphicFrame>
            <p:nvGraphicFramePr>
              <p:cNvPr id="16" name="Tableau 15">
                <a:extLst>
                  <a:ext uri="{FF2B5EF4-FFF2-40B4-BE49-F238E27FC236}">
                    <a16:creationId xmlns:a16="http://schemas.microsoft.com/office/drawing/2014/main" id="{1E03695B-F8F3-B6B0-B87C-6E18784F0F3A}"/>
                  </a:ext>
                </a:extLst>
              </p:cNvPr>
              <p:cNvGraphicFramePr>
                <a:graphicFrameLocks noGrp="1"/>
              </p:cNvGraphicFramePr>
              <p:nvPr/>
            </p:nvGraphicFramePr>
            <p:xfrm>
              <a:off x="6732206" y="2357655"/>
              <a:ext cx="2713620" cy="1097280"/>
            </p:xfrm>
            <a:graphic>
              <a:graphicData uri="http://schemas.openxmlformats.org/drawingml/2006/table">
                <a:tbl>
                  <a:tblPr firstRow="1" bandRow="1">
                    <a:tableStyleId>{5C22544A-7EE6-4342-B048-85BDC9FD1C3A}</a:tableStyleId>
                  </a:tblPr>
                  <a:tblGrid>
                    <a:gridCol w="1356810">
                      <a:extLst>
                        <a:ext uri="{9D8B030D-6E8A-4147-A177-3AD203B41FA5}">
                          <a16:colId xmlns:a16="http://schemas.microsoft.com/office/drawing/2014/main" val="3703352011"/>
                        </a:ext>
                      </a:extLst>
                    </a:gridCol>
                    <a:gridCol w="1356810">
                      <a:extLst>
                        <a:ext uri="{9D8B030D-6E8A-4147-A177-3AD203B41FA5}">
                          <a16:colId xmlns:a16="http://schemas.microsoft.com/office/drawing/2014/main" val="751677189"/>
                        </a:ext>
                      </a:extLst>
                    </a:gridCol>
                  </a:tblGrid>
                  <a:tr h="365760">
                    <a:tc gridSpan="2">
                      <a:txBody>
                        <a:bodyPr/>
                        <a:lstStyle/>
                        <a:p>
                          <a:pPr algn="ctr"/>
                          <a:r>
                            <a:rPr lang="fr-FR">
                              <a:latin typeface="Cambria" panose="02040503050406030204" pitchFamily="18" charset="0"/>
                            </a:rPr>
                            <a:t>2017</a:t>
                          </a:r>
                        </a:p>
                      </a:txBody>
                      <a:tcPr/>
                    </a:tc>
                    <a:tc hMerge="1">
                      <a:txBody>
                        <a:bodyPr/>
                        <a:lstStyle/>
                        <a:p>
                          <a:endParaRPr lang="fr-FR"/>
                        </a:p>
                      </a:txBody>
                      <a:tcPr/>
                    </a:tc>
                    <a:extLst>
                      <a:ext uri="{0D108BD9-81ED-4DB2-BD59-A6C34878D82A}">
                        <a16:rowId xmlns:a16="http://schemas.microsoft.com/office/drawing/2014/main" val="3676975180"/>
                      </a:ext>
                    </a:extLst>
                  </a:tr>
                  <a:tr h="365760">
                    <a:tc>
                      <a:txBody>
                        <a:bodyPr/>
                        <a:lstStyle/>
                        <a:p>
                          <a:endParaRPr lang="en-US"/>
                        </a:p>
                      </a:txBody>
                      <a:tcPr>
                        <a:blipFill>
                          <a:blip r:embed="rId4"/>
                          <a:stretch>
                            <a:fillRect l="-448" t="-108197" r="-101794" b="-122951"/>
                          </a:stretch>
                        </a:blipFill>
                      </a:tcPr>
                    </a:tc>
                    <a:tc>
                      <a:txBody>
                        <a:bodyPr/>
                        <a:lstStyle/>
                        <a:p>
                          <a:pPr algn="ctr"/>
                          <a:r>
                            <a:rPr lang="fr-FR">
                              <a:latin typeface="Cambria" panose="02040503050406030204" pitchFamily="18" charset="0"/>
                            </a:rPr>
                            <a:t>35%</a:t>
                          </a:r>
                        </a:p>
                      </a:txBody>
                      <a:tcPr/>
                    </a:tc>
                    <a:extLst>
                      <a:ext uri="{0D108BD9-81ED-4DB2-BD59-A6C34878D82A}">
                        <a16:rowId xmlns:a16="http://schemas.microsoft.com/office/drawing/2014/main" val="817825081"/>
                      </a:ext>
                    </a:extLst>
                  </a:tr>
                  <a:tr h="365760">
                    <a:tc>
                      <a:txBody>
                        <a:bodyPr/>
                        <a:lstStyle/>
                        <a:p>
                          <a:endParaRPr lang="en-US"/>
                        </a:p>
                      </a:txBody>
                      <a:tcPr>
                        <a:blipFill>
                          <a:blip r:embed="rId4"/>
                          <a:stretch>
                            <a:fillRect l="-448" t="-211667" r="-101794" b="-25000"/>
                          </a:stretch>
                        </a:blipFill>
                      </a:tcPr>
                    </a:tc>
                    <a:tc>
                      <a:txBody>
                        <a:bodyPr/>
                        <a:lstStyle/>
                        <a:p>
                          <a:pPr algn="ctr"/>
                          <a:r>
                            <a:rPr lang="fr-FR">
                              <a:latin typeface="Cambria" panose="02040503050406030204" pitchFamily="18" charset="0"/>
                            </a:rPr>
                            <a:t>9%</a:t>
                          </a:r>
                        </a:p>
                      </a:txBody>
                      <a:tcPr/>
                    </a:tc>
                    <a:extLst>
                      <a:ext uri="{0D108BD9-81ED-4DB2-BD59-A6C34878D82A}">
                        <a16:rowId xmlns:a16="http://schemas.microsoft.com/office/drawing/2014/main" val="4155270025"/>
                      </a:ext>
                    </a:extLst>
                  </a:tr>
                </a:tbl>
              </a:graphicData>
            </a:graphic>
          </p:graphicFrame>
        </mc:Fallback>
      </mc:AlternateContent>
      <p:sp>
        <p:nvSpPr>
          <p:cNvPr id="19" name="ZoneTexte 18">
            <a:extLst>
              <a:ext uri="{FF2B5EF4-FFF2-40B4-BE49-F238E27FC236}">
                <a16:creationId xmlns:a16="http://schemas.microsoft.com/office/drawing/2014/main" id="{78E902D0-2AE3-F033-B55C-A9B2C417B8BF}"/>
              </a:ext>
            </a:extLst>
          </p:cNvPr>
          <p:cNvSpPr txBox="1"/>
          <p:nvPr/>
        </p:nvSpPr>
        <p:spPr>
          <a:xfrm>
            <a:off x="852191" y="4098852"/>
            <a:ext cx="10248427" cy="1569660"/>
          </a:xfrm>
          <a:prstGeom prst="rect">
            <a:avLst/>
          </a:prstGeom>
          <a:noFill/>
        </p:spPr>
        <p:txBody>
          <a:bodyPr wrap="square" lIns="91440" tIns="45720" rIns="91440" bIns="45720" anchor="t">
            <a:spAutoFit/>
          </a:bodyPr>
          <a:lstStyle/>
          <a:p>
            <a:pPr algn="just"/>
            <a:r>
              <a:rPr lang="fr-FR" sz="2400" dirty="0">
                <a:latin typeface="Cambria"/>
                <a:ea typeface="Cambria"/>
              </a:rPr>
              <a:t>Difficultés repérées : maitrise des connaissances de base (équation d’une droite, distance entre deux points, réduction au même dénominateur), maitrise du vocabulaire logique, capacité à expliquer un raisonnement, … (Bridoux, 2015)</a:t>
            </a:r>
            <a:endParaRPr lang="en-US" dirty="0"/>
          </a:p>
        </p:txBody>
      </p:sp>
      <p:sp>
        <p:nvSpPr>
          <p:cNvPr id="3" name="Slide Number Placeholder 2">
            <a:extLst>
              <a:ext uri="{FF2B5EF4-FFF2-40B4-BE49-F238E27FC236}">
                <a16:creationId xmlns:a16="http://schemas.microsoft.com/office/drawing/2014/main" id="{0E9F7BA7-6B83-4FEB-C774-F3D2ABA0FD5F}"/>
              </a:ext>
            </a:extLst>
          </p:cNvPr>
          <p:cNvSpPr>
            <a:spLocks noGrp="1"/>
          </p:cNvSpPr>
          <p:nvPr>
            <p:ph type="sldNum" sz="quarter" idx="12"/>
          </p:nvPr>
        </p:nvSpPr>
        <p:spPr/>
        <p:txBody>
          <a:bodyPr/>
          <a:lstStyle/>
          <a:p>
            <a:fld id="{E9C65D10-87AF-0543-995D-B3B02FC12A40}" type="slidenum">
              <a:rPr lang="fr-FR" smtClean="0"/>
              <a:t>6</a:t>
            </a:fld>
            <a:endParaRPr lang="en-US"/>
          </a:p>
        </p:txBody>
      </p:sp>
    </p:spTree>
    <p:extLst>
      <p:ext uri="{BB962C8B-B14F-4D97-AF65-F5344CB8AC3E}">
        <p14:creationId xmlns:p14="http://schemas.microsoft.com/office/powerpoint/2010/main" val="9720534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A472B-19CA-5AA7-4DCF-21EB4905B1E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96C0679-A5C5-A7E9-4686-22C2973AA880}"/>
              </a:ext>
            </a:extLst>
          </p:cNvPr>
          <p:cNvSpPr txBox="1"/>
          <p:nvPr/>
        </p:nvSpPr>
        <p:spPr>
          <a:xfrm>
            <a:off x="526677" y="1042148"/>
            <a:ext cx="11228292"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r>
              <a:rPr lang="fr-FR" sz="3200">
                <a:solidFill>
                  <a:srgbClr val="808080"/>
                </a:solidFill>
                <a:latin typeface="Calibri"/>
              </a:rPr>
              <a:t>En analysant les résultats : </a:t>
            </a:r>
            <a:endParaRPr lang="fr-FR" sz="2800">
              <a:solidFill>
                <a:srgbClr val="000000"/>
              </a:solidFill>
              <a:latin typeface="Calibri"/>
            </a:endParaRPr>
          </a:p>
          <a:p>
            <a:r>
              <a:rPr lang="fr-FR" sz="2400">
                <a:solidFill>
                  <a:srgbClr val="000000"/>
                </a:solidFill>
                <a:latin typeface="Arial"/>
                <a:cs typeface="Arial"/>
              </a:rPr>
              <a:t>- La recherche menée permet de confirmer ou de nuancer la présence de certaines erreurs-types identifiées dans la littérature ou par les enseignants</a:t>
            </a:r>
            <a:endParaRPr lang="fr-FR" sz="2400">
              <a:latin typeface="Arial"/>
              <a:cs typeface="Arial"/>
            </a:endParaRPr>
          </a:p>
          <a:p>
            <a:pPr marL="347345" indent="-347345"/>
            <a:endParaRPr lang="fr-FR" sz="3000" dirty="0">
              <a:latin typeface="Calibri"/>
              <a:ea typeface="Calibri"/>
              <a:cs typeface="Calibri"/>
            </a:endParaRPr>
          </a:p>
          <a:p>
            <a:pPr marL="347345" indent="-347345"/>
            <a:endParaRPr lang="fr-FR" sz="2800" dirty="0">
              <a:latin typeface="Calibri"/>
              <a:ea typeface="Calibri"/>
              <a:cs typeface="Calibri"/>
            </a:endParaRPr>
          </a:p>
          <a:p>
            <a:pPr algn="ctr"/>
            <a:endParaRPr lang="en-US" sz="2000" dirty="0"/>
          </a:p>
        </p:txBody>
      </p:sp>
      <p:pic>
        <p:nvPicPr>
          <p:cNvPr id="9" name="Picture 8">
            <a:extLst>
              <a:ext uri="{FF2B5EF4-FFF2-40B4-BE49-F238E27FC236}">
                <a16:creationId xmlns:a16="http://schemas.microsoft.com/office/drawing/2014/main" id="{697ED2EC-321A-1F05-4777-5363937912CA}"/>
              </a:ext>
            </a:extLst>
          </p:cNvPr>
          <p:cNvPicPr>
            <a:picLocks noChangeAspect="1"/>
          </p:cNvPicPr>
          <p:nvPr/>
        </p:nvPicPr>
        <p:blipFill>
          <a:blip r:embed="rId2"/>
          <a:stretch>
            <a:fillRect/>
          </a:stretch>
        </p:blipFill>
        <p:spPr>
          <a:xfrm>
            <a:off x="9102819" y="2297486"/>
            <a:ext cx="3085540" cy="929528"/>
          </a:xfrm>
          <a:prstGeom prst="rect">
            <a:avLst/>
          </a:prstGeom>
        </p:spPr>
      </p:pic>
      <p:pic>
        <p:nvPicPr>
          <p:cNvPr id="5" name="Picture 4">
            <a:extLst>
              <a:ext uri="{FF2B5EF4-FFF2-40B4-BE49-F238E27FC236}">
                <a16:creationId xmlns:a16="http://schemas.microsoft.com/office/drawing/2014/main" id="{4C28B016-20B9-40E5-2570-89657D866901}"/>
              </a:ext>
            </a:extLst>
          </p:cNvPr>
          <p:cNvPicPr>
            <a:picLocks noChangeAspect="1"/>
          </p:cNvPicPr>
          <p:nvPr/>
        </p:nvPicPr>
        <p:blipFill>
          <a:blip r:embed="rId3"/>
          <a:stretch>
            <a:fillRect/>
          </a:stretch>
        </p:blipFill>
        <p:spPr>
          <a:xfrm>
            <a:off x="235324" y="2570931"/>
            <a:ext cx="10085294" cy="4114196"/>
          </a:xfrm>
          <a:prstGeom prst="rect">
            <a:avLst/>
          </a:prstGeom>
        </p:spPr>
      </p:pic>
      <p:sp>
        <p:nvSpPr>
          <p:cNvPr id="6" name="Slide Number Placeholder 5">
            <a:extLst>
              <a:ext uri="{FF2B5EF4-FFF2-40B4-BE49-F238E27FC236}">
                <a16:creationId xmlns:a16="http://schemas.microsoft.com/office/drawing/2014/main" id="{615C6DE8-AD92-FE14-A4D8-1CD0FABA606A}"/>
              </a:ext>
            </a:extLst>
          </p:cNvPr>
          <p:cNvSpPr>
            <a:spLocks noGrp="1"/>
          </p:cNvSpPr>
          <p:nvPr>
            <p:ph type="sldNum" sz="quarter" idx="12"/>
          </p:nvPr>
        </p:nvSpPr>
        <p:spPr/>
        <p:txBody>
          <a:bodyPr/>
          <a:lstStyle/>
          <a:p>
            <a:fld id="{E9C65D10-87AF-0543-995D-B3B02FC12A40}" type="slidenum">
              <a:rPr lang="fr-FR" smtClean="0"/>
              <a:t>60</a:t>
            </a:fld>
            <a:endParaRPr lang="en-US"/>
          </a:p>
        </p:txBody>
      </p:sp>
      <p:sp>
        <p:nvSpPr>
          <p:cNvPr id="11" name="Title 1">
            <a:extLst>
              <a:ext uri="{FF2B5EF4-FFF2-40B4-BE49-F238E27FC236}">
                <a16:creationId xmlns:a16="http://schemas.microsoft.com/office/drawing/2014/main" id="{44B19742-0161-C030-EDD2-80ADE903CC89}"/>
              </a:ext>
            </a:extLst>
          </p:cNvPr>
          <p:cNvSpPr txBox="1">
            <a:spLocks/>
          </p:cNvSpPr>
          <p:nvPr/>
        </p:nvSpPr>
        <p:spPr>
          <a:xfrm>
            <a:off x="683592" y="619125"/>
            <a:ext cx="1124398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A80039"/>
                </a:solidFill>
                <a:latin typeface="Cambria"/>
                <a:cs typeface="Calibri"/>
              </a:rPr>
              <a:t>3-  Mise </a:t>
            </a:r>
            <a:r>
              <a:rPr lang="en-US" sz="3200" b="1" err="1">
                <a:solidFill>
                  <a:srgbClr val="A80039"/>
                </a:solidFill>
                <a:latin typeface="Cambria"/>
                <a:cs typeface="Calibri"/>
              </a:rPr>
              <a:t>en</a:t>
            </a:r>
            <a:r>
              <a:rPr lang="en-US" sz="3200" b="1">
                <a:solidFill>
                  <a:srgbClr val="A80039"/>
                </a:solidFill>
                <a:latin typeface="Cambria"/>
                <a:cs typeface="Calibri"/>
              </a:rPr>
              <a:t> lien entre pratiques et </a:t>
            </a:r>
            <a:r>
              <a:rPr lang="en-US" sz="3200" b="1" err="1">
                <a:solidFill>
                  <a:srgbClr val="A80039"/>
                </a:solidFill>
                <a:latin typeface="Cambria"/>
                <a:cs typeface="Calibri"/>
              </a:rPr>
              <a:t>littérature</a:t>
            </a:r>
            <a:endParaRPr lang="en-US" sz="3200" b="1">
              <a:solidFill>
                <a:srgbClr val="A80039"/>
              </a:solidFill>
              <a:latin typeface="Cambria"/>
              <a:cs typeface="Calibri"/>
            </a:endParaRPr>
          </a:p>
          <a:p>
            <a:endParaRPr lang="en-US" sz="4000" b="1" u="sng">
              <a:solidFill>
                <a:srgbClr val="C40C42"/>
              </a:solidFill>
              <a:latin typeface="Calibri"/>
              <a:ea typeface="Calibri"/>
              <a:cs typeface="Calibri"/>
            </a:endParaRPr>
          </a:p>
          <a:p>
            <a:endParaRPr lang="en-US"/>
          </a:p>
        </p:txBody>
      </p:sp>
    </p:spTree>
    <p:extLst>
      <p:ext uri="{BB962C8B-B14F-4D97-AF65-F5344CB8AC3E}">
        <p14:creationId xmlns:p14="http://schemas.microsoft.com/office/powerpoint/2010/main" val="14125457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75313-EB2C-B40D-4413-D6965DF11F1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D32A720-E90C-FB00-5BF6-64DD156145CC}"/>
              </a:ext>
            </a:extLst>
          </p:cNvPr>
          <p:cNvSpPr txBox="1"/>
          <p:nvPr/>
        </p:nvSpPr>
        <p:spPr>
          <a:xfrm>
            <a:off x="526677" y="1042148"/>
            <a:ext cx="11228292"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r>
              <a:rPr lang="fr-FR" sz="3200">
                <a:solidFill>
                  <a:srgbClr val="808080"/>
                </a:solidFill>
                <a:latin typeface="Calibri"/>
              </a:rPr>
              <a:t>En analysant les résultats : </a:t>
            </a:r>
            <a:endParaRPr lang="fr-FR" sz="2800">
              <a:solidFill>
                <a:srgbClr val="000000"/>
              </a:solidFill>
              <a:latin typeface="Calibri"/>
            </a:endParaRPr>
          </a:p>
          <a:p>
            <a:r>
              <a:rPr lang="fr-FR" sz="2400">
                <a:solidFill>
                  <a:srgbClr val="000000"/>
                </a:solidFill>
                <a:latin typeface="Arial"/>
                <a:cs typeface="Arial"/>
              </a:rPr>
              <a:t>- La recherche menée permet de confirmer ou de nuancer la présence de certaines erreurs-types identifiées dans la littérature ou par les enseignants</a:t>
            </a:r>
            <a:endParaRPr lang="fr-FR" sz="2400">
              <a:latin typeface="Arial"/>
              <a:cs typeface="Arial"/>
            </a:endParaRPr>
          </a:p>
          <a:p>
            <a:pPr marL="347345" indent="-347345"/>
            <a:endParaRPr lang="fr-FR" sz="3000" dirty="0">
              <a:latin typeface="Calibri"/>
              <a:ea typeface="Calibri"/>
              <a:cs typeface="Calibri"/>
            </a:endParaRPr>
          </a:p>
          <a:p>
            <a:pPr marL="347345" indent="-347345"/>
            <a:endParaRPr lang="fr-FR" sz="2800" dirty="0">
              <a:latin typeface="Calibri"/>
              <a:ea typeface="Calibri"/>
              <a:cs typeface="Calibri"/>
            </a:endParaRPr>
          </a:p>
          <a:p>
            <a:pPr algn="ctr"/>
            <a:endParaRPr lang="en-US" sz="2000" dirty="0"/>
          </a:p>
        </p:txBody>
      </p:sp>
      <p:pic>
        <p:nvPicPr>
          <p:cNvPr id="9" name="Picture 8">
            <a:extLst>
              <a:ext uri="{FF2B5EF4-FFF2-40B4-BE49-F238E27FC236}">
                <a16:creationId xmlns:a16="http://schemas.microsoft.com/office/drawing/2014/main" id="{E168A6E2-ABE8-3CD0-9F2A-4362D613EB87}"/>
              </a:ext>
            </a:extLst>
          </p:cNvPr>
          <p:cNvPicPr>
            <a:picLocks noChangeAspect="1"/>
          </p:cNvPicPr>
          <p:nvPr/>
        </p:nvPicPr>
        <p:blipFill>
          <a:blip r:embed="rId2"/>
          <a:stretch>
            <a:fillRect/>
          </a:stretch>
        </p:blipFill>
        <p:spPr>
          <a:xfrm>
            <a:off x="9102819" y="2297486"/>
            <a:ext cx="3085540" cy="929528"/>
          </a:xfrm>
          <a:prstGeom prst="rect">
            <a:avLst/>
          </a:prstGeom>
        </p:spPr>
      </p:pic>
      <p:pic>
        <p:nvPicPr>
          <p:cNvPr id="4" name="Picture 3">
            <a:extLst>
              <a:ext uri="{FF2B5EF4-FFF2-40B4-BE49-F238E27FC236}">
                <a16:creationId xmlns:a16="http://schemas.microsoft.com/office/drawing/2014/main" id="{E821B6B4-E098-D465-4F43-F3C019B4F323}"/>
              </a:ext>
            </a:extLst>
          </p:cNvPr>
          <p:cNvPicPr>
            <a:picLocks noChangeAspect="1"/>
          </p:cNvPicPr>
          <p:nvPr/>
        </p:nvPicPr>
        <p:blipFill>
          <a:blip r:embed="rId3"/>
          <a:stretch>
            <a:fillRect/>
          </a:stretch>
        </p:blipFill>
        <p:spPr>
          <a:xfrm>
            <a:off x="212911" y="2680007"/>
            <a:ext cx="9334500" cy="4108955"/>
          </a:xfrm>
          <a:prstGeom prst="rect">
            <a:avLst/>
          </a:prstGeom>
        </p:spPr>
      </p:pic>
      <p:sp>
        <p:nvSpPr>
          <p:cNvPr id="6" name="Slide Number Placeholder 5">
            <a:extLst>
              <a:ext uri="{FF2B5EF4-FFF2-40B4-BE49-F238E27FC236}">
                <a16:creationId xmlns:a16="http://schemas.microsoft.com/office/drawing/2014/main" id="{72676823-B249-BF48-287F-D42286DD04C9}"/>
              </a:ext>
            </a:extLst>
          </p:cNvPr>
          <p:cNvSpPr>
            <a:spLocks noGrp="1"/>
          </p:cNvSpPr>
          <p:nvPr>
            <p:ph type="sldNum" sz="quarter" idx="12"/>
          </p:nvPr>
        </p:nvSpPr>
        <p:spPr/>
        <p:txBody>
          <a:bodyPr/>
          <a:lstStyle/>
          <a:p>
            <a:fld id="{E9C65D10-87AF-0543-995D-B3B02FC12A40}" type="slidenum">
              <a:rPr lang="fr-FR" smtClean="0"/>
              <a:t>61</a:t>
            </a:fld>
            <a:endParaRPr lang="en-US"/>
          </a:p>
        </p:txBody>
      </p:sp>
      <p:sp>
        <p:nvSpPr>
          <p:cNvPr id="11" name="Title 1">
            <a:extLst>
              <a:ext uri="{FF2B5EF4-FFF2-40B4-BE49-F238E27FC236}">
                <a16:creationId xmlns:a16="http://schemas.microsoft.com/office/drawing/2014/main" id="{2A368693-A218-7680-787D-2DBDBF656D09}"/>
              </a:ext>
            </a:extLst>
          </p:cNvPr>
          <p:cNvSpPr txBox="1">
            <a:spLocks/>
          </p:cNvSpPr>
          <p:nvPr/>
        </p:nvSpPr>
        <p:spPr>
          <a:xfrm>
            <a:off x="683592" y="619125"/>
            <a:ext cx="1124398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A80039"/>
                </a:solidFill>
                <a:latin typeface="Cambria"/>
                <a:cs typeface="Calibri"/>
              </a:rPr>
              <a:t>3-  Mise </a:t>
            </a:r>
            <a:r>
              <a:rPr lang="en-US" sz="3200" b="1" err="1">
                <a:solidFill>
                  <a:srgbClr val="A80039"/>
                </a:solidFill>
                <a:latin typeface="Cambria"/>
                <a:cs typeface="Calibri"/>
              </a:rPr>
              <a:t>en</a:t>
            </a:r>
            <a:r>
              <a:rPr lang="en-US" sz="3200" b="1">
                <a:solidFill>
                  <a:srgbClr val="A80039"/>
                </a:solidFill>
                <a:latin typeface="Cambria"/>
                <a:cs typeface="Calibri"/>
              </a:rPr>
              <a:t> lien entre pratiques et </a:t>
            </a:r>
            <a:r>
              <a:rPr lang="en-US" sz="3200" b="1" err="1">
                <a:solidFill>
                  <a:srgbClr val="A80039"/>
                </a:solidFill>
                <a:latin typeface="Cambria"/>
                <a:cs typeface="Calibri"/>
              </a:rPr>
              <a:t>littérature</a:t>
            </a:r>
            <a:endParaRPr lang="en-US" sz="3200" b="1">
              <a:solidFill>
                <a:srgbClr val="A80039"/>
              </a:solidFill>
              <a:latin typeface="Cambria"/>
              <a:cs typeface="Calibri"/>
            </a:endParaRPr>
          </a:p>
          <a:p>
            <a:endParaRPr lang="en-US" sz="4000" b="1" u="sng">
              <a:solidFill>
                <a:srgbClr val="C40C42"/>
              </a:solidFill>
              <a:latin typeface="Calibri"/>
              <a:ea typeface="Calibri"/>
              <a:cs typeface="Calibri"/>
            </a:endParaRPr>
          </a:p>
          <a:p>
            <a:endParaRPr lang="en-US"/>
          </a:p>
        </p:txBody>
      </p:sp>
    </p:spTree>
    <p:extLst>
      <p:ext uri="{BB962C8B-B14F-4D97-AF65-F5344CB8AC3E}">
        <p14:creationId xmlns:p14="http://schemas.microsoft.com/office/powerpoint/2010/main" val="788024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E9122-47B1-E5FD-ECFF-4E667B668E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DF038A4-E41E-A612-7DF7-CAB085A3D340}"/>
              </a:ext>
            </a:extLst>
          </p:cNvPr>
          <p:cNvSpPr txBox="1"/>
          <p:nvPr/>
        </p:nvSpPr>
        <p:spPr>
          <a:xfrm>
            <a:off x="526677" y="1042148"/>
            <a:ext cx="11228292"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r>
              <a:rPr lang="fr-FR" sz="3200">
                <a:solidFill>
                  <a:srgbClr val="808080"/>
                </a:solidFill>
                <a:latin typeface="Calibri"/>
              </a:rPr>
              <a:t>En analysant les résultats : </a:t>
            </a:r>
            <a:endParaRPr lang="fr-FR" sz="2800">
              <a:solidFill>
                <a:srgbClr val="000000"/>
              </a:solidFill>
              <a:latin typeface="Calibri"/>
            </a:endParaRPr>
          </a:p>
          <a:p>
            <a:r>
              <a:rPr lang="fr-FR" sz="2400">
                <a:solidFill>
                  <a:srgbClr val="000000"/>
                </a:solidFill>
                <a:latin typeface="Arial"/>
                <a:cs typeface="Arial"/>
              </a:rPr>
              <a:t>- La recherche menée permet de confirmer ou de nuancer la présence de certaines erreurs-types identifiées dans la littérature ou par les enseignants</a:t>
            </a:r>
            <a:endParaRPr lang="fr-FR" sz="2400">
              <a:latin typeface="Arial"/>
              <a:cs typeface="Arial"/>
            </a:endParaRPr>
          </a:p>
          <a:p>
            <a:pPr marL="347345" indent="-347345"/>
            <a:endParaRPr lang="fr-FR" sz="3000" dirty="0">
              <a:latin typeface="Calibri"/>
              <a:ea typeface="Calibri"/>
              <a:cs typeface="Calibri"/>
            </a:endParaRPr>
          </a:p>
          <a:p>
            <a:pPr marL="347345" indent="-347345"/>
            <a:endParaRPr lang="fr-FR" sz="2800" dirty="0">
              <a:latin typeface="Calibri"/>
              <a:ea typeface="Calibri"/>
              <a:cs typeface="Calibri"/>
            </a:endParaRPr>
          </a:p>
          <a:p>
            <a:pPr algn="ctr"/>
            <a:endParaRPr lang="en-US" sz="2000" dirty="0"/>
          </a:p>
        </p:txBody>
      </p:sp>
      <p:pic>
        <p:nvPicPr>
          <p:cNvPr id="9" name="Picture 8">
            <a:extLst>
              <a:ext uri="{FF2B5EF4-FFF2-40B4-BE49-F238E27FC236}">
                <a16:creationId xmlns:a16="http://schemas.microsoft.com/office/drawing/2014/main" id="{62BDE93F-A463-16D5-E4B1-7FAD393CFD60}"/>
              </a:ext>
            </a:extLst>
          </p:cNvPr>
          <p:cNvPicPr>
            <a:picLocks noChangeAspect="1"/>
          </p:cNvPicPr>
          <p:nvPr/>
        </p:nvPicPr>
        <p:blipFill>
          <a:blip r:embed="rId2"/>
          <a:stretch>
            <a:fillRect/>
          </a:stretch>
        </p:blipFill>
        <p:spPr>
          <a:xfrm>
            <a:off x="9102819" y="2297486"/>
            <a:ext cx="3085540" cy="929528"/>
          </a:xfrm>
          <a:prstGeom prst="rect">
            <a:avLst/>
          </a:prstGeom>
        </p:spPr>
      </p:pic>
      <p:pic>
        <p:nvPicPr>
          <p:cNvPr id="5" name="Picture 4">
            <a:extLst>
              <a:ext uri="{FF2B5EF4-FFF2-40B4-BE49-F238E27FC236}">
                <a16:creationId xmlns:a16="http://schemas.microsoft.com/office/drawing/2014/main" id="{00E9060F-ADE0-7BF4-BF98-C946DB170B21}"/>
              </a:ext>
            </a:extLst>
          </p:cNvPr>
          <p:cNvPicPr>
            <a:picLocks noChangeAspect="1"/>
          </p:cNvPicPr>
          <p:nvPr/>
        </p:nvPicPr>
        <p:blipFill>
          <a:blip r:embed="rId3"/>
          <a:stretch>
            <a:fillRect/>
          </a:stretch>
        </p:blipFill>
        <p:spPr>
          <a:xfrm>
            <a:off x="224118" y="2759907"/>
            <a:ext cx="9603442" cy="3422483"/>
          </a:xfrm>
          <a:prstGeom prst="rect">
            <a:avLst/>
          </a:prstGeom>
        </p:spPr>
      </p:pic>
      <p:sp>
        <p:nvSpPr>
          <p:cNvPr id="6" name="Slide Number Placeholder 5">
            <a:extLst>
              <a:ext uri="{FF2B5EF4-FFF2-40B4-BE49-F238E27FC236}">
                <a16:creationId xmlns:a16="http://schemas.microsoft.com/office/drawing/2014/main" id="{A887591E-E6FD-7A57-9D46-C625B8B28C06}"/>
              </a:ext>
            </a:extLst>
          </p:cNvPr>
          <p:cNvSpPr>
            <a:spLocks noGrp="1"/>
          </p:cNvSpPr>
          <p:nvPr>
            <p:ph type="sldNum" sz="quarter" idx="12"/>
          </p:nvPr>
        </p:nvSpPr>
        <p:spPr/>
        <p:txBody>
          <a:bodyPr/>
          <a:lstStyle/>
          <a:p>
            <a:fld id="{E9C65D10-87AF-0543-995D-B3B02FC12A40}" type="slidenum">
              <a:rPr lang="fr-FR" smtClean="0"/>
              <a:t>62</a:t>
            </a:fld>
            <a:endParaRPr lang="en-US"/>
          </a:p>
        </p:txBody>
      </p:sp>
      <p:sp>
        <p:nvSpPr>
          <p:cNvPr id="11" name="Title 1">
            <a:extLst>
              <a:ext uri="{FF2B5EF4-FFF2-40B4-BE49-F238E27FC236}">
                <a16:creationId xmlns:a16="http://schemas.microsoft.com/office/drawing/2014/main" id="{2FA2F068-87EF-84B7-EA73-0E6FCCE59E7F}"/>
              </a:ext>
            </a:extLst>
          </p:cNvPr>
          <p:cNvSpPr txBox="1">
            <a:spLocks/>
          </p:cNvSpPr>
          <p:nvPr/>
        </p:nvSpPr>
        <p:spPr>
          <a:xfrm>
            <a:off x="683592" y="619125"/>
            <a:ext cx="1124398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A80039"/>
                </a:solidFill>
                <a:latin typeface="Cambria"/>
                <a:cs typeface="Calibri"/>
              </a:rPr>
              <a:t>3-  Mise </a:t>
            </a:r>
            <a:r>
              <a:rPr lang="en-US" sz="3200" b="1" err="1">
                <a:solidFill>
                  <a:srgbClr val="A80039"/>
                </a:solidFill>
                <a:latin typeface="Cambria"/>
                <a:cs typeface="Calibri"/>
              </a:rPr>
              <a:t>en</a:t>
            </a:r>
            <a:r>
              <a:rPr lang="en-US" sz="3200" b="1">
                <a:solidFill>
                  <a:srgbClr val="A80039"/>
                </a:solidFill>
                <a:latin typeface="Cambria"/>
                <a:cs typeface="Calibri"/>
              </a:rPr>
              <a:t> lien entre pratiques et </a:t>
            </a:r>
            <a:r>
              <a:rPr lang="en-US" sz="3200" b="1" err="1">
                <a:solidFill>
                  <a:srgbClr val="A80039"/>
                </a:solidFill>
                <a:latin typeface="Cambria"/>
                <a:cs typeface="Calibri"/>
              </a:rPr>
              <a:t>littérature</a:t>
            </a:r>
            <a:endParaRPr lang="en-US" sz="3200" b="1">
              <a:solidFill>
                <a:srgbClr val="A80039"/>
              </a:solidFill>
              <a:latin typeface="Cambria"/>
              <a:cs typeface="Calibri"/>
            </a:endParaRPr>
          </a:p>
          <a:p>
            <a:endParaRPr lang="en-US" sz="4000" b="1" u="sng">
              <a:solidFill>
                <a:srgbClr val="C40C42"/>
              </a:solidFill>
              <a:latin typeface="Calibri"/>
              <a:ea typeface="Calibri"/>
              <a:cs typeface="Calibri"/>
            </a:endParaRPr>
          </a:p>
          <a:p>
            <a:endParaRPr lang="en-US"/>
          </a:p>
        </p:txBody>
      </p:sp>
    </p:spTree>
    <p:extLst>
      <p:ext uri="{BB962C8B-B14F-4D97-AF65-F5344CB8AC3E}">
        <p14:creationId xmlns:p14="http://schemas.microsoft.com/office/powerpoint/2010/main" val="3165632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5AFA9-3869-EF86-6982-28CDB966AE7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635357F-AC89-8319-1045-0A3853E5C1BE}"/>
              </a:ext>
            </a:extLst>
          </p:cNvPr>
          <p:cNvSpPr txBox="1"/>
          <p:nvPr/>
        </p:nvSpPr>
        <p:spPr>
          <a:xfrm>
            <a:off x="526677" y="1042148"/>
            <a:ext cx="11228292"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r>
              <a:rPr lang="fr-FR" sz="3200">
                <a:solidFill>
                  <a:srgbClr val="808080"/>
                </a:solidFill>
                <a:latin typeface="Calibri"/>
              </a:rPr>
              <a:t>En analysant les résultats : </a:t>
            </a:r>
            <a:endParaRPr lang="fr-FR" sz="2800">
              <a:solidFill>
                <a:srgbClr val="000000"/>
              </a:solidFill>
              <a:latin typeface="Calibri"/>
            </a:endParaRPr>
          </a:p>
          <a:p>
            <a:r>
              <a:rPr lang="fr-FR" sz="2400">
                <a:solidFill>
                  <a:srgbClr val="000000"/>
                </a:solidFill>
                <a:latin typeface="Arial"/>
                <a:cs typeface="Arial"/>
              </a:rPr>
              <a:t>- La recherche menée permet de confirmer ou de nuancer la présence de certaines erreurs-types identifiées dans la littérature ou par les enseignants</a:t>
            </a:r>
            <a:endParaRPr lang="fr-FR" sz="2400">
              <a:latin typeface="Arial"/>
              <a:cs typeface="Arial"/>
            </a:endParaRPr>
          </a:p>
          <a:p>
            <a:pPr marL="347345" indent="-347345"/>
            <a:endParaRPr lang="fr-FR" sz="3000" dirty="0">
              <a:latin typeface="Calibri"/>
              <a:ea typeface="Calibri"/>
              <a:cs typeface="Calibri"/>
            </a:endParaRPr>
          </a:p>
          <a:p>
            <a:pPr marL="347345" indent="-347345"/>
            <a:endParaRPr lang="fr-FR" sz="2800" dirty="0">
              <a:latin typeface="Calibri"/>
              <a:ea typeface="Calibri"/>
              <a:cs typeface="Calibri"/>
            </a:endParaRPr>
          </a:p>
          <a:p>
            <a:pPr algn="ctr"/>
            <a:endParaRPr lang="en-US" sz="2000" dirty="0"/>
          </a:p>
        </p:txBody>
      </p:sp>
      <p:pic>
        <p:nvPicPr>
          <p:cNvPr id="9" name="Picture 8">
            <a:extLst>
              <a:ext uri="{FF2B5EF4-FFF2-40B4-BE49-F238E27FC236}">
                <a16:creationId xmlns:a16="http://schemas.microsoft.com/office/drawing/2014/main" id="{1CFBFFF0-7089-4F15-53C7-96E2A8F169B6}"/>
              </a:ext>
            </a:extLst>
          </p:cNvPr>
          <p:cNvPicPr>
            <a:picLocks noChangeAspect="1"/>
          </p:cNvPicPr>
          <p:nvPr/>
        </p:nvPicPr>
        <p:blipFill>
          <a:blip r:embed="rId2"/>
          <a:stretch>
            <a:fillRect/>
          </a:stretch>
        </p:blipFill>
        <p:spPr>
          <a:xfrm>
            <a:off x="9102819" y="2297486"/>
            <a:ext cx="3085540" cy="929528"/>
          </a:xfrm>
          <a:prstGeom prst="rect">
            <a:avLst/>
          </a:prstGeom>
        </p:spPr>
      </p:pic>
      <p:pic>
        <p:nvPicPr>
          <p:cNvPr id="4" name="Picture 3">
            <a:extLst>
              <a:ext uri="{FF2B5EF4-FFF2-40B4-BE49-F238E27FC236}">
                <a16:creationId xmlns:a16="http://schemas.microsoft.com/office/drawing/2014/main" id="{0D5AAB2A-AF72-F0C0-49FD-B3FA8A657AFA}"/>
              </a:ext>
            </a:extLst>
          </p:cNvPr>
          <p:cNvPicPr>
            <a:picLocks noChangeAspect="1"/>
          </p:cNvPicPr>
          <p:nvPr/>
        </p:nvPicPr>
        <p:blipFill>
          <a:blip r:embed="rId3"/>
          <a:srcRect r="116" b="17738"/>
          <a:stretch>
            <a:fillRect/>
          </a:stretch>
        </p:blipFill>
        <p:spPr>
          <a:xfrm>
            <a:off x="171377" y="2515496"/>
            <a:ext cx="9628110" cy="3580817"/>
          </a:xfrm>
          <a:prstGeom prst="rect">
            <a:avLst/>
          </a:prstGeom>
        </p:spPr>
      </p:pic>
      <p:sp>
        <p:nvSpPr>
          <p:cNvPr id="6" name="TextBox 5">
            <a:extLst>
              <a:ext uri="{FF2B5EF4-FFF2-40B4-BE49-F238E27FC236}">
                <a16:creationId xmlns:a16="http://schemas.microsoft.com/office/drawing/2014/main" id="{C2ACF95A-6E40-36DB-26EC-6C4C4A7AEA01}"/>
              </a:ext>
            </a:extLst>
          </p:cNvPr>
          <p:cNvSpPr txBox="1"/>
          <p:nvPr/>
        </p:nvSpPr>
        <p:spPr>
          <a:xfrm>
            <a:off x="524656" y="5952344"/>
            <a:ext cx="1045563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fr-FR" sz="2400" kern="1200">
                <a:solidFill>
                  <a:schemeClr val="tx1"/>
                </a:solidFill>
                <a:latin typeface="Arial"/>
                <a:ea typeface="+mn-ea"/>
                <a:cs typeface="Arial"/>
              </a:rPr>
              <a:t>- La recherche menée permet de confirmer les explications théoriques présentées aux enseignants et d’infirmer (en partie) leur explication</a:t>
            </a:r>
          </a:p>
          <a:p>
            <a:pPr algn="ctr"/>
            <a:endParaRPr lang="en-US" sz="2400"/>
          </a:p>
        </p:txBody>
      </p:sp>
      <p:sp>
        <p:nvSpPr>
          <p:cNvPr id="7" name="Slide Number Placeholder 6">
            <a:extLst>
              <a:ext uri="{FF2B5EF4-FFF2-40B4-BE49-F238E27FC236}">
                <a16:creationId xmlns:a16="http://schemas.microsoft.com/office/drawing/2014/main" id="{DF7AB909-99F3-629C-E036-7391E5DEBF50}"/>
              </a:ext>
            </a:extLst>
          </p:cNvPr>
          <p:cNvSpPr>
            <a:spLocks noGrp="1"/>
          </p:cNvSpPr>
          <p:nvPr>
            <p:ph type="sldNum" sz="quarter" idx="12"/>
          </p:nvPr>
        </p:nvSpPr>
        <p:spPr/>
        <p:txBody>
          <a:bodyPr/>
          <a:lstStyle/>
          <a:p>
            <a:fld id="{E9C65D10-87AF-0543-995D-B3B02FC12A40}" type="slidenum">
              <a:rPr lang="fr-FR" smtClean="0"/>
              <a:t>63</a:t>
            </a:fld>
            <a:endParaRPr lang="en-US"/>
          </a:p>
        </p:txBody>
      </p:sp>
      <p:sp>
        <p:nvSpPr>
          <p:cNvPr id="12" name="Title 1">
            <a:extLst>
              <a:ext uri="{FF2B5EF4-FFF2-40B4-BE49-F238E27FC236}">
                <a16:creationId xmlns:a16="http://schemas.microsoft.com/office/drawing/2014/main" id="{AA199570-2247-1896-F6CA-003AA9B83A9F}"/>
              </a:ext>
            </a:extLst>
          </p:cNvPr>
          <p:cNvSpPr txBox="1">
            <a:spLocks/>
          </p:cNvSpPr>
          <p:nvPr/>
        </p:nvSpPr>
        <p:spPr>
          <a:xfrm>
            <a:off x="683592" y="619125"/>
            <a:ext cx="1124398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A80039"/>
                </a:solidFill>
                <a:latin typeface="Cambria"/>
                <a:cs typeface="Calibri"/>
              </a:rPr>
              <a:t>3-  Mise </a:t>
            </a:r>
            <a:r>
              <a:rPr lang="en-US" sz="3200" b="1" err="1">
                <a:solidFill>
                  <a:srgbClr val="A80039"/>
                </a:solidFill>
                <a:latin typeface="Cambria"/>
                <a:cs typeface="Calibri"/>
              </a:rPr>
              <a:t>en</a:t>
            </a:r>
            <a:r>
              <a:rPr lang="en-US" sz="3200" b="1">
                <a:solidFill>
                  <a:srgbClr val="A80039"/>
                </a:solidFill>
                <a:latin typeface="Cambria"/>
                <a:cs typeface="Calibri"/>
              </a:rPr>
              <a:t> lien entre pratiques et </a:t>
            </a:r>
            <a:r>
              <a:rPr lang="en-US" sz="3200" b="1" err="1">
                <a:solidFill>
                  <a:srgbClr val="A80039"/>
                </a:solidFill>
                <a:latin typeface="Cambria"/>
                <a:cs typeface="Calibri"/>
              </a:rPr>
              <a:t>littérature</a:t>
            </a:r>
            <a:endParaRPr lang="en-US" sz="3200" b="1">
              <a:solidFill>
                <a:srgbClr val="A80039"/>
              </a:solidFill>
              <a:latin typeface="Cambria"/>
              <a:cs typeface="Calibri"/>
            </a:endParaRPr>
          </a:p>
          <a:p>
            <a:endParaRPr lang="en-US" sz="4000" b="1" u="sng">
              <a:solidFill>
                <a:srgbClr val="C40C42"/>
              </a:solidFill>
              <a:latin typeface="Calibri"/>
              <a:ea typeface="Calibri"/>
              <a:cs typeface="Calibri"/>
            </a:endParaRPr>
          </a:p>
          <a:p>
            <a:endParaRPr lang="en-US"/>
          </a:p>
        </p:txBody>
      </p:sp>
    </p:spTree>
    <p:extLst>
      <p:ext uri="{BB962C8B-B14F-4D97-AF65-F5344CB8AC3E}">
        <p14:creationId xmlns:p14="http://schemas.microsoft.com/office/powerpoint/2010/main" val="419685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FA5B5-7E1E-7DB7-ED0E-346D7D1FF55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79AFE99-EE09-3EBB-1411-3973C9E99B6F}"/>
              </a:ext>
            </a:extLst>
          </p:cNvPr>
          <p:cNvSpPr txBox="1"/>
          <p:nvPr/>
        </p:nvSpPr>
        <p:spPr>
          <a:xfrm>
            <a:off x="526677" y="1042148"/>
            <a:ext cx="1122829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r>
              <a:rPr lang="fr-FR" sz="3200">
                <a:solidFill>
                  <a:srgbClr val="808080"/>
                </a:solidFill>
                <a:latin typeface="Calibri"/>
              </a:rPr>
              <a:t>Lors de l'adaptation des pratiques :</a:t>
            </a:r>
            <a:r>
              <a:rPr lang="fr-FR" sz="3200" dirty="0">
                <a:solidFill>
                  <a:srgbClr val="808080"/>
                </a:solidFill>
                <a:latin typeface="Calibri"/>
              </a:rPr>
              <a:t> </a:t>
            </a:r>
            <a:endParaRPr lang="fr-FR" sz="2800" dirty="0">
              <a:solidFill>
                <a:srgbClr val="000000"/>
              </a:solidFill>
              <a:latin typeface="Calibri"/>
            </a:endParaRPr>
          </a:p>
          <a:p>
            <a:endParaRPr lang="fr-FR" sz="2400" dirty="0">
              <a:latin typeface="Arial"/>
              <a:cs typeface="Arial"/>
            </a:endParaRPr>
          </a:p>
        </p:txBody>
      </p:sp>
      <p:pic>
        <p:nvPicPr>
          <p:cNvPr id="5" name="Picture 4">
            <a:extLst>
              <a:ext uri="{FF2B5EF4-FFF2-40B4-BE49-F238E27FC236}">
                <a16:creationId xmlns:a16="http://schemas.microsoft.com/office/drawing/2014/main" id="{BA27E009-7A1C-B4B0-633F-72327F3FB880}"/>
              </a:ext>
            </a:extLst>
          </p:cNvPr>
          <p:cNvPicPr>
            <a:picLocks noChangeAspect="1"/>
          </p:cNvPicPr>
          <p:nvPr/>
        </p:nvPicPr>
        <p:blipFill>
          <a:blip r:embed="rId2"/>
          <a:stretch>
            <a:fillRect/>
          </a:stretch>
        </p:blipFill>
        <p:spPr>
          <a:xfrm>
            <a:off x="4104806" y="1713251"/>
            <a:ext cx="3445240" cy="1370351"/>
          </a:xfrm>
          <a:prstGeom prst="rect">
            <a:avLst/>
          </a:prstGeom>
        </p:spPr>
      </p:pic>
      <p:sp>
        <p:nvSpPr>
          <p:cNvPr id="7" name="TextBox 6">
            <a:extLst>
              <a:ext uri="{FF2B5EF4-FFF2-40B4-BE49-F238E27FC236}">
                <a16:creationId xmlns:a16="http://schemas.microsoft.com/office/drawing/2014/main" id="{0F61542D-79E7-1578-D8D0-F34D9A90C6E9}"/>
              </a:ext>
            </a:extLst>
          </p:cNvPr>
          <p:cNvSpPr txBox="1"/>
          <p:nvPr/>
        </p:nvSpPr>
        <p:spPr>
          <a:xfrm>
            <a:off x="674558" y="3091721"/>
            <a:ext cx="10593048"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lgn="l" rtl="0"/>
            <a:r>
              <a:rPr lang="fr-FR" sz="2000">
                <a:solidFill>
                  <a:schemeClr val="tx1"/>
                </a:solidFill>
                <a:latin typeface="Calibri"/>
                <a:ea typeface="+mn-ea"/>
                <a:cs typeface="+mn-cs"/>
              </a:rPr>
              <a:t>Intégration de contextes multiples pour familiariser les élèves avec les différents sens de la fraction et pas uniquement au sens « partie/tout »</a:t>
            </a:r>
            <a:endParaRPr lang="en-US">
              <a:ea typeface="+mn-ea"/>
              <a:cs typeface="+mn-cs"/>
            </a:endParaRPr>
          </a:p>
          <a:p>
            <a:pPr marL="347345" indent="-347345"/>
            <a:endParaRPr lang="fr-FR" sz="2000" dirty="0">
              <a:latin typeface="Calibri"/>
              <a:ea typeface="Calibri"/>
              <a:cs typeface="Calibri"/>
            </a:endParaRPr>
          </a:p>
          <a:p>
            <a:pPr marL="347345" indent="-347345"/>
            <a:endParaRPr lang="fr-FR" sz="2000" dirty="0">
              <a:latin typeface="Calibri"/>
              <a:ea typeface="Calibri"/>
              <a:cs typeface="Calibri"/>
            </a:endParaRPr>
          </a:p>
          <a:p>
            <a:pPr algn="ctr"/>
            <a:endParaRPr lang="en-US"/>
          </a:p>
        </p:txBody>
      </p:sp>
      <p:sp>
        <p:nvSpPr>
          <p:cNvPr id="11" name="TextBox 10">
            <a:extLst>
              <a:ext uri="{FF2B5EF4-FFF2-40B4-BE49-F238E27FC236}">
                <a16:creationId xmlns:a16="http://schemas.microsoft.com/office/drawing/2014/main" id="{7D90EC33-D913-A9B7-D7D2-415D48386B45}"/>
              </a:ext>
            </a:extLst>
          </p:cNvPr>
          <p:cNvSpPr txBox="1"/>
          <p:nvPr/>
        </p:nvSpPr>
        <p:spPr>
          <a:xfrm>
            <a:off x="1274164" y="3891197"/>
            <a:ext cx="1049311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3210" indent="-283210" algn="l" rtl="0">
              <a:buFont typeface=""/>
              <a:buChar char="-"/>
            </a:pPr>
            <a:r>
              <a:rPr lang="fr-FR" sz="1800" kern="1200" dirty="0">
                <a:latin typeface="Arial"/>
                <a:ea typeface="+mn-ea"/>
                <a:cs typeface="+mn-cs"/>
              </a:rPr>
              <a:t>Il existe différents sens de la fraction (</a:t>
            </a:r>
            <a:r>
              <a:rPr lang="fr-BE" sz="1800" kern="1200" dirty="0" err="1">
                <a:latin typeface="Arial"/>
                <a:ea typeface="+mn-ea"/>
                <a:cs typeface="+mn-cs"/>
              </a:rPr>
              <a:t>Kieren</a:t>
            </a:r>
            <a:r>
              <a:rPr lang="fr-BE" sz="1800" kern="1200" dirty="0">
                <a:latin typeface="Arial"/>
                <a:ea typeface="+mn-ea"/>
                <a:cs typeface="+mn-cs"/>
              </a:rPr>
              <a:t>, 1976; Houle, 2016; Behr et al., 1983, cités par Carette et al., 2009),</a:t>
            </a:r>
            <a:endParaRPr lang="en-US" dirty="0">
              <a:ea typeface="+mn-ea"/>
              <a:cs typeface="+mn-cs"/>
            </a:endParaRPr>
          </a:p>
          <a:p>
            <a:pPr marL="283464" indent="-283464" algn="l" rtl="0">
              <a:buFont typeface=""/>
              <a:buChar char="-"/>
            </a:pPr>
            <a:endParaRPr lang="fr-BE"/>
          </a:p>
          <a:p>
            <a:pPr marL="283464" indent="-283464" algn="l" rtl="0">
              <a:buFont typeface=""/>
              <a:buChar char="-"/>
            </a:pPr>
            <a:endParaRPr lang="fr-BE"/>
          </a:p>
          <a:p>
            <a:pPr marL="283210" indent="-283210" algn="l">
              <a:buFont typeface=""/>
              <a:buChar char="-"/>
            </a:pPr>
            <a:endParaRPr lang="fr-BE" dirty="0"/>
          </a:p>
          <a:p>
            <a:pPr marL="283464" indent="-283464">
              <a:buFont typeface=""/>
              <a:buChar char="-"/>
            </a:pPr>
            <a:endParaRPr lang="fr-BE">
              <a:latin typeface="Aptos" panose="02110004020202020204"/>
            </a:endParaRPr>
          </a:p>
          <a:p>
            <a:pPr marL="283210" indent="-283210" algn="l" rtl="0">
              <a:buFont typeface=""/>
              <a:buChar char="-"/>
            </a:pPr>
            <a:r>
              <a:rPr lang="fr-BE" kern="1200">
                <a:solidFill>
                  <a:schemeClr val="tx1"/>
                </a:solidFill>
                <a:latin typeface="Arial"/>
                <a:ea typeface="+mn-ea"/>
                <a:cs typeface="+mn-cs"/>
              </a:rPr>
              <a:t>Il faut proposer des activités diverses permettant aux élèves d’appréhender les différents sens (Carette et al., 2009; Mills, 2016; Houle, 2016) et de passer d’un sens à l’autre.</a:t>
            </a:r>
            <a:endParaRPr lang="fr-BE" kern="1200">
              <a:solidFill>
                <a:schemeClr val="tx1"/>
              </a:solidFill>
              <a:latin typeface="Arial"/>
              <a:cs typeface="Arial"/>
            </a:endParaRPr>
          </a:p>
          <a:p>
            <a:pPr algn="ctr"/>
            <a:endParaRPr lang="en-US"/>
          </a:p>
        </p:txBody>
      </p:sp>
      <p:pic>
        <p:nvPicPr>
          <p:cNvPr id="12" name="Picture 11">
            <a:extLst>
              <a:ext uri="{FF2B5EF4-FFF2-40B4-BE49-F238E27FC236}">
                <a16:creationId xmlns:a16="http://schemas.microsoft.com/office/drawing/2014/main" id="{47BA7670-1576-96F4-B2E2-0F9817B9E69D}"/>
              </a:ext>
            </a:extLst>
          </p:cNvPr>
          <p:cNvPicPr>
            <a:picLocks noChangeAspect="1"/>
          </p:cNvPicPr>
          <p:nvPr/>
        </p:nvPicPr>
        <p:blipFill>
          <a:blip r:embed="rId3"/>
          <a:stretch>
            <a:fillRect/>
          </a:stretch>
        </p:blipFill>
        <p:spPr>
          <a:xfrm>
            <a:off x="5582353" y="4244481"/>
            <a:ext cx="6173918" cy="1179695"/>
          </a:xfrm>
          <a:prstGeom prst="rect">
            <a:avLst/>
          </a:prstGeom>
        </p:spPr>
      </p:pic>
      <p:pic>
        <p:nvPicPr>
          <p:cNvPr id="13" name="Picture 12">
            <a:extLst>
              <a:ext uri="{FF2B5EF4-FFF2-40B4-BE49-F238E27FC236}">
                <a16:creationId xmlns:a16="http://schemas.microsoft.com/office/drawing/2014/main" id="{C8B5C924-EB1A-A4D7-D36B-3EDDD1B650AD}"/>
              </a:ext>
            </a:extLst>
          </p:cNvPr>
          <p:cNvPicPr>
            <a:picLocks noChangeAspect="1"/>
          </p:cNvPicPr>
          <p:nvPr/>
        </p:nvPicPr>
        <p:blipFill>
          <a:blip r:embed="rId4"/>
          <a:stretch>
            <a:fillRect/>
          </a:stretch>
        </p:blipFill>
        <p:spPr>
          <a:xfrm>
            <a:off x="2703460" y="6198901"/>
            <a:ext cx="10232817" cy="656132"/>
          </a:xfrm>
          <a:prstGeom prst="rect">
            <a:avLst/>
          </a:prstGeom>
        </p:spPr>
      </p:pic>
      <p:sp>
        <p:nvSpPr>
          <p:cNvPr id="6" name="Slide Number Placeholder 5">
            <a:extLst>
              <a:ext uri="{FF2B5EF4-FFF2-40B4-BE49-F238E27FC236}">
                <a16:creationId xmlns:a16="http://schemas.microsoft.com/office/drawing/2014/main" id="{99669897-4AE1-2F48-20D1-9E0C906B2D35}"/>
              </a:ext>
            </a:extLst>
          </p:cNvPr>
          <p:cNvSpPr>
            <a:spLocks noGrp="1"/>
          </p:cNvSpPr>
          <p:nvPr>
            <p:ph type="sldNum" sz="quarter" idx="12"/>
          </p:nvPr>
        </p:nvSpPr>
        <p:spPr/>
        <p:txBody>
          <a:bodyPr/>
          <a:lstStyle/>
          <a:p>
            <a:fld id="{E9C65D10-87AF-0543-995D-B3B02FC12A40}" type="slidenum">
              <a:rPr lang="fr-FR" smtClean="0"/>
              <a:t>64</a:t>
            </a:fld>
            <a:endParaRPr lang="en-US"/>
          </a:p>
        </p:txBody>
      </p:sp>
      <p:sp>
        <p:nvSpPr>
          <p:cNvPr id="14" name="Title 1">
            <a:extLst>
              <a:ext uri="{FF2B5EF4-FFF2-40B4-BE49-F238E27FC236}">
                <a16:creationId xmlns:a16="http://schemas.microsoft.com/office/drawing/2014/main" id="{3AB51F0C-D391-0F2D-FFB6-46B7FB69FBA1}"/>
              </a:ext>
            </a:extLst>
          </p:cNvPr>
          <p:cNvSpPr txBox="1">
            <a:spLocks/>
          </p:cNvSpPr>
          <p:nvPr/>
        </p:nvSpPr>
        <p:spPr>
          <a:xfrm>
            <a:off x="683592" y="619125"/>
            <a:ext cx="1124398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A80039"/>
                </a:solidFill>
                <a:latin typeface="Cambria"/>
                <a:cs typeface="Calibri"/>
              </a:rPr>
              <a:t>3-  Mise </a:t>
            </a:r>
            <a:r>
              <a:rPr lang="en-US" sz="3200" b="1" err="1">
                <a:solidFill>
                  <a:srgbClr val="A80039"/>
                </a:solidFill>
                <a:latin typeface="Cambria"/>
                <a:cs typeface="Calibri"/>
              </a:rPr>
              <a:t>en</a:t>
            </a:r>
            <a:r>
              <a:rPr lang="en-US" sz="3200" b="1">
                <a:solidFill>
                  <a:srgbClr val="A80039"/>
                </a:solidFill>
                <a:latin typeface="Cambria"/>
                <a:cs typeface="Calibri"/>
              </a:rPr>
              <a:t> lien entre pratiques et </a:t>
            </a:r>
            <a:r>
              <a:rPr lang="en-US" sz="3200" b="1" err="1">
                <a:solidFill>
                  <a:srgbClr val="A80039"/>
                </a:solidFill>
                <a:latin typeface="Cambria"/>
                <a:cs typeface="Calibri"/>
              </a:rPr>
              <a:t>littérature</a:t>
            </a:r>
            <a:endParaRPr lang="en-US" sz="3200" b="1">
              <a:solidFill>
                <a:srgbClr val="A80039"/>
              </a:solidFill>
              <a:latin typeface="Cambria"/>
              <a:cs typeface="Calibri"/>
            </a:endParaRPr>
          </a:p>
          <a:p>
            <a:endParaRPr lang="en-US" sz="4000" b="1" u="sng">
              <a:solidFill>
                <a:srgbClr val="C40C42"/>
              </a:solidFill>
              <a:latin typeface="Calibri"/>
              <a:ea typeface="Calibri"/>
              <a:cs typeface="Calibri"/>
            </a:endParaRPr>
          </a:p>
          <a:p>
            <a:endParaRPr lang="en-US"/>
          </a:p>
        </p:txBody>
      </p:sp>
    </p:spTree>
    <p:extLst>
      <p:ext uri="{BB962C8B-B14F-4D97-AF65-F5344CB8AC3E}">
        <p14:creationId xmlns:p14="http://schemas.microsoft.com/office/powerpoint/2010/main" val="21736529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1080E-72C5-9BF2-7E0E-1B74D7B6099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13DAB98-7B5A-6203-9AB0-ACEA564FD9B9}"/>
              </a:ext>
            </a:extLst>
          </p:cNvPr>
          <p:cNvSpPr txBox="1"/>
          <p:nvPr/>
        </p:nvSpPr>
        <p:spPr>
          <a:xfrm>
            <a:off x="526677" y="1042148"/>
            <a:ext cx="1122829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r>
              <a:rPr lang="fr-FR" sz="3200">
                <a:solidFill>
                  <a:srgbClr val="808080"/>
                </a:solidFill>
                <a:latin typeface="Calibri"/>
              </a:rPr>
              <a:t>Lors de l'adaptation des pratiques :</a:t>
            </a:r>
            <a:r>
              <a:rPr lang="fr-FR" sz="3200" dirty="0">
                <a:solidFill>
                  <a:srgbClr val="808080"/>
                </a:solidFill>
                <a:latin typeface="Calibri"/>
              </a:rPr>
              <a:t> </a:t>
            </a:r>
            <a:endParaRPr lang="fr-FR" sz="2800" dirty="0">
              <a:solidFill>
                <a:srgbClr val="000000"/>
              </a:solidFill>
              <a:latin typeface="Calibri"/>
            </a:endParaRPr>
          </a:p>
          <a:p>
            <a:endParaRPr lang="fr-FR" sz="2400" dirty="0">
              <a:latin typeface="Arial"/>
              <a:cs typeface="Arial"/>
            </a:endParaRPr>
          </a:p>
        </p:txBody>
      </p:sp>
      <p:pic>
        <p:nvPicPr>
          <p:cNvPr id="5" name="Picture 4">
            <a:extLst>
              <a:ext uri="{FF2B5EF4-FFF2-40B4-BE49-F238E27FC236}">
                <a16:creationId xmlns:a16="http://schemas.microsoft.com/office/drawing/2014/main" id="{A5067A4D-8961-337E-7897-C670998E4C35}"/>
              </a:ext>
            </a:extLst>
          </p:cNvPr>
          <p:cNvPicPr>
            <a:picLocks noChangeAspect="1"/>
          </p:cNvPicPr>
          <p:nvPr/>
        </p:nvPicPr>
        <p:blipFill>
          <a:blip r:embed="rId2"/>
          <a:stretch>
            <a:fillRect/>
          </a:stretch>
        </p:blipFill>
        <p:spPr>
          <a:xfrm>
            <a:off x="4104806" y="1713251"/>
            <a:ext cx="3445240" cy="1370351"/>
          </a:xfrm>
          <a:prstGeom prst="rect">
            <a:avLst/>
          </a:prstGeom>
        </p:spPr>
      </p:pic>
      <p:sp>
        <p:nvSpPr>
          <p:cNvPr id="11" name="TextBox 10">
            <a:extLst>
              <a:ext uri="{FF2B5EF4-FFF2-40B4-BE49-F238E27FC236}">
                <a16:creationId xmlns:a16="http://schemas.microsoft.com/office/drawing/2014/main" id="{4436CF8A-07B8-3AD1-B4DD-A28FFD90E462}"/>
              </a:ext>
            </a:extLst>
          </p:cNvPr>
          <p:cNvSpPr txBox="1"/>
          <p:nvPr/>
        </p:nvSpPr>
        <p:spPr>
          <a:xfrm>
            <a:off x="893164" y="3308491"/>
            <a:ext cx="10493114"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BE" sz="2400">
                <a:latin typeface="Calibri"/>
                <a:ea typeface="Calibri"/>
                <a:cs typeface="Calibri"/>
              </a:rPr>
              <a:t>Mise en place de démarches </a:t>
            </a:r>
            <a:r>
              <a:rPr lang="fr-BE" sz="2400">
                <a:solidFill>
                  <a:srgbClr val="C00000"/>
                </a:solidFill>
                <a:latin typeface="Calibri"/>
                <a:ea typeface="Calibri"/>
                <a:cs typeface="Calibri"/>
              </a:rPr>
              <a:t>R</a:t>
            </a:r>
            <a:r>
              <a:rPr lang="fr-BE" sz="2400">
                <a:latin typeface="Calibri"/>
                <a:ea typeface="Calibri"/>
                <a:cs typeface="Calibri"/>
              </a:rPr>
              <a:t>CD</a:t>
            </a:r>
            <a:endParaRPr lang="en-US" dirty="0">
              <a:latin typeface="Aptos" panose="02110004020202020204"/>
            </a:endParaRPr>
          </a:p>
          <a:p>
            <a:pPr>
              <a:buFont typeface="Arial"/>
              <a:buChar char="•"/>
            </a:pPr>
            <a:r>
              <a:rPr lang="fr-BE" sz="2400">
                <a:solidFill>
                  <a:srgbClr val="808080"/>
                </a:solidFill>
                <a:latin typeface="Calibri"/>
                <a:ea typeface="Calibri"/>
                <a:cs typeface="Calibri"/>
              </a:rPr>
              <a:t>Activités </a:t>
            </a:r>
            <a:r>
              <a:rPr lang="fr-BE" sz="2400" kern="1200">
                <a:solidFill>
                  <a:srgbClr val="808080"/>
                </a:solidFill>
                <a:latin typeface="Calibri"/>
                <a:ea typeface="Calibri"/>
                <a:cs typeface="Calibri"/>
              </a:rPr>
              <a:t>de </a:t>
            </a:r>
            <a:r>
              <a:rPr lang="fr-BE" sz="2400">
                <a:solidFill>
                  <a:srgbClr val="808080"/>
                </a:solidFill>
                <a:latin typeface="Calibri"/>
                <a:ea typeface="Calibri"/>
                <a:cs typeface="Calibri"/>
              </a:rPr>
              <a:t>déconstruction des obstacles </a:t>
            </a:r>
            <a:r>
              <a:rPr lang="fr-BE" sz="2400" kern="1200">
                <a:solidFill>
                  <a:srgbClr val="808080"/>
                </a:solidFill>
                <a:latin typeface="Calibri"/>
                <a:ea typeface="Calibri"/>
                <a:cs typeface="Calibri"/>
              </a:rPr>
              <a:t>par </a:t>
            </a:r>
            <a:r>
              <a:rPr lang="fr-BE" sz="2400">
                <a:solidFill>
                  <a:srgbClr val="808080"/>
                </a:solidFill>
                <a:latin typeface="Calibri"/>
                <a:ea typeface="Calibri"/>
                <a:cs typeface="Calibri"/>
              </a:rPr>
              <a:t>manipulation</a:t>
            </a:r>
            <a:endParaRPr lang="fr-BE"/>
          </a:p>
          <a:p>
            <a:pPr marL="283210" indent="-283210" algn="l">
              <a:buFont typeface=""/>
              <a:buChar char="-"/>
            </a:pPr>
            <a:endParaRPr lang="fr-BE" dirty="0">
              <a:latin typeface="Arial"/>
              <a:cs typeface="Arial"/>
            </a:endParaRPr>
          </a:p>
          <a:p>
            <a:pPr marL="283464" indent="-283464" algn="l" rtl="0">
              <a:buFont typeface=""/>
              <a:buChar char="-"/>
            </a:pPr>
            <a:endParaRPr lang="fr-BE"/>
          </a:p>
          <a:p>
            <a:pPr algn="l" rtl="0"/>
            <a:endParaRPr lang="fr-BE"/>
          </a:p>
          <a:p>
            <a:pPr marL="283210" indent="-283210" algn="l">
              <a:buFont typeface=""/>
              <a:buChar char="-"/>
            </a:pPr>
            <a:endParaRPr lang="fr-BE" dirty="0">
              <a:latin typeface="Arial"/>
              <a:cs typeface="Arial"/>
            </a:endParaRPr>
          </a:p>
          <a:p>
            <a:pPr algn="ctr"/>
            <a:endParaRPr lang="en-US">
              <a:latin typeface="Aptos" panose="02110004020202020204"/>
            </a:endParaRPr>
          </a:p>
          <a:p>
            <a:pPr algn="ctr" rtl="0"/>
            <a:endParaRPr lang="fr-BE" kern="1200">
              <a:solidFill>
                <a:schemeClr val="tx1"/>
              </a:solidFill>
              <a:latin typeface="Arial"/>
              <a:cs typeface="Arial"/>
            </a:endParaRPr>
          </a:p>
        </p:txBody>
      </p:sp>
      <p:pic>
        <p:nvPicPr>
          <p:cNvPr id="4" name="Picture 3">
            <a:extLst>
              <a:ext uri="{FF2B5EF4-FFF2-40B4-BE49-F238E27FC236}">
                <a16:creationId xmlns:a16="http://schemas.microsoft.com/office/drawing/2014/main" id="{A0C5E59C-9697-3313-2F17-48AFF16656F2}"/>
              </a:ext>
            </a:extLst>
          </p:cNvPr>
          <p:cNvPicPr>
            <a:picLocks noChangeAspect="1"/>
          </p:cNvPicPr>
          <p:nvPr/>
        </p:nvPicPr>
        <p:blipFill>
          <a:blip r:embed="rId3"/>
          <a:stretch>
            <a:fillRect/>
          </a:stretch>
        </p:blipFill>
        <p:spPr>
          <a:xfrm>
            <a:off x="1837765" y="4342287"/>
            <a:ext cx="9244853" cy="2521307"/>
          </a:xfrm>
          <a:prstGeom prst="rect">
            <a:avLst/>
          </a:prstGeom>
        </p:spPr>
      </p:pic>
      <p:sp>
        <p:nvSpPr>
          <p:cNvPr id="7" name="Slide Number Placeholder 6">
            <a:extLst>
              <a:ext uri="{FF2B5EF4-FFF2-40B4-BE49-F238E27FC236}">
                <a16:creationId xmlns:a16="http://schemas.microsoft.com/office/drawing/2014/main" id="{943EA96F-B327-0F67-C45E-F66E8BB6C0CE}"/>
              </a:ext>
            </a:extLst>
          </p:cNvPr>
          <p:cNvSpPr>
            <a:spLocks noGrp="1"/>
          </p:cNvSpPr>
          <p:nvPr>
            <p:ph type="sldNum" sz="quarter" idx="12"/>
          </p:nvPr>
        </p:nvSpPr>
        <p:spPr/>
        <p:txBody>
          <a:bodyPr/>
          <a:lstStyle/>
          <a:p>
            <a:fld id="{E9C65D10-87AF-0543-995D-B3B02FC12A40}" type="slidenum">
              <a:rPr lang="fr-FR" smtClean="0"/>
              <a:t>65</a:t>
            </a:fld>
            <a:endParaRPr lang="en-US"/>
          </a:p>
        </p:txBody>
      </p:sp>
      <p:sp>
        <p:nvSpPr>
          <p:cNvPr id="12" name="Title 1">
            <a:extLst>
              <a:ext uri="{FF2B5EF4-FFF2-40B4-BE49-F238E27FC236}">
                <a16:creationId xmlns:a16="http://schemas.microsoft.com/office/drawing/2014/main" id="{8F8A4BEF-CF9A-A8DC-2C4A-24C2893FF31A}"/>
              </a:ext>
            </a:extLst>
          </p:cNvPr>
          <p:cNvSpPr txBox="1">
            <a:spLocks/>
          </p:cNvSpPr>
          <p:nvPr/>
        </p:nvSpPr>
        <p:spPr>
          <a:xfrm>
            <a:off x="683592" y="619125"/>
            <a:ext cx="1124398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A80039"/>
                </a:solidFill>
                <a:latin typeface="Cambria"/>
                <a:cs typeface="Calibri"/>
              </a:rPr>
              <a:t>3-  Mise </a:t>
            </a:r>
            <a:r>
              <a:rPr lang="en-US" sz="3200" b="1" err="1">
                <a:solidFill>
                  <a:srgbClr val="A80039"/>
                </a:solidFill>
                <a:latin typeface="Cambria"/>
                <a:cs typeface="Calibri"/>
              </a:rPr>
              <a:t>en</a:t>
            </a:r>
            <a:r>
              <a:rPr lang="en-US" sz="3200" b="1">
                <a:solidFill>
                  <a:srgbClr val="A80039"/>
                </a:solidFill>
                <a:latin typeface="Cambria"/>
                <a:cs typeface="Calibri"/>
              </a:rPr>
              <a:t> lien entre pratiques et </a:t>
            </a:r>
            <a:r>
              <a:rPr lang="en-US" sz="3200" b="1" err="1">
                <a:solidFill>
                  <a:srgbClr val="A80039"/>
                </a:solidFill>
                <a:latin typeface="Cambria"/>
                <a:cs typeface="Calibri"/>
              </a:rPr>
              <a:t>littérature</a:t>
            </a:r>
            <a:endParaRPr lang="en-US" sz="3200" b="1">
              <a:solidFill>
                <a:srgbClr val="A80039"/>
              </a:solidFill>
              <a:latin typeface="Cambria"/>
              <a:cs typeface="Calibri"/>
            </a:endParaRPr>
          </a:p>
          <a:p>
            <a:endParaRPr lang="en-US" sz="4000" b="1" u="sng">
              <a:solidFill>
                <a:srgbClr val="C40C42"/>
              </a:solidFill>
              <a:latin typeface="Calibri"/>
              <a:ea typeface="Calibri"/>
              <a:cs typeface="Calibri"/>
            </a:endParaRPr>
          </a:p>
          <a:p>
            <a:endParaRPr lang="en-US"/>
          </a:p>
        </p:txBody>
      </p:sp>
    </p:spTree>
    <p:extLst>
      <p:ext uri="{BB962C8B-B14F-4D97-AF65-F5344CB8AC3E}">
        <p14:creationId xmlns:p14="http://schemas.microsoft.com/office/powerpoint/2010/main" val="19692743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B8FAF-0491-7696-1456-CAB9BAA9E0D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E967209-00AC-101C-D1F9-329B15CC18EF}"/>
              </a:ext>
            </a:extLst>
          </p:cNvPr>
          <p:cNvSpPr txBox="1"/>
          <p:nvPr/>
        </p:nvSpPr>
        <p:spPr>
          <a:xfrm>
            <a:off x="526677" y="1042148"/>
            <a:ext cx="1122829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r>
              <a:rPr lang="fr-FR" sz="3200">
                <a:solidFill>
                  <a:srgbClr val="808080"/>
                </a:solidFill>
                <a:latin typeface="Calibri"/>
              </a:rPr>
              <a:t>Lors de l'adaptation des pratiques :</a:t>
            </a:r>
            <a:r>
              <a:rPr lang="fr-FR" sz="3200" dirty="0">
                <a:solidFill>
                  <a:srgbClr val="808080"/>
                </a:solidFill>
                <a:latin typeface="Calibri"/>
              </a:rPr>
              <a:t> </a:t>
            </a:r>
            <a:endParaRPr lang="fr-FR" sz="2800" dirty="0">
              <a:solidFill>
                <a:srgbClr val="000000"/>
              </a:solidFill>
              <a:latin typeface="Calibri"/>
            </a:endParaRPr>
          </a:p>
          <a:p>
            <a:endParaRPr lang="fr-FR" sz="2400" dirty="0">
              <a:latin typeface="Arial"/>
              <a:cs typeface="Arial"/>
            </a:endParaRPr>
          </a:p>
        </p:txBody>
      </p:sp>
      <p:pic>
        <p:nvPicPr>
          <p:cNvPr id="5" name="Picture 4">
            <a:extLst>
              <a:ext uri="{FF2B5EF4-FFF2-40B4-BE49-F238E27FC236}">
                <a16:creationId xmlns:a16="http://schemas.microsoft.com/office/drawing/2014/main" id="{DE30E68F-3F54-7E44-3D45-E5A07EE4AB03}"/>
              </a:ext>
            </a:extLst>
          </p:cNvPr>
          <p:cNvPicPr>
            <a:picLocks noChangeAspect="1"/>
          </p:cNvPicPr>
          <p:nvPr/>
        </p:nvPicPr>
        <p:blipFill>
          <a:blip r:embed="rId2"/>
          <a:stretch>
            <a:fillRect/>
          </a:stretch>
        </p:blipFill>
        <p:spPr>
          <a:xfrm>
            <a:off x="4104806" y="1713251"/>
            <a:ext cx="3445240" cy="1370351"/>
          </a:xfrm>
          <a:prstGeom prst="rect">
            <a:avLst/>
          </a:prstGeom>
        </p:spPr>
      </p:pic>
      <p:sp>
        <p:nvSpPr>
          <p:cNvPr id="11" name="TextBox 10">
            <a:extLst>
              <a:ext uri="{FF2B5EF4-FFF2-40B4-BE49-F238E27FC236}">
                <a16:creationId xmlns:a16="http://schemas.microsoft.com/office/drawing/2014/main" id="{9A0C5A1C-A56B-A8FB-72BD-6E23032C50EA}"/>
              </a:ext>
            </a:extLst>
          </p:cNvPr>
          <p:cNvSpPr txBox="1"/>
          <p:nvPr/>
        </p:nvSpPr>
        <p:spPr>
          <a:xfrm>
            <a:off x="893164" y="3308491"/>
            <a:ext cx="10493114"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BE" sz="2400" dirty="0">
                <a:latin typeface="Calibri"/>
                <a:ea typeface="Calibri"/>
                <a:cs typeface="Calibri"/>
              </a:rPr>
              <a:t>Mise en place de démarches R</a:t>
            </a:r>
            <a:r>
              <a:rPr lang="fr-BE" sz="2400" dirty="0">
                <a:solidFill>
                  <a:srgbClr val="C00000"/>
                </a:solidFill>
                <a:latin typeface="Calibri"/>
                <a:ea typeface="Calibri"/>
                <a:cs typeface="Calibri"/>
              </a:rPr>
              <a:t>CD</a:t>
            </a:r>
            <a:endParaRPr lang="en-US" dirty="0">
              <a:solidFill>
                <a:srgbClr val="C00000"/>
              </a:solidFill>
              <a:latin typeface="Aptos" panose="02110004020202020204"/>
            </a:endParaRPr>
          </a:p>
          <a:p>
            <a:pPr>
              <a:buFont typeface="Arial"/>
              <a:buChar char="•"/>
            </a:pPr>
            <a:r>
              <a:rPr lang="fr-BE" sz="2400" dirty="0">
                <a:solidFill>
                  <a:srgbClr val="808080"/>
                </a:solidFill>
                <a:latin typeface="Calibri"/>
                <a:ea typeface="Calibri"/>
                <a:cs typeface="Calibri"/>
              </a:rPr>
              <a:t>Activités </a:t>
            </a:r>
            <a:r>
              <a:rPr lang="fr-BE" sz="2400" kern="1200" dirty="0">
                <a:solidFill>
                  <a:srgbClr val="808080"/>
                </a:solidFill>
                <a:latin typeface="Calibri"/>
                <a:ea typeface="Calibri"/>
                <a:cs typeface="Calibri"/>
              </a:rPr>
              <a:t>de </a:t>
            </a:r>
            <a:r>
              <a:rPr lang="fr-BE" sz="2400" dirty="0">
                <a:solidFill>
                  <a:srgbClr val="808080"/>
                </a:solidFill>
                <a:latin typeface="Calibri"/>
                <a:ea typeface="Calibri"/>
                <a:cs typeface="Calibri"/>
              </a:rPr>
              <a:t>consolidation et dépassement</a:t>
            </a:r>
            <a:endParaRPr lang="fr-BE" dirty="0"/>
          </a:p>
          <a:p>
            <a:pPr marL="283210" indent="-283210" algn="l">
              <a:buFont typeface=""/>
              <a:buChar char="-"/>
            </a:pPr>
            <a:endParaRPr lang="fr-BE" dirty="0">
              <a:latin typeface="Arial"/>
              <a:cs typeface="Arial"/>
            </a:endParaRPr>
          </a:p>
          <a:p>
            <a:pPr marL="283464" indent="-283464" algn="l" rtl="0">
              <a:buFont typeface=""/>
              <a:buChar char="-"/>
            </a:pPr>
            <a:endParaRPr lang="fr-BE" dirty="0"/>
          </a:p>
          <a:p>
            <a:pPr algn="l" rtl="0"/>
            <a:endParaRPr lang="fr-BE" dirty="0"/>
          </a:p>
          <a:p>
            <a:pPr marL="283210" indent="-283210" algn="l">
              <a:buFont typeface=""/>
              <a:buChar char="-"/>
            </a:pPr>
            <a:endParaRPr lang="fr-BE" dirty="0">
              <a:latin typeface="Arial"/>
              <a:cs typeface="Arial"/>
            </a:endParaRPr>
          </a:p>
          <a:p>
            <a:pPr algn="ctr"/>
            <a:endParaRPr lang="en-US" dirty="0">
              <a:latin typeface="Aptos" panose="02110004020202020204"/>
            </a:endParaRPr>
          </a:p>
          <a:p>
            <a:pPr algn="ctr" rtl="0"/>
            <a:endParaRPr lang="fr-BE" kern="1200" dirty="0">
              <a:solidFill>
                <a:schemeClr val="tx1"/>
              </a:solidFill>
              <a:latin typeface="Arial"/>
              <a:cs typeface="Arial"/>
            </a:endParaRPr>
          </a:p>
        </p:txBody>
      </p:sp>
      <p:pic>
        <p:nvPicPr>
          <p:cNvPr id="6" name="Picture 5">
            <a:extLst>
              <a:ext uri="{FF2B5EF4-FFF2-40B4-BE49-F238E27FC236}">
                <a16:creationId xmlns:a16="http://schemas.microsoft.com/office/drawing/2014/main" id="{5D6CD10D-CC58-E357-5664-B168A8CF8F1E}"/>
              </a:ext>
            </a:extLst>
          </p:cNvPr>
          <p:cNvPicPr>
            <a:picLocks noChangeAspect="1"/>
          </p:cNvPicPr>
          <p:nvPr/>
        </p:nvPicPr>
        <p:blipFill>
          <a:blip r:embed="rId3"/>
          <a:srcRect l="52576" r="832"/>
          <a:stretch>
            <a:fillRect/>
          </a:stretch>
        </p:blipFill>
        <p:spPr>
          <a:xfrm>
            <a:off x="7326085" y="3892477"/>
            <a:ext cx="4265599" cy="2965523"/>
          </a:xfrm>
          <a:prstGeom prst="rect">
            <a:avLst/>
          </a:prstGeom>
        </p:spPr>
      </p:pic>
      <p:sp>
        <p:nvSpPr>
          <p:cNvPr id="7" name="Slide Number Placeholder 6">
            <a:extLst>
              <a:ext uri="{FF2B5EF4-FFF2-40B4-BE49-F238E27FC236}">
                <a16:creationId xmlns:a16="http://schemas.microsoft.com/office/drawing/2014/main" id="{DAD01997-E062-D914-B0F9-F16C7C973243}"/>
              </a:ext>
            </a:extLst>
          </p:cNvPr>
          <p:cNvSpPr>
            <a:spLocks noGrp="1"/>
          </p:cNvSpPr>
          <p:nvPr>
            <p:ph type="sldNum" sz="quarter" idx="12"/>
          </p:nvPr>
        </p:nvSpPr>
        <p:spPr/>
        <p:txBody>
          <a:bodyPr/>
          <a:lstStyle/>
          <a:p>
            <a:fld id="{E9C65D10-87AF-0543-995D-B3B02FC12A40}" type="slidenum">
              <a:rPr lang="fr-FR" smtClean="0"/>
              <a:t>66</a:t>
            </a:fld>
            <a:endParaRPr lang="en-US"/>
          </a:p>
        </p:txBody>
      </p:sp>
      <p:sp>
        <p:nvSpPr>
          <p:cNvPr id="12" name="Title 1">
            <a:extLst>
              <a:ext uri="{FF2B5EF4-FFF2-40B4-BE49-F238E27FC236}">
                <a16:creationId xmlns:a16="http://schemas.microsoft.com/office/drawing/2014/main" id="{9B1CF388-3853-D839-0D02-F4639E171471}"/>
              </a:ext>
            </a:extLst>
          </p:cNvPr>
          <p:cNvSpPr txBox="1">
            <a:spLocks/>
          </p:cNvSpPr>
          <p:nvPr/>
        </p:nvSpPr>
        <p:spPr>
          <a:xfrm>
            <a:off x="683592" y="619125"/>
            <a:ext cx="1124398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A80039"/>
                </a:solidFill>
                <a:latin typeface="Cambria"/>
                <a:cs typeface="Calibri"/>
              </a:rPr>
              <a:t>3-  Mise </a:t>
            </a:r>
            <a:r>
              <a:rPr lang="en-US" sz="3200" b="1" err="1">
                <a:solidFill>
                  <a:srgbClr val="A80039"/>
                </a:solidFill>
                <a:latin typeface="Cambria"/>
                <a:cs typeface="Calibri"/>
              </a:rPr>
              <a:t>en</a:t>
            </a:r>
            <a:r>
              <a:rPr lang="en-US" sz="3200" b="1">
                <a:solidFill>
                  <a:srgbClr val="A80039"/>
                </a:solidFill>
                <a:latin typeface="Cambria"/>
                <a:cs typeface="Calibri"/>
              </a:rPr>
              <a:t> lien entre pratiques et </a:t>
            </a:r>
            <a:r>
              <a:rPr lang="en-US" sz="3200" b="1" err="1">
                <a:solidFill>
                  <a:srgbClr val="A80039"/>
                </a:solidFill>
                <a:latin typeface="Cambria"/>
                <a:cs typeface="Calibri"/>
              </a:rPr>
              <a:t>littérature</a:t>
            </a:r>
            <a:endParaRPr lang="en-US" sz="3200" b="1">
              <a:solidFill>
                <a:srgbClr val="A80039"/>
              </a:solidFill>
              <a:latin typeface="Cambria"/>
              <a:cs typeface="Calibri"/>
            </a:endParaRPr>
          </a:p>
          <a:p>
            <a:endParaRPr lang="en-US" sz="4000" b="1" u="sng">
              <a:solidFill>
                <a:srgbClr val="C40C42"/>
              </a:solidFill>
              <a:latin typeface="Calibri"/>
              <a:ea typeface="Calibri"/>
              <a:cs typeface="Calibri"/>
            </a:endParaRPr>
          </a:p>
          <a:p>
            <a:endParaRPr lang="en-US"/>
          </a:p>
        </p:txBody>
      </p:sp>
      <p:sp>
        <p:nvSpPr>
          <p:cNvPr id="2" name="TextBox 10">
            <a:extLst>
              <a:ext uri="{FF2B5EF4-FFF2-40B4-BE49-F238E27FC236}">
                <a16:creationId xmlns:a16="http://schemas.microsoft.com/office/drawing/2014/main" id="{0A23A7A5-2727-6D05-3714-419E05CCD69C}"/>
              </a:ext>
            </a:extLst>
          </p:cNvPr>
          <p:cNvSpPr txBox="1"/>
          <p:nvPr/>
        </p:nvSpPr>
        <p:spPr>
          <a:xfrm>
            <a:off x="1546307" y="4228485"/>
            <a:ext cx="5541894"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latin typeface="Calibri"/>
                <a:ea typeface="Calibri"/>
                <a:cs typeface="Calibri"/>
              </a:rPr>
              <a:t>Exerciseurs, jeux en ligne ou jeux de cartes ou de plateau avec différents niveaux</a:t>
            </a:r>
            <a:endParaRPr lang="fr-BE" dirty="0"/>
          </a:p>
          <a:p>
            <a:pPr marL="283210" indent="-283210" algn="l">
              <a:buFont typeface=""/>
              <a:buChar char="-"/>
            </a:pPr>
            <a:endParaRPr lang="fr-BE" dirty="0">
              <a:latin typeface="Arial"/>
              <a:cs typeface="Arial"/>
            </a:endParaRPr>
          </a:p>
          <a:p>
            <a:pPr marL="283464" indent="-283464" algn="l" rtl="0">
              <a:buFont typeface=""/>
              <a:buChar char="-"/>
            </a:pPr>
            <a:endParaRPr lang="fr-BE" dirty="0"/>
          </a:p>
          <a:p>
            <a:pPr algn="l" rtl="0"/>
            <a:endParaRPr lang="fr-BE" dirty="0"/>
          </a:p>
          <a:p>
            <a:pPr marL="283210" indent="-283210" algn="l">
              <a:buFont typeface=""/>
              <a:buChar char="-"/>
            </a:pPr>
            <a:endParaRPr lang="fr-BE" dirty="0">
              <a:latin typeface="Arial"/>
              <a:cs typeface="Arial"/>
            </a:endParaRPr>
          </a:p>
          <a:p>
            <a:pPr algn="ctr"/>
            <a:endParaRPr lang="en-US" dirty="0">
              <a:latin typeface="Aptos" panose="02110004020202020204"/>
            </a:endParaRPr>
          </a:p>
          <a:p>
            <a:pPr algn="ctr" rtl="0"/>
            <a:endParaRPr lang="fr-BE" kern="1200" dirty="0">
              <a:solidFill>
                <a:schemeClr val="tx1"/>
              </a:solidFill>
              <a:latin typeface="Arial"/>
              <a:cs typeface="Arial"/>
            </a:endParaRPr>
          </a:p>
        </p:txBody>
      </p:sp>
    </p:spTree>
    <p:extLst>
      <p:ext uri="{BB962C8B-B14F-4D97-AF65-F5344CB8AC3E}">
        <p14:creationId xmlns:p14="http://schemas.microsoft.com/office/powerpoint/2010/main" val="40163470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822CB-012C-0AEC-67A4-38AFE52625B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01D861E-F071-36BB-0A26-77C29B6F6FDF}"/>
              </a:ext>
            </a:extLst>
          </p:cNvPr>
          <p:cNvSpPr txBox="1"/>
          <p:nvPr/>
        </p:nvSpPr>
        <p:spPr>
          <a:xfrm>
            <a:off x="336176" y="851647"/>
            <a:ext cx="11004176"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lgn="l" rtl="0"/>
            <a:r>
              <a:rPr lang="fr-FR" sz="2800">
                <a:solidFill>
                  <a:srgbClr val="808080"/>
                </a:solidFill>
                <a:latin typeface="Calibri"/>
                <a:ea typeface="+mn-ea"/>
                <a:cs typeface="+mn-cs"/>
              </a:rPr>
              <a:t>Cette recherche a permis de miser sur la complémentarité entre recherche et pratiques enseignantes :</a:t>
            </a:r>
            <a:endParaRPr lang="en-US" sz="2800">
              <a:ea typeface="+mn-ea"/>
              <a:cs typeface="+mn-cs"/>
            </a:endParaRPr>
          </a:p>
          <a:p>
            <a:pPr algn="ctr"/>
            <a:endParaRPr lang="en-US"/>
          </a:p>
        </p:txBody>
      </p:sp>
      <p:sp>
        <p:nvSpPr>
          <p:cNvPr id="7" name="TextBox 6">
            <a:extLst>
              <a:ext uri="{FF2B5EF4-FFF2-40B4-BE49-F238E27FC236}">
                <a16:creationId xmlns:a16="http://schemas.microsoft.com/office/drawing/2014/main" id="{5D8717E8-9C92-1FB8-970D-62AA6651C603}"/>
              </a:ext>
            </a:extLst>
          </p:cNvPr>
          <p:cNvSpPr txBox="1"/>
          <p:nvPr/>
        </p:nvSpPr>
        <p:spPr>
          <a:xfrm>
            <a:off x="638736" y="2924736"/>
            <a:ext cx="10903323"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fr-FR" sz="2200" kern="1200" dirty="0">
                <a:latin typeface="Arial"/>
                <a:ea typeface="+mn-ea"/>
                <a:cs typeface="+mn-cs"/>
              </a:rPr>
              <a:t>-Vulgarisation de la littérature pour une meilleure compréhension des obstacles</a:t>
            </a:r>
            <a:endParaRPr lang="fr-FR" sz="2200" kern="1200" dirty="0">
              <a:latin typeface="Arial"/>
              <a:cs typeface="Arial"/>
            </a:endParaRPr>
          </a:p>
          <a:p>
            <a:pPr algn="l" rtl="0"/>
            <a:endParaRPr lang="fr-BE" sz="2200" dirty="0"/>
          </a:p>
          <a:p>
            <a:pPr algn="l" rtl="0"/>
            <a:r>
              <a:rPr lang="fr-BE" sz="2200" kern="1200" dirty="0">
                <a:latin typeface="Arial"/>
                <a:ea typeface="+mn-ea"/>
                <a:cs typeface="+mn-cs"/>
              </a:rPr>
              <a:t>-Analyse des pratiques enseignantes et évaluation de leur cohérence avec ce qui est recommandé dans la littérature </a:t>
            </a:r>
            <a:endParaRPr lang="fr-BE" sz="2200" kern="1200" dirty="0">
              <a:latin typeface="Arial"/>
              <a:cs typeface="Arial"/>
            </a:endParaRPr>
          </a:p>
          <a:p>
            <a:pPr algn="l" rtl="0"/>
            <a:endParaRPr lang="fr-BE" sz="2200" dirty="0"/>
          </a:p>
          <a:p>
            <a:pPr algn="l" rtl="0"/>
            <a:r>
              <a:rPr lang="fr-BE" sz="2200" kern="1200" dirty="0">
                <a:latin typeface="Arial"/>
                <a:ea typeface="+mn-ea"/>
                <a:cs typeface="+mn-cs"/>
              </a:rPr>
              <a:t>-Elaboration d’outils d’évaluation et d’apprentissage connectés à la littérature</a:t>
            </a:r>
            <a:endParaRPr lang="fr-BE" sz="2200" kern="1200" dirty="0">
              <a:latin typeface="Arial"/>
              <a:cs typeface="Arial"/>
            </a:endParaRPr>
          </a:p>
          <a:p>
            <a:pPr algn="l" rtl="0"/>
            <a:endParaRPr lang="fr-BE" sz="2200" dirty="0"/>
          </a:p>
          <a:p>
            <a:pPr algn="l" rtl="0"/>
            <a:r>
              <a:rPr lang="fr-BE" sz="2200" kern="1200" dirty="0">
                <a:latin typeface="Arial"/>
                <a:ea typeface="+mn-ea"/>
                <a:cs typeface="+mn-cs"/>
              </a:rPr>
              <a:t>-Prise en compte des difficultés constatées chez les enseignants mais non identifiées dans la littérature, et inversement, dans l’élaboration de l’outil d’évaluation </a:t>
            </a:r>
            <a:endParaRPr lang="fr-BE" sz="2200" kern="1200" dirty="0">
              <a:latin typeface="Arial"/>
              <a:cs typeface="Arial"/>
            </a:endParaRPr>
          </a:p>
          <a:p>
            <a:pPr algn="l" rtl="0"/>
            <a:endParaRPr lang="fr-BE" sz="2200" dirty="0"/>
          </a:p>
          <a:p>
            <a:pPr algn="l" rtl="0"/>
            <a:r>
              <a:rPr lang="fr-BE" sz="2200" kern="1200" dirty="0">
                <a:latin typeface="Arial"/>
                <a:ea typeface="+mn-ea"/>
                <a:cs typeface="+mn-cs"/>
              </a:rPr>
              <a:t>-…</a:t>
            </a:r>
            <a:endParaRPr lang="fr-BE" sz="2200" kern="1200" dirty="0">
              <a:latin typeface="Arial"/>
              <a:cs typeface="Arial"/>
            </a:endParaRPr>
          </a:p>
          <a:p>
            <a:pPr algn="ctr"/>
            <a:endParaRPr lang="en-US" sz="2400" dirty="0"/>
          </a:p>
        </p:txBody>
      </p:sp>
      <p:pic>
        <p:nvPicPr>
          <p:cNvPr id="9" name="Picture 8">
            <a:extLst>
              <a:ext uri="{FF2B5EF4-FFF2-40B4-BE49-F238E27FC236}">
                <a16:creationId xmlns:a16="http://schemas.microsoft.com/office/drawing/2014/main" id="{393C1144-5173-9CDC-2ED2-B8C03FFA8C58}"/>
              </a:ext>
            </a:extLst>
          </p:cNvPr>
          <p:cNvPicPr>
            <a:picLocks noChangeAspect="1"/>
          </p:cNvPicPr>
          <p:nvPr/>
        </p:nvPicPr>
        <p:blipFill>
          <a:blip r:embed="rId2"/>
          <a:stretch>
            <a:fillRect/>
          </a:stretch>
        </p:blipFill>
        <p:spPr>
          <a:xfrm>
            <a:off x="2767853" y="1762334"/>
            <a:ext cx="8774206" cy="834420"/>
          </a:xfrm>
          <a:prstGeom prst="rect">
            <a:avLst/>
          </a:prstGeom>
        </p:spPr>
      </p:pic>
      <p:sp>
        <p:nvSpPr>
          <p:cNvPr id="5" name="Slide Number Placeholder 4">
            <a:extLst>
              <a:ext uri="{FF2B5EF4-FFF2-40B4-BE49-F238E27FC236}">
                <a16:creationId xmlns:a16="http://schemas.microsoft.com/office/drawing/2014/main" id="{8CD8CDB3-7C38-4198-58FB-7144717A3817}"/>
              </a:ext>
            </a:extLst>
          </p:cNvPr>
          <p:cNvSpPr>
            <a:spLocks noGrp="1"/>
          </p:cNvSpPr>
          <p:nvPr>
            <p:ph type="sldNum" sz="quarter" idx="12"/>
          </p:nvPr>
        </p:nvSpPr>
        <p:spPr/>
        <p:txBody>
          <a:bodyPr/>
          <a:lstStyle/>
          <a:p>
            <a:fld id="{E9C65D10-87AF-0543-995D-B3B02FC12A40}" type="slidenum">
              <a:rPr lang="fr-FR" smtClean="0"/>
              <a:t>67</a:t>
            </a:fld>
            <a:endParaRPr lang="en-US"/>
          </a:p>
        </p:txBody>
      </p:sp>
      <p:sp>
        <p:nvSpPr>
          <p:cNvPr id="8" name="Title 1">
            <a:extLst>
              <a:ext uri="{FF2B5EF4-FFF2-40B4-BE49-F238E27FC236}">
                <a16:creationId xmlns:a16="http://schemas.microsoft.com/office/drawing/2014/main" id="{889BF054-5E2C-6FB8-FB9B-155F5471310F}"/>
              </a:ext>
            </a:extLst>
          </p:cNvPr>
          <p:cNvSpPr txBox="1">
            <a:spLocks/>
          </p:cNvSpPr>
          <p:nvPr/>
        </p:nvSpPr>
        <p:spPr>
          <a:xfrm>
            <a:off x="683592" y="619125"/>
            <a:ext cx="1124398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A80039"/>
                </a:solidFill>
                <a:latin typeface="Cambria"/>
                <a:cs typeface="Calibri"/>
              </a:rPr>
              <a:t>4-  Discussion et conclusion</a:t>
            </a:r>
            <a:endParaRPr lang="en-US" sz="3200" b="1" dirty="0">
              <a:solidFill>
                <a:srgbClr val="A80039"/>
              </a:solidFill>
              <a:latin typeface="Cambria"/>
              <a:ea typeface="Cambria"/>
              <a:cs typeface="Calibri"/>
            </a:endParaRPr>
          </a:p>
          <a:p>
            <a:endParaRPr lang="en-US" sz="4000" b="1" u="sng" dirty="0">
              <a:solidFill>
                <a:srgbClr val="C40C42"/>
              </a:solidFill>
              <a:latin typeface="Calibri"/>
              <a:ea typeface="Calibri"/>
              <a:cs typeface="Calibri"/>
            </a:endParaRPr>
          </a:p>
          <a:p>
            <a:endParaRPr lang="en-US" dirty="0"/>
          </a:p>
        </p:txBody>
      </p:sp>
    </p:spTree>
    <p:extLst>
      <p:ext uri="{BB962C8B-B14F-4D97-AF65-F5344CB8AC3E}">
        <p14:creationId xmlns:p14="http://schemas.microsoft.com/office/powerpoint/2010/main" val="3162451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2C14E-DFF3-004D-5410-465275BE7F9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7B0F2B5-4727-B863-F89C-494FDDAD51AC}"/>
              </a:ext>
            </a:extLst>
          </p:cNvPr>
          <p:cNvSpPr txBox="1"/>
          <p:nvPr/>
        </p:nvSpPr>
        <p:spPr>
          <a:xfrm>
            <a:off x="336176" y="851647"/>
            <a:ext cx="11452411"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200">
                <a:solidFill>
                  <a:srgbClr val="808080"/>
                </a:solidFill>
                <a:latin typeface="Calibri"/>
                <a:ea typeface="+mn-ea"/>
                <a:cs typeface="+mn-cs"/>
              </a:rPr>
              <a:t>Cette recherche </a:t>
            </a:r>
            <a:r>
              <a:rPr lang="fr-FR" sz="3200">
                <a:solidFill>
                  <a:srgbClr val="808080"/>
                </a:solidFill>
                <a:latin typeface="Calibri"/>
              </a:rPr>
              <a:t>complète cette </a:t>
            </a:r>
            <a:r>
              <a:rPr lang="fr-FR" sz="3200">
                <a:solidFill>
                  <a:srgbClr val="808080"/>
                </a:solidFill>
                <a:latin typeface="Calibri"/>
                <a:ea typeface="+mn-ea"/>
                <a:cs typeface="+mn-cs"/>
              </a:rPr>
              <a:t>complémentarité entre recherche et pratiques enseignantes :</a:t>
            </a:r>
            <a:endParaRPr lang="en-US" sz="3200"/>
          </a:p>
          <a:p>
            <a:pPr marL="347345" indent="-347345" algn="l"/>
            <a:endParaRPr lang="fr-FR" sz="2800" dirty="0">
              <a:solidFill>
                <a:srgbClr val="808080"/>
              </a:solidFill>
              <a:latin typeface="Calibri"/>
              <a:ea typeface="Calibri"/>
              <a:cs typeface="Calibri"/>
            </a:endParaRPr>
          </a:p>
          <a:p>
            <a:pPr algn="ctr"/>
            <a:endParaRPr lang="en-US"/>
          </a:p>
        </p:txBody>
      </p:sp>
      <p:sp>
        <p:nvSpPr>
          <p:cNvPr id="7" name="TextBox 6">
            <a:extLst>
              <a:ext uri="{FF2B5EF4-FFF2-40B4-BE49-F238E27FC236}">
                <a16:creationId xmlns:a16="http://schemas.microsoft.com/office/drawing/2014/main" id="{5F557613-BEC2-8A1C-0897-CCD580ADF682}"/>
              </a:ext>
            </a:extLst>
          </p:cNvPr>
          <p:cNvSpPr txBox="1"/>
          <p:nvPr/>
        </p:nvSpPr>
        <p:spPr>
          <a:xfrm>
            <a:off x="605118" y="2129118"/>
            <a:ext cx="10903323"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200" dirty="0">
                <a:latin typeface="Arial"/>
              </a:rPr>
              <a:t>-Confirmation de certains obstacles identifiés par les enseignants et non par la </a:t>
            </a:r>
            <a:r>
              <a:rPr lang="fr-FR" sz="2200">
                <a:latin typeface="Arial"/>
              </a:rPr>
              <a:t>littérature </a:t>
            </a:r>
            <a:endParaRPr lang="en-US" sz="2200">
              <a:latin typeface="Arial"/>
            </a:endParaRPr>
          </a:p>
          <a:p>
            <a:endParaRPr lang="fr-FR" sz="2200" dirty="0">
              <a:latin typeface="Arial"/>
            </a:endParaRPr>
          </a:p>
          <a:p>
            <a:r>
              <a:rPr lang="fr-FR" sz="2200">
                <a:latin typeface="Arial"/>
              </a:rPr>
              <a:t>-Confirmation de certains obstacles identifiés par la littérature et non par les enseignants (développement de la compréhension des obstacles)</a:t>
            </a:r>
          </a:p>
          <a:p>
            <a:endParaRPr lang="fr-FR" sz="2200" dirty="0">
              <a:latin typeface="Arial"/>
            </a:endParaRPr>
          </a:p>
          <a:p>
            <a:r>
              <a:rPr lang="fr-FR" sz="2200">
                <a:latin typeface="Arial"/>
              </a:rPr>
              <a:t>-Nuance quant à la présence d’autres obstacles identifiés dans la littérature</a:t>
            </a:r>
          </a:p>
          <a:p>
            <a:endParaRPr lang="fr-FR" sz="2200" dirty="0">
              <a:latin typeface="Arial"/>
            </a:endParaRPr>
          </a:p>
          <a:p>
            <a:r>
              <a:rPr lang="fr-FR" sz="2200">
                <a:latin typeface="Arial"/>
              </a:rPr>
              <a:t>-Validation d’outils d’apprentissage et d’évaluation</a:t>
            </a:r>
          </a:p>
          <a:p>
            <a:pPr algn="l"/>
            <a:endParaRPr lang="fr-FR" sz="2200" dirty="0">
              <a:latin typeface="Arial"/>
            </a:endParaRPr>
          </a:p>
          <a:p>
            <a:pPr algn="l" rtl="0"/>
            <a:r>
              <a:rPr lang="fr-BE" sz="2200">
                <a:latin typeface="Arial"/>
              </a:rPr>
              <a:t>-…</a:t>
            </a:r>
          </a:p>
          <a:p>
            <a:pPr algn="ctr"/>
            <a:endParaRPr lang="en-US" sz="2400"/>
          </a:p>
        </p:txBody>
      </p:sp>
      <p:sp>
        <p:nvSpPr>
          <p:cNvPr id="5" name="Slide Number Placeholder 4">
            <a:extLst>
              <a:ext uri="{FF2B5EF4-FFF2-40B4-BE49-F238E27FC236}">
                <a16:creationId xmlns:a16="http://schemas.microsoft.com/office/drawing/2014/main" id="{E57E6185-CA2F-364C-96DA-F3177966B915}"/>
              </a:ext>
            </a:extLst>
          </p:cNvPr>
          <p:cNvSpPr>
            <a:spLocks noGrp="1"/>
          </p:cNvSpPr>
          <p:nvPr>
            <p:ph type="sldNum" sz="quarter" idx="12"/>
          </p:nvPr>
        </p:nvSpPr>
        <p:spPr/>
        <p:txBody>
          <a:bodyPr/>
          <a:lstStyle/>
          <a:p>
            <a:fld id="{E9C65D10-87AF-0543-995D-B3B02FC12A40}" type="slidenum">
              <a:rPr lang="fr-FR" smtClean="0"/>
              <a:t>68</a:t>
            </a:fld>
            <a:endParaRPr lang="en-US"/>
          </a:p>
        </p:txBody>
      </p:sp>
      <p:sp>
        <p:nvSpPr>
          <p:cNvPr id="10" name="Title 1">
            <a:extLst>
              <a:ext uri="{FF2B5EF4-FFF2-40B4-BE49-F238E27FC236}">
                <a16:creationId xmlns:a16="http://schemas.microsoft.com/office/drawing/2014/main" id="{30305214-8894-E812-571B-4A21FD37227C}"/>
              </a:ext>
            </a:extLst>
          </p:cNvPr>
          <p:cNvSpPr txBox="1">
            <a:spLocks/>
          </p:cNvSpPr>
          <p:nvPr/>
        </p:nvSpPr>
        <p:spPr>
          <a:xfrm>
            <a:off x="683592" y="619125"/>
            <a:ext cx="11243982" cy="1347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A80039"/>
                </a:solidFill>
                <a:latin typeface="Cambria"/>
                <a:cs typeface="Calibri"/>
              </a:rPr>
              <a:t>4- Discussion et conclusion</a:t>
            </a:r>
          </a:p>
          <a:p>
            <a:endParaRPr lang="en-US" sz="4000" b="1" u="sng">
              <a:solidFill>
                <a:srgbClr val="C40C42"/>
              </a:solidFill>
              <a:latin typeface="Calibri"/>
              <a:ea typeface="Calibri"/>
              <a:cs typeface="Calibri"/>
            </a:endParaRPr>
          </a:p>
          <a:p>
            <a:endParaRPr lang="en-US"/>
          </a:p>
        </p:txBody>
      </p:sp>
    </p:spTree>
    <p:extLst>
      <p:ext uri="{BB962C8B-B14F-4D97-AF65-F5344CB8AC3E}">
        <p14:creationId xmlns:p14="http://schemas.microsoft.com/office/powerpoint/2010/main" val="2972516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4">
            <a:extLst>
              <a:ext uri="{FF2B5EF4-FFF2-40B4-BE49-F238E27FC236}">
                <a16:creationId xmlns:a16="http://schemas.microsoft.com/office/drawing/2014/main" id="{500B63EF-26D7-1F19-64C7-D7CBA8A2740C}"/>
              </a:ext>
            </a:extLst>
          </p:cNvPr>
          <p:cNvSpPr txBox="1"/>
          <p:nvPr/>
        </p:nvSpPr>
        <p:spPr>
          <a:xfrm>
            <a:off x="1169420" y="526088"/>
            <a:ext cx="9082087" cy="1938992"/>
          </a:xfrm>
          <a:prstGeom prst="rect">
            <a:avLst/>
          </a:prstGeom>
          <a:noFill/>
        </p:spPr>
        <p:txBody>
          <a:bodyPr wrap="square" lIns="91440" tIns="45720" rIns="91440" bIns="45720" anchor="t">
            <a:spAutoFit/>
          </a:bodyPr>
          <a:lstStyle/>
          <a:p>
            <a:endParaRPr lang="fr-BE" b="1" dirty="0">
              <a:solidFill>
                <a:srgbClr val="00ABCC"/>
              </a:solidFill>
              <a:latin typeface="Calibri" panose="020F0502020204030204" pitchFamily="34" charset="0"/>
              <a:ea typeface="Calibri" panose="020F0502020204030204" pitchFamily="34" charset="0"/>
              <a:cs typeface="Calibri" panose="020F0502020204030204" pitchFamily="34" charset="0"/>
            </a:endParaRPr>
          </a:p>
          <a:p>
            <a:endParaRPr lang="fr-BE" b="1" dirty="0">
              <a:solidFill>
                <a:srgbClr val="00ABCC"/>
              </a:solidFill>
              <a:latin typeface="Calibri" panose="020F0502020204030204" pitchFamily="34" charset="0"/>
              <a:ea typeface="Calibri" panose="020F0502020204030204" pitchFamily="34" charset="0"/>
              <a:cs typeface="Calibri" panose="020F0502020204030204" pitchFamily="34" charset="0"/>
            </a:endParaRPr>
          </a:p>
          <a:p>
            <a:pPr algn="ctr"/>
            <a:r>
              <a:rPr lang="fr-BE" sz="2800" b="1">
                <a:latin typeface="Cambria"/>
                <a:ea typeface="Cambria"/>
              </a:rPr>
              <a:t>Partie 4 :</a:t>
            </a:r>
            <a:endParaRPr lang="fr-BE" sz="2800" b="1" dirty="0">
              <a:latin typeface="Cambria"/>
              <a:ea typeface="Cambria"/>
            </a:endParaRPr>
          </a:p>
          <a:p>
            <a:pPr algn="ctr"/>
            <a:endParaRPr lang="fr-BE" sz="2800" b="1" dirty="0">
              <a:latin typeface="Cambria"/>
              <a:ea typeface="Cambria"/>
            </a:endParaRPr>
          </a:p>
          <a:p>
            <a:pPr algn="ctr"/>
            <a:r>
              <a:rPr lang="fr-BE" sz="2800" b="1">
                <a:latin typeface="Cambria"/>
                <a:ea typeface="Cambria"/>
              </a:rPr>
              <a:t>Bilan</a:t>
            </a:r>
            <a:endParaRPr lang="fr-BE" sz="2800" b="1" dirty="0">
              <a:latin typeface="Cambria"/>
              <a:ea typeface="Cambria"/>
            </a:endParaRPr>
          </a:p>
        </p:txBody>
      </p:sp>
      <p:sp>
        <p:nvSpPr>
          <p:cNvPr id="3" name="Slide Number Placeholder 2">
            <a:extLst>
              <a:ext uri="{FF2B5EF4-FFF2-40B4-BE49-F238E27FC236}">
                <a16:creationId xmlns:a16="http://schemas.microsoft.com/office/drawing/2014/main" id="{775FF887-8C4A-52F0-770B-7621E64C7001}"/>
              </a:ext>
            </a:extLst>
          </p:cNvPr>
          <p:cNvSpPr>
            <a:spLocks noGrp="1"/>
          </p:cNvSpPr>
          <p:nvPr>
            <p:ph type="sldNum" sz="quarter" idx="12"/>
          </p:nvPr>
        </p:nvSpPr>
        <p:spPr/>
        <p:txBody>
          <a:bodyPr/>
          <a:lstStyle/>
          <a:p>
            <a:fld id="{E9C65D10-87AF-0543-995D-B3B02FC12A40}" type="slidenum">
              <a:rPr lang="fr-FR" smtClean="0"/>
              <a:t>69</a:t>
            </a:fld>
            <a:endParaRPr lang="en-US"/>
          </a:p>
        </p:txBody>
      </p:sp>
    </p:spTree>
    <p:extLst>
      <p:ext uri="{BB962C8B-B14F-4D97-AF65-F5344CB8AC3E}">
        <p14:creationId xmlns:p14="http://schemas.microsoft.com/office/powerpoint/2010/main" val="3008085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9D90D-2300-0BA6-424F-63CFA6EA37E3}"/>
            </a:ext>
          </a:extLst>
        </p:cNvPr>
        <p:cNvGrpSpPr/>
        <p:nvPr/>
      </p:nvGrpSpPr>
      <p:grpSpPr>
        <a:xfrm>
          <a:off x="0" y="0"/>
          <a:ext cx="0" cy="0"/>
          <a:chOff x="0" y="0"/>
          <a:chExt cx="0" cy="0"/>
        </a:xfrm>
      </p:grpSpPr>
      <p:sp>
        <p:nvSpPr>
          <p:cNvPr id="24578" name="ZoneTexte 3">
            <a:extLst>
              <a:ext uri="{FF2B5EF4-FFF2-40B4-BE49-F238E27FC236}">
                <a16:creationId xmlns:a16="http://schemas.microsoft.com/office/drawing/2014/main" id="{5BDB7515-F8A5-E494-6809-F69DC49C0216}"/>
              </a:ext>
            </a:extLst>
          </p:cNvPr>
          <p:cNvSpPr txBox="1">
            <a:spLocks noChangeArrowheads="1"/>
          </p:cNvSpPr>
          <p:nvPr/>
        </p:nvSpPr>
        <p:spPr bwMode="auto">
          <a:xfrm>
            <a:off x="594640" y="388453"/>
            <a:ext cx="95615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eaLnBrk="1" hangingPunct="1"/>
            <a:r>
              <a:rPr lang="fr-BE" altLang="fr-FR" sz="3200" b="1" dirty="0">
                <a:solidFill>
                  <a:srgbClr val="A80039"/>
                </a:solidFill>
                <a:latin typeface="Cambria"/>
                <a:ea typeface="Cambria"/>
                <a:cs typeface="Calibri"/>
              </a:rPr>
              <a:t>Quelques résultats</a:t>
            </a:r>
          </a:p>
        </p:txBody>
      </p:sp>
      <p:sp>
        <p:nvSpPr>
          <p:cNvPr id="6" name="ZoneTexte 5">
            <a:extLst>
              <a:ext uri="{FF2B5EF4-FFF2-40B4-BE49-F238E27FC236}">
                <a16:creationId xmlns:a16="http://schemas.microsoft.com/office/drawing/2014/main" id="{10AA0459-63CF-509B-A709-582FC7B09756}"/>
              </a:ext>
            </a:extLst>
          </p:cNvPr>
          <p:cNvSpPr txBox="1"/>
          <p:nvPr/>
        </p:nvSpPr>
        <p:spPr>
          <a:xfrm>
            <a:off x="1078579" y="1477002"/>
            <a:ext cx="8593634" cy="1569660"/>
          </a:xfrm>
          <a:prstGeom prst="rect">
            <a:avLst/>
          </a:prstGeom>
          <a:noFill/>
        </p:spPr>
        <p:txBody>
          <a:bodyPr wrap="square" lIns="91440" tIns="45720" rIns="91440" bIns="45720" anchor="t">
            <a:spAutoFit/>
          </a:bodyPr>
          <a:lstStyle/>
          <a:p>
            <a:pPr marL="0" indent="0">
              <a:buNone/>
            </a:pPr>
            <a:r>
              <a:rPr lang="fr-FR" sz="2400" dirty="0">
                <a:latin typeface="Cambria"/>
                <a:ea typeface="Cambria"/>
              </a:rPr>
              <a:t>Un test identique en 2007, 2012 et 2017</a:t>
            </a:r>
          </a:p>
          <a:p>
            <a:pPr marL="0" indent="0">
              <a:buNone/>
            </a:pPr>
            <a:endParaRPr lang="fr-FR" sz="1800" dirty="0">
              <a:latin typeface="Cambria" panose="02040503050406030204" pitchFamily="18" charset="0"/>
            </a:endParaRPr>
          </a:p>
          <a:p>
            <a:pPr marL="0" indent="0">
              <a:buNone/>
            </a:pPr>
            <a:endParaRPr lang="fr-FR" dirty="0">
              <a:latin typeface="Cambria" panose="02040503050406030204" pitchFamily="18" charset="0"/>
            </a:endParaRPr>
          </a:p>
          <a:p>
            <a:pPr marL="0" indent="0">
              <a:buNone/>
            </a:pPr>
            <a:endParaRPr lang="fr-FR" sz="1800" dirty="0">
              <a:latin typeface="Cambria" panose="02040503050406030204" pitchFamily="18" charset="0"/>
            </a:endParaRPr>
          </a:p>
          <a:p>
            <a:pPr marL="0" indent="0">
              <a:buNone/>
            </a:pPr>
            <a:endParaRPr lang="fr-FR" dirty="0"/>
          </a:p>
        </p:txBody>
      </p:sp>
      <mc:AlternateContent xmlns:mc="http://schemas.openxmlformats.org/markup-compatibility/2006" xmlns:a14="http://schemas.microsoft.com/office/drawing/2010/main">
        <mc:Choice Requires="a14">
          <p:graphicFrame>
            <p:nvGraphicFramePr>
              <p:cNvPr id="7" name="Tableau 6">
                <a:extLst>
                  <a:ext uri="{FF2B5EF4-FFF2-40B4-BE49-F238E27FC236}">
                    <a16:creationId xmlns:a16="http://schemas.microsoft.com/office/drawing/2014/main" id="{772E9439-4956-AA4C-850F-30D5C9624E40}"/>
                  </a:ext>
                </a:extLst>
              </p:cNvPr>
              <p:cNvGraphicFramePr>
                <a:graphicFrameLocks noGrp="1"/>
              </p:cNvGraphicFramePr>
              <p:nvPr/>
            </p:nvGraphicFramePr>
            <p:xfrm>
              <a:off x="862957" y="2346080"/>
              <a:ext cx="2713620" cy="1097280"/>
            </p:xfrm>
            <a:graphic>
              <a:graphicData uri="http://schemas.openxmlformats.org/drawingml/2006/table">
                <a:tbl>
                  <a:tblPr firstRow="1" bandRow="1">
                    <a:tableStyleId>{5C22544A-7EE6-4342-B048-85BDC9FD1C3A}</a:tableStyleId>
                  </a:tblPr>
                  <a:tblGrid>
                    <a:gridCol w="1356810">
                      <a:extLst>
                        <a:ext uri="{9D8B030D-6E8A-4147-A177-3AD203B41FA5}">
                          <a16:colId xmlns:a16="http://schemas.microsoft.com/office/drawing/2014/main" val="1687438607"/>
                        </a:ext>
                      </a:extLst>
                    </a:gridCol>
                    <a:gridCol w="1356810">
                      <a:extLst>
                        <a:ext uri="{9D8B030D-6E8A-4147-A177-3AD203B41FA5}">
                          <a16:colId xmlns:a16="http://schemas.microsoft.com/office/drawing/2014/main" val="3962944510"/>
                        </a:ext>
                      </a:extLst>
                    </a:gridCol>
                  </a:tblGrid>
                  <a:tr h="0">
                    <a:tc gridSpan="2">
                      <a:txBody>
                        <a:bodyPr/>
                        <a:lstStyle/>
                        <a:p>
                          <a:pPr algn="ctr"/>
                          <a:r>
                            <a:rPr lang="fr-FR" dirty="0">
                              <a:latin typeface="Cambria" panose="02040503050406030204" pitchFamily="18" charset="0"/>
                            </a:rPr>
                            <a:t>2007</a:t>
                          </a:r>
                        </a:p>
                      </a:txBody>
                      <a:tcPr/>
                    </a:tc>
                    <a:tc hMerge="1">
                      <a:txBody>
                        <a:bodyPr/>
                        <a:lstStyle/>
                        <a:p>
                          <a:endParaRPr lang="fr-FR" dirty="0"/>
                        </a:p>
                      </a:txBody>
                      <a:tcPr/>
                    </a:tc>
                    <a:extLst>
                      <a:ext uri="{0D108BD9-81ED-4DB2-BD59-A6C34878D82A}">
                        <a16:rowId xmlns:a16="http://schemas.microsoft.com/office/drawing/2014/main" val="3431993479"/>
                      </a:ext>
                    </a:extLst>
                  </a:tr>
                  <a:tr h="0">
                    <a:tc>
                      <a:txBody>
                        <a:bodyPr/>
                        <a:lstStyle/>
                        <a:p>
                          <a:r>
                            <a:rPr lang="fr-FR" dirty="0">
                              <a:latin typeface="Cambria" panose="02040503050406030204" pitchFamily="18" charset="0"/>
                            </a:rPr>
                            <a:t>Note </a:t>
                          </a:r>
                          <a14:m>
                            <m:oMath xmlns:m="http://schemas.openxmlformats.org/officeDocument/2006/math">
                              <m:r>
                                <a:rPr lang="fr-FR"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10</m:t>
                              </m:r>
                            </m:oMath>
                          </a14:m>
                          <a:endParaRPr lang="fr-FR" dirty="0">
                            <a:latin typeface="Cambria" panose="02040503050406030204" pitchFamily="18" charset="0"/>
                          </a:endParaRPr>
                        </a:p>
                      </a:txBody>
                      <a:tcPr/>
                    </a:tc>
                    <a:tc>
                      <a:txBody>
                        <a:bodyPr/>
                        <a:lstStyle/>
                        <a:p>
                          <a:pPr algn="ctr"/>
                          <a:r>
                            <a:rPr lang="fr-FR" dirty="0">
                              <a:latin typeface="Cambria" panose="02040503050406030204" pitchFamily="18" charset="0"/>
                            </a:rPr>
                            <a:t>64%</a:t>
                          </a:r>
                        </a:p>
                      </a:txBody>
                      <a:tcPr/>
                    </a:tc>
                    <a:extLst>
                      <a:ext uri="{0D108BD9-81ED-4DB2-BD59-A6C34878D82A}">
                        <a16:rowId xmlns:a16="http://schemas.microsoft.com/office/drawing/2014/main" val="3743467075"/>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Cambria" panose="02040503050406030204" pitchFamily="18" charset="0"/>
                            </a:rPr>
                            <a:t>Note </a:t>
                          </a:r>
                          <a14:m>
                            <m:oMath xmlns:m="http://schemas.openxmlformats.org/officeDocument/2006/math">
                              <m:r>
                                <a:rPr lang="fr-FR"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14</m:t>
                              </m:r>
                            </m:oMath>
                          </a14:m>
                          <a:endParaRPr lang="fr-FR" dirty="0">
                            <a:latin typeface="Cambria" panose="02040503050406030204" pitchFamily="18" charset="0"/>
                          </a:endParaRPr>
                        </a:p>
                      </a:txBody>
                      <a:tcPr/>
                    </a:tc>
                    <a:tc>
                      <a:txBody>
                        <a:bodyPr/>
                        <a:lstStyle/>
                        <a:p>
                          <a:pPr algn="ctr"/>
                          <a:r>
                            <a:rPr lang="fr-FR" dirty="0">
                              <a:latin typeface="Cambria" panose="02040503050406030204" pitchFamily="18" charset="0"/>
                            </a:rPr>
                            <a:t>36%</a:t>
                          </a:r>
                        </a:p>
                      </a:txBody>
                      <a:tcPr/>
                    </a:tc>
                    <a:extLst>
                      <a:ext uri="{0D108BD9-81ED-4DB2-BD59-A6C34878D82A}">
                        <a16:rowId xmlns:a16="http://schemas.microsoft.com/office/drawing/2014/main" val="722423999"/>
                      </a:ext>
                    </a:extLst>
                  </a:tr>
                </a:tbl>
              </a:graphicData>
            </a:graphic>
          </p:graphicFrame>
        </mc:Choice>
        <mc:Fallback xmlns="">
          <p:graphicFrame>
            <p:nvGraphicFramePr>
              <p:cNvPr id="7" name="Tableau 6">
                <a:extLst>
                  <a:ext uri="{FF2B5EF4-FFF2-40B4-BE49-F238E27FC236}">
                    <a16:creationId xmlns:a16="http://schemas.microsoft.com/office/drawing/2014/main" id="{772E9439-4956-AA4C-850F-30D5C9624E40}"/>
                  </a:ext>
                </a:extLst>
              </p:cNvPr>
              <p:cNvGraphicFramePr>
                <a:graphicFrameLocks noGrp="1"/>
              </p:cNvGraphicFramePr>
              <p:nvPr/>
            </p:nvGraphicFramePr>
            <p:xfrm>
              <a:off x="862957" y="2346080"/>
              <a:ext cx="2713620" cy="1097280"/>
            </p:xfrm>
            <a:graphic>
              <a:graphicData uri="http://schemas.openxmlformats.org/drawingml/2006/table">
                <a:tbl>
                  <a:tblPr firstRow="1" bandRow="1">
                    <a:tableStyleId>{5C22544A-7EE6-4342-B048-85BDC9FD1C3A}</a:tableStyleId>
                  </a:tblPr>
                  <a:tblGrid>
                    <a:gridCol w="1356810">
                      <a:extLst>
                        <a:ext uri="{9D8B030D-6E8A-4147-A177-3AD203B41FA5}">
                          <a16:colId xmlns:a16="http://schemas.microsoft.com/office/drawing/2014/main" val="1687438607"/>
                        </a:ext>
                      </a:extLst>
                    </a:gridCol>
                    <a:gridCol w="1356810">
                      <a:extLst>
                        <a:ext uri="{9D8B030D-6E8A-4147-A177-3AD203B41FA5}">
                          <a16:colId xmlns:a16="http://schemas.microsoft.com/office/drawing/2014/main" val="3962944510"/>
                        </a:ext>
                      </a:extLst>
                    </a:gridCol>
                  </a:tblGrid>
                  <a:tr h="365760">
                    <a:tc gridSpan="2">
                      <a:txBody>
                        <a:bodyPr/>
                        <a:lstStyle/>
                        <a:p>
                          <a:pPr algn="ctr"/>
                          <a:r>
                            <a:rPr lang="fr-FR">
                              <a:latin typeface="Cambria" panose="02040503050406030204" pitchFamily="18" charset="0"/>
                            </a:rPr>
                            <a:t>2007</a:t>
                          </a:r>
                        </a:p>
                      </a:txBody>
                      <a:tcPr/>
                    </a:tc>
                    <a:tc hMerge="1">
                      <a:txBody>
                        <a:bodyPr/>
                        <a:lstStyle/>
                        <a:p>
                          <a:endParaRPr lang="fr-FR"/>
                        </a:p>
                      </a:txBody>
                      <a:tcPr/>
                    </a:tc>
                    <a:extLst>
                      <a:ext uri="{0D108BD9-81ED-4DB2-BD59-A6C34878D82A}">
                        <a16:rowId xmlns:a16="http://schemas.microsoft.com/office/drawing/2014/main" val="3431993479"/>
                      </a:ext>
                    </a:extLst>
                  </a:tr>
                  <a:tr h="365760">
                    <a:tc>
                      <a:txBody>
                        <a:bodyPr/>
                        <a:lstStyle/>
                        <a:p>
                          <a:endParaRPr lang="en-US"/>
                        </a:p>
                      </a:txBody>
                      <a:tcPr>
                        <a:blipFill>
                          <a:blip r:embed="rId2"/>
                          <a:stretch>
                            <a:fillRect l="-448" t="-108197" r="-101794" b="-122951"/>
                          </a:stretch>
                        </a:blipFill>
                      </a:tcPr>
                    </a:tc>
                    <a:tc>
                      <a:txBody>
                        <a:bodyPr/>
                        <a:lstStyle/>
                        <a:p>
                          <a:pPr algn="ctr"/>
                          <a:r>
                            <a:rPr lang="fr-FR">
                              <a:latin typeface="Cambria" panose="02040503050406030204" pitchFamily="18" charset="0"/>
                            </a:rPr>
                            <a:t>64%</a:t>
                          </a:r>
                        </a:p>
                      </a:txBody>
                      <a:tcPr/>
                    </a:tc>
                    <a:extLst>
                      <a:ext uri="{0D108BD9-81ED-4DB2-BD59-A6C34878D82A}">
                        <a16:rowId xmlns:a16="http://schemas.microsoft.com/office/drawing/2014/main" val="3743467075"/>
                      </a:ext>
                    </a:extLst>
                  </a:tr>
                  <a:tr h="365760">
                    <a:tc>
                      <a:txBody>
                        <a:bodyPr/>
                        <a:lstStyle/>
                        <a:p>
                          <a:endParaRPr lang="en-US"/>
                        </a:p>
                      </a:txBody>
                      <a:tcPr>
                        <a:blipFill>
                          <a:blip r:embed="rId2"/>
                          <a:stretch>
                            <a:fillRect l="-448" t="-211667" r="-101794" b="-25000"/>
                          </a:stretch>
                        </a:blipFill>
                      </a:tcPr>
                    </a:tc>
                    <a:tc>
                      <a:txBody>
                        <a:bodyPr/>
                        <a:lstStyle/>
                        <a:p>
                          <a:pPr algn="ctr"/>
                          <a:r>
                            <a:rPr lang="fr-FR">
                              <a:latin typeface="Cambria" panose="02040503050406030204" pitchFamily="18" charset="0"/>
                            </a:rPr>
                            <a:t>36%</a:t>
                          </a:r>
                        </a:p>
                      </a:txBody>
                      <a:tcPr/>
                    </a:tc>
                    <a:extLst>
                      <a:ext uri="{0D108BD9-81ED-4DB2-BD59-A6C34878D82A}">
                        <a16:rowId xmlns:a16="http://schemas.microsoft.com/office/drawing/2014/main" val="72242399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au 12">
                <a:extLst>
                  <a:ext uri="{FF2B5EF4-FFF2-40B4-BE49-F238E27FC236}">
                    <a16:creationId xmlns:a16="http://schemas.microsoft.com/office/drawing/2014/main" id="{3F50E8DA-AADD-F1D2-E696-9FEB1554DCDA}"/>
                  </a:ext>
                </a:extLst>
              </p:cNvPr>
              <p:cNvGraphicFramePr>
                <a:graphicFrameLocks noGrp="1"/>
              </p:cNvGraphicFramePr>
              <p:nvPr/>
            </p:nvGraphicFramePr>
            <p:xfrm>
              <a:off x="3792199" y="2357655"/>
              <a:ext cx="2713620" cy="1097280"/>
            </p:xfrm>
            <a:graphic>
              <a:graphicData uri="http://schemas.openxmlformats.org/drawingml/2006/table">
                <a:tbl>
                  <a:tblPr firstRow="1" bandRow="1">
                    <a:tableStyleId>{5C22544A-7EE6-4342-B048-85BDC9FD1C3A}</a:tableStyleId>
                  </a:tblPr>
                  <a:tblGrid>
                    <a:gridCol w="1356810">
                      <a:extLst>
                        <a:ext uri="{9D8B030D-6E8A-4147-A177-3AD203B41FA5}">
                          <a16:colId xmlns:a16="http://schemas.microsoft.com/office/drawing/2014/main" val="3703352011"/>
                        </a:ext>
                      </a:extLst>
                    </a:gridCol>
                    <a:gridCol w="1356810">
                      <a:extLst>
                        <a:ext uri="{9D8B030D-6E8A-4147-A177-3AD203B41FA5}">
                          <a16:colId xmlns:a16="http://schemas.microsoft.com/office/drawing/2014/main" val="751677189"/>
                        </a:ext>
                      </a:extLst>
                    </a:gridCol>
                  </a:tblGrid>
                  <a:tr h="0">
                    <a:tc gridSpan="2">
                      <a:txBody>
                        <a:bodyPr/>
                        <a:lstStyle/>
                        <a:p>
                          <a:pPr algn="ctr"/>
                          <a:r>
                            <a:rPr lang="fr-FR" dirty="0">
                              <a:latin typeface="Cambria" panose="02040503050406030204" pitchFamily="18" charset="0"/>
                            </a:rPr>
                            <a:t>2012</a:t>
                          </a:r>
                        </a:p>
                      </a:txBody>
                      <a:tcPr/>
                    </a:tc>
                    <a:tc hMerge="1">
                      <a:txBody>
                        <a:bodyPr/>
                        <a:lstStyle/>
                        <a:p>
                          <a:endParaRPr lang="fr-FR" dirty="0"/>
                        </a:p>
                      </a:txBody>
                      <a:tcPr/>
                    </a:tc>
                    <a:extLst>
                      <a:ext uri="{0D108BD9-81ED-4DB2-BD59-A6C34878D82A}">
                        <a16:rowId xmlns:a16="http://schemas.microsoft.com/office/drawing/2014/main" val="3676975180"/>
                      </a:ext>
                    </a:extLst>
                  </a:tr>
                  <a:tr h="0">
                    <a:tc>
                      <a:txBody>
                        <a:bodyPr/>
                        <a:lstStyle/>
                        <a:p>
                          <a:r>
                            <a:rPr lang="fr-FR" dirty="0">
                              <a:latin typeface="Cambria" panose="02040503050406030204" pitchFamily="18" charset="0"/>
                            </a:rPr>
                            <a:t>Note </a:t>
                          </a:r>
                          <a14:m>
                            <m:oMath xmlns:m="http://schemas.openxmlformats.org/officeDocument/2006/math">
                              <m:r>
                                <a:rPr lang="fr-FR"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10</m:t>
                              </m:r>
                            </m:oMath>
                          </a14:m>
                          <a:endParaRPr lang="fr-FR" dirty="0">
                            <a:latin typeface="Cambria" panose="02040503050406030204" pitchFamily="18" charset="0"/>
                          </a:endParaRPr>
                        </a:p>
                      </a:txBody>
                      <a:tcPr/>
                    </a:tc>
                    <a:tc>
                      <a:txBody>
                        <a:bodyPr/>
                        <a:lstStyle/>
                        <a:p>
                          <a:pPr algn="ctr"/>
                          <a:r>
                            <a:rPr lang="fr-FR" dirty="0">
                              <a:latin typeface="Cambria" panose="02040503050406030204" pitchFamily="18" charset="0"/>
                            </a:rPr>
                            <a:t>49%</a:t>
                          </a:r>
                        </a:p>
                      </a:txBody>
                      <a:tcPr/>
                    </a:tc>
                    <a:extLst>
                      <a:ext uri="{0D108BD9-81ED-4DB2-BD59-A6C34878D82A}">
                        <a16:rowId xmlns:a16="http://schemas.microsoft.com/office/drawing/2014/main" val="817825081"/>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Cambria" panose="02040503050406030204" pitchFamily="18" charset="0"/>
                            </a:rPr>
                            <a:t>Note </a:t>
                          </a:r>
                          <a14:m>
                            <m:oMath xmlns:m="http://schemas.openxmlformats.org/officeDocument/2006/math">
                              <m:r>
                                <a:rPr lang="fr-FR"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14</m:t>
                              </m:r>
                            </m:oMath>
                          </a14:m>
                          <a:endParaRPr lang="fr-FR" dirty="0">
                            <a:latin typeface="Cambria" panose="02040503050406030204" pitchFamily="18" charset="0"/>
                          </a:endParaRPr>
                        </a:p>
                      </a:txBody>
                      <a:tcPr/>
                    </a:tc>
                    <a:tc>
                      <a:txBody>
                        <a:bodyPr/>
                        <a:lstStyle/>
                        <a:p>
                          <a:pPr algn="ctr"/>
                          <a:r>
                            <a:rPr lang="fr-FR" dirty="0">
                              <a:latin typeface="Cambria" panose="02040503050406030204" pitchFamily="18" charset="0"/>
                            </a:rPr>
                            <a:t>9%</a:t>
                          </a:r>
                        </a:p>
                      </a:txBody>
                      <a:tcPr/>
                    </a:tc>
                    <a:extLst>
                      <a:ext uri="{0D108BD9-81ED-4DB2-BD59-A6C34878D82A}">
                        <a16:rowId xmlns:a16="http://schemas.microsoft.com/office/drawing/2014/main" val="4155270025"/>
                      </a:ext>
                    </a:extLst>
                  </a:tr>
                </a:tbl>
              </a:graphicData>
            </a:graphic>
          </p:graphicFrame>
        </mc:Choice>
        <mc:Fallback xmlns="">
          <p:graphicFrame>
            <p:nvGraphicFramePr>
              <p:cNvPr id="13" name="Tableau 12">
                <a:extLst>
                  <a:ext uri="{FF2B5EF4-FFF2-40B4-BE49-F238E27FC236}">
                    <a16:creationId xmlns:a16="http://schemas.microsoft.com/office/drawing/2014/main" id="{3F50E8DA-AADD-F1D2-E696-9FEB1554DCDA}"/>
                  </a:ext>
                </a:extLst>
              </p:cNvPr>
              <p:cNvGraphicFramePr>
                <a:graphicFrameLocks noGrp="1"/>
              </p:cNvGraphicFramePr>
              <p:nvPr/>
            </p:nvGraphicFramePr>
            <p:xfrm>
              <a:off x="3792199" y="2357655"/>
              <a:ext cx="2713620" cy="1097280"/>
            </p:xfrm>
            <a:graphic>
              <a:graphicData uri="http://schemas.openxmlformats.org/drawingml/2006/table">
                <a:tbl>
                  <a:tblPr firstRow="1" bandRow="1">
                    <a:tableStyleId>{5C22544A-7EE6-4342-B048-85BDC9FD1C3A}</a:tableStyleId>
                  </a:tblPr>
                  <a:tblGrid>
                    <a:gridCol w="1356810">
                      <a:extLst>
                        <a:ext uri="{9D8B030D-6E8A-4147-A177-3AD203B41FA5}">
                          <a16:colId xmlns:a16="http://schemas.microsoft.com/office/drawing/2014/main" val="3703352011"/>
                        </a:ext>
                      </a:extLst>
                    </a:gridCol>
                    <a:gridCol w="1356810">
                      <a:extLst>
                        <a:ext uri="{9D8B030D-6E8A-4147-A177-3AD203B41FA5}">
                          <a16:colId xmlns:a16="http://schemas.microsoft.com/office/drawing/2014/main" val="751677189"/>
                        </a:ext>
                      </a:extLst>
                    </a:gridCol>
                  </a:tblGrid>
                  <a:tr h="365760">
                    <a:tc gridSpan="2">
                      <a:txBody>
                        <a:bodyPr/>
                        <a:lstStyle/>
                        <a:p>
                          <a:pPr algn="ctr"/>
                          <a:r>
                            <a:rPr lang="fr-FR">
                              <a:latin typeface="Cambria" panose="02040503050406030204" pitchFamily="18" charset="0"/>
                            </a:rPr>
                            <a:t>2012</a:t>
                          </a:r>
                        </a:p>
                      </a:txBody>
                      <a:tcPr/>
                    </a:tc>
                    <a:tc hMerge="1">
                      <a:txBody>
                        <a:bodyPr/>
                        <a:lstStyle/>
                        <a:p>
                          <a:endParaRPr lang="fr-FR"/>
                        </a:p>
                      </a:txBody>
                      <a:tcPr/>
                    </a:tc>
                    <a:extLst>
                      <a:ext uri="{0D108BD9-81ED-4DB2-BD59-A6C34878D82A}">
                        <a16:rowId xmlns:a16="http://schemas.microsoft.com/office/drawing/2014/main" val="3676975180"/>
                      </a:ext>
                    </a:extLst>
                  </a:tr>
                  <a:tr h="365760">
                    <a:tc>
                      <a:txBody>
                        <a:bodyPr/>
                        <a:lstStyle/>
                        <a:p>
                          <a:endParaRPr lang="en-US"/>
                        </a:p>
                      </a:txBody>
                      <a:tcPr>
                        <a:blipFill>
                          <a:blip r:embed="rId3"/>
                          <a:stretch>
                            <a:fillRect l="-448" t="-108197" r="-101794" b="-122951"/>
                          </a:stretch>
                        </a:blipFill>
                      </a:tcPr>
                    </a:tc>
                    <a:tc>
                      <a:txBody>
                        <a:bodyPr/>
                        <a:lstStyle/>
                        <a:p>
                          <a:pPr algn="ctr"/>
                          <a:r>
                            <a:rPr lang="fr-FR">
                              <a:latin typeface="Cambria" panose="02040503050406030204" pitchFamily="18" charset="0"/>
                            </a:rPr>
                            <a:t>49%</a:t>
                          </a:r>
                        </a:p>
                      </a:txBody>
                      <a:tcPr/>
                    </a:tc>
                    <a:extLst>
                      <a:ext uri="{0D108BD9-81ED-4DB2-BD59-A6C34878D82A}">
                        <a16:rowId xmlns:a16="http://schemas.microsoft.com/office/drawing/2014/main" val="817825081"/>
                      </a:ext>
                    </a:extLst>
                  </a:tr>
                  <a:tr h="365760">
                    <a:tc>
                      <a:txBody>
                        <a:bodyPr/>
                        <a:lstStyle/>
                        <a:p>
                          <a:endParaRPr lang="en-US"/>
                        </a:p>
                      </a:txBody>
                      <a:tcPr>
                        <a:blipFill>
                          <a:blip r:embed="rId3"/>
                          <a:stretch>
                            <a:fillRect l="-448" t="-211667" r="-101794" b="-25000"/>
                          </a:stretch>
                        </a:blipFill>
                      </a:tcPr>
                    </a:tc>
                    <a:tc>
                      <a:txBody>
                        <a:bodyPr/>
                        <a:lstStyle/>
                        <a:p>
                          <a:pPr algn="ctr"/>
                          <a:r>
                            <a:rPr lang="fr-FR">
                              <a:latin typeface="Cambria" panose="02040503050406030204" pitchFamily="18" charset="0"/>
                            </a:rPr>
                            <a:t>9%</a:t>
                          </a:r>
                        </a:p>
                      </a:txBody>
                      <a:tcPr/>
                    </a:tc>
                    <a:extLst>
                      <a:ext uri="{0D108BD9-81ED-4DB2-BD59-A6C34878D82A}">
                        <a16:rowId xmlns:a16="http://schemas.microsoft.com/office/drawing/2014/main" val="415527002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6" name="Tableau 15">
                <a:extLst>
                  <a:ext uri="{FF2B5EF4-FFF2-40B4-BE49-F238E27FC236}">
                    <a16:creationId xmlns:a16="http://schemas.microsoft.com/office/drawing/2014/main" id="{B82EC862-88F2-CF6E-2E17-D0511A271209}"/>
                  </a:ext>
                </a:extLst>
              </p:cNvPr>
              <p:cNvGraphicFramePr>
                <a:graphicFrameLocks noGrp="1"/>
              </p:cNvGraphicFramePr>
              <p:nvPr/>
            </p:nvGraphicFramePr>
            <p:xfrm>
              <a:off x="6732206" y="2357655"/>
              <a:ext cx="2713620" cy="1097280"/>
            </p:xfrm>
            <a:graphic>
              <a:graphicData uri="http://schemas.openxmlformats.org/drawingml/2006/table">
                <a:tbl>
                  <a:tblPr firstRow="1" bandRow="1">
                    <a:tableStyleId>{5C22544A-7EE6-4342-B048-85BDC9FD1C3A}</a:tableStyleId>
                  </a:tblPr>
                  <a:tblGrid>
                    <a:gridCol w="1356810">
                      <a:extLst>
                        <a:ext uri="{9D8B030D-6E8A-4147-A177-3AD203B41FA5}">
                          <a16:colId xmlns:a16="http://schemas.microsoft.com/office/drawing/2014/main" val="3703352011"/>
                        </a:ext>
                      </a:extLst>
                    </a:gridCol>
                    <a:gridCol w="1356810">
                      <a:extLst>
                        <a:ext uri="{9D8B030D-6E8A-4147-A177-3AD203B41FA5}">
                          <a16:colId xmlns:a16="http://schemas.microsoft.com/office/drawing/2014/main" val="751677189"/>
                        </a:ext>
                      </a:extLst>
                    </a:gridCol>
                  </a:tblGrid>
                  <a:tr h="0">
                    <a:tc gridSpan="2">
                      <a:txBody>
                        <a:bodyPr/>
                        <a:lstStyle/>
                        <a:p>
                          <a:pPr algn="ctr"/>
                          <a:r>
                            <a:rPr lang="fr-FR" dirty="0">
                              <a:latin typeface="Cambria" panose="02040503050406030204" pitchFamily="18" charset="0"/>
                            </a:rPr>
                            <a:t>2017</a:t>
                          </a:r>
                        </a:p>
                      </a:txBody>
                      <a:tcPr/>
                    </a:tc>
                    <a:tc hMerge="1">
                      <a:txBody>
                        <a:bodyPr/>
                        <a:lstStyle/>
                        <a:p>
                          <a:endParaRPr lang="fr-FR" dirty="0"/>
                        </a:p>
                      </a:txBody>
                      <a:tcPr/>
                    </a:tc>
                    <a:extLst>
                      <a:ext uri="{0D108BD9-81ED-4DB2-BD59-A6C34878D82A}">
                        <a16:rowId xmlns:a16="http://schemas.microsoft.com/office/drawing/2014/main" val="3676975180"/>
                      </a:ext>
                    </a:extLst>
                  </a:tr>
                  <a:tr h="0">
                    <a:tc>
                      <a:txBody>
                        <a:bodyPr/>
                        <a:lstStyle/>
                        <a:p>
                          <a:r>
                            <a:rPr lang="fr-FR" dirty="0">
                              <a:latin typeface="Cambria" panose="02040503050406030204" pitchFamily="18" charset="0"/>
                            </a:rPr>
                            <a:t>Note </a:t>
                          </a:r>
                          <a14:m>
                            <m:oMath xmlns:m="http://schemas.openxmlformats.org/officeDocument/2006/math">
                              <m:r>
                                <a:rPr lang="fr-FR"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10</m:t>
                              </m:r>
                            </m:oMath>
                          </a14:m>
                          <a:endParaRPr lang="fr-FR" dirty="0">
                            <a:latin typeface="Cambria" panose="02040503050406030204" pitchFamily="18" charset="0"/>
                          </a:endParaRPr>
                        </a:p>
                      </a:txBody>
                      <a:tcPr/>
                    </a:tc>
                    <a:tc>
                      <a:txBody>
                        <a:bodyPr/>
                        <a:lstStyle/>
                        <a:p>
                          <a:pPr algn="ctr"/>
                          <a:r>
                            <a:rPr lang="fr-FR" dirty="0">
                              <a:latin typeface="Cambria" panose="02040503050406030204" pitchFamily="18" charset="0"/>
                            </a:rPr>
                            <a:t>35%</a:t>
                          </a:r>
                        </a:p>
                      </a:txBody>
                      <a:tcPr/>
                    </a:tc>
                    <a:extLst>
                      <a:ext uri="{0D108BD9-81ED-4DB2-BD59-A6C34878D82A}">
                        <a16:rowId xmlns:a16="http://schemas.microsoft.com/office/drawing/2014/main" val="817825081"/>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Cambria" panose="02040503050406030204" pitchFamily="18" charset="0"/>
                            </a:rPr>
                            <a:t>Note </a:t>
                          </a:r>
                          <a14:m>
                            <m:oMath xmlns:m="http://schemas.openxmlformats.org/officeDocument/2006/math">
                              <m:r>
                                <a:rPr lang="fr-FR"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14</m:t>
                              </m:r>
                            </m:oMath>
                          </a14:m>
                          <a:endParaRPr lang="fr-FR" dirty="0">
                            <a:latin typeface="Cambria" panose="02040503050406030204" pitchFamily="18" charset="0"/>
                          </a:endParaRPr>
                        </a:p>
                      </a:txBody>
                      <a:tcPr/>
                    </a:tc>
                    <a:tc>
                      <a:txBody>
                        <a:bodyPr/>
                        <a:lstStyle/>
                        <a:p>
                          <a:pPr algn="ctr"/>
                          <a:r>
                            <a:rPr lang="fr-FR" dirty="0">
                              <a:latin typeface="Cambria" panose="02040503050406030204" pitchFamily="18" charset="0"/>
                            </a:rPr>
                            <a:t>9%</a:t>
                          </a:r>
                        </a:p>
                      </a:txBody>
                      <a:tcPr/>
                    </a:tc>
                    <a:extLst>
                      <a:ext uri="{0D108BD9-81ED-4DB2-BD59-A6C34878D82A}">
                        <a16:rowId xmlns:a16="http://schemas.microsoft.com/office/drawing/2014/main" val="4155270025"/>
                      </a:ext>
                    </a:extLst>
                  </a:tr>
                </a:tbl>
              </a:graphicData>
            </a:graphic>
          </p:graphicFrame>
        </mc:Choice>
        <mc:Fallback xmlns="">
          <p:graphicFrame>
            <p:nvGraphicFramePr>
              <p:cNvPr id="16" name="Tableau 15">
                <a:extLst>
                  <a:ext uri="{FF2B5EF4-FFF2-40B4-BE49-F238E27FC236}">
                    <a16:creationId xmlns:a16="http://schemas.microsoft.com/office/drawing/2014/main" id="{B82EC862-88F2-CF6E-2E17-D0511A271209}"/>
                  </a:ext>
                </a:extLst>
              </p:cNvPr>
              <p:cNvGraphicFramePr>
                <a:graphicFrameLocks noGrp="1"/>
              </p:cNvGraphicFramePr>
              <p:nvPr/>
            </p:nvGraphicFramePr>
            <p:xfrm>
              <a:off x="6732206" y="2357655"/>
              <a:ext cx="2713620" cy="1097280"/>
            </p:xfrm>
            <a:graphic>
              <a:graphicData uri="http://schemas.openxmlformats.org/drawingml/2006/table">
                <a:tbl>
                  <a:tblPr firstRow="1" bandRow="1">
                    <a:tableStyleId>{5C22544A-7EE6-4342-B048-85BDC9FD1C3A}</a:tableStyleId>
                  </a:tblPr>
                  <a:tblGrid>
                    <a:gridCol w="1356810">
                      <a:extLst>
                        <a:ext uri="{9D8B030D-6E8A-4147-A177-3AD203B41FA5}">
                          <a16:colId xmlns:a16="http://schemas.microsoft.com/office/drawing/2014/main" val="3703352011"/>
                        </a:ext>
                      </a:extLst>
                    </a:gridCol>
                    <a:gridCol w="1356810">
                      <a:extLst>
                        <a:ext uri="{9D8B030D-6E8A-4147-A177-3AD203B41FA5}">
                          <a16:colId xmlns:a16="http://schemas.microsoft.com/office/drawing/2014/main" val="751677189"/>
                        </a:ext>
                      </a:extLst>
                    </a:gridCol>
                  </a:tblGrid>
                  <a:tr h="365760">
                    <a:tc gridSpan="2">
                      <a:txBody>
                        <a:bodyPr/>
                        <a:lstStyle/>
                        <a:p>
                          <a:pPr algn="ctr"/>
                          <a:r>
                            <a:rPr lang="fr-FR">
                              <a:latin typeface="Cambria" panose="02040503050406030204" pitchFamily="18" charset="0"/>
                            </a:rPr>
                            <a:t>2017</a:t>
                          </a:r>
                        </a:p>
                      </a:txBody>
                      <a:tcPr/>
                    </a:tc>
                    <a:tc hMerge="1">
                      <a:txBody>
                        <a:bodyPr/>
                        <a:lstStyle/>
                        <a:p>
                          <a:endParaRPr lang="fr-FR"/>
                        </a:p>
                      </a:txBody>
                      <a:tcPr/>
                    </a:tc>
                    <a:extLst>
                      <a:ext uri="{0D108BD9-81ED-4DB2-BD59-A6C34878D82A}">
                        <a16:rowId xmlns:a16="http://schemas.microsoft.com/office/drawing/2014/main" val="3676975180"/>
                      </a:ext>
                    </a:extLst>
                  </a:tr>
                  <a:tr h="365760">
                    <a:tc>
                      <a:txBody>
                        <a:bodyPr/>
                        <a:lstStyle/>
                        <a:p>
                          <a:endParaRPr lang="en-US"/>
                        </a:p>
                      </a:txBody>
                      <a:tcPr>
                        <a:blipFill>
                          <a:blip r:embed="rId4"/>
                          <a:stretch>
                            <a:fillRect l="-448" t="-108197" r="-101794" b="-122951"/>
                          </a:stretch>
                        </a:blipFill>
                      </a:tcPr>
                    </a:tc>
                    <a:tc>
                      <a:txBody>
                        <a:bodyPr/>
                        <a:lstStyle/>
                        <a:p>
                          <a:pPr algn="ctr"/>
                          <a:r>
                            <a:rPr lang="fr-FR">
                              <a:latin typeface="Cambria" panose="02040503050406030204" pitchFamily="18" charset="0"/>
                            </a:rPr>
                            <a:t>35%</a:t>
                          </a:r>
                        </a:p>
                      </a:txBody>
                      <a:tcPr/>
                    </a:tc>
                    <a:extLst>
                      <a:ext uri="{0D108BD9-81ED-4DB2-BD59-A6C34878D82A}">
                        <a16:rowId xmlns:a16="http://schemas.microsoft.com/office/drawing/2014/main" val="817825081"/>
                      </a:ext>
                    </a:extLst>
                  </a:tr>
                  <a:tr h="365760">
                    <a:tc>
                      <a:txBody>
                        <a:bodyPr/>
                        <a:lstStyle/>
                        <a:p>
                          <a:endParaRPr lang="en-US"/>
                        </a:p>
                      </a:txBody>
                      <a:tcPr>
                        <a:blipFill>
                          <a:blip r:embed="rId4"/>
                          <a:stretch>
                            <a:fillRect l="-448" t="-211667" r="-101794" b="-25000"/>
                          </a:stretch>
                        </a:blipFill>
                      </a:tcPr>
                    </a:tc>
                    <a:tc>
                      <a:txBody>
                        <a:bodyPr/>
                        <a:lstStyle/>
                        <a:p>
                          <a:pPr algn="ctr"/>
                          <a:r>
                            <a:rPr lang="fr-FR">
                              <a:latin typeface="Cambria" panose="02040503050406030204" pitchFamily="18" charset="0"/>
                            </a:rPr>
                            <a:t>9%</a:t>
                          </a:r>
                        </a:p>
                      </a:txBody>
                      <a:tcPr/>
                    </a:tc>
                    <a:extLst>
                      <a:ext uri="{0D108BD9-81ED-4DB2-BD59-A6C34878D82A}">
                        <a16:rowId xmlns:a16="http://schemas.microsoft.com/office/drawing/2014/main" val="415527002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8" name="Tableau 17">
                <a:extLst>
                  <a:ext uri="{FF2B5EF4-FFF2-40B4-BE49-F238E27FC236}">
                    <a16:creationId xmlns:a16="http://schemas.microsoft.com/office/drawing/2014/main" id="{6E314E5D-3F9C-BD28-2AE8-15C73E16AF3C}"/>
                  </a:ext>
                </a:extLst>
              </p:cNvPr>
              <p:cNvGraphicFramePr>
                <a:graphicFrameLocks noGrp="1"/>
              </p:cNvGraphicFramePr>
              <p:nvPr/>
            </p:nvGraphicFramePr>
            <p:xfrm>
              <a:off x="3382380" y="4032694"/>
              <a:ext cx="2713620" cy="1097280"/>
            </p:xfrm>
            <a:graphic>
              <a:graphicData uri="http://schemas.openxmlformats.org/drawingml/2006/table">
                <a:tbl>
                  <a:tblPr firstRow="1" bandRow="1">
                    <a:tableStyleId>{5C22544A-7EE6-4342-B048-85BDC9FD1C3A}</a:tableStyleId>
                  </a:tblPr>
                  <a:tblGrid>
                    <a:gridCol w="1356810">
                      <a:extLst>
                        <a:ext uri="{9D8B030D-6E8A-4147-A177-3AD203B41FA5}">
                          <a16:colId xmlns:a16="http://schemas.microsoft.com/office/drawing/2014/main" val="3703352011"/>
                        </a:ext>
                      </a:extLst>
                    </a:gridCol>
                    <a:gridCol w="1356810">
                      <a:extLst>
                        <a:ext uri="{9D8B030D-6E8A-4147-A177-3AD203B41FA5}">
                          <a16:colId xmlns:a16="http://schemas.microsoft.com/office/drawing/2014/main" val="751677189"/>
                        </a:ext>
                      </a:extLst>
                    </a:gridCol>
                  </a:tblGrid>
                  <a:tr h="0">
                    <a:tc gridSpan="2">
                      <a:txBody>
                        <a:bodyPr/>
                        <a:lstStyle/>
                        <a:p>
                          <a:pPr algn="ctr"/>
                          <a:r>
                            <a:rPr lang="fr-FR" dirty="0">
                              <a:latin typeface="Cambria" panose="02040503050406030204" pitchFamily="18" charset="0"/>
                            </a:rPr>
                            <a:t>2022</a:t>
                          </a:r>
                        </a:p>
                      </a:txBody>
                      <a:tcPr/>
                    </a:tc>
                    <a:tc hMerge="1">
                      <a:txBody>
                        <a:bodyPr/>
                        <a:lstStyle/>
                        <a:p>
                          <a:endParaRPr lang="fr-FR" dirty="0"/>
                        </a:p>
                      </a:txBody>
                      <a:tcPr/>
                    </a:tc>
                    <a:extLst>
                      <a:ext uri="{0D108BD9-81ED-4DB2-BD59-A6C34878D82A}">
                        <a16:rowId xmlns:a16="http://schemas.microsoft.com/office/drawing/2014/main" val="3676975180"/>
                      </a:ext>
                    </a:extLst>
                  </a:tr>
                  <a:tr h="0">
                    <a:tc>
                      <a:txBody>
                        <a:bodyPr/>
                        <a:lstStyle/>
                        <a:p>
                          <a:r>
                            <a:rPr lang="fr-FR" dirty="0">
                              <a:latin typeface="Cambria" panose="02040503050406030204" pitchFamily="18" charset="0"/>
                            </a:rPr>
                            <a:t>Note </a:t>
                          </a:r>
                          <a14:m>
                            <m:oMath xmlns:m="http://schemas.openxmlformats.org/officeDocument/2006/math">
                              <m:r>
                                <a:rPr lang="fr-FR"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10</m:t>
                              </m:r>
                            </m:oMath>
                          </a14:m>
                          <a:endParaRPr lang="fr-FR" dirty="0">
                            <a:latin typeface="Cambria" panose="02040503050406030204" pitchFamily="18" charset="0"/>
                          </a:endParaRPr>
                        </a:p>
                      </a:txBody>
                      <a:tcPr/>
                    </a:tc>
                    <a:tc>
                      <a:txBody>
                        <a:bodyPr/>
                        <a:lstStyle/>
                        <a:p>
                          <a:pPr algn="ctr"/>
                          <a:r>
                            <a:rPr lang="fr-FR" dirty="0">
                              <a:latin typeface="Cambria" panose="02040503050406030204" pitchFamily="18" charset="0"/>
                            </a:rPr>
                            <a:t>40%</a:t>
                          </a:r>
                        </a:p>
                      </a:txBody>
                      <a:tcPr/>
                    </a:tc>
                    <a:extLst>
                      <a:ext uri="{0D108BD9-81ED-4DB2-BD59-A6C34878D82A}">
                        <a16:rowId xmlns:a16="http://schemas.microsoft.com/office/drawing/2014/main" val="817825081"/>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Cambria" panose="02040503050406030204" pitchFamily="18" charset="0"/>
                            </a:rPr>
                            <a:t>Note </a:t>
                          </a:r>
                          <a14:m>
                            <m:oMath xmlns:m="http://schemas.openxmlformats.org/officeDocument/2006/math">
                              <m:r>
                                <a:rPr lang="fr-FR" i="1" smtClean="0">
                                  <a:latin typeface="Cambria Math" panose="02040503050406030204" pitchFamily="18" charset="0"/>
                                  <a:ea typeface="Cambria Math" panose="02040503050406030204" pitchFamily="18" charset="0"/>
                                </a:rPr>
                                <m:t>≥</m:t>
                              </m:r>
                              <m:r>
                                <a:rPr lang="nl-BE" b="0" i="1" smtClean="0">
                                  <a:latin typeface="Cambria Math" panose="02040503050406030204" pitchFamily="18" charset="0"/>
                                  <a:ea typeface="Cambria Math" panose="02040503050406030204" pitchFamily="18" charset="0"/>
                                </a:rPr>
                                <m:t>14</m:t>
                              </m:r>
                            </m:oMath>
                          </a14:m>
                          <a:endParaRPr lang="fr-FR" dirty="0">
                            <a:latin typeface="Cambria" panose="02040503050406030204" pitchFamily="18" charset="0"/>
                          </a:endParaRPr>
                        </a:p>
                      </a:txBody>
                      <a:tcPr/>
                    </a:tc>
                    <a:tc>
                      <a:txBody>
                        <a:bodyPr/>
                        <a:lstStyle/>
                        <a:p>
                          <a:pPr algn="ctr"/>
                          <a:r>
                            <a:rPr lang="fr-FR" dirty="0">
                              <a:latin typeface="Cambria" panose="02040503050406030204" pitchFamily="18" charset="0"/>
                            </a:rPr>
                            <a:t>16%</a:t>
                          </a:r>
                        </a:p>
                      </a:txBody>
                      <a:tcPr/>
                    </a:tc>
                    <a:extLst>
                      <a:ext uri="{0D108BD9-81ED-4DB2-BD59-A6C34878D82A}">
                        <a16:rowId xmlns:a16="http://schemas.microsoft.com/office/drawing/2014/main" val="4155270025"/>
                      </a:ext>
                    </a:extLst>
                  </a:tr>
                </a:tbl>
              </a:graphicData>
            </a:graphic>
          </p:graphicFrame>
        </mc:Choice>
        <mc:Fallback xmlns="">
          <p:graphicFrame>
            <p:nvGraphicFramePr>
              <p:cNvPr id="18" name="Tableau 17">
                <a:extLst>
                  <a:ext uri="{FF2B5EF4-FFF2-40B4-BE49-F238E27FC236}">
                    <a16:creationId xmlns:a16="http://schemas.microsoft.com/office/drawing/2014/main" id="{6E314E5D-3F9C-BD28-2AE8-15C73E16AF3C}"/>
                  </a:ext>
                </a:extLst>
              </p:cNvPr>
              <p:cNvGraphicFramePr>
                <a:graphicFrameLocks noGrp="1"/>
              </p:cNvGraphicFramePr>
              <p:nvPr/>
            </p:nvGraphicFramePr>
            <p:xfrm>
              <a:off x="3382380" y="4032694"/>
              <a:ext cx="2713620" cy="1097280"/>
            </p:xfrm>
            <a:graphic>
              <a:graphicData uri="http://schemas.openxmlformats.org/drawingml/2006/table">
                <a:tbl>
                  <a:tblPr firstRow="1" bandRow="1">
                    <a:tableStyleId>{5C22544A-7EE6-4342-B048-85BDC9FD1C3A}</a:tableStyleId>
                  </a:tblPr>
                  <a:tblGrid>
                    <a:gridCol w="1356810">
                      <a:extLst>
                        <a:ext uri="{9D8B030D-6E8A-4147-A177-3AD203B41FA5}">
                          <a16:colId xmlns:a16="http://schemas.microsoft.com/office/drawing/2014/main" val="3703352011"/>
                        </a:ext>
                      </a:extLst>
                    </a:gridCol>
                    <a:gridCol w="1356810">
                      <a:extLst>
                        <a:ext uri="{9D8B030D-6E8A-4147-A177-3AD203B41FA5}">
                          <a16:colId xmlns:a16="http://schemas.microsoft.com/office/drawing/2014/main" val="751677189"/>
                        </a:ext>
                      </a:extLst>
                    </a:gridCol>
                  </a:tblGrid>
                  <a:tr h="365760">
                    <a:tc gridSpan="2">
                      <a:txBody>
                        <a:bodyPr/>
                        <a:lstStyle/>
                        <a:p>
                          <a:pPr algn="ctr"/>
                          <a:r>
                            <a:rPr lang="fr-FR">
                              <a:latin typeface="Cambria" panose="02040503050406030204" pitchFamily="18" charset="0"/>
                            </a:rPr>
                            <a:t>2022</a:t>
                          </a:r>
                        </a:p>
                      </a:txBody>
                      <a:tcPr/>
                    </a:tc>
                    <a:tc hMerge="1">
                      <a:txBody>
                        <a:bodyPr/>
                        <a:lstStyle/>
                        <a:p>
                          <a:endParaRPr lang="fr-FR"/>
                        </a:p>
                      </a:txBody>
                      <a:tcPr/>
                    </a:tc>
                    <a:extLst>
                      <a:ext uri="{0D108BD9-81ED-4DB2-BD59-A6C34878D82A}">
                        <a16:rowId xmlns:a16="http://schemas.microsoft.com/office/drawing/2014/main" val="3676975180"/>
                      </a:ext>
                    </a:extLst>
                  </a:tr>
                  <a:tr h="365760">
                    <a:tc>
                      <a:txBody>
                        <a:bodyPr/>
                        <a:lstStyle/>
                        <a:p>
                          <a:endParaRPr lang="en-US"/>
                        </a:p>
                      </a:txBody>
                      <a:tcPr>
                        <a:blipFill>
                          <a:blip r:embed="rId5"/>
                          <a:stretch>
                            <a:fillRect l="-448" t="-108197" r="-102242" b="-122951"/>
                          </a:stretch>
                        </a:blipFill>
                      </a:tcPr>
                    </a:tc>
                    <a:tc>
                      <a:txBody>
                        <a:bodyPr/>
                        <a:lstStyle/>
                        <a:p>
                          <a:pPr algn="ctr"/>
                          <a:r>
                            <a:rPr lang="fr-FR">
                              <a:latin typeface="Cambria" panose="02040503050406030204" pitchFamily="18" charset="0"/>
                            </a:rPr>
                            <a:t>40%</a:t>
                          </a:r>
                        </a:p>
                      </a:txBody>
                      <a:tcPr/>
                    </a:tc>
                    <a:extLst>
                      <a:ext uri="{0D108BD9-81ED-4DB2-BD59-A6C34878D82A}">
                        <a16:rowId xmlns:a16="http://schemas.microsoft.com/office/drawing/2014/main" val="817825081"/>
                      </a:ext>
                    </a:extLst>
                  </a:tr>
                  <a:tr h="365760">
                    <a:tc>
                      <a:txBody>
                        <a:bodyPr/>
                        <a:lstStyle/>
                        <a:p>
                          <a:endParaRPr lang="en-US"/>
                        </a:p>
                      </a:txBody>
                      <a:tcPr>
                        <a:blipFill>
                          <a:blip r:embed="rId5"/>
                          <a:stretch>
                            <a:fillRect l="-448" t="-211667" r="-102242" b="-25000"/>
                          </a:stretch>
                        </a:blipFill>
                      </a:tcPr>
                    </a:tc>
                    <a:tc>
                      <a:txBody>
                        <a:bodyPr/>
                        <a:lstStyle/>
                        <a:p>
                          <a:pPr algn="ctr"/>
                          <a:r>
                            <a:rPr lang="fr-FR">
                              <a:latin typeface="Cambria" panose="02040503050406030204" pitchFamily="18" charset="0"/>
                            </a:rPr>
                            <a:t>16%</a:t>
                          </a:r>
                        </a:p>
                      </a:txBody>
                      <a:tcPr/>
                    </a:tc>
                    <a:extLst>
                      <a:ext uri="{0D108BD9-81ED-4DB2-BD59-A6C34878D82A}">
                        <a16:rowId xmlns:a16="http://schemas.microsoft.com/office/drawing/2014/main" val="4155270025"/>
                      </a:ext>
                    </a:extLst>
                  </a:tr>
                </a:tbl>
              </a:graphicData>
            </a:graphic>
          </p:graphicFrame>
        </mc:Fallback>
      </mc:AlternateContent>
      <p:sp>
        <p:nvSpPr>
          <p:cNvPr id="19" name="ZoneTexte 18">
            <a:extLst>
              <a:ext uri="{FF2B5EF4-FFF2-40B4-BE49-F238E27FC236}">
                <a16:creationId xmlns:a16="http://schemas.microsoft.com/office/drawing/2014/main" id="{4311BFC0-F8B4-B322-3AE4-5A8C70E5B781}"/>
              </a:ext>
            </a:extLst>
          </p:cNvPr>
          <p:cNvSpPr txBox="1"/>
          <p:nvPr/>
        </p:nvSpPr>
        <p:spPr>
          <a:xfrm>
            <a:off x="1078578" y="5730883"/>
            <a:ext cx="10189189" cy="1292662"/>
          </a:xfrm>
          <a:prstGeom prst="rect">
            <a:avLst/>
          </a:prstGeom>
          <a:noFill/>
        </p:spPr>
        <p:txBody>
          <a:bodyPr wrap="square" lIns="91440" tIns="45720" rIns="91440" bIns="45720" anchor="t">
            <a:spAutoFit/>
          </a:bodyPr>
          <a:lstStyle/>
          <a:p>
            <a:pPr marL="0" indent="0" algn="just">
              <a:buNone/>
            </a:pPr>
            <a:r>
              <a:rPr lang="fr-FR" sz="2400" dirty="0">
                <a:latin typeface="Cambria"/>
                <a:ea typeface="Cambria"/>
              </a:rPr>
              <a:t>En 2022, le test portait sur les fractions, les puissances, les règles de trois,…</a:t>
            </a:r>
            <a:endParaRPr lang="en-US" dirty="0"/>
          </a:p>
          <a:p>
            <a:pPr marL="0" indent="0">
              <a:buNone/>
            </a:pPr>
            <a:endParaRPr lang="fr-FR" dirty="0">
              <a:latin typeface="Cambria" panose="02040503050406030204" pitchFamily="18" charset="0"/>
            </a:endParaRPr>
          </a:p>
          <a:p>
            <a:pPr marL="0" indent="0">
              <a:buNone/>
            </a:pPr>
            <a:endParaRPr lang="fr-FR" sz="1800" dirty="0">
              <a:latin typeface="Cambria" panose="02040503050406030204" pitchFamily="18" charset="0"/>
            </a:endParaRPr>
          </a:p>
          <a:p>
            <a:pPr marL="0" indent="0">
              <a:buNone/>
            </a:pPr>
            <a:endParaRPr lang="fr-FR" dirty="0"/>
          </a:p>
        </p:txBody>
      </p:sp>
      <p:sp>
        <p:nvSpPr>
          <p:cNvPr id="3" name="Slide Number Placeholder 2">
            <a:extLst>
              <a:ext uri="{FF2B5EF4-FFF2-40B4-BE49-F238E27FC236}">
                <a16:creationId xmlns:a16="http://schemas.microsoft.com/office/drawing/2014/main" id="{D7B1C9CF-647E-7FD1-1B90-D794E2E901ED}"/>
              </a:ext>
            </a:extLst>
          </p:cNvPr>
          <p:cNvSpPr>
            <a:spLocks noGrp="1"/>
          </p:cNvSpPr>
          <p:nvPr>
            <p:ph type="sldNum" sz="quarter" idx="12"/>
          </p:nvPr>
        </p:nvSpPr>
        <p:spPr/>
        <p:txBody>
          <a:bodyPr/>
          <a:lstStyle/>
          <a:p>
            <a:fld id="{E9C65D10-87AF-0543-995D-B3B02FC12A40}" type="slidenum">
              <a:rPr lang="fr-FR" smtClean="0"/>
              <a:t>7</a:t>
            </a:fld>
            <a:endParaRPr lang="en-US"/>
          </a:p>
        </p:txBody>
      </p:sp>
    </p:spTree>
    <p:extLst>
      <p:ext uri="{BB962C8B-B14F-4D97-AF65-F5344CB8AC3E}">
        <p14:creationId xmlns:p14="http://schemas.microsoft.com/office/powerpoint/2010/main" val="19745300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83477-EE00-E02D-4ABD-ABEC93261AE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BD00F31-1F09-46F6-0951-DE3EBEEB02AD}"/>
              </a:ext>
            </a:extLst>
          </p:cNvPr>
          <p:cNvSpPr>
            <a:spLocks noGrp="1"/>
          </p:cNvSpPr>
          <p:nvPr>
            <p:ph type="title"/>
          </p:nvPr>
        </p:nvSpPr>
        <p:spPr/>
        <p:txBody>
          <a:bodyPr/>
          <a:lstStyle/>
          <a:p>
            <a:r>
              <a:rPr lang="fr-BE" altLang="fr-FR" sz="3200" b="1">
                <a:solidFill>
                  <a:srgbClr val="A80039"/>
                </a:solidFill>
                <a:latin typeface="Cambria"/>
                <a:cs typeface="Calibri"/>
              </a:rPr>
              <a:t>Faire des maths... pour l'élève et l'étudiant</a:t>
            </a:r>
            <a:endParaRPr lang="fr-FR" sz="3200" b="1">
              <a:solidFill>
                <a:srgbClr val="A80039"/>
              </a:solidFill>
              <a:latin typeface="Cambria"/>
              <a:cs typeface="Calibri"/>
            </a:endParaRPr>
          </a:p>
        </p:txBody>
      </p:sp>
      <p:sp>
        <p:nvSpPr>
          <p:cNvPr id="3" name="Espace réservé du contenu 2">
            <a:extLst>
              <a:ext uri="{FF2B5EF4-FFF2-40B4-BE49-F238E27FC236}">
                <a16:creationId xmlns:a16="http://schemas.microsoft.com/office/drawing/2014/main" id="{B47FD0F8-45DC-37B8-D005-9685C5BB6745}"/>
              </a:ext>
            </a:extLst>
          </p:cNvPr>
          <p:cNvSpPr>
            <a:spLocks noGrp="1"/>
          </p:cNvSpPr>
          <p:nvPr>
            <p:ph idx="1"/>
          </p:nvPr>
        </p:nvSpPr>
        <p:spPr/>
        <p:txBody>
          <a:bodyPr vert="horz" lIns="91440" tIns="45720" rIns="91440" bIns="45720" rtlCol="0" anchor="t">
            <a:normAutofit/>
          </a:bodyPr>
          <a:lstStyle/>
          <a:p>
            <a:pPr marL="0" indent="0">
              <a:buNone/>
            </a:pPr>
            <a:endParaRPr lang="nl-BE" i="1" dirty="0">
              <a:latin typeface="Cambria" panose="02040503050406030204" pitchFamily="18" charset="0"/>
              <a:ea typeface="Cambria"/>
            </a:endParaRPr>
          </a:p>
          <a:p>
            <a:pPr>
              <a:buNone/>
            </a:pPr>
            <a:r>
              <a:rPr lang="nl-BE" sz="2400" dirty="0">
                <a:latin typeface="Arial"/>
                <a:ea typeface="Cambria"/>
                <a:cs typeface="Arial"/>
              </a:rPr>
              <a:t>•</a:t>
            </a:r>
            <a:r>
              <a:rPr lang="nl-BE" sz="2400" dirty="0">
                <a:latin typeface="Trebuchet MS"/>
                <a:ea typeface="Cambria"/>
              </a:rPr>
              <a:t> </a:t>
            </a:r>
            <a:r>
              <a:rPr lang="nl-BE" sz="2400" dirty="0">
                <a:latin typeface="Cambria"/>
                <a:ea typeface="Cambria"/>
              </a:rPr>
              <a:t>Une activité qui reste difficile, même pour des notions considérées comme des bases au fil de l’enseignement : identifier des situations de proportionnalité, utilisation d’un tableau de proportionnalité, donner du sens aux calculs et aux expressions algébriques,…</a:t>
            </a:r>
          </a:p>
          <a:p>
            <a:pPr>
              <a:buNone/>
            </a:pPr>
            <a:endParaRPr lang="nl-BE" sz="2400" dirty="0">
              <a:latin typeface="Cambria"/>
              <a:ea typeface="Cambria"/>
              <a:cs typeface="Arial"/>
            </a:endParaRPr>
          </a:p>
          <a:p>
            <a:pPr>
              <a:buNone/>
            </a:pPr>
            <a:r>
              <a:rPr lang="nl-BE" sz="2400" dirty="0">
                <a:latin typeface="Cambria"/>
                <a:ea typeface="Cambria"/>
                <a:cs typeface="Arial"/>
              </a:rPr>
              <a:t>•</a:t>
            </a:r>
            <a:r>
              <a:rPr lang="nl-BE" sz="2400" dirty="0">
                <a:latin typeface="Cambria"/>
                <a:ea typeface="Cambria"/>
              </a:rPr>
              <a:t> Comment amener les élèves et les étudiants à maîtriser les prérequis et les (re)mobiliser?</a:t>
            </a:r>
          </a:p>
          <a:p>
            <a:pPr marL="0" indent="0">
              <a:buNone/>
            </a:pPr>
            <a:endParaRPr lang="nl-BE" i="1" dirty="0">
              <a:latin typeface="Cambria"/>
              <a:ea typeface="Cambria"/>
            </a:endParaRPr>
          </a:p>
        </p:txBody>
      </p:sp>
      <p:sp>
        <p:nvSpPr>
          <p:cNvPr id="5" name="Slide Number Placeholder 4">
            <a:extLst>
              <a:ext uri="{FF2B5EF4-FFF2-40B4-BE49-F238E27FC236}">
                <a16:creationId xmlns:a16="http://schemas.microsoft.com/office/drawing/2014/main" id="{20921339-FCAB-93B9-AEAC-CF2EDB7AF383}"/>
              </a:ext>
            </a:extLst>
          </p:cNvPr>
          <p:cNvSpPr>
            <a:spLocks noGrp="1"/>
          </p:cNvSpPr>
          <p:nvPr>
            <p:ph type="sldNum" sz="quarter" idx="12"/>
          </p:nvPr>
        </p:nvSpPr>
        <p:spPr/>
        <p:txBody>
          <a:bodyPr/>
          <a:lstStyle/>
          <a:p>
            <a:fld id="{E9C65D10-87AF-0543-995D-B3B02FC12A40}" type="slidenum">
              <a:rPr lang="fr-FR" smtClean="0"/>
              <a:t>70</a:t>
            </a:fld>
            <a:endParaRPr lang="en-US"/>
          </a:p>
        </p:txBody>
      </p:sp>
    </p:spTree>
    <p:extLst>
      <p:ext uri="{BB962C8B-B14F-4D97-AF65-F5344CB8AC3E}">
        <p14:creationId xmlns:p14="http://schemas.microsoft.com/office/powerpoint/2010/main" val="9453689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7DBEF-B05C-3933-A76A-7A56B43ABB6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F0226A6-FDDF-E897-D67F-C9C57910B21D}"/>
              </a:ext>
            </a:extLst>
          </p:cNvPr>
          <p:cNvSpPr>
            <a:spLocks noGrp="1"/>
          </p:cNvSpPr>
          <p:nvPr>
            <p:ph type="title"/>
          </p:nvPr>
        </p:nvSpPr>
        <p:spPr/>
        <p:txBody>
          <a:bodyPr/>
          <a:lstStyle/>
          <a:p>
            <a:r>
              <a:rPr lang="fr-BE" altLang="fr-FR" sz="3200" b="1">
                <a:solidFill>
                  <a:srgbClr val="A80039"/>
                </a:solidFill>
                <a:latin typeface="Cambria"/>
                <a:cs typeface="Calibri"/>
              </a:rPr>
              <a:t>Faire des maths... pour l'enseignant</a:t>
            </a:r>
            <a:endParaRPr lang="fr-FR" sz="3200" b="1">
              <a:solidFill>
                <a:srgbClr val="A80039"/>
              </a:solidFill>
              <a:latin typeface="Cambria"/>
              <a:cs typeface="Calibri"/>
            </a:endParaRPr>
          </a:p>
        </p:txBody>
      </p:sp>
      <p:sp>
        <p:nvSpPr>
          <p:cNvPr id="3" name="Espace réservé du contenu 2">
            <a:extLst>
              <a:ext uri="{FF2B5EF4-FFF2-40B4-BE49-F238E27FC236}">
                <a16:creationId xmlns:a16="http://schemas.microsoft.com/office/drawing/2014/main" id="{5CDD2819-985D-567D-08A3-F6DF30DFD628}"/>
              </a:ext>
            </a:extLst>
          </p:cNvPr>
          <p:cNvSpPr>
            <a:spLocks noGrp="1"/>
          </p:cNvSpPr>
          <p:nvPr>
            <p:ph idx="1"/>
          </p:nvPr>
        </p:nvSpPr>
        <p:spPr>
          <a:xfrm>
            <a:off x="838200" y="1031339"/>
            <a:ext cx="10515600" cy="5688064"/>
          </a:xfrm>
        </p:spPr>
        <p:txBody>
          <a:bodyPr vert="horz" lIns="91440" tIns="45720" rIns="91440" bIns="45720" rtlCol="0" anchor="t">
            <a:normAutofit fontScale="92500" lnSpcReduction="10000"/>
          </a:bodyPr>
          <a:lstStyle/>
          <a:p>
            <a:pPr marL="0" indent="0">
              <a:buNone/>
            </a:pPr>
            <a:endParaRPr lang="nl-BE" i="1" dirty="0">
              <a:latin typeface="Cambria" panose="02040503050406030204" pitchFamily="18" charset="0"/>
              <a:ea typeface="Cambria"/>
            </a:endParaRPr>
          </a:p>
          <a:p>
            <a:pPr algn="just">
              <a:buNone/>
            </a:pPr>
            <a:r>
              <a:rPr lang="nl-BE" sz="2400" dirty="0">
                <a:latin typeface="Arial"/>
                <a:ea typeface="Cambria"/>
                <a:cs typeface="Arial"/>
              </a:rPr>
              <a:t>• </a:t>
            </a:r>
            <a:r>
              <a:rPr lang="nl-BE" sz="2400" dirty="0">
                <a:latin typeface="Cambria"/>
                <a:ea typeface="Cambria"/>
                <a:cs typeface="Arial"/>
              </a:rPr>
              <a:t>À tous les niveaux d’enseignement, il est important d’être conscient que les bases ne sont pas toujours maîtrisées, d’identifier les notions qui sont des sources de difficultés et de mettre en place des actions pour aider les élèves et les étudiants.</a:t>
            </a:r>
          </a:p>
          <a:p>
            <a:pPr algn="just">
              <a:buNone/>
            </a:pPr>
            <a:endParaRPr lang="nl-BE" sz="2400" dirty="0">
              <a:latin typeface="Cambria"/>
              <a:ea typeface="Cambria"/>
              <a:cs typeface="Arial"/>
            </a:endParaRPr>
          </a:p>
          <a:p>
            <a:pPr algn="just"/>
            <a:r>
              <a:rPr lang="nl-BE" sz="2400" dirty="0">
                <a:latin typeface="Cambria"/>
                <a:ea typeface="Cambria"/>
                <a:cs typeface="Arial"/>
              </a:rPr>
              <a:t>À l'UMONS : travail collaboratif avec des enseignants du secondaire, cours reprenant des notions du secondaire, aides à la réussite,…</a:t>
            </a:r>
          </a:p>
          <a:p>
            <a:pPr algn="just"/>
            <a:endParaRPr lang="nl-BE" sz="2400" dirty="0">
              <a:latin typeface="Cambria"/>
              <a:ea typeface="Cambria"/>
              <a:cs typeface="Arial"/>
            </a:endParaRPr>
          </a:p>
          <a:p>
            <a:pPr algn="just"/>
            <a:r>
              <a:rPr lang="nl-BE" sz="2400" dirty="0">
                <a:latin typeface="Cambria"/>
                <a:ea typeface="Cambria"/>
                <a:cs typeface="Arial"/>
              </a:rPr>
              <a:t>Acclimath (kot associatif qui organise des séances de travail en soirée): révision des bases </a:t>
            </a:r>
          </a:p>
          <a:p>
            <a:pPr algn="just">
              <a:buNone/>
            </a:pPr>
            <a:endParaRPr lang="nl-BE" sz="2400" dirty="0">
              <a:latin typeface="Cambria"/>
              <a:ea typeface="Cambria"/>
              <a:cs typeface="Arial"/>
            </a:endParaRPr>
          </a:p>
          <a:p>
            <a:pPr algn="just">
              <a:buNone/>
            </a:pPr>
            <a:r>
              <a:rPr lang="nl-BE" sz="2400" dirty="0">
                <a:latin typeface="Cambria"/>
                <a:ea typeface="Cambria"/>
                <a:cs typeface="Arial"/>
              </a:rPr>
              <a:t>• Enjeux de la formation initiale et </a:t>
            </a:r>
            <a:r>
              <a:rPr lang="nl-BE" sz="2400">
                <a:latin typeface="Cambria"/>
                <a:ea typeface="Cambria"/>
                <a:cs typeface="Arial"/>
              </a:rPr>
              <a:t>continue restent </a:t>
            </a:r>
            <a:r>
              <a:rPr lang="nl-BE" sz="2400" dirty="0">
                <a:latin typeface="Cambria"/>
                <a:ea typeface="Cambria"/>
                <a:cs typeface="Arial"/>
              </a:rPr>
              <a:t>une vaste question.</a:t>
            </a:r>
            <a:endParaRPr lang="nl-BE" sz="2400" dirty="0">
              <a:latin typeface="Cambria"/>
              <a:ea typeface="Cambria"/>
            </a:endParaRPr>
          </a:p>
          <a:p>
            <a:pPr algn="just">
              <a:buNone/>
            </a:pPr>
            <a:endParaRPr lang="nl-BE" sz="2400" dirty="0">
              <a:latin typeface="Cambria"/>
              <a:ea typeface="Cambria"/>
              <a:cs typeface="Arial"/>
            </a:endParaRPr>
          </a:p>
          <a:p>
            <a:pPr algn="just">
              <a:buNone/>
            </a:pPr>
            <a:r>
              <a:rPr lang="nl-BE" sz="2400" dirty="0">
                <a:latin typeface="Cambria"/>
                <a:ea typeface="Cambria"/>
                <a:cs typeface="Arial"/>
              </a:rPr>
              <a:t>• Importance de l’impact des pratiques enseignantes sur les apprentissages des élèves et des étudiants, malgré toutes les contraintes liées au métier (double approche didactique et ergonomique, Robert et Rogalski, 2002)</a:t>
            </a:r>
          </a:p>
        </p:txBody>
      </p:sp>
      <p:sp>
        <p:nvSpPr>
          <p:cNvPr id="5" name="Slide Number Placeholder 4">
            <a:extLst>
              <a:ext uri="{FF2B5EF4-FFF2-40B4-BE49-F238E27FC236}">
                <a16:creationId xmlns:a16="http://schemas.microsoft.com/office/drawing/2014/main" id="{7102D05D-C58D-3AE8-012D-F4B669147B07}"/>
              </a:ext>
            </a:extLst>
          </p:cNvPr>
          <p:cNvSpPr>
            <a:spLocks noGrp="1"/>
          </p:cNvSpPr>
          <p:nvPr>
            <p:ph type="sldNum" sz="quarter" idx="12"/>
          </p:nvPr>
        </p:nvSpPr>
        <p:spPr/>
        <p:txBody>
          <a:bodyPr/>
          <a:lstStyle/>
          <a:p>
            <a:fld id="{E9C65D10-87AF-0543-995D-B3B02FC12A40}" type="slidenum">
              <a:rPr lang="fr-FR" smtClean="0"/>
              <a:t>71</a:t>
            </a:fld>
            <a:endParaRPr lang="en-US"/>
          </a:p>
        </p:txBody>
      </p:sp>
    </p:spTree>
    <p:extLst>
      <p:ext uri="{BB962C8B-B14F-4D97-AF65-F5344CB8AC3E}">
        <p14:creationId xmlns:p14="http://schemas.microsoft.com/office/powerpoint/2010/main" val="1554469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DB1F2-A635-4371-B026-8E37903686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25B18B1-4323-7D0B-7BED-7C268A740078}"/>
              </a:ext>
            </a:extLst>
          </p:cNvPr>
          <p:cNvSpPr>
            <a:spLocks noGrp="1"/>
          </p:cNvSpPr>
          <p:nvPr>
            <p:ph type="title"/>
          </p:nvPr>
        </p:nvSpPr>
        <p:spPr>
          <a:xfrm>
            <a:off x="838200" y="365125"/>
            <a:ext cx="10515600" cy="1146041"/>
          </a:xfrm>
        </p:spPr>
        <p:txBody>
          <a:bodyPr>
            <a:normAutofit/>
          </a:bodyPr>
          <a:lstStyle/>
          <a:p>
            <a:r>
              <a:rPr lang="fr-BE" sz="2800" b="1" dirty="0">
                <a:solidFill>
                  <a:srgbClr val="A80039"/>
                </a:solidFill>
                <a:latin typeface="Cambria"/>
                <a:ea typeface="Cambria"/>
                <a:cs typeface="Calibri"/>
              </a:rPr>
              <a:t>L’impact des pratiques enseignantes : exemples dans le secondaire et le supérieur</a:t>
            </a:r>
            <a:endParaRPr lang="fr-FR" sz="4800" dirty="0">
              <a:solidFill>
                <a:srgbClr val="A80039"/>
              </a:solidFill>
            </a:endParaRPr>
          </a:p>
        </p:txBody>
      </p:sp>
      <p:sp>
        <p:nvSpPr>
          <p:cNvPr id="3" name="Espace réservé du contenu 2">
            <a:extLst>
              <a:ext uri="{FF2B5EF4-FFF2-40B4-BE49-F238E27FC236}">
                <a16:creationId xmlns:a16="http://schemas.microsoft.com/office/drawing/2014/main" id="{9CF88EB9-A6C3-3992-FDF4-D896D2EF0CC7}"/>
              </a:ext>
            </a:extLst>
          </p:cNvPr>
          <p:cNvSpPr>
            <a:spLocks noGrp="1"/>
          </p:cNvSpPr>
          <p:nvPr>
            <p:ph idx="1"/>
          </p:nvPr>
        </p:nvSpPr>
        <p:spPr/>
        <p:txBody>
          <a:bodyPr vert="horz" lIns="91440" tIns="45720" rIns="91440" bIns="45720" rtlCol="0" anchor="t">
            <a:normAutofit/>
          </a:bodyPr>
          <a:lstStyle/>
          <a:p>
            <a:pPr marL="0" indent="0" algn="just">
              <a:buNone/>
            </a:pPr>
            <a:endParaRPr lang="nl-BE" sz="2400" i="1" dirty="0">
              <a:latin typeface="Cambria" panose="02040503050406030204" pitchFamily="18" charset="0"/>
              <a:ea typeface="Cambria"/>
            </a:endParaRPr>
          </a:p>
          <a:p>
            <a:pPr algn="just">
              <a:buNone/>
            </a:pPr>
            <a:r>
              <a:rPr lang="nl-BE" sz="2400" dirty="0">
                <a:latin typeface="Cambria"/>
                <a:ea typeface="Cambria"/>
                <a:cs typeface="Arial"/>
              </a:rPr>
              <a:t>• Constat : les étudiants qui entrent dans le supérieur n’ont pas toujours une vision correcte de ce que signifie « faire des mathématiques »</a:t>
            </a:r>
            <a:endParaRPr lang="nl-BE" sz="2400" dirty="0">
              <a:latin typeface="Cambria"/>
              <a:ea typeface="Cambria"/>
            </a:endParaRPr>
          </a:p>
          <a:p>
            <a:pPr algn="just"/>
            <a:r>
              <a:rPr lang="nl-BE" sz="2400" dirty="0">
                <a:latin typeface="Cambria"/>
                <a:ea typeface="Cambria"/>
                <a:cs typeface="Arial"/>
              </a:rPr>
              <a:t>Impact sur leur méthode de travail : stratégies très passives (lire mentalement, refaire des exercices, travailler seul,…)</a:t>
            </a:r>
            <a:endParaRPr lang="nl-BE" sz="2400" dirty="0">
              <a:latin typeface="Cambria"/>
              <a:ea typeface="Cambria"/>
            </a:endParaRPr>
          </a:p>
          <a:p>
            <a:pPr algn="just">
              <a:buNone/>
            </a:pPr>
            <a:r>
              <a:rPr lang="nl-BE" sz="2400" dirty="0">
                <a:latin typeface="Cambria"/>
                <a:ea typeface="Cambria"/>
                <a:cs typeface="Arial"/>
              </a:rPr>
              <a:t>• Au-delà de leur impact sur les apprentissages, les pratiques enseignantes ont aussi un impact sur des aspects plus transversaux</a:t>
            </a:r>
            <a:endParaRPr lang="nl-BE" sz="2400" dirty="0">
              <a:latin typeface="Cambria"/>
              <a:ea typeface="Cambria"/>
            </a:endParaRPr>
          </a:p>
          <a:p>
            <a:pPr algn="just">
              <a:buNone/>
            </a:pPr>
            <a:r>
              <a:rPr lang="nl-BE" sz="2400" dirty="0">
                <a:latin typeface="Cambria"/>
                <a:ea typeface="Cambria"/>
                <a:cs typeface="Arial"/>
              </a:rPr>
              <a:t>Questions : </a:t>
            </a:r>
            <a:endParaRPr lang="nl-BE" sz="2400" dirty="0">
              <a:latin typeface="Cambria"/>
              <a:ea typeface="Cambria"/>
            </a:endParaRPr>
          </a:p>
          <a:p>
            <a:pPr marL="457200" indent="-457200" algn="just">
              <a:buFont typeface="+mj-lt"/>
              <a:buAutoNum type="arabicPeriod"/>
            </a:pPr>
            <a:r>
              <a:rPr lang="nl-BE" sz="2400" dirty="0">
                <a:latin typeface="Cambria"/>
                <a:ea typeface="Cambria"/>
                <a:cs typeface="Arial"/>
              </a:rPr>
              <a:t>Quelles sont les représentations mathématiques des élèves du secondaire ? </a:t>
            </a:r>
            <a:endParaRPr lang="nl-BE" sz="2400" dirty="0">
              <a:latin typeface="Cambria"/>
              <a:ea typeface="Cambria"/>
            </a:endParaRPr>
          </a:p>
          <a:p>
            <a:pPr algn="just">
              <a:buNone/>
            </a:pPr>
            <a:r>
              <a:rPr lang="nl-BE" sz="2400" dirty="0">
                <a:latin typeface="Cambria"/>
                <a:ea typeface="Cambria"/>
                <a:cs typeface="+mn-lt"/>
              </a:rPr>
              <a:t>2.</a:t>
            </a:r>
            <a:r>
              <a:rPr lang="nl-BE" sz="2400" dirty="0">
                <a:latin typeface="Cambria"/>
                <a:ea typeface="Cambria"/>
                <a:cs typeface="Arial"/>
              </a:rPr>
              <a:t>   Ces représentations peuvent-elles évoluer à l’entrée dans le supérieur ?</a:t>
            </a:r>
            <a:endParaRPr lang="nl-BE" sz="2400" dirty="0"/>
          </a:p>
          <a:p>
            <a:pPr algn="just">
              <a:buNone/>
            </a:pPr>
            <a:endParaRPr lang="nl-BE" sz="2400" dirty="0">
              <a:latin typeface="Arial"/>
              <a:ea typeface="Cambria"/>
              <a:cs typeface="Arial"/>
            </a:endParaRPr>
          </a:p>
        </p:txBody>
      </p:sp>
      <p:sp>
        <p:nvSpPr>
          <p:cNvPr id="5" name="Slide Number Placeholder 4">
            <a:extLst>
              <a:ext uri="{FF2B5EF4-FFF2-40B4-BE49-F238E27FC236}">
                <a16:creationId xmlns:a16="http://schemas.microsoft.com/office/drawing/2014/main" id="{31FD5A0B-B91F-43AA-8AD5-79BF1A0FC85C}"/>
              </a:ext>
            </a:extLst>
          </p:cNvPr>
          <p:cNvSpPr>
            <a:spLocks noGrp="1"/>
          </p:cNvSpPr>
          <p:nvPr>
            <p:ph type="sldNum" sz="quarter" idx="12"/>
          </p:nvPr>
        </p:nvSpPr>
        <p:spPr/>
        <p:txBody>
          <a:bodyPr/>
          <a:lstStyle/>
          <a:p>
            <a:fld id="{E9C65D10-87AF-0543-995D-B3B02FC12A40}" type="slidenum">
              <a:rPr lang="fr-FR" smtClean="0"/>
              <a:t>72</a:t>
            </a:fld>
            <a:endParaRPr lang="en-US"/>
          </a:p>
        </p:txBody>
      </p:sp>
    </p:spTree>
    <p:extLst>
      <p:ext uri="{BB962C8B-B14F-4D97-AF65-F5344CB8AC3E}">
        <p14:creationId xmlns:p14="http://schemas.microsoft.com/office/powerpoint/2010/main" val="38837091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3AC4B-1204-1FD5-05E3-8F77596FAD2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0D5413D-B327-F146-7360-25534A879B98}"/>
              </a:ext>
            </a:extLst>
          </p:cNvPr>
          <p:cNvSpPr>
            <a:spLocks noGrp="1"/>
          </p:cNvSpPr>
          <p:nvPr>
            <p:ph type="title"/>
          </p:nvPr>
        </p:nvSpPr>
        <p:spPr>
          <a:xfrm>
            <a:off x="838200" y="365125"/>
            <a:ext cx="10515600" cy="1609698"/>
          </a:xfrm>
        </p:spPr>
        <p:txBody>
          <a:bodyPr>
            <a:normAutofit/>
          </a:bodyPr>
          <a:lstStyle/>
          <a:p>
            <a:br>
              <a:rPr lang="fr-BE" sz="2800" b="1" dirty="0">
                <a:solidFill>
                  <a:srgbClr val="A80039"/>
                </a:solidFill>
                <a:latin typeface="Cambria"/>
                <a:ea typeface="Cambria"/>
                <a:cs typeface="Calibri"/>
              </a:rPr>
            </a:br>
            <a:r>
              <a:rPr lang="fr-BE" sz="2800" b="1">
                <a:solidFill>
                  <a:srgbClr val="A80039"/>
                </a:solidFill>
                <a:latin typeface="Cambria"/>
                <a:ea typeface="Cambria"/>
                <a:cs typeface="Calibri"/>
              </a:rPr>
              <a:t>Les représentations mathématiques des élèves du secondaire</a:t>
            </a:r>
            <a:r>
              <a:rPr lang="fr-BE" sz="2400" b="1" dirty="0">
                <a:solidFill>
                  <a:srgbClr val="A80039"/>
                </a:solidFill>
                <a:latin typeface="Cambria"/>
                <a:ea typeface="Cambria"/>
                <a:cs typeface="Calibri"/>
              </a:rPr>
              <a:t> </a:t>
            </a:r>
            <a:br>
              <a:rPr lang="fr-BE" altLang="fr-FR" sz="2400" b="1" dirty="0">
                <a:latin typeface="Cambria"/>
                <a:ea typeface="Cambria"/>
                <a:cs typeface="Calibri" panose="020F0502020204030204" pitchFamily="34" charset="0"/>
              </a:rPr>
            </a:br>
            <a:endParaRPr lang="fr-FR">
              <a:solidFill>
                <a:srgbClr val="A80039"/>
              </a:solidFill>
            </a:endParaRPr>
          </a:p>
        </p:txBody>
      </p:sp>
      <p:sp>
        <p:nvSpPr>
          <p:cNvPr id="3" name="Espace réservé du contenu 2">
            <a:extLst>
              <a:ext uri="{FF2B5EF4-FFF2-40B4-BE49-F238E27FC236}">
                <a16:creationId xmlns:a16="http://schemas.microsoft.com/office/drawing/2014/main" id="{2D664A1A-DF48-3CDD-4C79-42A2D8D2E274}"/>
              </a:ext>
            </a:extLst>
          </p:cNvPr>
          <p:cNvSpPr>
            <a:spLocks noGrp="1"/>
          </p:cNvSpPr>
          <p:nvPr>
            <p:ph idx="1"/>
          </p:nvPr>
        </p:nvSpPr>
        <p:spPr>
          <a:xfrm>
            <a:off x="838200" y="1451083"/>
            <a:ext cx="10515600" cy="5016473"/>
          </a:xfrm>
        </p:spPr>
        <p:txBody>
          <a:bodyPr vert="horz" lIns="91440" tIns="45720" rIns="91440" bIns="45720" rtlCol="0" anchor="t">
            <a:noAutofit/>
          </a:bodyPr>
          <a:lstStyle/>
          <a:p>
            <a:pPr marL="0" indent="0" algn="just">
              <a:buNone/>
            </a:pPr>
            <a:endParaRPr lang="nl-BE" sz="2400" i="1" dirty="0">
              <a:latin typeface="Cambria" panose="02040503050406030204" pitchFamily="18" charset="0"/>
              <a:ea typeface="Cambria"/>
            </a:endParaRPr>
          </a:p>
          <a:p>
            <a:pPr>
              <a:buNone/>
            </a:pPr>
            <a:r>
              <a:rPr lang="nl-BE" sz="2400">
                <a:latin typeface="Cambria"/>
                <a:ea typeface="Cambria"/>
                <a:cs typeface="Arial"/>
              </a:rPr>
              <a:t>•  Questionnaire proposé à 4113 élèves du secondaire (Brion, 2023)</a:t>
            </a:r>
            <a:endParaRPr lang="nl-BE" sz="2400">
              <a:latin typeface="Cambria"/>
              <a:ea typeface="Cambria"/>
            </a:endParaRPr>
          </a:p>
          <a:p>
            <a:pPr>
              <a:buNone/>
            </a:pPr>
            <a:r>
              <a:rPr lang="nl-BE" sz="2400">
                <a:latin typeface="Cambria"/>
                <a:ea typeface="Cambria"/>
                <a:cs typeface="Arial"/>
              </a:rPr>
              <a:t>•  Faire des mathématiques c’est : </a:t>
            </a:r>
            <a:endParaRPr lang="nl-BE" sz="2400">
              <a:latin typeface="Cambria"/>
              <a:ea typeface="Cambria"/>
            </a:endParaRPr>
          </a:p>
          <a:p>
            <a:pPr lvl="1">
              <a:buFont typeface="Courier New" panose="020B0604020202020204" pitchFamily="34" charset="0"/>
              <a:buChar char="o"/>
            </a:pPr>
            <a:r>
              <a:rPr lang="nl-BE" sz="2000">
                <a:latin typeface="Cambria"/>
                <a:ea typeface="Cambria"/>
                <a:cs typeface="Arial"/>
              </a:rPr>
              <a:t>Faire des calculs : 94%</a:t>
            </a:r>
            <a:endParaRPr lang="nl-BE" sz="2000">
              <a:latin typeface="Cambria"/>
              <a:ea typeface="Cambria"/>
            </a:endParaRPr>
          </a:p>
          <a:p>
            <a:pPr lvl="1">
              <a:buFont typeface="Courier New" panose="020B0604020202020204" pitchFamily="34" charset="0"/>
              <a:buChar char="o"/>
            </a:pPr>
            <a:r>
              <a:rPr lang="nl-BE" sz="2000">
                <a:latin typeface="Cambria"/>
                <a:ea typeface="Cambria"/>
                <a:cs typeface="Arial"/>
              </a:rPr>
              <a:t>Appliquer des méthodes : 87%</a:t>
            </a:r>
            <a:endParaRPr lang="nl-BE" sz="2000">
              <a:latin typeface="Cambria"/>
              <a:ea typeface="Cambria"/>
            </a:endParaRPr>
          </a:p>
          <a:p>
            <a:pPr lvl="1">
              <a:buFont typeface="Courier New" panose="020B0604020202020204" pitchFamily="34" charset="0"/>
              <a:buChar char="o"/>
            </a:pPr>
            <a:r>
              <a:rPr lang="nl-BE" sz="2000">
                <a:latin typeface="Cambria"/>
                <a:ea typeface="Cambria"/>
                <a:cs typeface="Arial"/>
              </a:rPr>
              <a:t>Apprendre des formules par cœur : 64%</a:t>
            </a:r>
            <a:endParaRPr lang="nl-BE" sz="2000">
              <a:latin typeface="Cambria"/>
              <a:ea typeface="Cambria"/>
            </a:endParaRPr>
          </a:p>
          <a:p>
            <a:pPr>
              <a:buNone/>
            </a:pPr>
            <a:r>
              <a:rPr lang="nl-BE" sz="2400">
                <a:latin typeface="Cambria"/>
                <a:ea typeface="Cambria"/>
                <a:cs typeface="Arial"/>
              </a:rPr>
              <a:t>•  Pas d’évolution entre la 1</a:t>
            </a:r>
            <a:r>
              <a:rPr lang="nl-BE" sz="2400" baseline="30000">
                <a:latin typeface="Cambria"/>
                <a:ea typeface="Cambria"/>
                <a:cs typeface="Arial"/>
              </a:rPr>
              <a:t>ère</a:t>
            </a:r>
            <a:r>
              <a:rPr lang="nl-BE" sz="2400">
                <a:latin typeface="Cambria"/>
                <a:ea typeface="Cambria"/>
                <a:cs typeface="Arial"/>
              </a:rPr>
              <a:t> et la 6</a:t>
            </a:r>
            <a:r>
              <a:rPr lang="nl-BE" sz="2400" baseline="30000">
                <a:latin typeface="Cambria"/>
                <a:ea typeface="Cambria"/>
                <a:cs typeface="Arial"/>
              </a:rPr>
              <a:t>ème</a:t>
            </a:r>
            <a:r>
              <a:rPr lang="nl-BE" sz="2400">
                <a:latin typeface="Cambria"/>
                <a:ea typeface="Cambria"/>
                <a:cs typeface="Arial"/>
              </a:rPr>
              <a:t> année</a:t>
            </a:r>
            <a:endParaRPr lang="nl-BE" sz="2400">
              <a:latin typeface="Cambria"/>
              <a:ea typeface="Cambria"/>
            </a:endParaRPr>
          </a:p>
          <a:p>
            <a:pPr algn="just">
              <a:buNone/>
            </a:pPr>
            <a:r>
              <a:rPr lang="nl-BE" sz="2400">
                <a:latin typeface="Cambria"/>
                <a:ea typeface="Cambria"/>
                <a:cs typeface="Arial"/>
              </a:rPr>
              <a:t>• Pas de différence entre les options « Mathématiques générales » et </a:t>
            </a:r>
            <a:r>
              <a:rPr lang="nl-BE" sz="2400" dirty="0">
                <a:latin typeface="Cambria"/>
                <a:ea typeface="Cambria"/>
                <a:cs typeface="Arial"/>
              </a:rPr>
              <a:t>« Mathématiques pour scientifiques »</a:t>
            </a:r>
            <a:endParaRPr lang="nl-BE" sz="2400" dirty="0">
              <a:latin typeface="Cambria"/>
              <a:ea typeface="Cambria"/>
            </a:endParaRPr>
          </a:p>
          <a:p>
            <a:pPr algn="just">
              <a:buNone/>
            </a:pPr>
            <a:r>
              <a:rPr lang="nl-BE" sz="2400">
                <a:latin typeface="Cambria"/>
                <a:ea typeface="Cambria"/>
                <a:cs typeface="Arial"/>
              </a:rPr>
              <a:t>• Des pratiques à étudier : traces écrites au tableau par les enseignants, distribuer le cours écrit sur des feuilles aux élèves</a:t>
            </a:r>
            <a:endParaRPr lang="nl-BE" sz="2400"/>
          </a:p>
          <a:p>
            <a:pPr algn="just">
              <a:buNone/>
            </a:pPr>
            <a:endParaRPr lang="nl-BE" sz="2400" dirty="0">
              <a:latin typeface="Cambria"/>
              <a:ea typeface="Cambria"/>
              <a:cs typeface="Arial"/>
            </a:endParaRPr>
          </a:p>
        </p:txBody>
      </p:sp>
      <p:sp>
        <p:nvSpPr>
          <p:cNvPr id="5" name="Slide Number Placeholder 4">
            <a:extLst>
              <a:ext uri="{FF2B5EF4-FFF2-40B4-BE49-F238E27FC236}">
                <a16:creationId xmlns:a16="http://schemas.microsoft.com/office/drawing/2014/main" id="{6A3B31F1-8EDC-6AD7-6AD2-60587624C251}"/>
              </a:ext>
            </a:extLst>
          </p:cNvPr>
          <p:cNvSpPr>
            <a:spLocks noGrp="1"/>
          </p:cNvSpPr>
          <p:nvPr>
            <p:ph type="sldNum" sz="quarter" idx="12"/>
          </p:nvPr>
        </p:nvSpPr>
        <p:spPr/>
        <p:txBody>
          <a:bodyPr/>
          <a:lstStyle/>
          <a:p>
            <a:fld id="{E9C65D10-87AF-0543-995D-B3B02FC12A40}" type="slidenum">
              <a:rPr lang="fr-FR" smtClean="0"/>
              <a:t>73</a:t>
            </a:fld>
            <a:endParaRPr lang="en-US"/>
          </a:p>
        </p:txBody>
      </p:sp>
    </p:spTree>
    <p:extLst>
      <p:ext uri="{BB962C8B-B14F-4D97-AF65-F5344CB8AC3E}">
        <p14:creationId xmlns:p14="http://schemas.microsoft.com/office/powerpoint/2010/main" val="35807456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19764-6682-052D-8418-83FE88441A3D}"/>
              </a:ext>
            </a:extLst>
          </p:cNvPr>
          <p:cNvSpPr>
            <a:spLocks noGrp="1"/>
          </p:cNvSpPr>
          <p:nvPr>
            <p:ph type="title"/>
          </p:nvPr>
        </p:nvSpPr>
        <p:spPr/>
        <p:txBody>
          <a:bodyPr/>
          <a:lstStyle/>
          <a:p>
            <a:r>
              <a:rPr lang="en-US" sz="2800" b="1" dirty="0" err="1">
                <a:solidFill>
                  <a:srgbClr val="A80039"/>
                </a:solidFill>
                <a:latin typeface="Cambria"/>
                <a:ea typeface="Cambria"/>
              </a:rPr>
              <a:t>Évolution</a:t>
            </a:r>
            <a:r>
              <a:rPr lang="en-US" sz="2800" b="1" dirty="0">
                <a:solidFill>
                  <a:srgbClr val="A80039"/>
                </a:solidFill>
                <a:latin typeface="Cambria"/>
                <a:ea typeface="Cambria"/>
              </a:rPr>
              <a:t> des </a:t>
            </a:r>
            <a:r>
              <a:rPr lang="en-US" sz="2800" b="1" dirty="0" err="1">
                <a:solidFill>
                  <a:srgbClr val="A80039"/>
                </a:solidFill>
                <a:latin typeface="Cambria"/>
                <a:ea typeface="Cambria"/>
              </a:rPr>
              <a:t>représentations</a:t>
            </a:r>
            <a:r>
              <a:rPr lang="en-US" sz="2800" b="1" dirty="0">
                <a:solidFill>
                  <a:srgbClr val="A80039"/>
                </a:solidFill>
                <a:latin typeface="Cambria"/>
                <a:ea typeface="Cambria"/>
              </a:rPr>
              <a:t> des </a:t>
            </a:r>
            <a:r>
              <a:rPr lang="en-US" sz="2800" b="1" dirty="0" err="1">
                <a:solidFill>
                  <a:srgbClr val="A80039"/>
                </a:solidFill>
                <a:latin typeface="Cambria"/>
                <a:ea typeface="Cambria"/>
              </a:rPr>
              <a:t>étudiants</a:t>
            </a:r>
            <a:r>
              <a:rPr lang="en-US" sz="2800" b="1" dirty="0">
                <a:solidFill>
                  <a:srgbClr val="A80039"/>
                </a:solidFill>
                <a:latin typeface="Cambria"/>
                <a:ea typeface="Cambria"/>
              </a:rPr>
              <a:t> dans le supérieur</a:t>
            </a:r>
            <a:endParaRPr lang="en-US" dirty="0"/>
          </a:p>
        </p:txBody>
      </p:sp>
      <p:sp>
        <p:nvSpPr>
          <p:cNvPr id="3" name="Content Placeholder 2">
            <a:extLst>
              <a:ext uri="{FF2B5EF4-FFF2-40B4-BE49-F238E27FC236}">
                <a16:creationId xmlns:a16="http://schemas.microsoft.com/office/drawing/2014/main" id="{A6812169-3C6D-7F49-519A-E2474E6C343F}"/>
              </a:ext>
            </a:extLst>
          </p:cNvPr>
          <p:cNvSpPr>
            <a:spLocks noGrp="1"/>
          </p:cNvSpPr>
          <p:nvPr>
            <p:ph idx="1"/>
          </p:nvPr>
        </p:nvSpPr>
        <p:spPr/>
        <p:txBody>
          <a:bodyPr vert="horz" lIns="91440" tIns="45720" rIns="91440" bIns="45720" rtlCol="0" anchor="t">
            <a:normAutofit/>
          </a:bodyPr>
          <a:lstStyle/>
          <a:p>
            <a:pPr algn="just">
              <a:buNone/>
            </a:pPr>
            <a:r>
              <a:rPr lang="en-US" sz="2400" dirty="0">
                <a:latin typeface="Cambria"/>
                <a:ea typeface="Cambria"/>
              </a:rPr>
              <a:t>Pratiques </a:t>
            </a:r>
            <a:r>
              <a:rPr lang="en-US" sz="2400" dirty="0" err="1">
                <a:latin typeface="Cambria"/>
                <a:ea typeface="Cambria"/>
              </a:rPr>
              <a:t>enseignantes</a:t>
            </a:r>
            <a:r>
              <a:rPr lang="en-US" sz="2400" dirty="0">
                <a:latin typeface="Cambria"/>
                <a:ea typeface="Cambria"/>
              </a:rPr>
              <a:t> dans le </a:t>
            </a:r>
            <a:r>
              <a:rPr lang="en-US" sz="2400" dirty="0" err="1">
                <a:latin typeface="Cambria"/>
                <a:ea typeface="Cambria"/>
              </a:rPr>
              <a:t>cours</a:t>
            </a:r>
            <a:r>
              <a:rPr lang="en-US" sz="2400" dirty="0">
                <a:latin typeface="Cambria"/>
                <a:ea typeface="Cambria"/>
              </a:rPr>
              <a:t> de </a:t>
            </a:r>
            <a:r>
              <a:rPr lang="en-US" sz="2400" dirty="0" err="1">
                <a:latin typeface="Cambria"/>
                <a:ea typeface="Cambria"/>
              </a:rPr>
              <a:t>Mathématiques</a:t>
            </a:r>
            <a:r>
              <a:rPr lang="en-US" sz="2400" dirty="0">
                <a:latin typeface="Cambria"/>
                <a:ea typeface="Cambria"/>
              </a:rPr>
              <a:t> </a:t>
            </a:r>
            <a:r>
              <a:rPr lang="en-US" sz="2400" dirty="0" err="1">
                <a:latin typeface="Cambria"/>
                <a:ea typeface="Cambria"/>
              </a:rPr>
              <a:t>élémentaires</a:t>
            </a:r>
            <a:r>
              <a:rPr lang="en-US" sz="2400" dirty="0">
                <a:latin typeface="Cambria"/>
                <a:ea typeface="Cambria"/>
              </a:rPr>
              <a:t> (BAB1 </a:t>
            </a:r>
            <a:r>
              <a:rPr lang="en-US" sz="2400" dirty="0" err="1">
                <a:latin typeface="Cambria"/>
                <a:ea typeface="Cambria"/>
              </a:rPr>
              <a:t>en</a:t>
            </a:r>
            <a:endParaRPr lang="en-US" dirty="0" err="1"/>
          </a:p>
          <a:p>
            <a:pPr algn="just">
              <a:buNone/>
            </a:pPr>
            <a:r>
              <a:rPr lang="en-US" sz="2400" dirty="0" err="1">
                <a:latin typeface="Cambria"/>
                <a:ea typeface="Cambria"/>
              </a:rPr>
              <a:t>maths</a:t>
            </a:r>
            <a:r>
              <a:rPr lang="en-US" sz="2400" dirty="0">
                <a:latin typeface="Cambria"/>
                <a:ea typeface="Cambria"/>
              </a:rPr>
              <a:t>, physique et </a:t>
            </a:r>
            <a:r>
              <a:rPr lang="en-US" sz="2400" dirty="0" err="1">
                <a:latin typeface="Cambria"/>
                <a:ea typeface="Cambria"/>
              </a:rPr>
              <a:t>informatique</a:t>
            </a:r>
            <a:r>
              <a:rPr lang="en-US" sz="2400" dirty="0">
                <a:latin typeface="Cambria"/>
                <a:ea typeface="Cambria"/>
              </a:rPr>
              <a:t>) : </a:t>
            </a:r>
            <a:endParaRPr lang="en-US"/>
          </a:p>
          <a:p>
            <a:pPr algn="just">
              <a:buNone/>
            </a:pPr>
            <a:endParaRPr lang="en-US" sz="2400" dirty="0">
              <a:latin typeface="Cambria"/>
              <a:ea typeface="Cambria"/>
              <a:cs typeface="Arial"/>
            </a:endParaRPr>
          </a:p>
          <a:p>
            <a:pPr algn="just">
              <a:buNone/>
            </a:pPr>
            <a:r>
              <a:rPr lang="en-US" sz="2400" dirty="0">
                <a:latin typeface="Cambria"/>
                <a:ea typeface="Cambria"/>
                <a:cs typeface="Arial"/>
              </a:rPr>
              <a:t>• </a:t>
            </a:r>
            <a:r>
              <a:rPr lang="en-US" sz="2400" dirty="0" err="1">
                <a:latin typeface="Cambria"/>
                <a:ea typeface="Cambria"/>
              </a:rPr>
              <a:t>L’enseignant</a:t>
            </a:r>
            <a:r>
              <a:rPr lang="en-US" sz="2400" dirty="0">
                <a:latin typeface="Cambria"/>
                <a:ea typeface="Cambria"/>
              </a:rPr>
              <a:t> </a:t>
            </a:r>
            <a:r>
              <a:rPr lang="en-US" sz="2400" dirty="0" err="1">
                <a:latin typeface="Cambria"/>
                <a:ea typeface="Cambria"/>
              </a:rPr>
              <a:t>donne</a:t>
            </a:r>
            <a:r>
              <a:rPr lang="en-US" sz="2400" dirty="0">
                <a:latin typeface="Cambria"/>
                <a:ea typeface="Cambria"/>
              </a:rPr>
              <a:t> </a:t>
            </a:r>
            <a:r>
              <a:rPr lang="en-US" sz="2400" dirty="0" err="1">
                <a:latin typeface="Cambria"/>
                <a:ea typeface="Cambria"/>
              </a:rPr>
              <a:t>cours</a:t>
            </a:r>
            <a:r>
              <a:rPr lang="en-US" sz="2400" dirty="0">
                <a:latin typeface="Cambria"/>
                <a:ea typeface="Cambria"/>
              </a:rPr>
              <a:t> au tableau, les </a:t>
            </a:r>
            <a:r>
              <a:rPr lang="en-US" sz="2400" dirty="0" err="1">
                <a:latin typeface="Cambria"/>
                <a:ea typeface="Cambria"/>
              </a:rPr>
              <a:t>étudiants</a:t>
            </a:r>
            <a:r>
              <a:rPr lang="en-US" sz="2400" dirty="0">
                <a:latin typeface="Cambria"/>
                <a:ea typeface="Cambria"/>
              </a:rPr>
              <a:t> </a:t>
            </a:r>
            <a:r>
              <a:rPr lang="en-US" sz="2400" dirty="0" err="1">
                <a:latin typeface="Cambria"/>
                <a:ea typeface="Cambria"/>
              </a:rPr>
              <a:t>doivent</a:t>
            </a:r>
            <a:r>
              <a:rPr lang="en-US" sz="2400" dirty="0">
                <a:latin typeface="Cambria"/>
                <a:ea typeface="Cambria"/>
              </a:rPr>
              <a:t> prendre note de tout (</a:t>
            </a:r>
            <a:r>
              <a:rPr lang="en-US" sz="2400" dirty="0" err="1">
                <a:latin typeface="Cambria"/>
                <a:ea typeface="Cambria"/>
              </a:rPr>
              <a:t>théorie</a:t>
            </a:r>
            <a:r>
              <a:rPr lang="en-US" sz="2400" dirty="0">
                <a:latin typeface="Cambria"/>
                <a:ea typeface="Cambria"/>
              </a:rPr>
              <a:t> et </a:t>
            </a:r>
            <a:r>
              <a:rPr lang="en-US" sz="2400" dirty="0" err="1">
                <a:latin typeface="Cambria"/>
                <a:ea typeface="Cambria"/>
              </a:rPr>
              <a:t>exercices</a:t>
            </a:r>
            <a:r>
              <a:rPr lang="en-US" sz="2400" dirty="0">
                <a:latin typeface="Cambria"/>
                <a:ea typeface="Cambria"/>
              </a:rPr>
              <a:t>)</a:t>
            </a:r>
          </a:p>
          <a:p>
            <a:pPr algn="just">
              <a:buNone/>
            </a:pPr>
            <a:r>
              <a:rPr lang="en-US" sz="2400" dirty="0">
                <a:latin typeface="Cambria"/>
                <a:ea typeface="Cambria"/>
                <a:cs typeface="Arial"/>
              </a:rPr>
              <a:t>• </a:t>
            </a:r>
            <a:r>
              <a:rPr lang="en-US" sz="2400" dirty="0">
                <a:latin typeface="Cambria"/>
                <a:ea typeface="Cambria"/>
              </a:rPr>
              <a:t>Les traces </a:t>
            </a:r>
            <a:r>
              <a:rPr lang="en-US" sz="2400" dirty="0" err="1">
                <a:latin typeface="Cambria"/>
                <a:ea typeface="Cambria"/>
              </a:rPr>
              <a:t>écrites</a:t>
            </a:r>
            <a:r>
              <a:rPr lang="en-US" sz="2400" dirty="0">
                <a:latin typeface="Cambria"/>
                <a:ea typeface="Cambria"/>
              </a:rPr>
              <a:t> </a:t>
            </a:r>
            <a:r>
              <a:rPr lang="en-US" sz="2400" dirty="0" err="1">
                <a:latin typeface="Cambria"/>
                <a:ea typeface="Cambria"/>
              </a:rPr>
              <a:t>montrent</a:t>
            </a:r>
            <a:r>
              <a:rPr lang="en-US" sz="2400" dirty="0">
                <a:latin typeface="Cambria"/>
                <a:ea typeface="Cambria"/>
              </a:rPr>
              <a:t> les </a:t>
            </a:r>
            <a:r>
              <a:rPr lang="en-US" sz="2400" dirty="0" err="1">
                <a:latin typeface="Cambria"/>
                <a:ea typeface="Cambria"/>
              </a:rPr>
              <a:t>enchainements</a:t>
            </a:r>
            <a:r>
              <a:rPr lang="en-US" sz="2400" dirty="0">
                <a:latin typeface="Cambria"/>
                <a:ea typeface="Cambria"/>
              </a:rPr>
              <a:t> </a:t>
            </a:r>
            <a:r>
              <a:rPr lang="en-US" sz="2400" dirty="0" err="1">
                <a:latin typeface="Cambria"/>
                <a:ea typeface="Cambria"/>
              </a:rPr>
              <a:t>logiques</a:t>
            </a:r>
            <a:r>
              <a:rPr lang="en-US" sz="2400" dirty="0">
                <a:latin typeface="Cambria"/>
                <a:ea typeface="Cambria"/>
              </a:rPr>
              <a:t>, </a:t>
            </a:r>
            <a:r>
              <a:rPr lang="en-US" sz="2400" dirty="0" err="1">
                <a:latin typeface="Cambria"/>
                <a:ea typeface="Cambria"/>
              </a:rPr>
              <a:t>l’enseignant</a:t>
            </a:r>
            <a:r>
              <a:rPr lang="en-US" sz="2400" dirty="0">
                <a:latin typeface="Cambria"/>
                <a:ea typeface="Cambria"/>
              </a:rPr>
              <a:t> </a:t>
            </a:r>
            <a:r>
              <a:rPr lang="en-US" sz="2400" dirty="0" err="1">
                <a:latin typeface="Cambria"/>
                <a:ea typeface="Cambria"/>
              </a:rPr>
              <a:t>intègre</a:t>
            </a:r>
            <a:r>
              <a:rPr lang="en-US" sz="2400" dirty="0">
                <a:latin typeface="Cambria"/>
                <a:ea typeface="Cambria"/>
              </a:rPr>
              <a:t> des </a:t>
            </a:r>
            <a:r>
              <a:rPr lang="en-US" sz="2400" dirty="0" err="1">
                <a:latin typeface="Cambria"/>
                <a:ea typeface="Cambria"/>
              </a:rPr>
              <a:t>commentaires</a:t>
            </a:r>
            <a:r>
              <a:rPr lang="en-US" sz="2400" dirty="0">
                <a:latin typeface="Cambria"/>
                <a:ea typeface="Cambria"/>
              </a:rPr>
              <a:t> </a:t>
            </a:r>
            <a:r>
              <a:rPr lang="en-US" sz="2400" dirty="0" err="1">
                <a:latin typeface="Cambria"/>
                <a:ea typeface="Cambria"/>
              </a:rPr>
              <a:t>méthodologiques</a:t>
            </a:r>
            <a:r>
              <a:rPr lang="en-US" sz="2400" dirty="0">
                <a:latin typeface="Cambria"/>
                <a:ea typeface="Cambria"/>
              </a:rPr>
              <a:t> dans son </a:t>
            </a:r>
            <a:r>
              <a:rPr lang="en-US" sz="2400" dirty="0" err="1">
                <a:latin typeface="Cambria"/>
                <a:ea typeface="Cambria"/>
              </a:rPr>
              <a:t>discours</a:t>
            </a:r>
            <a:r>
              <a:rPr lang="en-US" sz="2400" dirty="0">
                <a:latin typeface="Cambria"/>
                <a:ea typeface="Cambria"/>
              </a:rPr>
              <a:t>, </a:t>
            </a:r>
            <a:r>
              <a:rPr lang="en-US" sz="2400" dirty="0" err="1">
                <a:latin typeface="Cambria"/>
                <a:ea typeface="Cambria"/>
              </a:rPr>
              <a:t>l’enseignant</a:t>
            </a:r>
            <a:r>
              <a:rPr lang="en-US" sz="2400" dirty="0">
                <a:latin typeface="Cambria"/>
                <a:ea typeface="Cambria"/>
              </a:rPr>
              <a:t> </a:t>
            </a:r>
            <a:r>
              <a:rPr lang="en-US" sz="2400" dirty="0" err="1">
                <a:latin typeface="Cambria"/>
                <a:ea typeface="Cambria"/>
              </a:rPr>
              <a:t>écrit</a:t>
            </a:r>
            <a:r>
              <a:rPr lang="en-US" sz="2400" dirty="0">
                <a:latin typeface="Cambria"/>
                <a:ea typeface="Cambria"/>
              </a:rPr>
              <a:t> </a:t>
            </a:r>
            <a:r>
              <a:rPr lang="en-US" sz="2400" dirty="0" err="1">
                <a:latin typeface="Cambria"/>
                <a:ea typeface="Cambria"/>
              </a:rPr>
              <a:t>rigoureusement</a:t>
            </a:r>
            <a:r>
              <a:rPr lang="en-US" sz="2400" dirty="0">
                <a:latin typeface="Cambria"/>
                <a:ea typeface="Cambria"/>
              </a:rPr>
              <a:t> les </a:t>
            </a:r>
            <a:r>
              <a:rPr lang="en-US" sz="2400" dirty="0" err="1">
                <a:latin typeface="Cambria"/>
                <a:ea typeface="Cambria"/>
              </a:rPr>
              <a:t>définitions</a:t>
            </a:r>
            <a:r>
              <a:rPr lang="en-US" sz="2400" dirty="0">
                <a:latin typeface="Cambria"/>
                <a:ea typeface="Cambria"/>
              </a:rPr>
              <a:t>, les </a:t>
            </a:r>
            <a:r>
              <a:rPr lang="en-US" sz="2400" dirty="0" err="1">
                <a:latin typeface="Cambria"/>
                <a:ea typeface="Cambria"/>
              </a:rPr>
              <a:t>propriétés</a:t>
            </a:r>
            <a:r>
              <a:rPr lang="en-US" sz="2400" dirty="0">
                <a:latin typeface="Cambria"/>
                <a:ea typeface="Cambria"/>
              </a:rPr>
              <a:t>,…</a:t>
            </a:r>
          </a:p>
          <a:p>
            <a:pPr marL="0" indent="0">
              <a:buNone/>
            </a:pPr>
            <a:endParaRPr lang="en-US" sz="2400" dirty="0">
              <a:latin typeface="Cambria"/>
              <a:ea typeface="Cambria"/>
            </a:endParaRPr>
          </a:p>
        </p:txBody>
      </p:sp>
      <p:sp>
        <p:nvSpPr>
          <p:cNvPr id="5" name="Slide Number Placeholder 4">
            <a:extLst>
              <a:ext uri="{FF2B5EF4-FFF2-40B4-BE49-F238E27FC236}">
                <a16:creationId xmlns:a16="http://schemas.microsoft.com/office/drawing/2014/main" id="{DE6F294F-2976-6681-84B0-C0B1B80094BB}"/>
              </a:ext>
            </a:extLst>
          </p:cNvPr>
          <p:cNvSpPr>
            <a:spLocks noGrp="1"/>
          </p:cNvSpPr>
          <p:nvPr>
            <p:ph type="sldNum" sz="quarter" idx="12"/>
          </p:nvPr>
        </p:nvSpPr>
        <p:spPr/>
        <p:txBody>
          <a:bodyPr/>
          <a:lstStyle/>
          <a:p>
            <a:fld id="{E9C65D10-87AF-0543-995D-B3B02FC12A40}" type="slidenum">
              <a:rPr lang="fr-FR" smtClean="0"/>
              <a:t>74</a:t>
            </a:fld>
            <a:endParaRPr lang="en-US"/>
          </a:p>
        </p:txBody>
      </p:sp>
    </p:spTree>
    <p:extLst>
      <p:ext uri="{BB962C8B-B14F-4D97-AF65-F5344CB8AC3E}">
        <p14:creationId xmlns:p14="http://schemas.microsoft.com/office/powerpoint/2010/main" val="15541159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322C2E-8B30-0BBB-0FDE-56C628D00F80}"/>
              </a:ext>
            </a:extLst>
          </p:cNvPr>
          <p:cNvSpPr>
            <a:spLocks noGrp="1"/>
          </p:cNvSpPr>
          <p:nvPr>
            <p:ph type="title"/>
          </p:nvPr>
        </p:nvSpPr>
        <p:spPr>
          <a:xfrm>
            <a:off x="1008184" y="174032"/>
            <a:ext cx="10175631" cy="1111843"/>
          </a:xfrm>
        </p:spPr>
        <p:txBody>
          <a:bodyPr anchor="ctr">
            <a:normAutofit/>
          </a:bodyPr>
          <a:lstStyle/>
          <a:p>
            <a:r>
              <a:rPr lang="en-US" sz="3200" b="1" dirty="0" err="1">
                <a:solidFill>
                  <a:srgbClr val="C41D42"/>
                </a:solidFill>
                <a:latin typeface="Cambria"/>
                <a:ea typeface="Cambria"/>
              </a:rPr>
              <a:t>Évolution</a:t>
            </a:r>
            <a:r>
              <a:rPr lang="en-US" sz="3200" b="1" dirty="0">
                <a:solidFill>
                  <a:srgbClr val="C41D42"/>
                </a:solidFill>
                <a:latin typeface="Cambria"/>
                <a:ea typeface="Cambria"/>
              </a:rPr>
              <a:t> des </a:t>
            </a:r>
            <a:r>
              <a:rPr lang="en-US" sz="3200" b="1" dirty="0" err="1">
                <a:solidFill>
                  <a:srgbClr val="C41D42"/>
                </a:solidFill>
                <a:latin typeface="Cambria"/>
                <a:ea typeface="Cambria"/>
              </a:rPr>
              <a:t>représentations</a:t>
            </a:r>
            <a:r>
              <a:rPr lang="en-US" sz="3200" b="1" dirty="0">
                <a:solidFill>
                  <a:srgbClr val="C41D42"/>
                </a:solidFill>
                <a:latin typeface="Cambria"/>
                <a:ea typeface="Cambria"/>
              </a:rPr>
              <a:t> des </a:t>
            </a:r>
            <a:r>
              <a:rPr lang="en-US" sz="3200" b="1" dirty="0" err="1">
                <a:solidFill>
                  <a:srgbClr val="C41D42"/>
                </a:solidFill>
                <a:latin typeface="Cambria"/>
                <a:ea typeface="Cambria"/>
              </a:rPr>
              <a:t>étudiants</a:t>
            </a:r>
            <a:r>
              <a:rPr lang="en-US" sz="3200" b="1" dirty="0">
                <a:solidFill>
                  <a:srgbClr val="C41D42"/>
                </a:solidFill>
                <a:latin typeface="Cambria"/>
                <a:ea typeface="Cambria"/>
              </a:rPr>
              <a:t> dans le supérieur</a:t>
            </a:r>
            <a:endParaRPr lang="en-US" sz="3200" dirty="0">
              <a:solidFill>
                <a:srgbClr val="C41D42"/>
              </a:solidFill>
              <a:latin typeface="Cambria"/>
              <a:ea typeface="Cambria"/>
            </a:endParaRPr>
          </a:p>
        </p:txBody>
      </p:sp>
      <p:sp>
        <p:nvSpPr>
          <p:cNvPr id="3" name="Content Placeholder 2">
            <a:extLst>
              <a:ext uri="{FF2B5EF4-FFF2-40B4-BE49-F238E27FC236}">
                <a16:creationId xmlns:a16="http://schemas.microsoft.com/office/drawing/2014/main" id="{817EC833-4DA6-1F41-50CF-8D9DF1DF5BAB}"/>
              </a:ext>
            </a:extLst>
          </p:cNvPr>
          <p:cNvSpPr>
            <a:spLocks noGrp="1"/>
          </p:cNvSpPr>
          <p:nvPr>
            <p:ph idx="1"/>
          </p:nvPr>
        </p:nvSpPr>
        <p:spPr>
          <a:xfrm>
            <a:off x="1008184" y="1459907"/>
            <a:ext cx="10175630" cy="767904"/>
          </a:xfrm>
        </p:spPr>
        <p:txBody>
          <a:bodyPr vert="horz" lIns="91440" tIns="45720" rIns="91440" bIns="45720" rtlCol="0" anchor="ctr">
            <a:normAutofit/>
          </a:bodyPr>
          <a:lstStyle/>
          <a:p>
            <a:pPr marL="0" indent="0">
              <a:buNone/>
            </a:pPr>
            <a:r>
              <a:rPr lang="en-US" sz="2400" dirty="0">
                <a:latin typeface="Cambria"/>
                <a:ea typeface="Cambria"/>
              </a:rPr>
              <a:t>Le </a:t>
            </a:r>
            <a:r>
              <a:rPr lang="en-US" sz="2400" dirty="0" err="1">
                <a:latin typeface="Cambria"/>
                <a:ea typeface="Cambria"/>
              </a:rPr>
              <a:t>même</a:t>
            </a:r>
            <a:r>
              <a:rPr lang="en-US" sz="2400" dirty="0">
                <a:latin typeface="Cambria"/>
                <a:ea typeface="Cambria"/>
              </a:rPr>
              <a:t> questionnaire a </a:t>
            </a:r>
            <a:r>
              <a:rPr lang="en-US" sz="2400" dirty="0" err="1">
                <a:latin typeface="Cambria"/>
                <a:ea typeface="Cambria"/>
              </a:rPr>
              <a:t>été</a:t>
            </a:r>
            <a:r>
              <a:rPr lang="en-US" sz="2400" dirty="0">
                <a:latin typeface="Cambria"/>
                <a:ea typeface="Cambria"/>
              </a:rPr>
              <a:t> </a:t>
            </a:r>
            <a:r>
              <a:rPr lang="en-US" sz="2400" dirty="0" err="1">
                <a:latin typeface="Cambria"/>
                <a:ea typeface="Cambria"/>
              </a:rPr>
              <a:t>proposé</a:t>
            </a:r>
            <a:r>
              <a:rPr lang="en-US" sz="2400" dirty="0">
                <a:latin typeface="Cambria"/>
                <a:ea typeface="Cambria"/>
              </a:rPr>
              <a:t> au début et à la fin du </a:t>
            </a:r>
            <a:r>
              <a:rPr lang="en-US" sz="2400" dirty="0" err="1">
                <a:latin typeface="Cambria"/>
                <a:ea typeface="Cambria"/>
              </a:rPr>
              <a:t>cours</a:t>
            </a:r>
            <a:r>
              <a:rPr lang="en-US" sz="2400" dirty="0">
                <a:latin typeface="Cambria"/>
                <a:ea typeface="Cambria"/>
              </a:rPr>
              <a:t> de </a:t>
            </a:r>
            <a:r>
              <a:rPr lang="en-US" sz="2400" dirty="0" err="1">
                <a:latin typeface="Cambria"/>
                <a:ea typeface="Cambria"/>
              </a:rPr>
              <a:t>Mathématiques</a:t>
            </a:r>
            <a:r>
              <a:rPr lang="en-US" sz="2400" dirty="0">
                <a:latin typeface="Cambria"/>
                <a:ea typeface="Cambria"/>
              </a:rPr>
              <a:t> </a:t>
            </a:r>
            <a:r>
              <a:rPr lang="en-US" sz="2400" dirty="0" err="1">
                <a:latin typeface="Cambria"/>
                <a:ea typeface="Cambria"/>
              </a:rPr>
              <a:t>élémentaires</a:t>
            </a:r>
            <a:r>
              <a:rPr lang="en-US" sz="2400" dirty="0">
                <a:latin typeface="Cambria"/>
                <a:ea typeface="Cambria"/>
              </a:rPr>
              <a:t> à 149 </a:t>
            </a:r>
            <a:r>
              <a:rPr lang="en-US" sz="2400" dirty="0" err="1">
                <a:latin typeface="Cambria"/>
                <a:ea typeface="Cambria"/>
              </a:rPr>
              <a:t>étudiants</a:t>
            </a:r>
            <a:r>
              <a:rPr lang="en-US" sz="2400" dirty="0">
                <a:latin typeface="Cambria"/>
                <a:ea typeface="Cambria"/>
              </a:rPr>
              <a:t>.</a:t>
            </a:r>
            <a:endParaRPr lang="en-US" sz="2400" dirty="0"/>
          </a:p>
          <a:p>
            <a:pPr algn="ctr"/>
            <a:endParaRPr lang="en-US" sz="2000"/>
          </a:p>
        </p:txBody>
      </p:sp>
      <p:graphicFrame>
        <p:nvGraphicFramePr>
          <p:cNvPr id="5" name="Table 4">
            <a:extLst>
              <a:ext uri="{FF2B5EF4-FFF2-40B4-BE49-F238E27FC236}">
                <a16:creationId xmlns:a16="http://schemas.microsoft.com/office/drawing/2014/main" id="{8093F494-06E1-53B4-4007-0BA07EE26EEB}"/>
              </a:ext>
            </a:extLst>
          </p:cNvPr>
          <p:cNvGraphicFramePr>
            <a:graphicFrameLocks noGrp="1"/>
          </p:cNvGraphicFramePr>
          <p:nvPr>
            <p:extLst>
              <p:ext uri="{D42A27DB-BD31-4B8C-83A1-F6EECF244321}">
                <p14:modId xmlns:p14="http://schemas.microsoft.com/office/powerpoint/2010/main" val="627433036"/>
              </p:ext>
            </p:extLst>
          </p:nvPr>
        </p:nvGraphicFramePr>
        <p:xfrm>
          <a:off x="835154" y="2421279"/>
          <a:ext cx="10515596" cy="3867134"/>
        </p:xfrm>
        <a:graphic>
          <a:graphicData uri="http://schemas.openxmlformats.org/drawingml/2006/table">
            <a:tbl>
              <a:tblPr firstRow="1" bandRow="1">
                <a:noFill/>
                <a:tableStyleId>{5C22544A-7EE6-4342-B048-85BDC9FD1C3A}</a:tableStyleId>
              </a:tblPr>
              <a:tblGrid>
                <a:gridCol w="4303224">
                  <a:extLst>
                    <a:ext uri="{9D8B030D-6E8A-4147-A177-3AD203B41FA5}">
                      <a16:colId xmlns:a16="http://schemas.microsoft.com/office/drawing/2014/main" val="1324135389"/>
                    </a:ext>
                  </a:extLst>
                </a:gridCol>
                <a:gridCol w="2991177">
                  <a:extLst>
                    <a:ext uri="{9D8B030D-6E8A-4147-A177-3AD203B41FA5}">
                      <a16:colId xmlns:a16="http://schemas.microsoft.com/office/drawing/2014/main" val="747636219"/>
                    </a:ext>
                  </a:extLst>
                </a:gridCol>
                <a:gridCol w="3221195">
                  <a:extLst>
                    <a:ext uri="{9D8B030D-6E8A-4147-A177-3AD203B41FA5}">
                      <a16:colId xmlns:a16="http://schemas.microsoft.com/office/drawing/2014/main" val="572201850"/>
                    </a:ext>
                  </a:extLst>
                </a:gridCol>
              </a:tblGrid>
              <a:tr h="724734">
                <a:tc>
                  <a:txBody>
                    <a:bodyPr/>
                    <a:lstStyle/>
                    <a:p>
                      <a:pPr marL="0" algn="l" rtl="0" eaLnBrk="1" latinLnBrk="0" hangingPunct="1">
                        <a:buNone/>
                      </a:pPr>
                      <a:r>
                        <a:rPr lang="fr-FR" sz="3000" b="0" kern="1200" cap="none" spc="0">
                          <a:solidFill>
                            <a:schemeClr val="tx1"/>
                          </a:solidFill>
                          <a:effectLst/>
                          <a:latin typeface="Cambria" panose="02040503050406030204" pitchFamily="18" charset="0"/>
                        </a:rPr>
                        <a:t>Représentations</a:t>
                      </a:r>
                      <a:endParaRPr lang="fr-FR" sz="3000" b="0" cap="none" spc="0">
                        <a:solidFill>
                          <a:schemeClr val="tx1"/>
                        </a:solidFill>
                        <a:effectLst/>
                      </a:endParaRPr>
                    </a:p>
                  </a:txBody>
                  <a:tcPr marL="0" marR="0" marT="33972" marB="169859" anchor="b">
                    <a:lnL w="12700" cmpd="sng">
                      <a:noFill/>
                    </a:lnL>
                    <a:lnR w="12700" cmpd="sng">
                      <a:noFill/>
                    </a:lnR>
                    <a:lnT w="9525" cap="flat" cmpd="sng" algn="ctr">
                      <a:noFill/>
                      <a:prstDash val="solid"/>
                    </a:lnT>
                    <a:lnB w="38100" cmpd="sng">
                      <a:noFill/>
                    </a:lnB>
                    <a:noFill/>
                  </a:tcPr>
                </a:tc>
                <a:tc>
                  <a:txBody>
                    <a:bodyPr/>
                    <a:lstStyle/>
                    <a:p>
                      <a:pPr marL="0" algn="l" rtl="0" eaLnBrk="1" latinLnBrk="0" hangingPunct="1">
                        <a:buNone/>
                      </a:pPr>
                      <a:r>
                        <a:rPr lang="fr-FR" sz="3000" b="0" kern="1200" cap="none" spc="0">
                          <a:solidFill>
                            <a:schemeClr val="tx1"/>
                          </a:solidFill>
                          <a:effectLst/>
                          <a:latin typeface="Cambria" panose="02040503050406030204" pitchFamily="18" charset="0"/>
                        </a:rPr>
                        <a:t>1</a:t>
                      </a:r>
                      <a:r>
                        <a:rPr lang="fr-FR" sz="3000" b="0" kern="1200" cap="none" spc="0" baseline="30000">
                          <a:solidFill>
                            <a:schemeClr val="tx1"/>
                          </a:solidFill>
                          <a:effectLst/>
                          <a:latin typeface="Cambria" panose="02040503050406030204" pitchFamily="18" charset="0"/>
                        </a:rPr>
                        <a:t>er</a:t>
                      </a:r>
                      <a:r>
                        <a:rPr lang="fr-FR" sz="3000" b="0" kern="1200" cap="none" spc="0">
                          <a:solidFill>
                            <a:schemeClr val="tx1"/>
                          </a:solidFill>
                          <a:effectLst/>
                          <a:latin typeface="Cambria" panose="02040503050406030204" pitchFamily="18" charset="0"/>
                        </a:rPr>
                        <a:t> questionnaire</a:t>
                      </a:r>
                      <a:endParaRPr lang="fr-FR" sz="3000" b="0" cap="none" spc="0">
                        <a:solidFill>
                          <a:schemeClr val="tx1"/>
                        </a:solidFill>
                        <a:effectLst/>
                      </a:endParaRPr>
                    </a:p>
                  </a:txBody>
                  <a:tcPr marL="0" marR="0" marT="33972" marB="169859" anchor="b">
                    <a:lnL w="12700" cmpd="sng">
                      <a:noFill/>
                    </a:lnL>
                    <a:lnR w="12700" cmpd="sng">
                      <a:noFill/>
                    </a:lnR>
                    <a:lnT w="9525" cap="flat" cmpd="sng" algn="ctr">
                      <a:noFill/>
                      <a:prstDash val="solid"/>
                    </a:lnT>
                    <a:lnB w="38100" cmpd="sng">
                      <a:noFill/>
                    </a:lnB>
                    <a:noFill/>
                  </a:tcPr>
                </a:tc>
                <a:tc>
                  <a:txBody>
                    <a:bodyPr/>
                    <a:lstStyle/>
                    <a:p>
                      <a:pPr marL="0" algn="l" rtl="0" eaLnBrk="1" latinLnBrk="0" hangingPunct="1">
                        <a:buNone/>
                      </a:pPr>
                      <a:r>
                        <a:rPr lang="fr-FR" sz="3000" b="0" kern="1200" cap="none" spc="0">
                          <a:solidFill>
                            <a:schemeClr val="tx1"/>
                          </a:solidFill>
                          <a:effectLst/>
                          <a:latin typeface="Cambria" panose="02040503050406030204" pitchFamily="18" charset="0"/>
                        </a:rPr>
                        <a:t>2</a:t>
                      </a:r>
                      <a:r>
                        <a:rPr lang="fr-FR" sz="3000" b="0" kern="1200" cap="none" spc="0" baseline="30000">
                          <a:solidFill>
                            <a:schemeClr val="tx1"/>
                          </a:solidFill>
                          <a:effectLst/>
                          <a:latin typeface="Cambria" panose="02040503050406030204" pitchFamily="18" charset="0"/>
                        </a:rPr>
                        <a:t>ème</a:t>
                      </a:r>
                      <a:r>
                        <a:rPr lang="fr-FR" sz="3000" b="0" kern="1200" cap="none" spc="0">
                          <a:solidFill>
                            <a:schemeClr val="tx1"/>
                          </a:solidFill>
                          <a:effectLst/>
                          <a:latin typeface="Cambria" panose="02040503050406030204" pitchFamily="18" charset="0"/>
                        </a:rPr>
                        <a:t> questionnaire</a:t>
                      </a:r>
                      <a:endParaRPr lang="fr-FR" sz="3000" b="0" cap="none" spc="0">
                        <a:solidFill>
                          <a:schemeClr val="tx1"/>
                        </a:solidFill>
                        <a:effectLst/>
                      </a:endParaRPr>
                    </a:p>
                  </a:txBody>
                  <a:tcPr marL="0" marR="0" marT="33972" marB="169859"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158284549"/>
                  </a:ext>
                </a:extLst>
              </a:tr>
              <a:tr h="628480">
                <a:tc>
                  <a:txBody>
                    <a:bodyPr/>
                    <a:lstStyle/>
                    <a:p>
                      <a:pPr marL="0" algn="l" rtl="0" eaLnBrk="1" latinLnBrk="0" hangingPunct="1">
                        <a:buNone/>
                      </a:pPr>
                      <a:r>
                        <a:rPr lang="fr-FR" sz="2200" kern="1200" cap="none" spc="0">
                          <a:solidFill>
                            <a:schemeClr val="tx1"/>
                          </a:solidFill>
                          <a:effectLst/>
                          <a:latin typeface="Cambria" panose="02040503050406030204" pitchFamily="18" charset="0"/>
                        </a:rPr>
                        <a:t>Faire des calculs </a:t>
                      </a:r>
                      <a:endParaRPr lang="fr-FR" sz="2200" cap="none" spc="0">
                        <a:solidFill>
                          <a:schemeClr val="tx1"/>
                        </a:solidFill>
                        <a:effectLst/>
                      </a:endParaRPr>
                    </a:p>
                  </a:txBody>
                  <a:tcPr marL="0" marR="0" marT="50958" marB="169859" anchor="ctr">
                    <a:lnL w="12700" cmpd="sng">
                      <a:noFill/>
                      <a:prstDash val="solid"/>
                    </a:lnL>
                    <a:lnR w="12700" cmpd="sng">
                      <a:noFill/>
                      <a:prstDash val="solid"/>
                    </a:lnR>
                    <a:lnT w="38100" cmpd="sng">
                      <a:noFill/>
                    </a:lnT>
                    <a:lnB w="9525" cap="flat" cmpd="sng" algn="ctr">
                      <a:solidFill>
                        <a:schemeClr val="tx1"/>
                      </a:solidFill>
                      <a:prstDash val="solid"/>
                    </a:lnB>
                    <a:noFill/>
                  </a:tcPr>
                </a:tc>
                <a:tc>
                  <a:txBody>
                    <a:bodyPr/>
                    <a:lstStyle/>
                    <a:p>
                      <a:pPr marL="0" algn="ctr" rtl="0" eaLnBrk="1" latinLnBrk="0" hangingPunct="1">
                        <a:buNone/>
                      </a:pPr>
                      <a:r>
                        <a:rPr lang="fr-FR" sz="2200" kern="1200" cap="none" spc="0">
                          <a:solidFill>
                            <a:schemeClr val="tx1"/>
                          </a:solidFill>
                          <a:effectLst/>
                          <a:latin typeface="Cambria" panose="02040503050406030204" pitchFamily="18" charset="0"/>
                        </a:rPr>
                        <a:t>90%</a:t>
                      </a:r>
                      <a:endParaRPr lang="fr-FR" sz="2200" cap="none" spc="0">
                        <a:solidFill>
                          <a:schemeClr val="tx1"/>
                        </a:solidFill>
                        <a:effectLst/>
                      </a:endParaRPr>
                    </a:p>
                  </a:txBody>
                  <a:tcPr marL="0" marR="0" marT="50958" marB="169859" anchor="ctr">
                    <a:lnL w="12700" cmpd="sng">
                      <a:noFill/>
                      <a:prstDash val="solid"/>
                    </a:lnL>
                    <a:lnR w="12700" cmpd="sng">
                      <a:noFill/>
                      <a:prstDash val="solid"/>
                    </a:lnR>
                    <a:lnT w="38100" cmpd="sng">
                      <a:noFill/>
                    </a:lnT>
                    <a:lnB w="9525" cap="flat" cmpd="sng" algn="ctr">
                      <a:solidFill>
                        <a:schemeClr val="tx1"/>
                      </a:solidFill>
                      <a:prstDash val="solid"/>
                    </a:lnB>
                    <a:noFill/>
                  </a:tcPr>
                </a:tc>
                <a:tc>
                  <a:txBody>
                    <a:bodyPr/>
                    <a:lstStyle/>
                    <a:p>
                      <a:pPr algn="ctr">
                        <a:buNone/>
                      </a:pPr>
                      <a:r>
                        <a:rPr lang="en-US" sz="2200" cap="none" spc="0" dirty="0">
                          <a:solidFill>
                            <a:schemeClr val="tx1"/>
                          </a:solidFill>
                          <a:effectLst/>
                        </a:rPr>
                        <a:t>idem</a:t>
                      </a:r>
                    </a:p>
                  </a:txBody>
                  <a:tcPr marL="0" marR="0" marT="50958" marB="169859" anchor="ctr">
                    <a:lnL w="12700" cmpd="sng">
                      <a:noFill/>
                      <a:prstDash val="solid"/>
                    </a:lnL>
                    <a:lnR w="12700" cmpd="sng">
                      <a:noFill/>
                      <a:prstDash val="solid"/>
                    </a:lnR>
                    <a:lnT w="38100" cmpd="sng">
                      <a:noFill/>
                    </a:lnT>
                    <a:lnB w="9525" cap="flat" cmpd="sng" algn="ctr">
                      <a:solidFill>
                        <a:schemeClr val="tx1"/>
                      </a:solidFill>
                      <a:prstDash val="solid"/>
                    </a:lnB>
                    <a:noFill/>
                  </a:tcPr>
                </a:tc>
                <a:extLst>
                  <a:ext uri="{0D108BD9-81ED-4DB2-BD59-A6C34878D82A}">
                    <a16:rowId xmlns:a16="http://schemas.microsoft.com/office/drawing/2014/main" val="1838214000"/>
                  </a:ext>
                </a:extLst>
              </a:tr>
              <a:tr h="628480">
                <a:tc>
                  <a:txBody>
                    <a:bodyPr/>
                    <a:lstStyle/>
                    <a:p>
                      <a:pPr marL="0" algn="l" rtl="0" eaLnBrk="1" latinLnBrk="0" hangingPunct="1">
                        <a:buNone/>
                      </a:pPr>
                      <a:r>
                        <a:rPr lang="fr-FR" sz="2200" kern="1200" cap="none" spc="0">
                          <a:solidFill>
                            <a:schemeClr val="tx1"/>
                          </a:solidFill>
                          <a:effectLst/>
                          <a:latin typeface="Cambria" panose="02040503050406030204" pitchFamily="18" charset="0"/>
                        </a:rPr>
                        <a:t>Apprendre des formules par cœur</a:t>
                      </a:r>
                      <a:endParaRPr lang="fr-FR" sz="2200" cap="none" spc="0">
                        <a:solidFill>
                          <a:schemeClr val="tx1"/>
                        </a:solidFill>
                        <a:effectLst/>
                      </a:endParaRPr>
                    </a:p>
                  </a:txBody>
                  <a:tcPr marL="0" marR="0" marT="50958" marB="169859" anchor="ctr">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marL="0" algn="ctr" rtl="0" eaLnBrk="1" latinLnBrk="0" hangingPunct="1">
                        <a:buNone/>
                      </a:pPr>
                      <a:r>
                        <a:rPr lang="fr-FR" sz="2200" kern="1200" cap="none" spc="0">
                          <a:solidFill>
                            <a:schemeClr val="tx1"/>
                          </a:solidFill>
                          <a:effectLst/>
                          <a:latin typeface="Cambria" panose="02040503050406030204" pitchFamily="18" charset="0"/>
                        </a:rPr>
                        <a:t>82%</a:t>
                      </a:r>
                      <a:endParaRPr lang="fr-FR" sz="2200" cap="none" spc="0">
                        <a:solidFill>
                          <a:schemeClr val="tx1"/>
                        </a:solidFill>
                        <a:effectLst/>
                      </a:endParaRPr>
                    </a:p>
                  </a:txBody>
                  <a:tcPr marL="0" marR="0" marT="50958" marB="169859" anchor="ctr">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algn="ctr">
                        <a:buNone/>
                      </a:pPr>
                      <a:r>
                        <a:rPr lang="en-US" sz="2200" cap="none" spc="0" dirty="0">
                          <a:solidFill>
                            <a:schemeClr val="tx1"/>
                          </a:solidFill>
                          <a:effectLst/>
                        </a:rPr>
                        <a:t>idem</a:t>
                      </a:r>
                    </a:p>
                  </a:txBody>
                  <a:tcPr marL="0" marR="0" marT="50958" marB="169859" anchor="ctr">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55970400"/>
                  </a:ext>
                </a:extLst>
              </a:tr>
              <a:tr h="628480">
                <a:tc>
                  <a:txBody>
                    <a:bodyPr/>
                    <a:lstStyle/>
                    <a:p>
                      <a:pPr marL="0" algn="l" rtl="0" eaLnBrk="1" latinLnBrk="0" hangingPunct="1">
                        <a:buNone/>
                      </a:pPr>
                      <a:r>
                        <a:rPr lang="fr-FR" sz="2200" kern="1200" cap="none" spc="0">
                          <a:solidFill>
                            <a:schemeClr val="tx1"/>
                          </a:solidFill>
                          <a:effectLst/>
                          <a:latin typeface="Cambria" panose="02040503050406030204" pitchFamily="18" charset="0"/>
                        </a:rPr>
                        <a:t>Faire des démonstrations</a:t>
                      </a:r>
                      <a:endParaRPr lang="fr-FR" sz="2200" cap="none" spc="0">
                        <a:solidFill>
                          <a:schemeClr val="tx1"/>
                        </a:solidFill>
                        <a:effectLst/>
                      </a:endParaRPr>
                    </a:p>
                  </a:txBody>
                  <a:tcPr marL="0" marR="0" marT="50958" marB="169859" anchor="ctr">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marL="0" algn="ctr" rtl="0" eaLnBrk="1" latinLnBrk="0" hangingPunct="1">
                        <a:buNone/>
                      </a:pPr>
                      <a:r>
                        <a:rPr lang="fr-FR" sz="2200" kern="1200" cap="none" spc="0">
                          <a:solidFill>
                            <a:schemeClr val="tx1"/>
                          </a:solidFill>
                          <a:effectLst/>
                          <a:latin typeface="Cambria" panose="02040503050406030204" pitchFamily="18" charset="0"/>
                        </a:rPr>
                        <a:t>89%</a:t>
                      </a:r>
                      <a:endParaRPr lang="fr-FR" sz="2200" cap="none" spc="0">
                        <a:solidFill>
                          <a:schemeClr val="tx1"/>
                        </a:solidFill>
                        <a:effectLst/>
                      </a:endParaRPr>
                    </a:p>
                  </a:txBody>
                  <a:tcPr marL="0" marR="0" marT="50958" marB="169859" anchor="ctr">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algn="ctr">
                        <a:buNone/>
                      </a:pPr>
                      <a:r>
                        <a:rPr lang="en-US" sz="2200" cap="none" spc="0" dirty="0">
                          <a:solidFill>
                            <a:schemeClr val="tx1"/>
                          </a:solidFill>
                          <a:effectLst/>
                        </a:rPr>
                        <a:t>idem</a:t>
                      </a:r>
                    </a:p>
                  </a:txBody>
                  <a:tcPr marL="0" marR="0" marT="50958" marB="169859" anchor="ctr">
                    <a:lnL w="12700" cmpd="sng">
                      <a:noFill/>
                      <a:prstDash val="solid"/>
                    </a:lnL>
                    <a:lnR w="12700" cmpd="sng">
                      <a:noFill/>
                      <a:prstDash val="solid"/>
                    </a:lnR>
                    <a:lnT w="12700" cmpd="sng">
                      <a:noFill/>
                      <a:prstDash val="solid"/>
                    </a:lnT>
                    <a:lnB w="9525" cap="flat" cmpd="sng" algn="ctr">
                      <a:solidFill>
                        <a:schemeClr val="tx1"/>
                      </a:solidFill>
                      <a:prstDash val="solid"/>
                    </a:lnB>
                    <a:noFill/>
                  </a:tcPr>
                </a:tc>
                <a:extLst>
                  <a:ext uri="{0D108BD9-81ED-4DB2-BD59-A6C34878D82A}">
                    <a16:rowId xmlns:a16="http://schemas.microsoft.com/office/drawing/2014/main" val="3650983207"/>
                  </a:ext>
                </a:extLst>
              </a:tr>
              <a:tr h="628480">
                <a:tc>
                  <a:txBody>
                    <a:bodyPr/>
                    <a:lstStyle/>
                    <a:p>
                      <a:pPr marL="0" algn="l" rtl="0" eaLnBrk="1" latinLnBrk="0" hangingPunct="1">
                        <a:buNone/>
                      </a:pPr>
                      <a:r>
                        <a:rPr lang="fr-FR" sz="2200" b="1" kern="1200" cap="none" spc="0" dirty="0">
                          <a:solidFill>
                            <a:srgbClr val="C41D42"/>
                          </a:solidFill>
                          <a:effectLst/>
                          <a:latin typeface="Cambria"/>
                        </a:rPr>
                        <a:t>Connaitre des définitions</a:t>
                      </a:r>
                      <a:endParaRPr lang="fr-FR" sz="2200" cap="none" spc="0" dirty="0">
                        <a:solidFill>
                          <a:srgbClr val="C41D42"/>
                        </a:solidFill>
                        <a:effectLst/>
                        <a:latin typeface="Cambria"/>
                      </a:endParaRPr>
                    </a:p>
                  </a:txBody>
                  <a:tcPr marL="0" marR="0" marT="50958" marB="169859" anchor="ctr">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marL="0" algn="ctr" rtl="0" eaLnBrk="1" latinLnBrk="0" hangingPunct="1">
                        <a:buNone/>
                      </a:pPr>
                      <a:r>
                        <a:rPr lang="fr-FR" sz="2200" b="1" kern="1200" cap="none" spc="0" dirty="0">
                          <a:solidFill>
                            <a:srgbClr val="C41D42"/>
                          </a:solidFill>
                          <a:effectLst/>
                          <a:latin typeface="Cambria"/>
                        </a:rPr>
                        <a:t>70%</a:t>
                      </a:r>
                      <a:endParaRPr lang="fr-FR" sz="2200" cap="none" spc="0" dirty="0">
                        <a:solidFill>
                          <a:srgbClr val="C41D42"/>
                        </a:solidFill>
                        <a:effectLst/>
                        <a:latin typeface="Cambria"/>
                      </a:endParaRPr>
                    </a:p>
                  </a:txBody>
                  <a:tcPr marL="0" marR="0" marT="50958" marB="169859" anchor="ctr">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marL="0" algn="ctr" rtl="0" eaLnBrk="1" latinLnBrk="0" hangingPunct="1">
                        <a:buNone/>
                      </a:pPr>
                      <a:r>
                        <a:rPr lang="fr-FR" sz="2200" b="1" kern="1200" cap="none" spc="0" dirty="0">
                          <a:solidFill>
                            <a:srgbClr val="C41D42"/>
                          </a:solidFill>
                          <a:effectLst/>
                          <a:latin typeface="Cambria"/>
                        </a:rPr>
                        <a:t>80%</a:t>
                      </a:r>
                      <a:endParaRPr lang="fr-FR" sz="2200" cap="none" spc="0" dirty="0">
                        <a:solidFill>
                          <a:srgbClr val="C41D42"/>
                        </a:solidFill>
                        <a:effectLst/>
                        <a:latin typeface="Cambria"/>
                      </a:endParaRPr>
                    </a:p>
                  </a:txBody>
                  <a:tcPr marL="0" marR="0" marT="50958" marB="169859" anchor="ctr">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601152336"/>
                  </a:ext>
                </a:extLst>
              </a:tr>
              <a:tr h="628480">
                <a:tc>
                  <a:txBody>
                    <a:bodyPr/>
                    <a:lstStyle/>
                    <a:p>
                      <a:pPr marL="0" algn="l" rtl="0" eaLnBrk="1" latinLnBrk="0" hangingPunct="1">
                        <a:buNone/>
                      </a:pPr>
                      <a:r>
                        <a:rPr lang="fr-FR" sz="2200" b="1" kern="1200" cap="none" spc="0">
                          <a:solidFill>
                            <a:srgbClr val="C41D42"/>
                          </a:solidFill>
                          <a:effectLst/>
                          <a:latin typeface="Cambria"/>
                        </a:rPr>
                        <a:t>Manipuler des lettres</a:t>
                      </a:r>
                      <a:endParaRPr lang="fr-FR" sz="2200" cap="none" spc="0">
                        <a:solidFill>
                          <a:srgbClr val="C41D42"/>
                        </a:solidFill>
                        <a:effectLst/>
                        <a:latin typeface="Cambria"/>
                      </a:endParaRPr>
                    </a:p>
                  </a:txBody>
                  <a:tcPr marL="0" marR="0" marT="50958" marB="169859"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algn="ctr" rtl="0" eaLnBrk="1" latinLnBrk="0" hangingPunct="1">
                        <a:buNone/>
                      </a:pPr>
                      <a:r>
                        <a:rPr lang="fr-FR" sz="2200" b="1" kern="1200" cap="none" spc="0">
                          <a:solidFill>
                            <a:srgbClr val="C41D42"/>
                          </a:solidFill>
                          <a:effectLst/>
                          <a:latin typeface="Cambria"/>
                        </a:rPr>
                        <a:t>56%</a:t>
                      </a:r>
                      <a:endParaRPr lang="fr-FR" sz="2200" cap="none" spc="0">
                        <a:solidFill>
                          <a:srgbClr val="C41D42"/>
                        </a:solidFill>
                        <a:effectLst/>
                        <a:latin typeface="Cambria"/>
                      </a:endParaRPr>
                    </a:p>
                  </a:txBody>
                  <a:tcPr marL="0" marR="0" marT="50958" marB="169859"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algn="ctr" rtl="0" eaLnBrk="1" latinLnBrk="0" hangingPunct="1">
                        <a:buNone/>
                      </a:pPr>
                      <a:r>
                        <a:rPr lang="fr-FR" sz="2200" b="1" kern="1200" cap="none" spc="0" dirty="0">
                          <a:solidFill>
                            <a:srgbClr val="C41D42"/>
                          </a:solidFill>
                          <a:effectLst/>
                          <a:latin typeface="Cambria"/>
                        </a:rPr>
                        <a:t>72%</a:t>
                      </a:r>
                      <a:endParaRPr lang="fr-FR" sz="2200" cap="none" spc="0" dirty="0">
                        <a:solidFill>
                          <a:srgbClr val="C41D42"/>
                        </a:solidFill>
                        <a:effectLst/>
                        <a:latin typeface="Cambria"/>
                      </a:endParaRPr>
                    </a:p>
                  </a:txBody>
                  <a:tcPr marL="0" marR="0" marT="50958" marB="169859"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004079212"/>
                  </a:ext>
                </a:extLst>
              </a:tr>
            </a:tbl>
          </a:graphicData>
        </a:graphic>
      </p:graphicFrame>
      <p:sp>
        <p:nvSpPr>
          <p:cNvPr id="6" name="Slide Number Placeholder 5">
            <a:extLst>
              <a:ext uri="{FF2B5EF4-FFF2-40B4-BE49-F238E27FC236}">
                <a16:creationId xmlns:a16="http://schemas.microsoft.com/office/drawing/2014/main" id="{67291436-14F1-2A25-6177-30DD1E4D9505}"/>
              </a:ext>
            </a:extLst>
          </p:cNvPr>
          <p:cNvSpPr>
            <a:spLocks noGrp="1"/>
          </p:cNvSpPr>
          <p:nvPr>
            <p:ph type="sldNum" sz="quarter" idx="12"/>
          </p:nvPr>
        </p:nvSpPr>
        <p:spPr/>
        <p:txBody>
          <a:bodyPr/>
          <a:lstStyle/>
          <a:p>
            <a:fld id="{E9C65D10-87AF-0543-995D-B3B02FC12A40}" type="slidenum">
              <a:rPr lang="fr-FR" smtClean="0"/>
              <a:t>75</a:t>
            </a:fld>
            <a:endParaRPr lang="en-US"/>
          </a:p>
        </p:txBody>
      </p:sp>
    </p:spTree>
    <p:extLst>
      <p:ext uri="{BB962C8B-B14F-4D97-AF65-F5344CB8AC3E}">
        <p14:creationId xmlns:p14="http://schemas.microsoft.com/office/powerpoint/2010/main" val="29826461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DC4CB6-018C-5469-F429-A6D834FF787E}"/>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3200" b="1" kern="1200" dirty="0" err="1">
                <a:solidFill>
                  <a:srgbClr val="C41D42"/>
                </a:solidFill>
                <a:latin typeface="Cambria"/>
                <a:ea typeface="Cambria"/>
              </a:rPr>
              <a:t>Évolution</a:t>
            </a:r>
            <a:r>
              <a:rPr lang="en-US" sz="3200" b="1" kern="1200" dirty="0">
                <a:solidFill>
                  <a:srgbClr val="C41D42"/>
                </a:solidFill>
                <a:latin typeface="Cambria"/>
                <a:ea typeface="Cambria"/>
              </a:rPr>
              <a:t> des </a:t>
            </a:r>
            <a:r>
              <a:rPr lang="en-US" sz="3200" b="1" kern="1200" dirty="0" err="1">
                <a:solidFill>
                  <a:srgbClr val="C41D42"/>
                </a:solidFill>
                <a:latin typeface="Cambria"/>
                <a:ea typeface="Cambria"/>
              </a:rPr>
              <a:t>représentations</a:t>
            </a:r>
            <a:r>
              <a:rPr lang="en-US" sz="3200" b="1" kern="1200" dirty="0">
                <a:solidFill>
                  <a:srgbClr val="C41D42"/>
                </a:solidFill>
                <a:latin typeface="Cambria"/>
                <a:ea typeface="Cambria"/>
              </a:rPr>
              <a:t> des </a:t>
            </a:r>
            <a:r>
              <a:rPr lang="en-US" sz="3200" b="1" kern="1200" dirty="0" err="1">
                <a:solidFill>
                  <a:srgbClr val="C41D42"/>
                </a:solidFill>
                <a:latin typeface="Cambria"/>
                <a:ea typeface="Cambria"/>
              </a:rPr>
              <a:t>étudiants</a:t>
            </a:r>
            <a:r>
              <a:rPr lang="en-US" sz="3200" b="1" kern="1200" dirty="0">
                <a:solidFill>
                  <a:srgbClr val="C41D42"/>
                </a:solidFill>
                <a:latin typeface="Cambria"/>
                <a:ea typeface="Cambria"/>
              </a:rPr>
              <a:t> dans le supérieur</a:t>
            </a:r>
            <a:endParaRPr lang="en-US" sz="3200" kern="1200" dirty="0">
              <a:solidFill>
                <a:srgbClr val="C41D42"/>
              </a:solidFill>
              <a:latin typeface="Cambria"/>
              <a:ea typeface="Cambria"/>
            </a:endParaRPr>
          </a:p>
        </p:txBody>
      </p:sp>
      <p:graphicFrame>
        <p:nvGraphicFramePr>
          <p:cNvPr id="5" name="Content Placeholder 4">
            <a:extLst>
              <a:ext uri="{FF2B5EF4-FFF2-40B4-BE49-F238E27FC236}">
                <a16:creationId xmlns:a16="http://schemas.microsoft.com/office/drawing/2014/main" id="{1A2F7187-6E51-1E6A-0580-823DAF623017}"/>
              </a:ext>
            </a:extLst>
          </p:cNvPr>
          <p:cNvGraphicFramePr>
            <a:graphicFrameLocks noGrp="1"/>
          </p:cNvGraphicFramePr>
          <p:nvPr>
            <p:ph idx="1"/>
            <p:extLst>
              <p:ext uri="{D42A27DB-BD31-4B8C-83A1-F6EECF244321}">
                <p14:modId xmlns:p14="http://schemas.microsoft.com/office/powerpoint/2010/main" val="94565567"/>
              </p:ext>
            </p:extLst>
          </p:nvPr>
        </p:nvGraphicFramePr>
        <p:xfrm>
          <a:off x="838200" y="2048423"/>
          <a:ext cx="10512548" cy="4044313"/>
        </p:xfrm>
        <a:graphic>
          <a:graphicData uri="http://schemas.openxmlformats.org/drawingml/2006/table">
            <a:tbl>
              <a:tblPr firstRow="1" bandRow="1">
                <a:noFill/>
                <a:tableStyleId>{5C22544A-7EE6-4342-B048-85BDC9FD1C3A}</a:tableStyleId>
              </a:tblPr>
              <a:tblGrid>
                <a:gridCol w="4890796">
                  <a:extLst>
                    <a:ext uri="{9D8B030D-6E8A-4147-A177-3AD203B41FA5}">
                      <a16:colId xmlns:a16="http://schemas.microsoft.com/office/drawing/2014/main" val="885344138"/>
                    </a:ext>
                  </a:extLst>
                </a:gridCol>
                <a:gridCol w="2712848">
                  <a:extLst>
                    <a:ext uri="{9D8B030D-6E8A-4147-A177-3AD203B41FA5}">
                      <a16:colId xmlns:a16="http://schemas.microsoft.com/office/drawing/2014/main" val="1296471802"/>
                    </a:ext>
                  </a:extLst>
                </a:gridCol>
                <a:gridCol w="2908904">
                  <a:extLst>
                    <a:ext uri="{9D8B030D-6E8A-4147-A177-3AD203B41FA5}">
                      <a16:colId xmlns:a16="http://schemas.microsoft.com/office/drawing/2014/main" val="1449426470"/>
                    </a:ext>
                  </a:extLst>
                </a:gridCol>
              </a:tblGrid>
              <a:tr h="656455">
                <a:tc>
                  <a:txBody>
                    <a:bodyPr/>
                    <a:lstStyle/>
                    <a:p>
                      <a:pPr marL="0" algn="l" rtl="0" eaLnBrk="1" latinLnBrk="0" hangingPunct="1">
                        <a:buNone/>
                      </a:pPr>
                      <a:r>
                        <a:rPr lang="fr-FR" sz="2400" b="1" kern="1200" cap="none" spc="0">
                          <a:solidFill>
                            <a:schemeClr val="tx1"/>
                          </a:solidFill>
                          <a:effectLst/>
                          <a:latin typeface="Cambria" panose="02040503050406030204" pitchFamily="18" charset="0"/>
                        </a:rPr>
                        <a:t>Stratégies de travail</a:t>
                      </a:r>
                      <a:endParaRPr lang="fr-FR" sz="2400" b="1" cap="none" spc="0">
                        <a:solidFill>
                          <a:schemeClr val="tx1"/>
                        </a:solidFill>
                        <a:effectLst/>
                      </a:endParaRPr>
                    </a:p>
                  </a:txBody>
                  <a:tcPr marL="96402" marR="0" marT="27544" marB="206577" anchor="b">
                    <a:lnL w="12700" cmpd="sng">
                      <a:noFill/>
                    </a:lnL>
                    <a:lnR w="12700" cmpd="sng">
                      <a:noFill/>
                    </a:lnR>
                    <a:lnT w="9525" cap="flat" cmpd="sng" algn="ctr">
                      <a:noFill/>
                      <a:prstDash val="solid"/>
                    </a:lnT>
                    <a:lnB w="38100" cmpd="sng">
                      <a:noFill/>
                    </a:lnB>
                    <a:noFill/>
                  </a:tcPr>
                </a:tc>
                <a:tc>
                  <a:txBody>
                    <a:bodyPr/>
                    <a:lstStyle/>
                    <a:p>
                      <a:pPr marL="0" algn="l" rtl="0" eaLnBrk="1" latinLnBrk="0" hangingPunct="1">
                        <a:buNone/>
                      </a:pPr>
                      <a:r>
                        <a:rPr lang="fr-FR" sz="2400" b="1" kern="1200" cap="none" spc="0">
                          <a:solidFill>
                            <a:schemeClr val="tx1"/>
                          </a:solidFill>
                          <a:effectLst/>
                          <a:latin typeface="Cambria" panose="02040503050406030204" pitchFamily="18" charset="0"/>
                        </a:rPr>
                        <a:t>1</a:t>
                      </a:r>
                      <a:r>
                        <a:rPr lang="fr-FR" sz="2400" b="1" kern="1200" cap="none" spc="0" baseline="30000">
                          <a:solidFill>
                            <a:schemeClr val="tx1"/>
                          </a:solidFill>
                          <a:effectLst/>
                          <a:latin typeface="Cambria" panose="02040503050406030204" pitchFamily="18" charset="0"/>
                        </a:rPr>
                        <a:t>er</a:t>
                      </a:r>
                      <a:r>
                        <a:rPr lang="fr-FR" sz="2400" b="1" kern="1200" cap="none" spc="0">
                          <a:solidFill>
                            <a:schemeClr val="tx1"/>
                          </a:solidFill>
                          <a:effectLst/>
                          <a:latin typeface="Cambria" panose="02040503050406030204" pitchFamily="18" charset="0"/>
                        </a:rPr>
                        <a:t> questionnaire</a:t>
                      </a:r>
                      <a:endParaRPr lang="fr-FR" sz="2400" b="1" cap="none" spc="0">
                        <a:solidFill>
                          <a:schemeClr val="tx1"/>
                        </a:solidFill>
                        <a:effectLst/>
                      </a:endParaRPr>
                    </a:p>
                  </a:txBody>
                  <a:tcPr marL="96402" marR="0" marT="27544" marB="206577" anchor="b">
                    <a:lnL w="12700" cmpd="sng">
                      <a:noFill/>
                    </a:lnL>
                    <a:lnR w="12700" cmpd="sng">
                      <a:noFill/>
                    </a:lnR>
                    <a:lnT w="9525" cap="flat" cmpd="sng" algn="ctr">
                      <a:noFill/>
                      <a:prstDash val="solid"/>
                    </a:lnT>
                    <a:lnB w="38100" cmpd="sng">
                      <a:noFill/>
                    </a:lnB>
                    <a:noFill/>
                  </a:tcPr>
                </a:tc>
                <a:tc>
                  <a:txBody>
                    <a:bodyPr/>
                    <a:lstStyle/>
                    <a:p>
                      <a:pPr marL="0" algn="l" rtl="0" eaLnBrk="1" latinLnBrk="0" hangingPunct="1">
                        <a:buNone/>
                      </a:pPr>
                      <a:r>
                        <a:rPr lang="fr-FR" sz="2400" b="1" kern="1200" cap="none" spc="0">
                          <a:solidFill>
                            <a:schemeClr val="tx1"/>
                          </a:solidFill>
                          <a:effectLst/>
                          <a:latin typeface="Cambria" panose="02040503050406030204" pitchFamily="18" charset="0"/>
                        </a:rPr>
                        <a:t>2</a:t>
                      </a:r>
                      <a:r>
                        <a:rPr lang="fr-FR" sz="2400" b="1" kern="1200" cap="none" spc="0" baseline="30000">
                          <a:solidFill>
                            <a:schemeClr val="tx1"/>
                          </a:solidFill>
                          <a:effectLst/>
                          <a:latin typeface="Cambria" panose="02040503050406030204" pitchFamily="18" charset="0"/>
                        </a:rPr>
                        <a:t>ème</a:t>
                      </a:r>
                      <a:r>
                        <a:rPr lang="fr-FR" sz="2400" b="1" kern="1200" cap="none" spc="0">
                          <a:solidFill>
                            <a:schemeClr val="tx1"/>
                          </a:solidFill>
                          <a:effectLst/>
                          <a:latin typeface="Cambria" panose="02040503050406030204" pitchFamily="18" charset="0"/>
                        </a:rPr>
                        <a:t> questionnaire</a:t>
                      </a:r>
                      <a:endParaRPr lang="fr-FR" sz="2400" b="1" cap="none" spc="0">
                        <a:solidFill>
                          <a:schemeClr val="tx1"/>
                        </a:solidFill>
                        <a:effectLst/>
                      </a:endParaRPr>
                    </a:p>
                  </a:txBody>
                  <a:tcPr marL="96402" marR="0" marT="27544" marB="206577"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3630768660"/>
                  </a:ext>
                </a:extLst>
              </a:tr>
              <a:tr h="564643">
                <a:tc>
                  <a:txBody>
                    <a:bodyPr/>
                    <a:lstStyle/>
                    <a:p>
                      <a:pPr marL="0" algn="l" rtl="0" eaLnBrk="1" latinLnBrk="0" hangingPunct="1">
                        <a:buNone/>
                      </a:pPr>
                      <a:r>
                        <a:rPr lang="fr-FR" sz="1800" b="1" kern="1200" cap="none" spc="0">
                          <a:solidFill>
                            <a:srgbClr val="C00000"/>
                          </a:solidFill>
                          <a:effectLst/>
                          <a:latin typeface="Cambria"/>
                        </a:rPr>
                        <a:t>Lire mentalement ses notes </a:t>
                      </a:r>
                      <a:endParaRPr lang="fr-FR" sz="1800" cap="none" spc="0">
                        <a:solidFill>
                          <a:srgbClr val="C00000"/>
                        </a:solidFill>
                        <a:effectLst/>
                        <a:latin typeface="Cambria"/>
                      </a:endParaRPr>
                    </a:p>
                  </a:txBody>
                  <a:tcPr marL="96402" marR="0" marT="27544" marB="206577" anchor="ctr">
                    <a:lnL w="9525" cap="flat" cmpd="sng" algn="ctr">
                      <a:solidFill>
                        <a:schemeClr val="tx1"/>
                      </a:solidFill>
                      <a:prstDash val="solid"/>
                    </a:lnL>
                    <a:lnR w="12700" cmpd="sng">
                      <a:noFill/>
                      <a:prstDash val="solid"/>
                    </a:lnR>
                    <a:lnT w="38100" cmpd="sng">
                      <a:noFill/>
                    </a:lnT>
                    <a:lnB w="9525" cap="flat" cmpd="sng" algn="ctr">
                      <a:noFill/>
                      <a:prstDash val="solid"/>
                    </a:lnB>
                    <a:noFill/>
                  </a:tcPr>
                </a:tc>
                <a:tc>
                  <a:txBody>
                    <a:bodyPr/>
                    <a:lstStyle/>
                    <a:p>
                      <a:pPr marL="0" algn="ctr" rtl="0" eaLnBrk="1" latinLnBrk="0" hangingPunct="1">
                        <a:buNone/>
                      </a:pPr>
                      <a:r>
                        <a:rPr lang="fr-FR" sz="1800" b="1" kern="1200" cap="none" spc="0">
                          <a:solidFill>
                            <a:srgbClr val="C00000"/>
                          </a:solidFill>
                          <a:effectLst/>
                          <a:latin typeface="Cambria"/>
                        </a:rPr>
                        <a:t>89%</a:t>
                      </a:r>
                      <a:endParaRPr lang="fr-FR" sz="1800" cap="none" spc="0">
                        <a:solidFill>
                          <a:srgbClr val="C00000"/>
                        </a:solidFill>
                        <a:effectLst/>
                        <a:latin typeface="Cambria"/>
                      </a:endParaRPr>
                    </a:p>
                  </a:txBody>
                  <a:tcPr marL="96402" marR="0" marT="27544" marB="206577" anchor="ctr">
                    <a:lnL w="12700" cmpd="sng">
                      <a:noFill/>
                      <a:prstDash val="solid"/>
                    </a:lnL>
                    <a:lnR w="12700" cmpd="sng">
                      <a:noFill/>
                      <a:prstDash val="solid"/>
                    </a:lnR>
                    <a:lnT w="38100" cmpd="sng">
                      <a:noFill/>
                    </a:lnT>
                    <a:lnB w="9525" cap="flat" cmpd="sng" algn="ctr">
                      <a:noFill/>
                      <a:prstDash val="solid"/>
                    </a:lnB>
                    <a:noFill/>
                  </a:tcPr>
                </a:tc>
                <a:tc>
                  <a:txBody>
                    <a:bodyPr/>
                    <a:lstStyle/>
                    <a:p>
                      <a:pPr marL="0" algn="ctr" rtl="0" eaLnBrk="1" latinLnBrk="0" hangingPunct="1">
                        <a:buNone/>
                      </a:pPr>
                      <a:r>
                        <a:rPr lang="fr-FR" sz="1800" b="1" kern="1200" cap="none" spc="0">
                          <a:solidFill>
                            <a:srgbClr val="C00000"/>
                          </a:solidFill>
                          <a:effectLst/>
                          <a:latin typeface="Cambria"/>
                        </a:rPr>
                        <a:t>69%</a:t>
                      </a:r>
                      <a:endParaRPr lang="fr-FR" sz="1800" cap="none" spc="0">
                        <a:solidFill>
                          <a:srgbClr val="C00000"/>
                        </a:solidFill>
                        <a:effectLst/>
                        <a:latin typeface="Cambria"/>
                      </a:endParaRPr>
                    </a:p>
                  </a:txBody>
                  <a:tcPr marL="96402" marR="0" marT="27544" marB="206577" anchor="ctr">
                    <a:lnL w="12700" cmpd="sng">
                      <a:noFill/>
                      <a:prstDash val="solid"/>
                    </a:lnL>
                    <a:lnR w="12700" cmpd="sng">
                      <a:noFill/>
                      <a:prstDash val="solid"/>
                    </a:lnR>
                    <a:lnT w="38100" cmpd="sng">
                      <a:noFill/>
                    </a:lnT>
                    <a:lnB w="9525" cap="flat" cmpd="sng" algn="ctr">
                      <a:noFill/>
                      <a:prstDash val="solid"/>
                    </a:lnB>
                    <a:noFill/>
                  </a:tcPr>
                </a:tc>
                <a:extLst>
                  <a:ext uri="{0D108BD9-81ED-4DB2-BD59-A6C34878D82A}">
                    <a16:rowId xmlns:a16="http://schemas.microsoft.com/office/drawing/2014/main" val="3406174333"/>
                  </a:ext>
                </a:extLst>
              </a:tr>
              <a:tr h="564643">
                <a:tc>
                  <a:txBody>
                    <a:bodyPr/>
                    <a:lstStyle/>
                    <a:p>
                      <a:pPr marL="0" algn="l" rtl="0" eaLnBrk="1" latinLnBrk="0" hangingPunct="1">
                        <a:buNone/>
                      </a:pPr>
                      <a:r>
                        <a:rPr lang="fr-FR" sz="1800" kern="1200" cap="none" spc="0" dirty="0">
                          <a:solidFill>
                            <a:schemeClr val="tx1"/>
                          </a:solidFill>
                          <a:effectLst/>
                          <a:latin typeface="Cambria" panose="02040503050406030204" pitchFamily="18" charset="0"/>
                        </a:rPr>
                        <a:t>Relire les exercices résolus au cours</a:t>
                      </a:r>
                      <a:endParaRPr lang="fr-FR" sz="1800" cap="none" spc="0" dirty="0">
                        <a:solidFill>
                          <a:schemeClr val="tx1"/>
                        </a:solidFill>
                        <a:effectLst/>
                      </a:endParaRPr>
                    </a:p>
                  </a:txBody>
                  <a:tcPr marL="96402" marR="0" marT="27544" marB="206577" anchor="ctr">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algn="ctr" rtl="0" eaLnBrk="1" latinLnBrk="0" hangingPunct="1">
                        <a:buNone/>
                      </a:pPr>
                      <a:r>
                        <a:rPr lang="fr-FR" sz="1800" kern="1200" cap="none" spc="0">
                          <a:solidFill>
                            <a:schemeClr val="tx1"/>
                          </a:solidFill>
                          <a:effectLst/>
                          <a:latin typeface="Cambria" panose="02040503050406030204" pitchFamily="18" charset="0"/>
                        </a:rPr>
                        <a:t>86%</a:t>
                      </a:r>
                      <a:endParaRPr lang="fr-FR" sz="1800" cap="none" spc="0">
                        <a:solidFill>
                          <a:schemeClr val="tx1"/>
                        </a:solidFill>
                        <a:effectLst/>
                      </a:endParaRPr>
                    </a:p>
                  </a:txBody>
                  <a:tcPr marL="96402" marR="0" marT="27544" marB="206577"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ctr">
                        <a:buNone/>
                      </a:pPr>
                      <a:r>
                        <a:rPr lang="en-US" sz="1800" cap="none" spc="0" dirty="0">
                          <a:solidFill>
                            <a:schemeClr val="tx1"/>
                          </a:solidFill>
                          <a:effectLst/>
                        </a:rPr>
                        <a:t>idem</a:t>
                      </a:r>
                    </a:p>
                  </a:txBody>
                  <a:tcPr marL="96402" marR="0" marT="27544" marB="206577"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394571229"/>
                  </a:ext>
                </a:extLst>
              </a:tr>
              <a:tr h="564643">
                <a:tc>
                  <a:txBody>
                    <a:bodyPr/>
                    <a:lstStyle/>
                    <a:p>
                      <a:pPr marL="0" algn="l" rtl="0" eaLnBrk="1" latinLnBrk="0" hangingPunct="1">
                        <a:buNone/>
                      </a:pPr>
                      <a:r>
                        <a:rPr lang="fr-FR" sz="1800" kern="1200" cap="none" spc="0">
                          <a:solidFill>
                            <a:schemeClr val="tx1"/>
                          </a:solidFill>
                          <a:effectLst/>
                          <a:latin typeface="Cambria" panose="02040503050406030204" pitchFamily="18" charset="0"/>
                        </a:rPr>
                        <a:t>Refaire les exercices résolus au cours</a:t>
                      </a:r>
                      <a:endParaRPr lang="fr-FR" sz="1800" cap="none" spc="0">
                        <a:solidFill>
                          <a:schemeClr val="tx1"/>
                        </a:solidFill>
                        <a:effectLst/>
                      </a:endParaRPr>
                    </a:p>
                  </a:txBody>
                  <a:tcPr marL="96402" marR="0" marT="27544" marB="206577" anchor="ctr">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marL="0" algn="ctr" rtl="0" eaLnBrk="1" latinLnBrk="0" hangingPunct="1">
                        <a:buNone/>
                      </a:pPr>
                      <a:r>
                        <a:rPr lang="fr-FR" sz="1800" kern="1200" cap="none" spc="0">
                          <a:solidFill>
                            <a:schemeClr val="tx1"/>
                          </a:solidFill>
                          <a:effectLst/>
                          <a:latin typeface="Cambria" panose="02040503050406030204" pitchFamily="18" charset="0"/>
                        </a:rPr>
                        <a:t>73%</a:t>
                      </a:r>
                      <a:endParaRPr lang="fr-FR" sz="1800" cap="none" spc="0">
                        <a:solidFill>
                          <a:schemeClr val="tx1"/>
                        </a:solidFill>
                        <a:effectLst/>
                      </a:endParaRPr>
                    </a:p>
                  </a:txBody>
                  <a:tcPr marL="96402" marR="0" marT="27544" marB="206577" anchor="ctr">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algn="ctr">
                        <a:buNone/>
                      </a:pPr>
                      <a:r>
                        <a:rPr lang="en-US" sz="1800" cap="none" spc="0" dirty="0">
                          <a:solidFill>
                            <a:schemeClr val="tx1"/>
                          </a:solidFill>
                          <a:effectLst/>
                        </a:rPr>
                        <a:t>idem</a:t>
                      </a:r>
                    </a:p>
                  </a:txBody>
                  <a:tcPr marL="96402" marR="0" marT="27544" marB="206577" anchor="ctr">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3498452993"/>
                  </a:ext>
                </a:extLst>
              </a:tr>
              <a:tr h="564643">
                <a:tc>
                  <a:txBody>
                    <a:bodyPr/>
                    <a:lstStyle/>
                    <a:p>
                      <a:pPr marL="0" algn="l" rtl="0" eaLnBrk="1" latinLnBrk="0" hangingPunct="1">
                        <a:buNone/>
                      </a:pPr>
                      <a:r>
                        <a:rPr lang="fr-FR" sz="1800" b="1" kern="1200" cap="none" spc="0" dirty="0">
                          <a:solidFill>
                            <a:srgbClr val="C41D42"/>
                          </a:solidFill>
                          <a:effectLst/>
                          <a:latin typeface="Cambria"/>
                        </a:rPr>
                        <a:t>Remettre des exercices pour corrections</a:t>
                      </a:r>
                      <a:endParaRPr lang="fr-FR" sz="1800" cap="none" spc="0" dirty="0">
                        <a:solidFill>
                          <a:srgbClr val="C41D42"/>
                        </a:solidFill>
                        <a:effectLst/>
                        <a:latin typeface="Cambria"/>
                      </a:endParaRPr>
                    </a:p>
                  </a:txBody>
                  <a:tcPr marL="96402" marR="0" marT="27544" marB="206577" anchor="ctr">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ctr">
                        <a:buNone/>
                      </a:pPr>
                      <a:r>
                        <a:rPr lang="en-US" sz="1800" cap="none" spc="0" dirty="0">
                          <a:solidFill>
                            <a:schemeClr val="tx1"/>
                          </a:solidFill>
                          <a:effectLst/>
                        </a:rPr>
                        <a:t>idem</a:t>
                      </a:r>
                    </a:p>
                  </a:txBody>
                  <a:tcPr marL="96402" marR="0" marT="27544" marB="206577"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algn="ctr" rtl="0" eaLnBrk="1" latinLnBrk="0" hangingPunct="1">
                        <a:buNone/>
                      </a:pPr>
                      <a:r>
                        <a:rPr lang="fr-FR" sz="1800" b="1" kern="1200" cap="none" spc="0">
                          <a:solidFill>
                            <a:srgbClr val="C41D42"/>
                          </a:solidFill>
                          <a:effectLst/>
                          <a:latin typeface="Cambria"/>
                        </a:rPr>
                        <a:t>20%</a:t>
                      </a:r>
                      <a:endParaRPr lang="fr-FR" sz="1800" cap="none" spc="0">
                        <a:solidFill>
                          <a:srgbClr val="C41D42"/>
                        </a:solidFill>
                        <a:effectLst/>
                        <a:latin typeface="Cambria"/>
                      </a:endParaRPr>
                    </a:p>
                  </a:txBody>
                  <a:tcPr marL="96402" marR="0" marT="27544" marB="206577"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130594929"/>
                  </a:ext>
                </a:extLst>
              </a:tr>
              <a:tr h="564643">
                <a:tc>
                  <a:txBody>
                    <a:bodyPr/>
                    <a:lstStyle/>
                    <a:p>
                      <a:pPr marL="0" algn="l" rtl="0" eaLnBrk="1" latinLnBrk="0" hangingPunct="1">
                        <a:buNone/>
                      </a:pPr>
                      <a:r>
                        <a:rPr lang="fr-FR" sz="1800" b="1" kern="1200" cap="none" spc="0" dirty="0">
                          <a:solidFill>
                            <a:srgbClr val="C41D42"/>
                          </a:solidFill>
                          <a:effectLst/>
                          <a:latin typeface="Cambria"/>
                        </a:rPr>
                        <a:t>Consulter les tests des années précédentes</a:t>
                      </a:r>
                      <a:endParaRPr lang="fr-FR" sz="1800" cap="none" spc="0" dirty="0">
                        <a:solidFill>
                          <a:srgbClr val="C41D42"/>
                        </a:solidFill>
                        <a:effectLst/>
                        <a:latin typeface="Cambria"/>
                      </a:endParaRPr>
                    </a:p>
                  </a:txBody>
                  <a:tcPr marL="96402" marR="0" marT="27544" marB="206577" anchor="ctr">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ctr">
                        <a:buNone/>
                      </a:pPr>
                      <a:r>
                        <a:rPr lang="en-US" sz="1800" cap="none" spc="0" dirty="0">
                          <a:solidFill>
                            <a:schemeClr val="tx1"/>
                          </a:solidFill>
                          <a:effectLst/>
                        </a:rPr>
                        <a:t>idem</a:t>
                      </a:r>
                    </a:p>
                  </a:txBody>
                  <a:tcPr marL="96402" marR="0" marT="27544" marB="206577" anchor="ctr">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marL="0" algn="ctr" rtl="0" eaLnBrk="1" latinLnBrk="0" hangingPunct="1">
                        <a:buNone/>
                      </a:pPr>
                      <a:r>
                        <a:rPr lang="fr-FR" sz="1800" b="1" kern="1200" cap="none" spc="0" dirty="0">
                          <a:solidFill>
                            <a:srgbClr val="C41D42"/>
                          </a:solidFill>
                          <a:effectLst/>
                          <a:latin typeface="Cambria"/>
                        </a:rPr>
                        <a:t>82%</a:t>
                      </a:r>
                      <a:endParaRPr lang="fr-FR" sz="1800" cap="none" spc="0" dirty="0">
                        <a:solidFill>
                          <a:srgbClr val="C41D42"/>
                        </a:solidFill>
                        <a:effectLst/>
                        <a:latin typeface="Cambria"/>
                      </a:endParaRPr>
                    </a:p>
                  </a:txBody>
                  <a:tcPr marL="96402" marR="0" marT="27544" marB="206577" anchor="ctr">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2653163829"/>
                  </a:ext>
                </a:extLst>
              </a:tr>
              <a:tr h="564643">
                <a:tc>
                  <a:txBody>
                    <a:bodyPr/>
                    <a:lstStyle/>
                    <a:p>
                      <a:pPr marL="0" algn="l" rtl="0" eaLnBrk="1" latinLnBrk="0" hangingPunct="1">
                        <a:buNone/>
                      </a:pPr>
                      <a:r>
                        <a:rPr lang="fr-FR" sz="1800" b="1" kern="1200" cap="none" spc="0">
                          <a:solidFill>
                            <a:srgbClr val="C41D42"/>
                          </a:solidFill>
                          <a:effectLst/>
                          <a:latin typeface="Cambria"/>
                        </a:rPr>
                        <a:t>Essayer de faire des liens entre les chapitres</a:t>
                      </a:r>
                      <a:endParaRPr lang="fr-FR" sz="1800" cap="none" spc="0">
                        <a:solidFill>
                          <a:srgbClr val="C41D42"/>
                        </a:solidFill>
                        <a:effectLst/>
                        <a:latin typeface="Cambria"/>
                      </a:endParaRPr>
                    </a:p>
                  </a:txBody>
                  <a:tcPr marL="96402" marR="0" marT="27544" marB="206577" anchor="ctr">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ctr">
                        <a:buNone/>
                      </a:pPr>
                      <a:r>
                        <a:rPr lang="en-US" sz="1800" cap="none" spc="0" dirty="0">
                          <a:solidFill>
                            <a:schemeClr val="tx1"/>
                          </a:solidFill>
                          <a:effectLst/>
                        </a:rPr>
                        <a:t>idem</a:t>
                      </a:r>
                    </a:p>
                  </a:txBody>
                  <a:tcPr marL="96402" marR="0" marT="27544" marB="206577"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algn="ctr" rtl="0" eaLnBrk="1" latinLnBrk="0" hangingPunct="1">
                        <a:buNone/>
                      </a:pPr>
                      <a:r>
                        <a:rPr lang="fr-FR" sz="1800" b="1" kern="1200" cap="none" spc="0" dirty="0">
                          <a:solidFill>
                            <a:srgbClr val="C41D42"/>
                          </a:solidFill>
                          <a:effectLst/>
                          <a:latin typeface="Cambria"/>
                        </a:rPr>
                        <a:t>77%</a:t>
                      </a:r>
                      <a:endParaRPr lang="fr-FR" sz="1800" cap="none" spc="0" dirty="0">
                        <a:solidFill>
                          <a:srgbClr val="C41D42"/>
                        </a:solidFill>
                        <a:effectLst/>
                        <a:latin typeface="Cambria"/>
                      </a:endParaRPr>
                    </a:p>
                  </a:txBody>
                  <a:tcPr marL="96402" marR="0" marT="27544" marB="206577" anchor="ctr">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575752912"/>
                  </a:ext>
                </a:extLst>
              </a:tr>
            </a:tbl>
          </a:graphicData>
        </a:graphic>
      </p:graphicFrame>
      <p:sp>
        <p:nvSpPr>
          <p:cNvPr id="4" name="Slide Number Placeholder 3">
            <a:extLst>
              <a:ext uri="{FF2B5EF4-FFF2-40B4-BE49-F238E27FC236}">
                <a16:creationId xmlns:a16="http://schemas.microsoft.com/office/drawing/2014/main" id="{18291DAD-C24E-E6FD-E955-ED975DDC2350}"/>
              </a:ext>
            </a:extLst>
          </p:cNvPr>
          <p:cNvSpPr>
            <a:spLocks noGrp="1"/>
          </p:cNvSpPr>
          <p:nvPr>
            <p:ph type="sldNum" sz="quarter" idx="12"/>
          </p:nvPr>
        </p:nvSpPr>
        <p:spPr/>
        <p:txBody>
          <a:bodyPr/>
          <a:lstStyle/>
          <a:p>
            <a:fld id="{E9C65D10-87AF-0543-995D-B3B02FC12A40}" type="slidenum">
              <a:rPr lang="fr-FR" smtClean="0"/>
              <a:t>76</a:t>
            </a:fld>
            <a:endParaRPr lang="en-US"/>
          </a:p>
        </p:txBody>
      </p:sp>
    </p:spTree>
    <p:extLst>
      <p:ext uri="{BB962C8B-B14F-4D97-AF65-F5344CB8AC3E}">
        <p14:creationId xmlns:p14="http://schemas.microsoft.com/office/powerpoint/2010/main" val="40740978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7FAC6-7689-6659-B2AA-AD5F297D8231}"/>
              </a:ext>
            </a:extLst>
          </p:cNvPr>
          <p:cNvSpPr>
            <a:spLocks noGrp="1"/>
          </p:cNvSpPr>
          <p:nvPr>
            <p:ph type="title"/>
          </p:nvPr>
        </p:nvSpPr>
        <p:spPr>
          <a:xfrm>
            <a:off x="838200" y="365126"/>
            <a:ext cx="10515600" cy="905410"/>
          </a:xfrm>
        </p:spPr>
        <p:txBody>
          <a:bodyPr/>
          <a:lstStyle/>
          <a:p>
            <a:r>
              <a:rPr lang="en-US" sz="3200" b="1" dirty="0">
                <a:solidFill>
                  <a:srgbClr val="C41D42"/>
                </a:solidFill>
                <a:latin typeface="Cambria"/>
                <a:ea typeface="Cambria"/>
              </a:rPr>
              <a:t>Pour </a:t>
            </a:r>
            <a:r>
              <a:rPr lang="en-US" sz="3200" b="1" dirty="0" err="1">
                <a:solidFill>
                  <a:srgbClr val="C41D42"/>
                </a:solidFill>
                <a:latin typeface="Cambria"/>
                <a:ea typeface="Cambria"/>
              </a:rPr>
              <a:t>conclure</a:t>
            </a:r>
          </a:p>
        </p:txBody>
      </p:sp>
      <p:sp>
        <p:nvSpPr>
          <p:cNvPr id="3" name="Content Placeholder 2">
            <a:extLst>
              <a:ext uri="{FF2B5EF4-FFF2-40B4-BE49-F238E27FC236}">
                <a16:creationId xmlns:a16="http://schemas.microsoft.com/office/drawing/2014/main" id="{2D814C1F-45D5-AA6D-1CCF-56159DB26F34}"/>
              </a:ext>
            </a:extLst>
          </p:cNvPr>
          <p:cNvSpPr>
            <a:spLocks noGrp="1"/>
          </p:cNvSpPr>
          <p:nvPr>
            <p:ph idx="1"/>
          </p:nvPr>
        </p:nvSpPr>
        <p:spPr>
          <a:xfrm>
            <a:off x="849406" y="1399802"/>
            <a:ext cx="10515600" cy="4351338"/>
          </a:xfrm>
        </p:spPr>
        <p:txBody>
          <a:bodyPr vert="horz" lIns="91440" tIns="45720" rIns="91440" bIns="45720" rtlCol="0" anchor="t">
            <a:normAutofit/>
          </a:bodyPr>
          <a:lstStyle/>
          <a:p>
            <a:pPr algn="just"/>
            <a:r>
              <a:rPr lang="en-US" sz="2400" dirty="0">
                <a:latin typeface="Cambria"/>
                <a:ea typeface="Cambria"/>
                <a:cs typeface="Arial"/>
              </a:rPr>
              <a:t>La transition </a:t>
            </a:r>
            <a:r>
              <a:rPr lang="en-US" sz="2400" dirty="0" err="1">
                <a:latin typeface="Cambria"/>
                <a:ea typeface="Cambria"/>
                <a:cs typeface="Arial"/>
              </a:rPr>
              <a:t>secondaire-université</a:t>
            </a:r>
            <a:r>
              <a:rPr lang="en-US" sz="2400" dirty="0">
                <a:latin typeface="Cambria"/>
                <a:ea typeface="Cambria"/>
                <a:cs typeface="Arial"/>
              </a:rPr>
              <a:t> mérite d'être encore </a:t>
            </a:r>
            <a:r>
              <a:rPr lang="en-US" sz="2400" dirty="0" err="1">
                <a:latin typeface="Cambria"/>
                <a:ea typeface="Cambria"/>
                <a:cs typeface="Arial"/>
              </a:rPr>
              <a:t>étudiée</a:t>
            </a:r>
            <a:r>
              <a:rPr lang="en-US" sz="2400" dirty="0">
                <a:latin typeface="Cambria"/>
                <a:ea typeface="Cambria"/>
                <a:cs typeface="Arial"/>
              </a:rPr>
              <a:t> </a:t>
            </a:r>
            <a:r>
              <a:rPr lang="en-US" sz="2400" dirty="0" err="1">
                <a:latin typeface="Cambria"/>
                <a:ea typeface="Cambria"/>
                <a:cs typeface="Arial"/>
              </a:rPr>
              <a:t>aujourd'hui</a:t>
            </a:r>
            <a:r>
              <a:rPr lang="en-US" sz="2400" dirty="0">
                <a:latin typeface="Cambria"/>
                <a:ea typeface="Cambria"/>
                <a:cs typeface="Arial"/>
              </a:rPr>
              <a:t> (nouveaux </a:t>
            </a:r>
            <a:r>
              <a:rPr lang="en-US" sz="2400" dirty="0" err="1">
                <a:latin typeface="Cambria"/>
                <a:ea typeface="Cambria"/>
                <a:cs typeface="Arial"/>
              </a:rPr>
              <a:t>enjeux</a:t>
            </a:r>
            <a:r>
              <a:rPr lang="en-US" sz="2400" dirty="0">
                <a:latin typeface="Cambria"/>
                <a:ea typeface="Cambria"/>
                <a:cs typeface="Arial"/>
              </a:rPr>
              <a:t>, revue ESM, 113, 2022).</a:t>
            </a:r>
            <a:endParaRPr lang="en-US" dirty="0"/>
          </a:p>
          <a:p>
            <a:pPr algn="just"/>
            <a:endParaRPr lang="en-US" sz="2400" dirty="0">
              <a:latin typeface="Cambria"/>
              <a:ea typeface="Cambria"/>
              <a:cs typeface="Arial"/>
            </a:endParaRPr>
          </a:p>
          <a:p>
            <a:pPr algn="just"/>
            <a:r>
              <a:rPr lang="en-US" sz="2400" dirty="0">
                <a:latin typeface="Cambria"/>
                <a:ea typeface="Cambria"/>
                <a:cs typeface="Arial"/>
              </a:rPr>
              <a:t>La transition </a:t>
            </a:r>
            <a:r>
              <a:rPr lang="en-US" sz="2400" dirty="0" err="1">
                <a:latin typeface="Cambria"/>
                <a:ea typeface="Cambria"/>
                <a:cs typeface="Arial"/>
              </a:rPr>
              <a:t>s'étend</a:t>
            </a:r>
            <a:r>
              <a:rPr lang="en-US" sz="2400" dirty="0">
                <a:latin typeface="Cambria"/>
                <a:ea typeface="Cambria"/>
                <a:cs typeface="Arial"/>
              </a:rPr>
              <a:t> </a:t>
            </a:r>
            <a:r>
              <a:rPr lang="en-US" sz="2400" dirty="0" err="1">
                <a:latin typeface="Cambria"/>
                <a:ea typeface="Cambria"/>
                <a:cs typeface="Arial"/>
              </a:rPr>
              <a:t>jusqu'à</a:t>
            </a:r>
            <a:r>
              <a:rPr lang="en-US" sz="2400" dirty="0">
                <a:latin typeface="Cambria"/>
                <a:ea typeface="Cambria"/>
                <a:cs typeface="Arial"/>
              </a:rPr>
              <a:t> la deuxième </a:t>
            </a:r>
            <a:r>
              <a:rPr lang="en-US" sz="2400" dirty="0" err="1">
                <a:latin typeface="Cambria"/>
                <a:ea typeface="Cambria"/>
                <a:cs typeface="Arial"/>
              </a:rPr>
              <a:t>année</a:t>
            </a:r>
            <a:r>
              <a:rPr lang="en-US" sz="2400" dirty="0">
                <a:latin typeface="Cambria"/>
                <a:ea typeface="Cambria"/>
                <a:cs typeface="Arial"/>
              </a:rPr>
              <a:t> de </a:t>
            </a:r>
            <a:r>
              <a:rPr lang="en-US" sz="2400" dirty="0" err="1">
                <a:latin typeface="Cambria"/>
                <a:ea typeface="Cambria"/>
                <a:cs typeface="Arial"/>
              </a:rPr>
              <a:t>l'enseignement</a:t>
            </a:r>
            <a:r>
              <a:rPr lang="en-US" sz="2400" dirty="0">
                <a:latin typeface="Cambria"/>
                <a:ea typeface="Cambria"/>
                <a:cs typeface="Arial"/>
              </a:rPr>
              <a:t> </a:t>
            </a:r>
            <a:r>
              <a:rPr lang="en-US" sz="2400" dirty="0" err="1">
                <a:latin typeface="Cambria"/>
                <a:ea typeface="Cambria"/>
                <a:cs typeface="Arial"/>
              </a:rPr>
              <a:t>universitaire</a:t>
            </a:r>
            <a:r>
              <a:rPr lang="en-US" sz="2400" dirty="0">
                <a:latin typeface="Cambria"/>
                <a:ea typeface="Cambria"/>
                <a:cs typeface="Arial"/>
              </a:rPr>
              <a:t> (</a:t>
            </a:r>
            <a:r>
              <a:rPr lang="en-US" sz="2400" dirty="0" err="1">
                <a:latin typeface="Cambria"/>
                <a:ea typeface="Cambria"/>
                <a:cs typeface="Arial"/>
              </a:rPr>
              <a:t>Gueudet</a:t>
            </a:r>
            <a:r>
              <a:rPr lang="en-US" sz="2400" dirty="0">
                <a:latin typeface="Cambria"/>
                <a:ea typeface="Cambria"/>
                <a:cs typeface="Arial"/>
              </a:rPr>
              <a:t>, 2008).</a:t>
            </a:r>
          </a:p>
          <a:p>
            <a:pPr algn="just"/>
            <a:endParaRPr lang="en-US" sz="2400" dirty="0">
              <a:latin typeface="Cambria"/>
              <a:ea typeface="Cambria"/>
              <a:cs typeface="Arial"/>
            </a:endParaRPr>
          </a:p>
          <a:p>
            <a:pPr algn="just"/>
            <a:r>
              <a:rPr lang="en-US" sz="2400" dirty="0">
                <a:latin typeface="Cambria"/>
                <a:ea typeface="Cambria"/>
                <a:cs typeface="Arial"/>
              </a:rPr>
              <a:t>Des pratiques </a:t>
            </a:r>
            <a:r>
              <a:rPr lang="en-US" sz="2400" dirty="0" err="1">
                <a:latin typeface="Cambria"/>
                <a:ea typeface="Cambria"/>
                <a:cs typeface="Arial"/>
              </a:rPr>
              <a:t>enseignantes</a:t>
            </a:r>
            <a:r>
              <a:rPr lang="en-US" sz="2400" dirty="0">
                <a:latin typeface="Cambria"/>
                <a:ea typeface="Cambria"/>
                <a:cs typeface="Arial"/>
              </a:rPr>
              <a:t> qui </a:t>
            </a:r>
            <a:r>
              <a:rPr lang="en-US" sz="2400" dirty="0" err="1">
                <a:latin typeface="Cambria"/>
                <a:ea typeface="Cambria"/>
                <a:cs typeface="Arial"/>
              </a:rPr>
              <a:t>tentent</a:t>
            </a:r>
            <a:r>
              <a:rPr lang="en-US" sz="2400" dirty="0">
                <a:latin typeface="Cambria"/>
                <a:ea typeface="Cambria"/>
                <a:cs typeface="Arial"/>
              </a:rPr>
              <a:t> de </a:t>
            </a:r>
            <a:r>
              <a:rPr lang="en-US" sz="2400" dirty="0" err="1">
                <a:latin typeface="Cambria"/>
                <a:ea typeface="Cambria"/>
                <a:cs typeface="Arial"/>
              </a:rPr>
              <a:t>s'adapter</a:t>
            </a:r>
            <a:r>
              <a:rPr lang="en-US" sz="2400" dirty="0">
                <a:latin typeface="Cambria"/>
                <a:ea typeface="Cambria"/>
                <a:cs typeface="Arial"/>
              </a:rPr>
              <a:t> au public des </a:t>
            </a:r>
            <a:r>
              <a:rPr lang="en-US" sz="2400" dirty="0" err="1">
                <a:latin typeface="Cambria"/>
                <a:ea typeface="Cambria"/>
                <a:cs typeface="Arial"/>
              </a:rPr>
              <a:t>étudiants</a:t>
            </a:r>
            <a:r>
              <a:rPr lang="en-US" sz="2400" dirty="0">
                <a:latin typeface="Cambria"/>
                <a:ea typeface="Cambria"/>
                <a:cs typeface="Arial"/>
              </a:rPr>
              <a:t> </a:t>
            </a:r>
            <a:r>
              <a:rPr lang="en-US" sz="2400" dirty="0" err="1">
                <a:latin typeface="Cambria"/>
                <a:ea typeface="Cambria"/>
                <a:cs typeface="Arial"/>
              </a:rPr>
              <a:t>débutants</a:t>
            </a:r>
            <a:r>
              <a:rPr lang="en-US" sz="2400" dirty="0">
                <a:latin typeface="Cambria"/>
                <a:ea typeface="Cambria"/>
                <a:cs typeface="Arial"/>
              </a:rPr>
              <a:t> pour </a:t>
            </a:r>
            <a:r>
              <a:rPr lang="en-US" sz="2400" dirty="0" err="1">
                <a:latin typeface="Cambria"/>
                <a:ea typeface="Cambria"/>
                <a:cs typeface="Arial"/>
              </a:rPr>
              <a:t>penser</a:t>
            </a:r>
            <a:r>
              <a:rPr lang="en-US" sz="2400" dirty="0">
                <a:latin typeface="Cambria"/>
                <a:ea typeface="Cambria"/>
                <a:cs typeface="Arial"/>
              </a:rPr>
              <a:t> la transition </a:t>
            </a:r>
            <a:r>
              <a:rPr lang="en-US" sz="2400" dirty="0" err="1">
                <a:latin typeface="Cambria"/>
                <a:ea typeface="Cambria"/>
                <a:cs typeface="Arial"/>
              </a:rPr>
              <a:t>en</a:t>
            </a:r>
            <a:r>
              <a:rPr lang="en-US" sz="2400" dirty="0">
                <a:latin typeface="Cambria"/>
                <a:ea typeface="Cambria"/>
                <a:cs typeface="Arial"/>
              </a:rPr>
              <a:t> </a:t>
            </a:r>
            <a:r>
              <a:rPr lang="en-US" sz="2400" dirty="0" err="1">
                <a:latin typeface="Cambria"/>
                <a:ea typeface="Cambria"/>
                <a:cs typeface="Arial"/>
              </a:rPr>
              <a:t>termes</a:t>
            </a:r>
            <a:r>
              <a:rPr lang="en-US" sz="2400" dirty="0">
                <a:latin typeface="Cambria"/>
                <a:ea typeface="Cambria"/>
                <a:cs typeface="Arial"/>
              </a:rPr>
              <a:t> de </a:t>
            </a:r>
            <a:r>
              <a:rPr lang="en-US" sz="2400" dirty="0" err="1">
                <a:latin typeface="Cambria"/>
                <a:ea typeface="Cambria"/>
                <a:cs typeface="Arial"/>
              </a:rPr>
              <a:t>continuités</a:t>
            </a:r>
            <a:r>
              <a:rPr lang="en-US" sz="2400" dirty="0">
                <a:latin typeface="Cambria"/>
                <a:ea typeface="Cambria"/>
                <a:cs typeface="Arial"/>
              </a:rPr>
              <a:t> et non </a:t>
            </a:r>
            <a:r>
              <a:rPr lang="en-US" sz="2400" dirty="0" err="1">
                <a:latin typeface="Cambria"/>
                <a:ea typeface="Cambria"/>
                <a:cs typeface="Arial"/>
              </a:rPr>
              <a:t>en</a:t>
            </a:r>
            <a:r>
              <a:rPr lang="en-US" sz="2400" dirty="0">
                <a:latin typeface="Cambria"/>
                <a:ea typeface="Cambria"/>
                <a:cs typeface="Arial"/>
              </a:rPr>
              <a:t> </a:t>
            </a:r>
            <a:r>
              <a:rPr lang="en-US" sz="2400" dirty="0" err="1">
                <a:latin typeface="Cambria"/>
                <a:ea typeface="Cambria"/>
                <a:cs typeface="Arial"/>
              </a:rPr>
              <a:t>termes</a:t>
            </a:r>
            <a:r>
              <a:rPr lang="en-US" sz="2400" dirty="0">
                <a:latin typeface="Cambria"/>
                <a:ea typeface="Cambria"/>
                <a:cs typeface="Arial"/>
              </a:rPr>
              <a:t> de ruptures.</a:t>
            </a:r>
          </a:p>
          <a:p>
            <a:pPr algn="just"/>
            <a:endParaRPr lang="en-US" sz="2400" dirty="0">
              <a:latin typeface="Cambria"/>
              <a:ea typeface="Cambria"/>
              <a:cs typeface="Arial"/>
            </a:endParaRPr>
          </a:p>
          <a:p>
            <a:endParaRPr lang="en-US" sz="2400" dirty="0">
              <a:latin typeface="Cambria"/>
              <a:ea typeface="Cambria"/>
              <a:cs typeface="Arial"/>
            </a:endParaRPr>
          </a:p>
          <a:p>
            <a:pPr marL="0" indent="0">
              <a:buNone/>
            </a:pPr>
            <a:endParaRPr lang="en-US" sz="2400" dirty="0">
              <a:latin typeface="Cambria"/>
              <a:ea typeface="Cambria"/>
              <a:cs typeface="Arial"/>
            </a:endParaRPr>
          </a:p>
        </p:txBody>
      </p:sp>
      <p:sp>
        <p:nvSpPr>
          <p:cNvPr id="5" name="Slide Number Placeholder 4">
            <a:extLst>
              <a:ext uri="{FF2B5EF4-FFF2-40B4-BE49-F238E27FC236}">
                <a16:creationId xmlns:a16="http://schemas.microsoft.com/office/drawing/2014/main" id="{3C1B9284-5D24-080E-A6B1-0B903B4F5616}"/>
              </a:ext>
            </a:extLst>
          </p:cNvPr>
          <p:cNvSpPr>
            <a:spLocks noGrp="1"/>
          </p:cNvSpPr>
          <p:nvPr>
            <p:ph type="sldNum" sz="quarter" idx="12"/>
          </p:nvPr>
        </p:nvSpPr>
        <p:spPr/>
        <p:txBody>
          <a:bodyPr/>
          <a:lstStyle/>
          <a:p>
            <a:fld id="{E9C65D10-87AF-0543-995D-B3B02FC12A40}" type="slidenum">
              <a:rPr lang="fr-FR" smtClean="0"/>
              <a:t>77</a:t>
            </a:fld>
            <a:endParaRPr lang="en-US"/>
          </a:p>
        </p:txBody>
      </p:sp>
    </p:spTree>
    <p:extLst>
      <p:ext uri="{BB962C8B-B14F-4D97-AF65-F5344CB8AC3E}">
        <p14:creationId xmlns:p14="http://schemas.microsoft.com/office/powerpoint/2010/main" val="17824347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9D5921-5DF6-D67A-E006-05AD4A427503}"/>
              </a:ext>
            </a:extLst>
          </p:cNvPr>
          <p:cNvSpPr>
            <a:spLocks noGrp="1"/>
          </p:cNvSpPr>
          <p:nvPr>
            <p:ph idx="1"/>
          </p:nvPr>
        </p:nvSpPr>
        <p:spPr>
          <a:xfrm>
            <a:off x="838200" y="1825625"/>
            <a:ext cx="10515600" cy="4900426"/>
          </a:xfrm>
        </p:spPr>
        <p:txBody>
          <a:bodyPr vert="horz" lIns="91440" tIns="45720" rIns="91440" bIns="45720" rtlCol="0" anchor="t">
            <a:normAutofit/>
          </a:bodyPr>
          <a:lstStyle/>
          <a:p>
            <a:pPr marL="0" indent="0">
              <a:buNone/>
            </a:pPr>
            <a:r>
              <a:rPr lang="en-US" dirty="0">
                <a:latin typeface="Cambria" panose="02040503050406030204" pitchFamily="18" charset="0"/>
              </a:rPr>
              <a:t>Oui</a:t>
            </a:r>
          </a:p>
          <a:p>
            <a:r>
              <a:rPr lang="en-US" dirty="0">
                <a:latin typeface="Cambria" panose="02040503050406030204" pitchFamily="18" charset="0"/>
              </a:rPr>
              <a:t>Des </a:t>
            </a:r>
            <a:r>
              <a:rPr lang="en-US" dirty="0" err="1">
                <a:latin typeface="Cambria" panose="02040503050406030204" pitchFamily="18" charset="0"/>
              </a:rPr>
              <a:t>profils</a:t>
            </a:r>
            <a:r>
              <a:rPr lang="en-US" dirty="0">
                <a:latin typeface="Cambria" panose="02040503050406030204" pitchFamily="18" charset="0"/>
              </a:rPr>
              <a:t> </a:t>
            </a:r>
            <a:r>
              <a:rPr lang="en-US" dirty="0" err="1">
                <a:latin typeface="Cambria" panose="02040503050406030204" pitchFamily="18" charset="0"/>
              </a:rPr>
              <a:t>différents</a:t>
            </a:r>
            <a:r>
              <a:rPr lang="en-US" dirty="0">
                <a:latin typeface="Cambria" panose="02040503050406030204" pitchFamily="18" charset="0"/>
              </a:rPr>
              <a:t> </a:t>
            </a:r>
          </a:p>
          <a:p>
            <a:r>
              <a:rPr lang="en-US" dirty="0">
                <a:latin typeface="Cambria" panose="02040503050406030204" pitchFamily="18" charset="0"/>
              </a:rPr>
              <a:t>Des </a:t>
            </a:r>
            <a:r>
              <a:rPr lang="en-US" dirty="0" err="1">
                <a:latin typeface="Cambria" panose="02040503050406030204" pitchFamily="18" charset="0"/>
              </a:rPr>
              <a:t>attentes</a:t>
            </a:r>
            <a:r>
              <a:rPr lang="en-US" dirty="0">
                <a:latin typeface="Cambria" panose="02040503050406030204" pitchFamily="18" charset="0"/>
              </a:rPr>
              <a:t> </a:t>
            </a:r>
            <a:r>
              <a:rPr lang="en-US" dirty="0" err="1">
                <a:latin typeface="Cambria" panose="02040503050406030204" pitchFamily="18" charset="0"/>
              </a:rPr>
              <a:t>différentes</a:t>
            </a:r>
            <a:r>
              <a:rPr lang="en-US" dirty="0">
                <a:latin typeface="Cambria" panose="02040503050406030204" pitchFamily="18" charset="0"/>
              </a:rPr>
              <a:t> (</a:t>
            </a:r>
            <a:r>
              <a:rPr lang="en-US" dirty="0" err="1">
                <a:latin typeface="Cambria" panose="02040503050406030204" pitchFamily="18" charset="0"/>
              </a:rPr>
              <a:t>autonomie</a:t>
            </a:r>
            <a:r>
              <a:rPr lang="en-US" dirty="0">
                <a:latin typeface="Cambria" panose="02040503050406030204" pitchFamily="18" charset="0"/>
              </a:rPr>
              <a:t>, travail personnel,…)</a:t>
            </a:r>
          </a:p>
          <a:p>
            <a:r>
              <a:rPr lang="en-US" dirty="0">
                <a:latin typeface="Cambria" panose="02040503050406030204" pitchFamily="18" charset="0"/>
              </a:rPr>
              <a:t>Dans les </a:t>
            </a:r>
            <a:r>
              <a:rPr lang="en-US" dirty="0" err="1">
                <a:latin typeface="Cambria" panose="02040503050406030204" pitchFamily="18" charset="0"/>
              </a:rPr>
              <a:t>activités</a:t>
            </a:r>
            <a:r>
              <a:rPr lang="en-US" dirty="0">
                <a:latin typeface="Cambria" panose="02040503050406030204" pitchFamily="18" charset="0"/>
              </a:rPr>
              <a:t> </a:t>
            </a:r>
            <a:r>
              <a:rPr lang="en-US" dirty="0" err="1">
                <a:latin typeface="Cambria" panose="02040503050406030204" pitchFamily="18" charset="0"/>
              </a:rPr>
              <a:t>mathématiques</a:t>
            </a:r>
            <a:r>
              <a:rPr lang="en-US" dirty="0">
                <a:latin typeface="Cambria" panose="02040503050406030204" pitchFamily="18" charset="0"/>
              </a:rPr>
              <a:t> (abstraction, </a:t>
            </a:r>
            <a:r>
              <a:rPr lang="en-US" dirty="0" err="1">
                <a:latin typeface="Cambria" panose="02040503050406030204" pitchFamily="18" charset="0"/>
              </a:rPr>
              <a:t>raisonnement</a:t>
            </a:r>
            <a:r>
              <a:rPr lang="en-US" dirty="0">
                <a:latin typeface="Cambria" panose="02040503050406030204" pitchFamily="18" charset="0"/>
              </a:rPr>
              <a:t>,…)</a:t>
            </a:r>
          </a:p>
          <a:p>
            <a:pPr marL="0" indent="0">
              <a:buNone/>
            </a:pPr>
            <a:endParaRPr lang="en-US" dirty="0">
              <a:latin typeface="Cambria" panose="02040503050406030204" pitchFamily="18" charset="0"/>
            </a:endParaRPr>
          </a:p>
          <a:p>
            <a:pPr marL="0" indent="0">
              <a:buNone/>
            </a:pPr>
            <a:r>
              <a:rPr lang="en-US" dirty="0">
                <a:latin typeface="Cambria" panose="02040503050406030204" pitchFamily="18" charset="0"/>
              </a:rPr>
              <a:t>Et non </a:t>
            </a:r>
          </a:p>
          <a:p>
            <a:r>
              <a:rPr lang="en-US" dirty="0">
                <a:latin typeface="Cambria" panose="02040503050406030204" pitchFamily="18" charset="0"/>
              </a:rPr>
              <a:t>Des pratiques </a:t>
            </a:r>
            <a:r>
              <a:rPr lang="en-US" dirty="0" err="1">
                <a:latin typeface="Cambria" panose="02040503050406030204" pitchFamily="18" charset="0"/>
              </a:rPr>
              <a:t>devant</a:t>
            </a:r>
            <a:r>
              <a:rPr lang="en-US" dirty="0">
                <a:latin typeface="Cambria" panose="02040503050406030204" pitchFamily="18" charset="0"/>
              </a:rPr>
              <a:t> prendre </a:t>
            </a:r>
            <a:r>
              <a:rPr lang="en-US" dirty="0" err="1">
                <a:latin typeface="Cambria" panose="02040503050406030204" pitchFamily="18" charset="0"/>
              </a:rPr>
              <a:t>en</a:t>
            </a:r>
            <a:r>
              <a:rPr lang="en-US" dirty="0">
                <a:latin typeface="Cambria" panose="02040503050406030204" pitchFamily="18" charset="0"/>
              </a:rPr>
              <a:t> compte les conceptions des </a:t>
            </a:r>
            <a:r>
              <a:rPr lang="en-US" dirty="0" err="1">
                <a:latin typeface="Cambria" panose="02040503050406030204" pitchFamily="18" charset="0"/>
              </a:rPr>
              <a:t>élèves</a:t>
            </a:r>
            <a:r>
              <a:rPr lang="en-US" dirty="0">
                <a:latin typeface="Cambria" panose="02040503050406030204" pitchFamily="18" charset="0"/>
              </a:rPr>
              <a:t>, </a:t>
            </a:r>
            <a:r>
              <a:rPr lang="en-US" dirty="0" err="1">
                <a:latin typeface="Cambria" panose="02040503050406030204" pitchFamily="18" charset="0"/>
              </a:rPr>
              <a:t>leurs</a:t>
            </a:r>
            <a:r>
              <a:rPr lang="en-US" dirty="0">
                <a:latin typeface="Cambria" panose="02040503050406030204" pitchFamily="18" charset="0"/>
              </a:rPr>
              <a:t> </a:t>
            </a:r>
            <a:r>
              <a:rPr lang="en-US">
                <a:latin typeface="Cambria" panose="02040503050406030204" pitchFamily="18" charset="0"/>
              </a:rPr>
              <a:t>représentations </a:t>
            </a:r>
            <a:r>
              <a:rPr lang="en-US" dirty="0">
                <a:latin typeface="Cambria" panose="02040503050406030204" pitchFamily="18" charset="0"/>
              </a:rPr>
              <a:t>et </a:t>
            </a:r>
            <a:r>
              <a:rPr lang="en-US" dirty="0" err="1">
                <a:latin typeface="Cambria" panose="02040503050406030204" pitchFamily="18" charset="0"/>
              </a:rPr>
              <a:t>leur</a:t>
            </a:r>
            <a:r>
              <a:rPr lang="en-US" dirty="0">
                <a:latin typeface="Cambria" panose="02040503050406030204" pitchFamily="18" charset="0"/>
              </a:rPr>
              <a:t> </a:t>
            </a:r>
            <a:r>
              <a:rPr lang="en-US" dirty="0" err="1">
                <a:latin typeface="Cambria" panose="02040503050406030204" pitchFamily="18" charset="0"/>
              </a:rPr>
              <a:t>maitrise</a:t>
            </a:r>
            <a:r>
              <a:rPr lang="en-US" dirty="0">
                <a:latin typeface="Cambria" panose="02040503050406030204" pitchFamily="18" charset="0"/>
              </a:rPr>
              <a:t> des </a:t>
            </a:r>
            <a:r>
              <a:rPr lang="en-US" dirty="0" err="1">
                <a:latin typeface="Cambria" panose="02040503050406030204" pitchFamily="18" charset="0"/>
              </a:rPr>
              <a:t>prérequis</a:t>
            </a:r>
            <a:endParaRPr lang="en-US" dirty="0">
              <a:latin typeface="Cambria" panose="02040503050406030204" pitchFamily="18" charset="0"/>
            </a:endParaRPr>
          </a:p>
          <a:p>
            <a:r>
              <a:rPr lang="en-US" dirty="0">
                <a:latin typeface="Cambria" panose="02040503050406030204" pitchFamily="18" charset="0"/>
              </a:rPr>
              <a:t>Des </a:t>
            </a:r>
            <a:r>
              <a:rPr lang="en-US" dirty="0" err="1">
                <a:latin typeface="Cambria" panose="02040503050406030204" pitchFamily="18" charset="0"/>
              </a:rPr>
              <a:t>défis</a:t>
            </a:r>
            <a:r>
              <a:rPr lang="en-US" dirty="0">
                <a:latin typeface="Cambria" panose="02040503050406030204" pitchFamily="18" charset="0"/>
              </a:rPr>
              <a:t> </a:t>
            </a:r>
            <a:r>
              <a:rPr lang="en-US" dirty="0" err="1">
                <a:latin typeface="Cambria" panose="02040503050406030204" pitchFamily="18" charset="0"/>
              </a:rPr>
              <a:t>communs</a:t>
            </a:r>
            <a:r>
              <a:rPr lang="en-US" dirty="0">
                <a:latin typeface="Cambria" panose="02040503050406030204" pitchFamily="18" charset="0"/>
              </a:rPr>
              <a:t> </a:t>
            </a:r>
            <a:r>
              <a:rPr lang="en-US" dirty="0" err="1">
                <a:latin typeface="Cambria" panose="02040503050406030204" pitchFamily="18" charset="0"/>
              </a:rPr>
              <a:t>en</a:t>
            </a:r>
            <a:r>
              <a:rPr lang="en-US" dirty="0">
                <a:latin typeface="Cambria" panose="02040503050406030204" pitchFamily="18" charset="0"/>
              </a:rPr>
              <a:t> matière de transitions </a:t>
            </a:r>
            <a:r>
              <a:rPr lang="en-US" dirty="0" err="1">
                <a:latin typeface="Cambria" panose="02040503050406030204" pitchFamily="18" charset="0"/>
              </a:rPr>
              <a:t>institutionnelles</a:t>
            </a:r>
            <a:endParaRPr lang="en-US" dirty="0">
              <a:latin typeface="Cambria" panose="02040503050406030204" pitchFamily="18" charset="0"/>
            </a:endParaRPr>
          </a:p>
        </p:txBody>
      </p:sp>
      <p:sp>
        <p:nvSpPr>
          <p:cNvPr id="4" name="Slide Number Placeholder 3">
            <a:extLst>
              <a:ext uri="{FF2B5EF4-FFF2-40B4-BE49-F238E27FC236}">
                <a16:creationId xmlns:a16="http://schemas.microsoft.com/office/drawing/2014/main" id="{D4F4C50B-8EED-4F19-4592-74486F94354B}"/>
              </a:ext>
            </a:extLst>
          </p:cNvPr>
          <p:cNvSpPr>
            <a:spLocks noGrp="1"/>
          </p:cNvSpPr>
          <p:nvPr>
            <p:ph type="sldNum" sz="quarter" idx="12"/>
          </p:nvPr>
        </p:nvSpPr>
        <p:spPr/>
        <p:txBody>
          <a:bodyPr/>
          <a:lstStyle/>
          <a:p>
            <a:fld id="{E9C65D10-87AF-0543-995D-B3B02FC12A40}" type="slidenum">
              <a:rPr lang="fr-FR" smtClean="0"/>
              <a:t>78</a:t>
            </a:fld>
            <a:endParaRPr lang="fr-FR"/>
          </a:p>
        </p:txBody>
      </p:sp>
      <p:sp>
        <p:nvSpPr>
          <p:cNvPr id="5" name="TextBox 4">
            <a:extLst>
              <a:ext uri="{FF2B5EF4-FFF2-40B4-BE49-F238E27FC236}">
                <a16:creationId xmlns:a16="http://schemas.microsoft.com/office/drawing/2014/main" id="{5AD49ADF-7CC3-3467-8527-7C621AA1CDE5}"/>
              </a:ext>
            </a:extLst>
          </p:cNvPr>
          <p:cNvSpPr txBox="1"/>
          <p:nvPr/>
        </p:nvSpPr>
        <p:spPr>
          <a:xfrm>
            <a:off x="838198" y="348297"/>
            <a:ext cx="105155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BE" sz="3600" b="1" i="0" u="none" strike="noStrike" baseline="0" dirty="0">
                <a:solidFill>
                  <a:srgbClr val="A80039"/>
                </a:solidFill>
                <a:latin typeface="Cambria"/>
              </a:rPr>
              <a:t>Faire des maths dans le secondaire </a:t>
            </a:r>
            <a:r>
              <a:rPr sz="3600" b="0" i="0" dirty="0">
                <a:solidFill>
                  <a:srgbClr val="000000"/>
                </a:solidFill>
                <a:latin typeface="Cambria"/>
                <a:ea typeface="Cambria"/>
                <a:cs typeface="Cambria"/>
              </a:rPr>
              <a:t>​</a:t>
            </a:r>
            <a:r>
              <a:rPr lang="fr-BE" sz="3600" b="1" i="0" u="none" strike="noStrike" baseline="0" dirty="0">
                <a:solidFill>
                  <a:srgbClr val="A80039"/>
                </a:solidFill>
                <a:latin typeface="Cambria"/>
              </a:rPr>
              <a:t>et à l’université : est-ce si différent ?</a:t>
            </a:r>
            <a:endParaRPr lang="en-US" dirty="0"/>
          </a:p>
          <a:p>
            <a:pPr algn="ctr"/>
            <a:endParaRPr lang="en-US" dirty="0"/>
          </a:p>
        </p:txBody>
      </p:sp>
    </p:spTree>
    <p:extLst>
      <p:ext uri="{BB962C8B-B14F-4D97-AF65-F5344CB8AC3E}">
        <p14:creationId xmlns:p14="http://schemas.microsoft.com/office/powerpoint/2010/main" val="2266769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6F197-5C7C-E41C-63B2-64286E723D04}"/>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BF268EC1-D16F-F367-DE1B-5C6072D32EA1}"/>
              </a:ext>
            </a:extLst>
          </p:cNvPr>
          <p:cNvSpPr>
            <a:spLocks noGrp="1"/>
          </p:cNvSpPr>
          <p:nvPr>
            <p:ph type="title"/>
          </p:nvPr>
        </p:nvSpPr>
        <p:spPr/>
        <p:txBody>
          <a:bodyPr>
            <a:normAutofit/>
          </a:bodyPr>
          <a:lstStyle/>
          <a:p>
            <a:r>
              <a:rPr lang="fr-BE" altLang="fr-FR" sz="3200" b="1" dirty="0">
                <a:solidFill>
                  <a:srgbClr val="A80039"/>
                </a:solidFill>
                <a:latin typeface="Cambria"/>
                <a:ea typeface="Cambria"/>
                <a:cs typeface="Calibri"/>
              </a:rPr>
              <a:t>Difficultés des étudiants</a:t>
            </a:r>
            <a:endParaRPr lang="fr-FR" sz="3200" dirty="0">
              <a:latin typeface="Cambria"/>
              <a:ea typeface="Cambria"/>
              <a:cs typeface="Calibri"/>
            </a:endParaRPr>
          </a:p>
        </p:txBody>
      </p:sp>
      <mc:AlternateContent xmlns:mc="http://schemas.openxmlformats.org/markup-compatibility/2006" xmlns:a14="http://schemas.microsoft.com/office/drawing/2010/main">
        <mc:Choice Requires="a14">
          <p:sp>
            <p:nvSpPr>
              <p:cNvPr id="5" name="Espace réservé du contenu 4">
                <a:extLst>
                  <a:ext uri="{FF2B5EF4-FFF2-40B4-BE49-F238E27FC236}">
                    <a16:creationId xmlns:a16="http://schemas.microsoft.com/office/drawing/2014/main" id="{EB6EE464-E64E-4E52-7E61-E7A1134D8820}"/>
                  </a:ext>
                </a:extLst>
              </p:cNvPr>
              <p:cNvSpPr>
                <a:spLocks noGrp="1"/>
              </p:cNvSpPr>
              <p:nvPr>
                <p:ph sz="half" idx="1"/>
              </p:nvPr>
            </p:nvSpPr>
            <p:spPr/>
            <p:txBody>
              <a:bodyPr>
                <a:normAutofit fontScale="85000" lnSpcReduction="20000"/>
              </a:bodyPr>
              <a:lstStyle/>
              <a:p>
                <a:pPr marL="0" indent="0">
                  <a:buNone/>
                </a:pPr>
                <a:r>
                  <a:rPr lang="fr-FR" dirty="0">
                    <a:latin typeface="Cambria" panose="02040503050406030204" pitchFamily="18" charset="0"/>
                  </a:rPr>
                  <a:t>Calculez en donnant la réponse sous la forme d’une unique fraction : </a:t>
                </a:r>
              </a:p>
              <a:p>
                <a:pPr>
                  <a:buFont typeface="Wingdings" pitchFamily="2" charset="2"/>
                  <a:buChar char="§"/>
                </a:pPr>
                <a14:m>
                  <m:oMath xmlns:m="http://schemas.openxmlformats.org/officeDocument/2006/math">
                    <m:f>
                      <m:fPr>
                        <m:ctrlPr>
                          <a:rPr lang="fr-FR" i="1">
                            <a:latin typeface="Cambria Math" panose="02040503050406030204" pitchFamily="18" charset="0"/>
                          </a:rPr>
                        </m:ctrlPr>
                      </m:fPr>
                      <m:num>
                        <m:f>
                          <m:fPr>
                            <m:ctrlPr>
                              <a:rPr lang="fr-FR" i="1">
                                <a:latin typeface="Cambria Math" panose="02040503050406030204" pitchFamily="18" charset="0"/>
                              </a:rPr>
                            </m:ctrlPr>
                          </m:fPr>
                          <m:num>
                            <m:r>
                              <a:rPr lang="nl-BE" i="1">
                                <a:latin typeface="Cambria Math" panose="02040503050406030204" pitchFamily="18" charset="0"/>
                              </a:rPr>
                              <m:t>1</m:t>
                            </m:r>
                          </m:num>
                          <m:den>
                            <m:r>
                              <a:rPr lang="nl-BE" i="1">
                                <a:latin typeface="Cambria Math" panose="02040503050406030204" pitchFamily="18" charset="0"/>
                              </a:rPr>
                              <m:t>3</m:t>
                            </m:r>
                          </m:den>
                        </m:f>
                      </m:num>
                      <m:den>
                        <m:r>
                          <a:rPr lang="nl-BE" i="1">
                            <a:latin typeface="Cambria Math" panose="02040503050406030204" pitchFamily="18" charset="0"/>
                          </a:rPr>
                          <m:t>6</m:t>
                        </m:r>
                      </m:den>
                    </m:f>
                    <m:r>
                      <a:rPr lang="nl-BE" i="1">
                        <a:latin typeface="Cambria Math" panose="02040503050406030204" pitchFamily="18" charset="0"/>
                      </a:rPr>
                      <m:t>=</m:t>
                    </m:r>
                  </m:oMath>
                </a14:m>
                <a:endParaRPr lang="nl-BE" dirty="0">
                  <a:latin typeface="Cambria" panose="02040503050406030204" pitchFamily="18" charset="0"/>
                </a:endParaRPr>
              </a:p>
              <a:p>
                <a:pPr>
                  <a:buFont typeface="Wingdings" pitchFamily="2" charset="2"/>
                  <a:buChar char="§"/>
                </a:pPr>
                <a:endParaRPr lang="nl-BE" dirty="0">
                  <a:latin typeface="Cambria" panose="02040503050406030204" pitchFamily="18" charset="0"/>
                </a:endParaRPr>
              </a:p>
              <a:p>
                <a:pPr>
                  <a:buFont typeface="Wingdings" pitchFamily="2" charset="2"/>
                  <a:buChar char="§"/>
                </a:pPr>
                <a14:m>
                  <m:oMath xmlns:m="http://schemas.openxmlformats.org/officeDocument/2006/math">
                    <m:f>
                      <m:fPr>
                        <m:ctrlPr>
                          <a:rPr lang="fr-FR" i="1">
                            <a:latin typeface="Cambria Math" panose="02040503050406030204" pitchFamily="18" charset="0"/>
                          </a:rPr>
                        </m:ctrlPr>
                      </m:fPr>
                      <m:num>
                        <m:f>
                          <m:fPr>
                            <m:ctrlPr>
                              <a:rPr lang="fr-FR" i="1">
                                <a:latin typeface="Cambria Math" panose="02040503050406030204" pitchFamily="18" charset="0"/>
                              </a:rPr>
                            </m:ctrlPr>
                          </m:fPr>
                          <m:num>
                            <m:r>
                              <a:rPr lang="nl-BE" i="1">
                                <a:latin typeface="Cambria Math" panose="02040503050406030204" pitchFamily="18" charset="0"/>
                              </a:rPr>
                              <m:t>1</m:t>
                            </m:r>
                          </m:num>
                          <m:den>
                            <m:r>
                              <a:rPr lang="nl-BE" i="1">
                                <a:latin typeface="Cambria Math" panose="02040503050406030204" pitchFamily="18" charset="0"/>
                              </a:rPr>
                              <m:t>3</m:t>
                            </m:r>
                          </m:den>
                        </m:f>
                      </m:num>
                      <m:den>
                        <m:f>
                          <m:fPr>
                            <m:ctrlPr>
                              <a:rPr lang="fr-FR" i="1">
                                <a:latin typeface="Cambria Math" panose="02040503050406030204" pitchFamily="18" charset="0"/>
                              </a:rPr>
                            </m:ctrlPr>
                          </m:fPr>
                          <m:num>
                            <m:r>
                              <a:rPr lang="nl-BE" i="1">
                                <a:latin typeface="Cambria Math" panose="02040503050406030204" pitchFamily="18" charset="0"/>
                              </a:rPr>
                              <m:t>1</m:t>
                            </m:r>
                          </m:num>
                          <m:den>
                            <m:r>
                              <a:rPr lang="nl-BE" i="1">
                                <a:latin typeface="Cambria Math" panose="02040503050406030204" pitchFamily="18" charset="0"/>
                              </a:rPr>
                              <m:t>6</m:t>
                            </m:r>
                          </m:den>
                        </m:f>
                      </m:den>
                    </m:f>
                  </m:oMath>
                </a14:m>
                <a:r>
                  <a:rPr lang="fr-FR" dirty="0">
                    <a:latin typeface="Cambria" panose="02040503050406030204" pitchFamily="18" charset="0"/>
                  </a:rPr>
                  <a:t> </a:t>
                </a:r>
                <a14:m>
                  <m:oMath xmlns:m="http://schemas.openxmlformats.org/officeDocument/2006/math">
                    <m:r>
                      <a:rPr lang="nl-BE" i="1">
                        <a:latin typeface="Cambria Math" panose="02040503050406030204" pitchFamily="18" charset="0"/>
                      </a:rPr>
                      <m:t>=</m:t>
                    </m:r>
                  </m:oMath>
                </a14:m>
                <a:endParaRPr lang="fr-FR" dirty="0">
                  <a:latin typeface="Cambria" panose="02040503050406030204" pitchFamily="18" charset="0"/>
                </a:endParaRPr>
              </a:p>
              <a:p>
                <a:pPr>
                  <a:buFont typeface="Wingdings" pitchFamily="2" charset="2"/>
                  <a:buChar char="§"/>
                </a:pPr>
                <a:endParaRPr lang="fr-FR" dirty="0">
                  <a:latin typeface="Cambria" panose="02040503050406030204" pitchFamily="18" charset="0"/>
                </a:endParaRPr>
              </a:p>
              <a:p>
                <a:pPr>
                  <a:buFont typeface="Wingdings" pitchFamily="2" charset="2"/>
                  <a:buChar char="§"/>
                </a:pPr>
                <a14:m>
                  <m:oMath xmlns:m="http://schemas.openxmlformats.org/officeDocument/2006/math">
                    <m:f>
                      <m:fPr>
                        <m:ctrlPr>
                          <a:rPr lang="fr-FR" i="1">
                            <a:latin typeface="Cambria Math" panose="02040503050406030204" pitchFamily="18" charset="0"/>
                          </a:rPr>
                        </m:ctrlPr>
                      </m:fPr>
                      <m:num>
                        <m:r>
                          <a:rPr lang="nl-BE" i="1">
                            <a:latin typeface="Cambria Math" panose="02040503050406030204" pitchFamily="18" charset="0"/>
                          </a:rPr>
                          <m:t>1</m:t>
                        </m:r>
                      </m:num>
                      <m:den>
                        <m:r>
                          <a:rPr lang="nl-BE" i="1">
                            <a:latin typeface="Cambria Math" panose="02040503050406030204" pitchFamily="18" charset="0"/>
                          </a:rPr>
                          <m:t>3</m:t>
                        </m:r>
                      </m:den>
                    </m:f>
                    <m:r>
                      <a:rPr lang="nl-BE" i="1">
                        <a:latin typeface="Cambria Math" panose="02040503050406030204" pitchFamily="18" charset="0"/>
                      </a:rPr>
                      <m:t> </m:t>
                    </m:r>
                    <m:r>
                      <a:rPr lang="nl-BE" i="1">
                        <a:latin typeface="Cambria Math" panose="02040503050406030204" pitchFamily="18" charset="0"/>
                        <a:ea typeface="Cambria Math" panose="02040503050406030204" pitchFamily="18" charset="0"/>
                      </a:rPr>
                      <m:t>×</m:t>
                    </m:r>
                    <m:f>
                      <m:fPr>
                        <m:ctrlPr>
                          <a:rPr lang="nl-BE" i="1">
                            <a:latin typeface="Cambria Math" panose="02040503050406030204" pitchFamily="18" charset="0"/>
                            <a:ea typeface="Cambria Math" panose="02040503050406030204" pitchFamily="18" charset="0"/>
                          </a:rPr>
                        </m:ctrlPr>
                      </m:fPr>
                      <m:num>
                        <m:r>
                          <a:rPr lang="nl-BE" i="1">
                            <a:latin typeface="Cambria Math" panose="02040503050406030204" pitchFamily="18" charset="0"/>
                            <a:ea typeface="Cambria Math" panose="02040503050406030204" pitchFamily="18" charset="0"/>
                          </a:rPr>
                          <m:t>1</m:t>
                        </m:r>
                      </m:num>
                      <m:den>
                        <m:r>
                          <a:rPr lang="nl-BE" i="1">
                            <a:latin typeface="Cambria Math" panose="02040503050406030204" pitchFamily="18" charset="0"/>
                            <a:ea typeface="Cambria Math" panose="02040503050406030204" pitchFamily="18" charset="0"/>
                          </a:rPr>
                          <m:t>6</m:t>
                        </m:r>
                      </m:den>
                    </m:f>
                  </m:oMath>
                </a14:m>
                <a:r>
                  <a:rPr lang="fr-FR" dirty="0">
                    <a:latin typeface="Cambria" panose="02040503050406030204" pitchFamily="18" charset="0"/>
                  </a:rPr>
                  <a:t> </a:t>
                </a:r>
                <a14:m>
                  <m:oMath xmlns:m="http://schemas.openxmlformats.org/officeDocument/2006/math">
                    <m:r>
                      <a:rPr lang="nl-BE" i="1">
                        <a:latin typeface="Cambria Math" panose="02040503050406030204" pitchFamily="18" charset="0"/>
                      </a:rPr>
                      <m:t>=</m:t>
                    </m:r>
                  </m:oMath>
                </a14:m>
                <a:endParaRPr lang="nl-BE" dirty="0">
                  <a:latin typeface="Cambria" panose="02040503050406030204" pitchFamily="18" charset="0"/>
                </a:endParaRPr>
              </a:p>
              <a:p>
                <a:pPr>
                  <a:buFont typeface="Wingdings" pitchFamily="2" charset="2"/>
                  <a:buChar char="§"/>
                </a:pPr>
                <a:endParaRPr lang="nl-BE" dirty="0">
                  <a:latin typeface="Cambria" panose="02040503050406030204" pitchFamily="18" charset="0"/>
                </a:endParaRPr>
              </a:p>
              <a:p>
                <a:pPr>
                  <a:buFont typeface="Wingdings" pitchFamily="2" charset="2"/>
                  <a:buChar char="§"/>
                </a:pPr>
                <a14:m>
                  <m:oMath xmlns:m="http://schemas.openxmlformats.org/officeDocument/2006/math">
                    <m:f>
                      <m:fPr>
                        <m:ctrlPr>
                          <a:rPr lang="fr-FR" i="1">
                            <a:latin typeface="Cambria Math" panose="02040503050406030204" pitchFamily="18" charset="0"/>
                          </a:rPr>
                        </m:ctrlPr>
                      </m:fPr>
                      <m:num>
                        <m:r>
                          <a:rPr lang="nl-BE" i="1">
                            <a:latin typeface="Cambria Math" panose="02040503050406030204" pitchFamily="18" charset="0"/>
                          </a:rPr>
                          <m:t>1</m:t>
                        </m:r>
                      </m:num>
                      <m:den>
                        <m:r>
                          <a:rPr lang="nl-BE" i="1">
                            <a:latin typeface="Cambria Math" panose="02040503050406030204" pitchFamily="18" charset="0"/>
                          </a:rPr>
                          <m:t>3</m:t>
                        </m:r>
                      </m:den>
                    </m:f>
                    <m:r>
                      <a:rPr lang="nl-BE" i="1">
                        <a:latin typeface="Cambria Math" panose="02040503050406030204" pitchFamily="18" charset="0"/>
                      </a:rPr>
                      <m:t>+</m:t>
                    </m:r>
                    <m:f>
                      <m:fPr>
                        <m:ctrlPr>
                          <a:rPr lang="nl-BE" i="1">
                            <a:latin typeface="Cambria Math" panose="02040503050406030204" pitchFamily="18" charset="0"/>
                            <a:ea typeface="Cambria Math" panose="02040503050406030204" pitchFamily="18" charset="0"/>
                          </a:rPr>
                        </m:ctrlPr>
                      </m:fPr>
                      <m:num>
                        <m:r>
                          <a:rPr lang="nl-BE" i="1">
                            <a:latin typeface="Cambria Math" panose="02040503050406030204" pitchFamily="18" charset="0"/>
                            <a:ea typeface="Cambria Math" panose="02040503050406030204" pitchFamily="18" charset="0"/>
                          </a:rPr>
                          <m:t>1</m:t>
                        </m:r>
                      </m:num>
                      <m:den>
                        <m:r>
                          <a:rPr lang="nl-BE" i="1">
                            <a:latin typeface="Cambria Math" panose="02040503050406030204" pitchFamily="18" charset="0"/>
                            <a:ea typeface="Cambria Math" panose="02040503050406030204" pitchFamily="18" charset="0"/>
                          </a:rPr>
                          <m:t>6</m:t>
                        </m:r>
                      </m:den>
                    </m:f>
                  </m:oMath>
                </a14:m>
                <a:r>
                  <a:rPr lang="fr-FR" dirty="0">
                    <a:latin typeface="Cambria" panose="02040503050406030204" pitchFamily="18" charset="0"/>
                  </a:rPr>
                  <a:t> </a:t>
                </a:r>
                <a14:m>
                  <m:oMath xmlns:m="http://schemas.openxmlformats.org/officeDocument/2006/math">
                    <m:r>
                      <a:rPr lang="nl-BE" i="1">
                        <a:latin typeface="Cambria Math" panose="02040503050406030204" pitchFamily="18" charset="0"/>
                      </a:rPr>
                      <m:t>=</m:t>
                    </m:r>
                  </m:oMath>
                </a14:m>
                <a:endParaRPr lang="nl-BE" dirty="0">
                  <a:latin typeface="Cambria" panose="02040503050406030204" pitchFamily="18" charset="0"/>
                </a:endParaRPr>
              </a:p>
              <a:p>
                <a:pPr marL="0" indent="0">
                  <a:buNone/>
                </a:pPr>
                <a:endParaRPr lang="fr-FR" dirty="0"/>
              </a:p>
            </p:txBody>
          </p:sp>
        </mc:Choice>
        <mc:Fallback xmlns="">
          <p:sp>
            <p:nvSpPr>
              <p:cNvPr id="5" name="Espace réservé du contenu 4">
                <a:extLst>
                  <a:ext uri="{FF2B5EF4-FFF2-40B4-BE49-F238E27FC236}">
                    <a16:creationId xmlns:a16="http://schemas.microsoft.com/office/drawing/2014/main" id="{EB6EE464-E64E-4E52-7E61-E7A1134D8820}"/>
                  </a:ext>
                </a:extLst>
              </p:cNvPr>
              <p:cNvSpPr>
                <a:spLocks noGrp="1" noRot="1" noChangeAspect="1" noMove="1" noResize="1" noEditPoints="1" noAdjustHandles="1" noChangeArrowheads="1" noChangeShapeType="1" noTextEdit="1"/>
              </p:cNvSpPr>
              <p:nvPr>
                <p:ph sz="half" idx="1"/>
              </p:nvPr>
            </p:nvSpPr>
            <p:spPr>
              <a:blipFill>
                <a:blip r:embed="rId2"/>
                <a:stretch>
                  <a:fillRect l="-1956" t="-3198"/>
                </a:stretch>
              </a:blipFill>
            </p:spPr>
            <p:txBody>
              <a:bodyPr/>
              <a:lstStyle/>
              <a:p>
                <a:r>
                  <a:rPr lang="fr-FR">
                    <a:noFill/>
                  </a:rPr>
                  <a:t> </a:t>
                </a:r>
              </a:p>
            </p:txBody>
          </p:sp>
        </mc:Fallback>
      </mc:AlternateContent>
      <p:graphicFrame>
        <p:nvGraphicFramePr>
          <p:cNvPr id="7" name="Espace réservé du contenu 6">
            <a:extLst>
              <a:ext uri="{FF2B5EF4-FFF2-40B4-BE49-F238E27FC236}">
                <a16:creationId xmlns:a16="http://schemas.microsoft.com/office/drawing/2014/main" id="{99CD14B0-AED0-3367-DAB1-79BD7E409A52}"/>
              </a:ext>
            </a:extLst>
          </p:cNvPr>
          <p:cNvGraphicFramePr>
            <a:graphicFrameLocks noGrp="1"/>
          </p:cNvGraphicFramePr>
          <p:nvPr>
            <p:ph sz="half" idx="2"/>
            <p:extLst>
              <p:ext uri="{D42A27DB-BD31-4B8C-83A1-F6EECF244321}">
                <p14:modId xmlns:p14="http://schemas.microsoft.com/office/powerpoint/2010/main" val="3757926181"/>
              </p:ext>
            </p:extLst>
          </p:nvPr>
        </p:nvGraphicFramePr>
        <p:xfrm>
          <a:off x="6095999" y="2129692"/>
          <a:ext cx="3935092" cy="1228851"/>
        </p:xfrm>
        <a:graphic>
          <a:graphicData uri="http://schemas.openxmlformats.org/drawingml/2006/table">
            <a:tbl>
              <a:tblPr firstRow="1" bandRow="1">
                <a:tableStyleId>{5C22544A-7EE6-4342-B048-85BDC9FD1C3A}</a:tableStyleId>
              </a:tblPr>
              <a:tblGrid>
                <a:gridCol w="1984988">
                  <a:extLst>
                    <a:ext uri="{9D8B030D-6E8A-4147-A177-3AD203B41FA5}">
                      <a16:colId xmlns:a16="http://schemas.microsoft.com/office/drawing/2014/main" val="44644617"/>
                    </a:ext>
                  </a:extLst>
                </a:gridCol>
                <a:gridCol w="1950104">
                  <a:extLst>
                    <a:ext uri="{9D8B030D-6E8A-4147-A177-3AD203B41FA5}">
                      <a16:colId xmlns:a16="http://schemas.microsoft.com/office/drawing/2014/main" val="1233494212"/>
                    </a:ext>
                  </a:extLst>
                </a:gridCol>
              </a:tblGrid>
              <a:tr h="607016">
                <a:tc gridSpan="2">
                  <a:txBody>
                    <a:bodyPr/>
                    <a:lstStyle/>
                    <a:p>
                      <a:pPr algn="ctr"/>
                      <a:r>
                        <a:rPr lang="fr-FR" sz="2000" dirty="0">
                          <a:latin typeface="Cambria"/>
                        </a:rPr>
                        <a:t>Résultats</a:t>
                      </a:r>
                    </a:p>
                  </a:txBody>
                  <a:tcPr/>
                </a:tc>
                <a:tc hMerge="1">
                  <a:txBody>
                    <a:bodyPr/>
                    <a:lstStyle/>
                    <a:p>
                      <a:endParaRPr lang="fr-FR" dirty="0"/>
                    </a:p>
                  </a:txBody>
                  <a:tcPr/>
                </a:tc>
                <a:extLst>
                  <a:ext uri="{0D108BD9-81ED-4DB2-BD59-A6C34878D82A}">
                    <a16:rowId xmlns:a16="http://schemas.microsoft.com/office/drawing/2014/main" val="1628681999"/>
                  </a:ext>
                </a:extLst>
              </a:tr>
              <a:tr h="621835">
                <a:tc>
                  <a:txBody>
                    <a:bodyPr/>
                    <a:lstStyle/>
                    <a:p>
                      <a:r>
                        <a:rPr lang="fr-FR" sz="2000" dirty="0">
                          <a:latin typeface="Cambria"/>
                        </a:rPr>
                        <a:t>Moyenne</a:t>
                      </a:r>
                    </a:p>
                  </a:txBody>
                  <a:tcPr/>
                </a:tc>
                <a:tc>
                  <a:txBody>
                    <a:bodyPr/>
                    <a:lstStyle/>
                    <a:p>
                      <a:pPr algn="ctr"/>
                      <a:r>
                        <a:rPr lang="fr-FR" sz="2000" dirty="0">
                          <a:latin typeface="Cambria"/>
                        </a:rPr>
                        <a:t>1,8/2</a:t>
                      </a:r>
                    </a:p>
                  </a:txBody>
                  <a:tcPr/>
                </a:tc>
                <a:extLst>
                  <a:ext uri="{0D108BD9-81ED-4DB2-BD59-A6C34878D82A}">
                    <a16:rowId xmlns:a16="http://schemas.microsoft.com/office/drawing/2014/main" val="2812352217"/>
                  </a:ext>
                </a:extLst>
              </a:tr>
            </a:tbl>
          </a:graphicData>
        </a:graphic>
      </p:graphicFrame>
      <p:sp>
        <p:nvSpPr>
          <p:cNvPr id="3" name="Slide Number Placeholder 2">
            <a:extLst>
              <a:ext uri="{FF2B5EF4-FFF2-40B4-BE49-F238E27FC236}">
                <a16:creationId xmlns:a16="http://schemas.microsoft.com/office/drawing/2014/main" id="{AEF4454F-ECC4-8DD3-739B-F9896777E28C}"/>
              </a:ext>
            </a:extLst>
          </p:cNvPr>
          <p:cNvSpPr>
            <a:spLocks noGrp="1"/>
          </p:cNvSpPr>
          <p:nvPr>
            <p:ph type="sldNum" sz="quarter" idx="12"/>
          </p:nvPr>
        </p:nvSpPr>
        <p:spPr/>
        <p:txBody>
          <a:bodyPr/>
          <a:lstStyle/>
          <a:p>
            <a:fld id="{E9C65D10-87AF-0543-995D-B3B02FC12A40}" type="slidenum">
              <a:rPr lang="fr-FR" smtClean="0"/>
              <a:t>8</a:t>
            </a:fld>
            <a:endParaRPr lang="en-US"/>
          </a:p>
        </p:txBody>
      </p:sp>
    </p:spTree>
    <p:extLst>
      <p:ext uri="{BB962C8B-B14F-4D97-AF65-F5344CB8AC3E}">
        <p14:creationId xmlns:p14="http://schemas.microsoft.com/office/powerpoint/2010/main" val="2260425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9B463-C603-D7C4-D794-6F2D89F7DCE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2A7B588-3824-E524-604D-29B93D57B488}"/>
              </a:ext>
            </a:extLst>
          </p:cNvPr>
          <p:cNvSpPr>
            <a:spLocks noGrp="1"/>
          </p:cNvSpPr>
          <p:nvPr>
            <p:ph type="title"/>
          </p:nvPr>
        </p:nvSpPr>
        <p:spPr/>
        <p:txBody>
          <a:bodyPr/>
          <a:lstStyle/>
          <a:p>
            <a:r>
              <a:rPr lang="fr-BE" altLang="fr-FR" sz="3200" b="1" dirty="0">
                <a:solidFill>
                  <a:srgbClr val="A80039"/>
                </a:solidFill>
                <a:latin typeface="Cambria"/>
                <a:ea typeface="Cambria"/>
                <a:cs typeface="Calibri"/>
              </a:rPr>
              <a:t>Difficultés des étudiants</a:t>
            </a:r>
            <a:br>
              <a:rPr lang="fr-BE" altLang="fr-FR" b="1" dirty="0">
                <a:latin typeface="Calibri" panose="020F0502020204030204" pitchFamily="34" charset="0"/>
                <a:cs typeface="Calibri" panose="020F0502020204030204" pitchFamily="34" charset="0"/>
              </a:rPr>
            </a:br>
            <a:endParaRPr lang="fr-FR" dirty="0">
              <a:solidFill>
                <a:srgbClr val="A80039"/>
              </a:solidFill>
            </a:endParaRP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98A1D4CE-F561-5555-BC5F-B741512D9082}"/>
                  </a:ext>
                </a:extLst>
              </p:cNvPr>
              <p:cNvSpPr>
                <a:spLocks noGrp="1"/>
              </p:cNvSpPr>
              <p:nvPr>
                <p:ph idx="1"/>
              </p:nvPr>
            </p:nvSpPr>
            <p:spPr/>
            <p:txBody>
              <a:bodyPr vert="horz" lIns="91440" tIns="45720" rIns="91440" bIns="45720" rtlCol="0" anchor="t">
                <a:normAutofit/>
              </a:bodyPr>
              <a:lstStyle/>
              <a:p>
                <a:pPr marL="0" indent="0">
                  <a:buNone/>
                </a:pPr>
                <a:r>
                  <a:rPr lang="en-US" sz="2400" dirty="0">
                    <a:latin typeface="Cambria"/>
                    <a:ea typeface="Cambria"/>
                  </a:rPr>
                  <a:t>Quatre </a:t>
                </a:r>
                <a:r>
                  <a:rPr lang="en-US" sz="2400" dirty="0" err="1">
                    <a:latin typeface="Cambria"/>
                    <a:ea typeface="Cambria"/>
                  </a:rPr>
                  <a:t>semaines</a:t>
                </a:r>
                <a:r>
                  <a:rPr lang="en-US" sz="2400" dirty="0">
                    <a:latin typeface="Cambria"/>
                    <a:ea typeface="Cambria"/>
                  </a:rPr>
                  <a:t> plus tard : </a:t>
                </a:r>
              </a:p>
              <a:p>
                <a:pPr marL="0" indent="0">
                  <a:buNone/>
                </a:pPr>
                <a:r>
                  <a:rPr lang="nl-BE" sz="2400" dirty="0">
                    <a:latin typeface="Cambria" panose="02040503050406030204" pitchFamily="18" charset="0"/>
                  </a:rPr>
                  <a:t>Soit </a:t>
                </a:r>
                <a14:m>
                  <m:oMath xmlns:m="http://schemas.openxmlformats.org/officeDocument/2006/math">
                    <m:r>
                      <a:rPr lang="nl-BE" sz="2400" i="1">
                        <a:latin typeface="Cambria Math" panose="02040503050406030204" pitchFamily="18" charset="0"/>
                      </a:rPr>
                      <m:t>𝑎</m:t>
                    </m:r>
                    <m:r>
                      <a:rPr lang="nl-BE" sz="2400" i="1">
                        <a:latin typeface="Cambria Math" panose="02040503050406030204" pitchFamily="18" charset="0"/>
                      </a:rPr>
                      <m:t>,</m:t>
                    </m:r>
                    <m:r>
                      <a:rPr lang="nl-BE" sz="2400" i="1">
                        <a:latin typeface="Cambria Math" panose="02040503050406030204" pitchFamily="18" charset="0"/>
                      </a:rPr>
                      <m:t>𝑏</m:t>
                    </m:r>
                    <m:r>
                      <a:rPr lang="nl-BE" sz="2400" i="1">
                        <a:latin typeface="Cambria Math" panose="02040503050406030204" pitchFamily="18" charset="0"/>
                      </a:rPr>
                      <m:t> ∈</m:t>
                    </m:r>
                    <m:r>
                      <a:rPr lang="nl-BE" sz="2400" i="1">
                        <a:latin typeface="Cambria Math" panose="02040503050406030204" pitchFamily="18" charset="0"/>
                        <a:ea typeface="Cambria Math" panose="02040503050406030204" pitchFamily="18" charset="0"/>
                      </a:rPr>
                      <m:t>ℝ</m:t>
                    </m:r>
                  </m:oMath>
                </a14:m>
                <a:r>
                  <a:rPr lang="nl-BE" sz="2400" dirty="0">
                    <a:latin typeface="Cambria" panose="02040503050406030204" pitchFamily="18" charset="0"/>
                  </a:rPr>
                  <a:t>. On considère la droite D d’équation </a:t>
                </a:r>
                <a14:m>
                  <m:oMath xmlns:m="http://schemas.openxmlformats.org/officeDocument/2006/math">
                    <m:f>
                      <m:fPr>
                        <m:ctrlPr>
                          <a:rPr lang="nl-BE" sz="2400" i="1">
                            <a:latin typeface="Cambria Math" panose="02040503050406030204" pitchFamily="18" charset="0"/>
                          </a:rPr>
                        </m:ctrlPr>
                      </m:fPr>
                      <m:num>
                        <m:r>
                          <a:rPr lang="nl-BE" sz="2400" i="1">
                            <a:latin typeface="Cambria Math" panose="02040503050406030204" pitchFamily="18" charset="0"/>
                          </a:rPr>
                          <m:t>𝑥</m:t>
                        </m:r>
                      </m:num>
                      <m:den>
                        <m:r>
                          <a:rPr lang="nl-BE" sz="2400" i="1">
                            <a:latin typeface="Cambria Math" panose="02040503050406030204" pitchFamily="18" charset="0"/>
                          </a:rPr>
                          <m:t>𝑎</m:t>
                        </m:r>
                      </m:den>
                    </m:f>
                    <m:r>
                      <a:rPr lang="nl-BE" sz="2400" i="1">
                        <a:latin typeface="Cambria Math" panose="02040503050406030204" pitchFamily="18" charset="0"/>
                      </a:rPr>
                      <m:t>+ </m:t>
                    </m:r>
                    <m:f>
                      <m:fPr>
                        <m:ctrlPr>
                          <a:rPr lang="nl-BE" sz="2400" i="1">
                            <a:latin typeface="Cambria Math" panose="02040503050406030204" pitchFamily="18" charset="0"/>
                          </a:rPr>
                        </m:ctrlPr>
                      </m:fPr>
                      <m:num>
                        <m:r>
                          <a:rPr lang="nl-BE" sz="2400" i="1">
                            <a:latin typeface="Cambria Math" panose="02040503050406030204" pitchFamily="18" charset="0"/>
                          </a:rPr>
                          <m:t>𝑦</m:t>
                        </m:r>
                      </m:num>
                      <m:den>
                        <m:r>
                          <a:rPr lang="nl-BE" sz="2400" i="1">
                            <a:latin typeface="Cambria Math" panose="02040503050406030204" pitchFamily="18" charset="0"/>
                          </a:rPr>
                          <m:t>𝑏</m:t>
                        </m:r>
                      </m:den>
                    </m:f>
                    <m:r>
                      <a:rPr lang="nl-BE" sz="2400" i="1">
                        <a:latin typeface="Cambria Math" panose="02040503050406030204" pitchFamily="18" charset="0"/>
                      </a:rPr>
                      <m:t>=1. </m:t>
                    </m:r>
                  </m:oMath>
                </a14:m>
                <a:r>
                  <a:rPr lang="nl-BE" sz="2400" dirty="0">
                    <a:latin typeface="Cambria" panose="02040503050406030204" pitchFamily="18" charset="0"/>
                  </a:rPr>
                  <a:t>Quelle est la pente de D ? </a:t>
                </a:r>
              </a:p>
              <a:p>
                <a:pPr marL="0" indent="0">
                  <a:buNone/>
                </a:pPr>
                <a:endParaRPr lang="en-US" sz="2400" dirty="0">
                  <a:latin typeface="Cambria"/>
                  <a:ea typeface="Cambria"/>
                </a:endParaRPr>
              </a:p>
              <a:p>
                <a:pPr algn="just">
                  <a:buNone/>
                </a:pPr>
                <a:r>
                  <a:rPr lang="en-US" sz="2400" dirty="0">
                    <a:latin typeface="Cambria"/>
                    <a:ea typeface="Cambria"/>
                  </a:rPr>
                  <a:t>23% des </a:t>
                </a:r>
                <a:r>
                  <a:rPr lang="en-US" sz="2400" dirty="0" err="1">
                    <a:latin typeface="Cambria"/>
                    <a:ea typeface="Cambria"/>
                  </a:rPr>
                  <a:t>étudiants</a:t>
                </a:r>
                <a:r>
                  <a:rPr lang="en-US" sz="2400" dirty="0">
                    <a:latin typeface="Cambria"/>
                    <a:ea typeface="Cambria"/>
                  </a:rPr>
                  <a:t> ne </a:t>
                </a:r>
                <a:r>
                  <a:rPr lang="en-US" sz="2400" dirty="0" err="1">
                    <a:latin typeface="Cambria"/>
                    <a:ea typeface="Cambria"/>
                  </a:rPr>
                  <a:t>parviennent</a:t>
                </a:r>
                <a:r>
                  <a:rPr lang="en-US" sz="2400" dirty="0">
                    <a:latin typeface="Cambria"/>
                    <a:ea typeface="Cambria"/>
                  </a:rPr>
                  <a:t> pas à </a:t>
                </a:r>
                <a:r>
                  <a:rPr lang="en-US" sz="2400" dirty="0" err="1">
                    <a:latin typeface="Cambria"/>
                    <a:ea typeface="Cambria"/>
                  </a:rPr>
                  <a:t>calculer</a:t>
                </a:r>
                <a:r>
                  <a:rPr lang="en-US" sz="2400" dirty="0">
                    <a:latin typeface="Cambria"/>
                    <a:ea typeface="Cambria"/>
                  </a:rPr>
                  <a:t> </a:t>
                </a:r>
                <a:r>
                  <a:rPr lang="en-US" sz="2400" dirty="0" err="1">
                    <a:latin typeface="Cambria"/>
                    <a:ea typeface="Cambria"/>
                  </a:rPr>
                  <a:t>correctement</a:t>
                </a:r>
                <a:r>
                  <a:rPr lang="en-US" sz="2400" dirty="0">
                    <a:latin typeface="Cambria"/>
                    <a:ea typeface="Cambria"/>
                  </a:rPr>
                  <a:t> la </a:t>
                </a:r>
                <a:r>
                  <a:rPr lang="en-US" sz="2400" dirty="0" err="1">
                    <a:latin typeface="Cambria"/>
                    <a:ea typeface="Cambria"/>
                  </a:rPr>
                  <a:t>pente</a:t>
                </a:r>
                <a:r>
                  <a:rPr lang="en-US" sz="2400" dirty="0">
                    <a:latin typeface="Cambria"/>
                    <a:ea typeface="Cambria"/>
                  </a:rPr>
                  <a:t> de la droite (manipulations </a:t>
                </a:r>
                <a:r>
                  <a:rPr lang="en-US" sz="2400" dirty="0" err="1">
                    <a:latin typeface="Cambria"/>
                    <a:ea typeface="Cambria"/>
                  </a:rPr>
                  <a:t>algébriques</a:t>
                </a:r>
                <a:r>
                  <a:rPr lang="en-US" sz="2400" dirty="0">
                    <a:latin typeface="Cambria"/>
                    <a:ea typeface="Cambria"/>
                  </a:rPr>
                  <a:t> </a:t>
                </a:r>
                <a:r>
                  <a:rPr lang="en-US" sz="2400" dirty="0" err="1">
                    <a:latin typeface="Cambria"/>
                    <a:ea typeface="Cambria"/>
                  </a:rPr>
                  <a:t>incorrectes</a:t>
                </a:r>
                <a:r>
                  <a:rPr lang="en-US" sz="2400" dirty="0">
                    <a:latin typeface="Cambria"/>
                    <a:ea typeface="Cambria"/>
                  </a:rPr>
                  <a:t>)</a:t>
                </a:r>
              </a:p>
              <a:p>
                <a:pPr marL="0" indent="0">
                  <a:buNone/>
                </a:pPr>
                <a:endParaRPr lang="en-US" dirty="0"/>
              </a:p>
            </p:txBody>
          </p:sp>
        </mc:Choice>
        <mc:Fallback xmlns="">
          <p:sp>
            <p:nvSpPr>
              <p:cNvPr id="8" name="Content Placeholder 7">
                <a:extLst>
                  <a:ext uri="{FF2B5EF4-FFF2-40B4-BE49-F238E27FC236}">
                    <a16:creationId xmlns:a16="http://schemas.microsoft.com/office/drawing/2014/main" id="{98A1D4CE-F561-5555-BC5F-B741512D9082}"/>
                  </a:ext>
                </a:extLst>
              </p:cNvPr>
              <p:cNvSpPr>
                <a:spLocks noGrp="1" noRot="1" noChangeAspect="1" noMove="1" noResize="1" noEditPoints="1" noAdjustHandles="1" noChangeArrowheads="1" noChangeShapeType="1" noTextEdit="1"/>
              </p:cNvSpPr>
              <p:nvPr>
                <p:ph idx="1"/>
              </p:nvPr>
            </p:nvSpPr>
            <p:spPr>
              <a:blipFill>
                <a:blip r:embed="rId2"/>
                <a:stretch>
                  <a:fillRect l="-965" t="-2035" r="-844"/>
                </a:stretch>
              </a:blipFill>
            </p:spPr>
            <p:txBody>
              <a:bodyPr/>
              <a:lstStyle/>
              <a:p>
                <a:r>
                  <a:rPr lang="fr-FR">
                    <a:noFill/>
                  </a:rPr>
                  <a:t> </a:t>
                </a:r>
              </a:p>
            </p:txBody>
          </p:sp>
        </mc:Fallback>
      </mc:AlternateContent>
      <p:sp>
        <p:nvSpPr>
          <p:cNvPr id="4" name="Slide Number Placeholder 3">
            <a:extLst>
              <a:ext uri="{FF2B5EF4-FFF2-40B4-BE49-F238E27FC236}">
                <a16:creationId xmlns:a16="http://schemas.microsoft.com/office/drawing/2014/main" id="{06E7CBA2-97E5-773B-6B04-7AF22B6A84BA}"/>
              </a:ext>
            </a:extLst>
          </p:cNvPr>
          <p:cNvSpPr>
            <a:spLocks noGrp="1"/>
          </p:cNvSpPr>
          <p:nvPr>
            <p:ph type="sldNum" sz="quarter" idx="12"/>
          </p:nvPr>
        </p:nvSpPr>
        <p:spPr/>
        <p:txBody>
          <a:bodyPr/>
          <a:lstStyle/>
          <a:p>
            <a:fld id="{E9C65D10-87AF-0543-995D-B3B02FC12A40}" type="slidenum">
              <a:rPr lang="fr-FR" smtClean="0"/>
              <a:t>9</a:t>
            </a:fld>
            <a:endParaRPr lang="en-US"/>
          </a:p>
        </p:txBody>
      </p:sp>
    </p:spTree>
    <p:extLst>
      <p:ext uri="{BB962C8B-B14F-4D97-AF65-F5344CB8AC3E}">
        <p14:creationId xmlns:p14="http://schemas.microsoft.com/office/powerpoint/2010/main" val="391299913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4735</Words>
  <Application>Microsoft Macintosh PowerPoint</Application>
  <PresentationFormat>Grand écran</PresentationFormat>
  <Paragraphs>596</Paragraphs>
  <Slides>78</Slides>
  <Notes>5</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78</vt:i4>
      </vt:variant>
    </vt:vector>
  </HeadingPairs>
  <TitlesOfParts>
    <vt:vector size="90" baseType="lpstr">
      <vt:lpstr>Algerian</vt:lpstr>
      <vt:lpstr>Aptos</vt:lpstr>
      <vt:lpstr>Aptos Display</vt:lpstr>
      <vt:lpstr>Arial</vt:lpstr>
      <vt:lpstr>Arial,Sans-Serif</vt:lpstr>
      <vt:lpstr>Calibri</vt:lpstr>
      <vt:lpstr>Cambria</vt:lpstr>
      <vt:lpstr>Cambria Math</vt:lpstr>
      <vt:lpstr>Courier New</vt:lpstr>
      <vt:lpstr>Trebuchet MS</vt:lpstr>
      <vt:lpstr>Wingdings</vt:lpstr>
      <vt:lpstr>Thème Office</vt:lpstr>
      <vt:lpstr>Faire des maths dans le secondaire  et à l’université : est-ce si différent?</vt:lpstr>
      <vt:lpstr>Présentation PowerPoint</vt:lpstr>
      <vt:lpstr>Présentation PowerPoint</vt:lpstr>
      <vt:lpstr>Les prérequis des étudiants dans des filières scientifiques universitaires  Service de Didactique des Disciplines Scientifiques </vt:lpstr>
      <vt:lpstr>Présentation PowerPoint</vt:lpstr>
      <vt:lpstr>Présentation PowerPoint</vt:lpstr>
      <vt:lpstr>Présentation PowerPoint</vt:lpstr>
      <vt:lpstr>Difficultés des étudiants</vt:lpstr>
      <vt:lpstr>Difficultés des étudiants </vt:lpstr>
      <vt:lpstr> </vt:lpstr>
      <vt:lpstr>Difficultés des étudiants </vt:lpstr>
      <vt:lpstr>Difficultés des étudiants </vt:lpstr>
      <vt:lpstr>Présentation PowerPoint</vt:lpstr>
      <vt:lpstr>La proportionnalité directe : une notion fondamentale</vt:lpstr>
      <vt:lpstr>La proportionnalité directe : une notion fondamentale</vt:lpstr>
      <vt:lpstr>La proportionnalité directe : une notion pivot</vt:lpstr>
      <vt:lpstr>La proportionnalité directe : un concept transversal et omniprésent</vt:lpstr>
      <vt:lpstr>La place de la proportionnalité dans le référentiel</vt:lpstr>
      <vt:lpstr>Le paradoxe d’un apprentissage omniprésent mais fragile</vt:lpstr>
      <vt:lpstr>Le paradoxe d’un apprentissage omniprésent mais fragile</vt:lpstr>
      <vt:lpstr>Difficultés des élèves relativement à la proportionnalité</vt:lpstr>
      <vt:lpstr>Les obstacles didactiques majeurs</vt:lpstr>
      <vt:lpstr>Les obstacles didactiques majeurs</vt:lpstr>
      <vt:lpstr>Les obstacles didactiques majeurs</vt:lpstr>
      <vt:lpstr>Les obstacles didactiques majeurs</vt:lpstr>
      <vt:lpstr>Les obstacles didactiques majeurs</vt:lpstr>
      <vt:lpstr>La complexité de la structure numérique</vt:lpstr>
      <vt:lpstr>La complexité de la structure numérique</vt:lpstr>
      <vt:lpstr>Le contexte et le « savoir social »</vt:lpstr>
      <vt:lpstr>Le contexte et le « savoir social »</vt:lpstr>
      <vt:lpstr>Quelles pratiques enseignantes pourraient induire ces difficultés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Quelles recommandations pédagogiques ?</vt:lpstr>
      <vt:lpstr>Quelles recommandations pédagogiques ?</vt:lpstr>
      <vt:lpstr>Quelles recommandations pédagogiques ?</vt:lpstr>
      <vt:lpstr>Présentation PowerPoint</vt:lpstr>
      <vt:lpstr>Présentation PowerPoint</vt:lpstr>
      <vt:lpstr>1- Introduction : contexte </vt:lpstr>
      <vt:lpstr>1- Introduction : présentation de l'obstacle </vt:lpstr>
      <vt:lpstr>2- Méthodologie : accompagnement mis en place </vt:lpstr>
      <vt:lpstr>2- Méthodologie : accompagnement mis en place </vt:lpstr>
      <vt:lpstr>Pourquoi passer par une évaluation ? </vt:lpstr>
      <vt:lpstr>Quel contenu de l’évaluation diagnostique sur les fractions ?</vt:lpstr>
      <vt:lpstr>Quel contenu de l’évaluation diagnostique sur les fractions ?</vt:lpstr>
      <vt:lpstr>Présentation PowerPoint</vt:lpstr>
      <vt:lpstr>2- Méthodologie : accompagnement mis en place </vt:lpstr>
      <vt:lpstr>3-  Mise en lien entre pratiques et littérature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Faire des maths... pour l'élève et l'étudiant</vt:lpstr>
      <vt:lpstr>Faire des maths... pour l'enseignant</vt:lpstr>
      <vt:lpstr>L’impact des pratiques enseignantes : exemples dans le secondaire et le supérieur</vt:lpstr>
      <vt:lpstr> Les représentations mathématiques des élèves du secondaire  </vt:lpstr>
      <vt:lpstr>Évolution des représentations des étudiants dans le supérieur</vt:lpstr>
      <vt:lpstr>Évolution des représentations des étudiants dans le supérieur</vt:lpstr>
      <vt:lpstr>Évolution des représentations des étudiants dans le supérieur</vt:lpstr>
      <vt:lpstr>Pour conclure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Laëtitia DRAGONE</dc:creator>
  <cp:lastModifiedBy>Laëtitia DRAGONE</cp:lastModifiedBy>
  <cp:revision>861</cp:revision>
  <dcterms:created xsi:type="dcterms:W3CDTF">2026-03-30T12:39:59Z</dcterms:created>
  <dcterms:modified xsi:type="dcterms:W3CDTF">2026-04-17T11:41:38Z</dcterms:modified>
</cp:coreProperties>
</file>