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2"/>
  </p:notesMasterIdLst>
  <p:sldIdLst>
    <p:sldId id="256" r:id="rId2"/>
    <p:sldId id="332" r:id="rId3"/>
    <p:sldId id="333" r:id="rId4"/>
    <p:sldId id="334" r:id="rId5"/>
    <p:sldId id="335" r:id="rId6"/>
    <p:sldId id="336" r:id="rId7"/>
    <p:sldId id="337" r:id="rId8"/>
    <p:sldId id="338" r:id="rId9"/>
    <p:sldId id="339" r:id="rId10"/>
    <p:sldId id="268" r:id="rId11"/>
    <p:sldId id="326" r:id="rId12"/>
    <p:sldId id="350" r:id="rId13"/>
    <p:sldId id="340" r:id="rId14"/>
    <p:sldId id="325" r:id="rId15"/>
    <p:sldId id="269" r:id="rId16"/>
    <p:sldId id="341" r:id="rId17"/>
    <p:sldId id="342" r:id="rId18"/>
    <p:sldId id="343" r:id="rId19"/>
    <p:sldId id="344" r:id="rId20"/>
    <p:sldId id="321" r:id="rId21"/>
    <p:sldId id="345" r:id="rId22"/>
    <p:sldId id="346" r:id="rId23"/>
    <p:sldId id="347" r:id="rId24"/>
    <p:sldId id="351" r:id="rId25"/>
    <p:sldId id="352" r:id="rId26"/>
    <p:sldId id="353" r:id="rId27"/>
    <p:sldId id="354" r:id="rId28"/>
    <p:sldId id="355" r:id="rId29"/>
    <p:sldId id="356" r:id="rId30"/>
    <p:sldId id="348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835"/>
    <p:restoredTop sz="94694"/>
  </p:normalViewPr>
  <p:slideViewPr>
    <p:cSldViewPr snapToGrid="0">
      <p:cViewPr varScale="1">
        <p:scale>
          <a:sx n="102" d="100"/>
          <a:sy n="102" d="100"/>
        </p:scale>
        <p:origin x="192" y="5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5A3977-330C-C749-A412-CAF2C516749F}" type="datetimeFigureOut">
              <a:rPr lang="en-US" smtClean="0"/>
              <a:t>7/31/24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3CB434-7F97-B94D-B6F5-34135E2B3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024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DFF418-59B8-7A4C-ABA2-6440312FD8F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388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D0188-7395-5D49-82E6-FEF4B85E7891}" type="datetimeFigureOut">
              <a:rPr lang="en-US" smtClean="0"/>
              <a:t>7/31/24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0B4A4-BB39-A54C-966B-DB93B80EF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370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D0188-7395-5D49-82E6-FEF4B85E7891}" type="datetimeFigureOut">
              <a:rPr lang="en-US" smtClean="0"/>
              <a:t>7/31/24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0B4A4-BB39-A54C-966B-DB93B80EF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294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D0188-7395-5D49-82E6-FEF4B85E7891}" type="datetimeFigureOut">
              <a:rPr lang="en-US" smtClean="0"/>
              <a:t>7/31/24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0B4A4-BB39-A54C-966B-DB93B80EF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132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D0188-7395-5D49-82E6-FEF4B85E7891}" type="datetimeFigureOut">
              <a:rPr lang="en-US" smtClean="0"/>
              <a:t>7/31/24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0B4A4-BB39-A54C-966B-DB93B80EF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31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shade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shade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shade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D0188-7395-5D49-82E6-FEF4B85E7891}" type="datetimeFigureOut">
              <a:rPr lang="en-US" smtClean="0"/>
              <a:t>7/31/24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0B4A4-BB39-A54C-966B-DB93B80EF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524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D0188-7395-5D49-82E6-FEF4B85E7891}" type="datetimeFigureOut">
              <a:rPr lang="en-US" smtClean="0"/>
              <a:t>7/31/24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0B4A4-BB39-A54C-966B-DB93B80EF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5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D0188-7395-5D49-82E6-FEF4B85E7891}" type="datetimeFigureOut">
              <a:rPr lang="en-US" smtClean="0"/>
              <a:t>7/31/24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0B4A4-BB39-A54C-966B-DB93B80EF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214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D0188-7395-5D49-82E6-FEF4B85E7891}" type="datetimeFigureOut">
              <a:rPr lang="en-US" smtClean="0"/>
              <a:t>7/31/24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0B4A4-BB39-A54C-966B-DB93B80EF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037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D0188-7395-5D49-82E6-FEF4B85E7891}" type="datetimeFigureOut">
              <a:rPr lang="en-US" smtClean="0"/>
              <a:t>7/31/24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0B4A4-BB39-A54C-966B-DB93B80EF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186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D0188-7395-5D49-82E6-FEF4B85E7891}" type="datetimeFigureOut">
              <a:rPr lang="en-US" smtClean="0"/>
              <a:t>7/31/24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0B4A4-BB39-A54C-966B-DB93B80EF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679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D0188-7395-5D49-82E6-FEF4B85E7891}" type="datetimeFigureOut">
              <a:rPr lang="en-US" smtClean="0"/>
              <a:t>7/31/24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0B4A4-BB39-A54C-966B-DB93B80EF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494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0D6D0188-7395-5D49-82E6-FEF4B85E7891}" type="datetimeFigureOut">
              <a:rPr lang="en-US" smtClean="0"/>
              <a:t>7/31/24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0620B4A4-BB39-A54C-966B-DB93B80EF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5705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99C26-A4E5-4C18-510C-4AEB541623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3475" y="3169084"/>
            <a:ext cx="3698129" cy="736699"/>
          </a:xfrm>
        </p:spPr>
        <p:txBody>
          <a:bodyPr>
            <a:normAutofit/>
          </a:bodyPr>
          <a:lstStyle/>
          <a:p>
            <a:r>
              <a:rPr lang="en-CA" sz="4400" dirty="0"/>
              <a:t>Brain Teasers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9608443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3D35DEC-0719-6BBF-132A-BF5E0659D4FD}"/>
              </a:ext>
            </a:extLst>
          </p:cNvPr>
          <p:cNvSpPr txBox="1">
            <a:spLocks/>
          </p:cNvSpPr>
          <p:nvPr/>
        </p:nvSpPr>
        <p:spPr>
          <a:xfrm>
            <a:off x="838200" y="87698"/>
            <a:ext cx="10515600" cy="1642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4000" dirty="0"/>
              <a:t>What's the purpose of the capture phase in event propagation?</a:t>
            </a:r>
            <a:endParaRPr lang="en-US" sz="400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0BC3583-3690-DFB2-9B92-F37654F9DDCE}"/>
              </a:ext>
            </a:extLst>
          </p:cNvPr>
          <p:cNvSpPr txBox="1">
            <a:spLocks/>
          </p:cNvSpPr>
          <p:nvPr/>
        </p:nvSpPr>
        <p:spPr>
          <a:xfrm>
            <a:off x="739036" y="1603332"/>
            <a:ext cx="10767164" cy="47260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A. </a:t>
            </a:r>
            <a:r>
              <a:rPr lang="en-CA" dirty="0"/>
              <a:t>To capture the event before it reaches the target (Tell parent first)</a:t>
            </a:r>
          </a:p>
          <a:p>
            <a:r>
              <a:rPr lang="en-US" dirty="0"/>
              <a:t>B. </a:t>
            </a:r>
            <a:r>
              <a:rPr lang="en-CA" dirty="0"/>
              <a:t>To improve event handling performance </a:t>
            </a:r>
          </a:p>
          <a:p>
            <a:r>
              <a:rPr lang="en-US" dirty="0"/>
              <a:t>C. </a:t>
            </a:r>
            <a:r>
              <a:rPr lang="en-CA" dirty="0"/>
              <a:t>To allow parent elements to handle events before child elements</a:t>
            </a:r>
          </a:p>
          <a:p>
            <a:r>
              <a:rPr lang="en-US" dirty="0"/>
              <a:t>D. </a:t>
            </a:r>
            <a:r>
              <a:rPr lang="en-CA" dirty="0"/>
              <a:t>To ensure all elements in the DOM tree are notified of the event programming</a:t>
            </a:r>
            <a:r>
              <a:rPr lang="en-CA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127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3D35DEC-0719-6BBF-132A-BF5E0659D4FD}"/>
              </a:ext>
            </a:extLst>
          </p:cNvPr>
          <p:cNvSpPr txBox="1">
            <a:spLocks/>
          </p:cNvSpPr>
          <p:nvPr/>
        </p:nvSpPr>
        <p:spPr>
          <a:xfrm>
            <a:off x="0" y="87698"/>
            <a:ext cx="12192000" cy="1642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3600" dirty="0"/>
              <a:t>What's the difference between </a:t>
            </a:r>
            <a:r>
              <a:rPr lang="en-CA" sz="3600" dirty="0" err="1"/>
              <a:t>event.preventDefault</a:t>
            </a:r>
            <a:r>
              <a:rPr lang="en-CA" sz="3600" dirty="0"/>
              <a:t>() and </a:t>
            </a:r>
            <a:r>
              <a:rPr lang="en-CA" sz="3600" dirty="0" err="1"/>
              <a:t>event.stopPropagation</a:t>
            </a:r>
            <a:r>
              <a:rPr lang="en-CA" sz="3600" dirty="0"/>
              <a:t>()? </a:t>
            </a:r>
            <a:endParaRPr lang="en-US" sz="360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0BC3583-3690-DFB2-9B92-F37654F9DDCE}"/>
              </a:ext>
            </a:extLst>
          </p:cNvPr>
          <p:cNvSpPr txBox="1">
            <a:spLocks/>
          </p:cNvSpPr>
          <p:nvPr/>
        </p:nvSpPr>
        <p:spPr>
          <a:xfrm>
            <a:off x="187890" y="1603332"/>
            <a:ext cx="12004110" cy="47260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A. </a:t>
            </a:r>
            <a:r>
              <a:rPr lang="en-CA" dirty="0" err="1"/>
              <a:t>preventDefault</a:t>
            </a:r>
            <a:r>
              <a:rPr lang="en-CA" dirty="0"/>
              <a:t> stops the event from bubbling, </a:t>
            </a:r>
            <a:r>
              <a:rPr lang="en-CA" dirty="0" err="1"/>
              <a:t>stopPropagation</a:t>
            </a:r>
            <a:r>
              <a:rPr lang="en-CA" dirty="0"/>
              <a:t> cancels the default action </a:t>
            </a:r>
          </a:p>
          <a:p>
            <a:r>
              <a:rPr lang="en-US" dirty="0"/>
              <a:t>B.</a:t>
            </a:r>
            <a:r>
              <a:rPr lang="en-CA" dirty="0"/>
              <a:t> </a:t>
            </a:r>
            <a:r>
              <a:rPr lang="en-CA" dirty="0" err="1"/>
              <a:t>preventDefault</a:t>
            </a:r>
            <a:r>
              <a:rPr lang="en-CA" dirty="0"/>
              <a:t> cancels the default action, </a:t>
            </a:r>
            <a:r>
              <a:rPr lang="en-CA" dirty="0" err="1"/>
              <a:t>stopPropagation</a:t>
            </a:r>
            <a:r>
              <a:rPr lang="en-CA" dirty="0"/>
              <a:t> stops the event from bubbling</a:t>
            </a:r>
            <a:endParaRPr lang="en-US" dirty="0"/>
          </a:p>
          <a:p>
            <a:r>
              <a:rPr lang="en-US" dirty="0"/>
              <a:t>C. </a:t>
            </a:r>
            <a:r>
              <a:rPr lang="en-CA" dirty="0"/>
              <a:t>There is no difference, they can be used interchangeably</a:t>
            </a:r>
          </a:p>
          <a:p>
            <a:r>
              <a:rPr lang="en-US" dirty="0"/>
              <a:t>D. </a:t>
            </a:r>
            <a:r>
              <a:rPr lang="en-CA" dirty="0" err="1"/>
              <a:t>preventDefault</a:t>
            </a:r>
            <a:r>
              <a:rPr lang="en-CA" dirty="0"/>
              <a:t> is for form events, </a:t>
            </a:r>
            <a:r>
              <a:rPr lang="en-CA" dirty="0" err="1"/>
              <a:t>stopPropagation</a:t>
            </a:r>
            <a:r>
              <a:rPr lang="en-CA" dirty="0"/>
              <a:t> is for mouse events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5767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66C51-B43A-8288-B601-1B5E4A6B6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649933"/>
          </a:xfrm>
        </p:spPr>
        <p:txBody>
          <a:bodyPr>
            <a:normAutofit/>
          </a:bodyPr>
          <a:lstStyle/>
          <a:p>
            <a:pPr algn="ctr"/>
            <a:r>
              <a:rPr lang="en-CA" sz="4000" dirty="0"/>
              <a:t>What will the following code log?</a:t>
            </a:r>
            <a:br>
              <a:rPr lang="en-CA" sz="4000" dirty="0"/>
            </a:br>
            <a:r>
              <a:rPr lang="en-CA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The third parameter, true, means the event listener is set in the capturing phase.</a:t>
            </a:r>
            <a:endParaRPr lang="en-US" sz="40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4EFA5D-AADD-D452-9DB5-2CB5C25AFB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392" y="2015058"/>
            <a:ext cx="6289507" cy="4047538"/>
          </a:xfrm>
        </p:spPr>
        <p:txBody>
          <a:bodyPr anchor="ctr"/>
          <a:lstStyle/>
          <a:p>
            <a:r>
              <a:rPr lang="en-US" dirty="0"/>
              <a:t>A.</a:t>
            </a:r>
            <a:r>
              <a:rPr lang="en-CA" dirty="0"/>
              <a:t> </a:t>
            </a:r>
            <a:r>
              <a:rPr lang="en-CA" b="0" i="0" u="none" strike="noStrike" dirty="0">
                <a:effectLst/>
                <a:latin typeface="Lato" panose="020F0502020204030203" pitchFamily="34" charset="0"/>
              </a:rPr>
              <a:t>Button</a:t>
            </a:r>
            <a:endParaRPr lang="en-US" dirty="0"/>
          </a:p>
          <a:p>
            <a:r>
              <a:rPr lang="en-US" dirty="0"/>
              <a:t>B. </a:t>
            </a:r>
            <a:r>
              <a:rPr lang="en-CA" b="0" i="0" u="none" strike="noStrike" dirty="0">
                <a:effectLst/>
                <a:latin typeface="Lato" panose="020F0502020204030203" pitchFamily="34" charset="0"/>
              </a:rPr>
              <a:t>Body</a:t>
            </a:r>
            <a:endParaRPr lang="en-US" dirty="0"/>
          </a:p>
          <a:p>
            <a:r>
              <a:rPr lang="en-US" dirty="0"/>
              <a:t>C. </a:t>
            </a:r>
            <a:r>
              <a:rPr lang="en-CA" b="0" i="0" u="none" strike="noStrike" dirty="0">
                <a:effectLst/>
                <a:latin typeface="Lato" panose="020F0502020204030203" pitchFamily="34" charset="0"/>
              </a:rPr>
              <a:t>Body Button</a:t>
            </a:r>
            <a:endParaRPr lang="en-US" dirty="0"/>
          </a:p>
          <a:p>
            <a:r>
              <a:rPr lang="en-US" dirty="0"/>
              <a:t>D. </a:t>
            </a:r>
            <a:r>
              <a:rPr lang="en-CA" b="0" i="0" u="none" strike="noStrike" dirty="0">
                <a:effectLst/>
                <a:latin typeface="Lato" panose="020F0502020204030203" pitchFamily="34" charset="0"/>
              </a:rPr>
              <a:t>Button Body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7044E5-9CE8-AFE4-444C-48EB516F74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3428" y="2774689"/>
            <a:ext cx="5346700" cy="226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9897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66C51-B43A-8288-B601-1B5E4A6B6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649933"/>
          </a:xfrm>
        </p:spPr>
        <p:txBody>
          <a:bodyPr>
            <a:normAutofit/>
          </a:bodyPr>
          <a:lstStyle/>
          <a:p>
            <a:pPr algn="ctr"/>
            <a:r>
              <a:rPr lang="en-CA" sz="4000" dirty="0"/>
              <a:t>What will the following code log, 1 and 2 respectively?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4EFA5D-AADD-D452-9DB5-2CB5C25AFB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392" y="2015058"/>
            <a:ext cx="6289507" cy="4047538"/>
          </a:xfrm>
        </p:spPr>
        <p:txBody>
          <a:bodyPr anchor="ctr"/>
          <a:lstStyle/>
          <a:p>
            <a:r>
              <a:rPr lang="en-US" dirty="0"/>
              <a:t>A.</a:t>
            </a:r>
            <a:r>
              <a:rPr lang="en-CA" dirty="0"/>
              <a:t> </a:t>
            </a:r>
            <a:r>
              <a:rPr lang="en-CA" b="0" i="0" u="none" strike="noStrike" dirty="0">
                <a:effectLst/>
                <a:latin typeface="Lato" panose="020F0502020204030203" pitchFamily="34" charset="0"/>
              </a:rPr>
              <a:t>Button, Button Body</a:t>
            </a:r>
            <a:endParaRPr lang="en-US" dirty="0"/>
          </a:p>
          <a:p>
            <a:r>
              <a:rPr lang="en-US" dirty="0"/>
              <a:t>B. </a:t>
            </a:r>
            <a:r>
              <a:rPr lang="en-CA" b="0" i="0" u="none" strike="noStrike" dirty="0">
                <a:effectLst/>
                <a:latin typeface="Lato" panose="020F0502020204030203" pitchFamily="34" charset="0"/>
              </a:rPr>
              <a:t>Button, Body Button</a:t>
            </a:r>
            <a:endParaRPr lang="en-US" dirty="0"/>
          </a:p>
          <a:p>
            <a:r>
              <a:rPr lang="en-US" dirty="0"/>
              <a:t>C. </a:t>
            </a:r>
            <a:r>
              <a:rPr lang="en-CA" b="0" i="0" u="none" strike="noStrike" dirty="0">
                <a:effectLst/>
                <a:latin typeface="Lato" panose="020F0502020204030203" pitchFamily="34" charset="0"/>
              </a:rPr>
              <a:t>Body Button, Body</a:t>
            </a:r>
            <a:endParaRPr lang="en-US" dirty="0"/>
          </a:p>
          <a:p>
            <a:r>
              <a:rPr lang="en-US" dirty="0"/>
              <a:t>D. </a:t>
            </a:r>
            <a:r>
              <a:rPr lang="en-CA" b="0" i="0" u="none" strike="noStrike" dirty="0">
                <a:effectLst/>
                <a:latin typeface="Lato" panose="020F0502020204030203" pitchFamily="34" charset="0"/>
              </a:rPr>
              <a:t>Button Body, Butto</a:t>
            </a:r>
            <a:r>
              <a:rPr lang="en-CA" dirty="0">
                <a:latin typeface="Lato" panose="020F0502020204030203" pitchFamily="34" charset="0"/>
              </a:rPr>
              <a:t>n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29D555-743C-474B-5C53-8BD4EF1B81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2327" y="4275658"/>
            <a:ext cx="5346700" cy="21209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421C743-253C-3E12-9893-0F7279E73093}"/>
              </a:ext>
            </a:extLst>
          </p:cNvPr>
          <p:cNvSpPr txBox="1"/>
          <p:nvPr/>
        </p:nvSpPr>
        <p:spPr>
          <a:xfrm>
            <a:off x="5887233" y="1766170"/>
            <a:ext cx="373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C818BF-4106-EC29-0241-0CFDFF523904}"/>
              </a:ext>
            </a:extLst>
          </p:cNvPr>
          <p:cNvSpPr txBox="1"/>
          <p:nvPr/>
        </p:nvSpPr>
        <p:spPr>
          <a:xfrm flipH="1">
            <a:off x="5887233" y="4257997"/>
            <a:ext cx="373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0D22F10-7FFF-46B2-65EC-6D732E8838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2327" y="1778227"/>
            <a:ext cx="5346700" cy="226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7337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3D35DEC-0719-6BBF-132A-BF5E0659D4FD}"/>
              </a:ext>
            </a:extLst>
          </p:cNvPr>
          <p:cNvSpPr txBox="1">
            <a:spLocks/>
          </p:cNvSpPr>
          <p:nvPr/>
        </p:nvSpPr>
        <p:spPr>
          <a:xfrm>
            <a:off x="838200" y="87698"/>
            <a:ext cx="10515600" cy="1642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4000" dirty="0"/>
              <a:t>Which of the following are NOT valid JavaScript variable name?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0BC3583-3690-DFB2-9B92-F37654F9DDCE}"/>
              </a:ext>
            </a:extLst>
          </p:cNvPr>
          <p:cNvSpPr txBox="1">
            <a:spLocks/>
          </p:cNvSpPr>
          <p:nvPr/>
        </p:nvSpPr>
        <p:spPr>
          <a:xfrm>
            <a:off x="739036" y="1603332"/>
            <a:ext cx="10767164" cy="47260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A. </a:t>
            </a:r>
            <a:r>
              <a:rPr lang="en-CA" dirty="0"/>
              <a:t>_</a:t>
            </a:r>
            <a:r>
              <a:rPr lang="en-CA" dirty="0" err="1"/>
              <a:t>myVar</a:t>
            </a:r>
            <a:endParaRPr lang="en-CA" dirty="0"/>
          </a:p>
          <a:p>
            <a:r>
              <a:rPr lang="en-US" dirty="0"/>
              <a:t>B.</a:t>
            </a:r>
            <a:r>
              <a:rPr lang="en-CA" dirty="0"/>
              <a:t> $</a:t>
            </a:r>
            <a:r>
              <a:rPr lang="en-CA" dirty="0" err="1"/>
              <a:t>myVar</a:t>
            </a:r>
            <a:endParaRPr lang="en-US" dirty="0"/>
          </a:p>
          <a:p>
            <a:r>
              <a:rPr lang="en-US" dirty="0"/>
              <a:t>C. </a:t>
            </a:r>
            <a:r>
              <a:rPr lang="en-CA" dirty="0"/>
              <a:t>my-Var</a:t>
            </a:r>
          </a:p>
          <a:p>
            <a:r>
              <a:rPr lang="en-US" dirty="0"/>
              <a:t>D. </a:t>
            </a:r>
            <a:r>
              <a:rPr lang="en-CA" dirty="0"/>
              <a:t>switch</a:t>
            </a:r>
          </a:p>
          <a:p>
            <a:r>
              <a:rPr lang="en-CA" dirty="0"/>
              <a:t>E. myVa2r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1249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66C51-B43A-8288-B601-1B5E4A6B6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649933"/>
          </a:xfrm>
        </p:spPr>
        <p:txBody>
          <a:bodyPr>
            <a:normAutofit/>
          </a:bodyPr>
          <a:lstStyle/>
          <a:p>
            <a:pPr algn="ctr"/>
            <a:r>
              <a:rPr lang="en-CA" sz="4000" dirty="0"/>
              <a:t>When does the ‘</a:t>
            </a:r>
            <a:r>
              <a:rPr lang="en-CA" sz="4000" dirty="0" err="1"/>
              <a:t>DOMContentLoaded</a:t>
            </a:r>
            <a:r>
              <a:rPr lang="en-CA" sz="4000" dirty="0"/>
              <a:t>’ event trigger?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4EFA5D-AADD-D452-9DB5-2CB5C25AFB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392" y="2307565"/>
            <a:ext cx="11287391" cy="4047538"/>
          </a:xfrm>
        </p:spPr>
        <p:txBody>
          <a:bodyPr anchor="ctr"/>
          <a:lstStyle/>
          <a:p>
            <a:r>
              <a:rPr lang="en-US" dirty="0"/>
              <a:t>A.</a:t>
            </a:r>
            <a:r>
              <a:rPr lang="en-CA" dirty="0"/>
              <a:t> When the HTML document is completely loaded and parsed</a:t>
            </a:r>
            <a:endParaRPr lang="en-US" dirty="0"/>
          </a:p>
          <a:p>
            <a:r>
              <a:rPr lang="en-US" dirty="0"/>
              <a:t>B. </a:t>
            </a:r>
            <a:r>
              <a:rPr lang="en-CA" dirty="0"/>
              <a:t>When the entire page (including images) is loaded</a:t>
            </a:r>
          </a:p>
          <a:p>
            <a:r>
              <a:rPr lang="en-US" dirty="0"/>
              <a:t>C. </a:t>
            </a:r>
            <a:r>
              <a:rPr lang="en-CA" dirty="0"/>
              <a:t>When the browser starts parsing the HTML</a:t>
            </a:r>
          </a:p>
          <a:p>
            <a:r>
              <a:rPr lang="en-US" dirty="0"/>
              <a:t>D. </a:t>
            </a:r>
            <a:r>
              <a:rPr lang="en-CA" dirty="0"/>
              <a:t>When all scripts are executed</a:t>
            </a:r>
          </a:p>
        </p:txBody>
      </p:sp>
    </p:spTree>
    <p:extLst>
      <p:ext uri="{BB962C8B-B14F-4D97-AF65-F5344CB8AC3E}">
        <p14:creationId xmlns:p14="http://schemas.microsoft.com/office/powerpoint/2010/main" val="32197719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66C51-B43A-8288-B601-1B5E4A6B6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942440"/>
          </a:xfrm>
        </p:spPr>
        <p:txBody>
          <a:bodyPr>
            <a:normAutofit/>
          </a:bodyPr>
          <a:lstStyle/>
          <a:p>
            <a:pPr algn="ctr"/>
            <a:r>
              <a:rPr lang="en-CA" sz="4000" dirty="0"/>
              <a:t>What is the use of ‘</a:t>
            </a:r>
            <a:r>
              <a:rPr lang="en-CA" sz="4000" dirty="0" err="1"/>
              <a:t>localStorage</a:t>
            </a:r>
            <a:r>
              <a:rPr lang="en-CA" sz="4000" dirty="0"/>
              <a:t>’ in JavaScript?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4EFA5D-AADD-D452-9DB5-2CB5C25AFB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392" y="2307565"/>
            <a:ext cx="11287391" cy="4047538"/>
          </a:xfrm>
        </p:spPr>
        <p:txBody>
          <a:bodyPr anchor="ctr"/>
          <a:lstStyle/>
          <a:p>
            <a:r>
              <a:rPr lang="en-US" dirty="0"/>
              <a:t>A.</a:t>
            </a:r>
            <a:r>
              <a:rPr lang="en-CA" dirty="0"/>
              <a:t> To store data temporarily</a:t>
            </a:r>
            <a:endParaRPr lang="en-US" dirty="0"/>
          </a:p>
          <a:p>
            <a:r>
              <a:rPr lang="en-US" dirty="0"/>
              <a:t>B. </a:t>
            </a:r>
            <a:r>
              <a:rPr lang="en-CA" dirty="0"/>
              <a:t>To store data permanently</a:t>
            </a:r>
          </a:p>
          <a:p>
            <a:r>
              <a:rPr lang="en-US" dirty="0"/>
              <a:t>C. </a:t>
            </a:r>
            <a:r>
              <a:rPr lang="en-CA" dirty="0"/>
              <a:t>To store data that expires after a session</a:t>
            </a:r>
          </a:p>
          <a:p>
            <a:r>
              <a:rPr lang="en-US" dirty="0"/>
              <a:t>D. </a:t>
            </a:r>
            <a:r>
              <a:rPr lang="en-CA" dirty="0"/>
              <a:t>o store data on the server</a:t>
            </a:r>
          </a:p>
        </p:txBody>
      </p:sp>
    </p:spTree>
    <p:extLst>
      <p:ext uri="{BB962C8B-B14F-4D97-AF65-F5344CB8AC3E}">
        <p14:creationId xmlns:p14="http://schemas.microsoft.com/office/powerpoint/2010/main" val="8527732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66C51-B43A-8288-B601-1B5E4A6B6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942440"/>
          </a:xfrm>
        </p:spPr>
        <p:txBody>
          <a:bodyPr>
            <a:normAutofit/>
          </a:bodyPr>
          <a:lstStyle/>
          <a:p>
            <a:pPr algn="ctr"/>
            <a:r>
              <a:rPr lang="en-CA" sz="4000" dirty="0"/>
              <a:t>What does DOM stand for?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4EFA5D-AADD-D452-9DB5-2CB5C25AFB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392" y="2307565"/>
            <a:ext cx="11287391" cy="4047538"/>
          </a:xfrm>
        </p:spPr>
        <p:txBody>
          <a:bodyPr anchor="ctr"/>
          <a:lstStyle/>
          <a:p>
            <a:r>
              <a:rPr lang="en-US" dirty="0"/>
              <a:t>A.</a:t>
            </a:r>
            <a:r>
              <a:rPr lang="en-CA" dirty="0"/>
              <a:t> Document Object Model</a:t>
            </a:r>
            <a:endParaRPr lang="en-US" dirty="0"/>
          </a:p>
          <a:p>
            <a:r>
              <a:rPr lang="en-US" dirty="0"/>
              <a:t>B. </a:t>
            </a:r>
            <a:r>
              <a:rPr lang="en-CA" dirty="0"/>
              <a:t>Document Oriented Model</a:t>
            </a:r>
          </a:p>
          <a:p>
            <a:r>
              <a:rPr lang="en-US" dirty="0"/>
              <a:t>C. </a:t>
            </a:r>
            <a:r>
              <a:rPr lang="en-CA" dirty="0"/>
              <a:t>Data Object Model</a:t>
            </a:r>
          </a:p>
          <a:p>
            <a:r>
              <a:rPr lang="en-US" dirty="0"/>
              <a:t>D. </a:t>
            </a:r>
            <a:r>
              <a:rPr lang="en-CA" dirty="0"/>
              <a:t>Data Oriented Model</a:t>
            </a:r>
          </a:p>
        </p:txBody>
      </p:sp>
    </p:spTree>
    <p:extLst>
      <p:ext uri="{BB962C8B-B14F-4D97-AF65-F5344CB8AC3E}">
        <p14:creationId xmlns:p14="http://schemas.microsoft.com/office/powerpoint/2010/main" val="36832461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66C51-B43A-8288-B601-1B5E4A6B6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942440"/>
          </a:xfrm>
        </p:spPr>
        <p:txBody>
          <a:bodyPr>
            <a:normAutofit/>
          </a:bodyPr>
          <a:lstStyle/>
          <a:p>
            <a:pPr algn="ctr"/>
            <a:r>
              <a:rPr lang="en-CA" sz="4000" dirty="0"/>
              <a:t>What is the output of the following code?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4EFA5D-AADD-D452-9DB5-2CB5C25AFB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022776"/>
            <a:ext cx="7266537" cy="4047538"/>
          </a:xfrm>
        </p:spPr>
        <p:txBody>
          <a:bodyPr anchor="ctr">
            <a:normAutofit/>
          </a:bodyPr>
          <a:lstStyle/>
          <a:p>
            <a:r>
              <a:rPr lang="en-US" sz="2400" dirty="0">
                <a:latin typeface="Lato" panose="020F0502020204030203" pitchFamily="34" charset="0"/>
              </a:rPr>
              <a:t>A.</a:t>
            </a:r>
            <a:r>
              <a:rPr lang="en-CA" sz="2400" dirty="0">
                <a:latin typeface="Lato" panose="020F0502020204030203" pitchFamily="34" charset="0"/>
              </a:rPr>
              <a:t> { email: "</a:t>
            </a:r>
            <a:r>
              <a:rPr lang="en-CA" sz="2400" dirty="0" err="1">
                <a:latin typeface="Lato" panose="020F0502020204030203" pitchFamily="34" charset="0"/>
              </a:rPr>
              <a:t>my@email.com</a:t>
            </a:r>
            <a:r>
              <a:rPr lang="en-CA" sz="2400" dirty="0">
                <a:latin typeface="Lato" panose="020F0502020204030203" pitchFamily="34" charset="0"/>
              </a:rPr>
              <a:t>", address : null }</a:t>
            </a:r>
            <a:endParaRPr lang="en-US" sz="2400" dirty="0">
              <a:latin typeface="Lato" panose="020F0502020204030203" pitchFamily="34" charset="0"/>
            </a:endParaRPr>
          </a:p>
          <a:p>
            <a:r>
              <a:rPr lang="en-US" sz="2400" dirty="0">
                <a:latin typeface="Lato" panose="020F0502020204030203" pitchFamily="34" charset="0"/>
              </a:rPr>
              <a:t>B. </a:t>
            </a:r>
            <a:r>
              <a:rPr lang="en-CA" sz="2400" dirty="0">
                <a:latin typeface="Lato" panose="020F0502020204030203" pitchFamily="34" charset="0"/>
              </a:rPr>
              <a:t>{ email: "</a:t>
            </a:r>
            <a:r>
              <a:rPr lang="en-CA" sz="2400" dirty="0" err="1">
                <a:latin typeface="Lato" panose="020F0502020204030203" pitchFamily="34" charset="0"/>
              </a:rPr>
              <a:t>my@email.com</a:t>
            </a:r>
            <a:r>
              <a:rPr lang="en-CA" sz="2400" dirty="0">
                <a:latin typeface="Lato" panose="020F0502020204030203" pitchFamily="34" charset="0"/>
              </a:rPr>
              <a:t>" }</a:t>
            </a:r>
          </a:p>
          <a:p>
            <a:r>
              <a:rPr lang="en-US" sz="2400" dirty="0"/>
              <a:t>C. </a:t>
            </a:r>
            <a:r>
              <a:rPr lang="en-CA" sz="2400" dirty="0">
                <a:latin typeface="Lato" panose="020F0502020204030203" pitchFamily="34" charset="0"/>
              </a:rPr>
              <a:t>{ email: "</a:t>
            </a:r>
            <a:r>
              <a:rPr lang="en-CA" sz="2400" dirty="0" err="1">
                <a:latin typeface="Lato" panose="020F0502020204030203" pitchFamily="34" charset="0"/>
              </a:rPr>
              <a:t>my@email.com</a:t>
            </a:r>
            <a:r>
              <a:rPr lang="en-CA" sz="2400" dirty="0">
                <a:latin typeface="Lato" panose="020F0502020204030203" pitchFamily="34" charset="0"/>
              </a:rPr>
              <a:t>", address : { } }</a:t>
            </a:r>
            <a:endParaRPr lang="en-CA" sz="2400" dirty="0"/>
          </a:p>
          <a:p>
            <a:r>
              <a:rPr lang="en-US" sz="2400" dirty="0"/>
              <a:t>D. </a:t>
            </a:r>
            <a:r>
              <a:rPr lang="en-CA" sz="2400" dirty="0">
                <a:latin typeface="Lato" panose="020F0502020204030203" pitchFamily="34" charset="0"/>
              </a:rPr>
              <a:t>{ email: "</a:t>
            </a:r>
            <a:r>
              <a:rPr lang="en-CA" sz="2400" dirty="0" err="1">
                <a:latin typeface="Lato" panose="020F0502020204030203" pitchFamily="34" charset="0"/>
              </a:rPr>
              <a:t>my@email.com</a:t>
            </a:r>
            <a:r>
              <a:rPr lang="en-CA" sz="2400" dirty="0">
                <a:latin typeface="Lato" panose="020F0502020204030203" pitchFamily="34" charset="0"/>
              </a:rPr>
              <a:t>", address : undefined }</a:t>
            </a:r>
            <a:endParaRPr lang="en-US" sz="2400" dirty="0">
              <a:latin typeface="Lato" panose="020F050202020403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7B4B1B-C49F-ACA6-FDF6-C5750186E1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6537" y="2777647"/>
            <a:ext cx="4711520" cy="253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6973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66C51-B43A-8288-B601-1B5E4A6B6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942440"/>
          </a:xfrm>
        </p:spPr>
        <p:txBody>
          <a:bodyPr>
            <a:normAutofit/>
          </a:bodyPr>
          <a:lstStyle/>
          <a:p>
            <a:pPr algn="ctr"/>
            <a:r>
              <a:rPr lang="en-CA" sz="4000" dirty="0"/>
              <a:t>What is the output of the following code?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4EFA5D-AADD-D452-9DB5-2CB5C25AFB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392" y="2307565"/>
            <a:ext cx="11287391" cy="4047538"/>
          </a:xfrm>
        </p:spPr>
        <p:txBody>
          <a:bodyPr anchor="ctr"/>
          <a:lstStyle/>
          <a:p>
            <a:r>
              <a:rPr lang="en-US" dirty="0"/>
              <a:t>A.</a:t>
            </a:r>
            <a:r>
              <a:rPr lang="en-CA" dirty="0"/>
              <a:t> </a:t>
            </a:r>
            <a:r>
              <a:rPr lang="en-CA" b="0" i="0" u="none" strike="noStrike" dirty="0">
                <a:effectLst/>
                <a:latin typeface="Lato" panose="020F0502020204030203" pitchFamily="34" charset="0"/>
              </a:rPr>
              <a:t>It’s not a string</a:t>
            </a:r>
            <a:endParaRPr lang="en-US" dirty="0"/>
          </a:p>
          <a:p>
            <a:r>
              <a:rPr lang="en-US" dirty="0"/>
              <a:t>B. </a:t>
            </a:r>
            <a:r>
              <a:rPr lang="en-CA" b="0" i="0" u="none" strike="noStrike" dirty="0">
                <a:effectLst/>
                <a:latin typeface="Lato" panose="020F0502020204030203" pitchFamily="34" charset="0"/>
              </a:rPr>
              <a:t>Yay it’s a string</a:t>
            </a:r>
          </a:p>
          <a:p>
            <a:r>
              <a:rPr lang="en-US" dirty="0"/>
              <a:t>C. </a:t>
            </a:r>
            <a:r>
              <a:rPr lang="en-CA" b="0" i="0" u="none" strike="noStrike" dirty="0">
                <a:effectLst/>
                <a:latin typeface="Lato" panose="020F0502020204030203" pitchFamily="34" charset="0"/>
              </a:rPr>
              <a:t>error</a:t>
            </a:r>
            <a:endParaRPr lang="en-CA" dirty="0"/>
          </a:p>
          <a:p>
            <a:r>
              <a:rPr lang="en-US" dirty="0"/>
              <a:t>D. </a:t>
            </a:r>
            <a:r>
              <a:rPr lang="en-CA" b="0" i="0" u="none" strike="noStrike" dirty="0">
                <a:effectLst/>
                <a:latin typeface="Lato" panose="020F0502020204030203" pitchFamily="34" charset="0"/>
              </a:rPr>
              <a:t>undefined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C2306C-9FB9-DA1C-29EB-5BBFCBA4C6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4397" y="2725802"/>
            <a:ext cx="5246792" cy="2723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154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66C51-B43A-8288-B601-1B5E4A6B6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649933"/>
          </a:xfrm>
        </p:spPr>
        <p:txBody>
          <a:bodyPr>
            <a:normAutofit/>
          </a:bodyPr>
          <a:lstStyle/>
          <a:p>
            <a:pPr algn="ctr"/>
            <a:r>
              <a:rPr lang="en-CA" sz="4000" dirty="0"/>
              <a:t>Which of the following methods will NOT work to select all paragraph elements on a page?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4EFA5D-AADD-D452-9DB5-2CB5C25AFB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392" y="2307565"/>
            <a:ext cx="11287391" cy="4047538"/>
          </a:xfrm>
        </p:spPr>
        <p:txBody>
          <a:bodyPr anchor="ctr"/>
          <a:lstStyle/>
          <a:p>
            <a:r>
              <a:rPr lang="en-US" dirty="0"/>
              <a:t>A.</a:t>
            </a:r>
            <a:r>
              <a:rPr lang="en-CA" dirty="0"/>
              <a:t> </a:t>
            </a:r>
            <a:r>
              <a:rPr lang="en-CA" dirty="0" err="1"/>
              <a:t>document.getElementsByTagName</a:t>
            </a:r>
            <a:r>
              <a:rPr lang="en-CA" dirty="0"/>
              <a:t>('p')</a:t>
            </a:r>
            <a:endParaRPr lang="en-US" dirty="0"/>
          </a:p>
          <a:p>
            <a:r>
              <a:rPr lang="en-US" dirty="0"/>
              <a:t>B. </a:t>
            </a:r>
            <a:r>
              <a:rPr lang="en-CA" dirty="0" err="1"/>
              <a:t>document.querySelectorAll</a:t>
            </a:r>
            <a:r>
              <a:rPr lang="en-CA" dirty="0"/>
              <a:t>('p')</a:t>
            </a:r>
            <a:endParaRPr lang="en-US" dirty="0"/>
          </a:p>
          <a:p>
            <a:r>
              <a:rPr lang="en-US" dirty="0"/>
              <a:t>C. </a:t>
            </a:r>
            <a:r>
              <a:rPr lang="en-CA" dirty="0" err="1"/>
              <a:t>document.selectAll</a:t>
            </a:r>
            <a:r>
              <a:rPr lang="en-CA" dirty="0"/>
              <a:t>('p’)</a:t>
            </a:r>
          </a:p>
          <a:p>
            <a:r>
              <a:rPr lang="en-US" dirty="0"/>
              <a:t>D. </a:t>
            </a:r>
            <a:r>
              <a:rPr lang="en-CA" dirty="0" err="1"/>
              <a:t>Array.from</a:t>
            </a:r>
            <a:r>
              <a:rPr lang="en-CA" dirty="0"/>
              <a:t>(</a:t>
            </a:r>
            <a:r>
              <a:rPr lang="en-CA" dirty="0" err="1"/>
              <a:t>document.body.getElementsByTagName</a:t>
            </a:r>
            <a:r>
              <a:rPr lang="en-CA" dirty="0"/>
              <a:t>('p'))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5579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66C51-B43A-8288-B601-1B5E4A6B6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50941"/>
          </a:xfrm>
        </p:spPr>
        <p:txBody>
          <a:bodyPr>
            <a:normAutofit/>
          </a:bodyPr>
          <a:lstStyle/>
          <a:p>
            <a:pPr algn="ctr"/>
            <a:r>
              <a:rPr lang="en-CA" sz="4000" dirty="0"/>
              <a:t>What is the default value of the ‘position’ property in CSS?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4EFA5D-AADD-D452-9DB5-2CB5C25AFB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710" y="1768946"/>
            <a:ext cx="11287391" cy="4047538"/>
          </a:xfrm>
        </p:spPr>
        <p:txBody>
          <a:bodyPr anchor="ctr"/>
          <a:lstStyle/>
          <a:p>
            <a:r>
              <a:rPr lang="en-US" dirty="0"/>
              <a:t>A.</a:t>
            </a:r>
            <a:r>
              <a:rPr lang="en-CA" dirty="0"/>
              <a:t> absolute</a:t>
            </a:r>
            <a:endParaRPr lang="en-US" dirty="0"/>
          </a:p>
          <a:p>
            <a:r>
              <a:rPr lang="en-US" dirty="0"/>
              <a:t>B. </a:t>
            </a:r>
            <a:r>
              <a:rPr lang="en-CA" dirty="0"/>
              <a:t>relative</a:t>
            </a:r>
            <a:endParaRPr lang="en-US" dirty="0"/>
          </a:p>
          <a:p>
            <a:r>
              <a:rPr lang="en-US" dirty="0"/>
              <a:t>C. </a:t>
            </a:r>
            <a:r>
              <a:rPr lang="en-CA" dirty="0"/>
              <a:t>fixed</a:t>
            </a:r>
          </a:p>
          <a:p>
            <a:r>
              <a:rPr lang="en-US" dirty="0"/>
              <a:t>D. </a:t>
            </a:r>
            <a:r>
              <a:rPr lang="en-CA" dirty="0"/>
              <a:t>static</a:t>
            </a:r>
          </a:p>
        </p:txBody>
      </p:sp>
    </p:spTree>
    <p:extLst>
      <p:ext uri="{BB962C8B-B14F-4D97-AF65-F5344CB8AC3E}">
        <p14:creationId xmlns:p14="http://schemas.microsoft.com/office/powerpoint/2010/main" val="35376007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66C51-B43A-8288-B601-1B5E4A6B6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942440"/>
          </a:xfrm>
        </p:spPr>
        <p:txBody>
          <a:bodyPr>
            <a:normAutofit/>
          </a:bodyPr>
          <a:lstStyle/>
          <a:p>
            <a:pPr algn="ctr"/>
            <a:r>
              <a:rPr lang="en-CA" sz="4000" dirty="0"/>
              <a:t>What is the output of the following code?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4EFA5D-AADD-D452-9DB5-2CB5C25AFB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392" y="2307565"/>
            <a:ext cx="11287391" cy="4047538"/>
          </a:xfrm>
        </p:spPr>
        <p:txBody>
          <a:bodyPr anchor="ctr"/>
          <a:lstStyle/>
          <a:p>
            <a:r>
              <a:rPr lang="en-US" dirty="0"/>
              <a:t>A.</a:t>
            </a:r>
            <a:r>
              <a:rPr lang="en-CA" dirty="0"/>
              <a:t> </a:t>
            </a:r>
            <a:r>
              <a:rPr lang="en-CA" b="0" i="0" u="none" strike="noStrike" dirty="0">
                <a:effectLst/>
                <a:latin typeface="Lato" panose="020F0502020204030203" pitchFamily="34" charset="0"/>
              </a:rPr>
              <a:t>p div</a:t>
            </a:r>
            <a:endParaRPr lang="en-US" dirty="0"/>
          </a:p>
          <a:p>
            <a:r>
              <a:rPr lang="en-US" dirty="0"/>
              <a:t>B. </a:t>
            </a:r>
            <a:r>
              <a:rPr lang="en-CA" b="0" i="0" u="none" strike="noStrike" dirty="0">
                <a:effectLst/>
                <a:latin typeface="Lato" panose="020F0502020204030203" pitchFamily="34" charset="0"/>
              </a:rPr>
              <a:t>div p</a:t>
            </a:r>
          </a:p>
          <a:p>
            <a:r>
              <a:rPr lang="en-US" dirty="0"/>
              <a:t>C. </a:t>
            </a:r>
            <a:r>
              <a:rPr lang="en-CA" b="0" i="0" u="none" strike="noStrike" dirty="0">
                <a:effectLst/>
                <a:latin typeface="Lato" panose="020F0502020204030203" pitchFamily="34" charset="0"/>
              </a:rPr>
              <a:t>p</a:t>
            </a:r>
            <a:endParaRPr lang="en-CA" dirty="0"/>
          </a:p>
          <a:p>
            <a:r>
              <a:rPr lang="en-US" dirty="0"/>
              <a:t>D. </a:t>
            </a:r>
            <a:r>
              <a:rPr lang="en-CA" b="0" i="0" u="none" strike="noStrike" dirty="0">
                <a:effectLst/>
                <a:latin typeface="Lato" panose="020F0502020204030203" pitchFamily="34" charset="0"/>
              </a:rPr>
              <a:t>div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864CC6-53A3-5105-EEDF-736C9B9438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9707" y="2843234"/>
            <a:ext cx="7202901" cy="2499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0013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66C51-B43A-8288-B601-1B5E4A6B6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942440"/>
          </a:xfrm>
        </p:spPr>
        <p:txBody>
          <a:bodyPr>
            <a:normAutofit/>
          </a:bodyPr>
          <a:lstStyle/>
          <a:p>
            <a:pPr algn="ctr"/>
            <a:r>
              <a:rPr lang="en-CA" sz="4000" dirty="0"/>
              <a:t>What is the output of the following code?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4EFA5D-AADD-D452-9DB5-2CB5C25AFB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392" y="2307565"/>
            <a:ext cx="11287391" cy="4047538"/>
          </a:xfrm>
        </p:spPr>
        <p:txBody>
          <a:bodyPr anchor="ctr"/>
          <a:lstStyle/>
          <a:p>
            <a:r>
              <a:rPr lang="en-US" dirty="0"/>
              <a:t>A.</a:t>
            </a:r>
            <a:r>
              <a:rPr lang="en-CA" dirty="0"/>
              <a:t> </a:t>
            </a:r>
            <a:r>
              <a:rPr lang="en-CA" b="0" i="0" u="none" strike="noStrike" dirty="0">
                <a:effectLst/>
                <a:latin typeface="Lato" panose="020F0502020204030203" pitchFamily="34" charset="0"/>
              </a:rPr>
              <a:t>First Second Third</a:t>
            </a:r>
            <a:endParaRPr lang="en-US" dirty="0"/>
          </a:p>
          <a:p>
            <a:r>
              <a:rPr lang="en-US" dirty="0"/>
              <a:t>B. </a:t>
            </a:r>
            <a:r>
              <a:rPr lang="en-CA" b="0" i="0" u="none" strike="noStrike" dirty="0">
                <a:effectLst/>
                <a:latin typeface="Lato" panose="020F0502020204030203" pitchFamily="34" charset="0"/>
              </a:rPr>
              <a:t>First Third Second</a:t>
            </a:r>
          </a:p>
          <a:p>
            <a:r>
              <a:rPr lang="en-US" dirty="0"/>
              <a:t>C. </a:t>
            </a:r>
            <a:r>
              <a:rPr lang="en-CA" b="0" i="0" u="none" strike="noStrike" dirty="0">
                <a:effectLst/>
                <a:latin typeface="Lato" panose="020F0502020204030203" pitchFamily="34" charset="0"/>
              </a:rPr>
              <a:t>Second First Third</a:t>
            </a:r>
            <a:endParaRPr lang="en-CA" dirty="0"/>
          </a:p>
          <a:p>
            <a:r>
              <a:rPr lang="en-US" dirty="0"/>
              <a:t>D. </a:t>
            </a:r>
            <a:r>
              <a:rPr lang="en-CA" b="0" i="0" u="none" strike="noStrike" dirty="0">
                <a:effectLst/>
                <a:latin typeface="Lato" panose="020F0502020204030203" pitchFamily="34" charset="0"/>
              </a:rPr>
              <a:t>Second Third Second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F20930-3844-78CC-86B6-57A2D319C4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9492" y="3034517"/>
            <a:ext cx="5549900" cy="181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1671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66C51-B43A-8288-B601-1B5E4A6B6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942440"/>
          </a:xfrm>
        </p:spPr>
        <p:txBody>
          <a:bodyPr>
            <a:normAutofit/>
          </a:bodyPr>
          <a:lstStyle/>
          <a:p>
            <a:pPr algn="ctr"/>
            <a:r>
              <a:rPr lang="en-CA" sz="4000" dirty="0"/>
              <a:t>Which attribute specifies the character encoding for an HTML document?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4EFA5D-AADD-D452-9DB5-2CB5C25AFB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392" y="2307565"/>
            <a:ext cx="11287391" cy="4047538"/>
          </a:xfrm>
        </p:spPr>
        <p:txBody>
          <a:bodyPr anchor="ctr"/>
          <a:lstStyle/>
          <a:p>
            <a:r>
              <a:rPr lang="en-US" dirty="0"/>
              <a:t>A.</a:t>
            </a:r>
            <a:r>
              <a:rPr lang="en-CA" dirty="0"/>
              <a:t> encode</a:t>
            </a:r>
            <a:endParaRPr lang="en-US" dirty="0"/>
          </a:p>
          <a:p>
            <a:r>
              <a:rPr lang="en-US" dirty="0"/>
              <a:t>B. </a:t>
            </a:r>
            <a:r>
              <a:rPr lang="en-CA" dirty="0"/>
              <a:t>charset</a:t>
            </a:r>
          </a:p>
          <a:p>
            <a:r>
              <a:rPr lang="en-US" dirty="0"/>
              <a:t>C. </a:t>
            </a:r>
            <a:r>
              <a:rPr lang="en-CA" dirty="0"/>
              <a:t>character</a:t>
            </a:r>
          </a:p>
          <a:p>
            <a:r>
              <a:rPr lang="en-US" dirty="0"/>
              <a:t>D. </a:t>
            </a:r>
            <a:r>
              <a:rPr lang="en-CA" dirty="0"/>
              <a:t>character</a:t>
            </a:r>
          </a:p>
        </p:txBody>
      </p:sp>
    </p:spTree>
    <p:extLst>
      <p:ext uri="{BB962C8B-B14F-4D97-AF65-F5344CB8AC3E}">
        <p14:creationId xmlns:p14="http://schemas.microsoft.com/office/powerpoint/2010/main" val="14426892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66C51-B43A-8288-B601-1B5E4A6B6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942440"/>
          </a:xfrm>
        </p:spPr>
        <p:txBody>
          <a:bodyPr>
            <a:normAutofit/>
          </a:bodyPr>
          <a:lstStyle/>
          <a:p>
            <a:pPr algn="ctr"/>
            <a:r>
              <a:rPr lang="en-CA" sz="4000" dirty="0"/>
              <a:t>In HTML5, which tag is used for graphics and graphical applications that can be drawn on the fly, typically with JavaScript?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4EFA5D-AADD-D452-9DB5-2CB5C25AFB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392" y="2307565"/>
            <a:ext cx="11287391" cy="4047538"/>
          </a:xfrm>
        </p:spPr>
        <p:txBody>
          <a:bodyPr anchor="ctr"/>
          <a:lstStyle/>
          <a:p>
            <a:r>
              <a:rPr lang="en-US" dirty="0"/>
              <a:t>A.</a:t>
            </a:r>
            <a:r>
              <a:rPr lang="en-CA" dirty="0"/>
              <a:t> &lt;canvas&gt;</a:t>
            </a:r>
            <a:endParaRPr lang="en-US" dirty="0"/>
          </a:p>
          <a:p>
            <a:r>
              <a:rPr lang="en-US" dirty="0"/>
              <a:t>B. &lt;</a:t>
            </a:r>
            <a:r>
              <a:rPr lang="en-CA" dirty="0"/>
              <a:t>draw&gt;</a:t>
            </a:r>
          </a:p>
          <a:p>
            <a:r>
              <a:rPr lang="en-US" dirty="0"/>
              <a:t>C. &lt;</a:t>
            </a:r>
            <a:r>
              <a:rPr lang="en-CA" dirty="0"/>
              <a:t>graphic&gt;</a:t>
            </a:r>
          </a:p>
          <a:p>
            <a:r>
              <a:rPr lang="en-US" dirty="0"/>
              <a:t>D. &lt;</a:t>
            </a:r>
            <a:r>
              <a:rPr lang="en-CA" dirty="0"/>
              <a:t>art&gt;</a:t>
            </a:r>
          </a:p>
        </p:txBody>
      </p:sp>
    </p:spTree>
    <p:extLst>
      <p:ext uri="{BB962C8B-B14F-4D97-AF65-F5344CB8AC3E}">
        <p14:creationId xmlns:p14="http://schemas.microsoft.com/office/powerpoint/2010/main" val="37372347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66C51-B43A-8288-B601-1B5E4A6B6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942440"/>
          </a:xfrm>
        </p:spPr>
        <p:txBody>
          <a:bodyPr>
            <a:normAutofit/>
          </a:bodyPr>
          <a:lstStyle/>
          <a:p>
            <a:pPr algn="ctr"/>
            <a:r>
              <a:rPr lang="en-CA" sz="4000" dirty="0"/>
              <a:t>Which of the following statements about </a:t>
            </a:r>
            <a:r>
              <a:rPr lang="en-CA" sz="4000" dirty="0" err="1"/>
              <a:t>clientX</a:t>
            </a:r>
            <a:r>
              <a:rPr lang="en-CA" sz="4000" dirty="0"/>
              <a:t>/Y and </a:t>
            </a:r>
            <a:r>
              <a:rPr lang="en-CA" sz="4000" dirty="0" err="1"/>
              <a:t>screenX</a:t>
            </a:r>
            <a:r>
              <a:rPr lang="en-CA" sz="4000" dirty="0"/>
              <a:t>/Y is correct?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4EFA5D-AADD-D452-9DB5-2CB5C25AFB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392" y="2307565"/>
            <a:ext cx="11287391" cy="4047538"/>
          </a:xfrm>
        </p:spPr>
        <p:txBody>
          <a:bodyPr anchor="ctr"/>
          <a:lstStyle/>
          <a:p>
            <a:r>
              <a:rPr lang="en-US" dirty="0"/>
              <a:t>A.</a:t>
            </a:r>
            <a:r>
              <a:rPr lang="en-CA" dirty="0"/>
              <a:t> </a:t>
            </a:r>
            <a:r>
              <a:rPr lang="en-CA" dirty="0" err="1"/>
              <a:t>clientX</a:t>
            </a:r>
            <a:r>
              <a:rPr lang="en-CA" dirty="0"/>
              <a:t>/Y values change when the page is scrolled, but </a:t>
            </a:r>
            <a:r>
              <a:rPr lang="en-CA" dirty="0" err="1"/>
              <a:t>screenX</a:t>
            </a:r>
            <a:r>
              <a:rPr lang="en-CA" dirty="0"/>
              <a:t>/Y values remain constant</a:t>
            </a:r>
          </a:p>
          <a:p>
            <a:r>
              <a:rPr lang="en-US" dirty="0"/>
              <a:t>B. </a:t>
            </a:r>
            <a:r>
              <a:rPr lang="en-CA" dirty="0" err="1"/>
              <a:t>screenX</a:t>
            </a:r>
            <a:r>
              <a:rPr lang="en-CA" dirty="0"/>
              <a:t>/Y values are always larger than </a:t>
            </a:r>
            <a:r>
              <a:rPr lang="en-CA" dirty="0" err="1"/>
              <a:t>clientX</a:t>
            </a:r>
            <a:r>
              <a:rPr lang="en-CA" dirty="0"/>
              <a:t>/Y values</a:t>
            </a:r>
          </a:p>
          <a:p>
            <a:r>
              <a:rPr lang="en-US" dirty="0"/>
              <a:t>C. </a:t>
            </a:r>
            <a:r>
              <a:rPr lang="en-CA" dirty="0" err="1"/>
              <a:t>clientX</a:t>
            </a:r>
            <a:r>
              <a:rPr lang="en-CA" dirty="0"/>
              <a:t>/Y are relative to the viewport (client area), while </a:t>
            </a:r>
            <a:r>
              <a:rPr lang="en-CA" dirty="0" err="1"/>
              <a:t>screenX</a:t>
            </a:r>
            <a:r>
              <a:rPr lang="en-CA" dirty="0"/>
              <a:t>/Y are relative to the entire screen</a:t>
            </a:r>
          </a:p>
          <a:p>
            <a:r>
              <a:rPr lang="en-US" dirty="0"/>
              <a:t>D. </a:t>
            </a:r>
            <a:r>
              <a:rPr lang="en-CA" dirty="0" err="1"/>
              <a:t>clientX</a:t>
            </a:r>
            <a:r>
              <a:rPr lang="en-CA" dirty="0"/>
              <a:t>/Y and </a:t>
            </a:r>
            <a:r>
              <a:rPr lang="en-CA" dirty="0" err="1"/>
              <a:t>screenX</a:t>
            </a:r>
            <a:r>
              <a:rPr lang="en-CA" dirty="0"/>
              <a:t>/Y will always be equal when the browser window is maximized</a:t>
            </a:r>
          </a:p>
        </p:txBody>
      </p:sp>
    </p:spTree>
    <p:extLst>
      <p:ext uri="{BB962C8B-B14F-4D97-AF65-F5344CB8AC3E}">
        <p14:creationId xmlns:p14="http://schemas.microsoft.com/office/powerpoint/2010/main" val="39114605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66C51-B43A-8288-B601-1B5E4A6B6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942440"/>
          </a:xfrm>
        </p:spPr>
        <p:txBody>
          <a:bodyPr>
            <a:normAutofit/>
          </a:bodyPr>
          <a:lstStyle/>
          <a:p>
            <a:pPr algn="ctr"/>
            <a:r>
              <a:rPr lang="en-CA" sz="4000" dirty="0"/>
              <a:t>When dealing with a scaled webpage (e.g., using browser zoom or CSS scaling), which statement is true?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4EFA5D-AADD-D452-9DB5-2CB5C25AFB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392" y="2307565"/>
            <a:ext cx="11287391" cy="4047538"/>
          </a:xfrm>
        </p:spPr>
        <p:txBody>
          <a:bodyPr anchor="ctr"/>
          <a:lstStyle/>
          <a:p>
            <a:r>
              <a:rPr lang="en-US" dirty="0"/>
              <a:t>A.</a:t>
            </a:r>
            <a:r>
              <a:rPr lang="en-CA" dirty="0"/>
              <a:t> Both </a:t>
            </a:r>
            <a:r>
              <a:rPr lang="en-CA" dirty="0" err="1"/>
              <a:t>clientX</a:t>
            </a:r>
            <a:r>
              <a:rPr lang="en-CA" dirty="0"/>
              <a:t>/Y and </a:t>
            </a:r>
            <a:r>
              <a:rPr lang="en-CA" dirty="0" err="1"/>
              <a:t>screenX</a:t>
            </a:r>
            <a:r>
              <a:rPr lang="en-CA" dirty="0"/>
              <a:t>/Y will be scaled proportionally</a:t>
            </a:r>
          </a:p>
          <a:p>
            <a:r>
              <a:rPr lang="en-US" dirty="0"/>
              <a:t>B. </a:t>
            </a:r>
            <a:r>
              <a:rPr lang="en-CA" dirty="0" err="1"/>
              <a:t>clientX</a:t>
            </a:r>
            <a:r>
              <a:rPr lang="en-CA" dirty="0"/>
              <a:t>/Y will be scaled, but </a:t>
            </a:r>
            <a:r>
              <a:rPr lang="en-CA" dirty="0" err="1"/>
              <a:t>screenX</a:t>
            </a:r>
            <a:r>
              <a:rPr lang="en-CA" dirty="0"/>
              <a:t>/Y will remain unaffected</a:t>
            </a:r>
          </a:p>
          <a:p>
            <a:r>
              <a:rPr lang="en-US" dirty="0"/>
              <a:t>C. </a:t>
            </a:r>
            <a:r>
              <a:rPr lang="en-CA" dirty="0" err="1"/>
              <a:t>screenX</a:t>
            </a:r>
            <a:r>
              <a:rPr lang="en-CA" dirty="0"/>
              <a:t>/Y will be scaled, but </a:t>
            </a:r>
            <a:r>
              <a:rPr lang="en-CA" dirty="0" err="1"/>
              <a:t>clientX</a:t>
            </a:r>
            <a:r>
              <a:rPr lang="en-CA" dirty="0"/>
              <a:t>/Y will remain unaffected</a:t>
            </a:r>
          </a:p>
          <a:p>
            <a:r>
              <a:rPr lang="en-US" dirty="0"/>
              <a:t>D. </a:t>
            </a:r>
            <a:r>
              <a:rPr lang="en-CA" dirty="0"/>
              <a:t>Neither </a:t>
            </a:r>
            <a:r>
              <a:rPr lang="en-CA" dirty="0" err="1"/>
              <a:t>clientX</a:t>
            </a:r>
            <a:r>
              <a:rPr lang="en-CA" dirty="0"/>
              <a:t>/Y nor </a:t>
            </a:r>
            <a:r>
              <a:rPr lang="en-CA" dirty="0" err="1"/>
              <a:t>screenX</a:t>
            </a:r>
            <a:r>
              <a:rPr lang="en-CA" dirty="0"/>
              <a:t>/Y will be affected by scaling</a:t>
            </a:r>
          </a:p>
        </p:txBody>
      </p:sp>
    </p:spTree>
    <p:extLst>
      <p:ext uri="{BB962C8B-B14F-4D97-AF65-F5344CB8AC3E}">
        <p14:creationId xmlns:p14="http://schemas.microsoft.com/office/powerpoint/2010/main" val="33264320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66C51-B43A-8288-B601-1B5E4A6B6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942440"/>
          </a:xfrm>
        </p:spPr>
        <p:txBody>
          <a:bodyPr>
            <a:normAutofit/>
          </a:bodyPr>
          <a:lstStyle/>
          <a:p>
            <a:pPr algn="ctr"/>
            <a:r>
              <a:rPr lang="en-CA" sz="4000" dirty="0"/>
              <a:t>Which property is used to hide an element but still take up space in the layout?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4EFA5D-AADD-D452-9DB5-2CB5C25AFB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392" y="2307565"/>
            <a:ext cx="11287391" cy="4047538"/>
          </a:xfrm>
        </p:spPr>
        <p:txBody>
          <a:bodyPr anchor="ctr"/>
          <a:lstStyle/>
          <a:p>
            <a:r>
              <a:rPr lang="en-US" dirty="0"/>
              <a:t>A.</a:t>
            </a:r>
            <a:r>
              <a:rPr lang="en-CA" dirty="0"/>
              <a:t> display: none</a:t>
            </a:r>
          </a:p>
          <a:p>
            <a:r>
              <a:rPr lang="en-US" dirty="0"/>
              <a:t>B. </a:t>
            </a:r>
            <a:r>
              <a:rPr lang="en-CA" dirty="0"/>
              <a:t>visibility: hidden</a:t>
            </a:r>
          </a:p>
          <a:p>
            <a:r>
              <a:rPr lang="en-US" dirty="0"/>
              <a:t>C. </a:t>
            </a:r>
            <a:r>
              <a:rPr lang="en-CA" dirty="0"/>
              <a:t>opacity: 0</a:t>
            </a:r>
          </a:p>
          <a:p>
            <a:r>
              <a:rPr lang="en-US" dirty="0"/>
              <a:t>D. </a:t>
            </a:r>
            <a:r>
              <a:rPr lang="en-CA" dirty="0"/>
              <a:t>visibility: none</a:t>
            </a:r>
          </a:p>
        </p:txBody>
      </p:sp>
    </p:spTree>
    <p:extLst>
      <p:ext uri="{BB962C8B-B14F-4D97-AF65-F5344CB8AC3E}">
        <p14:creationId xmlns:p14="http://schemas.microsoft.com/office/powerpoint/2010/main" val="6443880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66C51-B43A-8288-B601-1B5E4A6B6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942440"/>
          </a:xfrm>
        </p:spPr>
        <p:txBody>
          <a:bodyPr>
            <a:normAutofit/>
          </a:bodyPr>
          <a:lstStyle/>
          <a:p>
            <a:pPr algn="ctr"/>
            <a:r>
              <a:rPr lang="en-CA" sz="4000" dirty="0"/>
              <a:t>Which of the following is NOT a JavaScript data type?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4EFA5D-AADD-D452-9DB5-2CB5C25AFB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392" y="2307565"/>
            <a:ext cx="11287391" cy="4047538"/>
          </a:xfrm>
        </p:spPr>
        <p:txBody>
          <a:bodyPr anchor="ctr"/>
          <a:lstStyle/>
          <a:p>
            <a:r>
              <a:rPr lang="en-US" dirty="0"/>
              <a:t>A.</a:t>
            </a:r>
            <a:r>
              <a:rPr lang="en-CA" dirty="0"/>
              <a:t> String</a:t>
            </a:r>
          </a:p>
          <a:p>
            <a:r>
              <a:rPr lang="en-US" dirty="0"/>
              <a:t>B. </a:t>
            </a:r>
            <a:r>
              <a:rPr lang="en-CA" dirty="0"/>
              <a:t>Boolean</a:t>
            </a:r>
          </a:p>
          <a:p>
            <a:r>
              <a:rPr lang="en-US" dirty="0"/>
              <a:t>C. </a:t>
            </a:r>
            <a:r>
              <a:rPr lang="en-CA" dirty="0"/>
              <a:t>Integer</a:t>
            </a:r>
          </a:p>
          <a:p>
            <a:r>
              <a:rPr lang="en-US" dirty="0"/>
              <a:t>D.</a:t>
            </a:r>
            <a:r>
              <a:rPr lang="en-CA" dirty="0"/>
              <a:t> Undefined</a:t>
            </a:r>
          </a:p>
        </p:txBody>
      </p:sp>
    </p:spTree>
    <p:extLst>
      <p:ext uri="{BB962C8B-B14F-4D97-AF65-F5344CB8AC3E}">
        <p14:creationId xmlns:p14="http://schemas.microsoft.com/office/powerpoint/2010/main" val="21754544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66C51-B43A-8288-B601-1B5E4A6B6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942440"/>
          </a:xfrm>
        </p:spPr>
        <p:txBody>
          <a:bodyPr>
            <a:normAutofit/>
          </a:bodyPr>
          <a:lstStyle/>
          <a:p>
            <a:pPr algn="ctr"/>
            <a:r>
              <a:rPr lang="en-CA" sz="4000" dirty="0"/>
              <a:t>What does the ‘</a:t>
            </a:r>
            <a:r>
              <a:rPr lang="en-CA" sz="4000" dirty="0" err="1"/>
              <a:t>useCapture</a:t>
            </a:r>
            <a:r>
              <a:rPr lang="en-CA" sz="4000" dirty="0"/>
              <a:t>’ parameter in </a:t>
            </a:r>
            <a:r>
              <a:rPr lang="en-CA" sz="4000" dirty="0" err="1"/>
              <a:t>addEventListener</a:t>
            </a:r>
            <a:r>
              <a:rPr lang="en-CA" sz="4000" dirty="0"/>
              <a:t>() specify?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4EFA5D-AADD-D452-9DB5-2CB5C25AFB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392" y="2307565"/>
            <a:ext cx="11287391" cy="4047538"/>
          </a:xfrm>
        </p:spPr>
        <p:txBody>
          <a:bodyPr anchor="ctr"/>
          <a:lstStyle/>
          <a:p>
            <a:r>
              <a:rPr lang="en-US" dirty="0"/>
              <a:t>A.</a:t>
            </a:r>
            <a:r>
              <a:rPr lang="en-CA" dirty="0"/>
              <a:t> Whether to use bubbling or capturing event propagation</a:t>
            </a:r>
          </a:p>
          <a:p>
            <a:r>
              <a:rPr lang="en-US" dirty="0"/>
              <a:t>B. </a:t>
            </a:r>
            <a:r>
              <a:rPr lang="en-CA" dirty="0"/>
              <a:t>Whether to use default or custom event handler</a:t>
            </a:r>
          </a:p>
          <a:p>
            <a:r>
              <a:rPr lang="en-US" dirty="0"/>
              <a:t>C. </a:t>
            </a:r>
            <a:r>
              <a:rPr lang="en-CA" dirty="0"/>
              <a:t>Whether to use synchronous or asynchronous event handling</a:t>
            </a:r>
          </a:p>
          <a:p>
            <a:r>
              <a:rPr lang="en-US" dirty="0"/>
              <a:t>D. </a:t>
            </a:r>
            <a:r>
              <a:rPr lang="en-CA" dirty="0"/>
              <a:t>Whether to use internal or external event </a:t>
            </a:r>
            <a:r>
              <a:rPr lang="en-CA" dirty="0">
                <a:solidFill>
                  <a:srgbClr val="0E0E0E"/>
                </a:solidFill>
                <a:effectLst/>
                <a:latin typeface=".SF NS"/>
              </a:rPr>
              <a:t>listener</a:t>
            </a:r>
          </a:p>
        </p:txBody>
      </p:sp>
    </p:spTree>
    <p:extLst>
      <p:ext uri="{BB962C8B-B14F-4D97-AF65-F5344CB8AC3E}">
        <p14:creationId xmlns:p14="http://schemas.microsoft.com/office/powerpoint/2010/main" val="3394834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66C51-B43A-8288-B601-1B5E4A6B6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42351"/>
          </a:xfrm>
        </p:spPr>
        <p:txBody>
          <a:bodyPr>
            <a:normAutofit/>
          </a:bodyPr>
          <a:lstStyle/>
          <a:p>
            <a:pPr algn="ctr"/>
            <a:r>
              <a:rPr lang="en-CA" sz="4000" dirty="0"/>
              <a:t>What's the correct way to change the background color of an element with id "</a:t>
            </a:r>
            <a:r>
              <a:rPr lang="en-CA" sz="4000" dirty="0" err="1"/>
              <a:t>myElement</a:t>
            </a:r>
            <a:r>
              <a:rPr lang="en-CA" sz="4000" dirty="0"/>
              <a:t>" to red?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4EFA5D-AADD-D452-9DB5-2CB5C25AFB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575" y="2007476"/>
            <a:ext cx="11286995" cy="3947330"/>
          </a:xfrm>
        </p:spPr>
        <p:txBody>
          <a:bodyPr anchor="ctr">
            <a:normAutofit/>
          </a:bodyPr>
          <a:lstStyle/>
          <a:p>
            <a:r>
              <a:rPr lang="en-US" sz="2400" dirty="0"/>
              <a:t>A. </a:t>
            </a:r>
            <a:r>
              <a:rPr lang="en-CA" sz="2400" dirty="0" err="1"/>
              <a:t>document.getElementById</a:t>
            </a:r>
            <a:r>
              <a:rPr lang="en-CA" sz="2400" dirty="0"/>
              <a:t>('</a:t>
            </a:r>
            <a:r>
              <a:rPr lang="en-CA" sz="2400" dirty="0" err="1"/>
              <a:t>myElement</a:t>
            </a:r>
            <a:r>
              <a:rPr lang="en-CA" sz="2400" dirty="0"/>
              <a:t>').style = 'background-color: red;' </a:t>
            </a:r>
            <a:endParaRPr lang="en-US" sz="2400" dirty="0"/>
          </a:p>
          <a:p>
            <a:r>
              <a:rPr lang="en-US" sz="2400" dirty="0"/>
              <a:t>B. </a:t>
            </a:r>
            <a:r>
              <a:rPr lang="en-CA" sz="2400" dirty="0" err="1"/>
              <a:t>document.getElementById</a:t>
            </a:r>
            <a:r>
              <a:rPr lang="en-CA" sz="2400" dirty="0"/>
              <a:t>('</a:t>
            </a:r>
            <a:r>
              <a:rPr lang="en-CA" sz="2400" dirty="0" err="1"/>
              <a:t>myElement</a:t>
            </a:r>
            <a:r>
              <a:rPr lang="en-CA" sz="2400" dirty="0"/>
              <a:t>').</a:t>
            </a:r>
            <a:r>
              <a:rPr lang="en-CA" sz="2400" dirty="0" err="1"/>
              <a:t>style.backgroundColor</a:t>
            </a:r>
            <a:r>
              <a:rPr lang="en-CA" sz="2400" dirty="0"/>
              <a:t> = 'red'</a:t>
            </a:r>
            <a:endParaRPr lang="en-US" sz="2400" dirty="0"/>
          </a:p>
          <a:p>
            <a:r>
              <a:rPr lang="en-US" sz="2400" dirty="0"/>
              <a:t>C. </a:t>
            </a:r>
            <a:r>
              <a:rPr lang="en-CA" sz="2400" dirty="0" err="1"/>
              <a:t>document.getElementById</a:t>
            </a:r>
            <a:r>
              <a:rPr lang="en-CA" sz="2400" dirty="0"/>
              <a:t>('</a:t>
            </a:r>
            <a:r>
              <a:rPr lang="en-CA" sz="2400" dirty="0" err="1"/>
              <a:t>myElement</a:t>
            </a:r>
            <a:r>
              <a:rPr lang="en-CA" sz="2400" dirty="0"/>
              <a:t>').</a:t>
            </a:r>
            <a:r>
              <a:rPr lang="en-CA" sz="2400" dirty="0" err="1"/>
              <a:t>css</a:t>
            </a:r>
            <a:r>
              <a:rPr lang="en-CA" sz="2400" dirty="0"/>
              <a:t>('background-color', 'red’)</a:t>
            </a:r>
          </a:p>
          <a:p>
            <a:r>
              <a:rPr lang="en-US" sz="2400" dirty="0"/>
              <a:t>D. </a:t>
            </a:r>
            <a:r>
              <a:rPr lang="en-CA" sz="2400" dirty="0"/>
              <a:t>Both a and b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97864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8917B99-E835-8D9C-34C5-C5E96D8B836B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1999" cy="16409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CA" sz="2800" dirty="0"/>
              <a:t>Exercise: Implement the page below</a:t>
            </a:r>
          </a:p>
        </p:txBody>
      </p:sp>
      <p:pic>
        <p:nvPicPr>
          <p:cNvPr id="3" name="Picture 2" descr="A red dot on a white background&#10;&#10;Description automatically generated">
            <a:extLst>
              <a:ext uri="{FF2B5EF4-FFF2-40B4-BE49-F238E27FC236}">
                <a16:creationId xmlns:a16="http://schemas.microsoft.com/office/drawing/2014/main" id="{E4E6C1DD-9ACB-039C-9FB1-4C34E8FAD7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0632" y="2165872"/>
            <a:ext cx="7772400" cy="4041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443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66C51-B43A-8288-B601-1B5E4A6B6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42351"/>
          </a:xfrm>
        </p:spPr>
        <p:txBody>
          <a:bodyPr>
            <a:normAutofit/>
          </a:bodyPr>
          <a:lstStyle/>
          <a:p>
            <a:pPr algn="ctr"/>
            <a:r>
              <a:rPr lang="en-CA" sz="4000" dirty="0"/>
              <a:t>What does the following code output?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4EFA5D-AADD-D452-9DB5-2CB5C25AFB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575" y="2007476"/>
            <a:ext cx="4773461" cy="3947330"/>
          </a:xfrm>
        </p:spPr>
        <p:txBody>
          <a:bodyPr anchor="ctr">
            <a:normAutofit/>
          </a:bodyPr>
          <a:lstStyle/>
          <a:p>
            <a:r>
              <a:rPr lang="en-US" sz="2400" dirty="0"/>
              <a:t>A. First</a:t>
            </a:r>
          </a:p>
          <a:p>
            <a:r>
              <a:rPr lang="en-US" sz="2400" dirty="0"/>
              <a:t>B. Second</a:t>
            </a:r>
          </a:p>
          <a:p>
            <a:r>
              <a:rPr lang="en-US" sz="2400" dirty="0"/>
              <a:t>C. Third</a:t>
            </a:r>
          </a:p>
          <a:p>
            <a:r>
              <a:rPr lang="en-US" sz="2400" dirty="0"/>
              <a:t>D. </a:t>
            </a:r>
            <a:r>
              <a:rPr lang="en-CA" sz="2400" dirty="0"/>
              <a:t>Second Third</a:t>
            </a: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6AB68C-531F-617F-56EC-7DB54C2FCE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0629" y="2704112"/>
            <a:ext cx="8021064" cy="1891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271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66C51-B43A-8288-B601-1B5E4A6B6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7578"/>
            <a:ext cx="10515600" cy="1642351"/>
          </a:xfrm>
        </p:spPr>
        <p:txBody>
          <a:bodyPr>
            <a:normAutofit/>
          </a:bodyPr>
          <a:lstStyle/>
          <a:p>
            <a:pPr algn="ctr"/>
            <a:r>
              <a:rPr lang="en-CA" sz="4000" dirty="0"/>
              <a:t>In the context of event propagation, what's the correct order of phases?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4EFA5D-AADD-D452-9DB5-2CB5C25AFB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684" y="876205"/>
            <a:ext cx="7692025" cy="3947330"/>
          </a:xfrm>
        </p:spPr>
        <p:txBody>
          <a:bodyPr anchor="ctr">
            <a:normAutofit/>
          </a:bodyPr>
          <a:lstStyle/>
          <a:p>
            <a:r>
              <a:rPr lang="en-US" sz="2400" dirty="0"/>
              <a:t>A. </a:t>
            </a:r>
            <a:r>
              <a:rPr lang="en-CA" sz="2400" dirty="0"/>
              <a:t>Target phase, Capturing phase, Bubbling phase </a:t>
            </a:r>
          </a:p>
          <a:p>
            <a:r>
              <a:rPr lang="en-US" sz="2400" dirty="0"/>
              <a:t>B. </a:t>
            </a:r>
            <a:r>
              <a:rPr lang="en-CA" sz="2400" dirty="0"/>
              <a:t>Capturing phase, Target phase, Bubbling phase</a:t>
            </a:r>
          </a:p>
          <a:p>
            <a:r>
              <a:rPr lang="en-US" sz="2400" dirty="0"/>
              <a:t>C. </a:t>
            </a:r>
            <a:r>
              <a:rPr lang="en-CA" sz="2400" dirty="0"/>
              <a:t>Bubbling phase, Target phase, Capturing phase</a:t>
            </a:r>
          </a:p>
          <a:p>
            <a:r>
              <a:rPr lang="en-US" sz="2400" dirty="0"/>
              <a:t>D. </a:t>
            </a:r>
            <a:r>
              <a:rPr lang="en-CA" sz="2400" dirty="0"/>
              <a:t>Target phase, Bubbling phase, Capturing phase</a:t>
            </a:r>
            <a:endParaRPr lang="en-US" sz="2400" dirty="0"/>
          </a:p>
        </p:txBody>
      </p:sp>
      <p:pic>
        <p:nvPicPr>
          <p:cNvPr id="1026" name="Picture 2" descr="JavaScript Event Propagation - Tutorial Republic">
            <a:extLst>
              <a:ext uri="{FF2B5EF4-FFF2-40B4-BE49-F238E27FC236}">
                <a16:creationId xmlns:a16="http://schemas.microsoft.com/office/drawing/2014/main" id="{1A6D7672-B5ED-0699-A343-9FBFF3641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624" y="4035692"/>
            <a:ext cx="5195692" cy="2597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8888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66C51-B43A-8288-B601-1B5E4A6B6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42351"/>
          </a:xfrm>
        </p:spPr>
        <p:txBody>
          <a:bodyPr>
            <a:normAutofit/>
          </a:bodyPr>
          <a:lstStyle/>
          <a:p>
            <a:pPr algn="ctr"/>
            <a:r>
              <a:rPr lang="en-CA" sz="4000" dirty="0"/>
              <a:t>Which of the following will NOT give focus to an input element with id "</a:t>
            </a:r>
            <a:r>
              <a:rPr lang="en-CA" sz="4000" dirty="0" err="1"/>
              <a:t>myInput</a:t>
            </a:r>
            <a:r>
              <a:rPr lang="en-CA" sz="4000" dirty="0"/>
              <a:t>"? 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4EFA5D-AADD-D452-9DB5-2CB5C25AFB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575" y="2007476"/>
            <a:ext cx="8105384" cy="3947330"/>
          </a:xfrm>
        </p:spPr>
        <p:txBody>
          <a:bodyPr anchor="ctr">
            <a:normAutofit/>
          </a:bodyPr>
          <a:lstStyle/>
          <a:p>
            <a:r>
              <a:rPr lang="en-US" sz="2400" dirty="0"/>
              <a:t>A. </a:t>
            </a:r>
            <a:r>
              <a:rPr lang="en-CA" sz="2400" dirty="0" err="1"/>
              <a:t>document.getElementById</a:t>
            </a:r>
            <a:r>
              <a:rPr lang="en-CA" sz="2400" dirty="0"/>
              <a:t>('</a:t>
            </a:r>
            <a:r>
              <a:rPr lang="en-CA" sz="2400" dirty="0" err="1"/>
              <a:t>myInput</a:t>
            </a:r>
            <a:r>
              <a:rPr lang="en-CA" sz="2400" dirty="0"/>
              <a:t>').focus()</a:t>
            </a:r>
          </a:p>
          <a:p>
            <a:r>
              <a:rPr lang="en-US" sz="2400" dirty="0"/>
              <a:t>B. </a:t>
            </a:r>
            <a:r>
              <a:rPr lang="en-CA" sz="2400" dirty="0" err="1"/>
              <a:t>document.getElementById</a:t>
            </a:r>
            <a:r>
              <a:rPr lang="en-CA" sz="2400" dirty="0"/>
              <a:t>('</a:t>
            </a:r>
            <a:r>
              <a:rPr lang="en-CA" sz="2400" dirty="0" err="1"/>
              <a:t>myInput</a:t>
            </a:r>
            <a:r>
              <a:rPr lang="en-CA" sz="2400" dirty="0"/>
              <a:t>').select() </a:t>
            </a:r>
          </a:p>
          <a:p>
            <a:r>
              <a:rPr lang="en-US" sz="2400" dirty="0"/>
              <a:t>C. </a:t>
            </a:r>
            <a:r>
              <a:rPr lang="en-CA" sz="2400" dirty="0" err="1"/>
              <a:t>document.getElementById</a:t>
            </a:r>
            <a:r>
              <a:rPr lang="en-CA" sz="2400" dirty="0"/>
              <a:t>('</a:t>
            </a:r>
            <a:r>
              <a:rPr lang="en-CA" sz="2400" dirty="0" err="1"/>
              <a:t>myInput</a:t>
            </a:r>
            <a:r>
              <a:rPr lang="en-CA" sz="2400" dirty="0"/>
              <a:t>').click()</a:t>
            </a:r>
          </a:p>
          <a:p>
            <a:r>
              <a:rPr lang="en-US" sz="2400" dirty="0"/>
              <a:t>D. </a:t>
            </a:r>
            <a:r>
              <a:rPr lang="en-CA" sz="2400" dirty="0" err="1"/>
              <a:t>document.getElementById</a:t>
            </a:r>
            <a:r>
              <a:rPr lang="en-CA" sz="2400" dirty="0"/>
              <a:t>('</a:t>
            </a:r>
            <a:r>
              <a:rPr lang="en-CA" sz="2400" dirty="0" err="1"/>
              <a:t>myInput</a:t>
            </a:r>
            <a:r>
              <a:rPr lang="en-CA" sz="2400" dirty="0"/>
              <a:t>').blur()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05206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66C51-B43A-8288-B601-1B5E4A6B6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649933"/>
          </a:xfrm>
        </p:spPr>
        <p:txBody>
          <a:bodyPr>
            <a:normAutofit/>
          </a:bodyPr>
          <a:lstStyle/>
          <a:p>
            <a:pPr algn="ctr"/>
            <a:r>
              <a:rPr lang="en-CA" sz="4000" dirty="0"/>
              <a:t>What will be logged if the user clicks on "Blue"?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4EFA5D-AADD-D452-9DB5-2CB5C25AFB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392" y="2307565"/>
            <a:ext cx="11287391" cy="4047538"/>
          </a:xfrm>
        </p:spPr>
        <p:txBody>
          <a:bodyPr anchor="ctr"/>
          <a:lstStyle/>
          <a:p>
            <a:r>
              <a:rPr lang="en-US" dirty="0"/>
              <a:t>A.</a:t>
            </a:r>
            <a:r>
              <a:rPr lang="en-CA" dirty="0"/>
              <a:t> </a:t>
            </a:r>
            <a:r>
              <a:rPr lang="fr-FR" dirty="0" err="1"/>
              <a:t>blue</a:t>
            </a:r>
            <a:endParaRPr lang="en-US" dirty="0"/>
          </a:p>
          <a:p>
            <a:r>
              <a:rPr lang="en-US" dirty="0"/>
              <a:t>B. </a:t>
            </a:r>
            <a:r>
              <a:rPr lang="fr-FR" dirty="0"/>
              <a:t>Blue</a:t>
            </a:r>
            <a:endParaRPr lang="en-US" dirty="0"/>
          </a:p>
          <a:p>
            <a:r>
              <a:rPr lang="en-US" dirty="0"/>
              <a:t>C. </a:t>
            </a:r>
            <a:r>
              <a:rPr lang="en-CA" dirty="0"/>
              <a:t>undefined</a:t>
            </a:r>
          </a:p>
          <a:p>
            <a:r>
              <a:rPr lang="en-US" dirty="0"/>
              <a:t>D. </a:t>
            </a:r>
            <a:r>
              <a:rPr lang="en-CA" dirty="0"/>
              <a:t>It depends on the browser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1FEE1F-BCDD-E05B-3A5B-72BBC918B7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1243" y="2684194"/>
            <a:ext cx="6630444" cy="2158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060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66C51-B43A-8288-B601-1B5E4A6B6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649933"/>
          </a:xfrm>
        </p:spPr>
        <p:txBody>
          <a:bodyPr>
            <a:normAutofit/>
          </a:bodyPr>
          <a:lstStyle/>
          <a:p>
            <a:pPr algn="ctr"/>
            <a:r>
              <a:rPr lang="en-CA" sz="4000" dirty="0"/>
              <a:t>What's the difference between </a:t>
            </a:r>
            <a:r>
              <a:rPr lang="en-CA" sz="4000" dirty="0" err="1"/>
              <a:t>element.innerHTML</a:t>
            </a:r>
            <a:r>
              <a:rPr lang="en-CA" sz="4000" dirty="0"/>
              <a:t> and </a:t>
            </a:r>
            <a:r>
              <a:rPr lang="en-CA" sz="4000" dirty="0" err="1"/>
              <a:t>element.outerHTML</a:t>
            </a:r>
            <a:r>
              <a:rPr lang="en-CA" sz="4000" dirty="0"/>
              <a:t>?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4EFA5D-AADD-D452-9DB5-2CB5C25AFB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392" y="2307565"/>
            <a:ext cx="11287391" cy="4047538"/>
          </a:xfrm>
        </p:spPr>
        <p:txBody>
          <a:bodyPr anchor="ctr"/>
          <a:lstStyle/>
          <a:p>
            <a:r>
              <a:rPr lang="en-US" dirty="0"/>
              <a:t>A.</a:t>
            </a:r>
            <a:r>
              <a:rPr lang="en-CA" dirty="0"/>
              <a:t> </a:t>
            </a:r>
            <a:r>
              <a:rPr lang="en-CA" dirty="0" err="1"/>
              <a:t>innerHTML</a:t>
            </a:r>
            <a:r>
              <a:rPr lang="en-CA" dirty="0"/>
              <a:t> includes the element itself, </a:t>
            </a:r>
            <a:r>
              <a:rPr lang="en-CA" dirty="0" err="1"/>
              <a:t>outerHTML</a:t>
            </a:r>
            <a:r>
              <a:rPr lang="en-CA" dirty="0"/>
              <a:t> doesn't</a:t>
            </a:r>
            <a:endParaRPr lang="en-US" dirty="0"/>
          </a:p>
          <a:p>
            <a:r>
              <a:rPr lang="en-US" dirty="0"/>
              <a:t>B. </a:t>
            </a:r>
            <a:r>
              <a:rPr lang="en-CA" dirty="0" err="1"/>
              <a:t>outerHTML</a:t>
            </a:r>
            <a:r>
              <a:rPr lang="en-CA" dirty="0"/>
              <a:t> includes the element itself, </a:t>
            </a:r>
            <a:r>
              <a:rPr lang="en-CA" dirty="0" err="1"/>
              <a:t>innerHTML</a:t>
            </a:r>
            <a:r>
              <a:rPr lang="en-CA" dirty="0"/>
              <a:t> doesn't</a:t>
            </a:r>
            <a:endParaRPr lang="en-US" dirty="0"/>
          </a:p>
          <a:p>
            <a:r>
              <a:rPr lang="en-US" dirty="0"/>
              <a:t>C. </a:t>
            </a:r>
            <a:r>
              <a:rPr lang="en-CA" dirty="0"/>
              <a:t>There is no difference</a:t>
            </a:r>
            <a:endParaRPr lang="en-US" dirty="0"/>
          </a:p>
          <a:p>
            <a:r>
              <a:rPr lang="en-US" dirty="0"/>
              <a:t>D. </a:t>
            </a:r>
            <a:r>
              <a:rPr lang="en-CA" dirty="0" err="1"/>
              <a:t>innerHTML</a:t>
            </a:r>
            <a:r>
              <a:rPr lang="en-CA" dirty="0"/>
              <a:t> is faster but less secure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083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66C51-B43A-8288-B601-1B5E4A6B6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2810"/>
            <a:ext cx="12192000" cy="1649933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CA" sz="4000" dirty="0"/>
              <a:t>What is the output of the following code?</a:t>
            </a:r>
            <a:br>
              <a:rPr lang="en-CA" sz="4000" dirty="0"/>
            </a:br>
            <a:r>
              <a:rPr lang="en-CA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(</a:t>
            </a:r>
            <a:r>
              <a:rPr lang="en-CA" sz="20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offsetHeight</a:t>
            </a:r>
            <a:r>
              <a:rPr lang="en-CA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 is a property that returns the height of an element including vertical padding and borders, as an integer)</a:t>
            </a:r>
            <a:endParaRPr lang="en-US" sz="40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4EFA5D-AADD-D452-9DB5-2CB5C25AFB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392" y="2307565"/>
            <a:ext cx="11287391" cy="4047538"/>
          </a:xfrm>
        </p:spPr>
        <p:txBody>
          <a:bodyPr anchor="ctr"/>
          <a:lstStyle/>
          <a:p>
            <a:r>
              <a:rPr lang="en-US" dirty="0"/>
              <a:t>A.</a:t>
            </a:r>
            <a:r>
              <a:rPr lang="en-CA" dirty="0"/>
              <a:t> </a:t>
            </a:r>
            <a:r>
              <a:rPr lang="en-CA" b="0" i="0" u="none" strike="noStrike" dirty="0">
                <a:effectLst/>
                <a:latin typeface="Lato" panose="020F0502020204030203" pitchFamily="34" charset="0"/>
              </a:rPr>
              <a:t>0</a:t>
            </a:r>
            <a:endParaRPr lang="en-US" dirty="0"/>
          </a:p>
          <a:p>
            <a:r>
              <a:rPr lang="en-US" dirty="0"/>
              <a:t>B. undefined</a:t>
            </a:r>
          </a:p>
          <a:p>
            <a:r>
              <a:rPr lang="en-US" dirty="0"/>
              <a:t>C. null</a:t>
            </a:r>
          </a:p>
          <a:p>
            <a:r>
              <a:rPr lang="en-US" dirty="0"/>
              <a:t>D. </a:t>
            </a:r>
            <a:r>
              <a:rPr lang="en-CA" dirty="0"/>
              <a:t>None of the above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906930-E266-8D51-39FF-AB840B4804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5097" y="3277209"/>
            <a:ext cx="6702992" cy="1858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5610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538D9D"/>
      </a:hlink>
      <a:folHlink>
        <a:srgbClr val="A5738E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3A418E6B-C5F0-4B95-8D77-61E3EF3B5D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7795</TotalTime>
  <Words>1267</Words>
  <Application>Microsoft Macintosh PowerPoint</Application>
  <PresentationFormat>Widescreen</PresentationFormat>
  <Paragraphs>146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-webkit-standard</vt:lpstr>
      <vt:lpstr>.SF NS</vt:lpstr>
      <vt:lpstr>Aptos</vt:lpstr>
      <vt:lpstr>Aptos Display</vt:lpstr>
      <vt:lpstr>Arial</vt:lpstr>
      <vt:lpstr>Lato</vt:lpstr>
      <vt:lpstr>Office Theme</vt:lpstr>
      <vt:lpstr>Brain Teasers</vt:lpstr>
      <vt:lpstr>Which of the following methods will NOT work to select all paragraph elements on a page?</vt:lpstr>
      <vt:lpstr>What's the correct way to change the background color of an element with id "myElement" to red?</vt:lpstr>
      <vt:lpstr>What does the following code output?</vt:lpstr>
      <vt:lpstr>In the context of event propagation, what's the correct order of phases?</vt:lpstr>
      <vt:lpstr>Which of the following will NOT give focus to an input element with id "myInput"? </vt:lpstr>
      <vt:lpstr>What will be logged if the user clicks on "Blue"?</vt:lpstr>
      <vt:lpstr>What's the difference between element.innerHTML and element.outerHTML?</vt:lpstr>
      <vt:lpstr>What is the output of the following code? (offsetHeight is a property that returns the height of an element including vertical padding and borders, as an integer)</vt:lpstr>
      <vt:lpstr>PowerPoint Presentation</vt:lpstr>
      <vt:lpstr>PowerPoint Presentation</vt:lpstr>
      <vt:lpstr>What will the following code log? The third parameter, true, means the event listener is set in the capturing phase.</vt:lpstr>
      <vt:lpstr>What will the following code log, 1 and 2 respectively?</vt:lpstr>
      <vt:lpstr>PowerPoint Presentation</vt:lpstr>
      <vt:lpstr>When does the ‘DOMContentLoaded’ event trigger?</vt:lpstr>
      <vt:lpstr>What is the use of ‘localStorage’ in JavaScript?</vt:lpstr>
      <vt:lpstr>What does DOM stand for?</vt:lpstr>
      <vt:lpstr>What is the output of the following code?</vt:lpstr>
      <vt:lpstr>What is the output of the following code?</vt:lpstr>
      <vt:lpstr>What is the default value of the ‘position’ property in CSS?</vt:lpstr>
      <vt:lpstr>What is the output of the following code?</vt:lpstr>
      <vt:lpstr>What is the output of the following code?</vt:lpstr>
      <vt:lpstr>Which attribute specifies the character encoding for an HTML document?</vt:lpstr>
      <vt:lpstr>In HTML5, which tag is used for graphics and graphical applications that can be drawn on the fly, typically with JavaScript?</vt:lpstr>
      <vt:lpstr>Which of the following statements about clientX/Y and screenX/Y is correct?</vt:lpstr>
      <vt:lpstr>When dealing with a scaled webpage (e.g., using browser zoom or CSS scaling), which statement is true?</vt:lpstr>
      <vt:lpstr>Which property is used to hide an element but still take up space in the layout?</vt:lpstr>
      <vt:lpstr>Which of the following is NOT a JavaScript data type?</vt:lpstr>
      <vt:lpstr>What does the ‘useCapture’ parameter in addEventListener() specify?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Beaudelaire Tsoungui Nzodoumkouo</dc:creator>
  <cp:lastModifiedBy>Beaudelaire Tsoungui Nzodoumkouo</cp:lastModifiedBy>
  <cp:revision>28</cp:revision>
  <dcterms:created xsi:type="dcterms:W3CDTF">2024-07-03T20:15:14Z</dcterms:created>
  <dcterms:modified xsi:type="dcterms:W3CDTF">2024-08-01T05:40:45Z</dcterms:modified>
</cp:coreProperties>
</file>