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56" r:id="rId2"/>
    <p:sldId id="268" r:id="rId3"/>
    <p:sldId id="325" r:id="rId4"/>
    <p:sldId id="326" r:id="rId5"/>
    <p:sldId id="269" r:id="rId6"/>
    <p:sldId id="323" r:id="rId7"/>
    <p:sldId id="321" r:id="rId8"/>
    <p:sldId id="296" r:id="rId9"/>
    <p:sldId id="313" r:id="rId10"/>
    <p:sldId id="319" r:id="rId11"/>
    <p:sldId id="320" r:id="rId12"/>
    <p:sldId id="329" r:id="rId13"/>
    <p:sldId id="292" r:id="rId14"/>
    <p:sldId id="314" r:id="rId15"/>
    <p:sldId id="277" r:id="rId16"/>
    <p:sldId id="270" r:id="rId17"/>
    <p:sldId id="315" r:id="rId18"/>
    <p:sldId id="316" r:id="rId19"/>
    <p:sldId id="317" r:id="rId20"/>
    <p:sldId id="318" r:id="rId21"/>
    <p:sldId id="278" r:id="rId22"/>
    <p:sldId id="331" r:id="rId23"/>
    <p:sldId id="271" r:id="rId24"/>
    <p:sldId id="289" r:id="rId25"/>
    <p:sldId id="279" r:id="rId26"/>
    <p:sldId id="309" r:id="rId27"/>
    <p:sldId id="322" r:id="rId28"/>
    <p:sldId id="328" r:id="rId29"/>
    <p:sldId id="330" r:id="rId30"/>
    <p:sldId id="327" r:id="rId31"/>
    <p:sldId id="324" r:id="rId32"/>
    <p:sldId id="311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66"/>
    <p:restoredTop sz="94694"/>
  </p:normalViewPr>
  <p:slideViewPr>
    <p:cSldViewPr snapToGrid="0">
      <p:cViewPr varScale="1">
        <p:scale>
          <a:sx n="70" d="100"/>
          <a:sy n="70" d="100"/>
        </p:scale>
        <p:origin x="216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3977-330C-C749-A412-CAF2C516749F}" type="datetimeFigureOut">
              <a:rPr lang="en-US" smtClean="0"/>
              <a:t>7/24/24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B434-7F97-B94D-B6F5-34135E2B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7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7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3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8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9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D6D0188-7395-5D49-82E6-FEF4B85E7891}" type="datetimeFigureOut">
              <a:rPr lang="en-US" smtClean="0"/>
              <a:t>7/24/24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70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9C26-A4E5-4C18-510C-4AEB54162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475" y="3169084"/>
            <a:ext cx="3698129" cy="736699"/>
          </a:xfrm>
        </p:spPr>
        <p:txBody>
          <a:bodyPr>
            <a:normAutofit/>
          </a:bodyPr>
          <a:lstStyle/>
          <a:p>
            <a:r>
              <a:rPr lang="en-CA" sz="4400" dirty="0"/>
              <a:t>Questionnaire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6084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 err="1"/>
              <a:t>console.log</a:t>
            </a:r>
            <a:r>
              <a:rPr lang="en-CA" sz="4000" dirty="0"/>
              <a:t>( </a:t>
            </a:r>
            <a:r>
              <a:rPr lang="en-CA" sz="4000" dirty="0" err="1"/>
              <a:t>typeof</a:t>
            </a:r>
            <a:r>
              <a:rPr lang="en-CA" sz="4000" dirty="0"/>
              <a:t> </a:t>
            </a:r>
            <a:r>
              <a:rPr lang="en-CA" sz="4000" dirty="0" err="1"/>
              <a:t>NaN</a:t>
            </a:r>
            <a:r>
              <a:rPr lang="en-CA" sz="4000" dirty="0"/>
              <a:t>);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</a:t>
            </a:r>
            <a:r>
              <a:rPr lang="en-CA" dirty="0" err="1"/>
              <a:t>NaN</a:t>
            </a:r>
            <a:endParaRPr lang="en-US" dirty="0"/>
          </a:p>
          <a:p>
            <a:r>
              <a:rPr lang="en-US" dirty="0"/>
              <a:t>B. </a:t>
            </a:r>
            <a:r>
              <a:rPr lang="en-CA" sz="2800" dirty="0"/>
              <a:t>number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string</a:t>
            </a:r>
          </a:p>
          <a:p>
            <a:r>
              <a:rPr lang="en-US" dirty="0"/>
              <a:t>D. </a:t>
            </a:r>
            <a:r>
              <a:rPr lang="en-CA" dirty="0"/>
              <a:t>undefined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5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 err="1"/>
              <a:t>console.log</a:t>
            </a:r>
            <a:r>
              <a:rPr lang="en-CA" sz="4000" dirty="0"/>
              <a:t>(('b' + 'a' + + 'a' + 'a').</a:t>
            </a:r>
            <a:r>
              <a:rPr lang="en-CA" sz="4000" dirty="0" err="1"/>
              <a:t>toLowerCase</a:t>
            </a:r>
            <a:r>
              <a:rPr lang="en-CA" sz="4000" dirty="0"/>
              <a:t>());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</a:t>
            </a:r>
            <a:r>
              <a:rPr lang="en-CA" dirty="0" err="1"/>
              <a:t>bananaa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 err="1"/>
              <a:t>baaa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banana</a:t>
            </a:r>
          </a:p>
          <a:p>
            <a:r>
              <a:rPr lang="en-US" dirty="0"/>
              <a:t>D. </a:t>
            </a:r>
            <a:r>
              <a:rPr lang="en-CA" dirty="0"/>
              <a:t>ananas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48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 err="1"/>
              <a:t>console.log</a:t>
            </a:r>
            <a:r>
              <a:rPr lang="en-CA" sz="4000" dirty="0"/>
              <a:t>(true + false);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</a:t>
            </a:r>
            <a:r>
              <a:rPr lang="en-CA" dirty="0" err="1"/>
              <a:t>truefalse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1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error</a:t>
            </a:r>
          </a:p>
          <a:p>
            <a:r>
              <a:rPr lang="en-US" dirty="0"/>
              <a:t>D. </a:t>
            </a:r>
            <a:r>
              <a:rPr lang="en-CA" dirty="0" err="1"/>
              <a:t>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8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method is used to parse a string and return an integer in JavaScript?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19" y="2154477"/>
            <a:ext cx="8417388" cy="4022486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 err="1"/>
              <a:t>parseInt</a:t>
            </a:r>
            <a:r>
              <a:rPr lang="en-CA" dirty="0"/>
              <a:t>()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 err="1"/>
              <a:t>parseFloat</a:t>
            </a:r>
            <a:r>
              <a:rPr lang="en-CA" dirty="0"/>
              <a:t>() </a:t>
            </a:r>
          </a:p>
          <a:p>
            <a:r>
              <a:rPr lang="en-US" dirty="0"/>
              <a:t>C. </a:t>
            </a:r>
            <a:r>
              <a:rPr lang="en-CA" dirty="0" err="1"/>
              <a:t>toString</a:t>
            </a:r>
            <a:r>
              <a:rPr lang="en-CA" dirty="0"/>
              <a:t>()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Number() </a:t>
            </a:r>
          </a:p>
        </p:txBody>
      </p:sp>
    </p:spTree>
    <p:extLst>
      <p:ext uri="{BB962C8B-B14F-4D97-AF65-F5344CB8AC3E}">
        <p14:creationId xmlns:p14="http://schemas.microsoft.com/office/powerpoint/2010/main" val="2745105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result of the following expression?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/>
              <a:t>true == "true"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true</a:t>
            </a:r>
            <a:endParaRPr lang="en-US" dirty="0"/>
          </a:p>
          <a:p>
            <a:r>
              <a:rPr lang="en-US" dirty="0"/>
              <a:t>B. </a:t>
            </a:r>
            <a:r>
              <a:rPr lang="en-CA" sz="2800" dirty="0"/>
              <a:t>false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undefined</a:t>
            </a:r>
          </a:p>
          <a:p>
            <a:r>
              <a:rPr lang="en-US" dirty="0"/>
              <a:t>D. </a:t>
            </a:r>
            <a:r>
              <a:rPr lang="en-CA" dirty="0"/>
              <a:t>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60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 err="1"/>
              <a:t>console.log</a:t>
            </a:r>
            <a:r>
              <a:rPr lang="en-CA" sz="4000" dirty="0"/>
              <a:t>( (null - 0) + "0” );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69717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null0</a:t>
            </a:r>
          </a:p>
          <a:p>
            <a:r>
              <a:rPr lang="en-US" dirty="0"/>
              <a:t>B. </a:t>
            </a:r>
            <a:r>
              <a:rPr lang="en-CA" dirty="0"/>
              <a:t>00 </a:t>
            </a:r>
          </a:p>
          <a:p>
            <a:r>
              <a:rPr lang="en-US" dirty="0"/>
              <a:t>C. </a:t>
            </a:r>
            <a:r>
              <a:rPr lang="en-CA" dirty="0"/>
              <a:t>0 </a:t>
            </a:r>
          </a:p>
          <a:p>
            <a:r>
              <a:rPr lang="en-US" dirty="0"/>
              <a:t>D.</a:t>
            </a:r>
            <a:r>
              <a:rPr lang="en-CA" dirty="0"/>
              <a:t> </a:t>
            </a:r>
            <a:r>
              <a:rPr lang="en-CA" dirty="0" err="1"/>
              <a:t>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5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does the following code output?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75" y="2007476"/>
            <a:ext cx="6001011" cy="394733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[1, 2, 3]</a:t>
            </a:r>
          </a:p>
          <a:p>
            <a:r>
              <a:rPr lang="en-US" sz="2400" dirty="0"/>
              <a:t>B. [1, 2, 3, 4]</a:t>
            </a:r>
          </a:p>
          <a:p>
            <a:r>
              <a:rPr lang="en-US" sz="2400" dirty="0"/>
              <a:t>C. [4, 1, 2, 3]</a:t>
            </a:r>
          </a:p>
          <a:p>
            <a:r>
              <a:rPr lang="en-US" sz="2400" dirty="0"/>
              <a:t>D. </a:t>
            </a:r>
            <a:r>
              <a:rPr lang="en-CA" sz="2400" dirty="0"/>
              <a:t>undefined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86B2E2-46E9-E80A-7241-5B49CEB6A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795" y="2375803"/>
            <a:ext cx="5398717" cy="261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89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does the following code output?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75" y="2007476"/>
            <a:ext cx="4773461" cy="394733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0</a:t>
            </a:r>
          </a:p>
          <a:p>
            <a:r>
              <a:rPr lang="en-US" sz="2400" dirty="0"/>
              <a:t>B. 10</a:t>
            </a:r>
          </a:p>
          <a:p>
            <a:r>
              <a:rPr lang="en-US" sz="2400" dirty="0"/>
              <a:t>C. </a:t>
            </a:r>
            <a:r>
              <a:rPr lang="en-US" sz="2400" dirty="0" err="1"/>
              <a:t>NaN</a:t>
            </a:r>
            <a:endParaRPr lang="en-US" sz="2400" dirty="0"/>
          </a:p>
          <a:p>
            <a:r>
              <a:rPr lang="en-US" sz="2400" dirty="0"/>
              <a:t>D. </a:t>
            </a:r>
            <a:r>
              <a:rPr lang="en-CA" sz="2400" dirty="0"/>
              <a:t>undefined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E8E09A-DDA0-898B-EDF4-8EDD40A89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0672" y="2120030"/>
            <a:ext cx="6409325" cy="344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27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does the following code output?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75" y="2007476"/>
            <a:ext cx="4773461" cy="394733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100</a:t>
            </a:r>
          </a:p>
          <a:p>
            <a:r>
              <a:rPr lang="en-US" sz="2400" dirty="0"/>
              <a:t>B. 10</a:t>
            </a:r>
          </a:p>
          <a:p>
            <a:r>
              <a:rPr lang="en-US" sz="2400" dirty="0"/>
              <a:t>C. Error</a:t>
            </a:r>
          </a:p>
          <a:p>
            <a:r>
              <a:rPr lang="en-US" sz="2400" dirty="0"/>
              <a:t>D. </a:t>
            </a:r>
            <a:r>
              <a:rPr lang="en-CA" sz="2400" dirty="0"/>
              <a:t>undefined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B6D6ED-AF3F-DEB0-0B5C-38BAF657F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1172" y="1972850"/>
            <a:ext cx="4926991" cy="365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911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does the following code output?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75" y="2007476"/>
            <a:ext cx="4773461" cy="394733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3</a:t>
            </a:r>
          </a:p>
          <a:p>
            <a:r>
              <a:rPr lang="en-US" sz="2400" dirty="0"/>
              <a:t>B. 10</a:t>
            </a:r>
          </a:p>
          <a:p>
            <a:r>
              <a:rPr lang="en-US" sz="2400" dirty="0"/>
              <a:t>C. 4</a:t>
            </a:r>
          </a:p>
          <a:p>
            <a:r>
              <a:rPr lang="en-US" sz="2400" dirty="0"/>
              <a:t>D. </a:t>
            </a:r>
            <a:r>
              <a:rPr lang="en-CA" sz="2400" dirty="0"/>
              <a:t>11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CBAE02-9BE1-53B3-616C-F62354746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124" y="2477190"/>
            <a:ext cx="6494676" cy="228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6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3D35DEC-0719-6BBF-132A-BF5E0659D4FD}"/>
              </a:ext>
            </a:extLst>
          </p:cNvPr>
          <p:cNvSpPr txBox="1">
            <a:spLocks/>
          </p:cNvSpPr>
          <p:nvPr/>
        </p:nvSpPr>
        <p:spPr>
          <a:xfrm>
            <a:off x="838200" y="87698"/>
            <a:ext cx="10515600" cy="1642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4000" dirty="0"/>
              <a:t>Which of the following statements about JavaScript is correct?</a:t>
            </a:r>
            <a:endParaRPr lang="en-US" sz="4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BC3583-3690-DFB2-9B92-F37654F9DDCE}"/>
              </a:ext>
            </a:extLst>
          </p:cNvPr>
          <p:cNvSpPr txBox="1">
            <a:spLocks/>
          </p:cNvSpPr>
          <p:nvPr/>
        </p:nvSpPr>
        <p:spPr>
          <a:xfrm>
            <a:off x="739036" y="1603332"/>
            <a:ext cx="10767164" cy="4726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A. </a:t>
            </a:r>
            <a:r>
              <a:rPr lang="en-CA" dirty="0"/>
              <a:t>JavaScript must be compiled before running. </a:t>
            </a:r>
          </a:p>
          <a:p>
            <a:r>
              <a:rPr lang="en-US" dirty="0"/>
              <a:t>B. </a:t>
            </a:r>
            <a:r>
              <a:rPr lang="en-CA" dirty="0"/>
              <a:t>JavaScript can only be run in a web browser.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JavaScript can run on both client and server side.</a:t>
            </a:r>
            <a:endParaRPr lang="en-US" dirty="0"/>
          </a:p>
          <a:p>
            <a:r>
              <a:rPr lang="en-US" dirty="0"/>
              <a:t>D. J</a:t>
            </a:r>
            <a:r>
              <a:rPr lang="en-CA" dirty="0" err="1"/>
              <a:t>avaScript</a:t>
            </a:r>
            <a:r>
              <a:rPr lang="en-CA" dirty="0"/>
              <a:t> cannot handle event-driven 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programming.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2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does the following code output?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75" y="2007476"/>
            <a:ext cx="4773461" cy="394733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greater</a:t>
            </a:r>
          </a:p>
          <a:p>
            <a:r>
              <a:rPr lang="en-US" sz="2400" dirty="0"/>
              <a:t>B. less</a:t>
            </a:r>
          </a:p>
          <a:p>
            <a:r>
              <a:rPr lang="en-US" sz="2400" dirty="0"/>
              <a:t>C. undefined</a:t>
            </a:r>
          </a:p>
          <a:p>
            <a:r>
              <a:rPr lang="en-US" sz="2400" dirty="0"/>
              <a:t>D. </a:t>
            </a:r>
            <a:r>
              <a:rPr lang="en-CA" sz="2400" dirty="0"/>
              <a:t>error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D1804F-06AE-34D6-D1B7-AC53C2E04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052" y="2860718"/>
            <a:ext cx="6785946" cy="198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09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will be the outputs for </a:t>
            </a:r>
            <a:r>
              <a:rPr lang="en-CA" sz="4000" dirty="0" err="1"/>
              <a:t>testLet</a:t>
            </a:r>
            <a:r>
              <a:rPr lang="en-CA" sz="4000" dirty="0"/>
              <a:t> and </a:t>
            </a:r>
            <a:r>
              <a:rPr lang="en-CA" sz="4000" dirty="0" err="1"/>
              <a:t>testVar</a:t>
            </a:r>
            <a:r>
              <a:rPr lang="en-CA" sz="4000" dirty="0"/>
              <a:t> respectively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7475"/>
            <a:ext cx="3445701" cy="4169487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10, 10</a:t>
            </a:r>
          </a:p>
          <a:p>
            <a:r>
              <a:rPr lang="en-US" dirty="0"/>
              <a:t>B. </a:t>
            </a:r>
            <a:r>
              <a:rPr lang="fr-FR" dirty="0"/>
              <a:t>10, </a:t>
            </a:r>
            <a:r>
              <a:rPr lang="fr-FR" dirty="0" err="1"/>
              <a:t>undefined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error, 10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error, error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044986-010B-C9CD-D412-207C5100E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707" y="4387978"/>
            <a:ext cx="4389998" cy="23105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214287-D3AE-2CEE-5B0E-6700A3333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101" y="1816148"/>
            <a:ext cx="3105210" cy="227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260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will be the outputs for 1 and 2 respectively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7475"/>
            <a:ext cx="3445701" cy="4169487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5, error</a:t>
            </a:r>
          </a:p>
          <a:p>
            <a:r>
              <a:rPr lang="en-US" dirty="0"/>
              <a:t>B. </a:t>
            </a:r>
            <a:r>
              <a:rPr lang="fr-FR" dirty="0" err="1"/>
              <a:t>error</a:t>
            </a:r>
            <a:r>
              <a:rPr lang="fr-FR" dirty="0"/>
              <a:t>, 5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5, 5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undefined, error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0F7C25-7A55-26B6-B37E-271BD5023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393" y="2249599"/>
            <a:ext cx="4505312" cy="11794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63957D-3CF2-65AC-500C-35B51694D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389" y="3994175"/>
            <a:ext cx="4505308" cy="1179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17A379-51E6-5C3D-F967-1711B098A4FC}"/>
              </a:ext>
            </a:extLst>
          </p:cNvPr>
          <p:cNvSpPr txBox="1"/>
          <p:nvPr/>
        </p:nvSpPr>
        <p:spPr>
          <a:xfrm>
            <a:off x="6473952" y="2578608"/>
            <a:ext cx="582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105F92-8E6C-EC91-55CB-52026123473F}"/>
              </a:ext>
            </a:extLst>
          </p:cNvPr>
          <p:cNvSpPr txBox="1"/>
          <p:nvPr/>
        </p:nvSpPr>
        <p:spPr>
          <a:xfrm>
            <a:off x="6473952" y="4260709"/>
            <a:ext cx="582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594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of the following is true about null in JavaScript?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75428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 err="1"/>
              <a:t>typeof</a:t>
            </a:r>
            <a:r>
              <a:rPr lang="en-CA" dirty="0"/>
              <a:t> null returns "null"</a:t>
            </a:r>
          </a:p>
          <a:p>
            <a:r>
              <a:rPr lang="en-US" dirty="0"/>
              <a:t>B.</a:t>
            </a:r>
            <a:r>
              <a:rPr lang="en-CA" dirty="0"/>
              <a:t> null is equal to undefined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null is an object</a:t>
            </a:r>
          </a:p>
          <a:p>
            <a:r>
              <a:rPr lang="en-US" dirty="0"/>
              <a:t>D. </a:t>
            </a:r>
            <a:r>
              <a:rPr lang="en-CA" dirty="0"/>
              <a:t>null has a length of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77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3275"/>
            <a:ext cx="12192000" cy="1545318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will be the output of the following code snippet?</a:t>
            </a:r>
            <a:endParaRPr lang="en-US" sz="40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6D239AA-D41C-F5C1-0A2D-3780A6A85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59" y="1863203"/>
            <a:ext cx="7153405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[9, 6, 5, 5, 2, 1]</a:t>
            </a:r>
          </a:p>
          <a:p>
            <a:r>
              <a:rPr lang="en-US" dirty="0"/>
              <a:t>B.</a:t>
            </a:r>
            <a:r>
              <a:rPr lang="en-CA" dirty="0"/>
              <a:t> [1, 2, 5, 5, 6, 9]</a:t>
            </a:r>
          </a:p>
          <a:p>
            <a:r>
              <a:rPr lang="en-US" dirty="0"/>
              <a:t>C.</a:t>
            </a:r>
            <a:r>
              <a:rPr lang="en-CA" dirty="0"/>
              <a:t> [1, 5, 2, 6, 5, 9]</a:t>
            </a:r>
          </a:p>
          <a:p>
            <a:r>
              <a:rPr lang="en-US" dirty="0"/>
              <a:t>D. </a:t>
            </a:r>
            <a:r>
              <a:rPr lang="en-CA" dirty="0"/>
              <a:t>[5, 2, 9, 1, 5, 6]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8CDAA4-626E-B7D3-650F-C91CE4262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6845" y="2523745"/>
            <a:ext cx="6259667" cy="270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83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is the final value of variable sum after the following JavaScript code is executed?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fr-FR" dirty="0"/>
              <a:t>20</a:t>
            </a:r>
            <a:endParaRPr lang="en-US" dirty="0"/>
          </a:p>
          <a:p>
            <a:r>
              <a:rPr lang="en-US" dirty="0"/>
              <a:t>B. </a:t>
            </a:r>
            <a:r>
              <a:rPr lang="fr-FR" dirty="0"/>
              <a:t>0</a:t>
            </a:r>
            <a:endParaRPr lang="en-US" dirty="0"/>
          </a:p>
          <a:p>
            <a:r>
              <a:rPr lang="en-US" dirty="0"/>
              <a:t>C. </a:t>
            </a:r>
            <a:r>
              <a:rPr lang="fr-FR" dirty="0"/>
              <a:t>1</a:t>
            </a:r>
            <a:endParaRPr lang="en-CA" dirty="0"/>
          </a:p>
          <a:p>
            <a:r>
              <a:rPr lang="en-US" dirty="0"/>
              <a:t>D. 21</a:t>
            </a:r>
          </a:p>
          <a:p>
            <a:r>
              <a:rPr lang="en-US" dirty="0"/>
              <a:t>E. None of the above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DF6F9-AF77-731F-F301-400135771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576" y="2355341"/>
            <a:ext cx="4548632" cy="285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768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How How do you import a JavaScript file into an HTML document?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&lt;import </a:t>
            </a:r>
            <a:r>
              <a:rPr lang="en-CA" dirty="0" err="1"/>
              <a:t>src</a:t>
            </a:r>
            <a:r>
              <a:rPr lang="en-CA" dirty="0"/>
              <a:t>="</a:t>
            </a:r>
            <a:r>
              <a:rPr lang="en-CA" dirty="0" err="1"/>
              <a:t>myScript.js</a:t>
            </a:r>
            <a:r>
              <a:rPr lang="en-CA" dirty="0"/>
              <a:t>"&gt;</a:t>
            </a:r>
          </a:p>
          <a:p>
            <a:r>
              <a:rPr lang="en-US" dirty="0"/>
              <a:t>B. </a:t>
            </a:r>
            <a:r>
              <a:rPr lang="en-CA" dirty="0"/>
              <a:t>&lt;link </a:t>
            </a:r>
            <a:r>
              <a:rPr lang="en-CA" dirty="0" err="1"/>
              <a:t>href</a:t>
            </a:r>
            <a:r>
              <a:rPr lang="en-CA" dirty="0"/>
              <a:t>="</a:t>
            </a:r>
            <a:r>
              <a:rPr lang="en-CA" dirty="0" err="1"/>
              <a:t>myScript.js</a:t>
            </a:r>
            <a:r>
              <a:rPr lang="en-CA" dirty="0"/>
              <a:t>"&gt;</a:t>
            </a:r>
          </a:p>
          <a:p>
            <a:r>
              <a:rPr lang="en-US" dirty="0"/>
              <a:t>C. </a:t>
            </a:r>
            <a:r>
              <a:rPr lang="en-CA" dirty="0"/>
              <a:t>&lt;script </a:t>
            </a:r>
            <a:r>
              <a:rPr lang="en-CA" dirty="0" err="1"/>
              <a:t>src</a:t>
            </a:r>
            <a:r>
              <a:rPr lang="en-CA" dirty="0"/>
              <a:t>="</a:t>
            </a:r>
            <a:r>
              <a:rPr lang="en-CA" dirty="0" err="1"/>
              <a:t>myScript.js</a:t>
            </a:r>
            <a:r>
              <a:rPr lang="en-CA" dirty="0"/>
              <a:t>"&gt;&lt;/script&gt;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&lt;include </a:t>
            </a:r>
            <a:r>
              <a:rPr lang="en-CA" dirty="0" err="1"/>
              <a:t>src</a:t>
            </a:r>
            <a:r>
              <a:rPr lang="en-CA" dirty="0"/>
              <a:t>="</a:t>
            </a:r>
            <a:r>
              <a:rPr lang="en-CA" dirty="0" err="1"/>
              <a:t>myScript.js</a:t>
            </a:r>
            <a:r>
              <a:rPr lang="en-CA" dirty="0"/>
              <a:t>"&gt;&lt;/include&gt;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92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6" y="2423712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JavaScript has five primitive types: Number, String, Boolean, Undefined, and Null.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2274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6" y="2423712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The following code will print true </a:t>
            </a:r>
            <a:r>
              <a:rPr lang="en-CA" sz="4000" dirty="0" err="1"/>
              <a:t>console.log</a:t>
            </a:r>
            <a:r>
              <a:rPr lang="en-CA" sz="4000" dirty="0"/>
              <a:t>(</a:t>
            </a:r>
            <a:r>
              <a:rPr lang="en-CA" sz="4000" dirty="0" err="1"/>
              <a:t>NaN</a:t>
            </a:r>
            <a:r>
              <a:rPr lang="en-CA" sz="4000" dirty="0"/>
              <a:t> == </a:t>
            </a:r>
            <a:r>
              <a:rPr lang="en-CA" sz="4000" dirty="0" err="1"/>
              <a:t>NaN</a:t>
            </a:r>
            <a:r>
              <a:rPr lang="en-CA" sz="4000" dirty="0"/>
              <a:t>);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34762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6" y="2423712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The following code will print true </a:t>
            </a:r>
            <a:r>
              <a:rPr lang="en-CA" sz="4000" dirty="0" err="1"/>
              <a:t>console.log</a:t>
            </a:r>
            <a:r>
              <a:rPr lang="en-CA" sz="4000" dirty="0"/>
              <a:t>(0.1 + 0.2 == 0.3);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399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3D35DEC-0719-6BBF-132A-BF5E0659D4FD}"/>
              </a:ext>
            </a:extLst>
          </p:cNvPr>
          <p:cNvSpPr txBox="1">
            <a:spLocks/>
          </p:cNvSpPr>
          <p:nvPr/>
        </p:nvSpPr>
        <p:spPr>
          <a:xfrm>
            <a:off x="838200" y="87698"/>
            <a:ext cx="10515600" cy="1642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4000" dirty="0"/>
              <a:t>Who originally developed JavaScript, and what was its initial name?</a:t>
            </a:r>
            <a:endParaRPr lang="en-US" sz="4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BC3583-3690-DFB2-9B92-F37654F9DDCE}"/>
              </a:ext>
            </a:extLst>
          </p:cNvPr>
          <p:cNvSpPr txBox="1">
            <a:spLocks/>
          </p:cNvSpPr>
          <p:nvPr/>
        </p:nvSpPr>
        <p:spPr>
          <a:xfrm>
            <a:off x="739036" y="1603332"/>
            <a:ext cx="10767164" cy="4726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A. </a:t>
            </a:r>
            <a:r>
              <a:rPr lang="en-CA" dirty="0"/>
              <a:t>Brendan </a:t>
            </a:r>
            <a:r>
              <a:rPr lang="en-CA" dirty="0" err="1"/>
              <a:t>Eich</a:t>
            </a:r>
            <a:r>
              <a:rPr lang="en-CA" dirty="0"/>
              <a:t>, JavaScript </a:t>
            </a:r>
          </a:p>
          <a:p>
            <a:r>
              <a:rPr lang="en-US" dirty="0"/>
              <a:t>B.</a:t>
            </a:r>
            <a:r>
              <a:rPr lang="en-CA" dirty="0"/>
              <a:t> Brendan </a:t>
            </a:r>
            <a:r>
              <a:rPr lang="en-CA" dirty="0" err="1"/>
              <a:t>Eich</a:t>
            </a:r>
            <a:r>
              <a:rPr lang="en-CA" dirty="0"/>
              <a:t>, </a:t>
            </a:r>
            <a:r>
              <a:rPr lang="en-CA" dirty="0" err="1"/>
              <a:t>LiveScript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James Gosling, JavaScript </a:t>
            </a:r>
          </a:p>
          <a:p>
            <a:r>
              <a:rPr lang="en-US" dirty="0"/>
              <a:t>D. </a:t>
            </a:r>
            <a:r>
              <a:rPr lang="en-CA" dirty="0"/>
              <a:t>James Gosling, </a:t>
            </a:r>
            <a:r>
              <a:rPr lang="en-CA" dirty="0" err="1"/>
              <a:t>LiveScript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24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6" y="2423712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</a:t>
            </a:r>
            <a:r>
              <a:rPr lang="en-CA" sz="4000" dirty="0" err="1"/>
              <a:t>console.log</a:t>
            </a:r>
            <a:r>
              <a:rPr lang="en-CA" sz="4000" dirty="0"/>
              <a:t>(3 &gt; 2 &gt; 1); prints true?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50675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6" y="2423712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does "</a:t>
            </a:r>
            <a:r>
              <a:rPr lang="en-CA" sz="4000" dirty="0" err="1"/>
              <a:t>hello".split</a:t>
            </a:r>
            <a:r>
              <a:rPr lang="en-CA" sz="4000" dirty="0"/>
              <a:t>("") has the same effect as […"hello"]?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316704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1999" cy="16409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dirty="0"/>
              <a:t>Write functions that will do the following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170179" y="1960031"/>
            <a:ext cx="5456425" cy="21364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Write a JavaScript function that accepts two arguments, a string and a letter and the function will count the number of occurrences of the specified letter within the string. </a:t>
            </a:r>
            <a:br>
              <a:rPr lang="en-CA" sz="2000" dirty="0"/>
            </a:b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Sample arguments : 'w3resource.com', 'o' </a:t>
            </a:r>
            <a:b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Expected output : 2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E239ACE-3020-68D5-1EF7-DA24D1A7D406}"/>
              </a:ext>
            </a:extLst>
          </p:cNvPr>
          <p:cNvSpPr txBox="1">
            <a:spLocks/>
          </p:cNvSpPr>
          <p:nvPr/>
        </p:nvSpPr>
        <p:spPr>
          <a:xfrm>
            <a:off x="6352034" y="1960029"/>
            <a:ext cx="5456425" cy="21364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Write a JavaScript function that checks whether a passed string is a palindrome or not? </a:t>
            </a:r>
            <a:br>
              <a:rPr lang="en-CA" sz="2000" dirty="0"/>
            </a:b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 palindrome is word, phrase, or sequence that reads the same backward as forward, e.g., madam or was it a car or a cat I saw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C2564FD-10D3-1DE1-6739-4E3CC437199E}"/>
              </a:ext>
            </a:extLst>
          </p:cNvPr>
          <p:cNvSpPr txBox="1">
            <a:spLocks/>
          </p:cNvSpPr>
          <p:nvPr/>
        </p:nvSpPr>
        <p:spPr>
          <a:xfrm>
            <a:off x="170179" y="4277550"/>
            <a:ext cx="5224781" cy="24972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Write a JavaScript function that accepts a number as a parameter and checks whether it is prime or not using recursion. </a:t>
            </a:r>
            <a:br>
              <a:rPr lang="en-CA" sz="2000" dirty="0"/>
            </a:b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Note : A prime number (or a prime) is a natural number greater than 1 that has no positive divisors other than 1 and itself.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980DF8B-49BC-7519-310E-30D24138A077}"/>
              </a:ext>
            </a:extLst>
          </p:cNvPr>
          <p:cNvSpPr txBox="1">
            <a:spLocks/>
          </p:cNvSpPr>
          <p:nvPr/>
        </p:nvSpPr>
        <p:spPr>
          <a:xfrm>
            <a:off x="5864355" y="4270696"/>
            <a:ext cx="6157466" cy="24972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Write a JavaScript function to extract unique characters from a string. </a:t>
            </a:r>
            <a:br>
              <a:rPr lang="en-CA" sz="2000" dirty="0"/>
            </a:b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Example string : "</a:t>
            </a:r>
            <a:r>
              <a:rPr lang="en-CA" sz="20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thequickbrownfoxjumpsoverthelazydog</a:t>
            </a: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"</a:t>
            </a:r>
            <a:br>
              <a:rPr lang="en-C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Expected Output : "</a:t>
            </a:r>
            <a:r>
              <a:rPr lang="en-CA" sz="20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thequickbrownfxjmpsvlazydg</a:t>
            </a:r>
            <a:r>
              <a:rPr lang="en-CA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"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30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3D35DEC-0719-6BBF-132A-BF5E0659D4FD}"/>
              </a:ext>
            </a:extLst>
          </p:cNvPr>
          <p:cNvSpPr txBox="1">
            <a:spLocks/>
          </p:cNvSpPr>
          <p:nvPr/>
        </p:nvSpPr>
        <p:spPr>
          <a:xfrm>
            <a:off x="838200" y="87698"/>
            <a:ext cx="10515600" cy="1642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4000" dirty="0"/>
              <a:t>Which of the following results in string concatenation?</a:t>
            </a:r>
            <a:endParaRPr lang="en-US" sz="4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BC3583-3690-DFB2-9B92-F37654F9DDCE}"/>
              </a:ext>
            </a:extLst>
          </p:cNvPr>
          <p:cNvSpPr txBox="1">
            <a:spLocks/>
          </p:cNvSpPr>
          <p:nvPr/>
        </p:nvSpPr>
        <p:spPr>
          <a:xfrm>
            <a:off x="739036" y="1603332"/>
            <a:ext cx="10767164" cy="4726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A. </a:t>
            </a:r>
            <a:r>
              <a:rPr lang="en-CA" dirty="0"/>
              <a:t>1 + 2</a:t>
            </a:r>
          </a:p>
          <a:p>
            <a:r>
              <a:rPr lang="en-US" dirty="0"/>
              <a:t>B.</a:t>
            </a:r>
            <a:r>
              <a:rPr lang="en-CA" dirty="0"/>
              <a:t> "1" + 2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1 + "2"</a:t>
            </a:r>
          </a:p>
          <a:p>
            <a:r>
              <a:rPr lang="en-US" dirty="0"/>
              <a:t>D. </a:t>
            </a:r>
            <a:r>
              <a:rPr lang="en-CA" dirty="0"/>
              <a:t>Both b and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76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 err="1"/>
              <a:t>console.log</a:t>
            </a:r>
            <a:r>
              <a:rPr lang="en-CA" sz="4000" dirty="0"/>
              <a:t>( "5" - 3 );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2</a:t>
            </a:r>
            <a:endParaRPr lang="en-US" dirty="0"/>
          </a:p>
          <a:p>
            <a:r>
              <a:rPr lang="en-US" dirty="0"/>
              <a:t>B. </a:t>
            </a:r>
            <a:r>
              <a:rPr lang="en-CA" sz="2800" dirty="0"/>
              <a:t>"2"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 err="1"/>
              <a:t>NaN</a:t>
            </a:r>
            <a:endParaRPr lang="en-CA" dirty="0"/>
          </a:p>
          <a:p>
            <a:r>
              <a:rPr lang="en-US" dirty="0"/>
              <a:t>D. </a:t>
            </a:r>
            <a:r>
              <a:rPr lang="en-CA" dirty="0"/>
              <a:t>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7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942440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/>
              <a:t>+true;</a:t>
            </a:r>
            <a:br>
              <a:rPr lang="en-CA" sz="4000" dirty="0"/>
            </a:br>
            <a:r>
              <a:rPr lang="en-CA" sz="4000" dirty="0"/>
              <a:t>! 'Lydia';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1 and false</a:t>
            </a:r>
            <a:endParaRPr lang="en-US" dirty="0"/>
          </a:p>
          <a:p>
            <a:r>
              <a:rPr lang="en-US" dirty="0"/>
              <a:t>B. </a:t>
            </a:r>
            <a:r>
              <a:rPr lang="en-CA" sz="2800" dirty="0"/>
              <a:t>false and </a:t>
            </a:r>
            <a:r>
              <a:rPr lang="en-CA" sz="2800" dirty="0" err="1"/>
              <a:t>NaN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false and false</a:t>
            </a:r>
          </a:p>
          <a:p>
            <a:r>
              <a:rPr lang="en-US" dirty="0"/>
              <a:t>D. </a:t>
            </a:r>
            <a:r>
              <a:rPr lang="en-CA" dirty="0"/>
              <a:t>1 and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4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 err="1"/>
              <a:t>console.log</a:t>
            </a:r>
            <a:r>
              <a:rPr lang="en-CA" sz="4000" dirty="0"/>
              <a:t>( 1 + "2" + "2" );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122</a:t>
            </a:r>
            <a:endParaRPr lang="en-US" dirty="0"/>
          </a:p>
          <a:p>
            <a:r>
              <a:rPr lang="en-US" dirty="0"/>
              <a:t>B. </a:t>
            </a:r>
            <a:r>
              <a:rPr lang="fr-FR" sz="2800" dirty="0"/>
              <a:t>32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NaN2</a:t>
            </a:r>
          </a:p>
          <a:p>
            <a:r>
              <a:rPr lang="en-US" dirty="0"/>
              <a:t>D. </a:t>
            </a:r>
            <a:r>
              <a:rPr lang="en-CA" dirty="0" err="1"/>
              <a:t>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0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JavaScript feature allows functions to be passed as arguments to other functions?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Prototypal inheritance</a:t>
            </a:r>
          </a:p>
          <a:p>
            <a:r>
              <a:rPr lang="en-US" dirty="0"/>
              <a:t>B. </a:t>
            </a:r>
            <a:r>
              <a:rPr lang="en-CA" dirty="0"/>
              <a:t>Lambda</a:t>
            </a:r>
          </a:p>
          <a:p>
            <a:r>
              <a:rPr lang="en-US" dirty="0"/>
              <a:t>C. </a:t>
            </a:r>
            <a:r>
              <a:rPr lang="en-CA" dirty="0"/>
              <a:t>Hoisting</a:t>
            </a:r>
          </a:p>
          <a:p>
            <a:r>
              <a:rPr lang="en-US" dirty="0"/>
              <a:t>D. </a:t>
            </a:r>
            <a:r>
              <a:rPr lang="en-CA" dirty="0"/>
              <a:t>Event bubbling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98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is the output of the following code?</a:t>
            </a:r>
            <a:br>
              <a:rPr lang="en-CA" sz="4000" dirty="0"/>
            </a:br>
            <a:br>
              <a:rPr lang="en-CA" sz="4000" dirty="0"/>
            </a:br>
            <a:r>
              <a:rPr lang="en-CA" sz="4000" dirty="0" err="1"/>
              <a:t>console.log</a:t>
            </a:r>
            <a:r>
              <a:rPr lang="en-CA" sz="4000" dirty="0"/>
              <a:t>( 0 == false );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true</a:t>
            </a:r>
            <a:endParaRPr lang="en-US" dirty="0"/>
          </a:p>
          <a:p>
            <a:r>
              <a:rPr lang="en-US" dirty="0"/>
              <a:t>B. </a:t>
            </a:r>
            <a:r>
              <a:rPr lang="en-CA" sz="2800" dirty="0"/>
              <a:t>false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 err="1"/>
              <a:t>NaN</a:t>
            </a:r>
            <a:endParaRPr lang="en-CA" dirty="0"/>
          </a:p>
          <a:p>
            <a:r>
              <a:rPr lang="en-US" dirty="0"/>
              <a:t>D. </a:t>
            </a:r>
            <a:r>
              <a:rPr lang="en-CA" dirty="0"/>
              <a:t>Undefined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07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6963</TotalTime>
  <Words>1146</Words>
  <Application>Microsoft Macintosh PowerPoint</Application>
  <PresentationFormat>Widescreen</PresentationFormat>
  <Paragraphs>140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-webkit-standard</vt:lpstr>
      <vt:lpstr>Aptos</vt:lpstr>
      <vt:lpstr>Aptos Display</vt:lpstr>
      <vt:lpstr>Arial</vt:lpstr>
      <vt:lpstr>Office Theme</vt:lpstr>
      <vt:lpstr>Questionnaire</vt:lpstr>
      <vt:lpstr>PowerPoint Presentation</vt:lpstr>
      <vt:lpstr>PowerPoint Presentation</vt:lpstr>
      <vt:lpstr>PowerPoint Presentation</vt:lpstr>
      <vt:lpstr>What is the output of the following code?  console.log( "5" - 3 );</vt:lpstr>
      <vt:lpstr>What is the output of the following code?  +true; ! 'Lydia';</vt:lpstr>
      <vt:lpstr>What is the output of the following code?  console.log( 1 + "2" + "2" );</vt:lpstr>
      <vt:lpstr>Which JavaScript feature allows functions to be passed as arguments to other functions?</vt:lpstr>
      <vt:lpstr>What is the output of the following code?  console.log( 0 == false );</vt:lpstr>
      <vt:lpstr>What is the output of the following code?  console.log( typeof NaN);</vt:lpstr>
      <vt:lpstr>What is the output of the following code?  console.log(('b' + 'a' + + 'a' + 'a').toLowerCase());</vt:lpstr>
      <vt:lpstr>What is the output of the following code?  console.log(true + false);</vt:lpstr>
      <vt:lpstr>Which method is used to parse a string and return an integer in JavaScript?</vt:lpstr>
      <vt:lpstr>What is the result of the following expression?  true == "true"</vt:lpstr>
      <vt:lpstr>What is the output of the following code?  console.log( (null - 0) + "0” );</vt:lpstr>
      <vt:lpstr>What does the following code output?</vt:lpstr>
      <vt:lpstr>What does the following code output?</vt:lpstr>
      <vt:lpstr>What does the following code output?</vt:lpstr>
      <vt:lpstr>What does the following code output?</vt:lpstr>
      <vt:lpstr>What does the following code output?</vt:lpstr>
      <vt:lpstr>What will be the outputs for testLet and testVar respectively</vt:lpstr>
      <vt:lpstr>What will be the outputs for 1 and 2 respectively</vt:lpstr>
      <vt:lpstr>Which of the following is true about null in JavaScript?</vt:lpstr>
      <vt:lpstr>What will be the output of the following code snippet?</vt:lpstr>
      <vt:lpstr>What is the final value of variable sum after the following JavaScript code is executed?</vt:lpstr>
      <vt:lpstr>How How do you import a JavaScript file into an HTML document?</vt:lpstr>
      <vt:lpstr>True or False: JavaScript has five primitive types: Number, String, Boolean, Undefined, and Null.</vt:lpstr>
      <vt:lpstr>True or False: The following code will print true console.log(NaN == NaN);</vt:lpstr>
      <vt:lpstr>True or False: The following code will print true console.log(0.1 + 0.2 == 0.3);</vt:lpstr>
      <vt:lpstr>True or False: console.log(3 &gt; 2 &gt; 1); prints true?</vt:lpstr>
      <vt:lpstr>True or False: does "hello".split("") has the same effect as […"hello"]?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Beaudelaire Tsoungui Nzodoumkouo</dc:creator>
  <cp:lastModifiedBy>Beaudelaire Tsoungui Nzodoumkouo</cp:lastModifiedBy>
  <cp:revision>24</cp:revision>
  <dcterms:created xsi:type="dcterms:W3CDTF">2024-07-03T20:15:14Z</dcterms:created>
  <dcterms:modified xsi:type="dcterms:W3CDTF">2024-07-24T21:39:42Z</dcterms:modified>
</cp:coreProperties>
</file>