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sldIdLst>
    <p:sldId id="256" r:id="rId2"/>
    <p:sldId id="268" r:id="rId3"/>
    <p:sldId id="269" r:id="rId4"/>
    <p:sldId id="296" r:id="rId5"/>
    <p:sldId id="292" r:id="rId6"/>
    <p:sldId id="270" r:id="rId7"/>
    <p:sldId id="277" r:id="rId8"/>
    <p:sldId id="278" r:id="rId9"/>
    <p:sldId id="271" r:id="rId10"/>
    <p:sldId id="289" r:id="rId11"/>
    <p:sldId id="279" r:id="rId12"/>
    <p:sldId id="299" r:id="rId13"/>
    <p:sldId id="309" r:id="rId14"/>
    <p:sldId id="308" r:id="rId15"/>
    <p:sldId id="306" r:id="rId16"/>
    <p:sldId id="307" r:id="rId17"/>
    <p:sldId id="300" r:id="rId18"/>
    <p:sldId id="301" r:id="rId19"/>
    <p:sldId id="302" r:id="rId20"/>
    <p:sldId id="303" r:id="rId21"/>
    <p:sldId id="304" r:id="rId22"/>
    <p:sldId id="305" r:id="rId23"/>
    <p:sldId id="272" r:id="rId24"/>
    <p:sldId id="274" r:id="rId25"/>
    <p:sldId id="280" r:id="rId26"/>
    <p:sldId id="284" r:id="rId27"/>
    <p:sldId id="281" r:id="rId28"/>
    <p:sldId id="297" r:id="rId29"/>
    <p:sldId id="282" r:id="rId30"/>
    <p:sldId id="310" r:id="rId31"/>
    <p:sldId id="295" r:id="rId32"/>
    <p:sldId id="311" r:id="rId33"/>
    <p:sldId id="312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96"/>
    <p:restoredTop sz="94694"/>
  </p:normalViewPr>
  <p:slideViewPr>
    <p:cSldViewPr snapToGrid="0">
      <p:cViewPr varScale="1">
        <p:scale>
          <a:sx n="102" d="100"/>
          <a:sy n="102" d="100"/>
        </p:scale>
        <p:origin x="20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3977-330C-C749-A412-CAF2C516749F}" type="datetimeFigureOut">
              <a:rPr lang="en-US" smtClean="0"/>
              <a:t>7/15/24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CB434-7F97-B94D-B6F5-34135E2B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FF418-59B8-7A4C-ABA2-6440312FD8F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FF418-59B8-7A4C-ABA2-6440312FD8F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7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FF418-59B8-7A4C-ABA2-6440312FD8F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21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7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9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3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1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3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8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9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D6D0188-7395-5D49-82E6-FEF4B85E7891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70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html/tryit.asp?filename=tryhtml_defaul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drive.google.com/file/d/1Zz_koNiNjCZ-PmaXAJL-vREFMC2V0Ae1/view?usp=sharing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play?id=CEYQkXJ%2Ff%2B76ztBT2Ucl6YahVxlnDGyszBHpp7sgTS0yEGAxX9pp1yZzrP5yULNjyCj4qhP0wxg07L%2F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html/tryit.asp?filename=tryhtml_defaul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drive.google.com/file/d/1IRpU1VBJRRY8WAEdZJXXL1ywChmv2lya/view?usp=sharin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9C26-A4E5-4C18-510C-4AEB54162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475" y="2605414"/>
            <a:ext cx="3698129" cy="1300370"/>
          </a:xfrm>
        </p:spPr>
        <p:txBody>
          <a:bodyPr>
            <a:normAutofit fontScale="90000"/>
          </a:bodyPr>
          <a:lstStyle/>
          <a:p>
            <a:r>
              <a:rPr lang="en-CA" sz="4900" dirty="0"/>
              <a:t>Knowledge Check</a:t>
            </a:r>
            <a:endParaRPr lang="en-US" sz="4900" dirty="0"/>
          </a:p>
        </p:txBody>
      </p:sp>
    </p:spTree>
    <p:extLst>
      <p:ext uri="{BB962C8B-B14F-4D97-AF65-F5344CB8AC3E}">
        <p14:creationId xmlns:p14="http://schemas.microsoft.com/office/powerpoint/2010/main" val="2960844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In CSS, which of the following selectors is the most specific?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h1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#id</a:t>
            </a:r>
          </a:p>
          <a:p>
            <a:r>
              <a:rPr lang="en-US" dirty="0"/>
              <a:t>C. </a:t>
            </a:r>
            <a:r>
              <a:rPr lang="en-CA" dirty="0"/>
              <a:t>.class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3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of the following statements about the float property is correct?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Floats are used to center-align block-level elements.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Floats allow text to wrap around an element.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Floats are deprecated in modern CSS.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Floats can only be used with images.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6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does the z-index property do?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Sets the stack order of an element</a:t>
            </a:r>
          </a:p>
          <a:p>
            <a:r>
              <a:rPr lang="en-US" dirty="0"/>
              <a:t>B. </a:t>
            </a:r>
            <a:r>
              <a:rPr lang="en-CA" dirty="0"/>
              <a:t>Specifies the zoom level of an element</a:t>
            </a:r>
          </a:p>
          <a:p>
            <a:r>
              <a:rPr lang="en-US" dirty="0"/>
              <a:t>C. </a:t>
            </a:r>
            <a:r>
              <a:rPr lang="en-CA" dirty="0"/>
              <a:t>Controls the visibility of an element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Sets the background color of an element.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12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In which situation will the !important declaration not override other styles?</a:t>
            </a:r>
            <a:br>
              <a:rPr lang="en-CA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When another !important rule with higher specificity is present</a:t>
            </a:r>
          </a:p>
          <a:p>
            <a:r>
              <a:rPr lang="en-US" dirty="0"/>
              <a:t>B. </a:t>
            </a:r>
            <a:r>
              <a:rPr lang="en-CA" dirty="0"/>
              <a:t>When used inside an inline style</a:t>
            </a:r>
          </a:p>
          <a:p>
            <a:r>
              <a:rPr lang="en-US" dirty="0"/>
              <a:t>C. </a:t>
            </a:r>
            <a:r>
              <a:rPr lang="en-CA" dirty="0"/>
              <a:t>When used in an external stylesheet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When the browser does not support CSS3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92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In what scenario should you consider using !important?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When you want to debug CSS issues temporarily</a:t>
            </a:r>
          </a:p>
          <a:p>
            <a:r>
              <a:rPr lang="en-US" dirty="0"/>
              <a:t>B. </a:t>
            </a:r>
            <a:r>
              <a:rPr lang="en-CA" dirty="0"/>
              <a:t>When you want to ensure that a critical style is applied regardless of other styles</a:t>
            </a:r>
          </a:p>
          <a:p>
            <a:r>
              <a:rPr lang="en-US" dirty="0"/>
              <a:t>C. </a:t>
            </a:r>
            <a:r>
              <a:rPr lang="en-CA" dirty="0"/>
              <a:t>When you want to increase the specificity of a selector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Both A and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937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Determine the final rendered colors of the headings on a browser. Choose the correct sequence: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4" y="1825625"/>
            <a:ext cx="5548317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red, green</a:t>
            </a:r>
          </a:p>
          <a:p>
            <a:r>
              <a:rPr lang="en-US" dirty="0"/>
              <a:t>B. </a:t>
            </a:r>
            <a:r>
              <a:rPr lang="en-CA" dirty="0"/>
              <a:t>yellow, purple</a:t>
            </a:r>
          </a:p>
          <a:p>
            <a:r>
              <a:rPr lang="en-US" dirty="0"/>
              <a:t>C. </a:t>
            </a:r>
            <a:r>
              <a:rPr lang="en-CA" dirty="0"/>
              <a:t>red, purple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yellow, green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AEA078-8483-B647-415F-1A19E0E14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0409" y="2249194"/>
            <a:ext cx="5548317" cy="350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699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6"/>
            <a:ext cx="10515600" cy="1058522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In each scenario, what will be the final color of the “Highlighted Note” as displayed in a browser?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5" y="1825625"/>
            <a:ext cx="5366754" cy="435133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A. </a:t>
            </a:r>
            <a:r>
              <a:rPr lang="en-CA" sz="2000" dirty="0"/>
              <a:t>Scenario 1: teal, Scenario 2: gold</a:t>
            </a:r>
          </a:p>
          <a:p>
            <a:r>
              <a:rPr lang="en-US" sz="2000" dirty="0"/>
              <a:t>B. </a:t>
            </a:r>
            <a:r>
              <a:rPr lang="en-CA" sz="2000" dirty="0"/>
              <a:t>Scenario 1: black, Scenario 2: teal</a:t>
            </a:r>
          </a:p>
          <a:p>
            <a:r>
              <a:rPr lang="en-US" sz="2000" dirty="0"/>
              <a:t>C. </a:t>
            </a:r>
            <a:r>
              <a:rPr lang="en-CA" sz="2000" dirty="0"/>
              <a:t>Scenario 1: black, Scenario 2: gold</a:t>
            </a:r>
            <a:endParaRPr lang="en-US" sz="2000" dirty="0"/>
          </a:p>
          <a:p>
            <a:r>
              <a:rPr lang="en-US" sz="2000" dirty="0"/>
              <a:t>D. </a:t>
            </a:r>
            <a:r>
              <a:rPr lang="en-CA" sz="2000" dirty="0"/>
              <a:t>Scenario 1: purple, Scenario 2: black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32F5A2-8BC8-E211-751C-5A4E97A7A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048" y="1611903"/>
            <a:ext cx="6225358" cy="23030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B16AEEE-4B7E-1021-6668-F1D4BD11D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0973" y="4352091"/>
            <a:ext cx="6225358" cy="24936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B1E5B57-D0A0-AC53-C9CB-5C3D34455D67}"/>
              </a:ext>
            </a:extLst>
          </p:cNvPr>
          <p:cNvSpPr txBox="1"/>
          <p:nvPr/>
        </p:nvSpPr>
        <p:spPr>
          <a:xfrm>
            <a:off x="5830295" y="123129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Scenario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4E3E55-2C38-E76C-C934-FC10968D2848}"/>
              </a:ext>
            </a:extLst>
          </p:cNvPr>
          <p:cNvSpPr txBox="1"/>
          <p:nvPr/>
        </p:nvSpPr>
        <p:spPr>
          <a:xfrm>
            <a:off x="5872048" y="401770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Scenario 2</a:t>
            </a:r>
          </a:p>
        </p:txBody>
      </p:sp>
    </p:spTree>
    <p:extLst>
      <p:ext uri="{BB962C8B-B14F-4D97-AF65-F5344CB8AC3E}">
        <p14:creationId xmlns:p14="http://schemas.microsoft.com/office/powerpoint/2010/main" val="194831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Which of the following methods best enforces a responsive design strategy focusing on mobile-first development?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A. </a:t>
            </a:r>
            <a:r>
              <a:rPr lang="en-CA" sz="2400" dirty="0"/>
              <a:t>Begin designing for desktop screens and progressively enhance for mobile.</a:t>
            </a:r>
          </a:p>
          <a:p>
            <a:r>
              <a:rPr lang="en-US" sz="2400" dirty="0"/>
              <a:t>B. </a:t>
            </a:r>
            <a:r>
              <a:rPr lang="en-CA" sz="2400" dirty="0"/>
              <a:t>Create a separate mobile version of the website.</a:t>
            </a:r>
            <a:endParaRPr lang="en-US" sz="2400" dirty="0"/>
          </a:p>
          <a:p>
            <a:r>
              <a:rPr lang="en-US" sz="2400" dirty="0"/>
              <a:t>C.</a:t>
            </a:r>
            <a:r>
              <a:rPr lang="en-CA" sz="2400" dirty="0"/>
              <a:t> Start by designing for mobile devices and use media queries for larger screens.</a:t>
            </a:r>
          </a:p>
          <a:p>
            <a:r>
              <a:rPr lang="en-US" sz="2400" dirty="0"/>
              <a:t>D. </a:t>
            </a:r>
            <a:r>
              <a:rPr lang="en-CA" sz="2400" dirty="0"/>
              <a:t>Use fixed widths and heights for all elements..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4567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Which selector combination would correctly apply styles to all &lt;p&gt; tags within a &lt;div&gt; but not within any other element?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div p</a:t>
            </a:r>
          </a:p>
          <a:p>
            <a:r>
              <a:rPr lang="en-US" dirty="0"/>
              <a:t>B. </a:t>
            </a:r>
            <a:r>
              <a:rPr lang="en-CA" dirty="0"/>
              <a:t>p div</a:t>
            </a:r>
            <a:endParaRPr lang="en-US" dirty="0"/>
          </a:p>
          <a:p>
            <a:r>
              <a:rPr lang="en-US" dirty="0"/>
              <a:t>C.</a:t>
            </a:r>
            <a:r>
              <a:rPr lang="en-CA" dirty="0"/>
              <a:t> div + p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p &gt; div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27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How would you select only the first child element of a &lt;div&gt;?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 err="1"/>
              <a:t>div:first-child</a:t>
            </a:r>
            <a:endParaRPr lang="en-CA" dirty="0"/>
          </a:p>
          <a:p>
            <a:r>
              <a:rPr lang="en-US" dirty="0"/>
              <a:t>B. </a:t>
            </a:r>
            <a:r>
              <a:rPr lang="en-CA" dirty="0" err="1"/>
              <a:t>div:first</a:t>
            </a:r>
            <a:endParaRPr lang="en-US" dirty="0"/>
          </a:p>
          <a:p>
            <a:r>
              <a:rPr lang="en-US" dirty="0"/>
              <a:t>C.</a:t>
            </a:r>
            <a:r>
              <a:rPr lang="en-CA" dirty="0"/>
              <a:t> div &gt; </a:t>
            </a:r>
            <a:r>
              <a:rPr lang="en-CA" dirty="0" err="1"/>
              <a:t>child:first</a:t>
            </a:r>
            <a:endParaRPr lang="en-CA" dirty="0"/>
          </a:p>
          <a:p>
            <a:r>
              <a:rPr lang="en-US" dirty="0"/>
              <a:t>D. </a:t>
            </a:r>
            <a:r>
              <a:rPr lang="en-CA" dirty="0"/>
              <a:t>div &gt; :first-child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3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dirty="0"/>
              <a:t>Which of the following is the correct full form of CSS?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Cascading Style Sheets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Computer Style Sheets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Cascading Syntax Sheets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Complex Styling System</a:t>
            </a:r>
          </a:p>
        </p:txBody>
      </p:sp>
    </p:spTree>
    <p:extLst>
      <p:ext uri="{BB962C8B-B14F-4D97-AF65-F5344CB8AC3E}">
        <p14:creationId xmlns:p14="http://schemas.microsoft.com/office/powerpoint/2010/main" val="2867127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How can you ensure an element is hidden but still takes up space in the layout?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visibility: hidden;</a:t>
            </a:r>
          </a:p>
          <a:p>
            <a:r>
              <a:rPr lang="en-US" dirty="0"/>
              <a:t>B. </a:t>
            </a:r>
            <a:r>
              <a:rPr lang="en-CA" dirty="0"/>
              <a:t>display: none;</a:t>
            </a:r>
            <a:endParaRPr lang="en-US" dirty="0"/>
          </a:p>
          <a:p>
            <a:r>
              <a:rPr lang="en-US" dirty="0"/>
              <a:t>C.</a:t>
            </a:r>
            <a:r>
              <a:rPr lang="en-CA" dirty="0"/>
              <a:t> opacity: 0;</a:t>
            </a:r>
          </a:p>
          <a:p>
            <a:r>
              <a:rPr lang="en-US" dirty="0"/>
              <a:t>D. </a:t>
            </a:r>
            <a:r>
              <a:rPr lang="en-CA" dirty="0"/>
              <a:t>z-index: -1;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21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How would you apply a 5-pixel border to only the left side of a &lt;div&gt; element?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border-left: 5px;</a:t>
            </a:r>
          </a:p>
          <a:p>
            <a:r>
              <a:rPr lang="en-US" dirty="0"/>
              <a:t>B. </a:t>
            </a:r>
            <a:r>
              <a:rPr lang="en-CA" dirty="0"/>
              <a:t>border-left-width: 5px;</a:t>
            </a:r>
          </a:p>
          <a:p>
            <a:r>
              <a:rPr lang="en-US" dirty="0"/>
              <a:t>C.</a:t>
            </a:r>
            <a:r>
              <a:rPr lang="en-CA" dirty="0"/>
              <a:t> border-left-style: 5px;</a:t>
            </a:r>
          </a:p>
          <a:p>
            <a:r>
              <a:rPr lang="en-US" dirty="0"/>
              <a:t>D. </a:t>
            </a:r>
            <a:r>
              <a:rPr lang="en-CA" dirty="0"/>
              <a:t>border-left-size: 5px;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57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CSS rule will apply to a hyperlink that has been visited and is currently being clicked on?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 err="1"/>
              <a:t>a:link:active</a:t>
            </a:r>
            <a:endParaRPr lang="en-CA" dirty="0"/>
          </a:p>
          <a:p>
            <a:r>
              <a:rPr lang="en-US" dirty="0"/>
              <a:t>B. </a:t>
            </a:r>
            <a:r>
              <a:rPr lang="en-CA" dirty="0" err="1"/>
              <a:t>a:visited:active</a:t>
            </a:r>
            <a:endParaRPr lang="en-CA" dirty="0"/>
          </a:p>
          <a:p>
            <a:r>
              <a:rPr lang="en-US" dirty="0"/>
              <a:t>C.</a:t>
            </a:r>
            <a:r>
              <a:rPr lang="en-CA" dirty="0"/>
              <a:t> </a:t>
            </a:r>
            <a:r>
              <a:rPr lang="en-CA" dirty="0" err="1"/>
              <a:t>a:hover:active</a:t>
            </a:r>
            <a:endParaRPr lang="en-CA" dirty="0"/>
          </a:p>
          <a:p>
            <a:r>
              <a:rPr lang="en-US" dirty="0"/>
              <a:t>D. </a:t>
            </a:r>
            <a:r>
              <a:rPr lang="en-CA" dirty="0" err="1"/>
              <a:t>a:active:visited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85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8607"/>
            <a:ext cx="12191999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>
                <a:solidFill>
                  <a:srgbClr val="F6F7FB"/>
                </a:solidFill>
                <a:latin typeface="hurme_no2-webfont"/>
              </a:rPr>
              <a:t>True or False: Inline CSS styles override external CSS styles.</a:t>
            </a:r>
            <a:endParaRPr lang="en-US" sz="4000" dirty="0">
              <a:solidFill>
                <a:srgbClr val="F6F7FB"/>
              </a:solidFill>
              <a:latin typeface="hurme_no2-webfont"/>
            </a:endParaRPr>
          </a:p>
        </p:txBody>
      </p:sp>
    </p:spTree>
    <p:extLst>
      <p:ext uri="{BB962C8B-B14F-4D97-AF65-F5344CB8AC3E}">
        <p14:creationId xmlns:p14="http://schemas.microsoft.com/office/powerpoint/2010/main" val="1973862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788607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>
                <a:solidFill>
                  <a:srgbClr val="F6F7FB"/>
                </a:solidFill>
                <a:latin typeface="hurme_no2-webfont"/>
              </a:rPr>
              <a:t>True or False: The z-index property can be used on elements with position: static.</a:t>
            </a:r>
            <a:endParaRPr lang="en-US" sz="4000" dirty="0">
              <a:solidFill>
                <a:srgbClr val="F6F7FB"/>
              </a:solidFill>
              <a:latin typeface="hurme_no2-webfont"/>
            </a:endParaRPr>
          </a:p>
        </p:txBody>
      </p:sp>
    </p:spTree>
    <p:extLst>
      <p:ext uri="{BB962C8B-B14F-4D97-AF65-F5344CB8AC3E}">
        <p14:creationId xmlns:p14="http://schemas.microsoft.com/office/powerpoint/2010/main" val="208109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“</a:t>
            </a:r>
            <a:r>
              <a:rPr lang="en-CA" sz="4000" dirty="0" err="1"/>
              <a:t>em</a:t>
            </a:r>
            <a:r>
              <a:rPr lang="en-CA" sz="4000" dirty="0"/>
              <a:t>” and “rem” units are relative to the root element’s font size.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43491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True or False: The calc() function in CSS can be used to perform arithmetic operations to set property values.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34340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CSS Flexbox is designed for creating one-dimensional layouts.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30059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1902373"/>
            <a:ext cx="11175124" cy="2051406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Using !important in a CSS rule increases its specificity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318269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133601"/>
            <a:ext cx="11175124" cy="1820178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 The @media rule is used to apply different styles for different media types or devices.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0125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/>
              <a:t>Given this code, in which color will the level 2 heading be displayed after applying the</a:t>
            </a:r>
            <a:br>
              <a:rPr lang="en-CA" dirty="0"/>
            </a:br>
            <a:r>
              <a:rPr lang="en-CA" dirty="0"/>
              <a:t>specified styles?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3" y="2307565"/>
            <a:ext cx="4398075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Black</a:t>
            </a:r>
            <a:endParaRPr lang="en-US" dirty="0"/>
          </a:p>
          <a:p>
            <a:r>
              <a:rPr lang="en-US" dirty="0"/>
              <a:t>B. </a:t>
            </a:r>
            <a:r>
              <a:rPr lang="fr-FR" dirty="0"/>
              <a:t>Red</a:t>
            </a:r>
            <a:endParaRPr lang="en-US" dirty="0"/>
          </a:p>
          <a:p>
            <a:r>
              <a:rPr lang="en-US" dirty="0"/>
              <a:t>C. </a:t>
            </a:r>
            <a:r>
              <a:rPr lang="fr-FR" dirty="0"/>
              <a:t>Green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Blue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588FC1-5923-3430-F6A0-76AB1CAFD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7468" y="2695871"/>
            <a:ext cx="7233303" cy="297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719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518911"/>
            <a:ext cx="11175124" cy="1820178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True or False: If an element has both inline styles and styles from an external stylesheet, the inline styles will take precedence unless the external styles use !important.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7114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917B99-E835-8D9C-34C5-C5E96D8B83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6409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3200" dirty="0"/>
              <a:t>CSS selectors and combinators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EBBCA8-B87E-3514-E1A9-68B1F38B1FF1}"/>
              </a:ext>
            </a:extLst>
          </p:cNvPr>
          <p:cNvSpPr txBox="1">
            <a:spLocks/>
          </p:cNvSpPr>
          <p:nvPr/>
        </p:nvSpPr>
        <p:spPr>
          <a:xfrm>
            <a:off x="194228" y="1979112"/>
            <a:ext cx="8010320" cy="43561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CA" sz="2000" dirty="0"/>
              <a:t> Run the code available at the provided link to view the explanations. </a:t>
            </a:r>
          </a:p>
          <a:p>
            <a:pPr algn="ctr">
              <a:lnSpc>
                <a:spcPct val="100000"/>
              </a:lnSpc>
            </a:pPr>
            <a:r>
              <a:rPr lang="en-CA" sz="2000" dirty="0"/>
              <a:t>You can execute the code on:</a:t>
            </a:r>
          </a:p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https://www.w3schools.com/html/</a:t>
            </a:r>
            <a:r>
              <a:rPr lang="en-US" sz="2000" dirty="0" err="1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tryit.asp?filename</a:t>
            </a:r>
            <a:r>
              <a:rPr lang="en-US" sz="2000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en-US" sz="2000" dirty="0" err="1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tryhtml_default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E8418E-99CC-4DA2-7E8D-852F3C1BDA65}"/>
              </a:ext>
            </a:extLst>
          </p:cNvPr>
          <p:cNvSpPr txBox="1"/>
          <p:nvPr/>
        </p:nvSpPr>
        <p:spPr>
          <a:xfrm>
            <a:off x="9196031" y="5397252"/>
            <a:ext cx="21853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Or </a:t>
            </a:r>
          </a:p>
          <a:p>
            <a:pPr algn="ctr"/>
            <a:r>
              <a:rPr lang="en-US" sz="3600" dirty="0">
                <a:solidFill>
                  <a:schemeClr val="accent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</a:t>
            </a:r>
            <a:endParaRPr lang="en-US" sz="3600" dirty="0">
              <a:solidFill>
                <a:schemeClr val="accent4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860310B-82C1-CC26-408D-B146310F80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3629" y="1979112"/>
            <a:ext cx="3224201" cy="322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8288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917B99-E835-8D9C-34C5-C5E96D8B836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1999" cy="16409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2400" dirty="0"/>
              <a:t>Using the following selectors, use this HTML structure on the left, “AS IS DON’T CHANGE IT” to get what’s on the right side</a:t>
            </a:r>
            <a:r>
              <a:rPr lang="en-CA" sz="2400"/>
              <a:t>: classes, </a:t>
            </a:r>
            <a:r>
              <a:rPr lang="en-CA" sz="2400" dirty="0"/>
              <a:t>descendant, child, id, attribute, pseudo-class, adjacent sibling, general sibling, pseudo-element, and </a:t>
            </a:r>
            <a:r>
              <a:rPr lang="en-CA" sz="2400"/>
              <a:t>universal selectors.</a:t>
            </a:r>
            <a:endParaRPr lang="en-CA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EBBCA8-B87E-3514-E1A9-68B1F38B1FF1}"/>
              </a:ext>
            </a:extLst>
          </p:cNvPr>
          <p:cNvSpPr txBox="1">
            <a:spLocks/>
          </p:cNvSpPr>
          <p:nvPr/>
        </p:nvSpPr>
        <p:spPr>
          <a:xfrm>
            <a:off x="206755" y="2385663"/>
            <a:ext cx="3763996" cy="43561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CA" sz="2000" dirty="0"/>
              <a:t>The HTML Structure is available here</a:t>
            </a:r>
          </a:p>
          <a:p>
            <a:pPr algn="ctr">
              <a:lnSpc>
                <a:spcPct val="100000"/>
              </a:lnSpc>
            </a:pPr>
            <a:endParaRPr lang="en-CA" sz="2000" dirty="0"/>
          </a:p>
          <a:p>
            <a:pPr algn="ctr">
              <a:lnSpc>
                <a:spcPct val="150000"/>
              </a:lnSpc>
            </a:pPr>
            <a:endParaRPr lang="en-CA" sz="2400" u="sng" dirty="0"/>
          </a:p>
          <a:p>
            <a:pPr algn="ctr">
              <a:lnSpc>
                <a:spcPct val="150000"/>
              </a:lnSpc>
            </a:pPr>
            <a:endParaRPr lang="en-CA" sz="2400" u="sng" dirty="0"/>
          </a:p>
          <a:p>
            <a:pPr algn="ctr">
              <a:lnSpc>
                <a:spcPct val="150000"/>
              </a:lnSpc>
            </a:pPr>
            <a:endParaRPr lang="en-CA" sz="2400" u="sng" dirty="0"/>
          </a:p>
          <a:p>
            <a:pPr algn="ctr">
              <a:lnSpc>
                <a:spcPct val="150000"/>
              </a:lnSpc>
            </a:pPr>
            <a:endParaRPr lang="en-CA" sz="2400" u="sng" dirty="0"/>
          </a:p>
          <a:p>
            <a:pPr algn="ctr">
              <a:lnSpc>
                <a:spcPct val="150000"/>
              </a:lnSpc>
            </a:pPr>
            <a:r>
              <a:rPr lang="en-CA" sz="2400" dirty="0"/>
              <a:t>OR</a:t>
            </a:r>
          </a:p>
          <a:p>
            <a:pPr algn="ctr">
              <a:lnSpc>
                <a:spcPct val="150000"/>
              </a:lnSpc>
            </a:pPr>
            <a:r>
              <a:rPr lang="en-CA" sz="2400" u="sng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</a:t>
            </a:r>
            <a:endParaRPr lang="en-US" sz="2400" dirty="0">
              <a:solidFill>
                <a:schemeClr val="accent4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C35890-3BB7-BBEA-32A8-AE1EEBEE24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8245" y="2372168"/>
            <a:ext cx="7747000" cy="4356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CA1C56-E77D-EF70-57E6-144AF9E955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463" y="3532928"/>
            <a:ext cx="2034580" cy="203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3064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917B99-E835-8D9C-34C5-C5E96D8B83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6409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3200" dirty="0"/>
              <a:t>Responsive design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EBBCA8-B87E-3514-E1A9-68B1F38B1FF1}"/>
              </a:ext>
            </a:extLst>
          </p:cNvPr>
          <p:cNvSpPr txBox="1">
            <a:spLocks/>
          </p:cNvSpPr>
          <p:nvPr/>
        </p:nvSpPr>
        <p:spPr>
          <a:xfrm>
            <a:off x="194228" y="1979112"/>
            <a:ext cx="8010320" cy="43561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CA" sz="2000" dirty="0"/>
              <a:t> Run the code available at the provided link to view examples. </a:t>
            </a:r>
          </a:p>
          <a:p>
            <a:pPr algn="ctr">
              <a:lnSpc>
                <a:spcPct val="100000"/>
              </a:lnSpc>
            </a:pPr>
            <a:r>
              <a:rPr lang="en-CA" sz="2000" dirty="0"/>
              <a:t>You can execute the code on:</a:t>
            </a:r>
          </a:p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https://www.w3schools.com/html/</a:t>
            </a:r>
            <a:r>
              <a:rPr lang="en-US" sz="2000" dirty="0" err="1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tryit.asp?filename</a:t>
            </a:r>
            <a:r>
              <a:rPr lang="en-US" sz="2000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en-US" sz="2000" dirty="0" err="1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tryhtml_default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E8418E-99CC-4DA2-7E8D-852F3C1BDA65}"/>
              </a:ext>
            </a:extLst>
          </p:cNvPr>
          <p:cNvSpPr txBox="1"/>
          <p:nvPr/>
        </p:nvSpPr>
        <p:spPr>
          <a:xfrm>
            <a:off x="9196031" y="5397252"/>
            <a:ext cx="21853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Or </a:t>
            </a:r>
          </a:p>
          <a:p>
            <a:pPr algn="ctr"/>
            <a:r>
              <a:rPr lang="en-US" sz="3600" dirty="0">
                <a:solidFill>
                  <a:schemeClr val="accent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</a:t>
            </a:r>
            <a:endParaRPr lang="en-US" sz="3600" dirty="0">
              <a:solidFill>
                <a:schemeClr val="accent4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1C0446-7649-E1AE-CAF8-B3508FBB6A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5374" y="2100371"/>
            <a:ext cx="3186656" cy="318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95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How do you add a background color for all &lt;h1&gt; elements?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all.h1 {background-color:#FFFFFF}</a:t>
            </a:r>
            <a:endParaRPr lang="en-US" dirty="0"/>
          </a:p>
          <a:p>
            <a:r>
              <a:rPr lang="en-US" dirty="0"/>
              <a:t>B. #</a:t>
            </a:r>
            <a:r>
              <a:rPr lang="en-CA" dirty="0"/>
              <a:t>h1 {background-color:#FFFFFF}</a:t>
            </a:r>
          </a:p>
          <a:p>
            <a:r>
              <a:rPr lang="en-US" dirty="0"/>
              <a:t>C. </a:t>
            </a:r>
            <a:r>
              <a:rPr lang="en-CA" dirty="0"/>
              <a:t>h1 {background-color:#FFFFFF}</a:t>
            </a:r>
          </a:p>
          <a:p>
            <a:r>
              <a:rPr lang="en-US" dirty="0"/>
              <a:t>D. . h1 {background-color:#FFFFFF}</a:t>
            </a:r>
          </a:p>
        </p:txBody>
      </p:sp>
    </p:spTree>
    <p:extLst>
      <p:ext uri="{BB962C8B-B14F-4D97-AF65-F5344CB8AC3E}">
        <p14:creationId xmlns:p14="http://schemas.microsoft.com/office/powerpoint/2010/main" val="314459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Determine the colors that will be applied to each of the blank lines in the rendered browser output. Choose the correct sequence of colors: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19" y="2154477"/>
            <a:ext cx="5895481" cy="4022486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yellow, green, green, red, blue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blue, green, yellow, red, green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green, yellow, yellow, red, green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yellow, yellow, yellow, red, green</a:t>
            </a:r>
          </a:p>
          <a:p>
            <a:r>
              <a:rPr lang="en-CA" dirty="0"/>
              <a:t>E. green, yellow, yellow, red, yellow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890464-88E8-FC71-69ED-0689774FD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304" y="2496174"/>
            <a:ext cx="5886696" cy="333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10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Which of the following CSS properties is NOT inherited by default?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fr-FR" dirty="0" err="1"/>
              <a:t>color</a:t>
            </a:r>
            <a:endParaRPr lang="en-US" dirty="0"/>
          </a:p>
          <a:p>
            <a:r>
              <a:rPr lang="en-US" dirty="0"/>
              <a:t>B. </a:t>
            </a:r>
            <a:r>
              <a:rPr lang="fr-FR" dirty="0"/>
              <a:t>font-</a:t>
            </a:r>
            <a:r>
              <a:rPr lang="fr-FR" dirty="0" err="1"/>
              <a:t>family</a:t>
            </a:r>
            <a:endParaRPr lang="en-US" dirty="0"/>
          </a:p>
          <a:p>
            <a:r>
              <a:rPr lang="en-US" dirty="0"/>
              <a:t>C. </a:t>
            </a:r>
            <a:r>
              <a:rPr lang="fr-FR" dirty="0" err="1"/>
              <a:t>margin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text-align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089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selector would select all elements that are next siblings of a specified element?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69717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div + p</a:t>
            </a:r>
          </a:p>
          <a:p>
            <a:r>
              <a:rPr lang="en-US" dirty="0"/>
              <a:t>B. </a:t>
            </a:r>
            <a:r>
              <a:rPr lang="en-CA" dirty="0"/>
              <a:t>div &gt; p</a:t>
            </a:r>
          </a:p>
          <a:p>
            <a:r>
              <a:rPr lang="en-US" dirty="0"/>
              <a:t>C. </a:t>
            </a:r>
            <a:r>
              <a:rPr lang="en-CA" dirty="0"/>
              <a:t>div ~ p</a:t>
            </a:r>
          </a:p>
          <a:p>
            <a:r>
              <a:rPr lang="en-US" dirty="0"/>
              <a:t>D.</a:t>
            </a:r>
            <a:r>
              <a:rPr lang="en-CA" dirty="0"/>
              <a:t> div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4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property would you use to add space between the content of an element and its border?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margin</a:t>
            </a:r>
          </a:p>
          <a:p>
            <a:r>
              <a:rPr lang="en-US" dirty="0"/>
              <a:t>B. </a:t>
            </a:r>
            <a:r>
              <a:rPr lang="en-CA" dirty="0"/>
              <a:t>padding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border-spacing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spacing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26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How do you make a list item marker appear as a square?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75428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list-style-type: circle</a:t>
            </a:r>
          </a:p>
          <a:p>
            <a:r>
              <a:rPr lang="en-US" dirty="0"/>
              <a:t>B.</a:t>
            </a:r>
            <a:r>
              <a:rPr lang="en-CA" dirty="0"/>
              <a:t> list-style-type: square</a:t>
            </a:r>
            <a:endParaRPr lang="en-US" dirty="0"/>
          </a:p>
          <a:p>
            <a:r>
              <a:rPr lang="en-US" dirty="0"/>
              <a:t>C.</a:t>
            </a:r>
            <a:r>
              <a:rPr lang="en-CA" dirty="0"/>
              <a:t> list-type-style: square</a:t>
            </a:r>
          </a:p>
          <a:p>
            <a:r>
              <a:rPr lang="en-US" dirty="0"/>
              <a:t>D. </a:t>
            </a:r>
            <a:r>
              <a:rPr lang="en-CA" dirty="0"/>
              <a:t>list-style: square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7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6168</TotalTime>
  <Words>1242</Words>
  <Application>Microsoft Macintosh PowerPoint</Application>
  <PresentationFormat>Widescreen</PresentationFormat>
  <Paragraphs>141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-webkit-standard</vt:lpstr>
      <vt:lpstr>Aptos</vt:lpstr>
      <vt:lpstr>Aptos Display</vt:lpstr>
      <vt:lpstr>Arial</vt:lpstr>
      <vt:lpstr>hurme_no2-webfont</vt:lpstr>
      <vt:lpstr>Office Theme</vt:lpstr>
      <vt:lpstr>Knowledge Check</vt:lpstr>
      <vt:lpstr>Which of the following is the correct full form of CSS?</vt:lpstr>
      <vt:lpstr>Given this code, in which color will the level 2 heading be displayed after applying the specified styles?</vt:lpstr>
      <vt:lpstr>How do you add a background color for all &lt;h1&gt; elements?</vt:lpstr>
      <vt:lpstr>Determine the colors that will be applied to each of the blank lines in the rendered browser output. Choose the correct sequence of colors:</vt:lpstr>
      <vt:lpstr>Which of the following CSS properties is NOT inherited by default?</vt:lpstr>
      <vt:lpstr>Which selector would select all elements that are next siblings of a specified element?</vt:lpstr>
      <vt:lpstr>Which property would you use to add space between the content of an element and its border?</vt:lpstr>
      <vt:lpstr>How do you make a list item marker appear as a square?</vt:lpstr>
      <vt:lpstr>In CSS, which of the following selectors is the most specific?</vt:lpstr>
      <vt:lpstr>Which of the following statements about the float property is correct?</vt:lpstr>
      <vt:lpstr>What does the z-index property do?</vt:lpstr>
      <vt:lpstr>In which situation will the !important declaration not override other styles? </vt:lpstr>
      <vt:lpstr>In what scenario should you consider using !important?</vt:lpstr>
      <vt:lpstr>Determine the final rendered colors of the headings on a browser. Choose the correct sequence:</vt:lpstr>
      <vt:lpstr>In each scenario, what will be the final color of the “Highlighted Note” as displayed in a browser?</vt:lpstr>
      <vt:lpstr>Which of the following methods best enforces a responsive design strategy focusing on mobile-first development?</vt:lpstr>
      <vt:lpstr>Which selector combination would correctly apply styles to all &lt;p&gt; tags within a &lt;div&gt; but not within any other element?</vt:lpstr>
      <vt:lpstr>How would you select only the first child element of a &lt;div&gt;?</vt:lpstr>
      <vt:lpstr>How can you ensure an element is hidden but still takes up space in the layout?</vt:lpstr>
      <vt:lpstr>How would you apply a 5-pixel border to only the left side of a &lt;div&gt; element?</vt:lpstr>
      <vt:lpstr>Which CSS rule will apply to a hyperlink that has been visited and is currently being clicked on?</vt:lpstr>
      <vt:lpstr>True or False: Inline CSS styles override external CSS styles.</vt:lpstr>
      <vt:lpstr>True or False: The z-index property can be used on elements with position: static.</vt:lpstr>
      <vt:lpstr>True or False: “em” and “rem” units are relative to the root element’s font size.</vt:lpstr>
      <vt:lpstr>True or False: The calc() function in CSS can be used to perform arithmetic operations to set property values.</vt:lpstr>
      <vt:lpstr>True or False: CSS Flexbox is designed for creating one-dimensional layouts.</vt:lpstr>
      <vt:lpstr>True or False: Using !important in a CSS rule increases its specificity</vt:lpstr>
      <vt:lpstr>True or False:  The @media rule is used to apply different styles for different media types or devices.</vt:lpstr>
      <vt:lpstr>True or False: If an element has both inline styles and styles from an external stylesheet, the inline styles will take precedence unless the external styles use !important.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Beaudelaire Tsoungui Nzodoumkouo</dc:creator>
  <cp:lastModifiedBy>Beaudelaire Tsoungui Nzodoumkouo</cp:lastModifiedBy>
  <cp:revision>20</cp:revision>
  <dcterms:created xsi:type="dcterms:W3CDTF">2024-07-03T20:15:14Z</dcterms:created>
  <dcterms:modified xsi:type="dcterms:W3CDTF">2024-07-16T02:57:41Z</dcterms:modified>
</cp:coreProperties>
</file>