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68" r:id="rId3"/>
    <p:sldId id="269" r:id="rId4"/>
    <p:sldId id="296" r:id="rId5"/>
    <p:sldId id="292" r:id="rId6"/>
    <p:sldId id="270" r:id="rId7"/>
    <p:sldId id="277" r:id="rId8"/>
    <p:sldId id="278" r:id="rId9"/>
    <p:sldId id="271" r:id="rId10"/>
    <p:sldId id="289" r:id="rId11"/>
    <p:sldId id="279" r:id="rId12"/>
    <p:sldId id="299" r:id="rId13"/>
    <p:sldId id="300" r:id="rId14"/>
    <p:sldId id="301" r:id="rId15"/>
    <p:sldId id="272" r:id="rId16"/>
    <p:sldId id="274" r:id="rId17"/>
    <p:sldId id="280" r:id="rId18"/>
    <p:sldId id="284" r:id="rId19"/>
    <p:sldId id="281" r:id="rId20"/>
    <p:sldId id="297" r:id="rId21"/>
    <p:sldId id="282" r:id="rId22"/>
    <p:sldId id="275" r:id="rId23"/>
    <p:sldId id="298" r:id="rId24"/>
    <p:sldId id="29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61"/>
    <p:restoredTop sz="94719"/>
  </p:normalViewPr>
  <p:slideViewPr>
    <p:cSldViewPr snapToGrid="0">
      <p:cViewPr varScale="1">
        <p:scale>
          <a:sx n="48" d="100"/>
          <a:sy n="48" d="100"/>
        </p:scale>
        <p:origin x="216" y="1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3977-330C-C749-A412-CAF2C516749F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CB434-7F97-B94D-B6F5-34135E2B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FF418-59B8-7A4C-ABA2-6440312FD8F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7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9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3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1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3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8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9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D6D0188-7395-5D49-82E6-FEF4B85E7891}" type="datetimeFigureOut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70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ta.beaudelaire.ca/nodejs-railway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ndhelix.com/examples/mp3/SoundHelix-Song-1.mp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w3schools.com/html/mov_bbb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9C26-A4E5-4C18-510C-4AEB54162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476" y="2952216"/>
            <a:ext cx="3605048" cy="953568"/>
          </a:xfrm>
        </p:spPr>
        <p:txBody>
          <a:bodyPr>
            <a:normAutofit/>
          </a:bodyPr>
          <a:lstStyle/>
          <a:p>
            <a:r>
              <a:rPr lang="en-CA" sz="5400" dirty="0"/>
              <a:t>Trivial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60844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attribute is used to uniquely identify an HTML element?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name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id</a:t>
            </a:r>
          </a:p>
          <a:p>
            <a:r>
              <a:rPr lang="en-US" dirty="0"/>
              <a:t>C. </a:t>
            </a:r>
            <a:r>
              <a:rPr lang="en-CA" dirty="0"/>
              <a:t>class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3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attribute in the &lt;</a:t>
            </a:r>
            <a:r>
              <a:rPr lang="en-CA" sz="4000" dirty="0" err="1"/>
              <a:t>textarea</a:t>
            </a:r>
            <a:r>
              <a:rPr lang="en-CA" sz="4000" dirty="0"/>
              <a:t>&gt; element defines the number of visible text lines?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cols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rows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size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6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is a key advantage of using external CSS files?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It allows CSS to be applied only to a single HTML document.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It makes the HTML document larger and slower to load.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It provides a way to style multiple HTML documents with a single CSS file.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It requires embedding CSS code directly into the HTML document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12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How can you include an external CSS file in an HTML document?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&lt;style </a:t>
            </a:r>
            <a:r>
              <a:rPr lang="en-CA" dirty="0" err="1"/>
              <a:t>src</a:t>
            </a:r>
            <a:r>
              <a:rPr lang="en-CA" dirty="0"/>
              <a:t>="</a:t>
            </a:r>
            <a:r>
              <a:rPr lang="en-CA" dirty="0" err="1"/>
              <a:t>styles.css</a:t>
            </a:r>
            <a:r>
              <a:rPr lang="en-CA" dirty="0"/>
              <a:t>"&gt;&lt;/style&gt;</a:t>
            </a:r>
          </a:p>
          <a:p>
            <a:r>
              <a:rPr lang="en-US" dirty="0"/>
              <a:t>B. </a:t>
            </a:r>
            <a:r>
              <a:rPr lang="en-CA" dirty="0"/>
              <a:t>&lt;link </a:t>
            </a:r>
            <a:r>
              <a:rPr lang="en-CA" dirty="0" err="1"/>
              <a:t>rel</a:t>
            </a:r>
            <a:r>
              <a:rPr lang="en-CA" dirty="0"/>
              <a:t>="stylesheet" type="text/</a:t>
            </a:r>
            <a:r>
              <a:rPr lang="en-CA" dirty="0" err="1"/>
              <a:t>css</a:t>
            </a:r>
            <a:r>
              <a:rPr lang="en-CA" dirty="0"/>
              <a:t>" </a:t>
            </a:r>
            <a:r>
              <a:rPr lang="en-CA" dirty="0" err="1"/>
              <a:t>href</a:t>
            </a:r>
            <a:r>
              <a:rPr lang="en-CA" dirty="0"/>
              <a:t>="</a:t>
            </a:r>
            <a:r>
              <a:rPr lang="en-CA" dirty="0" err="1"/>
              <a:t>styles.css</a:t>
            </a:r>
            <a:r>
              <a:rPr lang="en-CA" dirty="0"/>
              <a:t>"&gt;</a:t>
            </a:r>
            <a:endParaRPr lang="en-US" dirty="0"/>
          </a:p>
          <a:p>
            <a:r>
              <a:rPr lang="en-US" dirty="0"/>
              <a:t>C.</a:t>
            </a:r>
            <a:r>
              <a:rPr lang="en-CA" dirty="0"/>
              <a:t> &lt;script </a:t>
            </a:r>
            <a:r>
              <a:rPr lang="en-CA" dirty="0" err="1"/>
              <a:t>href</a:t>
            </a:r>
            <a:r>
              <a:rPr lang="en-CA" dirty="0"/>
              <a:t>="</a:t>
            </a:r>
            <a:r>
              <a:rPr lang="en-CA" dirty="0" err="1"/>
              <a:t>styles.css</a:t>
            </a:r>
            <a:r>
              <a:rPr lang="en-CA" dirty="0"/>
              <a:t>"&gt;&lt;/script&gt;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&lt;include </a:t>
            </a:r>
            <a:r>
              <a:rPr lang="en-CA" dirty="0" err="1"/>
              <a:t>href</a:t>
            </a:r>
            <a:r>
              <a:rPr lang="en-CA" dirty="0"/>
              <a:t>="</a:t>
            </a:r>
            <a:r>
              <a:rPr lang="en-CA" dirty="0" err="1"/>
              <a:t>styles.css</a:t>
            </a:r>
            <a:r>
              <a:rPr lang="en-CA" dirty="0"/>
              <a:t>"&gt;&lt;/include&gt;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67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HTTP method is generally considered safer in terms of exposing sensitive data?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GET</a:t>
            </a:r>
          </a:p>
          <a:p>
            <a:r>
              <a:rPr lang="en-US" dirty="0"/>
              <a:t>B. </a:t>
            </a:r>
            <a:r>
              <a:rPr lang="en-CA" dirty="0"/>
              <a:t>POST</a:t>
            </a:r>
            <a:endParaRPr lang="en-US" dirty="0"/>
          </a:p>
          <a:p>
            <a:r>
              <a:rPr lang="en-US" dirty="0"/>
              <a:t>C.</a:t>
            </a:r>
            <a:r>
              <a:rPr lang="en-CA" dirty="0"/>
              <a:t> </a:t>
            </a:r>
            <a:r>
              <a:rPr lang="fr-FR" dirty="0"/>
              <a:t>PUT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DELETE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27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7" y="2788607"/>
            <a:ext cx="11599479" cy="1280785"/>
          </a:xfrm>
        </p:spPr>
        <p:txBody>
          <a:bodyPr>
            <a:normAutofit fontScale="90000"/>
          </a:bodyPr>
          <a:lstStyle/>
          <a:p>
            <a:r>
              <a:rPr lang="en-CA" sz="4000" dirty="0">
                <a:solidFill>
                  <a:srgbClr val="F6F7FB"/>
                </a:solidFill>
                <a:latin typeface="hurme_no2-webfont"/>
              </a:rPr>
              <a:t>True or False: The </a:t>
            </a:r>
            <a:r>
              <a:rPr lang="en-CA" sz="4000" dirty="0" err="1">
                <a:solidFill>
                  <a:srgbClr val="F6F7FB"/>
                </a:solidFill>
                <a:latin typeface="hurme_no2-webfont"/>
              </a:rPr>
              <a:t>autoplay</a:t>
            </a:r>
            <a:r>
              <a:rPr lang="en-CA" sz="4000" dirty="0">
                <a:solidFill>
                  <a:srgbClr val="F6F7FB"/>
                </a:solidFill>
                <a:latin typeface="hurme_no2-webfont"/>
              </a:rPr>
              <a:t> attribute in the &lt;video&gt; element causes the video to start playing as soon as it is loaded.</a:t>
            </a:r>
            <a:endParaRPr lang="en-US" sz="4000" dirty="0">
              <a:solidFill>
                <a:srgbClr val="F6F7FB"/>
              </a:solidFill>
              <a:latin typeface="hurme_no2-webfont"/>
            </a:endParaRPr>
          </a:p>
        </p:txBody>
      </p:sp>
    </p:spTree>
    <p:extLst>
      <p:ext uri="{BB962C8B-B14F-4D97-AF65-F5344CB8AC3E}">
        <p14:creationId xmlns:p14="http://schemas.microsoft.com/office/powerpoint/2010/main" val="1973862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788607"/>
            <a:ext cx="11175124" cy="1280785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>
                <a:solidFill>
                  <a:srgbClr val="F6F7FB"/>
                </a:solidFill>
                <a:latin typeface="hurme_no2-webfont"/>
              </a:rPr>
              <a:t>True or False: The  “selected” attribute can be used in any HTML element to set it as preselected?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09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An HTML document can have multiple &lt;header&gt; elements?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43491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The &lt;footer&gt; element in HTML must contain the copyright information for the webpage?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34340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672993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The &lt;audio&gt; element supports the attributes </a:t>
            </a:r>
            <a:r>
              <a:rPr lang="en-CA" sz="4000" dirty="0" err="1"/>
              <a:t>autoplay</a:t>
            </a:r>
            <a:r>
              <a:rPr lang="en-CA" sz="4000" dirty="0"/>
              <a:t>, controls, and loop?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30059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dirty="0"/>
              <a:t>Which attribute of the &lt;select&gt; tag determines the number of options visible in the dropdown menu?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selected</a:t>
            </a:r>
          </a:p>
          <a:p>
            <a:r>
              <a:rPr lang="en-US" dirty="0"/>
              <a:t>B. </a:t>
            </a:r>
            <a:r>
              <a:rPr lang="en-CA" dirty="0"/>
              <a:t>name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size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27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1902373"/>
            <a:ext cx="11175124" cy="2051406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The &lt;video&gt; element requires the controls attribute to be specified in order for playback controls to appear? 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31826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133601"/>
            <a:ext cx="11175124" cy="1820178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True or False:  The title attribute in HTML is used to define the main title of a webpage, displayed in the browser's title bar.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01254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38" y="2788607"/>
            <a:ext cx="11175124" cy="1280785"/>
          </a:xfrm>
        </p:spPr>
        <p:txBody>
          <a:bodyPr>
            <a:normAutofit/>
          </a:bodyPr>
          <a:lstStyle/>
          <a:p>
            <a:pPr algn="ctr"/>
            <a:r>
              <a:rPr lang="en-CA" sz="4000" dirty="0">
                <a:solidFill>
                  <a:srgbClr val="F6F7FB"/>
                </a:solidFill>
                <a:latin typeface="hurme_no2-webfont"/>
              </a:rPr>
              <a:t>True or False: The &lt;nav&gt; element is used to define a block of navigation links.</a:t>
            </a:r>
            <a:endParaRPr lang="en-US" sz="4000" dirty="0">
              <a:solidFill>
                <a:srgbClr val="F6F7FB"/>
              </a:solidFill>
              <a:latin typeface="hurme_no2-webfont"/>
            </a:endParaRPr>
          </a:p>
        </p:txBody>
      </p:sp>
    </p:spTree>
    <p:extLst>
      <p:ext uri="{BB962C8B-B14F-4D97-AF65-F5344CB8AC3E}">
        <p14:creationId xmlns:p14="http://schemas.microsoft.com/office/powerpoint/2010/main" val="2088543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2627-8258-8981-ECF6-C7160801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853" y="2622331"/>
            <a:ext cx="11410293" cy="1280785"/>
          </a:xfrm>
        </p:spPr>
        <p:txBody>
          <a:bodyPr>
            <a:normAutofit fontScale="90000"/>
          </a:bodyPr>
          <a:lstStyle/>
          <a:p>
            <a:pPr algn="ctr"/>
            <a:r>
              <a:rPr lang="en-CA" sz="6000" dirty="0">
                <a:solidFill>
                  <a:srgbClr val="F6F7FB"/>
                </a:solidFill>
                <a:latin typeface="hurme_no2-webfont"/>
              </a:rPr>
              <a:t>Hosting Demo in class @ 5pm – 5:30pm</a:t>
            </a:r>
            <a:endParaRPr lang="en-US" sz="6000" dirty="0">
              <a:solidFill>
                <a:srgbClr val="F6F7FB"/>
              </a:solidFill>
              <a:latin typeface="hurme_no2-webfon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3D8220-0FFF-A837-BDD2-2BDF2E8839CE}"/>
              </a:ext>
            </a:extLst>
          </p:cNvPr>
          <p:cNvSpPr txBox="1"/>
          <p:nvPr/>
        </p:nvSpPr>
        <p:spPr>
          <a:xfrm>
            <a:off x="0" y="372066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4000" dirty="0" err="1">
                <a:solidFill>
                  <a:schemeClr val="accent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ta.beaudelaire.ca</a:t>
            </a:r>
            <a:r>
              <a:rPr lang="en-US" sz="4000" dirty="0">
                <a:solidFill>
                  <a:schemeClr val="accent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4000" dirty="0" err="1">
                <a:solidFill>
                  <a:schemeClr val="accent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nodejs</a:t>
            </a:r>
            <a:r>
              <a:rPr lang="en-US" sz="4000" dirty="0">
                <a:solidFill>
                  <a:schemeClr val="accent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-railway</a:t>
            </a:r>
            <a:endParaRPr lang="en-US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71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917B99-E835-8D9C-34C5-C5E96D8B836B}"/>
              </a:ext>
            </a:extLst>
          </p:cNvPr>
          <p:cNvSpPr txBox="1">
            <a:spLocks/>
          </p:cNvSpPr>
          <p:nvPr/>
        </p:nvSpPr>
        <p:spPr>
          <a:xfrm>
            <a:off x="206755" y="765957"/>
            <a:ext cx="7852363" cy="146289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2400" dirty="0"/>
              <a:t>Using the &lt;h1&gt;, form and table elements, recreate the given page. Also add a page title</a:t>
            </a:r>
            <a:endParaRPr lang="en-US" sz="2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F72BDB0-5DFC-2AD1-4374-E1C5905EA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848" y="0"/>
            <a:ext cx="10515600" cy="800697"/>
          </a:xfrm>
        </p:spPr>
        <p:txBody>
          <a:bodyPr/>
          <a:lstStyle/>
          <a:p>
            <a:pPr algn="ctr"/>
            <a:r>
              <a:rPr lang="en-US" dirty="0"/>
              <a:t>Exercise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EBBCA8-B87E-3514-E1A9-68B1F38B1FF1}"/>
              </a:ext>
            </a:extLst>
          </p:cNvPr>
          <p:cNvSpPr txBox="1">
            <a:spLocks/>
          </p:cNvSpPr>
          <p:nvPr/>
        </p:nvSpPr>
        <p:spPr>
          <a:xfrm>
            <a:off x="206755" y="2383389"/>
            <a:ext cx="7852364" cy="43583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2400" u="sng" dirty="0"/>
              <a:t>Hint </a:t>
            </a:r>
          </a:p>
          <a:p>
            <a:pPr algn="ctr">
              <a:lnSpc>
                <a:spcPct val="150000"/>
              </a:lnSpc>
            </a:pPr>
            <a:r>
              <a:rPr lang="en-CA" sz="2400" dirty="0"/>
              <a:t>- audio used: </a:t>
            </a:r>
            <a:r>
              <a:rPr lang="en-CA" sz="1600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https://www.soundhelix.com/examples/mp3/SoundHelix-Song-1.mp3</a:t>
            </a:r>
            <a:endParaRPr lang="en-CA" sz="1600" dirty="0">
              <a:solidFill>
                <a:schemeClr val="accent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CA" sz="2400" dirty="0"/>
              <a:t>- video used: </a:t>
            </a:r>
            <a:r>
              <a:rPr lang="en-CA" sz="1600" dirty="0">
                <a:solidFill>
                  <a:schemeClr val="accent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https://www.w3schools.com/html/mov_bbb.mp4</a:t>
            </a:r>
            <a:endParaRPr lang="en-CA" sz="1600" dirty="0">
              <a:solidFill>
                <a:schemeClr val="accent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dirty="0"/>
              <a:t>- </a:t>
            </a:r>
            <a:r>
              <a:rPr lang="fr-FR" sz="2400" dirty="0" err="1"/>
              <a:t>add</a:t>
            </a:r>
            <a:r>
              <a:rPr lang="fr-FR" sz="2400" dirty="0"/>
              <a:t> </a:t>
            </a:r>
            <a:r>
              <a:rPr lang="en-CA" sz="2400" dirty="0">
                <a:solidFill>
                  <a:schemeClr val="accent4"/>
                </a:solidFill>
              </a:rPr>
              <a:t>cellpadding="5” </a:t>
            </a:r>
            <a:r>
              <a:rPr lang="fr-FR" sz="2400" dirty="0"/>
              <a:t>to  </a:t>
            </a:r>
            <a:r>
              <a:rPr lang="fr-FR" sz="2400" dirty="0" err="1"/>
              <a:t>your</a:t>
            </a:r>
            <a:r>
              <a:rPr lang="fr-FR" sz="2400" dirty="0"/>
              <a:t> table </a:t>
            </a:r>
            <a:r>
              <a:rPr lang="fr-FR" sz="2400" dirty="0" err="1"/>
              <a:t>element</a:t>
            </a:r>
            <a:endParaRPr lang="fr-FR" sz="2400" dirty="0"/>
          </a:p>
          <a:p>
            <a:pPr algn="ctr">
              <a:lnSpc>
                <a:spcPct val="150000"/>
              </a:lnSpc>
            </a:pPr>
            <a:endParaRPr lang="fr-FR" sz="2400" dirty="0"/>
          </a:p>
          <a:p>
            <a:pPr algn="ctr">
              <a:lnSpc>
                <a:spcPct val="150000"/>
              </a:lnSpc>
            </a:pPr>
            <a:endParaRPr lang="en-CA" sz="2400" dirty="0"/>
          </a:p>
          <a:p>
            <a:pPr algn="ctr">
              <a:lnSpc>
                <a:spcPct val="150000"/>
              </a:lnSpc>
            </a:pPr>
            <a:r>
              <a:rPr lang="en-US" sz="2400" dirty="0"/>
              <a:t>- </a:t>
            </a:r>
            <a:r>
              <a:rPr lang="fr-FR" sz="2400" dirty="0" err="1"/>
              <a:t>add</a:t>
            </a:r>
            <a:r>
              <a:rPr lang="fr-FR" sz="2400" dirty="0"/>
              <a:t> 			to  the </a:t>
            </a:r>
            <a:r>
              <a:rPr lang="fr-FR" sz="2400" dirty="0" err="1"/>
              <a:t>head</a:t>
            </a:r>
            <a:r>
              <a:rPr lang="fr-FR" sz="2400" dirty="0"/>
              <a:t> of </a:t>
            </a:r>
            <a:r>
              <a:rPr lang="fr-FR" sz="2400" dirty="0" err="1"/>
              <a:t>your</a:t>
            </a:r>
            <a:r>
              <a:rPr lang="fr-FR" sz="2400" dirty="0"/>
              <a:t> html</a:t>
            </a:r>
            <a:endParaRPr lang="en-CA" sz="2400" dirty="0"/>
          </a:p>
          <a:p>
            <a:pPr algn="ctr">
              <a:lnSpc>
                <a:spcPct val="150000"/>
              </a:lnSpc>
            </a:pPr>
            <a:r>
              <a:rPr lang="en-US" sz="2400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128CC3-4E98-C855-0759-181028D78F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3970" y="0"/>
            <a:ext cx="3870651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399B45-C673-CB69-5CD2-B26826AF2A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45920" y="4933562"/>
            <a:ext cx="1839121" cy="164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82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Which of the following is true about the &lt;audio&gt; element?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3" y="1825625"/>
            <a:ext cx="10954407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It automatically plays the second audio source listed.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It only supports the MP3 format.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The browser skips the content inside the &lt;audio&gt; element if it can play one of the sources.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The &lt;audio&gt; element does not require any attributes to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7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Which attribute can be used to specify a preselected option in a dropdown menu?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default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selected</a:t>
            </a:r>
          </a:p>
          <a:p>
            <a:r>
              <a:rPr lang="en-US" dirty="0"/>
              <a:t>C. </a:t>
            </a:r>
            <a:r>
              <a:rPr lang="en-CA" dirty="0"/>
              <a:t>preselect</a:t>
            </a:r>
          </a:p>
          <a:p>
            <a:r>
              <a:rPr lang="en-US" dirty="0"/>
              <a:t>D. option</a:t>
            </a:r>
          </a:p>
        </p:txBody>
      </p:sp>
    </p:spTree>
    <p:extLst>
      <p:ext uri="{BB962C8B-B14F-4D97-AF65-F5344CB8AC3E}">
        <p14:creationId xmlns:p14="http://schemas.microsoft.com/office/powerpoint/2010/main" val="314459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How many options will be visible in the dropdown if the size attribute is set to 3 and there are 5 options listed?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1</a:t>
            </a:r>
          </a:p>
          <a:p>
            <a:r>
              <a:rPr lang="en-US" dirty="0"/>
              <a:t>B. 3</a:t>
            </a:r>
          </a:p>
          <a:p>
            <a:r>
              <a:rPr lang="en-US" dirty="0"/>
              <a:t>C. 5</a:t>
            </a:r>
          </a:p>
          <a:p>
            <a:r>
              <a:rPr lang="en-US" dirty="0"/>
              <a:t>D. </a:t>
            </a:r>
            <a:r>
              <a:rPr lang="en-CA" dirty="0"/>
              <a:t>Depends on the browser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0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Which HTML element is used to define a section of navigation links?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&lt;section&gt;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&lt;nav&gt;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&lt;header&gt;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&lt;footer&gt;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089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will be the output if the &lt;video&gt; or &lt;audio&gt; element contains multiple sources but the browser does not support any of the provided formats?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69717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The video or audio will not display anything.</a:t>
            </a:r>
          </a:p>
          <a:p>
            <a:r>
              <a:rPr lang="en-US" dirty="0"/>
              <a:t>B. </a:t>
            </a:r>
            <a:r>
              <a:rPr lang="en-CA" dirty="0"/>
              <a:t>The browser will show the fallback content inside the &lt;video&gt; or &lt;audio&gt; tag.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The browser will throw an error.</a:t>
            </a:r>
            <a:endParaRPr lang="en-US" dirty="0"/>
          </a:p>
          <a:p>
            <a:r>
              <a:rPr lang="en-US" dirty="0"/>
              <a:t>D.</a:t>
            </a:r>
            <a:r>
              <a:rPr lang="en-CA" dirty="0"/>
              <a:t> The browser will try to download the video or audio.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4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of the following is NOT a valid attribute for the &lt;video&gt; element?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 err="1"/>
              <a:t>autoplay</a:t>
            </a:r>
            <a:endParaRPr lang="en-CA" dirty="0"/>
          </a:p>
          <a:p>
            <a:r>
              <a:rPr lang="en-US" dirty="0"/>
              <a:t>B. </a:t>
            </a:r>
            <a:r>
              <a:rPr lang="en-CA" dirty="0"/>
              <a:t>controls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preload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26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What does the title attribute provide in an HTML element?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75428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The main heading of the page.</a:t>
            </a:r>
          </a:p>
          <a:p>
            <a:r>
              <a:rPr lang="en-US" dirty="0"/>
              <a:t>B. </a:t>
            </a:r>
            <a:r>
              <a:rPr lang="en-CA" dirty="0"/>
              <a:t>A tooltip that appears when the mouse hovers over the element.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A description for screen readers.</a:t>
            </a:r>
          </a:p>
          <a:p>
            <a:r>
              <a:rPr lang="en-US" dirty="0"/>
              <a:t>D. </a:t>
            </a:r>
            <a:r>
              <a:rPr lang="en-CA" dirty="0"/>
              <a:t>A CSS style definition.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7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5357</TotalTime>
  <Words>849</Words>
  <Application>Microsoft Macintosh PowerPoint</Application>
  <PresentationFormat>Widescreen</PresentationFormat>
  <Paragraphs>87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-webkit-standard</vt:lpstr>
      <vt:lpstr>Aptos</vt:lpstr>
      <vt:lpstr>Aptos Display</vt:lpstr>
      <vt:lpstr>Arial</vt:lpstr>
      <vt:lpstr>hurme_no2-webfont</vt:lpstr>
      <vt:lpstr>Office Theme</vt:lpstr>
      <vt:lpstr>Trivial</vt:lpstr>
      <vt:lpstr>Which attribute of the &lt;select&gt; tag determines the number of options visible in the dropdown menu?</vt:lpstr>
      <vt:lpstr>Which of the following is true about the &lt;audio&gt; element?</vt:lpstr>
      <vt:lpstr>Which attribute can be used to specify a preselected option in a dropdown menu?</vt:lpstr>
      <vt:lpstr>How many options will be visible in the dropdown if the size attribute is set to 3 and there are 5 options listed?</vt:lpstr>
      <vt:lpstr>Which HTML element is used to define a section of navigation links?</vt:lpstr>
      <vt:lpstr>What will be the output if the &lt;video&gt; or &lt;audio&gt; element contains multiple sources but the browser does not support any of the provided formats?</vt:lpstr>
      <vt:lpstr>Which of the following is NOT a valid attribute for the &lt;video&gt; element?</vt:lpstr>
      <vt:lpstr>What does the title attribute provide in an HTML element?</vt:lpstr>
      <vt:lpstr>Which attribute is used to uniquely identify an HTML element?</vt:lpstr>
      <vt:lpstr>Which attribute in the &lt;textarea&gt; element defines the number of visible text lines?</vt:lpstr>
      <vt:lpstr>What is a key advantage of using external CSS files?</vt:lpstr>
      <vt:lpstr>How can you include an external CSS file in an HTML document?</vt:lpstr>
      <vt:lpstr>Which HTTP method is generally considered safer in terms of exposing sensitive data?</vt:lpstr>
      <vt:lpstr>True or False: The autoplay attribute in the &lt;video&gt; element causes the video to start playing as soon as it is loaded.</vt:lpstr>
      <vt:lpstr>True or False: The  “selected” attribute can be used in any HTML element to set it as preselected?</vt:lpstr>
      <vt:lpstr>True or False: An HTML document can have multiple &lt;header&gt; elements?</vt:lpstr>
      <vt:lpstr>True or False: The &lt;footer&gt; element in HTML must contain the copyright information for the webpage?</vt:lpstr>
      <vt:lpstr>True or False: The &lt;audio&gt; element supports the attributes autoplay, controls, and loop?</vt:lpstr>
      <vt:lpstr>True or False: The &lt;video&gt; element requires the controls attribute to be specified in order for playback controls to appear? </vt:lpstr>
      <vt:lpstr>True or False:  The title attribute in HTML is used to define the main title of a webpage, displayed in the browser's title bar.</vt:lpstr>
      <vt:lpstr>True or False: The &lt;nav&gt; element is used to define a block of navigation links.</vt:lpstr>
      <vt:lpstr>Hosting Demo in class @ 5pm – 5:30pm</vt:lpstr>
      <vt:lpstr>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Beaudelaire Tsoungui Nzodoumkouo</dc:creator>
  <cp:lastModifiedBy>Beaudelaire Tsoungui Nzodoumkouo</cp:lastModifiedBy>
  <cp:revision>12</cp:revision>
  <dcterms:created xsi:type="dcterms:W3CDTF">2024-07-03T20:15:14Z</dcterms:created>
  <dcterms:modified xsi:type="dcterms:W3CDTF">2024-07-10T19:22:17Z</dcterms:modified>
</cp:coreProperties>
</file>