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4"/>
  </p:notesMasterIdLst>
  <p:sldIdLst>
    <p:sldId id="256" r:id="rId2"/>
    <p:sldId id="268" r:id="rId3"/>
    <p:sldId id="269" r:id="rId4"/>
    <p:sldId id="296" r:id="rId5"/>
    <p:sldId id="292" r:id="rId6"/>
    <p:sldId id="270" r:id="rId7"/>
    <p:sldId id="277" r:id="rId8"/>
    <p:sldId id="278" r:id="rId9"/>
    <p:sldId id="271" r:id="rId10"/>
    <p:sldId id="289" r:id="rId11"/>
    <p:sldId id="279" r:id="rId12"/>
    <p:sldId id="283" r:id="rId13"/>
    <p:sldId id="286" r:id="rId14"/>
    <p:sldId id="287" r:id="rId15"/>
    <p:sldId id="273" r:id="rId16"/>
    <p:sldId id="288" r:id="rId17"/>
    <p:sldId id="298" r:id="rId18"/>
    <p:sldId id="299" r:id="rId19"/>
    <p:sldId id="272" r:id="rId20"/>
    <p:sldId id="274" r:id="rId21"/>
    <p:sldId id="280" r:id="rId22"/>
    <p:sldId id="284" r:id="rId23"/>
    <p:sldId id="281" r:id="rId24"/>
    <p:sldId id="297" r:id="rId25"/>
    <p:sldId id="282" r:id="rId26"/>
    <p:sldId id="275" r:id="rId27"/>
    <p:sldId id="285" r:id="rId28"/>
    <p:sldId id="267" r:id="rId29"/>
    <p:sldId id="291" r:id="rId30"/>
    <p:sldId id="294" r:id="rId31"/>
    <p:sldId id="295" r:id="rId32"/>
    <p:sldId id="27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3977-330C-C749-A412-CAF2C516749F}" type="datetimeFigureOut">
              <a:rPr lang="en-US" smtClean="0"/>
              <a:t>7/9/24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CB434-7F97-B94D-B6F5-34135E2B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FF418-59B8-7A4C-ABA2-6440312FD8F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24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FF418-59B8-7A4C-ABA2-6440312FD8F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7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9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3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1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3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8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9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D6D0188-7395-5D49-82E6-FEF4B85E789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70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eveloper.mozilla.org/en-US/play?id=wPxrUyaZtC5MQFfbiMZQUvB5GToEZ0LNOics2OWedJO%2FFFuciNVsOpL6WEs8avrCHQzuQHWyyTxqmqn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6HFOyxupUz7CdczHNWt0gN0OlQmJd0kt/view?usp=share_link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9C26-A4E5-4C18-510C-4AEB54162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3476" y="2952216"/>
            <a:ext cx="3605048" cy="953568"/>
          </a:xfrm>
        </p:spPr>
        <p:txBody>
          <a:bodyPr>
            <a:normAutofit/>
          </a:bodyPr>
          <a:lstStyle/>
          <a:p>
            <a:r>
              <a:rPr lang="en-CA" sz="5400" dirty="0"/>
              <a:t>Brain Teaser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60844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Which of the following attributes is used to control the vertical placement of the contents in a table cell?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t</a:t>
            </a:r>
            <a:r>
              <a:rPr lang="en-CA" dirty="0" err="1"/>
              <a:t>ext</a:t>
            </a:r>
            <a:r>
              <a:rPr lang="en-CA" dirty="0"/>
              <a:t>-align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cell-align </a:t>
            </a:r>
          </a:p>
          <a:p>
            <a:r>
              <a:rPr lang="en-US" dirty="0"/>
              <a:t>C. </a:t>
            </a:r>
            <a:r>
              <a:rPr lang="en-CA" dirty="0"/>
              <a:t>align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vertical-align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3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Which attribute is used to specify the location of an image file in an HTML document?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 err="1"/>
              <a:t>href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 err="1"/>
              <a:t>src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link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 err="1"/>
              <a:t>img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76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What is the purpose of the charset attribute in the &lt;meta&gt; tag?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To define the character encoding for the HTML document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To link an external JavaScript file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To specify the document's language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To provide additional keywords for search engines</a:t>
            </a:r>
          </a:p>
        </p:txBody>
      </p:sp>
    </p:spTree>
    <p:extLst>
      <p:ext uri="{BB962C8B-B14F-4D97-AF65-F5344CB8AC3E}">
        <p14:creationId xmlns:p14="http://schemas.microsoft.com/office/powerpoint/2010/main" val="2144616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/>
              <a:t>Which of the following type attributes will display an ordered list with lowercase Roman numerals?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type="1"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 type="A”</a:t>
            </a:r>
          </a:p>
          <a:p>
            <a:r>
              <a:rPr lang="en-US" dirty="0"/>
              <a:t>C. </a:t>
            </a:r>
            <a:r>
              <a:rPr lang="en-CA" dirty="0"/>
              <a:t>type="</a:t>
            </a:r>
            <a:r>
              <a:rPr lang="en-CA" dirty="0" err="1"/>
              <a:t>i</a:t>
            </a:r>
            <a:r>
              <a:rPr lang="en-CA" dirty="0"/>
              <a:t>"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type="I"</a:t>
            </a:r>
          </a:p>
        </p:txBody>
      </p:sp>
    </p:spTree>
    <p:extLst>
      <p:ext uri="{BB962C8B-B14F-4D97-AF65-F5344CB8AC3E}">
        <p14:creationId xmlns:p14="http://schemas.microsoft.com/office/powerpoint/2010/main" val="2065592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What is the default value for the list-style-type property in an unordered list?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disc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 circle</a:t>
            </a:r>
          </a:p>
          <a:p>
            <a:r>
              <a:rPr lang="en-US" dirty="0"/>
              <a:t>C. </a:t>
            </a:r>
            <a:r>
              <a:rPr lang="en-CA" dirty="0"/>
              <a:t>square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370399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788607"/>
            <a:ext cx="11175124" cy="1280785"/>
          </a:xfrm>
        </p:spPr>
        <p:txBody>
          <a:bodyPr>
            <a:normAutofit fontScale="90000"/>
          </a:bodyPr>
          <a:lstStyle/>
          <a:p>
            <a:pPr algn="ctr"/>
            <a:r>
              <a:rPr lang="en-CA" b="0" i="0" u="none" strike="noStrike" dirty="0">
                <a:solidFill>
                  <a:srgbClr val="F6F7FB"/>
                </a:solidFill>
                <a:effectLst/>
                <a:latin typeface="hurme_no2-webfont"/>
              </a:rPr>
              <a:t>What is the purpose of the </a:t>
            </a:r>
            <a:r>
              <a:rPr lang="en-CA" b="0" i="0" u="none" strike="noStrike" dirty="0" err="1">
                <a:solidFill>
                  <a:srgbClr val="F6F7FB"/>
                </a:solidFill>
                <a:effectLst/>
                <a:latin typeface="hurme_no2-webfont"/>
              </a:rPr>
              <a:t>colspan</a:t>
            </a:r>
            <a:r>
              <a:rPr lang="en-CA" b="0" i="0" u="none" strike="noStrike" dirty="0">
                <a:solidFill>
                  <a:srgbClr val="F6F7FB"/>
                </a:solidFill>
                <a:effectLst/>
                <a:latin typeface="hurme_no2-webfont"/>
              </a:rPr>
              <a:t> attribute in a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548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/>
              <a:t>In an HTML table, which attribute is used to merge two or more cells into a single cell horizontally?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 err="1"/>
              <a:t>rowspan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 err="1"/>
              <a:t>colspan</a:t>
            </a:r>
            <a:endParaRPr lang="en-CA" dirty="0"/>
          </a:p>
          <a:p>
            <a:r>
              <a:rPr lang="en-US" dirty="0"/>
              <a:t>C. </a:t>
            </a:r>
            <a:r>
              <a:rPr lang="en-CA" dirty="0"/>
              <a:t>merge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span</a:t>
            </a:r>
          </a:p>
        </p:txBody>
      </p:sp>
    </p:spTree>
    <p:extLst>
      <p:ext uri="{BB962C8B-B14F-4D97-AF65-F5344CB8AC3E}">
        <p14:creationId xmlns:p14="http://schemas.microsoft.com/office/powerpoint/2010/main" val="33342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What does the CSS property border-collapse: collapse; do?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4359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It merges the borders of adjacent table cells into a single border.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It removes all borders from the table.</a:t>
            </a:r>
          </a:p>
          <a:p>
            <a:r>
              <a:rPr lang="en-US" dirty="0"/>
              <a:t>C. </a:t>
            </a:r>
            <a:r>
              <a:rPr lang="en-CA" dirty="0"/>
              <a:t>It adds spacing between the borders of adjacent table cells.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It collapses the table into a smaller size by removing empty cells.</a:t>
            </a:r>
          </a:p>
        </p:txBody>
      </p:sp>
    </p:spTree>
    <p:extLst>
      <p:ext uri="{BB962C8B-B14F-4D97-AF65-F5344CB8AC3E}">
        <p14:creationId xmlns:p14="http://schemas.microsoft.com/office/powerpoint/2010/main" val="3860712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4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/>
              <a:t>Which of the following HTML snippets correctly creates a checkbox that is checked by default and belongs to a form for selecting groceries?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55" y="1825625"/>
            <a:ext cx="11824137" cy="435133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A. </a:t>
            </a:r>
            <a:r>
              <a:rPr lang="en-CA" sz="2400" dirty="0"/>
              <a:t>&lt;input type="checkbox" name="groceries" value="milk" checked&gt;</a:t>
            </a:r>
          </a:p>
          <a:p>
            <a:r>
              <a:rPr lang="en-US" sz="2400" dirty="0"/>
              <a:t>B.</a:t>
            </a:r>
            <a:r>
              <a:rPr lang="en-CA" sz="2400" dirty="0"/>
              <a:t> &lt;input type="checkbox" value="milk" name="groceries[]"&gt;</a:t>
            </a:r>
          </a:p>
          <a:p>
            <a:r>
              <a:rPr lang="en-US" sz="2400" dirty="0"/>
              <a:t>C. </a:t>
            </a:r>
            <a:r>
              <a:rPr lang="en-CA" sz="2400" dirty="0"/>
              <a:t>&lt;input type="checkbox" name="groceries" checked value="milk"&gt;</a:t>
            </a:r>
          </a:p>
          <a:p>
            <a:r>
              <a:rPr lang="en-US" sz="2400" dirty="0"/>
              <a:t>D.</a:t>
            </a:r>
            <a:r>
              <a:rPr lang="en-CA" sz="2400" dirty="0"/>
              <a:t> &lt;input type="checkbox" name="groceries[]" value="milk” checked="checked"&gt;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5D6AF7-F0BC-75B9-CC3C-C0D255339493}"/>
              </a:ext>
            </a:extLst>
          </p:cNvPr>
          <p:cNvSpPr txBox="1"/>
          <p:nvPr/>
        </p:nvSpPr>
        <p:spPr>
          <a:xfrm>
            <a:off x="157655" y="6308210"/>
            <a:ext cx="903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An </a:t>
            </a:r>
            <a:r>
              <a:rPr lang="en-CA" dirty="0"/>
              <a:t>array notation for the name is important if multiple values need to be submitted.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48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788607"/>
            <a:ext cx="11175124" cy="1280785"/>
          </a:xfrm>
        </p:spPr>
        <p:txBody>
          <a:bodyPr/>
          <a:lstStyle/>
          <a:p>
            <a:r>
              <a:rPr lang="en-CA" b="0" i="0" u="none" strike="noStrike" dirty="0">
                <a:solidFill>
                  <a:srgbClr val="F6F7FB"/>
                </a:solidFill>
                <a:effectLst/>
                <a:latin typeface="hurme_no2-webfont"/>
              </a:rPr>
              <a:t>What is the purpose of the alt attribute of </a:t>
            </a:r>
            <a:r>
              <a:rPr lang="en-CA" b="0" i="0" u="none" strike="noStrike" dirty="0" err="1">
                <a:solidFill>
                  <a:srgbClr val="F6F7FB"/>
                </a:solidFill>
                <a:effectLst/>
                <a:latin typeface="hurme_no2-webfont"/>
              </a:rPr>
              <a:t>img</a:t>
            </a:r>
            <a:r>
              <a:rPr lang="en-CA" b="0" i="0" u="none" strike="noStrike" dirty="0">
                <a:solidFill>
                  <a:srgbClr val="F6F7FB"/>
                </a:solidFill>
                <a:effectLst/>
                <a:latin typeface="hurme_no2-webfont"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86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is the inventor of HTML?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Tim Berners-Lee</a:t>
            </a:r>
          </a:p>
          <a:p>
            <a:r>
              <a:rPr lang="en-US" dirty="0"/>
              <a:t>B. Marc </a:t>
            </a:r>
            <a:r>
              <a:rPr lang="en-US" dirty="0" err="1"/>
              <a:t>Andreseen</a:t>
            </a:r>
            <a:endParaRPr lang="en-US" dirty="0"/>
          </a:p>
          <a:p>
            <a:r>
              <a:rPr lang="en-US" dirty="0"/>
              <a:t>C. Bill Gates</a:t>
            </a:r>
          </a:p>
          <a:p>
            <a:r>
              <a:rPr lang="en-US" dirty="0"/>
              <a:t>D. Larry Ellison</a:t>
            </a:r>
          </a:p>
          <a:p>
            <a:r>
              <a:rPr lang="en-US" dirty="0"/>
              <a:t>E. Al Gore</a:t>
            </a:r>
          </a:p>
        </p:txBody>
      </p:sp>
    </p:spTree>
    <p:extLst>
      <p:ext uri="{BB962C8B-B14F-4D97-AF65-F5344CB8AC3E}">
        <p14:creationId xmlns:p14="http://schemas.microsoft.com/office/powerpoint/2010/main" val="2867127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788607"/>
            <a:ext cx="11175124" cy="1280785"/>
          </a:xfrm>
        </p:spPr>
        <p:txBody>
          <a:bodyPr/>
          <a:lstStyle/>
          <a:p>
            <a:pPr algn="ctr"/>
            <a:r>
              <a:rPr lang="en-CA" b="0" i="0" u="none" strike="noStrike" dirty="0">
                <a:solidFill>
                  <a:srgbClr val="F6F7FB"/>
                </a:solidFill>
                <a:effectLst/>
                <a:latin typeface="hurme_no2-webfont"/>
              </a:rPr>
              <a:t>Does the element “</a:t>
            </a:r>
            <a:r>
              <a:rPr lang="en-CA" b="0" i="0" u="none" strike="noStrike" dirty="0" err="1">
                <a:solidFill>
                  <a:srgbClr val="F6F7FB"/>
                </a:solidFill>
                <a:effectLst/>
                <a:latin typeface="hurme_no2-webfont"/>
              </a:rPr>
              <a:t>br</a:t>
            </a:r>
            <a:r>
              <a:rPr lang="en-CA" b="0" i="0" u="none" strike="noStrike" dirty="0">
                <a:solidFill>
                  <a:srgbClr val="F6F7FB"/>
                </a:solidFill>
                <a:effectLst/>
                <a:latin typeface="hurme_no2-webfont"/>
              </a:rPr>
              <a:t>” need a closing tag,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09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The &lt;pre&gt; tag is used to preserve whitespace in HTML? True or False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43491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The &lt;blockquote&gt; tag is used to define a short quotation.? True or False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34340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The default color for an unvisited link in HTML is purple? True or False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30059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You can style only table, or </a:t>
            </a:r>
            <a:r>
              <a:rPr lang="en-CA" sz="4000" dirty="0" err="1"/>
              <a:t>th</a:t>
            </a:r>
            <a:r>
              <a:rPr lang="en-CA" sz="4000" dirty="0"/>
              <a:t>, or td ? True or False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318269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The target="_blank" attribute value will open the linked document in a new tab or window? True or False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01254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788607"/>
            <a:ext cx="11175124" cy="1280785"/>
          </a:xfrm>
        </p:spPr>
        <p:txBody>
          <a:bodyPr/>
          <a:lstStyle/>
          <a:p>
            <a:pPr algn="ctr"/>
            <a:r>
              <a:rPr lang="en-CA" b="0" i="0" u="none" strike="noStrike" dirty="0">
                <a:solidFill>
                  <a:srgbClr val="F6F7FB"/>
                </a:solidFill>
                <a:effectLst/>
                <a:latin typeface="hurme_no2-webfont"/>
              </a:rPr>
              <a:t>What does HTML stand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543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396359"/>
            <a:ext cx="11175124" cy="1673033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>
                <a:solidFill>
                  <a:srgbClr val="F6F7FB"/>
                </a:solidFill>
                <a:latin typeface="hurme_no2-webfont"/>
              </a:rPr>
              <a:t>Describe the difference between inline, block, and inline-block elements in HTML. Provide examples of each type of element</a:t>
            </a:r>
            <a:r>
              <a:rPr lang="en-CA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51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CE074-E390-F745-3688-29D89D88A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74" y="1124608"/>
            <a:ext cx="3976781" cy="3846785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CA" sz="1600" dirty="0">
                <a:latin typeface="+mn-lt"/>
                <a:ea typeface="+mn-ea"/>
                <a:cs typeface="+mn-cs"/>
              </a:rPr>
              <a:t>&lt;!DOCTYPE html&gt;</a:t>
            </a:r>
            <a:br>
              <a:rPr lang="en-CA" sz="1600" dirty="0">
                <a:latin typeface="+mn-lt"/>
                <a:ea typeface="+mn-ea"/>
                <a:cs typeface="+mn-cs"/>
              </a:rPr>
            </a:br>
            <a:br>
              <a:rPr lang="en-CA" sz="1600" dirty="0">
                <a:latin typeface="+mn-lt"/>
                <a:ea typeface="+mn-ea"/>
                <a:cs typeface="+mn-cs"/>
              </a:rPr>
            </a:br>
            <a:r>
              <a:rPr lang="en-CA" sz="1600" dirty="0">
                <a:latin typeface="+mn-lt"/>
                <a:ea typeface="+mn-ea"/>
                <a:cs typeface="+mn-cs"/>
              </a:rPr>
              <a:t>&lt;html lang = "</a:t>
            </a:r>
            <a:r>
              <a:rPr lang="en-CA" sz="1600" dirty="0" err="1">
                <a:latin typeface="+mn-lt"/>
                <a:ea typeface="+mn-ea"/>
                <a:cs typeface="+mn-cs"/>
              </a:rPr>
              <a:t>en</a:t>
            </a:r>
            <a:r>
              <a:rPr lang="en-CA" sz="1600" dirty="0">
                <a:latin typeface="+mn-lt"/>
                <a:ea typeface="+mn-ea"/>
                <a:cs typeface="+mn-cs"/>
              </a:rPr>
              <a:t>" &gt;</a:t>
            </a:r>
            <a:br>
              <a:rPr lang="en-CA" sz="1600" dirty="0">
                <a:latin typeface="+mn-lt"/>
                <a:ea typeface="+mn-ea"/>
                <a:cs typeface="+mn-cs"/>
              </a:rPr>
            </a:br>
            <a:br>
              <a:rPr lang="en-CA" sz="1600" dirty="0">
                <a:latin typeface="+mn-lt"/>
                <a:ea typeface="+mn-ea"/>
                <a:cs typeface="+mn-cs"/>
              </a:rPr>
            </a:br>
            <a:r>
              <a:rPr lang="en-CA" sz="1600" dirty="0">
                <a:latin typeface="+mn-lt"/>
                <a:ea typeface="+mn-ea"/>
                <a:cs typeface="+mn-cs"/>
              </a:rPr>
              <a:t>    &lt;head&gt;</a:t>
            </a:r>
            <a:br>
              <a:rPr lang="en-CA" sz="1600" dirty="0">
                <a:latin typeface="+mn-lt"/>
                <a:ea typeface="+mn-ea"/>
                <a:cs typeface="+mn-cs"/>
              </a:rPr>
            </a:br>
            <a:r>
              <a:rPr lang="en-CA" sz="1600" dirty="0">
                <a:latin typeface="+mn-lt"/>
                <a:ea typeface="+mn-ea"/>
                <a:cs typeface="+mn-cs"/>
              </a:rPr>
              <a:t>        &lt;title&gt;Page Title&lt;/title&gt;</a:t>
            </a:r>
            <a:br>
              <a:rPr lang="en-CA" sz="1600" dirty="0">
                <a:latin typeface="+mn-lt"/>
                <a:ea typeface="+mn-ea"/>
                <a:cs typeface="+mn-cs"/>
              </a:rPr>
            </a:br>
            <a:r>
              <a:rPr lang="en-CA" sz="1600" dirty="0">
                <a:latin typeface="+mn-lt"/>
                <a:ea typeface="+mn-ea"/>
                <a:cs typeface="+mn-cs"/>
              </a:rPr>
              <a:t>    &lt;/head&gt;</a:t>
            </a:r>
            <a:br>
              <a:rPr lang="en-CA" sz="1600" dirty="0">
                <a:latin typeface="+mn-lt"/>
                <a:ea typeface="+mn-ea"/>
                <a:cs typeface="+mn-cs"/>
              </a:rPr>
            </a:br>
            <a:br>
              <a:rPr lang="en-CA" sz="1600" dirty="0">
                <a:latin typeface="+mn-lt"/>
                <a:ea typeface="+mn-ea"/>
                <a:cs typeface="+mn-cs"/>
              </a:rPr>
            </a:br>
            <a:r>
              <a:rPr lang="en-CA" sz="1600" dirty="0">
                <a:latin typeface="+mn-lt"/>
                <a:ea typeface="+mn-ea"/>
                <a:cs typeface="+mn-cs"/>
              </a:rPr>
              <a:t>    &lt;body&gt;</a:t>
            </a:r>
            <a:br>
              <a:rPr lang="en-CA" sz="1600" dirty="0">
                <a:latin typeface="+mn-lt"/>
                <a:ea typeface="+mn-ea"/>
                <a:cs typeface="+mn-cs"/>
              </a:rPr>
            </a:br>
            <a:r>
              <a:rPr lang="en-CA" sz="1600" dirty="0">
                <a:latin typeface="+mn-lt"/>
                <a:ea typeface="+mn-ea"/>
                <a:cs typeface="+mn-cs"/>
              </a:rPr>
              <a:t>        &lt;div </a:t>
            </a:r>
            <a:r>
              <a:rPr lang="en-CA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style="</a:t>
            </a:r>
            <a:r>
              <a:rPr lang="en-CA" sz="16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color:red</a:t>
            </a:r>
            <a:r>
              <a:rPr lang="en-CA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; font-size: 2rem;"</a:t>
            </a:r>
            <a:r>
              <a:rPr lang="en-CA" sz="1600" dirty="0">
                <a:latin typeface="+mn-lt"/>
                <a:ea typeface="+mn-ea"/>
                <a:cs typeface="+mn-cs"/>
              </a:rPr>
              <a:t>&gt;</a:t>
            </a:r>
            <a:br>
              <a:rPr lang="en-CA" sz="1600" dirty="0">
                <a:latin typeface="+mn-lt"/>
                <a:ea typeface="+mn-ea"/>
                <a:cs typeface="+mn-cs"/>
              </a:rPr>
            </a:br>
            <a:r>
              <a:rPr lang="en-CA" sz="1600" dirty="0">
                <a:latin typeface="+mn-lt"/>
                <a:ea typeface="+mn-ea"/>
                <a:cs typeface="+mn-cs"/>
              </a:rPr>
              <a:t>            Some Inline Style</a:t>
            </a:r>
            <a:br>
              <a:rPr lang="en-CA" sz="1600" dirty="0">
                <a:latin typeface="+mn-lt"/>
                <a:ea typeface="+mn-ea"/>
                <a:cs typeface="+mn-cs"/>
              </a:rPr>
            </a:br>
            <a:r>
              <a:rPr lang="en-CA" sz="1600" dirty="0">
                <a:latin typeface="+mn-lt"/>
                <a:ea typeface="+mn-ea"/>
                <a:cs typeface="+mn-cs"/>
              </a:rPr>
              <a:t>        &lt;/div&gt;</a:t>
            </a:r>
            <a:br>
              <a:rPr lang="en-CA" sz="1600" dirty="0">
                <a:latin typeface="+mn-lt"/>
                <a:ea typeface="+mn-ea"/>
                <a:cs typeface="+mn-cs"/>
              </a:rPr>
            </a:br>
            <a:r>
              <a:rPr lang="en-CA" sz="1600" dirty="0">
                <a:latin typeface="+mn-lt"/>
                <a:ea typeface="+mn-ea"/>
                <a:cs typeface="+mn-cs"/>
              </a:rPr>
              <a:t>    &lt;/body&gt;</a:t>
            </a:r>
            <a:br>
              <a:rPr lang="en-CA" sz="1600" dirty="0">
                <a:latin typeface="+mn-lt"/>
                <a:ea typeface="+mn-ea"/>
                <a:cs typeface="+mn-cs"/>
              </a:rPr>
            </a:br>
            <a:br>
              <a:rPr lang="en-CA" sz="1600" dirty="0">
                <a:latin typeface="+mn-lt"/>
                <a:ea typeface="+mn-ea"/>
                <a:cs typeface="+mn-cs"/>
              </a:rPr>
            </a:br>
            <a:r>
              <a:rPr lang="en-CA" sz="1600" dirty="0">
                <a:latin typeface="+mn-lt"/>
                <a:ea typeface="+mn-ea"/>
                <a:cs typeface="+mn-cs"/>
              </a:rPr>
              <a:t>&lt;/html&gt;</a:t>
            </a:r>
            <a:endParaRPr lang="en-US" sz="16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5E4A933-5F92-C365-91F4-8016CC38345C}"/>
              </a:ext>
            </a:extLst>
          </p:cNvPr>
          <p:cNvSpPr txBox="1">
            <a:spLocks/>
          </p:cNvSpPr>
          <p:nvPr/>
        </p:nvSpPr>
        <p:spPr>
          <a:xfrm>
            <a:off x="478991" y="168166"/>
            <a:ext cx="10515600" cy="853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/>
              <a:t>HTML + CSS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071B63-E1ED-59F0-8217-BA10D925B6EE}"/>
              </a:ext>
            </a:extLst>
          </p:cNvPr>
          <p:cNvSpPr txBox="1"/>
          <p:nvPr/>
        </p:nvSpPr>
        <p:spPr>
          <a:xfrm>
            <a:off x="1197409" y="5183895"/>
            <a:ext cx="2112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Inline styling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F5B98F-5954-67B6-49BB-C293247312B1}"/>
              </a:ext>
            </a:extLst>
          </p:cNvPr>
          <p:cNvSpPr txBox="1"/>
          <p:nvPr/>
        </p:nvSpPr>
        <p:spPr>
          <a:xfrm>
            <a:off x="1376094" y="5695457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Highest priority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D69184-9741-8AAB-DAA7-23E503362869}"/>
              </a:ext>
            </a:extLst>
          </p:cNvPr>
          <p:cNvSpPr txBox="1">
            <a:spLocks/>
          </p:cNvSpPr>
          <p:nvPr/>
        </p:nvSpPr>
        <p:spPr>
          <a:xfrm>
            <a:off x="4839314" y="1587062"/>
            <a:ext cx="3712779" cy="3384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244644-F40F-4C9A-7C14-07F2599402E7}"/>
              </a:ext>
            </a:extLst>
          </p:cNvPr>
          <p:cNvSpPr txBox="1"/>
          <p:nvPr/>
        </p:nvSpPr>
        <p:spPr>
          <a:xfrm>
            <a:off x="4795189" y="5150941"/>
            <a:ext cx="2452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Internal styling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B14DE6-4146-0E84-0C45-2C9F1AD46E35}"/>
              </a:ext>
            </a:extLst>
          </p:cNvPr>
          <p:cNvSpPr txBox="1"/>
          <p:nvPr/>
        </p:nvSpPr>
        <p:spPr>
          <a:xfrm>
            <a:off x="4640916" y="5716475"/>
            <a:ext cx="276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Second Highest priority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4BAD8CB-3016-233A-1B13-CD1E5602F235}"/>
              </a:ext>
            </a:extLst>
          </p:cNvPr>
          <p:cNvSpPr txBox="1">
            <a:spLocks/>
          </p:cNvSpPr>
          <p:nvPr/>
        </p:nvSpPr>
        <p:spPr>
          <a:xfrm>
            <a:off x="8241354" y="1587062"/>
            <a:ext cx="3712779" cy="3384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51C3C3-038E-78DE-5205-B676EB37B99F}"/>
              </a:ext>
            </a:extLst>
          </p:cNvPr>
          <p:cNvSpPr txBox="1"/>
          <p:nvPr/>
        </p:nvSpPr>
        <p:spPr>
          <a:xfrm>
            <a:off x="8650385" y="5183895"/>
            <a:ext cx="2521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External styling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6F4087-C1C3-8B7E-8829-87F645CF9CF5}"/>
              </a:ext>
            </a:extLst>
          </p:cNvPr>
          <p:cNvSpPr txBox="1"/>
          <p:nvPr/>
        </p:nvSpPr>
        <p:spPr>
          <a:xfrm>
            <a:off x="9099321" y="5705962"/>
            <a:ext cx="1623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Least priority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63BE95D-E872-873B-60E7-8DB0A09236B2}"/>
              </a:ext>
            </a:extLst>
          </p:cNvPr>
          <p:cNvSpPr txBox="1">
            <a:spLocks/>
          </p:cNvSpPr>
          <p:nvPr/>
        </p:nvSpPr>
        <p:spPr>
          <a:xfrm>
            <a:off x="4431072" y="1141521"/>
            <a:ext cx="3180508" cy="38467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1400" dirty="0">
                <a:latin typeface="+mn-lt"/>
                <a:ea typeface="+mn-ea"/>
                <a:cs typeface="+mn-cs"/>
              </a:rPr>
              <a:t>&lt;!DOCTYPE html&gt;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&lt;html lang = "</a:t>
            </a:r>
            <a:r>
              <a:rPr lang="en-CA" sz="1400" dirty="0" err="1">
                <a:latin typeface="+mn-lt"/>
                <a:ea typeface="+mn-ea"/>
                <a:cs typeface="+mn-cs"/>
              </a:rPr>
              <a:t>en</a:t>
            </a:r>
            <a:r>
              <a:rPr lang="en-CA" sz="1400" dirty="0">
                <a:latin typeface="+mn-lt"/>
                <a:ea typeface="+mn-ea"/>
                <a:cs typeface="+mn-cs"/>
              </a:rPr>
              <a:t>" 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&lt;head&gt;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    &lt;title&gt;Page Title&lt;/title&gt;</a:t>
            </a:r>
          </a:p>
          <a:p>
            <a:r>
              <a:rPr lang="en-CA" sz="1400" dirty="0">
                <a:latin typeface="+mn-lt"/>
                <a:ea typeface="+mn-ea"/>
                <a:cs typeface="+mn-cs"/>
              </a:rPr>
              <a:t>        </a:t>
            </a:r>
            <a:r>
              <a:rPr lang="en-CA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&lt;style type="stylesheet"&gt;</a:t>
            </a:r>
          </a:p>
          <a:p>
            <a:r>
              <a:rPr lang="en-CA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            div{</a:t>
            </a:r>
          </a:p>
          <a:p>
            <a:r>
              <a:rPr lang="en-CA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                      color: blue;</a:t>
            </a:r>
          </a:p>
          <a:p>
            <a:r>
              <a:rPr lang="en-CA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                      font-size:3rem;</a:t>
            </a:r>
          </a:p>
          <a:p>
            <a:r>
              <a:rPr lang="en-CA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             }</a:t>
            </a:r>
          </a:p>
          <a:p>
            <a:r>
              <a:rPr lang="en-CA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        &lt;/ style&gt;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&lt;/head&gt;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&lt;body&gt;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    &lt;div&gt;   Some internal Style  &lt;/div&gt;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&lt;/body&gt;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&lt;/html&gt;</a:t>
            </a:r>
            <a:endParaRPr lang="en-US" sz="1400" dirty="0">
              <a:latin typeface="+mn-lt"/>
              <a:ea typeface="+mn-ea"/>
              <a:cs typeface="+mn-cs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85189B4-9BEB-83B7-BC59-D4D7A1130519}"/>
              </a:ext>
            </a:extLst>
          </p:cNvPr>
          <p:cNvSpPr txBox="1">
            <a:spLocks/>
          </p:cNvSpPr>
          <p:nvPr/>
        </p:nvSpPr>
        <p:spPr>
          <a:xfrm>
            <a:off x="7922597" y="1141521"/>
            <a:ext cx="3976780" cy="38467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1800" u="sng" dirty="0">
                <a:latin typeface="+mn-lt"/>
                <a:ea typeface="+mn-ea"/>
                <a:cs typeface="+mn-cs"/>
              </a:rPr>
              <a:t>html file</a:t>
            </a:r>
          </a:p>
          <a:p>
            <a:endParaRPr lang="en-CA" sz="1400" u="sng" dirty="0">
              <a:latin typeface="+mn-lt"/>
              <a:ea typeface="+mn-ea"/>
              <a:cs typeface="+mn-cs"/>
            </a:endParaRPr>
          </a:p>
          <a:p>
            <a:r>
              <a:rPr lang="en-CA" sz="1400" dirty="0">
                <a:latin typeface="+mn-lt"/>
                <a:ea typeface="+mn-ea"/>
                <a:cs typeface="+mn-cs"/>
              </a:rPr>
              <a:t>&lt;!DOCTYPE html&gt;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&lt;html lang = "</a:t>
            </a:r>
            <a:r>
              <a:rPr lang="en-CA" sz="1400" dirty="0" err="1">
                <a:latin typeface="+mn-lt"/>
                <a:ea typeface="+mn-ea"/>
                <a:cs typeface="+mn-cs"/>
              </a:rPr>
              <a:t>en</a:t>
            </a:r>
            <a:r>
              <a:rPr lang="en-CA" sz="1400" dirty="0">
                <a:latin typeface="+mn-lt"/>
                <a:ea typeface="+mn-ea"/>
                <a:cs typeface="+mn-cs"/>
              </a:rPr>
              <a:t>" 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&lt;head&gt;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    &lt;title&gt;Page Title&lt;/title&gt;</a:t>
            </a:r>
          </a:p>
          <a:p>
            <a:r>
              <a:rPr lang="en-CA" sz="1400" dirty="0">
                <a:latin typeface="+mn-lt"/>
                <a:ea typeface="+mn-ea"/>
                <a:cs typeface="+mn-cs"/>
              </a:rPr>
              <a:t>        </a:t>
            </a:r>
            <a:r>
              <a:rPr lang="en-CA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&lt;link </a:t>
            </a:r>
            <a:r>
              <a:rPr lang="en-CA" sz="1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rel</a:t>
            </a:r>
            <a:r>
              <a:rPr lang="en-CA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="stylesheet" </a:t>
            </a:r>
            <a:r>
              <a:rPr lang="en-CA" sz="1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href</a:t>
            </a:r>
            <a:r>
              <a:rPr lang="en-CA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="</a:t>
            </a:r>
            <a:r>
              <a:rPr lang="en-CA" sz="1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styles.css</a:t>
            </a:r>
            <a:r>
              <a:rPr lang="en-CA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" /&gt;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&lt;/head&gt;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&lt;body&gt;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    &lt;div&gt;   Some internal Style  &lt;/div&gt;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    &lt;/body&gt;</a:t>
            </a:r>
            <a:br>
              <a:rPr lang="en-CA" sz="1400" dirty="0">
                <a:latin typeface="+mn-lt"/>
                <a:ea typeface="+mn-ea"/>
                <a:cs typeface="+mn-cs"/>
              </a:rPr>
            </a:br>
            <a:br>
              <a:rPr lang="en-CA" sz="1400" dirty="0">
                <a:latin typeface="+mn-lt"/>
                <a:ea typeface="+mn-ea"/>
                <a:cs typeface="+mn-cs"/>
              </a:rPr>
            </a:br>
            <a:r>
              <a:rPr lang="en-CA" sz="1400" dirty="0">
                <a:latin typeface="+mn-lt"/>
                <a:ea typeface="+mn-ea"/>
                <a:cs typeface="+mn-cs"/>
              </a:rPr>
              <a:t>&lt;/html&gt;</a:t>
            </a:r>
            <a:endParaRPr lang="en-US" sz="1400" dirty="0"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52BDF0-E3BF-07A0-F4AD-FD051E7AAFE7}"/>
              </a:ext>
            </a:extLst>
          </p:cNvPr>
          <p:cNvSpPr txBox="1"/>
          <p:nvPr/>
        </p:nvSpPr>
        <p:spPr>
          <a:xfrm>
            <a:off x="9938308" y="1293915"/>
            <a:ext cx="1811507" cy="1261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CA" sz="1600" u="sng" dirty="0">
                <a:latin typeface="+mn-lt"/>
                <a:ea typeface="+mn-ea"/>
                <a:cs typeface="+mn-cs"/>
              </a:rPr>
              <a:t>styles. </a:t>
            </a:r>
            <a:r>
              <a:rPr lang="en-CA" sz="1600" u="sng" dirty="0" err="1">
                <a:latin typeface="+mn-lt"/>
                <a:ea typeface="+mn-ea"/>
                <a:cs typeface="+mn-cs"/>
              </a:rPr>
              <a:t>css</a:t>
            </a:r>
            <a:r>
              <a:rPr lang="en-CA" sz="1600" u="sng" dirty="0">
                <a:latin typeface="+mn-lt"/>
                <a:ea typeface="+mn-ea"/>
                <a:cs typeface="+mn-cs"/>
              </a:rPr>
              <a:t>  file</a:t>
            </a:r>
          </a:p>
          <a:p>
            <a:endParaRPr lang="en-CA" sz="1200" u="sng" dirty="0">
              <a:latin typeface="+mn-lt"/>
              <a:ea typeface="+mn-ea"/>
              <a:cs typeface="+mn-cs"/>
            </a:endParaRPr>
          </a:p>
          <a:p>
            <a:r>
              <a:rPr lang="en-CA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div {</a:t>
            </a:r>
          </a:p>
          <a:p>
            <a:r>
              <a:rPr lang="en-CA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             color: blue;</a:t>
            </a:r>
          </a:p>
          <a:p>
            <a:r>
              <a:rPr lang="en-CA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              font-size:3rem;</a:t>
            </a:r>
          </a:p>
          <a:p>
            <a:r>
              <a:rPr lang="en-CA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5316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97715-B7BB-B950-7C59-8CB9EDDA2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Colspan</a:t>
            </a:r>
            <a:r>
              <a:rPr lang="en-US" dirty="0"/>
              <a:t> Vs </a:t>
            </a:r>
            <a:r>
              <a:rPr lang="en-US" dirty="0" err="1"/>
              <a:t>Rowspan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401595-DC45-D20D-4D0E-E2CCE8336EE6}"/>
              </a:ext>
            </a:extLst>
          </p:cNvPr>
          <p:cNvSpPr txBox="1"/>
          <p:nvPr/>
        </p:nvSpPr>
        <p:spPr>
          <a:xfrm>
            <a:off x="180109" y="6123543"/>
            <a:ext cx="3316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Code available here: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F3BC07-646B-9FB7-823B-CCB215BB7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12" y="1793081"/>
            <a:ext cx="11809775" cy="327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760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happens when you access the page </a:t>
            </a:r>
            <a:r>
              <a:rPr lang="en-US" dirty="0" err="1"/>
              <a:t>www.google.com</a:t>
            </a:r>
            <a:r>
              <a:rPr lang="en-US" dirty="0"/>
              <a:t> ? </a:t>
            </a:r>
            <a:r>
              <a:rPr lang="en-US" sz="3100" dirty="0"/>
              <a:t>[Select ALL the correct answers]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Multiple GET requests are sent to the server</a:t>
            </a:r>
          </a:p>
          <a:p>
            <a:r>
              <a:rPr lang="en-US" dirty="0"/>
              <a:t>B. One POST request is sent to the server</a:t>
            </a:r>
          </a:p>
          <a:p>
            <a:r>
              <a:rPr lang="en-US" dirty="0"/>
              <a:t>C. Some JavaScript code is possibly downloaded from the server</a:t>
            </a:r>
          </a:p>
          <a:p>
            <a:r>
              <a:rPr lang="en-US" dirty="0"/>
              <a:t>D. One GET request is sent to the server</a:t>
            </a:r>
          </a:p>
        </p:txBody>
      </p:sp>
    </p:spTree>
    <p:extLst>
      <p:ext uri="{BB962C8B-B14F-4D97-AF65-F5344CB8AC3E}">
        <p14:creationId xmlns:p14="http://schemas.microsoft.com/office/powerpoint/2010/main" val="32197719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917B99-E835-8D9C-34C5-C5E96D8B836B}"/>
              </a:ext>
            </a:extLst>
          </p:cNvPr>
          <p:cNvSpPr txBox="1">
            <a:spLocks/>
          </p:cNvSpPr>
          <p:nvPr/>
        </p:nvSpPr>
        <p:spPr>
          <a:xfrm>
            <a:off x="227777" y="933150"/>
            <a:ext cx="5573522" cy="271118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2400" dirty="0"/>
              <a:t>Using the  &lt;h3&gt;, &lt;table&gt;, &lt;</a:t>
            </a:r>
            <a:r>
              <a:rPr lang="en-CA" sz="2400" dirty="0" err="1"/>
              <a:t>th</a:t>
            </a:r>
            <a:r>
              <a:rPr lang="en-CA" sz="2400" dirty="0"/>
              <a:t>&gt;, &lt;tr&gt;, and &lt;td&gt; elements, recreate the given page WITHOUT CSS. Also add a page title</a:t>
            </a:r>
            <a:endParaRPr lang="en-US" sz="2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F72BDB0-5DFC-2AD1-4374-E1C5905EA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005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Exercise I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EBBCA8-B87E-3514-E1A9-68B1F38B1FF1}"/>
              </a:ext>
            </a:extLst>
          </p:cNvPr>
          <p:cNvSpPr txBox="1">
            <a:spLocks/>
          </p:cNvSpPr>
          <p:nvPr/>
        </p:nvSpPr>
        <p:spPr>
          <a:xfrm>
            <a:off x="227776" y="3976961"/>
            <a:ext cx="5573521" cy="28151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2400" u="sng" dirty="0"/>
              <a:t>Hint 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- Use </a:t>
            </a:r>
            <a:r>
              <a:rPr lang="en-CA" sz="2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colspan</a:t>
            </a:r>
            <a:r>
              <a:rPr lang="en-CA" sz="2400" dirty="0"/>
              <a:t> and </a:t>
            </a:r>
            <a:r>
              <a:rPr lang="en-CA" sz="2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rowspan</a:t>
            </a:r>
            <a:endParaRPr lang="en-CA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fr-FR" sz="2400" dirty="0"/>
              <a:t>- Use border </a:t>
            </a:r>
            <a:r>
              <a:rPr lang="fr-FR" sz="2400" dirty="0" err="1"/>
              <a:t>attribute</a:t>
            </a:r>
            <a:r>
              <a:rPr lang="fr-FR" sz="2400" dirty="0"/>
              <a:t> for the table </a:t>
            </a:r>
            <a:r>
              <a:rPr lang="fr-FR" sz="2400" dirty="0" err="1"/>
              <a:t>element</a:t>
            </a: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784FC5-0B22-F943-0212-F96ABD1D95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0703" y="2247900"/>
            <a:ext cx="56515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824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917B99-E835-8D9C-34C5-C5E96D8B836B}"/>
              </a:ext>
            </a:extLst>
          </p:cNvPr>
          <p:cNvSpPr txBox="1">
            <a:spLocks/>
          </p:cNvSpPr>
          <p:nvPr/>
        </p:nvSpPr>
        <p:spPr>
          <a:xfrm>
            <a:off x="206756" y="765957"/>
            <a:ext cx="5889244" cy="146289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2400" dirty="0"/>
              <a:t>Using the  &lt;h3&gt;, &lt;</a:t>
            </a:r>
            <a:r>
              <a:rPr lang="en-CA" sz="2400" dirty="0" err="1"/>
              <a:t>ul</a:t>
            </a:r>
            <a:r>
              <a:rPr lang="en-CA" sz="2400" dirty="0"/>
              <a:t>&gt;, &lt;</a:t>
            </a:r>
            <a:r>
              <a:rPr lang="en-CA" sz="2400" dirty="0" err="1"/>
              <a:t>ol</a:t>
            </a:r>
            <a:r>
              <a:rPr lang="en-CA" sz="2400" dirty="0"/>
              <a:t>&gt; and  &lt;li&gt; elements, recreate the given page. Also add a page title</a:t>
            </a:r>
            <a:endParaRPr lang="en-US" sz="2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F72BDB0-5DFC-2AD1-4374-E1C5905EA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11"/>
            <a:ext cx="10515600" cy="800697"/>
          </a:xfrm>
        </p:spPr>
        <p:txBody>
          <a:bodyPr/>
          <a:lstStyle/>
          <a:p>
            <a:pPr algn="ctr"/>
            <a:r>
              <a:rPr lang="en-US" dirty="0"/>
              <a:t>Exercise II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EBBCA8-B87E-3514-E1A9-68B1F38B1FF1}"/>
              </a:ext>
            </a:extLst>
          </p:cNvPr>
          <p:cNvSpPr txBox="1">
            <a:spLocks/>
          </p:cNvSpPr>
          <p:nvPr/>
        </p:nvSpPr>
        <p:spPr>
          <a:xfrm>
            <a:off x="206755" y="2383389"/>
            <a:ext cx="6808407" cy="41174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2400" u="sng" dirty="0"/>
              <a:t>Hint 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- use </a:t>
            </a:r>
            <a:r>
              <a:rPr lang="en-CA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list-style-type</a:t>
            </a:r>
            <a:r>
              <a:rPr lang="en-CA" sz="2400" dirty="0"/>
              <a:t> to change de default bullet point for &lt;</a:t>
            </a:r>
            <a:r>
              <a:rPr lang="en-CA" sz="2400" dirty="0" err="1"/>
              <a:t>ol</a:t>
            </a:r>
            <a:r>
              <a:rPr lang="en-CA" sz="2400" dirty="0"/>
              <a:t>&gt; items</a:t>
            </a:r>
            <a:endParaRPr lang="en-US" sz="2400" dirty="0"/>
          </a:p>
          <a:p>
            <a:pPr algn="ctr">
              <a:lnSpc>
                <a:spcPct val="150000"/>
              </a:lnSpc>
            </a:pPr>
            <a:r>
              <a:rPr lang="en-CA" sz="2400" dirty="0"/>
              <a:t>- use </a:t>
            </a:r>
            <a:r>
              <a:rPr lang="en-CA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start attribute </a:t>
            </a:r>
            <a:r>
              <a:rPr lang="en-CA" sz="2400" dirty="0"/>
              <a:t>to start counting from 50</a:t>
            </a:r>
          </a:p>
          <a:p>
            <a:pPr algn="ctr">
              <a:lnSpc>
                <a:spcPct val="150000"/>
              </a:lnSpc>
            </a:pPr>
            <a:r>
              <a:rPr lang="en-US" sz="2400" dirty="0"/>
              <a:t>- add 			in the head for the spacing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B2EC7F-2CED-8F64-7621-FBACA5575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6771" y="0"/>
            <a:ext cx="3685229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9FFDE12-BEBC-F1F4-CE29-F0EEE1C8DB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5563" y="5287527"/>
            <a:ext cx="1745815" cy="111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8288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555" y="4143624"/>
            <a:ext cx="4357851" cy="773982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ea typeface="Heiti TC Medium" pitchFamily="2" charset="-128"/>
                <a:cs typeface="Arial Unicode MS" panose="020B0604020202020204" pitchFamily="34" charset="-128"/>
              </a:rPr>
              <a:t>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7E07D1-817D-9458-8D9F-F9E5FF286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5107" y="1048442"/>
            <a:ext cx="5423338" cy="56420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6EB4710-A4AB-22F3-1415-1E1852CA8E25}"/>
              </a:ext>
            </a:extLst>
          </p:cNvPr>
          <p:cNvSpPr txBox="1"/>
          <p:nvPr/>
        </p:nvSpPr>
        <p:spPr>
          <a:xfrm>
            <a:off x="34035" y="0"/>
            <a:ext cx="12123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/>
              <a:t>Exercise III: Complete the blanks(___) in the code available at the link on the left to match the output on the right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6FE1AC-F70B-E554-A252-C8C835E21586}"/>
              </a:ext>
            </a:extLst>
          </p:cNvPr>
          <p:cNvSpPr txBox="1"/>
          <p:nvPr/>
        </p:nvSpPr>
        <p:spPr>
          <a:xfrm>
            <a:off x="1123292" y="5056633"/>
            <a:ext cx="29599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</a:t>
            </a:r>
            <a:endParaRPr lang="en-US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9AA4645-9FA2-442B-7485-91127FDF37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56492" y="1511018"/>
            <a:ext cx="2493579" cy="249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32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Which of the following snippets of HTML is/are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&lt;p&gt;SOEN 287 Term Test!&lt;/p&gt;</a:t>
            </a:r>
          </a:p>
          <a:p>
            <a:r>
              <a:rPr lang="en-US" dirty="0"/>
              <a:t>B. &lt;p2&gt; SOEN 287 Term Test! p2&gt;</a:t>
            </a:r>
          </a:p>
          <a:p>
            <a:r>
              <a:rPr lang="en-US" dirty="0"/>
              <a:t>C. SOEN 287 Term Test! &lt;</a:t>
            </a:r>
            <a:r>
              <a:rPr lang="en-US" dirty="0" err="1"/>
              <a:t>br</a:t>
            </a:r>
            <a:r>
              <a:rPr lang="en-US" dirty="0"/>
              <a:t> /&gt; SOEN 287 Term Test!</a:t>
            </a:r>
          </a:p>
          <a:p>
            <a:r>
              <a:rPr lang="en-US" dirty="0"/>
              <a:t>D. &lt;p&gt;SOEN &lt;b&gt;&lt;</a:t>
            </a:r>
            <a:r>
              <a:rPr lang="en-US" dirty="0" err="1"/>
              <a:t>i</a:t>
            </a:r>
            <a:r>
              <a:rPr lang="en-US" dirty="0"/>
              <a:t>&gt;287&lt;/b&gt;&lt;/</a:t>
            </a:r>
            <a:r>
              <a:rPr lang="en-US" dirty="0" err="1"/>
              <a:t>i</a:t>
            </a:r>
            <a:r>
              <a:rPr lang="en-US" dirty="0"/>
              <a:t>&gt; Term Test!&lt;/p&gt;</a:t>
            </a:r>
          </a:p>
        </p:txBody>
      </p:sp>
    </p:spTree>
    <p:extLst>
      <p:ext uri="{BB962C8B-B14F-4D97-AF65-F5344CB8AC3E}">
        <p14:creationId xmlns:p14="http://schemas.microsoft.com/office/powerpoint/2010/main" val="314459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Which of the following tags are "list" tags in HTML?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dt</a:t>
            </a:r>
          </a:p>
          <a:p>
            <a:r>
              <a:rPr lang="en-US" dirty="0"/>
              <a:t>B. d</a:t>
            </a:r>
          </a:p>
          <a:p>
            <a:r>
              <a:rPr lang="en-US" dirty="0"/>
              <a:t>C. li</a:t>
            </a:r>
          </a:p>
          <a:p>
            <a:r>
              <a:rPr lang="en-US" dirty="0"/>
              <a:t>D. </a:t>
            </a:r>
            <a:r>
              <a:rPr lang="en-US" dirty="0" err="1"/>
              <a:t>ol</a:t>
            </a:r>
            <a:endParaRPr lang="en-US" dirty="0"/>
          </a:p>
          <a:p>
            <a:r>
              <a:rPr lang="en-US" dirty="0"/>
              <a:t>E. il</a:t>
            </a:r>
          </a:p>
          <a:p>
            <a:r>
              <a:rPr lang="en-US" dirty="0"/>
              <a:t>F. td</a:t>
            </a:r>
          </a:p>
          <a:p>
            <a:r>
              <a:rPr lang="en-US" dirty="0"/>
              <a:t>G. </a:t>
            </a:r>
            <a:r>
              <a:rPr lang="en-US" dirty="0" err="1"/>
              <a:t>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0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Which HTTP Status Code represents “success” status?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200</a:t>
            </a:r>
          </a:p>
          <a:p>
            <a:r>
              <a:rPr lang="en-US" dirty="0"/>
              <a:t>B. 300</a:t>
            </a:r>
          </a:p>
          <a:p>
            <a:r>
              <a:rPr lang="en-US" dirty="0"/>
              <a:t>C. 400</a:t>
            </a:r>
          </a:p>
          <a:p>
            <a:r>
              <a:rPr lang="en-US" dirty="0"/>
              <a:t>D. 500</a:t>
            </a:r>
          </a:p>
          <a:p>
            <a:r>
              <a:rPr lang="en-US" dirty="0"/>
              <a:t>E. 600</a:t>
            </a:r>
          </a:p>
        </p:txBody>
      </p:sp>
    </p:spTree>
    <p:extLst>
      <p:ext uri="{BB962C8B-B14F-4D97-AF65-F5344CB8AC3E}">
        <p14:creationId xmlns:p14="http://schemas.microsoft.com/office/powerpoint/2010/main" val="1602089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of the following statements about the &lt;meta&gt; tag is incorrect?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It provides additional information about a document.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It can include attributes like name, content, and charset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It is used to link external stylesheets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It is placed within the &lt;head&gt; section of an HTML document.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4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is the correct way to write a comment in an HTML document?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&lt;!-- This is a comment -&gt; </a:t>
            </a:r>
          </a:p>
          <a:p>
            <a:r>
              <a:rPr lang="en-US" dirty="0"/>
              <a:t>B. </a:t>
            </a:r>
            <a:r>
              <a:rPr lang="en-CA" dirty="0"/>
              <a:t>/* This is a comment */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&lt;!-- This is a comment --&gt;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// This is a 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26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Which HTML tag is used to create a description/definition list?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US" dirty="0" err="1"/>
              <a:t>ul</a:t>
            </a:r>
            <a:endParaRPr lang="en-US" dirty="0"/>
          </a:p>
          <a:p>
            <a:r>
              <a:rPr lang="en-US" dirty="0"/>
              <a:t>B. </a:t>
            </a:r>
            <a:r>
              <a:rPr lang="en-US" dirty="0" err="1"/>
              <a:t>ol</a:t>
            </a:r>
            <a:endParaRPr lang="en-US" dirty="0"/>
          </a:p>
          <a:p>
            <a:r>
              <a:rPr lang="en-US" dirty="0"/>
              <a:t>C. dl</a:t>
            </a:r>
          </a:p>
          <a:p>
            <a:r>
              <a:rPr lang="en-US" dirty="0"/>
              <a:t>D. li</a:t>
            </a:r>
          </a:p>
        </p:txBody>
      </p:sp>
    </p:spTree>
    <p:extLst>
      <p:ext uri="{BB962C8B-B14F-4D97-AF65-F5344CB8AC3E}">
        <p14:creationId xmlns:p14="http://schemas.microsoft.com/office/powerpoint/2010/main" val="304447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5106</TotalTime>
  <Words>1313</Words>
  <Application>Microsoft Macintosh PowerPoint</Application>
  <PresentationFormat>Widescreen</PresentationFormat>
  <Paragraphs>140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-webkit-standard</vt:lpstr>
      <vt:lpstr>Aptos</vt:lpstr>
      <vt:lpstr>Aptos Display</vt:lpstr>
      <vt:lpstr>Arial</vt:lpstr>
      <vt:lpstr>hurme_no2-webfont</vt:lpstr>
      <vt:lpstr>Office Theme</vt:lpstr>
      <vt:lpstr>Brain Teaser</vt:lpstr>
      <vt:lpstr>Who is the inventor of HTML?</vt:lpstr>
      <vt:lpstr>What happens when you access the page www.google.com ? [Select ALL the correct answers]</vt:lpstr>
      <vt:lpstr>Which of the following snippets of HTML is/are wrong?</vt:lpstr>
      <vt:lpstr>Which of the following tags are "list" tags in HTML?</vt:lpstr>
      <vt:lpstr>Which HTTP Status Code represents “success” status?</vt:lpstr>
      <vt:lpstr>Which of the following statements about the &lt;meta&gt; tag is incorrect?</vt:lpstr>
      <vt:lpstr>What is the correct way to write a comment in an HTML document?</vt:lpstr>
      <vt:lpstr>Which HTML tag is used to create a description/definition list?</vt:lpstr>
      <vt:lpstr>Which of the following attributes is used to control the vertical placement of the contents in a table cell?</vt:lpstr>
      <vt:lpstr>Which attribute is used to specify the location of an image file in an HTML document?</vt:lpstr>
      <vt:lpstr>What is the purpose of the charset attribute in the &lt;meta&gt; tag?</vt:lpstr>
      <vt:lpstr>Which of the following type attributes will display an ordered list with lowercase Roman numerals?</vt:lpstr>
      <vt:lpstr>What is the default value for the list-style-type property in an unordered list?</vt:lpstr>
      <vt:lpstr>What is the purpose of the colspan attribute in a table</vt:lpstr>
      <vt:lpstr>In an HTML table, which attribute is used to merge two or more cells into a single cell horizontally?</vt:lpstr>
      <vt:lpstr>What does the CSS property border-collapse: collapse; do?</vt:lpstr>
      <vt:lpstr>Which of the following HTML snippets correctly creates a checkbox that is checked by default and belongs to a form for selecting groceries?</vt:lpstr>
      <vt:lpstr>What is the purpose of the alt attribute of img?</vt:lpstr>
      <vt:lpstr>Does the element “br” need a closing tag, why?</vt:lpstr>
      <vt:lpstr>The &lt;pre&gt; tag is used to preserve whitespace in HTML? True or False</vt:lpstr>
      <vt:lpstr>The &lt;blockquote&gt; tag is used to define a short quotation.? True or False</vt:lpstr>
      <vt:lpstr>The default color for an unvisited link in HTML is purple? True or False</vt:lpstr>
      <vt:lpstr>You can style only table, or th, or td ? True or False</vt:lpstr>
      <vt:lpstr>The target="_blank" attribute value will open the linked document in a new tab or window? True or False</vt:lpstr>
      <vt:lpstr>What does HTML stand for?</vt:lpstr>
      <vt:lpstr>Describe the difference between inline, block, and inline-block elements in HTML. Provide examples of each type of element.</vt:lpstr>
      <vt:lpstr>&lt;!DOCTYPE html&gt;  &lt;html lang = "en" &gt;      &lt;head&gt;         &lt;title&gt;Page Title&lt;/title&gt;     &lt;/head&gt;      &lt;body&gt;         &lt;div style="color:red; font-size: 2rem;"&gt;             Some Inline Style         &lt;/div&gt;     &lt;/body&gt;  &lt;/html&gt;</vt:lpstr>
      <vt:lpstr>Colspan Vs Rowspan</vt:lpstr>
      <vt:lpstr>Exercise I</vt:lpstr>
      <vt:lpstr>Exercise II</vt:lpstr>
      <vt:lpstr>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Beaudelaire Tsoungui Nzodoumkouo</dc:creator>
  <cp:lastModifiedBy>Beaudelaire Tsoungui Nzodoumkouo</cp:lastModifiedBy>
  <cp:revision>10</cp:revision>
  <dcterms:created xsi:type="dcterms:W3CDTF">2024-07-03T20:15:14Z</dcterms:created>
  <dcterms:modified xsi:type="dcterms:W3CDTF">2024-07-09T09:06:06Z</dcterms:modified>
</cp:coreProperties>
</file>