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268" r:id="rId11"/>
    <p:sldId id="357" r:id="rId12"/>
    <p:sldId id="326" r:id="rId13"/>
    <p:sldId id="358" r:id="rId14"/>
    <p:sldId id="350" r:id="rId15"/>
    <p:sldId id="340" r:id="rId16"/>
    <p:sldId id="325" r:id="rId17"/>
    <p:sldId id="269" r:id="rId18"/>
    <p:sldId id="341" r:id="rId19"/>
    <p:sldId id="342" r:id="rId20"/>
    <p:sldId id="343" r:id="rId21"/>
    <p:sldId id="344" r:id="rId22"/>
    <p:sldId id="321" r:id="rId23"/>
    <p:sldId id="345" r:id="rId24"/>
    <p:sldId id="346" r:id="rId25"/>
    <p:sldId id="347" r:id="rId26"/>
    <p:sldId id="351" r:id="rId27"/>
    <p:sldId id="355" r:id="rId28"/>
    <p:sldId id="356" r:id="rId29"/>
    <p:sldId id="34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85"/>
    <p:restoredTop sz="94694"/>
  </p:normalViewPr>
  <p:slideViewPr>
    <p:cSldViewPr snapToGrid="0">
      <p:cViewPr varScale="1">
        <p:scale>
          <a:sx n="102" d="100"/>
          <a:sy n="102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3977-330C-C749-A412-CAF2C516749F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434-7F97-B94D-B6F5-34135E2B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CB434-7F97-B94D-B6F5-34135E2B3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6D0188-7395-5D49-82E6-FEF4B85E7891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0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rive.ai/?ref=concordia.cours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a.beaudelaire.ca/soen-287/nodejs-exerci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9C26-A4E5-4C18-510C-4AEB54162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642" y="3169084"/>
            <a:ext cx="3698129" cy="736699"/>
          </a:xfrm>
        </p:spPr>
        <p:txBody>
          <a:bodyPr>
            <a:normAutofit/>
          </a:bodyPr>
          <a:lstStyle/>
          <a:p>
            <a:r>
              <a:rPr lang="en-CA" sz="4400" dirty="0"/>
              <a:t>Brain shotguns</a:t>
            </a:r>
            <a:endParaRPr lang="en-US" sz="4400" dirty="0"/>
          </a:p>
        </p:txBody>
      </p:sp>
      <p:pic>
        <p:nvPicPr>
          <p:cNvPr id="3" name="J. Cole - G.O.M.D.mp3">
            <a:hlinkClick r:id="" action="ppaction://media"/>
            <a:extLst>
              <a:ext uri="{FF2B5EF4-FFF2-40B4-BE49-F238E27FC236}">
                <a16:creationId xmlns:a16="http://schemas.microsoft.com/office/drawing/2014/main" id="{60128790-D333-3908-9EA2-4FE8062AC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0565" y="3131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Where are cookies stored?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On the server</a:t>
            </a:r>
          </a:p>
          <a:p>
            <a:r>
              <a:rPr lang="en-US" dirty="0"/>
              <a:t>B. </a:t>
            </a:r>
            <a:r>
              <a:rPr lang="en-CA" dirty="0"/>
              <a:t>On the client’s device</a:t>
            </a:r>
          </a:p>
          <a:p>
            <a:r>
              <a:rPr lang="en-US" dirty="0"/>
              <a:t>C. </a:t>
            </a:r>
            <a:r>
              <a:rPr lang="en-CA" dirty="0"/>
              <a:t>In the browser’s cache</a:t>
            </a:r>
          </a:p>
          <a:p>
            <a:r>
              <a:rPr lang="en-US" dirty="0"/>
              <a:t>D. </a:t>
            </a:r>
            <a:r>
              <a:rPr lang="en-CA" dirty="0"/>
              <a:t>In the server’s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2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2E3831-65E6-3FE2-BD2F-0AD8876EA2AA}"/>
              </a:ext>
            </a:extLst>
          </p:cNvPr>
          <p:cNvSpPr/>
          <p:nvPr/>
        </p:nvSpPr>
        <p:spPr>
          <a:xfrm>
            <a:off x="10409129" y="6031283"/>
            <a:ext cx="1528175" cy="62630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Ad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A794EB-AAF5-3EF7-39DC-1A8398F4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55" y="131836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E22A4-1D7F-B4F5-63CE-42C65A9FDBB9}"/>
              </a:ext>
            </a:extLst>
          </p:cNvPr>
          <p:cNvSpPr txBox="1"/>
          <p:nvPr/>
        </p:nvSpPr>
        <p:spPr>
          <a:xfrm>
            <a:off x="4925485" y="3604365"/>
            <a:ext cx="200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The Drive AI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D8F84-E719-843F-2109-5202E6A97961}"/>
              </a:ext>
            </a:extLst>
          </p:cNvPr>
          <p:cNvSpPr txBox="1"/>
          <p:nvPr/>
        </p:nvSpPr>
        <p:spPr>
          <a:xfrm>
            <a:off x="2977261" y="4308953"/>
            <a:ext cx="662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It's like Google Drive, Discord channels, and </a:t>
            </a:r>
            <a:r>
              <a:rPr lang="en-CA" dirty="0" err="1"/>
              <a:t>ChatGPT</a:t>
            </a:r>
            <a:r>
              <a:rPr lang="en-CA" dirty="0"/>
              <a:t> had a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0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0" y="87698"/>
            <a:ext cx="121920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/>
              <a:t>Where are sessions stored in a typical web application?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187890" y="1603332"/>
            <a:ext cx="12004110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On the client’s device</a:t>
            </a:r>
          </a:p>
          <a:p>
            <a:r>
              <a:rPr lang="en-US" dirty="0"/>
              <a:t>B.</a:t>
            </a:r>
            <a:r>
              <a:rPr lang="en-CA" dirty="0"/>
              <a:t> In the browser’s cache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On the server</a:t>
            </a:r>
          </a:p>
          <a:p>
            <a:r>
              <a:rPr lang="en-US" dirty="0"/>
              <a:t>D. </a:t>
            </a:r>
            <a:r>
              <a:rPr lang="en-CA" dirty="0"/>
              <a:t>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385557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0" y="87698"/>
            <a:ext cx="121920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/>
              <a:t>What is a key advantage of using sessions over cookies?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187890" y="1603332"/>
            <a:ext cx="12004110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They are stored on the client-side</a:t>
            </a:r>
          </a:p>
          <a:p>
            <a:r>
              <a:rPr lang="en-US" dirty="0"/>
              <a:t>B.</a:t>
            </a:r>
            <a:r>
              <a:rPr lang="en-CA" dirty="0"/>
              <a:t> They provide better security for sensitive information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They are easier to implement</a:t>
            </a:r>
          </a:p>
          <a:p>
            <a:r>
              <a:rPr lang="en-US" dirty="0"/>
              <a:t>D. </a:t>
            </a:r>
            <a:r>
              <a:rPr lang="en-CA" dirty="0"/>
              <a:t>They can store larger amounts of data</a:t>
            </a:r>
          </a:p>
        </p:txBody>
      </p:sp>
    </p:spTree>
    <p:extLst>
      <p:ext uri="{BB962C8B-B14F-4D97-AF65-F5344CB8AC3E}">
        <p14:creationId xmlns:p14="http://schemas.microsoft.com/office/powerpoint/2010/main" val="83814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package is commonly used for session management in </a:t>
            </a:r>
            <a:r>
              <a:rPr lang="en-CA" sz="4000" dirty="0" err="1"/>
              <a:t>Express.js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015058"/>
            <a:ext cx="6289507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express-session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session-manager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cookie-session</a:t>
            </a:r>
            <a:endParaRPr lang="en-US" dirty="0"/>
          </a:p>
          <a:p>
            <a:r>
              <a:rPr lang="en-US" dirty="0"/>
              <a:t>D. </a:t>
            </a:r>
            <a:r>
              <a:rPr lang="en-CA" dirty="0"/>
              <a:t>express-cookie</a:t>
            </a:r>
          </a:p>
        </p:txBody>
      </p:sp>
    </p:spTree>
    <p:extLst>
      <p:ext uri="{BB962C8B-B14F-4D97-AF65-F5344CB8AC3E}">
        <p14:creationId xmlns:p14="http://schemas.microsoft.com/office/powerpoint/2010/main" val="413198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method is used to read and write data respectively to a text file in Node.js?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015058"/>
            <a:ext cx="6289507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dirty="0" err="1"/>
              <a:t>fs.read</a:t>
            </a:r>
            <a:r>
              <a:rPr lang="en-CA" dirty="0"/>
              <a:t>(), </a:t>
            </a:r>
            <a:r>
              <a:rPr lang="en-CA" dirty="0" err="1"/>
              <a:t>fs.write</a:t>
            </a:r>
            <a:r>
              <a:rPr lang="en-CA" dirty="0"/>
              <a:t>()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 err="1"/>
              <a:t>fs.readFile</a:t>
            </a:r>
            <a:r>
              <a:rPr lang="en-CA" dirty="0"/>
              <a:t>(), </a:t>
            </a:r>
            <a:r>
              <a:rPr lang="en-CA" dirty="0" err="1"/>
              <a:t>fs.writeFile</a:t>
            </a:r>
            <a:r>
              <a:rPr lang="en-CA" dirty="0"/>
              <a:t>()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 err="1"/>
              <a:t>fs.getFile</a:t>
            </a:r>
            <a:r>
              <a:rPr lang="en-CA" dirty="0"/>
              <a:t>(), </a:t>
            </a:r>
            <a:r>
              <a:rPr lang="en-CA" dirty="0" err="1"/>
              <a:t>fs.setFile</a:t>
            </a:r>
            <a:r>
              <a:rPr lang="en-CA" dirty="0"/>
              <a:t>()</a:t>
            </a:r>
            <a:endParaRPr lang="en-US" dirty="0"/>
          </a:p>
          <a:p>
            <a:r>
              <a:rPr lang="en-US" dirty="0"/>
              <a:t>D. </a:t>
            </a:r>
            <a:r>
              <a:rPr lang="en-CA" dirty="0" err="1"/>
              <a:t>fs.open</a:t>
            </a:r>
            <a:r>
              <a:rPr lang="en-CA" dirty="0"/>
              <a:t>(), </a:t>
            </a:r>
            <a:r>
              <a:rPr lang="en-CA" dirty="0" err="1"/>
              <a:t>fs.open</a:t>
            </a:r>
            <a:r>
              <a:rPr lang="en-C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57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What is the default HTTP method used when a client accesses a web page?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POST</a:t>
            </a:r>
          </a:p>
          <a:p>
            <a:r>
              <a:rPr lang="en-US" dirty="0"/>
              <a:t>B.</a:t>
            </a:r>
            <a:r>
              <a:rPr lang="en-CA" dirty="0"/>
              <a:t> PUT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DELETE</a:t>
            </a:r>
          </a:p>
          <a:p>
            <a:r>
              <a:rPr lang="en-US" dirty="0"/>
              <a:t>D. </a:t>
            </a:r>
            <a:r>
              <a:rPr lang="en-CA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83612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HTTP status code indicates that a resource was not found?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200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401</a:t>
            </a:r>
          </a:p>
          <a:p>
            <a:r>
              <a:rPr lang="en-US" dirty="0"/>
              <a:t>C. </a:t>
            </a:r>
            <a:r>
              <a:rPr lang="en-CA" dirty="0"/>
              <a:t>403</a:t>
            </a:r>
          </a:p>
          <a:p>
            <a:r>
              <a:rPr lang="en-US" dirty="0"/>
              <a:t>D. </a:t>
            </a:r>
            <a:r>
              <a:rPr lang="en-CA" dirty="0"/>
              <a:t>404</a:t>
            </a:r>
          </a:p>
        </p:txBody>
      </p:sp>
    </p:spTree>
    <p:extLst>
      <p:ext uri="{BB962C8B-B14F-4D97-AF65-F5344CB8AC3E}">
        <p14:creationId xmlns:p14="http://schemas.microsoft.com/office/powerpoint/2010/main" val="32197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</a:t>
            </a:r>
            <a:r>
              <a:rPr lang="en-CA" sz="4000" dirty="0" err="1"/>
              <a:t>res.end</a:t>
            </a:r>
            <a:r>
              <a:rPr lang="en-CA" sz="4000" dirty="0"/>
              <a:t>() method do in a Node.js HTTP server?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Sends a response header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Ends the response process</a:t>
            </a:r>
          </a:p>
          <a:p>
            <a:r>
              <a:rPr lang="en-US" dirty="0"/>
              <a:t>C. </a:t>
            </a:r>
            <a:r>
              <a:rPr lang="en-CA" dirty="0"/>
              <a:t>Writes data to the response body</a:t>
            </a:r>
          </a:p>
          <a:p>
            <a:r>
              <a:rPr lang="en-US" dirty="0"/>
              <a:t>D. </a:t>
            </a:r>
            <a:r>
              <a:rPr lang="en-CA" dirty="0"/>
              <a:t>Reads data from the request body</a:t>
            </a:r>
          </a:p>
        </p:txBody>
      </p:sp>
    </p:spTree>
    <p:extLst>
      <p:ext uri="{BB962C8B-B14F-4D97-AF65-F5344CB8AC3E}">
        <p14:creationId xmlns:p14="http://schemas.microsoft.com/office/powerpoint/2010/main" val="85277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</a:t>
            </a:r>
            <a:r>
              <a:rPr lang="en-CA" sz="4000" dirty="0" err="1"/>
              <a:t>app.get</a:t>
            </a:r>
            <a:r>
              <a:rPr lang="en-CA" sz="4000" dirty="0"/>
              <a:t>() method do in </a:t>
            </a:r>
            <a:r>
              <a:rPr lang="en-CA" sz="4000" dirty="0" err="1"/>
              <a:t>Express.js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Handles POST requests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Handles GET requests</a:t>
            </a:r>
          </a:p>
          <a:p>
            <a:r>
              <a:rPr lang="en-US" dirty="0"/>
              <a:t>C. </a:t>
            </a:r>
            <a:r>
              <a:rPr lang="en-CA" dirty="0"/>
              <a:t>Parses request bodies</a:t>
            </a:r>
          </a:p>
          <a:p>
            <a:r>
              <a:rPr lang="en-US" dirty="0"/>
              <a:t>D. </a:t>
            </a:r>
            <a:r>
              <a:rPr lang="en-CA" dirty="0"/>
              <a:t>Creates a new server</a:t>
            </a:r>
          </a:p>
        </p:txBody>
      </p:sp>
    </p:spTree>
    <p:extLst>
      <p:ext uri="{BB962C8B-B14F-4D97-AF65-F5344CB8AC3E}">
        <p14:creationId xmlns:p14="http://schemas.microsoft.com/office/powerpoint/2010/main" val="368324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In the context of DOM manipulation, what does </a:t>
            </a:r>
            <a:r>
              <a:rPr lang="en-CA" sz="4000" dirty="0" err="1"/>
              <a:t>innerHTML</a:t>
            </a:r>
            <a:r>
              <a:rPr lang="en-CA" sz="4000" dirty="0"/>
              <a:t> contain?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The entire HTML element including tags</a:t>
            </a:r>
          </a:p>
          <a:p>
            <a:r>
              <a:rPr lang="en-US" dirty="0"/>
              <a:t>B. </a:t>
            </a:r>
            <a:r>
              <a:rPr lang="en-CA" dirty="0"/>
              <a:t>Only the text content of the element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The child elements of the element</a:t>
            </a:r>
          </a:p>
          <a:p>
            <a:r>
              <a:rPr lang="en-US" dirty="0"/>
              <a:t>D. </a:t>
            </a:r>
            <a:r>
              <a:rPr lang="en-CA" dirty="0"/>
              <a:t>The attributes of the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method in the fs module is used to append data to a file?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2776"/>
            <a:ext cx="7266537" cy="404753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A.</a:t>
            </a:r>
            <a:r>
              <a:rPr lang="en-CA" sz="2400" dirty="0">
                <a:latin typeface="Lato" panose="020F0502020204030203" pitchFamily="34" charset="0"/>
              </a:rPr>
              <a:t> </a:t>
            </a:r>
            <a:r>
              <a:rPr lang="en-CA" sz="2400" dirty="0" err="1">
                <a:latin typeface="Lato" panose="020F0502020204030203" pitchFamily="34" charset="0"/>
              </a:rPr>
              <a:t>fs.append</a:t>
            </a:r>
            <a:r>
              <a:rPr lang="en-CA" sz="2400" dirty="0">
                <a:latin typeface="Lato" panose="020F0502020204030203" pitchFamily="34" charset="0"/>
              </a:rPr>
              <a:t>()</a:t>
            </a:r>
          </a:p>
          <a:p>
            <a:r>
              <a:rPr lang="en-US" sz="2400" dirty="0">
                <a:latin typeface="Lato" panose="020F0502020204030203" pitchFamily="34" charset="0"/>
              </a:rPr>
              <a:t>B. </a:t>
            </a:r>
            <a:r>
              <a:rPr lang="en-CA" sz="2400" dirty="0" err="1">
                <a:latin typeface="Lato" panose="020F0502020204030203" pitchFamily="34" charset="0"/>
              </a:rPr>
              <a:t>fs.write</a:t>
            </a:r>
            <a:r>
              <a:rPr lang="en-CA" sz="2400" dirty="0">
                <a:latin typeface="Lato" panose="020F0502020204030203" pitchFamily="34" charset="0"/>
              </a:rPr>
              <a:t>()</a:t>
            </a:r>
          </a:p>
          <a:p>
            <a:r>
              <a:rPr lang="en-US" sz="2400" dirty="0">
                <a:latin typeface="Lato" panose="020F0502020204030203" pitchFamily="34" charset="0"/>
              </a:rPr>
              <a:t>C. </a:t>
            </a:r>
            <a:r>
              <a:rPr lang="en-CA" sz="2400" dirty="0" err="1">
                <a:latin typeface="Lato" panose="020F0502020204030203" pitchFamily="34" charset="0"/>
              </a:rPr>
              <a:t>fs.appendFile</a:t>
            </a:r>
            <a:r>
              <a:rPr lang="en-CA" sz="2400" dirty="0">
                <a:latin typeface="Lato" panose="020F0502020204030203" pitchFamily="34" charset="0"/>
              </a:rPr>
              <a:t>()</a:t>
            </a:r>
          </a:p>
          <a:p>
            <a:r>
              <a:rPr lang="en-US" sz="2400" dirty="0">
                <a:latin typeface="Lato" panose="020F0502020204030203" pitchFamily="34" charset="0"/>
              </a:rPr>
              <a:t>D. </a:t>
            </a:r>
            <a:r>
              <a:rPr lang="en-CA" sz="2400" dirty="0" err="1">
                <a:latin typeface="Lato" panose="020F0502020204030203" pitchFamily="34" charset="0"/>
              </a:rPr>
              <a:t>fs.writeFile</a:t>
            </a:r>
            <a:r>
              <a:rPr lang="en-CA" sz="2400" dirty="0">
                <a:latin typeface="Lato" panose="020F0502020204030203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3069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How do you import the built-in Node.js ‘http’ module?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import http from 'http'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const http = require('http')</a:t>
            </a:r>
          </a:p>
          <a:p>
            <a:r>
              <a:rPr lang="en-US" dirty="0"/>
              <a:t>C. </a:t>
            </a:r>
            <a:r>
              <a:rPr lang="en-CA" dirty="0"/>
              <a:t>const http = import('http')</a:t>
            </a:r>
          </a:p>
          <a:p>
            <a:r>
              <a:rPr lang="en-US" dirty="0"/>
              <a:t>D. </a:t>
            </a:r>
            <a:r>
              <a:rPr lang="en-CA" dirty="0"/>
              <a:t>require 'http'</a:t>
            </a:r>
          </a:p>
        </p:txBody>
      </p:sp>
    </p:spTree>
    <p:extLst>
      <p:ext uri="{BB962C8B-B14F-4D97-AF65-F5344CB8AC3E}">
        <p14:creationId xmlns:p14="http://schemas.microsoft.com/office/powerpoint/2010/main" val="317615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094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purpose of middleware in </a:t>
            </a:r>
            <a:r>
              <a:rPr lang="en-CA" sz="4000" dirty="0" err="1"/>
              <a:t>Express.js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10" y="1768946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To handle routing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To process incoming requests before they are handled by the route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To create HTTP servers</a:t>
            </a:r>
          </a:p>
          <a:p>
            <a:r>
              <a:rPr lang="en-US" dirty="0"/>
              <a:t>D. </a:t>
            </a:r>
            <a:r>
              <a:rPr lang="en-CA" dirty="0"/>
              <a:t>To manage database connections</a:t>
            </a:r>
          </a:p>
        </p:txBody>
      </p:sp>
    </p:spTree>
    <p:extLst>
      <p:ext uri="{BB962C8B-B14F-4D97-AF65-F5344CB8AC3E}">
        <p14:creationId xmlns:p14="http://schemas.microsoft.com/office/powerpoint/2010/main" val="353760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How do you handle form data in </a:t>
            </a:r>
            <a:r>
              <a:rPr lang="en-CA" sz="4000" dirty="0" err="1"/>
              <a:t>Express.js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Using </a:t>
            </a:r>
            <a:r>
              <a:rPr lang="en-CA" dirty="0" err="1"/>
              <a:t>express.urlencoded</a:t>
            </a:r>
            <a:r>
              <a:rPr lang="en-CA" dirty="0"/>
              <a:t>()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Using </a:t>
            </a:r>
            <a:r>
              <a:rPr lang="en-CA" dirty="0" err="1"/>
              <a:t>express.json</a:t>
            </a:r>
            <a:r>
              <a:rPr lang="en-CA" dirty="0"/>
              <a:t>()</a:t>
            </a:r>
          </a:p>
          <a:p>
            <a:r>
              <a:rPr lang="en-US" dirty="0"/>
              <a:t>C. </a:t>
            </a:r>
            <a:r>
              <a:rPr lang="en-CA" dirty="0"/>
              <a:t>Using body-parser</a:t>
            </a:r>
          </a:p>
          <a:p>
            <a:r>
              <a:rPr lang="en-US" dirty="0"/>
              <a:t>D. </a:t>
            </a:r>
            <a:r>
              <a:rPr lang="en-CA" dirty="0"/>
              <a:t>Using </a:t>
            </a:r>
            <a:r>
              <a:rPr lang="en-CA" dirty="0" err="1"/>
              <a:t>express.static</a:t>
            </a:r>
            <a:r>
              <a:rPr lang="en-C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1200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HTTP status code indicates that the client must authenticate to get the requested response?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200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403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401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404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attribute specifies the character encoding for an HTML document?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encode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charset</a:t>
            </a:r>
          </a:p>
          <a:p>
            <a:r>
              <a:rPr lang="en-US" dirty="0"/>
              <a:t>C. </a:t>
            </a:r>
            <a:r>
              <a:rPr lang="en-CA" dirty="0"/>
              <a:t>character</a:t>
            </a:r>
          </a:p>
          <a:p>
            <a:r>
              <a:rPr lang="en-US" dirty="0"/>
              <a:t>D. </a:t>
            </a:r>
            <a:r>
              <a:rPr lang="en-CA" dirty="0"/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14426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method in </a:t>
            </a:r>
            <a:r>
              <a:rPr lang="en-CA" sz="4000" dirty="0" err="1"/>
              <a:t>Express.js</a:t>
            </a:r>
            <a:r>
              <a:rPr lang="en-CA" sz="4000" dirty="0"/>
              <a:t> is used to define a route that handles POST requests?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dirty="0" err="1"/>
              <a:t>app.get</a:t>
            </a:r>
            <a:r>
              <a:rPr lang="en-CA" dirty="0"/>
              <a:t>()</a:t>
            </a:r>
          </a:p>
          <a:p>
            <a:r>
              <a:rPr lang="en-US" dirty="0"/>
              <a:t>B. </a:t>
            </a:r>
            <a:r>
              <a:rPr lang="en-CA" dirty="0" err="1"/>
              <a:t>app.put</a:t>
            </a:r>
            <a:r>
              <a:rPr lang="en-CA" dirty="0"/>
              <a:t>()</a:t>
            </a:r>
          </a:p>
          <a:p>
            <a:r>
              <a:rPr lang="en-US" dirty="0"/>
              <a:t>C. </a:t>
            </a:r>
            <a:r>
              <a:rPr lang="en-CA" dirty="0" err="1"/>
              <a:t>app.post</a:t>
            </a:r>
            <a:r>
              <a:rPr lang="en-CA" dirty="0"/>
              <a:t>()</a:t>
            </a:r>
          </a:p>
          <a:p>
            <a:r>
              <a:rPr lang="en-US" dirty="0"/>
              <a:t>D. </a:t>
            </a:r>
            <a:r>
              <a:rPr lang="en-CA" dirty="0" err="1"/>
              <a:t>app.delete</a:t>
            </a:r>
            <a:r>
              <a:rPr lang="en-C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3723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5934"/>
            <a:ext cx="12192000" cy="19960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Explanation of Tut 10 code (to help with your assignment 3)</a:t>
            </a:r>
          </a:p>
          <a:p>
            <a:pPr marL="0" indent="0" algn="ctr">
              <a:buNone/>
            </a:pPr>
            <a:r>
              <a:rPr lang="en-CA" sz="4000" dirty="0">
                <a:hlinkClick r:id="rId2"/>
              </a:rPr>
              <a:t>Code available here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7545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93D41C-AD86-0E44-E8E1-CABDF1C8BAAC}"/>
              </a:ext>
            </a:extLst>
          </p:cNvPr>
          <p:cNvSpPr txBox="1"/>
          <p:nvPr/>
        </p:nvSpPr>
        <p:spPr>
          <a:xfrm>
            <a:off x="3586787" y="2931090"/>
            <a:ext cx="501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End of tutorial speech</a:t>
            </a:r>
          </a:p>
        </p:txBody>
      </p:sp>
    </p:spTree>
    <p:extLst>
      <p:ext uri="{BB962C8B-B14F-4D97-AF65-F5344CB8AC3E}">
        <p14:creationId xmlns:p14="http://schemas.microsoft.com/office/powerpoint/2010/main" val="339483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0" y="2677438"/>
            <a:ext cx="12191999" cy="15031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5400" dirty="0"/>
              <a:t>Q&amp;A about the course material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8E9A8-A07D-759D-321A-DE98848E6A2B}"/>
              </a:ext>
            </a:extLst>
          </p:cNvPr>
          <p:cNvSpPr txBox="1"/>
          <p:nvPr/>
        </p:nvSpPr>
        <p:spPr>
          <a:xfrm>
            <a:off x="19592" y="109602"/>
            <a:ext cx="12152814" cy="593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Note: </a:t>
            </a:r>
            <a:r>
              <a:rPr lang="en-CA" sz="2400" dirty="0">
                <a:solidFill>
                  <a:srgbClr val="C00000"/>
                </a:solidFill>
              </a:rPr>
              <a:t>Bootstrap is included in the final exam (only what was covered in the slides, she said).</a:t>
            </a:r>
          </a:p>
        </p:txBody>
      </p:sp>
    </p:spTree>
    <p:extLst>
      <p:ext uri="{BB962C8B-B14F-4D97-AF65-F5344CB8AC3E}">
        <p14:creationId xmlns:p14="http://schemas.microsoft.com/office/powerpoint/2010/main" val="32724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part of a URL specifies the application layer protocol?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02" y="2078398"/>
            <a:ext cx="11286995" cy="229720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Domain name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CA" sz="2400" dirty="0"/>
              <a:t>Path</a:t>
            </a:r>
          </a:p>
          <a:p>
            <a:r>
              <a:rPr lang="en-US" sz="2400" dirty="0"/>
              <a:t>C. </a:t>
            </a:r>
            <a:r>
              <a:rPr lang="en-CA" sz="2400" dirty="0"/>
              <a:t>Scheme</a:t>
            </a:r>
          </a:p>
          <a:p>
            <a:r>
              <a:rPr lang="en-US" sz="2400" dirty="0"/>
              <a:t>D. </a:t>
            </a:r>
            <a:r>
              <a:rPr lang="en-CA" sz="2400" dirty="0"/>
              <a:t>Query string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C6F99-13A5-2010-7FFF-E71DADED75BE}"/>
              </a:ext>
            </a:extLst>
          </p:cNvPr>
          <p:cNvSpPr txBox="1"/>
          <p:nvPr/>
        </p:nvSpPr>
        <p:spPr>
          <a:xfrm>
            <a:off x="968458" y="4617222"/>
            <a:ext cx="1025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ta.beaudelaire.ca</a:t>
            </a:r>
            <a:r>
              <a:rPr lang="en-US" sz="4000" dirty="0"/>
              <a:t>/</a:t>
            </a:r>
            <a:r>
              <a:rPr lang="en-US" sz="4000" dirty="0" err="1"/>
              <a:t>feedback?lang</a:t>
            </a:r>
            <a:r>
              <a:rPr lang="en-US" sz="4000" dirty="0"/>
              <a:t>=</a:t>
            </a:r>
            <a:r>
              <a:rPr lang="en-US" sz="4000" dirty="0" err="1"/>
              <a:t>en</a:t>
            </a:r>
            <a:endParaRPr lang="en-US" sz="4000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66E3844-A95C-3052-4EC7-24A1A0883E31}"/>
              </a:ext>
            </a:extLst>
          </p:cNvPr>
          <p:cNvSpPr/>
          <p:nvPr/>
        </p:nvSpPr>
        <p:spPr>
          <a:xfrm rot="16200000" flipH="1">
            <a:off x="1521623" y="4738840"/>
            <a:ext cx="573040" cy="1563667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EE6FC5E4-D3EB-2C5A-D209-B0CB1899DF18}"/>
              </a:ext>
            </a:extLst>
          </p:cNvPr>
          <p:cNvSpPr/>
          <p:nvPr/>
        </p:nvSpPr>
        <p:spPr>
          <a:xfrm rot="16200000" flipH="1">
            <a:off x="2619180" y="5290819"/>
            <a:ext cx="573042" cy="515747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A6CB1530-3FDD-2C7A-00B7-34EA8B90C783}"/>
              </a:ext>
            </a:extLst>
          </p:cNvPr>
          <p:cNvSpPr/>
          <p:nvPr/>
        </p:nvSpPr>
        <p:spPr>
          <a:xfrm rot="16200000" flipH="1">
            <a:off x="4551850" y="3931746"/>
            <a:ext cx="573042" cy="3233893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62B4AE5A-7268-4714-DB97-56BF301F8524}"/>
              </a:ext>
            </a:extLst>
          </p:cNvPr>
          <p:cNvSpPr/>
          <p:nvPr/>
        </p:nvSpPr>
        <p:spPr>
          <a:xfrm rot="16200000" flipH="1">
            <a:off x="7316593" y="4458744"/>
            <a:ext cx="573042" cy="2179900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8A24D69A-5400-9515-FAAB-3600169FA373}"/>
              </a:ext>
            </a:extLst>
          </p:cNvPr>
          <p:cNvSpPr/>
          <p:nvPr/>
        </p:nvSpPr>
        <p:spPr>
          <a:xfrm rot="16200000" flipH="1">
            <a:off x="8563122" y="5476914"/>
            <a:ext cx="573042" cy="137786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9D607EF7-6BA9-ADF1-E1D0-260E3998D49D}"/>
              </a:ext>
            </a:extLst>
          </p:cNvPr>
          <p:cNvSpPr/>
          <p:nvPr/>
        </p:nvSpPr>
        <p:spPr>
          <a:xfrm rot="16200000" flipH="1">
            <a:off x="9576309" y="4711408"/>
            <a:ext cx="573044" cy="1668800"/>
          </a:xfrm>
          <a:prstGeom prst="rightBracke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DFE762-F33D-E451-FB9C-CA4CEAAD2030}"/>
              </a:ext>
            </a:extLst>
          </p:cNvPr>
          <p:cNvSpPr txBox="1"/>
          <p:nvPr/>
        </p:nvSpPr>
        <p:spPr>
          <a:xfrm>
            <a:off x="1315059" y="584916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245B1-EB2E-F8BF-1490-16A4B672A818}"/>
              </a:ext>
            </a:extLst>
          </p:cNvPr>
          <p:cNvSpPr txBox="1"/>
          <p:nvPr/>
        </p:nvSpPr>
        <p:spPr>
          <a:xfrm>
            <a:off x="2253840" y="633658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DFFE3-11DC-B5FF-9E08-A21209085D58}"/>
              </a:ext>
            </a:extLst>
          </p:cNvPr>
          <p:cNvSpPr txBox="1"/>
          <p:nvPr/>
        </p:nvSpPr>
        <p:spPr>
          <a:xfrm>
            <a:off x="4496343" y="584916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E1E41-124A-82B3-8B39-8BBDF8E286DD}"/>
              </a:ext>
            </a:extLst>
          </p:cNvPr>
          <p:cNvSpPr txBox="1"/>
          <p:nvPr/>
        </p:nvSpPr>
        <p:spPr>
          <a:xfrm>
            <a:off x="7315413" y="5874343"/>
            <a:ext cx="6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DD4D2-379B-804C-D607-EE120F204195}"/>
              </a:ext>
            </a:extLst>
          </p:cNvPr>
          <p:cNvSpPr txBox="1"/>
          <p:nvPr/>
        </p:nvSpPr>
        <p:spPr>
          <a:xfrm>
            <a:off x="9134144" y="5874343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string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8A2AD-C812-E27F-2519-ED879BBE3580}"/>
              </a:ext>
            </a:extLst>
          </p:cNvPr>
          <p:cNvSpPr txBox="1"/>
          <p:nvPr/>
        </p:nvSpPr>
        <p:spPr>
          <a:xfrm>
            <a:off x="7793583" y="6369089"/>
            <a:ext cx="2149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Query string </a:t>
            </a:r>
            <a:r>
              <a:rPr lang="en-US" sz="1600" dirty="0" err="1"/>
              <a:t>seperator</a:t>
            </a:r>
            <a:endParaRPr lang="en-US" sz="1600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1EEFCF7E-D258-F925-0B73-F7533DD507AD}"/>
              </a:ext>
            </a:extLst>
          </p:cNvPr>
          <p:cNvSpPr/>
          <p:nvPr/>
        </p:nvSpPr>
        <p:spPr>
          <a:xfrm>
            <a:off x="8803924" y="5910714"/>
            <a:ext cx="114612" cy="455488"/>
          </a:xfrm>
          <a:prstGeom prst="up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71451039-9AAA-3E38-9849-1A6620DBCE63}"/>
              </a:ext>
            </a:extLst>
          </p:cNvPr>
          <p:cNvSpPr/>
          <p:nvPr/>
        </p:nvSpPr>
        <p:spPr>
          <a:xfrm>
            <a:off x="2848395" y="5916301"/>
            <a:ext cx="114612" cy="455488"/>
          </a:xfrm>
          <a:prstGeom prst="up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Node.js module is primarily used for creating an HTTP server?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366"/>
            <a:ext cx="477346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url</a:t>
            </a:r>
            <a:endParaRPr lang="en-US" sz="2400" dirty="0"/>
          </a:p>
          <a:p>
            <a:r>
              <a:rPr lang="en-US" sz="2400" dirty="0"/>
              <a:t>B. http</a:t>
            </a:r>
          </a:p>
          <a:p>
            <a:r>
              <a:rPr lang="en-US" sz="2400" dirty="0"/>
              <a:t>C. server</a:t>
            </a:r>
          </a:p>
          <a:p>
            <a:r>
              <a:rPr lang="en-US" sz="2400" dirty="0"/>
              <a:t>D. </a:t>
            </a:r>
            <a:r>
              <a:rPr lang="en-CA" sz="2400" dirty="0"/>
              <a:t>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927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78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HTTP status code series indicates client errors?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10" y="1991021"/>
            <a:ext cx="7692025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200 series</a:t>
            </a:r>
          </a:p>
          <a:p>
            <a:r>
              <a:rPr lang="en-US" sz="2400" dirty="0"/>
              <a:t>B. </a:t>
            </a:r>
            <a:r>
              <a:rPr lang="en-CA" sz="2400" dirty="0"/>
              <a:t>300 series</a:t>
            </a:r>
          </a:p>
          <a:p>
            <a:r>
              <a:rPr lang="en-US" sz="2400" dirty="0"/>
              <a:t>C. </a:t>
            </a:r>
            <a:r>
              <a:rPr lang="en-CA" sz="2400" dirty="0"/>
              <a:t>400 series</a:t>
            </a:r>
          </a:p>
          <a:p>
            <a:r>
              <a:rPr lang="en-US" sz="2400" dirty="0"/>
              <a:t>D. 500 </a:t>
            </a:r>
            <a:r>
              <a:rPr lang="en-CA" sz="2400" dirty="0"/>
              <a:t>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of the following is NOT a common use for cookies?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8105384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Session management</a:t>
            </a:r>
          </a:p>
          <a:p>
            <a:r>
              <a:rPr lang="en-US" sz="2400" dirty="0"/>
              <a:t>B. </a:t>
            </a:r>
            <a:r>
              <a:rPr lang="en-CA" sz="2400" dirty="0"/>
              <a:t>Personalization</a:t>
            </a:r>
          </a:p>
          <a:p>
            <a:r>
              <a:rPr lang="en-US" sz="2400" dirty="0"/>
              <a:t>C. </a:t>
            </a:r>
            <a:r>
              <a:rPr lang="en-CA" sz="2400" dirty="0"/>
              <a:t>Tracking</a:t>
            </a:r>
          </a:p>
          <a:p>
            <a:r>
              <a:rPr lang="en-US" sz="2400" dirty="0"/>
              <a:t>D. </a:t>
            </a:r>
            <a:r>
              <a:rPr lang="en-CA" sz="2400" dirty="0"/>
              <a:t>Storing large amounts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20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Node.js module is used for file system operations?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fr-FR" dirty="0"/>
              <a:t>file</a:t>
            </a:r>
            <a:endParaRPr lang="en-US" dirty="0"/>
          </a:p>
          <a:p>
            <a:r>
              <a:rPr lang="en-US" dirty="0"/>
              <a:t>B. </a:t>
            </a:r>
            <a:r>
              <a:rPr lang="fr-FR" dirty="0" err="1"/>
              <a:t>fs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 err="1"/>
              <a:t>fileSystem</a:t>
            </a:r>
            <a:endParaRPr lang="en-CA" dirty="0"/>
          </a:p>
          <a:p>
            <a:r>
              <a:rPr lang="en-US" dirty="0"/>
              <a:t>D. </a:t>
            </a:r>
            <a:r>
              <a:rPr lang="en-CA" dirty="0"/>
              <a:t>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it mean for HTTP to be stateless?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The server remembers the client’s state between requests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Each request is treated as an independent transaction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The client stores all session information</a:t>
            </a:r>
            <a:endParaRPr lang="en-US" dirty="0"/>
          </a:p>
          <a:p>
            <a:r>
              <a:rPr lang="en-US" dirty="0"/>
              <a:t>D. </a:t>
            </a:r>
            <a:r>
              <a:rPr lang="en-CA" dirty="0"/>
              <a:t>The server keeps track of user sessions</a:t>
            </a:r>
          </a:p>
        </p:txBody>
      </p:sp>
    </p:spTree>
    <p:extLst>
      <p:ext uri="{BB962C8B-B14F-4D97-AF65-F5344CB8AC3E}">
        <p14:creationId xmlns:p14="http://schemas.microsoft.com/office/powerpoint/2010/main" val="311208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810"/>
            <a:ext cx="12192000" cy="1649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CA" sz="4000" dirty="0"/>
              <a:t> What is a cookie in web development?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A server-side storage mechanism</a:t>
            </a:r>
          </a:p>
          <a:p>
            <a:r>
              <a:rPr lang="en-US" dirty="0"/>
              <a:t>B. </a:t>
            </a:r>
            <a:r>
              <a:rPr lang="en-CA" dirty="0"/>
              <a:t>A name/value pair passed between a browser and a server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A client-side script</a:t>
            </a:r>
            <a:endParaRPr lang="en-US" dirty="0"/>
          </a:p>
          <a:p>
            <a:r>
              <a:rPr lang="en-US" dirty="0"/>
              <a:t>D. </a:t>
            </a:r>
            <a:r>
              <a:rPr lang="en-CA" dirty="0"/>
              <a:t>An HTML element</a:t>
            </a:r>
          </a:p>
        </p:txBody>
      </p:sp>
    </p:spTree>
    <p:extLst>
      <p:ext uri="{BB962C8B-B14F-4D97-AF65-F5344CB8AC3E}">
        <p14:creationId xmlns:p14="http://schemas.microsoft.com/office/powerpoint/2010/main" val="76856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10838</TotalTime>
  <Words>923</Words>
  <Application>Microsoft Macintosh PowerPoint</Application>
  <PresentationFormat>Widescreen</PresentationFormat>
  <Paragraphs>138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Lato</vt:lpstr>
      <vt:lpstr>Office Theme</vt:lpstr>
      <vt:lpstr>Brain shotguns</vt:lpstr>
      <vt:lpstr>In the context of DOM manipulation, what does innerHTML contain?</vt:lpstr>
      <vt:lpstr>Which part of a URL specifies the application layer protocol?</vt:lpstr>
      <vt:lpstr>Which Node.js module is primarily used for creating an HTTP server?</vt:lpstr>
      <vt:lpstr>Which HTTP status code series indicates client errors?</vt:lpstr>
      <vt:lpstr>Which of the following is NOT a common use for cookies?</vt:lpstr>
      <vt:lpstr>Which Node.js module is used for file system operations?</vt:lpstr>
      <vt:lpstr>What does it mean for HTTP to be stateless?</vt:lpstr>
      <vt:lpstr> What is a cookie in web development?</vt:lpstr>
      <vt:lpstr>PowerPoint Presentation</vt:lpstr>
      <vt:lpstr>PowerPoint Presentation</vt:lpstr>
      <vt:lpstr>PowerPoint Presentation</vt:lpstr>
      <vt:lpstr>PowerPoint Presentation</vt:lpstr>
      <vt:lpstr>Which package is commonly used for session management in Express.js?</vt:lpstr>
      <vt:lpstr>Which method is used to read and write data respectively to a text file in Node.js?</vt:lpstr>
      <vt:lpstr>PowerPoint Presentation</vt:lpstr>
      <vt:lpstr>Which HTTP status code indicates that a resource was not found?</vt:lpstr>
      <vt:lpstr>What does the res.end() method do in a Node.js HTTP server?</vt:lpstr>
      <vt:lpstr>What does the app.get() method do in Express.js?</vt:lpstr>
      <vt:lpstr>Which method in the fs module is used to append data to a file?</vt:lpstr>
      <vt:lpstr>How do you import the built-in Node.js ‘http’ module?</vt:lpstr>
      <vt:lpstr>What is the purpose of middleware in Express.js?</vt:lpstr>
      <vt:lpstr>How do you handle form data in Express.js?</vt:lpstr>
      <vt:lpstr>Which HTTP status code indicates that the client must authenticate to get the requested response?</vt:lpstr>
      <vt:lpstr>Which attribute specifies the character encoding for an HTML document?</vt:lpstr>
      <vt:lpstr>Which method in Express.js is used to define a route that handles POST requests?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Beaudelaire Tsoungui Nzodoumkouo</dc:creator>
  <cp:lastModifiedBy>Beaudelaire Tsoungui Nzodoumkouo</cp:lastModifiedBy>
  <cp:revision>30</cp:revision>
  <dcterms:created xsi:type="dcterms:W3CDTF">2024-07-03T20:15:14Z</dcterms:created>
  <dcterms:modified xsi:type="dcterms:W3CDTF">2024-08-08T03:01:33Z</dcterms:modified>
</cp:coreProperties>
</file>