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6" r:id="rId9"/>
    <p:sldId id="265" r:id="rId10"/>
    <p:sldId id="268" r:id="rId11"/>
    <p:sldId id="271" r:id="rId12"/>
    <p:sldId id="269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492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DC82-F5A3-F34A-B9E6-883611F17BA8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F418-59B8-7A4C-ABA2-6440312F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If you declare </a:t>
            </a:r>
            <a:r>
              <a:rPr lang="en-CA" dirty="0"/>
              <a:t>&lt;!DOCTYPE html&gt;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in a non-HTML document, browsers will try to render it as HTML, potentially causing incorrect or unexpected display results. For non-web documents like PDFs or images, the declaration usually has no effect as browsers detect the correct content type from the file's metadata.</a:t>
            </a:r>
          </a:p>
          <a:p>
            <a:pPr marL="228600" indent="-228600">
              <a:buAutoNum type="arabicPeriod"/>
            </a:pPr>
            <a:endParaRPr lang="en-CA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All attributes and tags are necessary, However a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ny tags or attributes within the body tag can be removed if present.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8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BCF0014-697B-EF4C-9F31-F05C17B642FF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94639B6-7554-594D-BB5F-62BF498B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tag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remipsum.i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alidator.w3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CE45-AE19-FF75-5B29-EE68DE0B3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9614"/>
            <a:ext cx="9144000" cy="1038772"/>
          </a:xfrm>
        </p:spPr>
        <p:txBody>
          <a:bodyPr>
            <a:normAutofit/>
          </a:bodyPr>
          <a:lstStyle/>
          <a:p>
            <a:r>
              <a:rPr lang="en-US" sz="6600" dirty="0"/>
              <a:t>Welcome </a:t>
            </a:r>
            <a:r>
              <a:rPr lang="en-US" sz="3200" dirty="0"/>
              <a:t>(S24)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489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69" y="2134339"/>
            <a:ext cx="4847896" cy="390911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What will happen if you declare &lt;!DOCTYPE html&gt; </a:t>
            </a:r>
            <a:r>
              <a:rPr lang="en-CA" sz="3200" dirty="0"/>
              <a:t>at the beginning of a document that is not actually HTML</a:t>
            </a:r>
            <a:endParaRPr lang="en-US" sz="3200" dirty="0"/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A7F289C-8AFF-5656-F75D-D933A19F9A4D}"/>
              </a:ext>
            </a:extLst>
          </p:cNvPr>
          <p:cNvSpPr/>
          <p:nvPr/>
        </p:nvSpPr>
        <p:spPr>
          <a:xfrm>
            <a:off x="5265685" y="204951"/>
            <a:ext cx="1576552" cy="1219200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6842237" y="2134339"/>
            <a:ext cx="4847896" cy="3909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3200" dirty="0"/>
              <a:t> Which tags or attributes from the previous slide are </a:t>
            </a:r>
            <a:r>
              <a:rPr lang="en-US" sz="3200" dirty="0"/>
              <a:t>necessary</a:t>
            </a:r>
            <a:r>
              <a:rPr lang="en-CA" sz="3200" dirty="0"/>
              <a:t>, and what will happen if you remove any of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40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HTML Tags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838200" y="3808002"/>
            <a:ext cx="10515600" cy="61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hlinkClick r:id="rId2"/>
              </a:rPr>
              <a:t>https://www.w3schools.com/tags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033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206756" y="1474445"/>
            <a:ext cx="5573522" cy="27111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dirty="0"/>
              <a:t>Using the &lt;h1&gt;, &lt;h2&gt;, and &lt;p&gt; elements, recreate the given page. Also add a page title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72BDB0-5DFC-2AD1-4374-E1C5905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EBBCA8-B87E-3514-E1A9-68B1F38B1FF1}"/>
              </a:ext>
            </a:extLst>
          </p:cNvPr>
          <p:cNvSpPr txBox="1">
            <a:spLocks/>
          </p:cNvSpPr>
          <p:nvPr/>
        </p:nvSpPr>
        <p:spPr>
          <a:xfrm>
            <a:off x="660400" y="4336427"/>
            <a:ext cx="4847896" cy="2094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u="sng" dirty="0"/>
              <a:t>Hint </a:t>
            </a:r>
          </a:p>
          <a:p>
            <a:pPr algn="ctr">
              <a:lnSpc>
                <a:spcPct val="150000"/>
              </a:lnSpc>
            </a:pPr>
            <a:r>
              <a:rPr lang="en-CA" sz="2400" dirty="0"/>
              <a:t>The page content is placed within the body element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E46A0-20A2-0DA6-CFFE-2C4FD08B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4445"/>
            <a:ext cx="5573522" cy="4801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7D7827-39B5-6218-4DC6-30818E4A0B40}"/>
              </a:ext>
            </a:extLst>
          </p:cNvPr>
          <p:cNvSpPr txBox="1"/>
          <p:nvPr/>
        </p:nvSpPr>
        <p:spPr>
          <a:xfrm>
            <a:off x="6042111" y="6346264"/>
            <a:ext cx="568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 </a:t>
            </a:r>
            <a:r>
              <a:rPr lang="en-US" i="1" dirty="0">
                <a:hlinkClick r:id="rId4"/>
              </a:rPr>
              <a:t>https://loremipsum.io</a:t>
            </a:r>
            <a:r>
              <a:rPr lang="en-US" i="1" dirty="0"/>
              <a:t>  to generate 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15911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206756" y="1474445"/>
            <a:ext cx="5573522" cy="27111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dirty="0"/>
              <a:t>Using the  &lt;h1&gt;, &lt;p&gt;, &lt;</a:t>
            </a:r>
            <a:r>
              <a:rPr lang="en-CA" sz="2400" dirty="0" err="1"/>
              <a:t>br</a:t>
            </a:r>
            <a:r>
              <a:rPr lang="en-CA" sz="2400" dirty="0"/>
              <a:t>&gt;, &lt;pre&gt;, and &lt;code&gt; elements, recreate the given page. Also add a page title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72BDB0-5DFC-2AD1-4374-E1C5905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II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EBBCA8-B87E-3514-E1A9-68B1F38B1FF1}"/>
              </a:ext>
            </a:extLst>
          </p:cNvPr>
          <p:cNvSpPr txBox="1">
            <a:spLocks/>
          </p:cNvSpPr>
          <p:nvPr/>
        </p:nvSpPr>
        <p:spPr>
          <a:xfrm>
            <a:off x="660400" y="4336427"/>
            <a:ext cx="4847896" cy="2094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u="sng" dirty="0"/>
              <a:t>Hint </a:t>
            </a:r>
          </a:p>
          <a:p>
            <a:pPr algn="ctr">
              <a:lnSpc>
                <a:spcPct val="150000"/>
              </a:lnSpc>
            </a:pPr>
            <a:r>
              <a:rPr lang="en-CA" sz="2400" dirty="0"/>
              <a:t>- use </a:t>
            </a:r>
            <a:r>
              <a:rPr lang="en-CA" sz="2400" dirty="0">
                <a:solidFill>
                  <a:schemeClr val="accent1"/>
                </a:solidFill>
              </a:rPr>
              <a:t>&amp;</a:t>
            </a:r>
            <a:r>
              <a:rPr lang="en-CA" sz="2400" dirty="0" err="1">
                <a:solidFill>
                  <a:schemeClr val="accent1"/>
                </a:solidFill>
              </a:rPr>
              <a:t>lt</a:t>
            </a:r>
            <a:r>
              <a:rPr lang="en-CA" sz="2400" dirty="0">
                <a:solidFill>
                  <a:schemeClr val="accent1"/>
                </a:solidFill>
              </a:rPr>
              <a:t>; </a:t>
            </a:r>
            <a:r>
              <a:rPr lang="en-CA" sz="2400" dirty="0"/>
              <a:t>to display  “&lt; ”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CA" sz="2400" dirty="0"/>
              <a:t>- use </a:t>
            </a:r>
            <a:r>
              <a:rPr lang="en-CA" sz="2400" dirty="0">
                <a:solidFill>
                  <a:schemeClr val="accent1"/>
                </a:solidFill>
              </a:rPr>
              <a:t>&amp;</a:t>
            </a:r>
            <a:r>
              <a:rPr lang="en-CA" sz="2400" dirty="0" err="1">
                <a:solidFill>
                  <a:schemeClr val="accent1"/>
                </a:solidFill>
              </a:rPr>
              <a:t>gt</a:t>
            </a:r>
            <a:r>
              <a:rPr lang="en-CA" sz="2400" dirty="0">
                <a:solidFill>
                  <a:schemeClr val="accent1"/>
                </a:solidFill>
              </a:rPr>
              <a:t>; </a:t>
            </a:r>
            <a:r>
              <a:rPr lang="en-CA" sz="2400" dirty="0"/>
              <a:t>to display  “&gt; ”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065A0-05D3-AADF-312B-CFAD8FF5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10" y="1474445"/>
            <a:ext cx="5549900" cy="46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HTML Entities </a:t>
            </a:r>
            <a:r>
              <a:rPr lang="en-US" sz="2400" dirty="0"/>
              <a:t>(used to display reserved characters)</a:t>
            </a:r>
            <a:endParaRPr lang="en-US" sz="6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838200" y="3808002"/>
            <a:ext cx="10515600" cy="61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hlinkClick r:id="rId2"/>
              </a:rPr>
              <a:t>https://www.w3schools.com/html/</a:t>
            </a:r>
            <a:r>
              <a:rPr lang="en-US" sz="3200" dirty="0" err="1">
                <a:hlinkClick r:id="rId2"/>
              </a:rPr>
              <a:t>html_entities.asp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98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206756" y="1474446"/>
            <a:ext cx="5573522" cy="22217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dirty="0"/>
              <a:t>Using the  &lt;h1&gt;, &lt;p&gt;, and &lt;b&gt; elements, recreate the given page. Also add a page title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72BDB0-5DFC-2AD1-4374-E1C5905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9"/>
            <a:ext cx="10515600" cy="1200513"/>
          </a:xfrm>
        </p:spPr>
        <p:txBody>
          <a:bodyPr/>
          <a:lstStyle/>
          <a:p>
            <a:pPr algn="ctr"/>
            <a:r>
              <a:rPr lang="en-US" dirty="0"/>
              <a:t>Exercise III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EBBCA8-B87E-3514-E1A9-68B1F38B1FF1}"/>
              </a:ext>
            </a:extLst>
          </p:cNvPr>
          <p:cNvSpPr txBox="1">
            <a:spLocks/>
          </p:cNvSpPr>
          <p:nvPr/>
        </p:nvSpPr>
        <p:spPr>
          <a:xfrm>
            <a:off x="660400" y="3915177"/>
            <a:ext cx="4847896" cy="2791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u="sng" dirty="0"/>
              <a:t>Hint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- use </a:t>
            </a:r>
            <a:r>
              <a:rPr lang="en-CA" sz="2400" dirty="0">
                <a:solidFill>
                  <a:schemeClr val="accent1"/>
                </a:solidFill>
              </a:rPr>
              <a:t>&amp;#128513; </a:t>
            </a:r>
            <a:r>
              <a:rPr lang="fr-FR" sz="2400" dirty="0"/>
              <a:t>for the emoji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CA" sz="2400" dirty="0"/>
              <a:t>- see previous slide for entity names and numbers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836A9-C982-AF22-D84B-0F6BF94B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0304"/>
            <a:ext cx="5638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FB192F-E012-9A99-4F33-5D174C703E33}"/>
              </a:ext>
            </a:extLst>
          </p:cNvPr>
          <p:cNvSpPr txBox="1">
            <a:spLocks/>
          </p:cNvSpPr>
          <p:nvPr/>
        </p:nvSpPr>
        <p:spPr>
          <a:xfrm>
            <a:off x="838200" y="151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Inline Vs Block Elements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A9B50E-3650-A73D-BD93-BA1EC1B801C7}"/>
              </a:ext>
            </a:extLst>
          </p:cNvPr>
          <p:cNvSpPr/>
          <p:nvPr/>
        </p:nvSpPr>
        <p:spPr>
          <a:xfrm>
            <a:off x="1444578" y="3147698"/>
            <a:ext cx="3142446" cy="329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cess 2">
            <a:extLst>
              <a:ext uri="{FF2B5EF4-FFF2-40B4-BE49-F238E27FC236}">
                <a16:creationId xmlns:a16="http://schemas.microsoft.com/office/drawing/2014/main" id="{B4A12E8F-8B3A-DC5D-198E-7FD9E981C07C}"/>
              </a:ext>
            </a:extLst>
          </p:cNvPr>
          <p:cNvSpPr/>
          <p:nvPr/>
        </p:nvSpPr>
        <p:spPr>
          <a:xfrm>
            <a:off x="1444581" y="3315123"/>
            <a:ext cx="3142445" cy="68258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2C9CE76D-D234-5213-2C01-48607C35C88C}"/>
              </a:ext>
            </a:extLst>
          </p:cNvPr>
          <p:cNvSpPr/>
          <p:nvPr/>
        </p:nvSpPr>
        <p:spPr>
          <a:xfrm>
            <a:off x="1444578" y="5622815"/>
            <a:ext cx="3142445" cy="68258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7" name="Process 6">
            <a:extLst>
              <a:ext uri="{FF2B5EF4-FFF2-40B4-BE49-F238E27FC236}">
                <a16:creationId xmlns:a16="http://schemas.microsoft.com/office/drawing/2014/main" id="{EF29BD00-4F7A-3C47-C227-0A50EB76AEBA}"/>
              </a:ext>
            </a:extLst>
          </p:cNvPr>
          <p:cNvSpPr/>
          <p:nvPr/>
        </p:nvSpPr>
        <p:spPr>
          <a:xfrm>
            <a:off x="1444580" y="4094295"/>
            <a:ext cx="3142445" cy="68258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BFFBDF31-D73F-270C-C5B6-70A581AB8025}"/>
              </a:ext>
            </a:extLst>
          </p:cNvPr>
          <p:cNvSpPr/>
          <p:nvPr/>
        </p:nvSpPr>
        <p:spPr>
          <a:xfrm>
            <a:off x="1444579" y="4858555"/>
            <a:ext cx="3142445" cy="68258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F4EEA317-6383-2307-5267-5605224EE887}"/>
              </a:ext>
            </a:extLst>
          </p:cNvPr>
          <p:cNvSpPr/>
          <p:nvPr/>
        </p:nvSpPr>
        <p:spPr>
          <a:xfrm>
            <a:off x="6036866" y="1598773"/>
            <a:ext cx="5829837" cy="1121649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A54A7A62-73BA-7EE6-4B9F-1005617F88E4}"/>
              </a:ext>
            </a:extLst>
          </p:cNvPr>
          <p:cNvSpPr/>
          <p:nvPr/>
        </p:nvSpPr>
        <p:spPr>
          <a:xfrm>
            <a:off x="6225756" y="1909053"/>
            <a:ext cx="1107583" cy="549385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Inline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215A1EF2-257F-A0B9-9EC6-1E1D175B3E4A}"/>
              </a:ext>
            </a:extLst>
          </p:cNvPr>
          <p:cNvSpPr/>
          <p:nvPr/>
        </p:nvSpPr>
        <p:spPr>
          <a:xfrm>
            <a:off x="7421344" y="1914306"/>
            <a:ext cx="1107583" cy="549385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Inline</a:t>
            </a: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4653E41D-3553-B286-CDE1-6C74B5244ECB}"/>
              </a:ext>
            </a:extLst>
          </p:cNvPr>
          <p:cNvSpPr/>
          <p:nvPr/>
        </p:nvSpPr>
        <p:spPr>
          <a:xfrm>
            <a:off x="8681327" y="1901427"/>
            <a:ext cx="1455312" cy="557011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Inline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79609949-1C60-BE43-B799-6F042A1C0DAB}"/>
              </a:ext>
            </a:extLst>
          </p:cNvPr>
          <p:cNvSpPr/>
          <p:nvPr/>
        </p:nvSpPr>
        <p:spPr>
          <a:xfrm>
            <a:off x="10289039" y="1881091"/>
            <a:ext cx="1455312" cy="557011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57BF0-2220-7067-20C4-6356CE841635}"/>
              </a:ext>
            </a:extLst>
          </p:cNvPr>
          <p:cNvSpPr txBox="1"/>
          <p:nvPr/>
        </p:nvSpPr>
        <p:spPr>
          <a:xfrm>
            <a:off x="6036866" y="5752086"/>
            <a:ext cx="5948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Block Elements: p, div, pre, h1-h6, …</a:t>
            </a:r>
          </a:p>
          <a:p>
            <a:r>
              <a:rPr lang="en-US" sz="2800" dirty="0"/>
              <a:t>Inline Elements: a, span, </a:t>
            </a:r>
            <a:r>
              <a:rPr lang="en-US" sz="2800" dirty="0" err="1"/>
              <a:t>img</a:t>
            </a:r>
            <a:r>
              <a:rPr lang="en-US" sz="2800" dirty="0"/>
              <a:t>, </a:t>
            </a:r>
            <a:r>
              <a:rPr lang="en-US" sz="2800" dirty="0" err="1"/>
              <a:t>br</a:t>
            </a:r>
            <a:r>
              <a:rPr lang="en-US" sz="2800" dirty="0"/>
              <a:t>, b, …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3CFFCEC-B2CD-4E8D-3BBD-32768A84AEA1}"/>
              </a:ext>
            </a:extLst>
          </p:cNvPr>
          <p:cNvSpPr/>
          <p:nvPr/>
        </p:nvSpPr>
        <p:spPr>
          <a:xfrm>
            <a:off x="0" y="1004552"/>
            <a:ext cx="2434107" cy="1837273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need their own space and take up the whole line.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2A39C08-8687-D3BC-4FCC-5FCE6BA442F6}"/>
              </a:ext>
            </a:extLst>
          </p:cNvPr>
          <p:cNvCxnSpPr>
            <a:cxnSpLocks/>
            <a:stCxn id="15" idx="0"/>
            <a:endCxn id="3" idx="0"/>
          </p:cNvCxnSpPr>
          <p:nvPr/>
        </p:nvCxnSpPr>
        <p:spPr>
          <a:xfrm>
            <a:off x="2432079" y="1923189"/>
            <a:ext cx="583725" cy="139193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E3872188-DE5A-997B-59B6-14FDF1F60408}"/>
              </a:ext>
            </a:extLst>
          </p:cNvPr>
          <p:cNvCxnSpPr>
            <a:cxnSpLocks/>
            <a:stCxn id="32" idx="3"/>
            <a:endCxn id="13" idx="2"/>
          </p:cNvCxnSpPr>
          <p:nvPr/>
        </p:nvCxnSpPr>
        <p:spPr>
          <a:xfrm rot="5400000" flipH="1" flipV="1">
            <a:off x="8751741" y="1174730"/>
            <a:ext cx="1001582" cy="352832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6E7DA157-8EB1-4F81-9221-1DE65DB3ACB4}"/>
              </a:ext>
            </a:extLst>
          </p:cNvPr>
          <p:cNvSpPr/>
          <p:nvPr/>
        </p:nvSpPr>
        <p:spPr>
          <a:xfrm>
            <a:off x="6036866" y="3315123"/>
            <a:ext cx="2903005" cy="2178563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fitting in nicely with their neighbors without causing a scene!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237982" y="1486294"/>
            <a:ext cx="5573522" cy="19230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400" dirty="0"/>
              <a:t>Using the  &lt;h1&gt;, &lt;p&gt;, and &lt;</a:t>
            </a:r>
            <a:r>
              <a:rPr lang="en-CA" sz="2400" dirty="0" err="1"/>
              <a:t>img</a:t>
            </a:r>
            <a:r>
              <a:rPr lang="en-CA" sz="2400" dirty="0"/>
              <a:t>&gt; elements, recreate the given pages. Also add a page title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72BDB0-5DFC-2AD1-4374-E1C5905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8" y="3420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III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57BBA-111F-057C-1FEA-1CBC252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2" y="3623409"/>
            <a:ext cx="5299933" cy="2782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33BEE-3809-7797-5B24-3F0A653CC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40" y="3710925"/>
            <a:ext cx="6259978" cy="24760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0A8BC0-CC35-62DD-D3E9-7FA2FA3293E6}"/>
              </a:ext>
            </a:extLst>
          </p:cNvPr>
          <p:cNvSpPr txBox="1">
            <a:spLocks/>
          </p:cNvSpPr>
          <p:nvPr/>
        </p:nvSpPr>
        <p:spPr>
          <a:xfrm>
            <a:off x="6224073" y="1465892"/>
            <a:ext cx="4847896" cy="2094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400" u="sng" dirty="0"/>
              <a:t>Notes </a:t>
            </a:r>
          </a:p>
          <a:p>
            <a:pPr algn="ctr">
              <a:lnSpc>
                <a:spcPct val="100000"/>
              </a:lnSpc>
            </a:pPr>
            <a:endParaRPr lang="en-CA" sz="2400" u="sng" dirty="0"/>
          </a:p>
          <a:p>
            <a:pPr algn="ctr">
              <a:lnSpc>
                <a:spcPct val="100000"/>
              </a:lnSpc>
            </a:pPr>
            <a:r>
              <a:rPr lang="en-CA" sz="2400" dirty="0"/>
              <a:t>use width = “25%” instead of fixed value to make the image width responsive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521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996B-AF10-690D-7ED4-4C22A4D3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Who am I</a:t>
            </a:r>
          </a:p>
        </p:txBody>
      </p:sp>
    </p:spTree>
    <p:extLst>
      <p:ext uri="{BB962C8B-B14F-4D97-AF65-F5344CB8AC3E}">
        <p14:creationId xmlns:p14="http://schemas.microsoft.com/office/powerpoint/2010/main" val="33662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4EC2-BC9D-F272-49C2-7F68C96B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1214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to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C258-8710-721D-7316-978BF56E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4" y="2540327"/>
            <a:ext cx="10515600" cy="310290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sz="3200" dirty="0"/>
              <a:t>Easy course</a:t>
            </a:r>
          </a:p>
          <a:p>
            <a:pPr algn="ctr">
              <a:lnSpc>
                <a:spcPct val="200000"/>
              </a:lnSpc>
            </a:pPr>
            <a:r>
              <a:rPr lang="en-US" sz="3200" dirty="0"/>
              <a:t>Good TA</a:t>
            </a:r>
          </a:p>
          <a:p>
            <a:pPr algn="ctr">
              <a:lnSpc>
                <a:spcPct val="200000"/>
              </a:lnSpc>
            </a:pPr>
            <a:r>
              <a:rPr lang="en-US" sz="3200" dirty="0"/>
              <a:t>Fair Exams</a:t>
            </a:r>
          </a:p>
        </p:txBody>
      </p:sp>
    </p:spTree>
    <p:extLst>
      <p:ext uri="{BB962C8B-B14F-4D97-AF65-F5344CB8AC3E}">
        <p14:creationId xmlns:p14="http://schemas.microsoft.com/office/powerpoint/2010/main" val="307849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FB192F-E012-9A99-4F33-5D174C703E3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Course Objective</a:t>
            </a:r>
          </a:p>
        </p:txBody>
      </p:sp>
    </p:spTree>
    <p:extLst>
      <p:ext uri="{BB962C8B-B14F-4D97-AF65-F5344CB8AC3E}">
        <p14:creationId xmlns:p14="http://schemas.microsoft.com/office/powerpoint/2010/main" val="11499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Code editor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838200" y="3808002"/>
            <a:ext cx="10515600" cy="61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hlinkClick r:id="rId2"/>
              </a:rPr>
              <a:t>vscode</a:t>
            </a:r>
            <a:r>
              <a:rPr lang="en-US" sz="3200" dirty="0"/>
              <a:t> (popular option)</a:t>
            </a:r>
          </a:p>
        </p:txBody>
      </p:sp>
    </p:spTree>
    <p:extLst>
      <p:ext uri="{BB962C8B-B14F-4D97-AF65-F5344CB8AC3E}">
        <p14:creationId xmlns:p14="http://schemas.microsoft.com/office/powerpoint/2010/main" val="140714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733425"/>
            <a:ext cx="5862636" cy="582453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</a:t>
            </a:r>
            <a:r>
              <a:rPr lang="en-CA" sz="3600" dirty="0"/>
              <a:t>are HTML (Hypertext Markup Language), CSS (Cascading Style Sheets), and JavaScript, and how are they used on the web?</a:t>
            </a:r>
            <a:endParaRPr lang="en-US" sz="3600" dirty="0"/>
          </a:p>
        </p:txBody>
      </p:sp>
      <p:pic>
        <p:nvPicPr>
          <p:cNvPr id="1026" name="Picture 2" descr="Meme Coding GIF by HostGator">
            <a:extLst>
              <a:ext uri="{FF2B5EF4-FFF2-40B4-BE49-F238E27FC236}">
                <a16:creationId xmlns:a16="http://schemas.microsoft.com/office/drawing/2014/main" id="{2D162F42-1259-6872-1FC9-F73548B55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733425"/>
            <a:ext cx="53911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9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32"/>
            <a:ext cx="10515600" cy="92491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HTML Structure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735724" y="840828"/>
            <a:ext cx="10618076" cy="5633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&lt;!DOCTYPE html&gt;</a:t>
            </a:r>
          </a:p>
          <a:p>
            <a:endParaRPr lang="en-CA" sz="2400" dirty="0"/>
          </a:p>
          <a:p>
            <a:br>
              <a:rPr lang="en-CA" sz="2400" dirty="0"/>
            </a:br>
            <a:r>
              <a:rPr lang="en-CA" sz="2400" dirty="0"/>
              <a:t>&lt;html lang="</a:t>
            </a:r>
            <a:r>
              <a:rPr lang="en-CA" sz="2400" dirty="0" err="1"/>
              <a:t>en</a:t>
            </a:r>
            <a:r>
              <a:rPr lang="en-CA" sz="2400" dirty="0"/>
              <a:t>"&gt;</a:t>
            </a:r>
          </a:p>
          <a:p>
            <a:br>
              <a:rPr lang="en-CA" sz="2400" dirty="0"/>
            </a:br>
            <a:r>
              <a:rPr lang="en-CA" sz="2400" dirty="0"/>
              <a:t>	&lt;head&gt;</a:t>
            </a:r>
            <a:br>
              <a:rPr lang="en-CA" sz="2400" dirty="0"/>
            </a:br>
            <a:r>
              <a:rPr lang="en-CA" sz="2400" dirty="0"/>
              <a:t>		&lt;title&gt;</a:t>
            </a:r>
          </a:p>
          <a:p>
            <a:endParaRPr lang="en-CA" sz="2400" dirty="0"/>
          </a:p>
          <a:p>
            <a:r>
              <a:rPr lang="en-CA" sz="2400" dirty="0"/>
              <a:t>		&lt;/title&gt;</a:t>
            </a:r>
            <a:br>
              <a:rPr lang="en-CA" sz="2400" dirty="0"/>
            </a:br>
            <a:r>
              <a:rPr lang="en-CA" sz="2400" dirty="0"/>
              <a:t>	&lt;/head&gt;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	&lt;body&gt;</a:t>
            </a:r>
            <a:br>
              <a:rPr lang="en-CA" sz="2400" dirty="0"/>
            </a:br>
            <a:r>
              <a:rPr lang="en-CA" sz="2400" dirty="0"/>
              <a:t>	</a:t>
            </a:r>
          </a:p>
          <a:p>
            <a:r>
              <a:rPr lang="en-CA" sz="2400" dirty="0"/>
              <a:t>	&lt;/body&gt;</a:t>
            </a:r>
          </a:p>
          <a:p>
            <a:br>
              <a:rPr lang="en-CA" sz="2400" dirty="0"/>
            </a:br>
            <a:r>
              <a:rPr lang="en-CA" sz="2400" dirty="0"/>
              <a:t>&lt;/html&gt;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1BC090-343C-4FDB-484D-3FEF4EEFA146}"/>
              </a:ext>
            </a:extLst>
          </p:cNvPr>
          <p:cNvCxnSpPr>
            <a:cxnSpLocks/>
          </p:cNvCxnSpPr>
          <p:nvPr/>
        </p:nvCxnSpPr>
        <p:spPr>
          <a:xfrm flipH="1">
            <a:off x="3331779" y="1700021"/>
            <a:ext cx="1240221" cy="0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4C12D2-DFBE-4886-B7FC-6FF21492DB70}"/>
              </a:ext>
            </a:extLst>
          </p:cNvPr>
          <p:cNvSpPr txBox="1"/>
          <p:nvPr/>
        </p:nvSpPr>
        <p:spPr>
          <a:xfrm>
            <a:off x="4572000" y="1262443"/>
            <a:ext cx="320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 the document type and version of HTML being used</a:t>
            </a:r>
          </a:p>
          <a:p>
            <a:pPr algn="ctr"/>
            <a:r>
              <a:rPr lang="en-US" dirty="0"/>
              <a:t>(HTML 5 in this case)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555C4BBA-CD2E-5621-25A4-0C0971FABFCC}"/>
              </a:ext>
            </a:extLst>
          </p:cNvPr>
          <p:cNvSpPr/>
          <p:nvPr/>
        </p:nvSpPr>
        <p:spPr>
          <a:xfrm>
            <a:off x="3040365" y="2460573"/>
            <a:ext cx="4279596" cy="3648111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CFE0E7DA-33DA-4A89-F2DF-59966A0F4D1E}"/>
              </a:ext>
            </a:extLst>
          </p:cNvPr>
          <p:cNvSpPr/>
          <p:nvPr/>
        </p:nvSpPr>
        <p:spPr>
          <a:xfrm>
            <a:off x="3042745" y="2921763"/>
            <a:ext cx="2811517" cy="1492582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8A40B6E0-86E9-5249-C7C5-B630140E56DC}"/>
              </a:ext>
            </a:extLst>
          </p:cNvPr>
          <p:cNvSpPr/>
          <p:nvPr/>
        </p:nvSpPr>
        <p:spPr>
          <a:xfrm>
            <a:off x="3026228" y="4730090"/>
            <a:ext cx="2427889" cy="776240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68D69F0B-A3D1-5D2B-D3CB-8B50C1DA934B}"/>
              </a:ext>
            </a:extLst>
          </p:cNvPr>
          <p:cNvSpPr/>
          <p:nvPr/>
        </p:nvSpPr>
        <p:spPr>
          <a:xfrm>
            <a:off x="3713161" y="3318501"/>
            <a:ext cx="1415888" cy="684598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00D49-EBDE-E67D-561D-F4DC877E074D}"/>
              </a:ext>
            </a:extLst>
          </p:cNvPr>
          <p:cNvSpPr txBox="1"/>
          <p:nvPr/>
        </p:nvSpPr>
        <p:spPr>
          <a:xfrm>
            <a:off x="7744620" y="2108097"/>
            <a:ext cx="4279596" cy="44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/>
              <a:t>The &lt;html&gt; tag wraps the entire HTML document. (root element)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/>
              <a:t>The  &lt;head&gt; element contains meta-information about the document.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/>
              <a:t>The  &lt;title&gt; element sets the title of the web page, displayed in the browser tab.</a:t>
            </a:r>
          </a:p>
          <a:p>
            <a:pPr>
              <a:lnSpc>
                <a:spcPct val="150000"/>
              </a:lnSpc>
            </a:pPr>
            <a:endParaRPr lang="en-CA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/>
              <a:t>The  &lt;body&gt; element is where all the visible content of the web page goes, such as text, images, tables and links.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33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98"/>
            <a:ext cx="10515600" cy="92491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HTML Element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735724" y="840828"/>
            <a:ext cx="10618076" cy="5633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					Element</a:t>
            </a:r>
          </a:p>
          <a:p>
            <a:r>
              <a:rPr lang="en-CA" sz="2400" dirty="0"/>
              <a:t>			</a:t>
            </a:r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			&lt;button  class="</a:t>
            </a:r>
            <a:r>
              <a:rPr lang="en-CA" sz="2400" dirty="0" err="1"/>
              <a:t>btn</a:t>
            </a:r>
            <a:r>
              <a:rPr lang="en-CA" sz="2400" dirty="0"/>
              <a:t>"&gt; Click Me &lt;/button&gt;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8A40B6E0-86E9-5249-C7C5-B630140E56DC}"/>
              </a:ext>
            </a:extLst>
          </p:cNvPr>
          <p:cNvSpPr/>
          <p:nvPr/>
        </p:nvSpPr>
        <p:spPr>
          <a:xfrm rot="16200000">
            <a:off x="5739111" y="796646"/>
            <a:ext cx="775165" cy="5088685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BD7C90-C6FE-7230-92BC-5EC3806F24DD}"/>
              </a:ext>
            </a:extLst>
          </p:cNvPr>
          <p:cNvCxnSpPr>
            <a:cxnSpLocks/>
          </p:cNvCxnSpPr>
          <p:nvPr/>
        </p:nvCxnSpPr>
        <p:spPr>
          <a:xfrm>
            <a:off x="3456227" y="1597631"/>
            <a:ext cx="1496879" cy="2238645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ket 7">
            <a:extLst>
              <a:ext uri="{FF2B5EF4-FFF2-40B4-BE49-F238E27FC236}">
                <a16:creationId xmlns:a16="http://schemas.microsoft.com/office/drawing/2014/main" id="{8E5B543B-F2CC-945C-F098-E0F9AE9546FD}"/>
              </a:ext>
            </a:extLst>
          </p:cNvPr>
          <p:cNvSpPr/>
          <p:nvPr/>
        </p:nvSpPr>
        <p:spPr>
          <a:xfrm rot="16200000" flipH="1">
            <a:off x="4580366" y="3193070"/>
            <a:ext cx="643731" cy="2639760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B01776B-3DBB-7D24-DE5A-C404A48159DE}"/>
              </a:ext>
            </a:extLst>
          </p:cNvPr>
          <p:cNvSpPr/>
          <p:nvPr/>
        </p:nvSpPr>
        <p:spPr>
          <a:xfrm rot="16200000" flipH="1">
            <a:off x="7781610" y="3945391"/>
            <a:ext cx="643734" cy="1135119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E9A1E676-33D1-7572-79D9-4F486027D226}"/>
              </a:ext>
            </a:extLst>
          </p:cNvPr>
          <p:cNvSpPr/>
          <p:nvPr/>
        </p:nvSpPr>
        <p:spPr>
          <a:xfrm rot="16200000" flipH="1">
            <a:off x="6588696" y="3945391"/>
            <a:ext cx="643733" cy="1135119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62A5F0-79B5-D797-1DD4-C4DAD2CDC96A}"/>
              </a:ext>
            </a:extLst>
          </p:cNvPr>
          <p:cNvCxnSpPr>
            <a:cxnSpLocks/>
          </p:cNvCxnSpPr>
          <p:nvPr/>
        </p:nvCxnSpPr>
        <p:spPr>
          <a:xfrm flipH="1">
            <a:off x="5875283" y="1597631"/>
            <a:ext cx="2714417" cy="2238645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69C446-EC95-AB06-C7E4-297CD4F5FE05}"/>
              </a:ext>
            </a:extLst>
          </p:cNvPr>
          <p:cNvSpPr txBox="1"/>
          <p:nvPr/>
        </p:nvSpPr>
        <p:spPr>
          <a:xfrm>
            <a:off x="4368367" y="4886859"/>
            <a:ext cx="106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tag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9393BC-3D9F-E2F7-CF5C-AAD973BF0755}"/>
              </a:ext>
            </a:extLst>
          </p:cNvPr>
          <p:cNvSpPr txBox="1"/>
          <p:nvPr/>
        </p:nvSpPr>
        <p:spPr>
          <a:xfrm>
            <a:off x="7617254" y="4886859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tag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EBEE0-025E-640A-6DB1-3E2F46AC7DA7}"/>
              </a:ext>
            </a:extLst>
          </p:cNvPr>
          <p:cNvSpPr txBox="1"/>
          <p:nvPr/>
        </p:nvSpPr>
        <p:spPr>
          <a:xfrm>
            <a:off x="6424339" y="4886859"/>
            <a:ext cx="95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8915A8-5EE4-BC52-5C1B-F2F99B4045DF}"/>
              </a:ext>
            </a:extLst>
          </p:cNvPr>
          <p:cNvSpPr txBox="1"/>
          <p:nvPr/>
        </p:nvSpPr>
        <p:spPr>
          <a:xfrm>
            <a:off x="2786560" y="118170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attribute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4146FC-6DD3-B963-B0CC-D186BA271DB0}"/>
              </a:ext>
            </a:extLst>
          </p:cNvPr>
          <p:cNvSpPr txBox="1"/>
          <p:nvPr/>
        </p:nvSpPr>
        <p:spPr>
          <a:xfrm>
            <a:off x="8225664" y="1176258"/>
            <a:ext cx="72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7EBE0A-88B4-91DC-E0B7-0B0D8C7FBB41}"/>
              </a:ext>
            </a:extLst>
          </p:cNvPr>
          <p:cNvSpPr txBox="1"/>
          <p:nvPr/>
        </p:nvSpPr>
        <p:spPr>
          <a:xfrm>
            <a:off x="1113258" y="3729418"/>
            <a:ext cx="810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&lt;hr&gt;</a:t>
            </a: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77862353-EC9C-B8EC-ADD4-22673D3D98C5}"/>
              </a:ext>
            </a:extLst>
          </p:cNvPr>
          <p:cNvSpPr/>
          <p:nvPr/>
        </p:nvSpPr>
        <p:spPr>
          <a:xfrm rot="16200000" flipH="1">
            <a:off x="1150287" y="4157909"/>
            <a:ext cx="643731" cy="566157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E45664-A7A2-4811-4C34-E5C1457D7BBB}"/>
              </a:ext>
            </a:extLst>
          </p:cNvPr>
          <p:cNvSpPr txBox="1"/>
          <p:nvPr/>
        </p:nvSpPr>
        <p:spPr>
          <a:xfrm>
            <a:off x="683172" y="4861198"/>
            <a:ext cx="171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Self-closing tag</a:t>
            </a:r>
          </a:p>
        </p:txBody>
      </p:sp>
    </p:spTree>
    <p:extLst>
      <p:ext uri="{BB962C8B-B14F-4D97-AF65-F5344CB8AC3E}">
        <p14:creationId xmlns:p14="http://schemas.microsoft.com/office/powerpoint/2010/main" val="346870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E074-E390-F745-3688-29D89D8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HTML Validator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99D17-A790-8F42-0806-9C5DF69CE7EF}"/>
              </a:ext>
            </a:extLst>
          </p:cNvPr>
          <p:cNvSpPr txBox="1">
            <a:spLocks/>
          </p:cNvSpPr>
          <p:nvPr/>
        </p:nvSpPr>
        <p:spPr>
          <a:xfrm>
            <a:off x="838200" y="3808002"/>
            <a:ext cx="10515600" cy="61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hlinkClick r:id="rId2"/>
              </a:rPr>
              <a:t>https://validator.w3.org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0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3835</TotalTime>
  <Words>641</Words>
  <Application>Microsoft Macintosh PowerPoint</Application>
  <PresentationFormat>Widescreen</PresentationFormat>
  <Paragraphs>99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-webkit-standard</vt:lpstr>
      <vt:lpstr>Aptos</vt:lpstr>
      <vt:lpstr>Aptos Display</vt:lpstr>
      <vt:lpstr>Arial</vt:lpstr>
      <vt:lpstr>Office Theme</vt:lpstr>
      <vt:lpstr>Welcome (S24)</vt:lpstr>
      <vt:lpstr>Who am I</vt:lpstr>
      <vt:lpstr>What to expect?</vt:lpstr>
      <vt:lpstr>PowerPoint Presentation</vt:lpstr>
      <vt:lpstr>Code editor</vt:lpstr>
      <vt:lpstr>What are HTML (Hypertext Markup Language), CSS (Cascading Style Sheets), and JavaScript, and how are they used on the web?</vt:lpstr>
      <vt:lpstr>HTML Structure</vt:lpstr>
      <vt:lpstr>HTML Element</vt:lpstr>
      <vt:lpstr>HTML Validator</vt:lpstr>
      <vt:lpstr>What will happen if you declare &lt;!DOCTYPE html&gt; at the beginning of a document that is not actually HTML</vt:lpstr>
      <vt:lpstr>HTML Tags</vt:lpstr>
      <vt:lpstr>Exercise I</vt:lpstr>
      <vt:lpstr>Exercise II</vt:lpstr>
      <vt:lpstr>HTML Entities (used to display reserved characters)</vt:lpstr>
      <vt:lpstr>Exercise III</vt:lpstr>
      <vt:lpstr>PowerPoint Presentation</vt:lpstr>
      <vt:lpstr>Exercise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(S24)</dc:title>
  <dc:creator>Beaudelaire Tsoungui Nzodoumkouo</dc:creator>
  <cp:lastModifiedBy>Beaudelaire Tsoungui Nzodoumkouo</cp:lastModifiedBy>
  <cp:revision>3</cp:revision>
  <dcterms:created xsi:type="dcterms:W3CDTF">2024-07-01T04:20:28Z</dcterms:created>
  <dcterms:modified xsi:type="dcterms:W3CDTF">2024-07-03T20:15:55Z</dcterms:modified>
</cp:coreProperties>
</file>