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4"/>
  </p:sldMasterIdLst>
  <p:sldIdLst>
    <p:sldId id="256" r:id="rId5"/>
    <p:sldId id="257" r:id="rId6"/>
    <p:sldId id="260" r:id="rId7"/>
    <p:sldId id="258" r:id="rId8"/>
    <p:sldId id="259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46435B-6E1F-498C-A180-357996CBA82E}" v="308" dt="2025-10-28T09:35:42.634"/>
    <p1510:client id="{36D9E98B-4506-F6AC-6317-8A02C19D831A}" v="6" dt="2025-10-28T09:52:47.358"/>
    <p1510:client id="{3AB676AC-3833-457C-A653-F71A476061F9}" v="17" dt="2025-10-28T09:54:52.08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4652" autoAdjust="0"/>
    <p:restoredTop sz="94658"/>
  </p:normalViewPr>
  <p:slideViewPr>
    <p:cSldViewPr snapToGrid="0">
      <p:cViewPr varScale="1">
        <p:scale>
          <a:sx n="97" d="100"/>
          <a:sy n="97" d="100"/>
        </p:scale>
        <p:origin x="216" y="6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976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A362AC-B59F-4AC7-B279-57DDD5336B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635" y="914400"/>
            <a:ext cx="10691265" cy="13075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042DB-75BD-4EC1-B6D9-8A72EF940C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00635" y="2221992"/>
            <a:ext cx="10691265" cy="37398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DD1378-7C96-4079-B44C-3D86B46575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69448" y="6356350"/>
            <a:ext cx="25495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fld id="{E31BA835-12AC-4E8F-955A-EA3F4DE2791F}" type="datetime1">
              <a:rPr lang="en-US" smtClean="0"/>
              <a:t>10/30/25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9B6B78-577F-43F5-BAEE-BF72484C985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704088" y="6356350"/>
            <a:ext cx="453972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CC75B8-AF8F-4D8A-9B3D-D1951A64BA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919012" y="6356350"/>
            <a:ext cx="6723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/>
                </a:solidFill>
              </a:defRPr>
            </a:lvl1pPr>
          </a:lstStyle>
          <a:p>
            <a:fld id="{87E7843D-FF13-4365-9478-9625B70A2705}" type="slidenum">
              <a:rPr lang="en-US" smtClean="0"/>
              <a:t>‹nr.›</a:t>
            </a:fld>
            <a:endParaRPr lang="en-US"/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F64F9B95-9045-48D2-B9F3-2927E98F54AA}"/>
              </a:ext>
            </a:extLst>
          </p:cNvPr>
          <p:cNvCxnSpPr>
            <a:cxnSpLocks/>
          </p:cNvCxnSpPr>
          <p:nvPr/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085AA86F-6A4D-4BCB-A045-D992CDC2959B}"/>
              </a:ext>
            </a:extLst>
          </p:cNvPr>
          <p:cNvCxnSpPr>
            <a:cxnSpLocks/>
          </p:cNvCxnSpPr>
          <p:nvPr/>
        </p:nvCxnSpPr>
        <p:spPr>
          <a:xfrm>
            <a:off x="800100" y="6142781"/>
            <a:ext cx="105918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4341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hf sldNum="0" hdr="0" ft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000" kern="1200" cap="all" spc="3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chooltv.nl/video-item/kunnen-dijken-stuk-faalmechanismen-en-de-kwetsbaarheid-van-onze-dijken/dijken-geen-nederland-zonder-dijken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9B36946-C432-BCCF-645F-FB6526275AE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r>
              <a:rPr lang="nl-NL" dirty="0"/>
              <a:t>Het grote dijken experiment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C408CEC4-67D7-39FF-C10E-21426836F7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21688" y="4785543"/>
            <a:ext cx="4857857" cy="1005657"/>
          </a:xfrm>
        </p:spPr>
        <p:txBody>
          <a:bodyPr>
            <a:normAutofit/>
          </a:bodyPr>
          <a:lstStyle/>
          <a:p>
            <a:r>
              <a:rPr lang="nl-NL" dirty="0"/>
              <a:t>Nederland Waterland</a:t>
            </a:r>
          </a:p>
        </p:txBody>
      </p: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701E21A6-1E42-7192-00DE-DA6636E0671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409" r="27336" b="-1"/>
          <a:stretch>
            <a:fillRect/>
          </a:stretch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9227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9D63CD9-C957-2A1A-F7B6-B872460F4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341BFA31-6544-45C2-9DA0-9E1C5E0B1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8E055899-4343-EC38-3C45-3C261977714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2243434"/>
            <a:ext cx="5924551" cy="3547763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400" dirty="0" err="1">
                <a:latin typeface="Abadi" panose="020B0604020104020204" pitchFamily="34" charset="0"/>
              </a:rPr>
              <a:t>Lesdoel</a:t>
            </a:r>
            <a:r>
              <a:rPr lang="nl-NL" sz="3400" dirty="0">
                <a:latin typeface="Abadi" panose="020B0604020104020204" pitchFamily="34" charset="0"/>
              </a:rPr>
              <a:t>:</a:t>
            </a:r>
            <a:br>
              <a:rPr lang="nl-NL" sz="3400" dirty="0">
                <a:latin typeface="Abadi" panose="020B0604020104020204" pitchFamily="34" charset="0"/>
              </a:rPr>
            </a:br>
            <a:r>
              <a:rPr lang="nl-NL" sz="3400" dirty="0">
                <a:latin typeface="Abadi" panose="020B0604020104020204" pitchFamily="34" charset="0"/>
              </a:rPr>
              <a:t>IK KAN UITLEGGEN HOE EEN DIJK KAN BREKEN.</a:t>
            </a:r>
            <a:br>
              <a:rPr lang="nl-NL" sz="3400" dirty="0">
                <a:latin typeface="Abadi" panose="020B0604020104020204" pitchFamily="34" charset="0"/>
              </a:rPr>
            </a:br>
            <a:br>
              <a:rPr lang="nl-NL" sz="3400" dirty="0">
                <a:latin typeface="Abadi" panose="020B0604020104020204" pitchFamily="34" charset="0"/>
              </a:rPr>
            </a:br>
            <a:r>
              <a:rPr lang="nl-NL" sz="3400" dirty="0">
                <a:latin typeface="Abadi" panose="020B0604020104020204" pitchFamily="34" charset="0"/>
              </a:rPr>
              <a:t>IK KAN UITLEGGEN WAAROM NEDERLAND DIJKEN NODIG HEEFT.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A78FA8C3-41C4-3DD8-843F-957B1EA029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1189904"/>
            <a:ext cx="4990091" cy="987702"/>
          </a:xfrm>
        </p:spPr>
        <p:txBody>
          <a:bodyPr anchor="t">
            <a:normAutofit/>
          </a:bodyPr>
          <a:lstStyle/>
          <a:p>
            <a:r>
              <a:rPr lang="nl-NL"/>
              <a:t>Nederland Waterland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C36F877-5419-44C1-A2CD-376BDDDC3E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5715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376D5474-98B8-6871-2A82-D64CC5EAEF3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5069" b="3"/>
          <a:stretch>
            <a:fillRect/>
          </a:stretch>
        </p:blipFill>
        <p:spPr>
          <a:xfrm>
            <a:off x="7315200" y="10"/>
            <a:ext cx="4876801" cy="3428990"/>
          </a:xfrm>
          <a:prstGeom prst="rect">
            <a:avLst/>
          </a:prstGeom>
        </p:spPr>
      </p:pic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44B21692-652C-4371-95C5-05248EF342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29337"/>
            <a:ext cx="5715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fbeelding 5" descr="Afbeelding met ontwerp&#10;&#10;Door AI gegenereerde inhoud is mogelijk onjuist.">
            <a:extLst>
              <a:ext uri="{FF2B5EF4-FFF2-40B4-BE49-F238E27FC236}">
                <a16:creationId xmlns:a16="http://schemas.microsoft.com/office/drawing/2014/main" id="{ED346914-0D06-CF2E-348D-B7C14385D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00" b="1257"/>
          <a:stretch>
            <a:fillRect/>
          </a:stretch>
        </p:blipFill>
        <p:spPr>
          <a:xfrm>
            <a:off x="7315200" y="3429000"/>
            <a:ext cx="4876801" cy="342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14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41BC198-A284-D873-F933-539DE44236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05582960-ECBB-E9EC-E9D0-9CD282C0F9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9F9FA381-497C-D985-3FDB-0315BB9D4EA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65" b="786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7C65A673-DD87-13EF-4230-407915776F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4539"/>
            <a:ext cx="12188952" cy="2368866"/>
          </a:xfrm>
          <a:prstGeom prst="rect">
            <a:avLst/>
          </a:prstGeom>
          <a:gradFill>
            <a:gsLst>
              <a:gs pos="42000">
                <a:srgbClr val="000000">
                  <a:alpha val="16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2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D384E22B-9806-DE8B-CB8E-86EBA8A8E71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71758"/>
            <a:ext cx="10783824" cy="3871143"/>
          </a:xfrm>
        </p:spPr>
        <p:txBody>
          <a:bodyPr>
            <a:normAutofit fontScale="90000"/>
          </a:bodyPr>
          <a:lstStyle/>
          <a:p>
            <a:r>
              <a:rPr lang="nl-NL" dirty="0">
                <a:solidFill>
                  <a:srgbClr val="FFFFFF"/>
                </a:solidFill>
              </a:rPr>
              <a:t>We Onderzoeken:</a:t>
            </a:r>
            <a:br>
              <a:rPr lang="nl-NL" dirty="0">
                <a:solidFill>
                  <a:srgbClr val="FFFFFF"/>
                </a:solidFill>
              </a:rPr>
            </a:br>
            <a:br>
              <a:rPr lang="nl-NL" dirty="0">
                <a:solidFill>
                  <a:srgbClr val="FFFFFF"/>
                </a:solidFill>
              </a:rPr>
            </a:br>
            <a:r>
              <a:rPr lang="nl-NL" sz="4900" b="1" dirty="0">
                <a:solidFill>
                  <a:srgbClr val="FFC000"/>
                </a:solidFill>
              </a:rPr>
              <a:t>hoe we de beste dijk kunnen bouwen</a:t>
            </a:r>
            <a:br>
              <a:rPr lang="nl-NL" sz="3600" dirty="0">
                <a:solidFill>
                  <a:srgbClr val="FFFFFF"/>
                </a:solidFill>
              </a:rPr>
            </a:br>
            <a:r>
              <a:rPr lang="nl-NL" sz="2700" dirty="0">
                <a:solidFill>
                  <a:srgbClr val="FFFFFF"/>
                </a:solidFill>
              </a:rPr>
              <a:t>Keuze uit: </a:t>
            </a:r>
            <a:br>
              <a:rPr lang="nl-NL" sz="2700" dirty="0">
                <a:solidFill>
                  <a:srgbClr val="FFFFFF"/>
                </a:solidFill>
              </a:rPr>
            </a:br>
            <a:r>
              <a:rPr lang="nl-NL" sz="2700" dirty="0">
                <a:solidFill>
                  <a:srgbClr val="FFFFFF"/>
                </a:solidFill>
              </a:rPr>
              <a:t>- Klei (135 gram per groepje)</a:t>
            </a:r>
            <a:br>
              <a:rPr lang="nl-NL" sz="2700" dirty="0">
                <a:solidFill>
                  <a:srgbClr val="FFFFFF"/>
                </a:solidFill>
              </a:rPr>
            </a:br>
            <a:r>
              <a:rPr lang="nl-NL" sz="2700" dirty="0">
                <a:solidFill>
                  <a:srgbClr val="FFFFFF"/>
                </a:solidFill>
              </a:rPr>
              <a:t>- (nat?)zand</a:t>
            </a:r>
            <a:br>
              <a:rPr lang="nl-NL" sz="2700" dirty="0">
                <a:solidFill>
                  <a:srgbClr val="FFFFFF"/>
                </a:solidFill>
              </a:rPr>
            </a:br>
            <a:r>
              <a:rPr lang="nl-NL" sz="2700" dirty="0">
                <a:solidFill>
                  <a:srgbClr val="FFFFFF"/>
                </a:solidFill>
              </a:rPr>
              <a:t>- grond</a:t>
            </a:r>
            <a:br>
              <a:rPr lang="nl-NL" sz="2700" dirty="0">
                <a:solidFill>
                  <a:srgbClr val="FFFFFF"/>
                </a:solidFill>
              </a:rPr>
            </a:br>
            <a:r>
              <a:rPr lang="nl-NL" sz="2700" dirty="0">
                <a:solidFill>
                  <a:srgbClr val="FFFFFF"/>
                </a:solidFill>
              </a:rPr>
              <a:t>- steentjes</a:t>
            </a:r>
            <a:br>
              <a:rPr lang="nl-NL" sz="2700" dirty="0">
                <a:solidFill>
                  <a:srgbClr val="FFFFFF"/>
                </a:solidFill>
              </a:rPr>
            </a:br>
            <a:br>
              <a:rPr lang="nl-NL" sz="2700" dirty="0">
                <a:solidFill>
                  <a:srgbClr val="FFFFFF"/>
                </a:solidFill>
              </a:rPr>
            </a:br>
            <a:r>
              <a:rPr lang="nl-NL" sz="2200" dirty="0">
                <a:solidFill>
                  <a:srgbClr val="FFC000"/>
                </a:solidFill>
              </a:rPr>
              <a:t>Verder gebruik je een </a:t>
            </a:r>
            <a:r>
              <a:rPr lang="nl-NL" sz="2200" b="1" dirty="0">
                <a:solidFill>
                  <a:srgbClr val="FFC000"/>
                </a:solidFill>
              </a:rPr>
              <a:t>laatje</a:t>
            </a:r>
            <a:r>
              <a:rPr lang="nl-NL" sz="2200" dirty="0">
                <a:solidFill>
                  <a:srgbClr val="FFC000"/>
                </a:solidFill>
              </a:rPr>
              <a:t> en giet de leerkracht er </a:t>
            </a:r>
            <a:r>
              <a:rPr lang="nl-NL" sz="2200" b="1" dirty="0">
                <a:solidFill>
                  <a:srgbClr val="FFC000"/>
                </a:solidFill>
              </a:rPr>
              <a:t>1 liter </a:t>
            </a:r>
            <a:r>
              <a:rPr lang="nl-NL" sz="2200" dirty="0">
                <a:solidFill>
                  <a:srgbClr val="FFC000"/>
                </a:solidFill>
              </a:rPr>
              <a:t>water in om te testen</a:t>
            </a:r>
            <a:br>
              <a:rPr lang="nl-NL" sz="2000" dirty="0">
                <a:solidFill>
                  <a:srgbClr val="FFC000"/>
                </a:solidFill>
              </a:rPr>
            </a:br>
            <a:br>
              <a:rPr lang="nl-NL" sz="2700" dirty="0">
                <a:solidFill>
                  <a:srgbClr val="FFFFFF"/>
                </a:solidFill>
              </a:rPr>
            </a:br>
            <a:br>
              <a:rPr lang="nl-NL" dirty="0">
                <a:solidFill>
                  <a:srgbClr val="FFFFFF"/>
                </a:solidFill>
              </a:rPr>
            </a:br>
            <a:br>
              <a:rPr lang="nl-NL" dirty="0">
                <a:solidFill>
                  <a:srgbClr val="FFFFFF"/>
                </a:solidFill>
              </a:rPr>
            </a:br>
            <a:endParaRPr lang="nl-NL" dirty="0">
              <a:solidFill>
                <a:srgbClr val="FFFFFF"/>
              </a:solidFill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281AB43-5F7C-C65E-5EEB-684B9352D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13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DB1C0299-4886-A21A-60E5-255D60FC2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888006"/>
            <a:ext cx="12188952" cy="1969994"/>
          </a:xfrm>
          <a:prstGeom prst="rect">
            <a:avLst/>
          </a:prstGeom>
          <a:gradFill>
            <a:gsLst>
              <a:gs pos="42000">
                <a:srgbClr val="000000">
                  <a:alpha val="14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1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5DAE01A4-F1AD-C6DF-AB87-6A0D9168EB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10591800" cy="0"/>
          </a:xfrm>
          <a:prstGeom prst="line">
            <a:avLst/>
          </a:prstGeom>
          <a:ln w="127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13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9304839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5DA398-FAC4-2454-25FD-5EFB6A158E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6BDD6D7-F438-9CFC-B2C6-DED7194241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400" dirty="0"/>
              <a:t>Bouwplan:</a:t>
            </a:r>
            <a:br>
              <a:rPr lang="nl-NL" sz="3400" dirty="0"/>
            </a:br>
            <a:r>
              <a:rPr lang="nl-NL" sz="3400" dirty="0"/>
              <a:t>Hoe bouw je een zo sterk mogelijke dijk?</a:t>
            </a:r>
            <a:br>
              <a:rPr lang="nl-NL" sz="3400" dirty="0"/>
            </a:br>
            <a:br>
              <a:rPr lang="nl-NL" sz="3400" dirty="0"/>
            </a:br>
            <a:r>
              <a:rPr lang="nl-NL" sz="1800" i="1" dirty="0"/>
              <a:t>Overleg met je groepje</a:t>
            </a:r>
            <a:br>
              <a:rPr lang="nl-NL" sz="1800" i="1" dirty="0"/>
            </a:br>
            <a:r>
              <a:rPr lang="nl-NL" sz="1800" i="1" dirty="0"/>
              <a:t>schrijf op het werkblad bij</a:t>
            </a:r>
            <a:br>
              <a:rPr lang="nl-NL" sz="1800" i="1" dirty="0"/>
            </a:br>
            <a:r>
              <a:rPr lang="nl-NL" sz="1800" i="1" dirty="0"/>
              <a:t>verwachting wat je verwacht.</a:t>
            </a:r>
            <a:br>
              <a:rPr lang="nl-NL" sz="3400" dirty="0"/>
            </a:br>
            <a:endParaRPr lang="nl-NL" sz="1400" i="1" dirty="0"/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02DC82B4-FDD9-7832-68A8-8D011909E1A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14" r="26031" b="-1"/>
          <a:stretch>
            <a:fillRect/>
          </a:stretch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  <p:graphicFrame>
        <p:nvGraphicFramePr>
          <p:cNvPr id="7" name="Tabel 6">
            <a:extLst>
              <a:ext uri="{FF2B5EF4-FFF2-40B4-BE49-F238E27FC236}">
                <a16:creationId xmlns:a16="http://schemas.microsoft.com/office/drawing/2014/main" id="{AFCCA4A3-64CC-FCD8-0F9E-2055080BC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9038464"/>
              </p:ext>
            </p:extLst>
          </p:nvPr>
        </p:nvGraphicFramePr>
        <p:xfrm>
          <a:off x="800100" y="3689497"/>
          <a:ext cx="10290666" cy="28814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30222">
                  <a:extLst>
                    <a:ext uri="{9D8B030D-6E8A-4147-A177-3AD203B41FA5}">
                      <a16:colId xmlns:a16="http://schemas.microsoft.com/office/drawing/2014/main" val="4177169540"/>
                    </a:ext>
                  </a:extLst>
                </a:gridCol>
                <a:gridCol w="3430222">
                  <a:extLst>
                    <a:ext uri="{9D8B030D-6E8A-4147-A177-3AD203B41FA5}">
                      <a16:colId xmlns:a16="http://schemas.microsoft.com/office/drawing/2014/main" val="1487628999"/>
                    </a:ext>
                  </a:extLst>
                </a:gridCol>
                <a:gridCol w="3430222">
                  <a:extLst>
                    <a:ext uri="{9D8B030D-6E8A-4147-A177-3AD203B41FA5}">
                      <a16:colId xmlns:a16="http://schemas.microsoft.com/office/drawing/2014/main" val="3427108677"/>
                    </a:ext>
                  </a:extLst>
                </a:gridCol>
              </a:tblGrid>
              <a:tr h="506852">
                <a:tc>
                  <a:txBody>
                    <a:bodyPr/>
                    <a:lstStyle/>
                    <a:p>
                      <a:r>
                        <a:rPr lang="nl-NL" sz="1600" dirty="0">
                          <a:latin typeface="Al Nile" pitchFamily="2" charset="-78"/>
                          <a:cs typeface="Al Nile" pitchFamily="2" charset="-78"/>
                        </a:rPr>
                        <a:t>Verwachting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dirty="0">
                          <a:latin typeface="Al Nile" pitchFamily="2" charset="-78"/>
                          <a:cs typeface="Al Nile" pitchFamily="2" charset="-78"/>
                        </a:rPr>
                        <a:t>Resultaat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nl-NL" sz="1600" dirty="0">
                          <a:latin typeface="Al Nile" pitchFamily="2" charset="-78"/>
                          <a:cs typeface="Al Nile" pitchFamily="2" charset="-78"/>
                        </a:rPr>
                        <a:t>Wat weten we nu?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6010275"/>
                  </a:ext>
                </a:extLst>
              </a:tr>
              <a:tr h="2374571">
                <a:tc>
                  <a:txBody>
                    <a:bodyPr/>
                    <a:lstStyle/>
                    <a:p>
                      <a:endParaRPr lang="nl-NL" dirty="0"/>
                    </a:p>
                    <a:p>
                      <a:endParaRPr lang="nl-NL" dirty="0"/>
                    </a:p>
                    <a:p>
                      <a:endParaRPr lang="nl-NL" dirty="0"/>
                    </a:p>
                    <a:p>
                      <a:endParaRPr lang="nl-NL" dirty="0"/>
                    </a:p>
                    <a:p>
                      <a:endParaRPr lang="nl-NL" dirty="0"/>
                    </a:p>
                    <a:p>
                      <a:endParaRPr lang="nl-N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nl-N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23030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574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57716D3-C22F-D3B1-8240-1558FC9C08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41BFA31-6544-45C2-9DA0-9E1C5E0B19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C234475B-B8D2-6B8F-3F7C-A0304A16748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71758"/>
            <a:ext cx="5867400" cy="3871143"/>
          </a:xfrm>
        </p:spPr>
        <p:txBody>
          <a:bodyPr anchor="t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400" dirty="0"/>
              <a:t>Voorspellen:</a:t>
            </a:r>
            <a:br>
              <a:rPr lang="nl-NL" sz="3400" dirty="0"/>
            </a:br>
            <a:br>
              <a:rPr lang="nl-NL" sz="3400" dirty="0"/>
            </a:br>
            <a:r>
              <a:rPr lang="nl-NL" sz="3400" dirty="0"/>
              <a:t>Waar denk je dat de dijk het eerst zal breken?</a:t>
            </a:r>
            <a:br>
              <a:rPr lang="nl-NL" sz="3400" dirty="0"/>
            </a:br>
            <a:br>
              <a:rPr lang="nl-NL" sz="3400" dirty="0"/>
            </a:br>
            <a:r>
              <a:rPr lang="nl-NL" sz="3400" i="1" dirty="0"/>
              <a:t>Overleg met je groepje</a:t>
            </a:r>
            <a:br>
              <a:rPr lang="nl-NL" sz="3400" i="1" dirty="0"/>
            </a:br>
            <a:br>
              <a:rPr lang="nl-NL" sz="3400" i="1" dirty="0"/>
            </a:br>
            <a:r>
              <a:rPr lang="nl-NL" sz="3400" i="1" dirty="0"/>
              <a:t>vul in op het werkblad</a:t>
            </a:r>
            <a:endParaRPr lang="nl-NL" sz="3400" dirty="0"/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198E9398-9388-4776-BA52-8FDF549F68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35645"/>
            <a:ext cx="57150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fbeelding 5" descr="Afbeelding met Luchtfotografie, buitenshuis, Vogelperspectief, strand&#10;&#10;Door AI gegenereerde inhoud is mogelijk onjuist.">
            <a:extLst>
              <a:ext uri="{FF2B5EF4-FFF2-40B4-BE49-F238E27FC236}">
                <a16:creationId xmlns:a16="http://schemas.microsoft.com/office/drawing/2014/main" id="{643C7DB6-B475-966D-4ACC-EBA095A0D3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" r="2" b="2"/>
          <a:stretch>
            <a:fillRect/>
          </a:stretch>
        </p:blipFill>
        <p:spPr>
          <a:xfrm>
            <a:off x="7315200" y="721997"/>
            <a:ext cx="4076700" cy="2611982"/>
          </a:xfrm>
          <a:prstGeom prst="rect">
            <a:avLst/>
          </a:prstGeom>
        </p:spPr>
      </p:pic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3F434D57-F167-46CC-961F-B741120F94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57150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A207A01E-3F04-4CDC-DFF2-96F307C244F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013" r="2" b="2"/>
          <a:stretch>
            <a:fillRect/>
          </a:stretch>
        </p:blipFill>
        <p:spPr>
          <a:xfrm>
            <a:off x="7315200" y="3522117"/>
            <a:ext cx="4076700" cy="26119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25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DE089BA-D26E-378E-0650-B388FF8BA3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2" name="Rectangle 65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ECA05DF2-43A2-C7DB-A53F-8C0F0F1B1D5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5800" y="899024"/>
            <a:ext cx="3594652" cy="4494607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l-NL" sz="2500" dirty="0"/>
              <a:t>Onderzoek doen:</a:t>
            </a:r>
            <a:br>
              <a:rPr lang="nl-NL" sz="2500" dirty="0"/>
            </a:br>
            <a:br>
              <a:rPr lang="nl-NL" sz="2500" dirty="0"/>
            </a:br>
            <a:r>
              <a:rPr lang="nl-NL" sz="2500" dirty="0"/>
              <a:t>voeg water toe </a:t>
            </a:r>
            <a:br>
              <a:rPr lang="nl-NL" sz="2500" dirty="0"/>
            </a:br>
            <a:br>
              <a:rPr lang="nl-NL" sz="2500" dirty="0"/>
            </a:br>
            <a:r>
              <a:rPr lang="nl-NL" sz="2500" i="1" dirty="0"/>
              <a:t>KIJK goed!</a:t>
            </a:r>
            <a:br>
              <a:rPr lang="nl-NL" sz="2500" i="1" dirty="0"/>
            </a:br>
            <a:br>
              <a:rPr lang="nl-NL" sz="2500" i="1" dirty="0"/>
            </a:br>
            <a:r>
              <a:rPr lang="nl-NL" sz="2500" i="1" dirty="0"/>
              <a:t>Wat gebeurt er met de dijk?</a:t>
            </a:r>
            <a:br>
              <a:rPr lang="nl-NL" sz="2500" i="1" dirty="0"/>
            </a:br>
            <a:br>
              <a:rPr lang="nl-NL" sz="2500" i="1" dirty="0"/>
            </a:br>
            <a:r>
              <a:rPr lang="nl-NL" sz="2500" i="1" dirty="0"/>
              <a:t>vul in op het werkblad bij resultaat</a:t>
            </a:r>
          </a:p>
        </p:txBody>
      </p:sp>
      <p:cxnSp>
        <p:nvCxnSpPr>
          <p:cNvPr id="73" name="Straight Connector 67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3716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fbeelding 5" descr="Afbeelding met tafelgerei, Maatbeker, overdekt, beker&#10;&#10;Door AI gegenereerde inhoud is mogelijk onjuist.">
            <a:extLst>
              <a:ext uri="{FF2B5EF4-FFF2-40B4-BE49-F238E27FC236}">
                <a16:creationId xmlns:a16="http://schemas.microsoft.com/office/drawing/2014/main" id="{A0CD61C0-51D6-C0AD-54B1-1F1038562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676" r="4" b="4"/>
          <a:stretch>
            <a:fillRect/>
          </a:stretch>
        </p:blipFill>
        <p:spPr>
          <a:xfrm>
            <a:off x="4753520" y="723900"/>
            <a:ext cx="7353299" cy="517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2573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214CEBC-BF13-EB24-2BC0-0CFE042E05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43">
            <a:extLst>
              <a:ext uri="{FF2B5EF4-FFF2-40B4-BE49-F238E27FC236}">
                <a16:creationId xmlns:a16="http://schemas.microsoft.com/office/drawing/2014/main" id="{8BC14F61-0A17-891D-DECE-CBCFD3789A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5DCE2394-AE3F-01B8-687A-39C7F9A23D3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65" b="7865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46" name="Rectangle 45">
            <a:extLst>
              <a:ext uri="{FF2B5EF4-FFF2-40B4-BE49-F238E27FC236}">
                <a16:creationId xmlns:a16="http://schemas.microsoft.com/office/drawing/2014/main" id="{C9CB2DC6-1936-9683-6DB8-322F93D6EE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4539"/>
            <a:ext cx="12188952" cy="2368866"/>
          </a:xfrm>
          <a:prstGeom prst="rect">
            <a:avLst/>
          </a:prstGeom>
          <a:gradFill>
            <a:gsLst>
              <a:gs pos="42000">
                <a:srgbClr val="000000">
                  <a:alpha val="16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28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51F0ADF-9B79-9907-8FA5-D21310D2E5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71758"/>
            <a:ext cx="9906000" cy="3871143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FFFFFF"/>
                </a:solidFill>
              </a:rPr>
              <a:t>video:</a:t>
            </a:r>
            <a:br>
              <a:rPr lang="nl-NL" dirty="0">
                <a:solidFill>
                  <a:srgbClr val="FFFFFF"/>
                </a:solidFill>
              </a:rPr>
            </a:br>
            <a:br>
              <a:rPr lang="nl-NL" dirty="0">
                <a:solidFill>
                  <a:srgbClr val="FFFFFF"/>
                </a:solidFill>
              </a:rPr>
            </a:br>
            <a:r>
              <a:rPr lang="nl-NL" sz="36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kunnen dijken stuk</a:t>
            </a:r>
            <a:r>
              <a:rPr lang="nl-NL" sz="3600" dirty="0"/>
              <a:t>?</a:t>
            </a:r>
            <a:endParaRPr lang="nl-NL" sz="3300" i="1" dirty="0">
              <a:solidFill>
                <a:srgbClr val="FFFFFF"/>
              </a:solidFill>
            </a:endParaRPr>
          </a:p>
        </p:txBody>
      </p: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0CAD52CC-6993-1576-62BA-90368076D4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0591800" cy="0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13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Rectangle 49">
            <a:extLst>
              <a:ext uri="{FF2B5EF4-FFF2-40B4-BE49-F238E27FC236}">
                <a16:creationId xmlns:a16="http://schemas.microsoft.com/office/drawing/2014/main" id="{C5C59993-9D0E-4CF8-00AA-1C0FCE87B7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07" y="4888006"/>
            <a:ext cx="12188952" cy="1969994"/>
          </a:xfrm>
          <a:prstGeom prst="rect">
            <a:avLst/>
          </a:prstGeom>
          <a:gradFill>
            <a:gsLst>
              <a:gs pos="42000">
                <a:srgbClr val="000000">
                  <a:alpha val="14000"/>
                </a:srgbClr>
              </a:gs>
              <a:gs pos="0">
                <a:srgbClr val="000000">
                  <a:alpha val="0"/>
                </a:srgbClr>
              </a:gs>
              <a:gs pos="100000">
                <a:srgbClr val="000000">
                  <a:alpha val="31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262D2456-4B6E-1E99-89B7-69B418ACE1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>
            <a:normAutofit/>
          </a:bodyPr>
          <a:lstStyle/>
          <a:p>
            <a:r>
              <a:rPr lang="nl-NL" dirty="0">
                <a:solidFill>
                  <a:srgbClr val="FFFFFF"/>
                </a:solidFill>
              </a:rPr>
              <a:t>Nederland Waterland</a:t>
            </a:r>
          </a:p>
        </p:txBody>
      </p:sp>
      <p:cxnSp>
        <p:nvCxnSpPr>
          <p:cNvPr id="52" name="Straight Connector 51">
            <a:extLst>
              <a:ext uri="{FF2B5EF4-FFF2-40B4-BE49-F238E27FC236}">
                <a16:creationId xmlns:a16="http://schemas.microsoft.com/office/drawing/2014/main" id="{15B7D17A-67C9-29D1-7DD6-DC742A53A6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10591800" cy="0"/>
          </a:xfrm>
          <a:prstGeom prst="line">
            <a:avLst/>
          </a:prstGeom>
          <a:ln w="12700">
            <a:solidFill>
              <a:srgbClr val="FFFFFF"/>
            </a:solidFill>
          </a:ln>
          <a:effectLst>
            <a:outerShdw blurRad="50800" dist="38100" dir="2700000" algn="tl" rotWithShape="0">
              <a:prstClr val="black">
                <a:alpha val="13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83921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A18C00F-38EC-3FC3-BBC5-2E5FC0D9A6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33E93247-6229-44AB-A550-739E971E6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9141D61-ED49-CB24-920A-B2B5C6A57C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nl-NL" sz="3800" dirty="0"/>
              <a:t>Wat weten we nu? </a:t>
            </a:r>
            <a:br>
              <a:rPr lang="nl-NL" sz="3800" dirty="0"/>
            </a:br>
            <a:br>
              <a:rPr lang="nl-NL" sz="3800" dirty="0"/>
            </a:br>
            <a:r>
              <a:rPr lang="nl-NL" sz="3800" dirty="0"/>
              <a:t>klopt je voorspelling? </a:t>
            </a:r>
            <a:br>
              <a:rPr lang="nl-NL" sz="3800" dirty="0"/>
            </a:br>
            <a:br>
              <a:rPr lang="nl-NL" sz="3800" dirty="0"/>
            </a:br>
            <a:r>
              <a:rPr lang="nl-NL" sz="3800" i="1" dirty="0"/>
              <a:t>Denken-uitwisselen</a:t>
            </a:r>
          </a:p>
        </p:txBody>
      </p: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EE2E603F-4A95-4FE8-BB06-211DFD75DB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4914900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D7CC41EB-2D81-4303-9171-6401B388BA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6134100"/>
            <a:ext cx="4914900" cy="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A038FBA1-E99D-8EF3-8AB3-C6454C71FA7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714" r="26031" b="-1"/>
          <a:stretch>
            <a:fillRect/>
          </a:stretch>
        </p:blipFill>
        <p:spPr>
          <a:xfrm>
            <a:off x="6515100" y="10"/>
            <a:ext cx="5676900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83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ED6981-D07D-31F2-3DC3-5093C7E049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7" name="Rectangle 56">
            <a:extLst>
              <a:ext uri="{FF2B5EF4-FFF2-40B4-BE49-F238E27FC236}">
                <a16:creationId xmlns:a16="http://schemas.microsoft.com/office/drawing/2014/main" id="{85CB65D0-496F-4797-A015-C85839E35D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Een blauw abstract aquarelpatroon op een witte achtergrond">
            <a:extLst>
              <a:ext uri="{FF2B5EF4-FFF2-40B4-BE49-F238E27FC236}">
                <a16:creationId xmlns:a16="http://schemas.microsoft.com/office/drawing/2014/main" id="{F1BE47D9-6DB1-5F30-28C4-FC655FCA2FA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865" b="7865"/>
          <a:stretch>
            <a:fillRect/>
          </a:stretch>
        </p:blipFill>
        <p:spPr>
          <a:xfrm>
            <a:off x="-15945" y="0"/>
            <a:ext cx="12192000" cy="6857989"/>
          </a:xfrm>
          <a:prstGeom prst="rect">
            <a:avLst/>
          </a:prstGeom>
        </p:spPr>
      </p:pic>
      <p:sp>
        <p:nvSpPr>
          <p:cNvPr id="59" name="Rectangle 58">
            <a:extLst>
              <a:ext uri="{FF2B5EF4-FFF2-40B4-BE49-F238E27FC236}">
                <a16:creationId xmlns:a16="http://schemas.microsoft.com/office/drawing/2014/main" id="{95D2C779-8883-4E5F-A170-0F464918C1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307" y="990598"/>
            <a:ext cx="12188952" cy="4745182"/>
          </a:xfrm>
          <a:prstGeom prst="rect">
            <a:avLst/>
          </a:prstGeom>
          <a:gradFill>
            <a:gsLst>
              <a:gs pos="35000">
                <a:srgbClr val="000000">
                  <a:alpha val="41000"/>
                </a:srgbClr>
              </a:gs>
              <a:gs pos="0">
                <a:srgbClr val="000000">
                  <a:alpha val="0"/>
                </a:srgbClr>
              </a:gs>
              <a:gs pos="47744">
                <a:srgbClr val="000000">
                  <a:alpha val="51000"/>
                </a:srgbClr>
              </a:gs>
              <a:gs pos="70000">
                <a:srgbClr val="000000">
                  <a:alpha val="37000"/>
                </a:srgbClr>
              </a:gs>
              <a:gs pos="100000">
                <a:srgbClr val="00000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91BD2640-FEC9-70C5-F8EF-601B918E8D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33506" y="1122219"/>
            <a:ext cx="6886389" cy="4849091"/>
          </a:xfrm>
        </p:spPr>
        <p:txBody>
          <a:bodyPr anchor="ctr">
            <a:normAutofit fontScale="90000"/>
          </a:bodyPr>
          <a:lstStyle/>
          <a:p>
            <a:pPr algn="r">
              <a:lnSpc>
                <a:spcPct val="90000"/>
              </a:lnSpc>
            </a:pPr>
            <a:r>
              <a:rPr lang="nl-NL" sz="4200" dirty="0">
                <a:solidFill>
                  <a:srgbClr val="FFFFFF"/>
                </a:solidFill>
              </a:rPr>
              <a:t>Wat weet je nu? Conclusie:</a:t>
            </a:r>
            <a:br>
              <a:rPr lang="nl-NL" sz="4200" dirty="0">
                <a:solidFill>
                  <a:srgbClr val="FFFFFF"/>
                </a:solidFill>
              </a:rPr>
            </a:br>
            <a:br>
              <a:rPr lang="nl-NL" sz="4200" dirty="0">
                <a:solidFill>
                  <a:srgbClr val="FFFFFF"/>
                </a:solidFill>
              </a:rPr>
            </a:br>
            <a:r>
              <a:rPr lang="nl-NL" sz="4200" dirty="0">
                <a:solidFill>
                  <a:srgbClr val="FFFFFF"/>
                </a:solidFill>
              </a:rPr>
              <a:t>welk faalmechanisme had je dijk? </a:t>
            </a:r>
            <a:br>
              <a:rPr lang="nl-NL" sz="4200" dirty="0">
                <a:solidFill>
                  <a:srgbClr val="FFFFFF"/>
                </a:solidFill>
              </a:rPr>
            </a:br>
            <a:br>
              <a:rPr lang="nl-NL" sz="4200" dirty="0">
                <a:solidFill>
                  <a:srgbClr val="FFFFFF"/>
                </a:solidFill>
              </a:rPr>
            </a:br>
            <a:r>
              <a:rPr lang="nl-NL" sz="4200" i="1" dirty="0">
                <a:solidFill>
                  <a:srgbClr val="FFFFFF"/>
                </a:solidFill>
              </a:rPr>
              <a:t>Schrijf op je werkblad</a:t>
            </a:r>
            <a:br>
              <a:rPr lang="nl-NL" sz="4200" i="1" dirty="0">
                <a:solidFill>
                  <a:srgbClr val="FFFFFF"/>
                </a:solidFill>
              </a:rPr>
            </a:br>
            <a:br>
              <a:rPr lang="nl-NL" sz="4200" i="1" dirty="0">
                <a:solidFill>
                  <a:srgbClr val="FFFFFF"/>
                </a:solidFill>
              </a:rPr>
            </a:br>
            <a:r>
              <a:rPr lang="nl-NL" sz="4200" i="1" dirty="0">
                <a:solidFill>
                  <a:srgbClr val="FFFFFF"/>
                </a:solidFill>
              </a:rPr>
              <a:t>Wat weet je nu? (conclusie)</a:t>
            </a:r>
          </a:p>
        </p:txBody>
      </p: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BD96A694-258D-4418-A83C-B9BA72FD44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115300" y="1780927"/>
            <a:ext cx="0" cy="3390901"/>
          </a:xfrm>
          <a:prstGeom prst="line">
            <a:avLst/>
          </a:prstGeom>
          <a:ln w="44450">
            <a:solidFill>
              <a:srgbClr val="FFFFFF"/>
            </a:solidFill>
          </a:ln>
          <a:effectLst>
            <a:outerShdw blurRad="50800" dist="38100" dir="2700000" sx="88000" sy="88000" algn="tl" rotWithShape="0">
              <a:prstClr val="black">
                <a:alpha val="26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820700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D7CD72-7473-5ED3-57C7-AA94FE6C6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6" name="Rectangle 65">
            <a:extLst>
              <a:ext uri="{FF2B5EF4-FFF2-40B4-BE49-F238E27FC236}">
                <a16:creationId xmlns:a16="http://schemas.microsoft.com/office/drawing/2014/main" id="{76B77363-E0A5-4701-9ED0-E9BB2C6B4D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A08B926C-36C2-65B2-29B4-7FFD737493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0100" y="919374"/>
            <a:ext cx="3637837" cy="3536982"/>
          </a:xfrm>
        </p:spPr>
        <p:txBody>
          <a:bodyPr anchor="b">
            <a:normAutofit/>
          </a:bodyPr>
          <a:lstStyle/>
          <a:p>
            <a:pPr>
              <a:lnSpc>
                <a:spcPct val="90000"/>
              </a:lnSpc>
            </a:pPr>
            <a:r>
              <a:rPr lang="nl-NL" sz="2200" dirty="0"/>
              <a:t>Wat weten we nu? (=Conclusie):</a:t>
            </a:r>
            <a:br>
              <a:rPr lang="nl-NL" sz="2200" dirty="0"/>
            </a:br>
            <a:br>
              <a:rPr lang="nl-NL" sz="2200" dirty="0"/>
            </a:br>
            <a:r>
              <a:rPr lang="nl-NL" sz="2200" dirty="0"/>
              <a:t>hoe werkt een dijk?</a:t>
            </a:r>
            <a:br>
              <a:rPr lang="nl-NL" sz="2200" dirty="0"/>
            </a:br>
            <a:r>
              <a:rPr lang="nl-NL" sz="2200" dirty="0"/>
              <a:t>Waarom heeft </a:t>
            </a:r>
            <a:r>
              <a:rPr lang="nl-NL" sz="2200" dirty="0" err="1"/>
              <a:t>nederland</a:t>
            </a:r>
            <a:r>
              <a:rPr lang="nl-NL" sz="2200" dirty="0"/>
              <a:t> dijken nodig?</a:t>
            </a:r>
            <a:br>
              <a:rPr lang="nl-NL" sz="2200" dirty="0"/>
            </a:br>
            <a:br>
              <a:rPr lang="nl-NL" sz="2200" dirty="0"/>
            </a:br>
            <a:br>
              <a:rPr lang="nl-NL" sz="2200" dirty="0"/>
            </a:br>
            <a:r>
              <a:rPr lang="nl-NL" sz="2200" i="1" dirty="0"/>
              <a:t>Schrijf op je werkblad</a:t>
            </a:r>
          </a:p>
        </p:txBody>
      </p: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F295AAA2-1E11-4525-B5C7-135F670315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00100" y="723900"/>
            <a:ext cx="1604372" cy="0"/>
          </a:xfrm>
          <a:prstGeom prst="line">
            <a:avLst/>
          </a:prstGeom>
          <a:ln w="444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Afbeelding 7" descr="Afbeelding met hemel, buitenshuis, wolk, strand&#10;&#10;Door AI gegenereerde inhoud is mogelijk onjuist.">
            <a:extLst>
              <a:ext uri="{FF2B5EF4-FFF2-40B4-BE49-F238E27FC236}">
                <a16:creationId xmlns:a16="http://schemas.microsoft.com/office/drawing/2014/main" id="{A672BD90-CFCA-F126-FCB6-843CCD502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81"/>
          <a:stretch>
            <a:fillRect/>
          </a:stretch>
        </p:blipFill>
        <p:spPr>
          <a:xfrm>
            <a:off x="4914099" y="1714500"/>
            <a:ext cx="7315200" cy="3429000"/>
          </a:xfrm>
          <a:prstGeom prst="rect">
            <a:avLst/>
          </a:prstGeom>
        </p:spPr>
      </p:pic>
      <p:sp>
        <p:nvSpPr>
          <p:cNvPr id="9" name="Tekstvak 8">
            <a:extLst>
              <a:ext uri="{FF2B5EF4-FFF2-40B4-BE49-F238E27FC236}">
                <a16:creationId xmlns:a16="http://schemas.microsoft.com/office/drawing/2014/main" id="{3F6FDDA8-2DB9-5D65-7F8E-753BEC12D827}"/>
              </a:ext>
            </a:extLst>
          </p:cNvPr>
          <p:cNvSpPr txBox="1"/>
          <p:nvPr/>
        </p:nvSpPr>
        <p:spPr>
          <a:xfrm>
            <a:off x="8746435" y="5145157"/>
            <a:ext cx="33105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l-NL" dirty="0">
                <a:latin typeface="Abadi" panose="020B0604020104020204" pitchFamily="34" charset="0"/>
              </a:rPr>
              <a:t>Storm op de dijk bij Den Helder</a:t>
            </a:r>
          </a:p>
        </p:txBody>
      </p:sp>
    </p:spTree>
    <p:extLst>
      <p:ext uri="{BB962C8B-B14F-4D97-AF65-F5344CB8AC3E}">
        <p14:creationId xmlns:p14="http://schemas.microsoft.com/office/powerpoint/2010/main" val="19229500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ChronicleVTI">
  <a:themeElements>
    <a:clrScheme name="Chronicle">
      <a:dk1>
        <a:srgbClr val="000000"/>
      </a:dk1>
      <a:lt1>
        <a:srgbClr val="FFFFFF"/>
      </a:lt1>
      <a:dk2>
        <a:srgbClr val="1C1C32"/>
      </a:dk2>
      <a:lt2>
        <a:srgbClr val="F8F4F1"/>
      </a:lt2>
      <a:accent1>
        <a:srgbClr val="734B67"/>
      </a:accent1>
      <a:accent2>
        <a:srgbClr val="959EBB"/>
      </a:accent2>
      <a:accent3>
        <a:srgbClr val="596781"/>
      </a:accent3>
      <a:accent4>
        <a:srgbClr val="7F6E8C"/>
      </a:accent4>
      <a:accent5>
        <a:srgbClr val="DB9A8F"/>
      </a:accent5>
      <a:accent6>
        <a:srgbClr val="C29AB1"/>
      </a:accent6>
      <a:hlink>
        <a:srgbClr val="778BA2"/>
      </a:hlink>
      <a:folHlink>
        <a:srgbClr val="A27C99"/>
      </a:folHlink>
    </a:clrScheme>
    <a:fontScheme name="Univers Calisto">
      <a:majorFont>
        <a:latin typeface="Univers Condensed"/>
        <a:ea typeface=""/>
        <a:cs typeface=""/>
      </a:majorFont>
      <a:minorFont>
        <a:latin typeface="Calisto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12700" cap="flat" cmpd="sng" algn="ctr">
              <a:solidFill>
                <a:schemeClr val="accent1">
                  <a:shade val="50000"/>
                </a:schemeClr>
              </a:solidFill>
              <a:prstDash val="solid"/>
              <a:miter lim="800000"/>
            </a14:hiddenLine>
          </a:ext>
        </a:extLst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ChronicleVTI" id="{508E4D90-5116-4BF0-876B-3F422DD1F65F}" vid="{AA21DC3D-92A8-43A4-8358-ED428371CD5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C6607901A83CB45B4D4E50D7AE2B1AD" ma:contentTypeVersion="17" ma:contentTypeDescription="Een nieuw document maken." ma:contentTypeScope="" ma:versionID="ba4a933fdd2a107bebb80e3491d516f4">
  <xsd:schema xmlns:xsd="http://www.w3.org/2001/XMLSchema" xmlns:xs="http://www.w3.org/2001/XMLSchema" xmlns:p="http://schemas.microsoft.com/office/2006/metadata/properties" xmlns:ns2="fa1f873d-0e4d-43b9-82e3-6b92d64b6abe" xmlns:ns3="dc937369-f54b-48c7-848e-7082b6bbb5fe" targetNamespace="http://schemas.microsoft.com/office/2006/metadata/properties" ma:root="true" ma:fieldsID="174dcda2fb1a835ba1f506a0cb28c536" ns2:_="" ns3:_="">
    <xsd:import namespace="fa1f873d-0e4d-43b9-82e3-6b92d64b6abe"/>
    <xsd:import namespace="dc937369-f54b-48c7-848e-7082b6bbb5f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a1f873d-0e4d-43b9-82e3-6b92d64b6a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Afbeeldingtags" ma:readOnly="false" ma:fieldId="{5cf76f15-5ced-4ddc-b409-7134ff3c332f}" ma:taxonomyMulti="true" ma:sspId="45fa047a-a767-454e-99d3-1cd9a9c0497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c937369-f54b-48c7-848e-7082b6bbb5f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Gedeeld met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Gedeeld met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898b91a9-05d7-4008-92bd-f8614e823b08}" ma:internalName="TaxCatchAll" ma:showField="CatchAllData" ma:web="dc937369-f54b-48c7-848e-7082b6bbb5f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oudstyp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c937369-f54b-48c7-848e-7082b6bbb5fe" xsi:nil="true"/>
    <lcf76f155ced4ddcb4097134ff3c332f xmlns="fa1f873d-0e4d-43b9-82e3-6b92d64b6abe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78E7B0D4-2337-4130-8AA8-8F3DA8BC11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a1f873d-0e4d-43b9-82e3-6b92d64b6abe"/>
    <ds:schemaRef ds:uri="dc937369-f54b-48c7-848e-7082b6bbb5f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D6C4555-0528-4B4A-B940-792564A7A70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022565D-FD90-4633-914F-078E5392925A}">
  <ds:schemaRefs>
    <ds:schemaRef ds:uri="http://schemas.microsoft.com/office/2006/metadata/properties"/>
    <ds:schemaRef ds:uri="http://purl.org/dc/elements/1.1/"/>
    <ds:schemaRef ds:uri="http://schemas.microsoft.com/office/infopath/2007/PartnerControls"/>
    <ds:schemaRef ds:uri="http://purl.org/dc/terms/"/>
    <ds:schemaRef ds:uri="fa1f873d-0e4d-43b9-82e3-6b92d64b6abe"/>
    <ds:schemaRef ds:uri="http://schemas.microsoft.com/office/2006/documentManagement/types"/>
    <ds:schemaRef ds:uri="http://www.w3.org/XML/1998/namespace"/>
    <ds:schemaRef ds:uri="http://schemas.openxmlformats.org/package/2006/metadata/core-properties"/>
    <ds:schemaRef ds:uri="dc937369-f54b-48c7-848e-7082b6bbb5f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279</Words>
  <Application>Microsoft Macintosh PowerPoint</Application>
  <PresentationFormat>Breedbeeld</PresentationFormat>
  <Paragraphs>21</Paragraphs>
  <Slides>10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5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10</vt:i4>
      </vt:variant>
    </vt:vector>
  </HeadingPairs>
  <TitlesOfParts>
    <vt:vector size="16" baseType="lpstr">
      <vt:lpstr>Abadi</vt:lpstr>
      <vt:lpstr>Al Nile</vt:lpstr>
      <vt:lpstr>Arial</vt:lpstr>
      <vt:lpstr>Calisto MT</vt:lpstr>
      <vt:lpstr>Univers Condensed</vt:lpstr>
      <vt:lpstr>ChronicleVTI</vt:lpstr>
      <vt:lpstr>Het grote dijken experiment</vt:lpstr>
      <vt:lpstr>Lesdoel: IK KAN UITLEGGEN HOE EEN DIJK KAN BREKEN.  IK KAN UITLEGGEN WAAROM NEDERLAND DIJKEN NODIG HEEFT.</vt:lpstr>
      <vt:lpstr>We Onderzoeken:  hoe we de beste dijk kunnen bouwen Keuze uit:  - Klei (135 gram per groepje) - (nat?)zand - grond - steentjes  Verder gebruik je een laatje en giet de leerkracht er 1 liter water in om te testen    </vt:lpstr>
      <vt:lpstr>Bouwplan: Hoe bouw je een zo sterk mogelijke dijk?  Overleg met je groepje schrijf op het werkblad bij verwachting wat je verwacht. </vt:lpstr>
      <vt:lpstr>Voorspellen:  Waar denk je dat de dijk het eerst zal breken?  Overleg met je groepje  vul in op het werkblad</vt:lpstr>
      <vt:lpstr>Onderzoek doen:  voeg water toe   KIJK goed!  Wat gebeurt er met de dijk?  vul in op het werkblad bij resultaat</vt:lpstr>
      <vt:lpstr>video:  kunnen dijken stuk?</vt:lpstr>
      <vt:lpstr>Wat weten we nu?   klopt je voorspelling?   Denken-uitwisselen</vt:lpstr>
      <vt:lpstr>Wat weet je nu? Conclusie:  welk faalmechanisme had je dijk?   Schrijf op je werkblad  Wat weet je nu? (conclusie)</vt:lpstr>
      <vt:lpstr>Wat weten we nu? (=Conclusie):  hoe werkt een dijk? Waarom heeft nederland dijken nodig?   Schrijf op je werkblad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Jetske Bouquet</dc:creator>
  <cp:lastModifiedBy>Rik Kuiper</cp:lastModifiedBy>
  <cp:revision>8</cp:revision>
  <dcterms:created xsi:type="dcterms:W3CDTF">2025-09-30T07:19:08Z</dcterms:created>
  <dcterms:modified xsi:type="dcterms:W3CDTF">2025-10-30T20:57:57Z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0x010100EC6607901A83CB45B4D4E50D7AE2B1AD</vt:lpwstr>
  </property>
  <property fmtid="{D5CDD505-2E9C-101B-9397-08002B2CF9AE}" pid="3" name="MediaServiceImageTags">
    <vt:lpwstr/>
  </property>
</Properties>
</file>