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 id="276" r:id="rId22"/>
    <p:sldId id="277" r:id="rId23"/>
    <p:sldId id="278" r:id="rId24"/>
    <p:sldId id="279" r:id="rId25"/>
    <p:sldId id="280" r:id="rId26"/>
    <p:sldId id="281" r:id="rId27"/>
    <p:sldId id="282" r:id="rId28"/>
    <p:sldId id="283" r:id="rId29"/>
    <p:sldId id="284"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83" d="100"/>
          <a:sy n="83" d="100"/>
        </p:scale>
        <p:origin x="547"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Sheet3!$K$14</c:f>
              <c:strCache>
                <c:ptCount val="1"/>
                <c:pt idx="0">
                  <c:v>2024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Times New Roman" panose="02020603050405020304"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Sheet3!$J$15:$J$17</c:f>
              <c:strCache>
                <c:ptCount val="3"/>
                <c:pt idx="0">
                  <c:v>1 - У настави</c:v>
                </c:pt>
                <c:pt idx="1">
                  <c:v>2 - У приватној пракси</c:v>
                </c:pt>
                <c:pt idx="2">
                  <c:v>3 - У неком другом сектору</c:v>
                </c:pt>
              </c:strCache>
            </c:strRef>
          </c:cat>
          <c:val>
            <c:numRef>
              <c:f>Sheet3!$K$15:$K$17</c:f>
              <c:numCache>
                <c:formatCode>General</c:formatCode>
                <c:ptCount val="3"/>
                <c:pt idx="0">
                  <c:v>3.2</c:v>
                </c:pt>
                <c:pt idx="1">
                  <c:v>9.6999999999999993</c:v>
                </c:pt>
                <c:pt idx="2">
                  <c:v>4</c:v>
                </c:pt>
              </c:numCache>
            </c:numRef>
          </c:val>
          <c:extLst>
            <c:ext xmlns:c16="http://schemas.microsoft.com/office/drawing/2014/chart" uri="{C3380CC4-5D6E-409C-BE32-E72D297353CC}">
              <c16:uniqueId val="{00000000-7516-4FC8-A1BE-C9E754DE01AE}"/>
            </c:ext>
          </c:extLst>
        </c:ser>
        <c:ser>
          <c:idx val="1"/>
          <c:order val="1"/>
          <c:tx>
            <c:strRef>
              <c:f>Sheet3!$L$14</c:f>
              <c:strCache>
                <c:ptCount val="1"/>
                <c:pt idx="0">
                  <c:v>2025</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Times New Roman" panose="02020603050405020304"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Sheet3!$J$15:$J$17</c:f>
              <c:strCache>
                <c:ptCount val="3"/>
                <c:pt idx="0">
                  <c:v>1 - У настави</c:v>
                </c:pt>
                <c:pt idx="1">
                  <c:v>2 - У приватној пракси</c:v>
                </c:pt>
                <c:pt idx="2">
                  <c:v>3 - У неком другом сектору</c:v>
                </c:pt>
              </c:strCache>
            </c:strRef>
          </c:cat>
          <c:val>
            <c:numRef>
              <c:f>Sheet3!$L$15:$L$17</c:f>
              <c:numCache>
                <c:formatCode>General</c:formatCode>
                <c:ptCount val="3"/>
                <c:pt idx="0">
                  <c:v>3.5</c:v>
                </c:pt>
                <c:pt idx="1">
                  <c:v>8.4</c:v>
                </c:pt>
                <c:pt idx="2">
                  <c:v>5.6</c:v>
                </c:pt>
              </c:numCache>
            </c:numRef>
          </c:val>
          <c:extLst>
            <c:ext xmlns:c16="http://schemas.microsoft.com/office/drawing/2014/chart" uri="{C3380CC4-5D6E-409C-BE32-E72D297353CC}">
              <c16:uniqueId val="{00000001-7516-4FC8-A1BE-C9E754DE01AE}"/>
            </c:ext>
          </c:extLst>
        </c:ser>
        <c:dLbls>
          <c:showLegendKey val="0"/>
          <c:showVal val="0"/>
          <c:showCatName val="0"/>
          <c:showSerName val="0"/>
          <c:showPercent val="0"/>
          <c:showBubbleSize val="0"/>
        </c:dLbls>
        <c:gapWidth val="219"/>
        <c:overlap val="-27"/>
        <c:axId val="665484544"/>
        <c:axId val="665483824"/>
      </c:barChart>
      <c:catAx>
        <c:axId val="665484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crossAx val="665483824"/>
        <c:crosses val="autoZero"/>
        <c:auto val="1"/>
        <c:lblAlgn val="ctr"/>
        <c:lblOffset val="100"/>
        <c:noMultiLvlLbl val="0"/>
      </c:catAx>
      <c:valAx>
        <c:axId val="6654838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crossAx val="6654845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legend>
    <c:plotVisOnly val="1"/>
    <c:dispBlanksAs val="gap"/>
    <c:showDLblsOverMax val="0"/>
  </c:chart>
  <c:spPr>
    <a:noFill/>
    <a:ln>
      <a:noFill/>
    </a:ln>
    <a:effectLst/>
  </c:spPr>
  <c:txPr>
    <a:bodyPr/>
    <a:lstStyle/>
    <a:p>
      <a:pPr>
        <a:defRPr baseline="0">
          <a:latin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278962460653274"/>
          <c:y val="3.9215686274509803E-2"/>
          <c:w val="0.51721037539346726"/>
          <c:h val="0.90730837789661323"/>
        </c:manualLayout>
      </c:layout>
      <c:barChart>
        <c:barDir val="bar"/>
        <c:grouping val="clustered"/>
        <c:varyColors val="0"/>
        <c:ser>
          <c:idx val="0"/>
          <c:order val="0"/>
          <c:spPr>
            <a:solidFill>
              <a:schemeClr val="accent1"/>
            </a:solidFill>
            <a:ln>
              <a:noFill/>
            </a:ln>
            <a:effectLst/>
          </c:spPr>
          <c:invertIfNegative val="0"/>
          <c:dPt>
            <c:idx val="11"/>
            <c:invertIfNegative val="0"/>
            <c:bubble3D val="0"/>
            <c:spPr>
              <a:solidFill>
                <a:schemeClr val="accent2"/>
              </a:solidFill>
              <a:ln>
                <a:noFill/>
              </a:ln>
              <a:effectLst/>
            </c:spPr>
            <c:extLst>
              <c:ext xmlns:c16="http://schemas.microsoft.com/office/drawing/2014/chart" uri="{C3380CC4-5D6E-409C-BE32-E72D297353CC}">
                <c16:uniqueId val="{00000001-C054-4FC4-9A79-F650F33FFCCC}"/>
              </c:ext>
            </c:extLst>
          </c:dPt>
          <c:dLbls>
            <c:dLbl>
              <c:idx val="0"/>
              <c:spPr>
                <a:noFill/>
                <a:ln>
                  <a:noFill/>
                </a:ln>
                <a:effectLst/>
              </c:spPr>
              <c:txPr>
                <a:bodyPr rot="0" spcFirstLastPara="1" vertOverflow="ellipsis" vert="horz" wrap="square" anchor="ctr" anchorCtr="1"/>
                <a:lstStyle/>
                <a:p>
                  <a:pPr>
                    <a:defRPr sz="2000" b="1" i="0" u="none" strike="noStrike" kern="1200" baseline="0">
                      <a:solidFill>
                        <a:srgbClr val="FF0000"/>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4-C054-4FC4-9A79-F650F33FFCCC}"/>
                </c:ext>
              </c:extLst>
            </c:dLbl>
            <c:dLbl>
              <c:idx val="23"/>
              <c:layout>
                <c:manualLayout>
                  <c:x val="-1.2666275137712036E-2"/>
                  <c:y val="-1.7511854974263087E-2"/>
                </c:manualLayout>
              </c:layout>
              <c:spPr>
                <a:noFill/>
                <a:ln>
                  <a:noFill/>
                </a:ln>
                <a:effectLst/>
              </c:spPr>
              <c:txPr>
                <a:bodyPr rot="0" spcFirstLastPara="1" vertOverflow="ellipsis" vert="horz" wrap="square" anchor="ctr" anchorCtr="1"/>
                <a:lstStyle/>
                <a:p>
                  <a:pPr>
                    <a:defRPr sz="2000" b="1" i="0" u="none" strike="noStrike" kern="1200" baseline="0">
                      <a:solidFill>
                        <a:srgbClr val="FF0000"/>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054-4FC4-9A79-F650F33FFCCC}"/>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Sheet7!$E$6:$E$29</c:f>
              <c:strCache>
                <c:ptCount val="24"/>
                <c:pt idx="0">
                  <c:v>Хирургија - општа хирургија - стационарна делатност</c:v>
                </c:pt>
                <c:pt idx="1">
                  <c:v>Психијатрија - стационарна делатност</c:v>
                </c:pt>
                <c:pt idx="2">
                  <c:v>Дерматовенерологија - стационарна делатност</c:v>
                </c:pt>
                <c:pt idx="3">
                  <c:v>Дневна болница - хемодијализа</c:v>
                </c:pt>
                <c:pt idx="4">
                  <c:v>Неурологија - стационарна делатност</c:v>
                </c:pt>
                <c:pt idx="5">
                  <c:v> Онкологија - хемотерапија - стационарна делатност</c:v>
                </c:pt>
                <c:pt idx="6">
                  <c:v> Интерна медицина - стационарна делатност</c:v>
                </c:pt>
                <c:pt idx="7">
                  <c:v>Лабораторијска дијагностика - медицинска биохемија</c:v>
                </c:pt>
                <c:pt idx="8">
                  <c:v>Физикална медицина и рехабилитација - специјалистичко-консултативна</c:v>
                </c:pt>
                <c:pt idx="9">
                  <c:v>заједнички послови - економски</c:v>
                </c:pt>
                <c:pt idx="10">
                  <c:v>Интензивна нега - стационарна делатност</c:v>
                </c:pt>
                <c:pt idx="11">
                  <c:v>ОБ Кикинда, укупно</c:v>
                </c:pt>
                <c:pt idx="12">
                  <c:v>заједнички послови - технички</c:v>
                </c:pt>
                <c:pt idx="13">
                  <c:v>Радиолошка дијагностика</c:v>
                </c:pt>
                <c:pt idx="14">
                  <c:v>Хирургија - офталмологија - стационарна делатност</c:v>
                </c:pt>
                <c:pt idx="15">
                  <c:v>Пријем и збрињавање хитних стања</c:v>
                </c:pt>
                <c:pt idx="16">
                  <c:v>Трансфузиологија</c:v>
                </c:pt>
                <c:pt idx="17">
                  <c:v>Апотекарска делатност</c:v>
                </c:pt>
                <c:pt idx="18">
                  <c:v> Гинекологија и акушерство - стационарна делатност</c:v>
                </c:pt>
                <c:pt idx="19">
                  <c:v> Лабораторијска дијагностика - патологија, патохистологија и цитологија</c:v>
                </c:pt>
                <c:pt idx="20">
                  <c:v>Педијатрија - стационарна делатност</c:v>
                </c:pt>
                <c:pt idx="21">
                  <c:v> Палијативна медицина - стационарна делатност</c:v>
                </c:pt>
                <c:pt idx="22">
                  <c:v>Хирургија - оториноларингологија - стационарна делатност</c:v>
                </c:pt>
                <c:pt idx="23">
                  <c:v>Инфектологија - стационарна делатност</c:v>
                </c:pt>
              </c:strCache>
            </c:strRef>
          </c:cat>
          <c:val>
            <c:numRef>
              <c:f>Sheet7!$F$6:$F$29</c:f>
              <c:numCache>
                <c:formatCode>0.00</c:formatCode>
                <c:ptCount val="24"/>
                <c:pt idx="0">
                  <c:v>2.8571428571428572</c:v>
                </c:pt>
                <c:pt idx="1">
                  <c:v>3</c:v>
                </c:pt>
                <c:pt idx="2">
                  <c:v>3</c:v>
                </c:pt>
                <c:pt idx="3">
                  <c:v>3.25</c:v>
                </c:pt>
                <c:pt idx="4">
                  <c:v>3.2857142857142856</c:v>
                </c:pt>
                <c:pt idx="5">
                  <c:v>3.3333333333333335</c:v>
                </c:pt>
                <c:pt idx="6">
                  <c:v>3.45</c:v>
                </c:pt>
                <c:pt idx="7">
                  <c:v>3.5</c:v>
                </c:pt>
                <c:pt idx="8">
                  <c:v>3.5384615384615383</c:v>
                </c:pt>
                <c:pt idx="9">
                  <c:v>3.6</c:v>
                </c:pt>
                <c:pt idx="10">
                  <c:v>3.6428571428571428</c:v>
                </c:pt>
                <c:pt idx="11">
                  <c:v>3.6996336996336998</c:v>
                </c:pt>
                <c:pt idx="12">
                  <c:v>3.9166666666666665</c:v>
                </c:pt>
                <c:pt idx="13">
                  <c:v>3.9230769230769229</c:v>
                </c:pt>
                <c:pt idx="14">
                  <c:v>4</c:v>
                </c:pt>
                <c:pt idx="15">
                  <c:v>4</c:v>
                </c:pt>
                <c:pt idx="16">
                  <c:v>4</c:v>
                </c:pt>
                <c:pt idx="17">
                  <c:v>4</c:v>
                </c:pt>
                <c:pt idx="18">
                  <c:v>4.0588235294117645</c:v>
                </c:pt>
                <c:pt idx="19">
                  <c:v>4.2</c:v>
                </c:pt>
                <c:pt idx="20">
                  <c:v>4.4285714285714288</c:v>
                </c:pt>
                <c:pt idx="21">
                  <c:v>4.5</c:v>
                </c:pt>
                <c:pt idx="22">
                  <c:v>4.5999999999999996</c:v>
                </c:pt>
                <c:pt idx="23">
                  <c:v>4.666666666666667</c:v>
                </c:pt>
              </c:numCache>
            </c:numRef>
          </c:val>
          <c:extLst>
            <c:ext xmlns:c16="http://schemas.microsoft.com/office/drawing/2014/chart" uri="{C3380CC4-5D6E-409C-BE32-E72D297353CC}">
              <c16:uniqueId val="{00000002-C054-4FC4-9A79-F650F33FFCCC}"/>
            </c:ext>
          </c:extLst>
        </c:ser>
        <c:dLbls>
          <c:showLegendKey val="0"/>
          <c:showVal val="0"/>
          <c:showCatName val="0"/>
          <c:showSerName val="0"/>
          <c:showPercent val="0"/>
          <c:showBubbleSize val="0"/>
        </c:dLbls>
        <c:gapWidth val="182"/>
        <c:axId val="446777560"/>
        <c:axId val="446776480"/>
      </c:barChart>
      <c:catAx>
        <c:axId val="4467775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46776480"/>
        <c:crosses val="autoZero"/>
        <c:auto val="1"/>
        <c:lblAlgn val="ctr"/>
        <c:lblOffset val="100"/>
        <c:noMultiLvlLbl val="0"/>
      </c:catAx>
      <c:valAx>
        <c:axId val="446776480"/>
        <c:scaling>
          <c:orientation val="minMax"/>
        </c:scaling>
        <c:delete val="1"/>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crossAx val="446777560"/>
        <c:crosses val="autoZero"/>
        <c:crossBetween val="between"/>
      </c:valAx>
      <c:spPr>
        <a:noFill/>
        <a:ln>
          <a:noFill/>
        </a:ln>
        <a:effectLst/>
      </c:spPr>
    </c:plotArea>
    <c:plotVisOnly val="1"/>
    <c:dispBlanksAs val="gap"/>
    <c:showDLblsOverMax val="0"/>
  </c:chart>
  <c:spPr>
    <a:noFill/>
    <a:ln w="9525" cap="flat" cmpd="sng" algn="ctr">
      <a:noFill/>
      <a:round/>
    </a:ln>
    <a:effectLst/>
  </c:spPr>
  <c:txPr>
    <a:bodyPr rot="0" vert="horz" anchor="ctr" anchorCtr="0"/>
    <a:lstStyle/>
    <a:p>
      <a:pPr>
        <a:defRPr>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259F-4A7C-8056-77D2408482E2}"/>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259F-4A7C-8056-77D2408482E2}"/>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259F-4A7C-8056-77D2408482E2}"/>
              </c:ext>
            </c:extLst>
          </c:dPt>
          <c:dLbls>
            <c:dLbl>
              <c:idx val="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effectLst>
                        <a:outerShdw blurRad="38100" dist="38100" dir="2700000" algn="tl">
                          <a:srgbClr val="000000">
                            <a:alpha val="43137"/>
                          </a:srgbClr>
                        </a:outerShdw>
                      </a:effectLst>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259F-4A7C-8056-77D2408482E2}"/>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7030A0"/>
                    </a:solidFill>
                    <a:effectLst>
                      <a:outerShdw blurRad="38100" dist="38100" dir="2700000" algn="tl">
                        <a:srgbClr val="000000">
                          <a:alpha val="43137"/>
                        </a:srgbClr>
                      </a:outerShdw>
                    </a:effectLst>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Sheet1!$S$14:$S$16</c:f>
              <c:strCache>
                <c:ptCount val="3"/>
                <c:pt idx="0">
                  <c:v>Веома добро и добро</c:v>
                </c:pt>
                <c:pt idx="1">
                  <c:v>Осредње</c:v>
                </c:pt>
                <c:pt idx="2">
                  <c:v>Веома лоше и лоше</c:v>
                </c:pt>
              </c:strCache>
            </c:strRef>
          </c:cat>
          <c:val>
            <c:numRef>
              <c:f>Sheet1!$T$14:$T$16</c:f>
              <c:numCache>
                <c:formatCode>0.0%</c:formatCode>
                <c:ptCount val="3"/>
                <c:pt idx="0">
                  <c:v>0.56100000000000005</c:v>
                </c:pt>
                <c:pt idx="1">
                  <c:v>0.34499999999999997</c:v>
                </c:pt>
                <c:pt idx="2">
                  <c:v>7.3999999999999996E-2</c:v>
                </c:pt>
              </c:numCache>
            </c:numRef>
          </c:val>
          <c:extLst>
            <c:ext xmlns:c16="http://schemas.microsoft.com/office/drawing/2014/chart" uri="{C3380CC4-5D6E-409C-BE32-E72D297353CC}">
              <c16:uniqueId val="{00000006-259F-4A7C-8056-77D2408482E2}"/>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00B050"/>
              </a:solidFill>
              <a:ln w="19050">
                <a:solidFill>
                  <a:schemeClr val="lt1"/>
                </a:solidFill>
              </a:ln>
              <a:effectLst/>
            </c:spPr>
            <c:extLst>
              <c:ext xmlns:c16="http://schemas.microsoft.com/office/drawing/2014/chart" uri="{C3380CC4-5D6E-409C-BE32-E72D297353CC}">
                <c16:uniqueId val="{00000001-CC33-48A6-9D94-97D3317FB38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C33-48A6-9D94-97D3317FB38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C33-48A6-9D94-97D3317FB38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C33-48A6-9D94-97D3317FB38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C33-48A6-9D94-97D3317FB386}"/>
              </c:ext>
            </c:extLst>
          </c:dPt>
          <c:dLbls>
            <c:spPr>
              <a:noFill/>
              <a:ln>
                <a:noFill/>
              </a:ln>
              <a:effectLst/>
            </c:spPr>
            <c:txPr>
              <a:bodyPr rot="0" spcFirstLastPara="1" vertOverflow="ellipsis" vert="horz" wrap="square" anchor="ctr" anchorCtr="1"/>
              <a:lstStyle/>
              <a:p>
                <a:pPr>
                  <a:defRPr sz="1640" b="1" i="0" u="none" strike="noStrike" kern="1200" baseline="0">
                    <a:solidFill>
                      <a:schemeClr val="tx1">
                        <a:lumMod val="75000"/>
                        <a:lumOff val="25000"/>
                      </a:schemeClr>
                    </a:solidFill>
                    <a:latin typeface="Times New Roman" panose="02020603050405020304" pitchFamily="18"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Sheet2!$O$15:$O$19</c:f>
              <c:strCache>
                <c:ptCount val="5"/>
                <c:pt idx="0">
                  <c:v>Конзумира воће једном или више пута дневно</c:v>
                </c:pt>
                <c:pt idx="1">
                  <c:v>Конзумира воће 4–6 пута недељно</c:v>
                </c:pt>
                <c:pt idx="2">
                  <c:v>Конзумира воће једном до три пута недељно</c:v>
                </c:pt>
                <c:pt idx="3">
                  <c:v>Воће уноси ређе од 1 недељно</c:v>
                </c:pt>
                <c:pt idx="4">
                  <c:v>Воће не једе никада</c:v>
                </c:pt>
              </c:strCache>
            </c:strRef>
          </c:cat>
          <c:val>
            <c:numRef>
              <c:f>Sheet2!$P$15:$P$19</c:f>
              <c:numCache>
                <c:formatCode>0.0%</c:formatCode>
                <c:ptCount val="5"/>
                <c:pt idx="0">
                  <c:v>0.33400000000000002</c:v>
                </c:pt>
                <c:pt idx="1">
                  <c:v>0.24399999999999999</c:v>
                </c:pt>
                <c:pt idx="2">
                  <c:v>0.29299999999999998</c:v>
                </c:pt>
                <c:pt idx="3">
                  <c:v>9.0999999999999998E-2</c:v>
                </c:pt>
                <c:pt idx="4">
                  <c:v>1.4E-2</c:v>
                </c:pt>
              </c:numCache>
            </c:numRef>
          </c:val>
          <c:extLst>
            <c:ext xmlns:c16="http://schemas.microsoft.com/office/drawing/2014/chart" uri="{C3380CC4-5D6E-409C-BE32-E72D297353CC}">
              <c16:uniqueId val="{0000000A-CC33-48A6-9D94-97D3317FB386}"/>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40" b="0"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40" baseline="0">
          <a:latin typeface="Times New Roman" panose="02020603050405020304" pitchFamily="18"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00B050"/>
              </a:solidFill>
              <a:ln w="19050">
                <a:solidFill>
                  <a:schemeClr val="lt1"/>
                </a:solidFill>
              </a:ln>
              <a:effectLst/>
            </c:spPr>
            <c:extLst>
              <c:ext xmlns:c16="http://schemas.microsoft.com/office/drawing/2014/chart" uri="{C3380CC4-5D6E-409C-BE32-E72D297353CC}">
                <c16:uniqueId val="{00000001-7746-474F-AB4C-237C13518CA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746-474F-AB4C-237C13518CA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746-474F-AB4C-237C13518CA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746-474F-AB4C-237C13518CA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746-474F-AB4C-237C13518CA9}"/>
              </c:ext>
            </c:extLst>
          </c:dPt>
          <c:dLbls>
            <c:spPr>
              <a:noFill/>
              <a:ln>
                <a:noFill/>
              </a:ln>
              <a:effectLst/>
            </c:spPr>
            <c:txPr>
              <a:bodyPr rot="0" spcFirstLastPara="1" vertOverflow="ellipsis" vert="horz" wrap="square" anchor="ctr" anchorCtr="1"/>
              <a:lstStyle/>
              <a:p>
                <a:pPr>
                  <a:defRPr sz="1650" b="1" i="0" u="none" strike="noStrike" kern="1200" baseline="0">
                    <a:solidFill>
                      <a:schemeClr val="tx1">
                        <a:lumMod val="75000"/>
                        <a:lumOff val="25000"/>
                      </a:schemeClr>
                    </a:solidFill>
                    <a:latin typeface="Times New Roman" panose="02020603050405020304" pitchFamily="18"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Sheet2!$W$15:$W$19</c:f>
              <c:strCache>
                <c:ptCount val="5"/>
                <c:pt idx="0">
                  <c:v>Конзумира поврће једном или више пута дневно</c:v>
                </c:pt>
                <c:pt idx="1">
                  <c:v>Конзумира поврће 4–6 пута недељно</c:v>
                </c:pt>
                <c:pt idx="2">
                  <c:v>Конзумира поврће 1 – 3 пута недељно</c:v>
                </c:pt>
                <c:pt idx="3">
                  <c:v>Поврће уноси ређе од 1 недељно</c:v>
                </c:pt>
                <c:pt idx="4">
                  <c:v>Поврће не једе никада</c:v>
                </c:pt>
              </c:strCache>
            </c:strRef>
          </c:cat>
          <c:val>
            <c:numRef>
              <c:f>Sheet2!$X$15:$X$19</c:f>
              <c:numCache>
                <c:formatCode>0.0%</c:formatCode>
                <c:ptCount val="5"/>
                <c:pt idx="0">
                  <c:v>0.376</c:v>
                </c:pt>
                <c:pt idx="1">
                  <c:v>0.317</c:v>
                </c:pt>
                <c:pt idx="2">
                  <c:v>0.19500000000000001</c:v>
                </c:pt>
                <c:pt idx="3">
                  <c:v>5.1999999999999998E-2</c:v>
                </c:pt>
                <c:pt idx="4">
                  <c:v>0.01</c:v>
                </c:pt>
              </c:numCache>
            </c:numRef>
          </c:val>
          <c:extLst>
            <c:ext xmlns:c16="http://schemas.microsoft.com/office/drawing/2014/chart" uri="{C3380CC4-5D6E-409C-BE32-E72D297353CC}">
              <c16:uniqueId val="{0000000A-7746-474F-AB4C-237C13518CA9}"/>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50" b="0"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50" baseline="0">
          <a:latin typeface="Times New Roman" panose="02020603050405020304" pitchFamily="18" charset="0"/>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00B050"/>
              </a:solidFill>
              <a:ln w="19050">
                <a:solidFill>
                  <a:schemeClr val="lt1"/>
                </a:solidFill>
              </a:ln>
              <a:effectLst/>
            </c:spPr>
            <c:extLst>
              <c:ext xmlns:c16="http://schemas.microsoft.com/office/drawing/2014/chart" uri="{C3380CC4-5D6E-409C-BE32-E72D297353CC}">
                <c16:uniqueId val="{00000001-FE99-4E72-ACF9-1A327F14E12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E99-4E72-ACF9-1A327F14E12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E99-4E72-ACF9-1A327F14E12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E99-4E72-ACF9-1A327F14E12A}"/>
              </c:ext>
            </c:extLst>
          </c:dPt>
          <c:dLbls>
            <c:dLbl>
              <c:idx val="0"/>
              <c:spPr>
                <a:noFill/>
                <a:ln>
                  <a:noFill/>
                </a:ln>
                <a:effectLst/>
              </c:spPr>
              <c:txPr>
                <a:bodyPr rot="0" spcFirstLastPara="1" vertOverflow="ellipsis" vert="horz" wrap="square" anchor="ctr" anchorCtr="1"/>
                <a:lstStyle/>
                <a:p>
                  <a:pPr>
                    <a:defRPr sz="1650" b="1" i="0" u="none" strike="noStrike" kern="1200" baseline="0">
                      <a:solidFill>
                        <a:schemeClr val="bg1"/>
                      </a:solidFill>
                      <a:latin typeface="Times New Roman" panose="02020603050405020304" pitchFamily="18"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FE99-4E72-ACF9-1A327F14E12A}"/>
                </c:ext>
              </c:extLst>
            </c:dLbl>
            <c:spPr>
              <a:noFill/>
              <a:ln>
                <a:noFill/>
              </a:ln>
              <a:effectLst/>
            </c:spPr>
            <c:txPr>
              <a:bodyPr rot="0" spcFirstLastPara="1" vertOverflow="ellipsis" vert="horz" wrap="square" anchor="ctr" anchorCtr="1"/>
              <a:lstStyle/>
              <a:p>
                <a:pPr>
                  <a:defRPr sz="1650" b="0" i="0" u="none" strike="noStrike" kern="1200" baseline="0">
                    <a:solidFill>
                      <a:schemeClr val="tx1">
                        <a:lumMod val="75000"/>
                        <a:lumOff val="25000"/>
                      </a:schemeClr>
                    </a:solidFill>
                    <a:latin typeface="Times New Roman" panose="02020603050405020304" pitchFamily="18"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Sheet11!$N$14:$N$17</c:f>
              <c:strCache>
                <c:ptCount val="4"/>
                <c:pt idx="0">
                  <c:v>Не пушим и никад нисам пушио/ла</c:v>
                </c:pt>
                <c:pt idx="1">
                  <c:v>Пушио/ла сам, али сада не пушим</c:v>
                </c:pt>
                <c:pt idx="2">
                  <c:v>Сада пушим, али не сваки дан</c:v>
                </c:pt>
                <c:pt idx="3">
                  <c:v>Пушим свакодневно</c:v>
                </c:pt>
              </c:strCache>
            </c:strRef>
          </c:cat>
          <c:val>
            <c:numRef>
              <c:f>Sheet11!$O$14:$O$17</c:f>
              <c:numCache>
                <c:formatCode>0.00%</c:formatCode>
                <c:ptCount val="4"/>
                <c:pt idx="0">
                  <c:v>0.48432055749128922</c:v>
                </c:pt>
                <c:pt idx="1">
                  <c:v>0.13937282229965156</c:v>
                </c:pt>
                <c:pt idx="2">
                  <c:v>8.7108013937282236E-2</c:v>
                </c:pt>
                <c:pt idx="3">
                  <c:v>0.26480836236933797</c:v>
                </c:pt>
              </c:numCache>
            </c:numRef>
          </c:val>
          <c:extLst>
            <c:ext xmlns:c16="http://schemas.microsoft.com/office/drawing/2014/chart" uri="{C3380CC4-5D6E-409C-BE32-E72D297353CC}">
              <c16:uniqueId val="{00000008-FE99-4E72-ACF9-1A327F14E12A}"/>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50" b="0"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50" baseline="0">
          <a:latin typeface="Times New Roman" panose="02020603050405020304" pitchFamily="18"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451891841278925"/>
          <c:y val="1.9743018603474598E-2"/>
          <c:w val="0.55436646156630409"/>
          <c:h val="0.60432909724472017"/>
        </c:manualLayout>
      </c:layout>
      <c:pieChart>
        <c:varyColors val="1"/>
        <c:ser>
          <c:idx val="0"/>
          <c:order val="0"/>
          <c:explosion val="53"/>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A7C-4347-BD24-5A7A99B7087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A7C-4347-BD24-5A7A99B7087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A7C-4347-BD24-5A7A99B7087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A7C-4347-BD24-5A7A99B7087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A7C-4347-BD24-5A7A99B7087A}"/>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A7C-4347-BD24-5A7A99B7087A}"/>
              </c:ext>
            </c:extLst>
          </c:dPt>
          <c:dLbls>
            <c:spPr>
              <a:noFill/>
              <a:ln>
                <a:noFill/>
              </a:ln>
              <a:effectLst/>
            </c:spPr>
            <c:txPr>
              <a:bodyPr rot="0" spcFirstLastPara="1" vertOverflow="ellipsis" vert="horz" wrap="square" anchor="ctr" anchorCtr="1"/>
              <a:lstStyle/>
              <a:p>
                <a:pPr>
                  <a:defRPr sz="1650" b="0" i="0" u="none" strike="noStrike" kern="1200" baseline="0">
                    <a:solidFill>
                      <a:schemeClr val="tx1">
                        <a:lumMod val="75000"/>
                        <a:lumOff val="25000"/>
                      </a:schemeClr>
                    </a:solidFill>
                    <a:latin typeface="Times New Roman" panose="02020603050405020304" pitchFamily="18"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Sheet18!$M$17:$M$22</c:f>
              <c:strCache>
                <c:ptCount val="6"/>
                <c:pt idx="0">
                  <c:v>Никада</c:v>
                </c:pt>
                <c:pt idx="1">
                  <c:v>Ређе од једном месечно</c:v>
                </c:pt>
                <c:pt idx="2">
                  <c:v>Отприлике једном месечно</c:v>
                </c:pt>
                <c:pt idx="3">
                  <c:v>Једном у 2-3 недеље</c:v>
                </c:pt>
                <c:pt idx="4">
                  <c:v>Скоро сваке недеље</c:v>
                </c:pt>
                <c:pt idx="5">
                  <c:v>Сваке недеље</c:v>
                </c:pt>
              </c:strCache>
            </c:strRef>
          </c:cat>
          <c:val>
            <c:numRef>
              <c:f>Sheet18!$N$17:$N$22</c:f>
              <c:numCache>
                <c:formatCode>0.00%</c:formatCode>
                <c:ptCount val="6"/>
                <c:pt idx="0">
                  <c:v>0.59581881533101044</c:v>
                </c:pt>
                <c:pt idx="1">
                  <c:v>0.19860627177700349</c:v>
                </c:pt>
                <c:pt idx="2">
                  <c:v>7.3170731707317069E-2</c:v>
                </c:pt>
                <c:pt idx="3">
                  <c:v>7.3170731707317069E-2</c:v>
                </c:pt>
                <c:pt idx="4">
                  <c:v>1.3937282229965157E-2</c:v>
                </c:pt>
                <c:pt idx="5">
                  <c:v>2.4390243902439025E-2</c:v>
                </c:pt>
              </c:numCache>
            </c:numRef>
          </c:val>
          <c:extLst>
            <c:ext xmlns:c16="http://schemas.microsoft.com/office/drawing/2014/chart" uri="{C3380CC4-5D6E-409C-BE32-E72D297353CC}">
              <c16:uniqueId val="{0000000C-BA7C-4347-BD24-5A7A99B7087A}"/>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23239250920749571"/>
          <c:y val="0.62227394000620506"/>
          <c:w val="0.58335765164495101"/>
          <c:h val="0.3032117026268214"/>
        </c:manualLayout>
      </c:layout>
      <c:overlay val="0"/>
      <c:spPr>
        <a:noFill/>
        <a:ln>
          <a:noFill/>
        </a:ln>
        <a:effectLst/>
      </c:spPr>
      <c:txPr>
        <a:bodyPr rot="0" spcFirstLastPara="1" vertOverflow="ellipsis" vert="horz" wrap="square" anchor="ctr" anchorCtr="1"/>
        <a:lstStyle/>
        <a:p>
          <a:pPr>
            <a:defRPr sz="1650" b="0"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50" baseline="0">
          <a:latin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474AD3-07A2-4D36-8EEE-3D9868344AF0}"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sr-Latn-RS"/>
        </a:p>
      </dgm:t>
    </dgm:pt>
    <dgm:pt modelId="{72C227A7-1077-4C54-8B54-465561C125BC}">
      <dgm:prSet phldrT="[Text]" custT="1"/>
      <dgm:spPr/>
      <dgm:t>
        <a:bodyPr/>
        <a:lstStyle/>
        <a:p>
          <a:pPr algn="ctr"/>
          <a:r>
            <a:rPr lang="sr-Latn-RS" sz="1000">
              <a:latin typeface="Times New Roman" panose="02020603050405020304" pitchFamily="18" charset="0"/>
              <a:cs typeface="Times New Roman" panose="02020603050405020304" pitchFamily="18" charset="0"/>
            </a:rPr>
            <a:t>Адекватност опреме за рад </a:t>
          </a:r>
        </a:p>
      </dgm:t>
    </dgm:pt>
    <dgm:pt modelId="{47AA5AE7-1F39-4314-B389-F56A2E9D97D8}" type="parTrans" cxnId="{BB90450D-1839-4281-873C-4C472CC596E3}">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9AFF1158-F2B1-475F-BBBC-CC9E74C610AE}" type="sibTrans" cxnId="{BB90450D-1839-4281-873C-4C472CC596E3}">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04FFEA94-6EDA-4E43-B5FC-08499523901F}">
      <dgm:prSet custT="1"/>
      <dgm:spPr/>
      <dgm:t>
        <a:bodyPr/>
        <a:lstStyle/>
        <a:p>
          <a:pPr algn="ctr"/>
          <a:r>
            <a:rPr lang="sr-Latn-RS" sz="1000">
              <a:latin typeface="Times New Roman" panose="02020603050405020304" pitchFamily="18" charset="0"/>
              <a:cs typeface="Times New Roman" panose="02020603050405020304" pitchFamily="18" charset="0"/>
            </a:rPr>
            <a:t>Адекватност простора за рад</a:t>
          </a:r>
        </a:p>
      </dgm:t>
    </dgm:pt>
    <dgm:pt modelId="{6158A6F1-9E29-4371-9B01-0660B6C585AB}" type="parTrans" cxnId="{185BBBA3-D4EB-4661-9D91-2B3192C9DAF9}">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6951C674-D511-4469-B765-E088D77B3836}" type="sibTrans" cxnId="{185BBBA3-D4EB-4661-9D91-2B3192C9DAF9}">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A3859CE5-8C8D-4FEA-8D18-AE3798E1C01D}">
      <dgm:prSet custT="1"/>
      <dgm:spPr/>
      <dgm:t>
        <a:bodyPr/>
        <a:lstStyle/>
        <a:p>
          <a:pPr algn="ctr"/>
          <a:r>
            <a:rPr lang="sr-Latn-RS" sz="1000">
              <a:latin typeface="Times New Roman" panose="02020603050405020304" pitchFamily="18" charset="0"/>
              <a:cs typeface="Times New Roman" panose="02020603050405020304" pitchFamily="18" charset="0"/>
            </a:rPr>
            <a:t>Расположиво време за рад </a:t>
          </a:r>
        </a:p>
      </dgm:t>
    </dgm:pt>
    <dgm:pt modelId="{3B9EC92F-6ABF-48DE-9AAB-9D722A3B17DE}" type="parTrans" cxnId="{8715FAE7-788D-4CE1-8957-A32A744C891A}">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A870AE26-4396-4B9D-9A4F-BA43CE15F32C}" type="sibTrans" cxnId="{8715FAE7-788D-4CE1-8957-A32A744C891A}">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B324E9E9-739C-4A3D-BC48-B786C88DA98F}">
      <dgm:prSet custT="1"/>
      <dgm:spPr/>
      <dgm:t>
        <a:bodyPr/>
        <a:lstStyle/>
        <a:p>
          <a:pPr algn="ctr"/>
          <a:r>
            <a:rPr lang="sr-Latn-RS" sz="1000">
              <a:latin typeface="Times New Roman" panose="02020603050405020304" pitchFamily="18" charset="0"/>
              <a:cs typeface="Times New Roman" panose="02020603050405020304" pitchFamily="18" charset="0"/>
            </a:rPr>
            <a:t>Аутономија у обављању посла – могућност самосталног доношења одлука</a:t>
          </a:r>
        </a:p>
      </dgm:t>
    </dgm:pt>
    <dgm:pt modelId="{39DB886C-8054-4171-91AC-2D9EE1831C50}" type="parTrans" cxnId="{D575925F-6C0D-43E3-96AF-B3F4221C7DBE}">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75637DF3-7A55-49D0-AC4A-7BDD904645BF}" type="sibTrans" cxnId="{D575925F-6C0D-43E3-96AF-B3F4221C7DBE}">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6AED6CC6-6085-4B04-8BB5-518CA32AA45A}">
      <dgm:prSet custT="1"/>
      <dgm:spPr/>
      <dgm:t>
        <a:bodyPr/>
        <a:lstStyle/>
        <a:p>
          <a:pPr algn="ctr"/>
          <a:r>
            <a:rPr lang="sr-Latn-RS" sz="1000">
              <a:latin typeface="Times New Roman" panose="02020603050405020304" pitchFamily="18" charset="0"/>
              <a:cs typeface="Times New Roman" panose="02020603050405020304" pitchFamily="18" charset="0"/>
            </a:rPr>
            <a:t>Уважавање и вредновање вашег рада од стране претпостављених</a:t>
          </a:r>
        </a:p>
      </dgm:t>
    </dgm:pt>
    <dgm:pt modelId="{6E527B1C-FDA4-46BA-AE3D-4F28C653ECBD}" type="parTrans" cxnId="{95F17330-D5F8-4425-B0C4-63DDEFEE151E}">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F8FC179C-6B37-401B-AC5D-97D09356B62D}" type="sibTrans" cxnId="{95F17330-D5F8-4425-B0C4-63DDEFEE151E}">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A89AC171-8D75-46B1-9C29-409A1B9FC167}">
      <dgm:prSet custT="1"/>
      <dgm:spPr/>
      <dgm:t>
        <a:bodyPr/>
        <a:lstStyle/>
        <a:p>
          <a:pPr algn="ctr"/>
          <a:r>
            <a:rPr lang="sr-Latn-RS" sz="1000">
              <a:latin typeface="Times New Roman" panose="02020603050405020304" pitchFamily="18" charset="0"/>
              <a:cs typeface="Times New Roman" panose="02020603050405020304" pitchFamily="18" charset="0"/>
            </a:rPr>
            <a:t>Непосредна сарадња са колегама</a:t>
          </a:r>
        </a:p>
      </dgm:t>
    </dgm:pt>
    <dgm:pt modelId="{B7564C3A-4523-4E12-9EA0-1BA2B2BDC532}" type="parTrans" cxnId="{CB1DC03E-5FE7-4416-9D04-AED99705C54D}">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E9935F6A-ECE4-4743-9A26-9223F382FCB4}" type="sibTrans" cxnId="{CB1DC03E-5FE7-4416-9D04-AED99705C54D}">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F9072F17-FC8B-41DC-AFF0-9ABC616DE396}">
      <dgm:prSet custT="1"/>
      <dgm:spPr/>
      <dgm:t>
        <a:bodyPr/>
        <a:lstStyle/>
        <a:p>
          <a:pPr algn="ctr"/>
          <a:r>
            <a:rPr lang="sr-Latn-RS" sz="1000">
              <a:latin typeface="Times New Roman" panose="02020603050405020304" pitchFamily="18" charset="0"/>
              <a:cs typeface="Times New Roman" panose="02020603050405020304" pitchFamily="18" charset="0"/>
            </a:rPr>
            <a:t>Однос пацијената према вама</a:t>
          </a:r>
        </a:p>
      </dgm:t>
    </dgm:pt>
    <dgm:pt modelId="{2951AD2C-1EBD-4EDF-A993-6DF1B283EDF1}" type="parTrans" cxnId="{EF6D6BD7-8408-4B1F-8C6C-68169FB54A52}">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99034137-4983-4FE4-A8B0-452AF86896E3}" type="sibTrans" cxnId="{EF6D6BD7-8408-4B1F-8C6C-68169FB54A52}">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C64699E2-4ADA-4158-AA55-9D18FCE1EBC3}">
      <dgm:prSet custT="1"/>
      <dgm:spPr/>
      <dgm:t>
        <a:bodyPr/>
        <a:lstStyle/>
        <a:p>
          <a:pPr algn="ctr"/>
          <a:r>
            <a:rPr lang="sr-Latn-RS" sz="1000">
              <a:latin typeface="Times New Roman" panose="02020603050405020304" pitchFamily="18" charset="0"/>
              <a:cs typeface="Times New Roman" panose="02020603050405020304" pitchFamily="18" charset="0"/>
            </a:rPr>
            <a:t>Могућност за професионални развој/ континуирану едукацију</a:t>
          </a:r>
        </a:p>
      </dgm:t>
    </dgm:pt>
    <dgm:pt modelId="{40841371-2A9C-44E9-BE55-D6D0FA820D94}" type="parTrans" cxnId="{A03DFE4E-36E3-43A1-82DD-7CA0EABECA4E}">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3F615294-6780-4471-98C3-0728C9E57079}" type="sibTrans" cxnId="{A03DFE4E-36E3-43A1-82DD-7CA0EABECA4E}">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B0CE3EB7-86F2-41FD-B436-1857C27496D1}">
      <dgm:prSet custT="1"/>
      <dgm:spPr/>
      <dgm:t>
        <a:bodyPr/>
        <a:lstStyle/>
        <a:p>
          <a:pPr algn="ctr"/>
          <a:r>
            <a:rPr lang="sr-Latn-RS" sz="1000">
              <a:latin typeface="Times New Roman" panose="02020603050405020304" pitchFamily="18" charset="0"/>
              <a:cs typeface="Times New Roman" panose="02020603050405020304" pitchFamily="18" charset="0"/>
            </a:rPr>
            <a:t>Финансијска надокнада за рад </a:t>
          </a:r>
        </a:p>
      </dgm:t>
    </dgm:pt>
    <dgm:pt modelId="{F2AE3813-D6B6-4F3A-A1F1-003BA5F29C6E}" type="parTrans" cxnId="{9F367B79-1040-46FF-A89E-F2E4E95801D0}">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9B7340B5-17DC-4C97-B919-1A14C222FAF7}" type="sibTrans" cxnId="{9F367B79-1040-46FF-A89E-F2E4E95801D0}">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9ED84533-1DD8-4581-BA55-B2AB7E631F1A}">
      <dgm:prSet custT="1"/>
      <dgm:spPr/>
      <dgm:t>
        <a:bodyPr/>
        <a:lstStyle/>
        <a:p>
          <a:pPr algn="ctr"/>
          <a:r>
            <a:rPr lang="sr-Latn-RS" sz="1000">
              <a:latin typeface="Times New Roman" panose="02020603050405020304" pitchFamily="18" charset="0"/>
              <a:cs typeface="Times New Roman" panose="02020603050405020304" pitchFamily="18" charset="0"/>
            </a:rPr>
            <a:t>Руковођење и организација рада у установи</a:t>
          </a:r>
        </a:p>
      </dgm:t>
    </dgm:pt>
    <dgm:pt modelId="{A18CC320-D733-4D26-96E3-3BF052A0EA3B}" type="parTrans" cxnId="{D33503EF-F39C-4282-909E-F4C638462CD2}">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1A43853D-8E08-4C48-8A2A-699BD7F3EC27}" type="sibTrans" cxnId="{D33503EF-F39C-4282-909E-F4C638462CD2}">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A7A82FE7-43CA-4AFA-ACB1-929A82143EE2}">
      <dgm:prSet custT="1"/>
      <dgm:spPr/>
      <dgm:t>
        <a:bodyPr/>
        <a:lstStyle/>
        <a:p>
          <a:pPr algn="ctr"/>
          <a:r>
            <a:rPr lang="sr-Latn-RS" sz="1000">
              <a:latin typeface="Times New Roman" panose="02020603050405020304" pitchFamily="18" charset="0"/>
              <a:cs typeface="Times New Roman" panose="02020603050405020304" pitchFamily="18" charset="0"/>
            </a:rPr>
            <a:t>Одржавање адекватних хигијенских услова за рад у складу са мерама превенције болничких инфекција</a:t>
          </a:r>
        </a:p>
      </dgm:t>
    </dgm:pt>
    <dgm:pt modelId="{2CFE1200-3885-4746-A493-F22AD9AAF5CB}" type="parTrans" cxnId="{0A215A45-1316-4C05-8954-F85C353B5771}">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E9B7B43E-F395-4CB7-B2A6-31654AF19FAA}" type="sibTrans" cxnId="{0A215A45-1316-4C05-8954-F85C353B5771}">
      <dgm:prSet/>
      <dgm:spPr/>
      <dgm:t>
        <a:bodyPr/>
        <a:lstStyle/>
        <a:p>
          <a:pPr algn="ctr"/>
          <a:endParaRPr lang="sr-Latn-RS" sz="1000">
            <a:latin typeface="Times New Roman" panose="02020603050405020304" pitchFamily="18" charset="0"/>
            <a:cs typeface="Times New Roman" panose="02020603050405020304" pitchFamily="18" charset="0"/>
          </a:endParaRPr>
        </a:p>
      </dgm:t>
    </dgm:pt>
    <dgm:pt modelId="{0E704490-F562-41B7-B678-AA51E20F7F89}">
      <dgm:prSet phldrT="[Text]" custT="1"/>
      <dgm:spPr/>
      <dgm:t>
        <a:bodyPr/>
        <a:lstStyle/>
        <a:p>
          <a:pPr algn="ctr"/>
          <a:r>
            <a:rPr lang="sr-Cyrl-RS" sz="1000" b="1">
              <a:latin typeface="Times New Roman" panose="02020603050405020304" pitchFamily="18" charset="0"/>
              <a:cs typeface="Times New Roman" panose="02020603050405020304" pitchFamily="18" charset="0"/>
            </a:rPr>
            <a:t>2022. година 3,6</a:t>
          </a:r>
          <a:endParaRPr lang="sr-Latn-RS" sz="1000" b="1">
            <a:latin typeface="Times New Roman" panose="02020603050405020304" pitchFamily="18" charset="0"/>
            <a:cs typeface="Times New Roman" panose="02020603050405020304" pitchFamily="18" charset="0"/>
          </a:endParaRPr>
        </a:p>
      </dgm:t>
    </dgm:pt>
    <dgm:pt modelId="{A50A7364-DCF4-4674-860B-A06D412437CE}" type="parTrans" cxnId="{7C8E58E2-3A94-4F65-8208-C6D089E83AE0}">
      <dgm:prSet/>
      <dgm:spPr/>
      <dgm:t>
        <a:bodyPr/>
        <a:lstStyle/>
        <a:p>
          <a:pPr algn="ctr"/>
          <a:endParaRPr lang="sr-Latn-RS" sz="1000"/>
        </a:p>
      </dgm:t>
    </dgm:pt>
    <dgm:pt modelId="{7624C774-47EE-4FE5-86E7-3F68812A1981}" type="sibTrans" cxnId="{7C8E58E2-3A94-4F65-8208-C6D089E83AE0}">
      <dgm:prSet/>
      <dgm:spPr/>
      <dgm:t>
        <a:bodyPr/>
        <a:lstStyle/>
        <a:p>
          <a:pPr algn="ctr"/>
          <a:endParaRPr lang="sr-Latn-RS" sz="1000"/>
        </a:p>
      </dgm:t>
    </dgm:pt>
    <dgm:pt modelId="{72AEB232-D6EA-4AD1-8D22-A3F59B69C864}">
      <dgm:prSet custT="1"/>
      <dgm:spPr/>
      <dgm:t>
        <a:bodyPr/>
        <a:lstStyle/>
        <a:p>
          <a:pPr algn="ctr"/>
          <a:r>
            <a:rPr lang="sr-Cyrl-RS" sz="1000" b="1">
              <a:latin typeface="Times New Roman" panose="02020603050405020304" pitchFamily="18" charset="0"/>
              <a:cs typeface="Times New Roman" panose="02020603050405020304" pitchFamily="18" charset="0"/>
            </a:rPr>
            <a:t>2022. година 3,5</a:t>
          </a:r>
          <a:endParaRPr lang="sr-Latn-RS" sz="1000" b="1">
            <a:latin typeface="Times New Roman" panose="02020603050405020304" pitchFamily="18" charset="0"/>
            <a:cs typeface="Times New Roman" panose="02020603050405020304" pitchFamily="18" charset="0"/>
          </a:endParaRPr>
        </a:p>
      </dgm:t>
    </dgm:pt>
    <dgm:pt modelId="{42930A89-4B1C-4F3F-9495-5780C892035C}" type="parTrans" cxnId="{6129637D-C606-4A7C-8E30-1EA40BC5FAC0}">
      <dgm:prSet/>
      <dgm:spPr/>
      <dgm:t>
        <a:bodyPr/>
        <a:lstStyle/>
        <a:p>
          <a:pPr algn="ctr"/>
          <a:endParaRPr lang="sr-Latn-RS" sz="1000"/>
        </a:p>
      </dgm:t>
    </dgm:pt>
    <dgm:pt modelId="{2228A896-D244-471C-90AC-C3E9D1C76A24}" type="sibTrans" cxnId="{6129637D-C606-4A7C-8E30-1EA40BC5FAC0}">
      <dgm:prSet/>
      <dgm:spPr/>
      <dgm:t>
        <a:bodyPr/>
        <a:lstStyle/>
        <a:p>
          <a:pPr algn="ctr"/>
          <a:endParaRPr lang="sr-Latn-RS" sz="1000"/>
        </a:p>
      </dgm:t>
    </dgm:pt>
    <dgm:pt modelId="{CE601A43-935E-45D1-AD99-A63C944D0732}">
      <dgm:prSet custT="1"/>
      <dgm:spPr/>
      <dgm:t>
        <a:bodyPr/>
        <a:lstStyle/>
        <a:p>
          <a:pPr algn="ctr"/>
          <a:r>
            <a:rPr lang="sr-Cyrl-RS" sz="1000" b="1">
              <a:latin typeface="Times New Roman" panose="02020603050405020304" pitchFamily="18" charset="0"/>
              <a:cs typeface="Times New Roman" panose="02020603050405020304" pitchFamily="18" charset="0"/>
            </a:rPr>
            <a:t>2022. година 3,9</a:t>
          </a:r>
          <a:endParaRPr lang="sr-Latn-RS" sz="1000" b="1">
            <a:latin typeface="Times New Roman" panose="02020603050405020304" pitchFamily="18" charset="0"/>
            <a:cs typeface="Times New Roman" panose="02020603050405020304" pitchFamily="18" charset="0"/>
          </a:endParaRPr>
        </a:p>
      </dgm:t>
    </dgm:pt>
    <dgm:pt modelId="{B20C2040-2EA2-48D5-B232-5FE7A8E07025}" type="parTrans" cxnId="{8632AEB0-A9C6-40E3-92A1-04F1C5540DFB}">
      <dgm:prSet/>
      <dgm:spPr/>
      <dgm:t>
        <a:bodyPr/>
        <a:lstStyle/>
        <a:p>
          <a:pPr algn="ctr"/>
          <a:endParaRPr lang="sr-Latn-RS" sz="1000"/>
        </a:p>
      </dgm:t>
    </dgm:pt>
    <dgm:pt modelId="{54369F43-548A-416A-8C03-5F84D339C41B}" type="sibTrans" cxnId="{8632AEB0-A9C6-40E3-92A1-04F1C5540DFB}">
      <dgm:prSet/>
      <dgm:spPr/>
      <dgm:t>
        <a:bodyPr/>
        <a:lstStyle/>
        <a:p>
          <a:pPr algn="ctr"/>
          <a:endParaRPr lang="sr-Latn-RS" sz="1000"/>
        </a:p>
      </dgm:t>
    </dgm:pt>
    <dgm:pt modelId="{374DF58B-9166-42CD-BB46-886BC692B150}">
      <dgm:prSet custT="1"/>
      <dgm:spPr/>
      <dgm:t>
        <a:bodyPr/>
        <a:lstStyle/>
        <a:p>
          <a:pPr algn="ctr"/>
          <a:r>
            <a:rPr lang="sr-Cyrl-RS" sz="1000" b="1">
              <a:latin typeface="Times New Roman" panose="02020603050405020304" pitchFamily="18" charset="0"/>
              <a:cs typeface="Times New Roman" panose="02020603050405020304" pitchFamily="18" charset="0"/>
            </a:rPr>
            <a:t>2022. година 3,7</a:t>
          </a:r>
          <a:endParaRPr lang="sr-Latn-RS" sz="1000" b="1">
            <a:latin typeface="Times New Roman" panose="02020603050405020304" pitchFamily="18" charset="0"/>
            <a:cs typeface="Times New Roman" panose="02020603050405020304" pitchFamily="18" charset="0"/>
          </a:endParaRPr>
        </a:p>
      </dgm:t>
    </dgm:pt>
    <dgm:pt modelId="{466F03F6-7A63-49A7-8E19-8CE4DA20759A}" type="parTrans" cxnId="{45FEF9E4-2974-44C0-9CDB-5551712516DC}">
      <dgm:prSet/>
      <dgm:spPr/>
      <dgm:t>
        <a:bodyPr/>
        <a:lstStyle/>
        <a:p>
          <a:pPr algn="ctr"/>
          <a:endParaRPr lang="sr-Latn-RS" sz="1000"/>
        </a:p>
      </dgm:t>
    </dgm:pt>
    <dgm:pt modelId="{FDD4929F-5333-45FA-877E-98266D31B93E}" type="sibTrans" cxnId="{45FEF9E4-2974-44C0-9CDB-5551712516DC}">
      <dgm:prSet/>
      <dgm:spPr/>
      <dgm:t>
        <a:bodyPr/>
        <a:lstStyle/>
        <a:p>
          <a:pPr algn="ctr"/>
          <a:endParaRPr lang="sr-Latn-RS" sz="1000"/>
        </a:p>
      </dgm:t>
    </dgm:pt>
    <dgm:pt modelId="{A6F35E8C-641C-4D0B-B1FB-9A71120EC698}">
      <dgm:prSet custT="1"/>
      <dgm:spPr/>
      <dgm:t>
        <a:bodyPr/>
        <a:lstStyle/>
        <a:p>
          <a:pPr algn="ctr"/>
          <a:r>
            <a:rPr lang="sr-Cyrl-RS" sz="1000" b="1">
              <a:latin typeface="Times New Roman" panose="02020603050405020304" pitchFamily="18" charset="0"/>
              <a:cs typeface="Times New Roman" panose="02020603050405020304" pitchFamily="18" charset="0"/>
            </a:rPr>
            <a:t>2022. година 3,9</a:t>
          </a:r>
          <a:endParaRPr lang="sr-Latn-RS" sz="1000" b="1">
            <a:latin typeface="Times New Roman" panose="02020603050405020304" pitchFamily="18" charset="0"/>
            <a:cs typeface="Times New Roman" panose="02020603050405020304" pitchFamily="18" charset="0"/>
          </a:endParaRPr>
        </a:p>
      </dgm:t>
    </dgm:pt>
    <dgm:pt modelId="{4E1B95DB-2637-420C-B0E6-D7312EFE3562}" type="parTrans" cxnId="{771B6427-A6BF-4820-B06F-59D5EF491B7F}">
      <dgm:prSet/>
      <dgm:spPr/>
      <dgm:t>
        <a:bodyPr/>
        <a:lstStyle/>
        <a:p>
          <a:pPr algn="ctr"/>
          <a:endParaRPr lang="sr-Latn-RS" sz="1000"/>
        </a:p>
      </dgm:t>
    </dgm:pt>
    <dgm:pt modelId="{90C78E3A-37B8-4317-BF77-02B408CA8228}" type="sibTrans" cxnId="{771B6427-A6BF-4820-B06F-59D5EF491B7F}">
      <dgm:prSet/>
      <dgm:spPr/>
      <dgm:t>
        <a:bodyPr/>
        <a:lstStyle/>
        <a:p>
          <a:pPr algn="ctr"/>
          <a:endParaRPr lang="sr-Latn-RS" sz="1000"/>
        </a:p>
      </dgm:t>
    </dgm:pt>
    <dgm:pt modelId="{5481E5E9-E4CA-4991-8F6E-535C1241337D}">
      <dgm:prSet custT="1"/>
      <dgm:spPr/>
      <dgm:t>
        <a:bodyPr/>
        <a:lstStyle/>
        <a:p>
          <a:pPr algn="ctr"/>
          <a:r>
            <a:rPr lang="sr-Cyrl-RS" sz="1000" b="1">
              <a:latin typeface="Times New Roman" panose="02020603050405020304" pitchFamily="18" charset="0"/>
              <a:cs typeface="Times New Roman" panose="02020603050405020304" pitchFamily="18" charset="0"/>
            </a:rPr>
            <a:t>2022. година 4,4</a:t>
          </a:r>
          <a:endParaRPr lang="sr-Latn-RS" sz="1000" b="1">
            <a:latin typeface="Times New Roman" panose="02020603050405020304" pitchFamily="18" charset="0"/>
            <a:cs typeface="Times New Roman" panose="02020603050405020304" pitchFamily="18" charset="0"/>
          </a:endParaRPr>
        </a:p>
      </dgm:t>
    </dgm:pt>
    <dgm:pt modelId="{A3D0EA0F-2659-447F-A04D-A02808A361C3}" type="parTrans" cxnId="{3D14137B-E47F-40E7-8D80-500B9D578440}">
      <dgm:prSet/>
      <dgm:spPr/>
      <dgm:t>
        <a:bodyPr/>
        <a:lstStyle/>
        <a:p>
          <a:pPr algn="ctr"/>
          <a:endParaRPr lang="sr-Latn-RS" sz="1000"/>
        </a:p>
      </dgm:t>
    </dgm:pt>
    <dgm:pt modelId="{B0168B0C-1CE9-441A-80FF-A773D943D410}" type="sibTrans" cxnId="{3D14137B-E47F-40E7-8D80-500B9D578440}">
      <dgm:prSet/>
      <dgm:spPr/>
      <dgm:t>
        <a:bodyPr/>
        <a:lstStyle/>
        <a:p>
          <a:pPr algn="ctr"/>
          <a:endParaRPr lang="sr-Latn-RS" sz="1000"/>
        </a:p>
      </dgm:t>
    </dgm:pt>
    <dgm:pt modelId="{2463866E-552B-450B-8BAF-CE2D54FEF12A}">
      <dgm:prSet custT="1"/>
      <dgm:spPr/>
      <dgm:t>
        <a:bodyPr/>
        <a:lstStyle/>
        <a:p>
          <a:pPr algn="ctr"/>
          <a:r>
            <a:rPr lang="sr-Cyrl-RS" sz="1000" b="1">
              <a:latin typeface="Times New Roman" panose="02020603050405020304" pitchFamily="18" charset="0"/>
              <a:cs typeface="Times New Roman" panose="02020603050405020304" pitchFamily="18" charset="0"/>
            </a:rPr>
            <a:t>2022. година 3,9</a:t>
          </a:r>
          <a:endParaRPr lang="sr-Latn-RS" sz="1000" b="1">
            <a:latin typeface="Times New Roman" panose="02020603050405020304" pitchFamily="18" charset="0"/>
            <a:cs typeface="Times New Roman" panose="02020603050405020304" pitchFamily="18" charset="0"/>
          </a:endParaRPr>
        </a:p>
      </dgm:t>
    </dgm:pt>
    <dgm:pt modelId="{5AEA5AAE-ABB9-4999-BFF7-05C0E7000290}" type="parTrans" cxnId="{457F807A-D823-4643-966D-B217EE2B6131}">
      <dgm:prSet/>
      <dgm:spPr/>
      <dgm:t>
        <a:bodyPr/>
        <a:lstStyle/>
        <a:p>
          <a:pPr algn="ctr"/>
          <a:endParaRPr lang="sr-Latn-RS" sz="1000"/>
        </a:p>
      </dgm:t>
    </dgm:pt>
    <dgm:pt modelId="{8D5262E0-DC36-4B1F-B66A-8FE3BDEA5C3E}" type="sibTrans" cxnId="{457F807A-D823-4643-966D-B217EE2B6131}">
      <dgm:prSet/>
      <dgm:spPr/>
      <dgm:t>
        <a:bodyPr/>
        <a:lstStyle/>
        <a:p>
          <a:pPr algn="ctr"/>
          <a:endParaRPr lang="sr-Latn-RS" sz="1000"/>
        </a:p>
      </dgm:t>
    </dgm:pt>
    <dgm:pt modelId="{30979DF2-0CC9-4FF2-847A-3F7A65F76810}">
      <dgm:prSet custT="1"/>
      <dgm:spPr/>
      <dgm:t>
        <a:bodyPr/>
        <a:lstStyle/>
        <a:p>
          <a:pPr algn="ctr"/>
          <a:r>
            <a:rPr lang="sr-Cyrl-RS" sz="1000" b="1">
              <a:latin typeface="Times New Roman" panose="02020603050405020304" pitchFamily="18" charset="0"/>
              <a:cs typeface="Times New Roman" panose="02020603050405020304" pitchFamily="18" charset="0"/>
            </a:rPr>
            <a:t>2022. година 3,6</a:t>
          </a:r>
          <a:endParaRPr lang="sr-Latn-RS" sz="1000" b="1">
            <a:latin typeface="Times New Roman" panose="02020603050405020304" pitchFamily="18" charset="0"/>
            <a:cs typeface="Times New Roman" panose="02020603050405020304" pitchFamily="18" charset="0"/>
          </a:endParaRPr>
        </a:p>
      </dgm:t>
    </dgm:pt>
    <dgm:pt modelId="{6EEADEBA-C527-40EF-8BDC-6ADEA6298729}" type="parTrans" cxnId="{10EB0854-0D64-4033-856E-B7F0DF62E52D}">
      <dgm:prSet/>
      <dgm:spPr/>
      <dgm:t>
        <a:bodyPr/>
        <a:lstStyle/>
        <a:p>
          <a:pPr algn="ctr"/>
          <a:endParaRPr lang="sr-Latn-RS" sz="1000"/>
        </a:p>
      </dgm:t>
    </dgm:pt>
    <dgm:pt modelId="{EF834734-F421-4223-8C1D-701A9091A888}" type="sibTrans" cxnId="{10EB0854-0D64-4033-856E-B7F0DF62E52D}">
      <dgm:prSet/>
      <dgm:spPr/>
      <dgm:t>
        <a:bodyPr/>
        <a:lstStyle/>
        <a:p>
          <a:pPr algn="ctr"/>
          <a:endParaRPr lang="sr-Latn-RS" sz="1000"/>
        </a:p>
      </dgm:t>
    </dgm:pt>
    <dgm:pt modelId="{1ED86B66-824C-400C-A79E-93C429E44462}">
      <dgm:prSet custT="1"/>
      <dgm:spPr/>
      <dgm:t>
        <a:bodyPr/>
        <a:lstStyle/>
        <a:p>
          <a:pPr algn="ctr"/>
          <a:r>
            <a:rPr lang="sr-Cyrl-RS" sz="1000" b="1">
              <a:latin typeface="Times New Roman" panose="02020603050405020304" pitchFamily="18" charset="0"/>
              <a:cs typeface="Times New Roman" panose="02020603050405020304" pitchFamily="18" charset="0"/>
            </a:rPr>
            <a:t>2022. година 3,0</a:t>
          </a:r>
          <a:endParaRPr lang="sr-Latn-RS" sz="1000" b="1">
            <a:latin typeface="Times New Roman" panose="02020603050405020304" pitchFamily="18" charset="0"/>
            <a:cs typeface="Times New Roman" panose="02020603050405020304" pitchFamily="18" charset="0"/>
          </a:endParaRPr>
        </a:p>
      </dgm:t>
    </dgm:pt>
    <dgm:pt modelId="{EAE4C73C-3C02-4631-8C2F-46C29AF13C61}" type="parTrans" cxnId="{5DBED79D-2306-43BE-862A-ABBCBD9F8C9C}">
      <dgm:prSet/>
      <dgm:spPr/>
      <dgm:t>
        <a:bodyPr/>
        <a:lstStyle/>
        <a:p>
          <a:pPr algn="ctr"/>
          <a:endParaRPr lang="sr-Latn-RS" sz="1000"/>
        </a:p>
      </dgm:t>
    </dgm:pt>
    <dgm:pt modelId="{2EA13BE4-28C6-4899-81A8-006CF16EF275}" type="sibTrans" cxnId="{5DBED79D-2306-43BE-862A-ABBCBD9F8C9C}">
      <dgm:prSet/>
      <dgm:spPr/>
      <dgm:t>
        <a:bodyPr/>
        <a:lstStyle/>
        <a:p>
          <a:pPr algn="ctr"/>
          <a:endParaRPr lang="sr-Latn-RS" sz="1000"/>
        </a:p>
      </dgm:t>
    </dgm:pt>
    <dgm:pt modelId="{395E6565-3735-43F4-9ECC-36058E0E22A9}">
      <dgm:prSet custT="1"/>
      <dgm:spPr/>
      <dgm:t>
        <a:bodyPr/>
        <a:lstStyle/>
        <a:p>
          <a:pPr algn="ctr"/>
          <a:r>
            <a:rPr lang="sr-Cyrl-RS" sz="1000" b="1">
              <a:latin typeface="Times New Roman" panose="02020603050405020304" pitchFamily="18" charset="0"/>
              <a:cs typeface="Times New Roman" panose="02020603050405020304" pitchFamily="18" charset="0"/>
            </a:rPr>
            <a:t>2022. година 3,6</a:t>
          </a:r>
          <a:endParaRPr lang="sr-Latn-RS" sz="1000" b="1">
            <a:latin typeface="Times New Roman" panose="02020603050405020304" pitchFamily="18" charset="0"/>
            <a:cs typeface="Times New Roman" panose="02020603050405020304" pitchFamily="18" charset="0"/>
          </a:endParaRPr>
        </a:p>
      </dgm:t>
    </dgm:pt>
    <dgm:pt modelId="{604C79A0-8075-4636-9F74-9BB394B8ADA8}" type="parTrans" cxnId="{AF3CB28D-6F22-40DD-8EF3-359B03290D1C}">
      <dgm:prSet/>
      <dgm:spPr/>
      <dgm:t>
        <a:bodyPr/>
        <a:lstStyle/>
        <a:p>
          <a:pPr algn="ctr"/>
          <a:endParaRPr lang="sr-Latn-RS" sz="1000"/>
        </a:p>
      </dgm:t>
    </dgm:pt>
    <dgm:pt modelId="{4721F75F-DA12-4F29-9C1B-FC99E54A27B5}" type="sibTrans" cxnId="{AF3CB28D-6F22-40DD-8EF3-359B03290D1C}">
      <dgm:prSet/>
      <dgm:spPr/>
      <dgm:t>
        <a:bodyPr/>
        <a:lstStyle/>
        <a:p>
          <a:pPr algn="ctr"/>
          <a:endParaRPr lang="sr-Latn-RS" sz="1000"/>
        </a:p>
      </dgm:t>
    </dgm:pt>
    <dgm:pt modelId="{9A063B5D-8C28-440C-8D6C-E2024BC8B4C9}">
      <dgm:prSet custT="1"/>
      <dgm:spPr/>
      <dgm:t>
        <a:bodyPr/>
        <a:lstStyle/>
        <a:p>
          <a:pPr algn="ctr"/>
          <a:r>
            <a:rPr lang="sr-Cyrl-RS" sz="1000" b="1">
              <a:latin typeface="Times New Roman" panose="02020603050405020304" pitchFamily="18" charset="0"/>
              <a:cs typeface="Times New Roman" panose="02020603050405020304" pitchFamily="18" charset="0"/>
            </a:rPr>
            <a:t>2022. година 3,9</a:t>
          </a:r>
          <a:endParaRPr lang="sr-Latn-RS" sz="1000" b="1">
            <a:latin typeface="Times New Roman" panose="02020603050405020304" pitchFamily="18" charset="0"/>
            <a:cs typeface="Times New Roman" panose="02020603050405020304" pitchFamily="18" charset="0"/>
          </a:endParaRPr>
        </a:p>
      </dgm:t>
    </dgm:pt>
    <dgm:pt modelId="{28621C45-EB46-44D7-842E-0489DC65DE99}" type="parTrans" cxnId="{AB0C54F2-3F6C-4C33-A3A4-8F078B4F1689}">
      <dgm:prSet/>
      <dgm:spPr/>
      <dgm:t>
        <a:bodyPr/>
        <a:lstStyle/>
        <a:p>
          <a:pPr algn="ctr"/>
          <a:endParaRPr lang="sr-Latn-RS" sz="1000"/>
        </a:p>
      </dgm:t>
    </dgm:pt>
    <dgm:pt modelId="{84B478BE-7FDB-45DB-9CB3-C2710A23908A}" type="sibTrans" cxnId="{AB0C54F2-3F6C-4C33-A3A4-8F078B4F1689}">
      <dgm:prSet/>
      <dgm:spPr/>
      <dgm:t>
        <a:bodyPr/>
        <a:lstStyle/>
        <a:p>
          <a:pPr algn="ctr"/>
          <a:endParaRPr lang="sr-Latn-RS" sz="1000"/>
        </a:p>
      </dgm:t>
    </dgm:pt>
    <dgm:pt modelId="{911CCC8A-274E-4F9B-BC09-CE1BF69F5679}">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3,7</a:t>
          </a:r>
          <a:endParaRPr lang="sr-Latn-RS" sz="1000" b="1">
            <a:latin typeface="Times New Roman" panose="02020603050405020304" pitchFamily="18" charset="0"/>
            <a:cs typeface="Times New Roman" panose="02020603050405020304" pitchFamily="18" charset="0"/>
          </a:endParaRPr>
        </a:p>
      </dgm:t>
    </dgm:pt>
    <dgm:pt modelId="{364F2582-AC94-4FC8-97D9-70396C14F598}" type="parTrans" cxnId="{04859A70-5472-4085-AE98-DDD59BAB87DA}">
      <dgm:prSet/>
      <dgm:spPr/>
      <dgm:t>
        <a:bodyPr/>
        <a:lstStyle/>
        <a:p>
          <a:endParaRPr lang="en-US" sz="1000"/>
        </a:p>
      </dgm:t>
    </dgm:pt>
    <dgm:pt modelId="{AABA850E-1AAC-4090-98F0-8322AA0548E2}" type="sibTrans" cxnId="{04859A70-5472-4085-AE98-DDD59BAB87DA}">
      <dgm:prSet/>
      <dgm:spPr/>
      <dgm:t>
        <a:bodyPr/>
        <a:lstStyle/>
        <a:p>
          <a:endParaRPr lang="en-US" sz="1000"/>
        </a:p>
      </dgm:t>
    </dgm:pt>
    <dgm:pt modelId="{20FA58B1-33FF-4D6E-97D5-506AB115828E}">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3,5</a:t>
          </a:r>
          <a:endParaRPr lang="sr-Latn-RS" sz="1000" b="1">
            <a:latin typeface="Times New Roman" panose="02020603050405020304" pitchFamily="18" charset="0"/>
            <a:cs typeface="Times New Roman" panose="02020603050405020304" pitchFamily="18" charset="0"/>
          </a:endParaRPr>
        </a:p>
      </dgm:t>
    </dgm:pt>
    <dgm:pt modelId="{463A95C1-D151-445B-A38D-398D652EF10B}" type="parTrans" cxnId="{0A166ECF-7BF2-438C-9FCF-0F76EFB23EBC}">
      <dgm:prSet/>
      <dgm:spPr/>
      <dgm:t>
        <a:bodyPr/>
        <a:lstStyle/>
        <a:p>
          <a:endParaRPr lang="en-US" sz="1000"/>
        </a:p>
      </dgm:t>
    </dgm:pt>
    <dgm:pt modelId="{2C6523A1-AF14-4D82-9974-9EEAC8DD30B6}" type="sibTrans" cxnId="{0A166ECF-7BF2-438C-9FCF-0F76EFB23EBC}">
      <dgm:prSet/>
      <dgm:spPr/>
      <dgm:t>
        <a:bodyPr/>
        <a:lstStyle/>
        <a:p>
          <a:endParaRPr lang="en-US" sz="1000"/>
        </a:p>
      </dgm:t>
    </dgm:pt>
    <dgm:pt modelId="{46E8AB93-909D-4A8F-A0AF-9D5E7B7675AE}">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3,9</a:t>
          </a:r>
          <a:endParaRPr lang="sr-Latn-RS" sz="1000" b="1">
            <a:latin typeface="Times New Roman" panose="02020603050405020304" pitchFamily="18" charset="0"/>
            <a:cs typeface="Times New Roman" panose="02020603050405020304" pitchFamily="18" charset="0"/>
          </a:endParaRPr>
        </a:p>
      </dgm:t>
    </dgm:pt>
    <dgm:pt modelId="{D092EF5C-4845-4AF9-BA3C-399F4D1EBF90}" type="parTrans" cxnId="{6547502A-8A4E-4413-9CB8-7F4E0A489ECB}">
      <dgm:prSet/>
      <dgm:spPr/>
      <dgm:t>
        <a:bodyPr/>
        <a:lstStyle/>
        <a:p>
          <a:endParaRPr lang="en-US" sz="1000"/>
        </a:p>
      </dgm:t>
    </dgm:pt>
    <dgm:pt modelId="{E329D3A4-1783-4AED-9918-ED90C9DC6E83}" type="sibTrans" cxnId="{6547502A-8A4E-4413-9CB8-7F4E0A489ECB}">
      <dgm:prSet/>
      <dgm:spPr/>
      <dgm:t>
        <a:bodyPr/>
        <a:lstStyle/>
        <a:p>
          <a:endParaRPr lang="en-US" sz="1000"/>
        </a:p>
      </dgm:t>
    </dgm:pt>
    <dgm:pt modelId="{B51C683F-3EE4-4B18-BCE6-33D29238C856}">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3,7</a:t>
          </a:r>
          <a:endParaRPr lang="sr-Latn-RS" sz="1000" b="1">
            <a:latin typeface="Times New Roman" panose="02020603050405020304" pitchFamily="18" charset="0"/>
            <a:cs typeface="Times New Roman" panose="02020603050405020304" pitchFamily="18" charset="0"/>
          </a:endParaRPr>
        </a:p>
      </dgm:t>
    </dgm:pt>
    <dgm:pt modelId="{BF820F9E-0A4A-4B93-9DE0-63FD2614FBC3}" type="parTrans" cxnId="{79D631B8-2DCF-46E0-B6EF-465607A3B820}">
      <dgm:prSet/>
      <dgm:spPr/>
      <dgm:t>
        <a:bodyPr/>
        <a:lstStyle/>
        <a:p>
          <a:endParaRPr lang="en-US" sz="1000"/>
        </a:p>
      </dgm:t>
    </dgm:pt>
    <dgm:pt modelId="{3F3208CB-E5E1-48D1-B3DB-189BC781A089}" type="sibTrans" cxnId="{79D631B8-2DCF-46E0-B6EF-465607A3B820}">
      <dgm:prSet/>
      <dgm:spPr/>
      <dgm:t>
        <a:bodyPr/>
        <a:lstStyle/>
        <a:p>
          <a:endParaRPr lang="en-US" sz="1000"/>
        </a:p>
      </dgm:t>
    </dgm:pt>
    <dgm:pt modelId="{8E165A12-38AC-4917-9CD5-0C462BAF107B}">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3,8</a:t>
          </a:r>
          <a:endParaRPr lang="sr-Latn-RS" sz="1000" b="1">
            <a:latin typeface="Times New Roman" panose="02020603050405020304" pitchFamily="18" charset="0"/>
            <a:cs typeface="Times New Roman" panose="02020603050405020304" pitchFamily="18" charset="0"/>
          </a:endParaRPr>
        </a:p>
      </dgm:t>
    </dgm:pt>
    <dgm:pt modelId="{F45E95F3-623C-4DB8-B6EF-34AAEF356FF2}" type="parTrans" cxnId="{7E1F9F3B-AC91-49DE-97DE-EF2E25F22E10}">
      <dgm:prSet/>
      <dgm:spPr/>
      <dgm:t>
        <a:bodyPr/>
        <a:lstStyle/>
        <a:p>
          <a:endParaRPr lang="en-US" sz="1000"/>
        </a:p>
      </dgm:t>
    </dgm:pt>
    <dgm:pt modelId="{DBC3B6D6-9107-4927-85B0-3209FAABC6DB}" type="sibTrans" cxnId="{7E1F9F3B-AC91-49DE-97DE-EF2E25F22E10}">
      <dgm:prSet/>
      <dgm:spPr/>
      <dgm:t>
        <a:bodyPr/>
        <a:lstStyle/>
        <a:p>
          <a:endParaRPr lang="en-US" sz="1000"/>
        </a:p>
      </dgm:t>
    </dgm:pt>
    <dgm:pt modelId="{1717E55B-2740-4146-8ECA-11BE439330A1}">
      <dgm:prSet phldrT="[Text]" custT="1"/>
      <dgm:spPr/>
      <dgm:t>
        <a:bodyPr/>
        <a:lstStyle/>
        <a:p>
          <a:pPr algn="ctr"/>
          <a:r>
            <a:rPr lang="sr-Cyrl-RS" sz="1000" b="1" dirty="0">
              <a:latin typeface="Times New Roman" panose="02020603050405020304" pitchFamily="18" charset="0"/>
              <a:cs typeface="Times New Roman" panose="02020603050405020304" pitchFamily="18" charset="0"/>
            </a:rPr>
            <a:t>2023. година  4,2</a:t>
          </a:r>
          <a:endParaRPr lang="sr-Latn-RS" sz="1000" b="1" dirty="0">
            <a:latin typeface="Times New Roman" panose="02020603050405020304" pitchFamily="18" charset="0"/>
            <a:cs typeface="Times New Roman" panose="02020603050405020304" pitchFamily="18" charset="0"/>
          </a:endParaRPr>
        </a:p>
      </dgm:t>
    </dgm:pt>
    <dgm:pt modelId="{65EE953B-68C3-4453-8702-5C1B426A0DD8}" type="parTrans" cxnId="{AF721913-CB06-49C1-9200-59719449FD7C}">
      <dgm:prSet/>
      <dgm:spPr/>
      <dgm:t>
        <a:bodyPr/>
        <a:lstStyle/>
        <a:p>
          <a:endParaRPr lang="en-US" sz="1000"/>
        </a:p>
      </dgm:t>
    </dgm:pt>
    <dgm:pt modelId="{812B31B4-C8CF-40FF-9942-6550C207A948}" type="sibTrans" cxnId="{AF721913-CB06-49C1-9200-59719449FD7C}">
      <dgm:prSet/>
      <dgm:spPr/>
      <dgm:t>
        <a:bodyPr/>
        <a:lstStyle/>
        <a:p>
          <a:endParaRPr lang="en-US" sz="1000"/>
        </a:p>
      </dgm:t>
    </dgm:pt>
    <dgm:pt modelId="{1895D757-E318-447A-973F-D0B85C56E2BD}">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4,1</a:t>
          </a:r>
          <a:endParaRPr lang="sr-Latn-RS" sz="1000" b="1">
            <a:latin typeface="Times New Roman" panose="02020603050405020304" pitchFamily="18" charset="0"/>
            <a:cs typeface="Times New Roman" panose="02020603050405020304" pitchFamily="18" charset="0"/>
          </a:endParaRPr>
        </a:p>
      </dgm:t>
    </dgm:pt>
    <dgm:pt modelId="{6A87DE6E-35E4-4300-B492-993D65E31D01}" type="parTrans" cxnId="{25988E91-DEF0-497C-B73E-8CAB167B4DDD}">
      <dgm:prSet/>
      <dgm:spPr/>
      <dgm:t>
        <a:bodyPr/>
        <a:lstStyle/>
        <a:p>
          <a:endParaRPr lang="en-US" sz="1000"/>
        </a:p>
      </dgm:t>
    </dgm:pt>
    <dgm:pt modelId="{32451D03-B8D2-4754-841B-1BCF802F759F}" type="sibTrans" cxnId="{25988E91-DEF0-497C-B73E-8CAB167B4DDD}">
      <dgm:prSet/>
      <dgm:spPr/>
      <dgm:t>
        <a:bodyPr/>
        <a:lstStyle/>
        <a:p>
          <a:endParaRPr lang="en-US" sz="1000"/>
        </a:p>
      </dgm:t>
    </dgm:pt>
    <dgm:pt modelId="{4EB98AB7-A516-4AC2-8D3D-85A9D26AAA82}">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3,7</a:t>
          </a:r>
          <a:endParaRPr lang="sr-Latn-RS" sz="1000" b="1">
            <a:latin typeface="Times New Roman" panose="02020603050405020304" pitchFamily="18" charset="0"/>
            <a:cs typeface="Times New Roman" panose="02020603050405020304" pitchFamily="18" charset="0"/>
          </a:endParaRPr>
        </a:p>
      </dgm:t>
    </dgm:pt>
    <dgm:pt modelId="{23495096-0831-4752-B14F-6EF7B8D6A632}" type="parTrans" cxnId="{81D9A6B2-DC05-4729-916E-C780F0C19A31}">
      <dgm:prSet/>
      <dgm:spPr/>
      <dgm:t>
        <a:bodyPr/>
        <a:lstStyle/>
        <a:p>
          <a:endParaRPr lang="en-US" sz="1000"/>
        </a:p>
      </dgm:t>
    </dgm:pt>
    <dgm:pt modelId="{55EED041-4569-4851-9D92-FFB28A0E2457}" type="sibTrans" cxnId="{81D9A6B2-DC05-4729-916E-C780F0C19A31}">
      <dgm:prSet/>
      <dgm:spPr/>
      <dgm:t>
        <a:bodyPr/>
        <a:lstStyle/>
        <a:p>
          <a:endParaRPr lang="en-US" sz="1000"/>
        </a:p>
      </dgm:t>
    </dgm:pt>
    <dgm:pt modelId="{9A08EED9-E7D1-459D-AA37-EDBA18D9E5E8}">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3,1</a:t>
          </a:r>
          <a:endParaRPr lang="sr-Latn-RS" sz="1000" b="1">
            <a:latin typeface="Times New Roman" panose="02020603050405020304" pitchFamily="18" charset="0"/>
            <a:cs typeface="Times New Roman" panose="02020603050405020304" pitchFamily="18" charset="0"/>
          </a:endParaRPr>
        </a:p>
      </dgm:t>
    </dgm:pt>
    <dgm:pt modelId="{F0AA4705-560B-42FF-9321-9FF0BC630BFA}" type="parTrans" cxnId="{52FFCB69-FCF5-4F9A-AC74-50C89512CEB9}">
      <dgm:prSet/>
      <dgm:spPr/>
      <dgm:t>
        <a:bodyPr/>
        <a:lstStyle/>
        <a:p>
          <a:endParaRPr lang="en-US" sz="1000"/>
        </a:p>
      </dgm:t>
    </dgm:pt>
    <dgm:pt modelId="{19F18F32-197C-4024-8A09-A442FCB127D3}" type="sibTrans" cxnId="{52FFCB69-FCF5-4F9A-AC74-50C89512CEB9}">
      <dgm:prSet/>
      <dgm:spPr/>
      <dgm:t>
        <a:bodyPr/>
        <a:lstStyle/>
        <a:p>
          <a:endParaRPr lang="en-US" sz="1000"/>
        </a:p>
      </dgm:t>
    </dgm:pt>
    <dgm:pt modelId="{AFDD53F9-AB5B-4CA7-819D-3661004F78BA}">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3,4</a:t>
          </a:r>
          <a:endParaRPr lang="sr-Latn-RS" sz="1000" b="1">
            <a:latin typeface="Times New Roman" panose="02020603050405020304" pitchFamily="18" charset="0"/>
            <a:cs typeface="Times New Roman" panose="02020603050405020304" pitchFamily="18" charset="0"/>
          </a:endParaRPr>
        </a:p>
      </dgm:t>
    </dgm:pt>
    <dgm:pt modelId="{4046E6C1-2103-4F4E-A32C-E2589446040A}" type="parTrans" cxnId="{35F9087D-460A-4992-BC9E-C34BBBBCD2F5}">
      <dgm:prSet/>
      <dgm:spPr/>
      <dgm:t>
        <a:bodyPr/>
        <a:lstStyle/>
        <a:p>
          <a:endParaRPr lang="en-US" sz="1000"/>
        </a:p>
      </dgm:t>
    </dgm:pt>
    <dgm:pt modelId="{6E200FB9-7BFB-4CF9-A093-06B6C227B76C}" type="sibTrans" cxnId="{35F9087D-460A-4992-BC9E-C34BBBBCD2F5}">
      <dgm:prSet/>
      <dgm:spPr/>
      <dgm:t>
        <a:bodyPr/>
        <a:lstStyle/>
        <a:p>
          <a:endParaRPr lang="en-US" sz="1000"/>
        </a:p>
      </dgm:t>
    </dgm:pt>
    <dgm:pt modelId="{DDE3B8F4-E587-4496-A5B6-043134D5051C}">
      <dgm:prSet phldrT="[Text]" custT="1"/>
      <dgm:spPr/>
      <dgm:t>
        <a:bodyPr/>
        <a:lstStyle/>
        <a:p>
          <a:pPr algn="ctr"/>
          <a:r>
            <a:rPr lang="sr-Cyrl-RS" sz="1000" b="1">
              <a:latin typeface="Times New Roman" panose="02020603050405020304" pitchFamily="18" charset="0"/>
              <a:cs typeface="Times New Roman" panose="02020603050405020304" pitchFamily="18" charset="0"/>
            </a:rPr>
            <a:t>2023. година 3,9</a:t>
          </a:r>
          <a:endParaRPr lang="sr-Latn-RS" sz="1000" b="1">
            <a:latin typeface="Times New Roman" panose="02020603050405020304" pitchFamily="18" charset="0"/>
            <a:cs typeface="Times New Roman" panose="02020603050405020304" pitchFamily="18" charset="0"/>
          </a:endParaRPr>
        </a:p>
      </dgm:t>
    </dgm:pt>
    <dgm:pt modelId="{A0621803-3B46-4F4A-AAE3-C2E92FDBD7DD}" type="parTrans" cxnId="{A67F703A-70EE-4C06-B0DB-F2817C517862}">
      <dgm:prSet/>
      <dgm:spPr/>
      <dgm:t>
        <a:bodyPr/>
        <a:lstStyle/>
        <a:p>
          <a:endParaRPr lang="en-US" sz="1000"/>
        </a:p>
      </dgm:t>
    </dgm:pt>
    <dgm:pt modelId="{589645E6-CB53-4717-8B52-453B3EFB67B3}" type="sibTrans" cxnId="{A67F703A-70EE-4C06-B0DB-F2817C517862}">
      <dgm:prSet/>
      <dgm:spPr/>
      <dgm:t>
        <a:bodyPr/>
        <a:lstStyle/>
        <a:p>
          <a:endParaRPr lang="en-US" sz="1000"/>
        </a:p>
      </dgm:t>
    </dgm:pt>
    <dgm:pt modelId="{73E9DC4F-21BA-4E72-BB34-EDC0DE8A032E}">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3,7</a:t>
          </a:r>
          <a:endParaRPr lang="sr-Latn-RS" sz="1000" b="1">
            <a:latin typeface="Times New Roman" panose="02020603050405020304" pitchFamily="18" charset="0"/>
            <a:cs typeface="Times New Roman" panose="02020603050405020304" pitchFamily="18" charset="0"/>
          </a:endParaRPr>
        </a:p>
      </dgm:t>
    </dgm:pt>
    <dgm:pt modelId="{EBCA984E-6B36-4BAB-88CB-CEF3F76DDD68}" type="parTrans" cxnId="{651541B9-0658-4879-B6B7-C9D959CEA39B}">
      <dgm:prSet/>
      <dgm:spPr/>
      <dgm:t>
        <a:bodyPr/>
        <a:lstStyle/>
        <a:p>
          <a:endParaRPr lang="en-US"/>
        </a:p>
      </dgm:t>
    </dgm:pt>
    <dgm:pt modelId="{88F71CB1-9EB1-4F5D-83F7-A8812FF07887}" type="sibTrans" cxnId="{651541B9-0658-4879-B6B7-C9D959CEA39B}">
      <dgm:prSet/>
      <dgm:spPr/>
      <dgm:t>
        <a:bodyPr/>
        <a:lstStyle/>
        <a:p>
          <a:endParaRPr lang="en-US"/>
        </a:p>
      </dgm:t>
    </dgm:pt>
    <dgm:pt modelId="{961A8150-4549-4E27-8E03-C3B6F4AEBA4F}">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3,6</a:t>
          </a:r>
          <a:endParaRPr lang="sr-Latn-RS" sz="1000" b="1">
            <a:latin typeface="Times New Roman" panose="02020603050405020304" pitchFamily="18" charset="0"/>
            <a:cs typeface="Times New Roman" panose="02020603050405020304" pitchFamily="18" charset="0"/>
          </a:endParaRPr>
        </a:p>
      </dgm:t>
    </dgm:pt>
    <dgm:pt modelId="{C314C3C9-8B26-4A88-BB59-37C2D90960CE}" type="parTrans" cxnId="{D9CFB0EA-D48B-4369-A440-D2B044765078}">
      <dgm:prSet/>
      <dgm:spPr/>
      <dgm:t>
        <a:bodyPr/>
        <a:lstStyle/>
        <a:p>
          <a:endParaRPr lang="en-US"/>
        </a:p>
      </dgm:t>
    </dgm:pt>
    <dgm:pt modelId="{D1730314-21DE-4B8E-8DC0-A6F59BA3AD02}" type="sibTrans" cxnId="{D9CFB0EA-D48B-4369-A440-D2B044765078}">
      <dgm:prSet/>
      <dgm:spPr/>
      <dgm:t>
        <a:bodyPr/>
        <a:lstStyle/>
        <a:p>
          <a:endParaRPr lang="en-US"/>
        </a:p>
      </dgm:t>
    </dgm:pt>
    <dgm:pt modelId="{B6D5FCDC-2335-4401-9A64-44260006B9EF}">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4,0</a:t>
          </a:r>
          <a:endParaRPr lang="sr-Latn-RS" sz="1000" b="1">
            <a:latin typeface="Times New Roman" panose="02020603050405020304" pitchFamily="18" charset="0"/>
            <a:cs typeface="Times New Roman" panose="02020603050405020304" pitchFamily="18" charset="0"/>
          </a:endParaRPr>
        </a:p>
      </dgm:t>
    </dgm:pt>
    <dgm:pt modelId="{77C81835-B65E-4F4D-B153-E179D36FFC73}" type="parTrans" cxnId="{26EBE981-7422-445B-85F0-4055806E1B59}">
      <dgm:prSet/>
      <dgm:spPr/>
      <dgm:t>
        <a:bodyPr/>
        <a:lstStyle/>
        <a:p>
          <a:endParaRPr lang="en-US"/>
        </a:p>
      </dgm:t>
    </dgm:pt>
    <dgm:pt modelId="{B1A360D4-88E1-44E9-822F-7F36FD23DCF9}" type="sibTrans" cxnId="{26EBE981-7422-445B-85F0-4055806E1B59}">
      <dgm:prSet/>
      <dgm:spPr/>
      <dgm:t>
        <a:bodyPr/>
        <a:lstStyle/>
        <a:p>
          <a:endParaRPr lang="en-US"/>
        </a:p>
      </dgm:t>
    </dgm:pt>
    <dgm:pt modelId="{213EE1CC-B0B3-4452-80E4-7AC8B7B3C760}">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3,</a:t>
          </a:r>
          <a:r>
            <a:rPr lang="en-US" sz="1000" b="1">
              <a:latin typeface="Times New Roman" panose="02020603050405020304" pitchFamily="18" charset="0"/>
              <a:cs typeface="Times New Roman" panose="02020603050405020304" pitchFamily="18" charset="0"/>
            </a:rPr>
            <a:t>7</a:t>
          </a:r>
          <a:endParaRPr lang="sr-Latn-RS" sz="1000" b="1">
            <a:latin typeface="Times New Roman" panose="02020603050405020304" pitchFamily="18" charset="0"/>
            <a:cs typeface="Times New Roman" panose="02020603050405020304" pitchFamily="18" charset="0"/>
          </a:endParaRPr>
        </a:p>
      </dgm:t>
    </dgm:pt>
    <dgm:pt modelId="{2E7F902F-CF97-4275-B049-11BFD39D81ED}" type="parTrans" cxnId="{F9FFCAEE-448E-4D1D-A0E8-06F7CD95210B}">
      <dgm:prSet/>
      <dgm:spPr/>
      <dgm:t>
        <a:bodyPr/>
        <a:lstStyle/>
        <a:p>
          <a:endParaRPr lang="en-US"/>
        </a:p>
      </dgm:t>
    </dgm:pt>
    <dgm:pt modelId="{5BC03F3A-0583-4894-A17B-5F1D29C65CC8}" type="sibTrans" cxnId="{F9FFCAEE-448E-4D1D-A0E8-06F7CD95210B}">
      <dgm:prSet/>
      <dgm:spPr/>
      <dgm:t>
        <a:bodyPr/>
        <a:lstStyle/>
        <a:p>
          <a:endParaRPr lang="en-US"/>
        </a:p>
      </dgm:t>
    </dgm:pt>
    <dgm:pt modelId="{BAA2DC6C-CA65-4A8A-8C1B-9933C3796F5F}">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3,9</a:t>
          </a:r>
          <a:endParaRPr lang="sr-Latn-RS" sz="1000" b="1">
            <a:latin typeface="Times New Roman" panose="02020603050405020304" pitchFamily="18" charset="0"/>
            <a:cs typeface="Times New Roman" panose="02020603050405020304" pitchFamily="18" charset="0"/>
          </a:endParaRPr>
        </a:p>
      </dgm:t>
    </dgm:pt>
    <dgm:pt modelId="{9652B4E5-A3FD-4A5D-8EF3-EF6870B426F2}" type="parTrans" cxnId="{A682E324-0670-4992-8D06-E43EF274FD9F}">
      <dgm:prSet/>
      <dgm:spPr/>
      <dgm:t>
        <a:bodyPr/>
        <a:lstStyle/>
        <a:p>
          <a:endParaRPr lang="en-US"/>
        </a:p>
      </dgm:t>
    </dgm:pt>
    <dgm:pt modelId="{E3542A6C-14BC-4661-86D1-34B9AD31877F}" type="sibTrans" cxnId="{A682E324-0670-4992-8D06-E43EF274FD9F}">
      <dgm:prSet/>
      <dgm:spPr/>
      <dgm:t>
        <a:bodyPr/>
        <a:lstStyle/>
        <a:p>
          <a:endParaRPr lang="en-US"/>
        </a:p>
      </dgm:t>
    </dgm:pt>
    <dgm:pt modelId="{91CCA14E-D9DA-413D-9DF4-296E18A9CF07}">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4,2</a:t>
          </a:r>
          <a:endParaRPr lang="sr-Latn-RS" sz="1000" b="1">
            <a:latin typeface="Times New Roman" panose="02020603050405020304" pitchFamily="18" charset="0"/>
            <a:cs typeface="Times New Roman" panose="02020603050405020304" pitchFamily="18" charset="0"/>
          </a:endParaRPr>
        </a:p>
      </dgm:t>
    </dgm:pt>
    <dgm:pt modelId="{24FD2576-A3ED-48CC-BC0D-88CD6A5E7E6C}" type="parTrans" cxnId="{A1D985C1-1AF4-40A7-BABB-0EA1B61C9C61}">
      <dgm:prSet/>
      <dgm:spPr/>
      <dgm:t>
        <a:bodyPr/>
        <a:lstStyle/>
        <a:p>
          <a:endParaRPr lang="en-US"/>
        </a:p>
      </dgm:t>
    </dgm:pt>
    <dgm:pt modelId="{153F1D63-AF0A-4952-BA02-C33845EC9066}" type="sibTrans" cxnId="{A1D985C1-1AF4-40A7-BABB-0EA1B61C9C61}">
      <dgm:prSet/>
      <dgm:spPr/>
      <dgm:t>
        <a:bodyPr/>
        <a:lstStyle/>
        <a:p>
          <a:endParaRPr lang="en-US"/>
        </a:p>
      </dgm:t>
    </dgm:pt>
    <dgm:pt modelId="{426DEB18-026E-4EE0-9B49-FCA13CCF092C}">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a:t>
          </a:r>
          <a:r>
            <a:rPr lang="en-US" sz="1000" b="1">
              <a:latin typeface="Times New Roman" panose="02020603050405020304" pitchFamily="18" charset="0"/>
              <a:cs typeface="Times New Roman" panose="02020603050405020304" pitchFamily="18" charset="0"/>
            </a:rPr>
            <a:t>3.9</a:t>
          </a:r>
          <a:endParaRPr lang="sr-Latn-RS" sz="1000" b="1">
            <a:latin typeface="Times New Roman" panose="02020603050405020304" pitchFamily="18" charset="0"/>
            <a:cs typeface="Times New Roman" panose="02020603050405020304" pitchFamily="18" charset="0"/>
          </a:endParaRPr>
        </a:p>
      </dgm:t>
    </dgm:pt>
    <dgm:pt modelId="{D33B4838-B2A7-4931-B9C0-F0D97BF86BA8}" type="parTrans" cxnId="{A0BF3C98-BAEF-4E4F-BA9E-8C4771EA58D3}">
      <dgm:prSet/>
      <dgm:spPr/>
      <dgm:t>
        <a:bodyPr/>
        <a:lstStyle/>
        <a:p>
          <a:endParaRPr lang="en-US"/>
        </a:p>
      </dgm:t>
    </dgm:pt>
    <dgm:pt modelId="{30DFB031-47E0-45A5-A652-6814196E040E}" type="sibTrans" cxnId="{A0BF3C98-BAEF-4E4F-BA9E-8C4771EA58D3}">
      <dgm:prSet/>
      <dgm:spPr/>
      <dgm:t>
        <a:bodyPr/>
        <a:lstStyle/>
        <a:p>
          <a:endParaRPr lang="en-US"/>
        </a:p>
      </dgm:t>
    </dgm:pt>
    <dgm:pt modelId="{21E2CC15-0109-4BC9-A22A-ADFFB371AA20}">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3,</a:t>
          </a:r>
          <a:r>
            <a:rPr lang="en-US" sz="1000" b="1">
              <a:latin typeface="Times New Roman" panose="02020603050405020304" pitchFamily="18" charset="0"/>
              <a:cs typeface="Times New Roman" panose="02020603050405020304" pitchFamily="18" charset="0"/>
            </a:rPr>
            <a:t>5</a:t>
          </a:r>
          <a:endParaRPr lang="sr-Latn-RS" sz="1000" b="1">
            <a:latin typeface="Times New Roman" panose="02020603050405020304" pitchFamily="18" charset="0"/>
            <a:cs typeface="Times New Roman" panose="02020603050405020304" pitchFamily="18" charset="0"/>
          </a:endParaRPr>
        </a:p>
      </dgm:t>
    </dgm:pt>
    <dgm:pt modelId="{E3593DE6-62BD-44F1-8B5C-92715F751722}" type="parTrans" cxnId="{FB2D0BE1-99DA-468A-96E2-BD4B4D59C875}">
      <dgm:prSet/>
      <dgm:spPr/>
      <dgm:t>
        <a:bodyPr/>
        <a:lstStyle/>
        <a:p>
          <a:endParaRPr lang="en-US"/>
        </a:p>
      </dgm:t>
    </dgm:pt>
    <dgm:pt modelId="{A1A19A1E-271E-49B9-9718-F6C2F45989ED}" type="sibTrans" cxnId="{FB2D0BE1-99DA-468A-96E2-BD4B4D59C875}">
      <dgm:prSet/>
      <dgm:spPr/>
      <dgm:t>
        <a:bodyPr/>
        <a:lstStyle/>
        <a:p>
          <a:endParaRPr lang="en-US"/>
        </a:p>
      </dgm:t>
    </dgm:pt>
    <dgm:pt modelId="{F302D0AD-6497-4C1E-A7EB-1BCAF358F511}">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3,</a:t>
          </a:r>
          <a:r>
            <a:rPr lang="en-US" sz="1000" b="1">
              <a:latin typeface="Times New Roman" panose="02020603050405020304" pitchFamily="18" charset="0"/>
              <a:cs typeface="Times New Roman" panose="02020603050405020304" pitchFamily="18" charset="0"/>
            </a:rPr>
            <a:t>1</a:t>
          </a:r>
          <a:endParaRPr lang="sr-Latn-RS" sz="1000" b="1">
            <a:latin typeface="Times New Roman" panose="02020603050405020304" pitchFamily="18" charset="0"/>
            <a:cs typeface="Times New Roman" panose="02020603050405020304" pitchFamily="18" charset="0"/>
          </a:endParaRPr>
        </a:p>
      </dgm:t>
    </dgm:pt>
    <dgm:pt modelId="{1851FF47-524A-44BD-957E-2285F6E8A8A9}" type="parTrans" cxnId="{47AAB892-7769-42A0-93AC-A16092EE5578}">
      <dgm:prSet/>
      <dgm:spPr/>
      <dgm:t>
        <a:bodyPr/>
        <a:lstStyle/>
        <a:p>
          <a:endParaRPr lang="en-US"/>
        </a:p>
      </dgm:t>
    </dgm:pt>
    <dgm:pt modelId="{11884099-D551-422F-BA67-11E09A1CE8B8}" type="sibTrans" cxnId="{47AAB892-7769-42A0-93AC-A16092EE5578}">
      <dgm:prSet/>
      <dgm:spPr/>
      <dgm:t>
        <a:bodyPr/>
        <a:lstStyle/>
        <a:p>
          <a:endParaRPr lang="en-US"/>
        </a:p>
      </dgm:t>
    </dgm:pt>
    <dgm:pt modelId="{1E318933-FC5A-4855-9FEE-6F84BAFF353E}">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3,</a:t>
          </a:r>
          <a:r>
            <a:rPr lang="en-US" sz="1000" b="1">
              <a:latin typeface="Times New Roman" panose="02020603050405020304" pitchFamily="18" charset="0"/>
              <a:cs typeface="Times New Roman" panose="02020603050405020304" pitchFamily="18" charset="0"/>
            </a:rPr>
            <a:t>3</a:t>
          </a:r>
          <a:endParaRPr lang="sr-Latn-RS" sz="1000" b="1">
            <a:latin typeface="Times New Roman" panose="02020603050405020304" pitchFamily="18" charset="0"/>
            <a:cs typeface="Times New Roman" panose="02020603050405020304" pitchFamily="18" charset="0"/>
          </a:endParaRPr>
        </a:p>
      </dgm:t>
    </dgm:pt>
    <dgm:pt modelId="{6A321F62-16A4-4D3C-8F0C-5A9467C73FC8}" type="parTrans" cxnId="{5D5E820E-6D4A-481F-A74F-468B1BA43FA6}">
      <dgm:prSet/>
      <dgm:spPr/>
      <dgm:t>
        <a:bodyPr/>
        <a:lstStyle/>
        <a:p>
          <a:endParaRPr lang="en-US"/>
        </a:p>
      </dgm:t>
    </dgm:pt>
    <dgm:pt modelId="{A8549FDE-0B9C-4EDA-8F37-6D5E24191ED2}" type="sibTrans" cxnId="{5D5E820E-6D4A-481F-A74F-468B1BA43FA6}">
      <dgm:prSet/>
      <dgm:spPr/>
      <dgm:t>
        <a:bodyPr/>
        <a:lstStyle/>
        <a:p>
          <a:endParaRPr lang="en-US"/>
        </a:p>
      </dgm:t>
    </dgm:pt>
    <dgm:pt modelId="{338D657B-3A13-4D71-B7CC-4B44D45B053A}">
      <dgm:prSet phldrT="[Text]" custT="1"/>
      <dgm:spPr/>
      <dgm:t>
        <a:bodyPr/>
        <a:lstStyle/>
        <a:p>
          <a:pPr algn="ctr"/>
          <a:r>
            <a:rPr lang="sr-Cyrl-RS" sz="1000" b="1">
              <a:latin typeface="Times New Roman" panose="02020603050405020304" pitchFamily="18" charset="0"/>
              <a:cs typeface="Times New Roman" panose="02020603050405020304" pitchFamily="18" charset="0"/>
            </a:rPr>
            <a:t>2024. година </a:t>
          </a:r>
          <a:r>
            <a:rPr lang="en-US" sz="1000" b="1">
              <a:latin typeface="Times New Roman" panose="02020603050405020304" pitchFamily="18" charset="0"/>
              <a:cs typeface="Times New Roman" panose="02020603050405020304" pitchFamily="18" charset="0"/>
            </a:rPr>
            <a:t>3.9</a:t>
          </a:r>
          <a:endParaRPr lang="sr-Latn-RS" sz="1000" b="1">
            <a:latin typeface="Times New Roman" panose="02020603050405020304" pitchFamily="18" charset="0"/>
            <a:cs typeface="Times New Roman" panose="02020603050405020304" pitchFamily="18" charset="0"/>
          </a:endParaRPr>
        </a:p>
      </dgm:t>
    </dgm:pt>
    <dgm:pt modelId="{9AEE0CF3-EACD-4EE4-95BB-383A9B97E798}" type="parTrans" cxnId="{DA220C7A-FC44-4D3A-8915-3B08C51B6FA0}">
      <dgm:prSet/>
      <dgm:spPr/>
      <dgm:t>
        <a:bodyPr/>
        <a:lstStyle/>
        <a:p>
          <a:endParaRPr lang="en-US"/>
        </a:p>
      </dgm:t>
    </dgm:pt>
    <dgm:pt modelId="{35714C86-D1C9-446F-BE51-6EFB5D5ECCDE}" type="sibTrans" cxnId="{DA220C7A-FC44-4D3A-8915-3B08C51B6FA0}">
      <dgm:prSet/>
      <dgm:spPr/>
      <dgm:t>
        <a:bodyPr/>
        <a:lstStyle/>
        <a:p>
          <a:endParaRPr lang="en-US"/>
        </a:p>
      </dgm:t>
    </dgm:pt>
    <dgm:pt modelId="{EEBB5763-BC44-4808-8EFD-0DBD1968722B}">
      <dgm:prSet phldrT="[Text]" custT="1"/>
      <dgm:spPr/>
      <dgm:t>
        <a:bodyPr/>
        <a:lstStyle/>
        <a:p>
          <a:pPr algn="ctr"/>
          <a:r>
            <a:rPr lang="sr-Latn-RS" sz="1000" b="1">
              <a:solidFill>
                <a:srgbClr val="EE0000"/>
              </a:solidFill>
              <a:latin typeface="Times New Roman" panose="02020603050405020304" pitchFamily="18" charset="0"/>
              <a:cs typeface="Times New Roman" panose="02020603050405020304" pitchFamily="18" charset="0"/>
            </a:rPr>
            <a:t>2025. </a:t>
          </a:r>
          <a:r>
            <a:rPr lang="sr-Cyrl-RS" sz="1000" b="1">
              <a:solidFill>
                <a:srgbClr val="EE0000"/>
              </a:solidFill>
              <a:latin typeface="Times New Roman" panose="02020603050405020304" pitchFamily="18" charset="0"/>
              <a:cs typeface="Times New Roman" panose="02020603050405020304" pitchFamily="18" charset="0"/>
            </a:rPr>
            <a:t>година 3,8</a:t>
          </a:r>
          <a:endParaRPr lang="sr-Latn-RS" sz="1000" b="1">
            <a:solidFill>
              <a:srgbClr val="EE0000"/>
            </a:solidFill>
            <a:latin typeface="Times New Roman" panose="02020603050405020304" pitchFamily="18" charset="0"/>
            <a:cs typeface="Times New Roman" panose="02020603050405020304" pitchFamily="18" charset="0"/>
          </a:endParaRPr>
        </a:p>
      </dgm:t>
    </dgm:pt>
    <dgm:pt modelId="{6045A975-9932-41FD-9B8D-D9FA1C2804DB}" type="parTrans" cxnId="{161EE0E0-C83F-4208-B2D0-548BA5DA6CCB}">
      <dgm:prSet/>
      <dgm:spPr/>
      <dgm:t>
        <a:bodyPr/>
        <a:lstStyle/>
        <a:p>
          <a:endParaRPr lang="en-US"/>
        </a:p>
      </dgm:t>
    </dgm:pt>
    <dgm:pt modelId="{12D6F5FE-3063-4162-B767-6AD6A969AC0D}" type="sibTrans" cxnId="{161EE0E0-C83F-4208-B2D0-548BA5DA6CCB}">
      <dgm:prSet/>
      <dgm:spPr/>
      <dgm:t>
        <a:bodyPr/>
        <a:lstStyle/>
        <a:p>
          <a:endParaRPr lang="en-US"/>
        </a:p>
      </dgm:t>
    </dgm:pt>
    <dgm:pt modelId="{5BE16076-436B-446E-ADFD-F22229D0F064}">
      <dgm:prSet phldrT="[Text]" custT="1"/>
      <dgm:spPr/>
      <dgm:t>
        <a:bodyPr/>
        <a:lstStyle/>
        <a:p>
          <a:pPr algn="ctr"/>
          <a:r>
            <a:rPr lang="sr-Cyrl-RS" sz="1000" b="1" dirty="0">
              <a:solidFill>
                <a:srgbClr val="EE0000"/>
              </a:solidFill>
              <a:latin typeface="Times New Roman" panose="02020603050405020304" pitchFamily="18" charset="0"/>
              <a:cs typeface="Times New Roman" panose="02020603050405020304" pitchFamily="18" charset="0"/>
            </a:rPr>
            <a:t>2025. година 3,6</a:t>
          </a:r>
          <a:endParaRPr lang="sr-Latn-RS" sz="1000" b="1" dirty="0">
            <a:solidFill>
              <a:srgbClr val="EE0000"/>
            </a:solidFill>
            <a:latin typeface="Times New Roman" panose="02020603050405020304" pitchFamily="18" charset="0"/>
            <a:cs typeface="Times New Roman" panose="02020603050405020304" pitchFamily="18" charset="0"/>
          </a:endParaRPr>
        </a:p>
      </dgm:t>
    </dgm:pt>
    <dgm:pt modelId="{488011DC-F798-46D3-A5F6-6456B4E86F07}" type="parTrans" cxnId="{43A85E6E-2046-4D57-ADFA-1FACAE2DB15C}">
      <dgm:prSet/>
      <dgm:spPr/>
      <dgm:t>
        <a:bodyPr/>
        <a:lstStyle/>
        <a:p>
          <a:endParaRPr lang="en-US"/>
        </a:p>
      </dgm:t>
    </dgm:pt>
    <dgm:pt modelId="{B920E80C-08D3-43D7-8AA7-32CF2D8C99EA}" type="sibTrans" cxnId="{43A85E6E-2046-4D57-ADFA-1FACAE2DB15C}">
      <dgm:prSet/>
      <dgm:spPr/>
      <dgm:t>
        <a:bodyPr/>
        <a:lstStyle/>
        <a:p>
          <a:endParaRPr lang="en-US"/>
        </a:p>
      </dgm:t>
    </dgm:pt>
    <dgm:pt modelId="{E7FB84CD-6C85-4F12-9ED1-677A98805600}">
      <dgm:prSet phldrT="[Text]" custT="1"/>
      <dgm:spPr/>
      <dgm:t>
        <a:bodyPr/>
        <a:lstStyle/>
        <a:p>
          <a:pPr algn="ctr"/>
          <a:r>
            <a:rPr lang="sr-Cyrl-RS" sz="1000" b="1">
              <a:solidFill>
                <a:srgbClr val="EE0000"/>
              </a:solidFill>
              <a:latin typeface="Times New Roman" panose="02020603050405020304" pitchFamily="18" charset="0"/>
              <a:cs typeface="Times New Roman" panose="02020603050405020304" pitchFamily="18" charset="0"/>
            </a:rPr>
            <a:t>2025. година 4,1</a:t>
          </a:r>
          <a:endParaRPr lang="sr-Latn-RS" sz="1000" b="1">
            <a:solidFill>
              <a:srgbClr val="EE0000"/>
            </a:solidFill>
            <a:latin typeface="Times New Roman" panose="02020603050405020304" pitchFamily="18" charset="0"/>
            <a:cs typeface="Times New Roman" panose="02020603050405020304" pitchFamily="18" charset="0"/>
          </a:endParaRPr>
        </a:p>
      </dgm:t>
    </dgm:pt>
    <dgm:pt modelId="{1FAEAD4E-BFB3-4128-8838-2658C45604D1}" type="parTrans" cxnId="{BF43A4E7-7E29-4599-9F85-4E71146C55F8}">
      <dgm:prSet/>
      <dgm:spPr/>
      <dgm:t>
        <a:bodyPr/>
        <a:lstStyle/>
        <a:p>
          <a:endParaRPr lang="en-US"/>
        </a:p>
      </dgm:t>
    </dgm:pt>
    <dgm:pt modelId="{C70A35F0-3DA1-4B4A-B594-CD148D1D2113}" type="sibTrans" cxnId="{BF43A4E7-7E29-4599-9F85-4E71146C55F8}">
      <dgm:prSet/>
      <dgm:spPr/>
      <dgm:t>
        <a:bodyPr/>
        <a:lstStyle/>
        <a:p>
          <a:endParaRPr lang="en-US"/>
        </a:p>
      </dgm:t>
    </dgm:pt>
    <dgm:pt modelId="{29E6C860-62A1-46EE-AD40-1C2872A504F2}">
      <dgm:prSet phldrT="[Text]" custT="1"/>
      <dgm:spPr/>
      <dgm:t>
        <a:bodyPr/>
        <a:lstStyle/>
        <a:p>
          <a:pPr algn="ctr"/>
          <a:r>
            <a:rPr lang="sr-Cyrl-RS" sz="1000" b="1">
              <a:solidFill>
                <a:srgbClr val="EE0000"/>
              </a:solidFill>
              <a:latin typeface="Times New Roman" panose="02020603050405020304" pitchFamily="18" charset="0"/>
              <a:cs typeface="Times New Roman" panose="02020603050405020304" pitchFamily="18" charset="0"/>
            </a:rPr>
            <a:t>2025. година 3,8</a:t>
          </a:r>
          <a:endParaRPr lang="sr-Latn-RS" sz="1000" b="1">
            <a:solidFill>
              <a:srgbClr val="EE0000"/>
            </a:solidFill>
            <a:latin typeface="Times New Roman" panose="02020603050405020304" pitchFamily="18" charset="0"/>
            <a:cs typeface="Times New Roman" panose="02020603050405020304" pitchFamily="18" charset="0"/>
          </a:endParaRPr>
        </a:p>
      </dgm:t>
    </dgm:pt>
    <dgm:pt modelId="{E478F363-37B1-4BA3-9728-CDA64751A99F}" type="parTrans" cxnId="{87FCFC8F-9367-436E-B6F1-FBE158137D44}">
      <dgm:prSet/>
      <dgm:spPr/>
      <dgm:t>
        <a:bodyPr/>
        <a:lstStyle/>
        <a:p>
          <a:endParaRPr lang="en-US"/>
        </a:p>
      </dgm:t>
    </dgm:pt>
    <dgm:pt modelId="{5315AC0D-66B2-43C4-9122-75E7F64F4C4A}" type="sibTrans" cxnId="{87FCFC8F-9367-436E-B6F1-FBE158137D44}">
      <dgm:prSet/>
      <dgm:spPr/>
      <dgm:t>
        <a:bodyPr/>
        <a:lstStyle/>
        <a:p>
          <a:endParaRPr lang="en-US"/>
        </a:p>
      </dgm:t>
    </dgm:pt>
    <dgm:pt modelId="{ECEC7B23-93FE-495B-9A07-442FD5C1DA2C}">
      <dgm:prSet phldrT="[Text]" custT="1"/>
      <dgm:spPr/>
      <dgm:t>
        <a:bodyPr/>
        <a:lstStyle/>
        <a:p>
          <a:pPr algn="ctr"/>
          <a:r>
            <a:rPr lang="sr-Cyrl-RS" sz="1000" b="1">
              <a:solidFill>
                <a:srgbClr val="EE0000"/>
              </a:solidFill>
              <a:latin typeface="Times New Roman" panose="02020603050405020304" pitchFamily="18" charset="0"/>
              <a:cs typeface="Times New Roman" panose="02020603050405020304" pitchFamily="18" charset="0"/>
            </a:rPr>
            <a:t>2025. година 3,9</a:t>
          </a:r>
          <a:endParaRPr lang="sr-Latn-RS" sz="1000" b="1">
            <a:solidFill>
              <a:srgbClr val="EE0000"/>
            </a:solidFill>
            <a:latin typeface="Times New Roman" panose="02020603050405020304" pitchFamily="18" charset="0"/>
            <a:cs typeface="Times New Roman" panose="02020603050405020304" pitchFamily="18" charset="0"/>
          </a:endParaRPr>
        </a:p>
      </dgm:t>
    </dgm:pt>
    <dgm:pt modelId="{6E194401-CD9B-4355-8EAE-5D9911D3D4A0}" type="parTrans" cxnId="{666907CF-6483-4955-AD39-7A37CD7018C0}">
      <dgm:prSet/>
      <dgm:spPr/>
      <dgm:t>
        <a:bodyPr/>
        <a:lstStyle/>
        <a:p>
          <a:endParaRPr lang="en-US"/>
        </a:p>
      </dgm:t>
    </dgm:pt>
    <dgm:pt modelId="{3F093AD2-FB85-4A2A-BFBD-F34B0CE3F70F}" type="sibTrans" cxnId="{666907CF-6483-4955-AD39-7A37CD7018C0}">
      <dgm:prSet/>
      <dgm:spPr/>
      <dgm:t>
        <a:bodyPr/>
        <a:lstStyle/>
        <a:p>
          <a:endParaRPr lang="en-US"/>
        </a:p>
      </dgm:t>
    </dgm:pt>
    <dgm:pt modelId="{2BACFD9E-5263-4301-A89D-0B6EB4432452}">
      <dgm:prSet phldrT="[Text]" custT="1"/>
      <dgm:spPr/>
      <dgm:t>
        <a:bodyPr/>
        <a:lstStyle/>
        <a:p>
          <a:pPr algn="ctr"/>
          <a:r>
            <a:rPr lang="sr-Cyrl-RS" sz="1000" b="1">
              <a:solidFill>
                <a:srgbClr val="EE0000"/>
              </a:solidFill>
              <a:latin typeface="Times New Roman" panose="02020603050405020304" pitchFamily="18" charset="0"/>
              <a:cs typeface="Times New Roman" panose="02020603050405020304" pitchFamily="18" charset="0"/>
            </a:rPr>
            <a:t>2025. година 4,2</a:t>
          </a:r>
          <a:endParaRPr lang="sr-Latn-RS" sz="1000" b="1">
            <a:solidFill>
              <a:srgbClr val="EE0000"/>
            </a:solidFill>
            <a:latin typeface="Times New Roman" panose="02020603050405020304" pitchFamily="18" charset="0"/>
            <a:cs typeface="Times New Roman" panose="02020603050405020304" pitchFamily="18" charset="0"/>
          </a:endParaRPr>
        </a:p>
      </dgm:t>
    </dgm:pt>
    <dgm:pt modelId="{813FF6DC-2ACA-4061-B3CE-29BF7259E8A7}" type="parTrans" cxnId="{FA774110-2887-4A96-A6AF-D2A7D5727222}">
      <dgm:prSet/>
      <dgm:spPr/>
      <dgm:t>
        <a:bodyPr/>
        <a:lstStyle/>
        <a:p>
          <a:endParaRPr lang="en-US"/>
        </a:p>
      </dgm:t>
    </dgm:pt>
    <dgm:pt modelId="{9CA00320-B9EA-41FA-B178-A9C3B0300385}" type="sibTrans" cxnId="{FA774110-2887-4A96-A6AF-D2A7D5727222}">
      <dgm:prSet/>
      <dgm:spPr/>
      <dgm:t>
        <a:bodyPr/>
        <a:lstStyle/>
        <a:p>
          <a:endParaRPr lang="en-US"/>
        </a:p>
      </dgm:t>
    </dgm:pt>
    <dgm:pt modelId="{ABA59341-0442-45B5-876D-3EEA6A109523}">
      <dgm:prSet phldrT="[Text]" custT="1"/>
      <dgm:spPr/>
      <dgm:t>
        <a:bodyPr/>
        <a:lstStyle/>
        <a:p>
          <a:pPr algn="ctr"/>
          <a:r>
            <a:rPr lang="sr-Cyrl-RS" sz="1000" b="1">
              <a:solidFill>
                <a:srgbClr val="EE0000"/>
              </a:solidFill>
              <a:latin typeface="Times New Roman" panose="02020603050405020304" pitchFamily="18" charset="0"/>
              <a:cs typeface="Times New Roman" panose="02020603050405020304" pitchFamily="18" charset="0"/>
            </a:rPr>
            <a:t>2025. година 3,8</a:t>
          </a:r>
          <a:endParaRPr lang="sr-Latn-RS" sz="1000" b="1">
            <a:solidFill>
              <a:srgbClr val="EE0000"/>
            </a:solidFill>
            <a:latin typeface="Times New Roman" panose="02020603050405020304" pitchFamily="18" charset="0"/>
            <a:cs typeface="Times New Roman" panose="02020603050405020304" pitchFamily="18" charset="0"/>
          </a:endParaRPr>
        </a:p>
      </dgm:t>
    </dgm:pt>
    <dgm:pt modelId="{DD681560-EECA-4290-86BD-5391C7988C32}" type="parTrans" cxnId="{76ED272F-73E2-412C-97A3-75CDB4461CF9}">
      <dgm:prSet/>
      <dgm:spPr/>
      <dgm:t>
        <a:bodyPr/>
        <a:lstStyle/>
        <a:p>
          <a:endParaRPr lang="en-US"/>
        </a:p>
      </dgm:t>
    </dgm:pt>
    <dgm:pt modelId="{95A33E7B-46DC-4DAB-9C49-10B925C1052D}" type="sibTrans" cxnId="{76ED272F-73E2-412C-97A3-75CDB4461CF9}">
      <dgm:prSet/>
      <dgm:spPr/>
      <dgm:t>
        <a:bodyPr/>
        <a:lstStyle/>
        <a:p>
          <a:endParaRPr lang="en-US"/>
        </a:p>
      </dgm:t>
    </dgm:pt>
    <dgm:pt modelId="{A35006A5-5771-4C6F-8841-6756B3B3F38F}">
      <dgm:prSet phldrT="[Text]" custT="1"/>
      <dgm:spPr/>
      <dgm:t>
        <a:bodyPr/>
        <a:lstStyle/>
        <a:p>
          <a:pPr algn="ctr"/>
          <a:r>
            <a:rPr lang="sr-Cyrl-RS" sz="1000" b="1">
              <a:solidFill>
                <a:srgbClr val="EE0000"/>
              </a:solidFill>
              <a:latin typeface="Times New Roman" panose="02020603050405020304" pitchFamily="18" charset="0"/>
              <a:cs typeface="Times New Roman" panose="02020603050405020304" pitchFamily="18" charset="0"/>
            </a:rPr>
            <a:t>2025. година 3,5</a:t>
          </a:r>
          <a:endParaRPr lang="sr-Latn-RS" sz="1000" b="1">
            <a:solidFill>
              <a:srgbClr val="EE0000"/>
            </a:solidFill>
            <a:latin typeface="Times New Roman" panose="02020603050405020304" pitchFamily="18" charset="0"/>
            <a:cs typeface="Times New Roman" panose="02020603050405020304" pitchFamily="18" charset="0"/>
          </a:endParaRPr>
        </a:p>
      </dgm:t>
    </dgm:pt>
    <dgm:pt modelId="{8911106A-58B6-446E-9ADC-28E9732BA545}" type="parTrans" cxnId="{20300C71-F6EE-493C-A97C-02D3BF9D2239}">
      <dgm:prSet/>
      <dgm:spPr/>
      <dgm:t>
        <a:bodyPr/>
        <a:lstStyle/>
        <a:p>
          <a:endParaRPr lang="en-US"/>
        </a:p>
      </dgm:t>
    </dgm:pt>
    <dgm:pt modelId="{B1542844-9677-4AD6-B32B-DEB48F64BABF}" type="sibTrans" cxnId="{20300C71-F6EE-493C-A97C-02D3BF9D2239}">
      <dgm:prSet/>
      <dgm:spPr/>
      <dgm:t>
        <a:bodyPr/>
        <a:lstStyle/>
        <a:p>
          <a:endParaRPr lang="en-US"/>
        </a:p>
      </dgm:t>
    </dgm:pt>
    <dgm:pt modelId="{47534B01-94E2-4BFE-A473-1B594128D8B2}">
      <dgm:prSet phldrT="[Text]" custT="1"/>
      <dgm:spPr/>
      <dgm:t>
        <a:bodyPr/>
        <a:lstStyle/>
        <a:p>
          <a:pPr algn="ctr"/>
          <a:r>
            <a:rPr lang="sr-Cyrl-RS" sz="1000" b="1" dirty="0">
              <a:solidFill>
                <a:srgbClr val="EE0000"/>
              </a:solidFill>
              <a:highlight>
                <a:srgbClr val="FFFF00"/>
              </a:highlight>
              <a:latin typeface="Times New Roman" panose="02020603050405020304" pitchFamily="18" charset="0"/>
              <a:cs typeface="Times New Roman" panose="02020603050405020304" pitchFamily="18" charset="0"/>
            </a:rPr>
            <a:t>2025. година 3,2</a:t>
          </a:r>
          <a:endParaRPr lang="sr-Latn-RS" sz="1000" b="1" dirty="0">
            <a:solidFill>
              <a:srgbClr val="EE0000"/>
            </a:solidFill>
            <a:highlight>
              <a:srgbClr val="FFFF00"/>
            </a:highlight>
            <a:latin typeface="Times New Roman" panose="02020603050405020304" pitchFamily="18" charset="0"/>
            <a:cs typeface="Times New Roman" panose="02020603050405020304" pitchFamily="18" charset="0"/>
          </a:endParaRPr>
        </a:p>
      </dgm:t>
    </dgm:pt>
    <dgm:pt modelId="{1F8A3919-18EC-445E-91EB-EE0371F20CCF}" type="parTrans" cxnId="{3368D257-F119-45AC-AAD5-EE2E66DD987A}">
      <dgm:prSet/>
      <dgm:spPr/>
      <dgm:t>
        <a:bodyPr/>
        <a:lstStyle/>
        <a:p>
          <a:endParaRPr lang="en-US"/>
        </a:p>
      </dgm:t>
    </dgm:pt>
    <dgm:pt modelId="{745ACAA3-FB78-412D-BCDA-65A301E2FACE}" type="sibTrans" cxnId="{3368D257-F119-45AC-AAD5-EE2E66DD987A}">
      <dgm:prSet/>
      <dgm:spPr/>
      <dgm:t>
        <a:bodyPr/>
        <a:lstStyle/>
        <a:p>
          <a:endParaRPr lang="en-US"/>
        </a:p>
      </dgm:t>
    </dgm:pt>
    <dgm:pt modelId="{64BF08CF-E9B7-485C-BF77-19A19877FA1F}">
      <dgm:prSet phldrT="[Text]" custT="1"/>
      <dgm:spPr/>
      <dgm:t>
        <a:bodyPr/>
        <a:lstStyle/>
        <a:p>
          <a:pPr algn="ctr"/>
          <a:r>
            <a:rPr lang="sr-Cyrl-RS" sz="1000" b="1">
              <a:solidFill>
                <a:srgbClr val="EE0000"/>
              </a:solidFill>
              <a:latin typeface="Times New Roman" panose="02020603050405020304" pitchFamily="18" charset="0"/>
              <a:cs typeface="Times New Roman" panose="02020603050405020304" pitchFamily="18" charset="0"/>
            </a:rPr>
            <a:t>2025. година 3,5</a:t>
          </a:r>
          <a:endParaRPr lang="sr-Latn-RS" sz="1000" b="1">
            <a:solidFill>
              <a:srgbClr val="EE0000"/>
            </a:solidFill>
            <a:latin typeface="Times New Roman" panose="02020603050405020304" pitchFamily="18" charset="0"/>
            <a:cs typeface="Times New Roman" panose="02020603050405020304" pitchFamily="18" charset="0"/>
          </a:endParaRPr>
        </a:p>
      </dgm:t>
    </dgm:pt>
    <dgm:pt modelId="{4D5BC8C9-46CE-4901-A95A-A2AFBFC89FBF}" type="parTrans" cxnId="{D2F53907-7034-41A6-A8CC-7FD86DE7F7EE}">
      <dgm:prSet/>
      <dgm:spPr/>
      <dgm:t>
        <a:bodyPr/>
        <a:lstStyle/>
        <a:p>
          <a:endParaRPr lang="en-US"/>
        </a:p>
      </dgm:t>
    </dgm:pt>
    <dgm:pt modelId="{9E1A5498-66DE-4521-901B-8E7EFB578897}" type="sibTrans" cxnId="{D2F53907-7034-41A6-A8CC-7FD86DE7F7EE}">
      <dgm:prSet/>
      <dgm:spPr/>
      <dgm:t>
        <a:bodyPr/>
        <a:lstStyle/>
        <a:p>
          <a:endParaRPr lang="en-US"/>
        </a:p>
      </dgm:t>
    </dgm:pt>
    <dgm:pt modelId="{0AF97523-A3A9-415D-AE98-0230984EDDCA}">
      <dgm:prSet phldrT="[Text]" custT="1"/>
      <dgm:spPr/>
      <dgm:t>
        <a:bodyPr/>
        <a:lstStyle/>
        <a:p>
          <a:pPr algn="ctr"/>
          <a:r>
            <a:rPr lang="sr-Cyrl-RS" sz="1000" b="1">
              <a:solidFill>
                <a:srgbClr val="EE0000"/>
              </a:solidFill>
              <a:latin typeface="Times New Roman" panose="02020603050405020304" pitchFamily="18" charset="0"/>
              <a:cs typeface="Times New Roman" panose="02020603050405020304" pitchFamily="18" charset="0"/>
            </a:rPr>
            <a:t>2025. година 3,8</a:t>
          </a:r>
          <a:endParaRPr lang="sr-Latn-RS" sz="1000" b="1">
            <a:solidFill>
              <a:srgbClr val="EE0000"/>
            </a:solidFill>
            <a:latin typeface="Times New Roman" panose="02020603050405020304" pitchFamily="18" charset="0"/>
            <a:cs typeface="Times New Roman" panose="02020603050405020304" pitchFamily="18" charset="0"/>
          </a:endParaRPr>
        </a:p>
      </dgm:t>
    </dgm:pt>
    <dgm:pt modelId="{944AFAEC-E900-4B64-851D-B19D27AA6941}" type="parTrans" cxnId="{0906F76C-AC3F-4DEA-B607-9FC93DA949F0}">
      <dgm:prSet/>
      <dgm:spPr/>
      <dgm:t>
        <a:bodyPr/>
        <a:lstStyle/>
        <a:p>
          <a:endParaRPr lang="en-US"/>
        </a:p>
      </dgm:t>
    </dgm:pt>
    <dgm:pt modelId="{810A8ECB-DC88-4B1F-8BD2-53924682944F}" type="sibTrans" cxnId="{0906F76C-AC3F-4DEA-B607-9FC93DA949F0}">
      <dgm:prSet/>
      <dgm:spPr/>
      <dgm:t>
        <a:bodyPr/>
        <a:lstStyle/>
        <a:p>
          <a:endParaRPr lang="en-US"/>
        </a:p>
      </dgm:t>
    </dgm:pt>
    <dgm:pt modelId="{42B5E4EF-C378-49BB-8807-729D9AB0A2F4}" type="pres">
      <dgm:prSet presAssocID="{02474AD3-07A2-4D36-8EEE-3D9868344AF0}" presName="diagram" presStyleCnt="0">
        <dgm:presLayoutVars>
          <dgm:dir/>
          <dgm:resizeHandles val="exact"/>
        </dgm:presLayoutVars>
      </dgm:prSet>
      <dgm:spPr/>
      <dgm:t>
        <a:bodyPr/>
        <a:lstStyle/>
        <a:p>
          <a:endParaRPr lang="en-US"/>
        </a:p>
      </dgm:t>
    </dgm:pt>
    <dgm:pt modelId="{61AC783E-2668-4900-89EC-A6BD9EA6491E}" type="pres">
      <dgm:prSet presAssocID="{72C227A7-1077-4C54-8B54-465561C125BC}" presName="node" presStyleLbl="node1" presStyleIdx="0" presStyleCnt="11">
        <dgm:presLayoutVars>
          <dgm:bulletEnabled val="1"/>
        </dgm:presLayoutVars>
      </dgm:prSet>
      <dgm:spPr/>
      <dgm:t>
        <a:bodyPr/>
        <a:lstStyle/>
        <a:p>
          <a:endParaRPr lang="en-US"/>
        </a:p>
      </dgm:t>
    </dgm:pt>
    <dgm:pt modelId="{7F73E484-5CD1-4D0D-9770-F0CA85DF8DA9}" type="pres">
      <dgm:prSet presAssocID="{9AFF1158-F2B1-475F-BBBC-CC9E74C610AE}" presName="sibTrans" presStyleCnt="0"/>
      <dgm:spPr/>
    </dgm:pt>
    <dgm:pt modelId="{1551A074-C3C4-4982-92F6-A572C5A6012A}" type="pres">
      <dgm:prSet presAssocID="{04FFEA94-6EDA-4E43-B5FC-08499523901F}" presName="node" presStyleLbl="node1" presStyleIdx="1" presStyleCnt="11">
        <dgm:presLayoutVars>
          <dgm:bulletEnabled val="1"/>
        </dgm:presLayoutVars>
      </dgm:prSet>
      <dgm:spPr/>
      <dgm:t>
        <a:bodyPr/>
        <a:lstStyle/>
        <a:p>
          <a:endParaRPr lang="en-US"/>
        </a:p>
      </dgm:t>
    </dgm:pt>
    <dgm:pt modelId="{58CFE63B-2AD7-4DA1-B788-27AF202B5151}" type="pres">
      <dgm:prSet presAssocID="{6951C674-D511-4469-B765-E088D77B3836}" presName="sibTrans" presStyleCnt="0"/>
      <dgm:spPr/>
    </dgm:pt>
    <dgm:pt modelId="{A91EE406-F7DB-46AA-A300-F41EA8C86B60}" type="pres">
      <dgm:prSet presAssocID="{A3859CE5-8C8D-4FEA-8D18-AE3798E1C01D}" presName="node" presStyleLbl="node1" presStyleIdx="2" presStyleCnt="11">
        <dgm:presLayoutVars>
          <dgm:bulletEnabled val="1"/>
        </dgm:presLayoutVars>
      </dgm:prSet>
      <dgm:spPr/>
      <dgm:t>
        <a:bodyPr/>
        <a:lstStyle/>
        <a:p>
          <a:endParaRPr lang="en-US"/>
        </a:p>
      </dgm:t>
    </dgm:pt>
    <dgm:pt modelId="{DC50FFAD-F20D-4A9B-A2FE-FE2B671D6CB0}" type="pres">
      <dgm:prSet presAssocID="{A870AE26-4396-4B9D-9A4F-BA43CE15F32C}" presName="sibTrans" presStyleCnt="0"/>
      <dgm:spPr/>
    </dgm:pt>
    <dgm:pt modelId="{40341981-6D46-4D91-A2F4-BA6B535EC155}" type="pres">
      <dgm:prSet presAssocID="{B324E9E9-739C-4A3D-BC48-B786C88DA98F}" presName="node" presStyleLbl="node1" presStyleIdx="3" presStyleCnt="11" custScaleX="106667" custScaleY="110185">
        <dgm:presLayoutVars>
          <dgm:bulletEnabled val="1"/>
        </dgm:presLayoutVars>
      </dgm:prSet>
      <dgm:spPr/>
      <dgm:t>
        <a:bodyPr/>
        <a:lstStyle/>
        <a:p>
          <a:endParaRPr lang="en-US"/>
        </a:p>
      </dgm:t>
    </dgm:pt>
    <dgm:pt modelId="{8F4B804C-5588-4BD8-A751-D3A7A6EDF93D}" type="pres">
      <dgm:prSet presAssocID="{75637DF3-7A55-49D0-AC4A-7BDD904645BF}" presName="sibTrans" presStyleCnt="0"/>
      <dgm:spPr/>
    </dgm:pt>
    <dgm:pt modelId="{69634B19-E8D1-4CBC-9A74-BF971D3F22B5}" type="pres">
      <dgm:prSet presAssocID="{6AED6CC6-6085-4B04-8BB5-518CA32AA45A}" presName="node" presStyleLbl="node1" presStyleIdx="4" presStyleCnt="11" custScaleX="103333" custScaleY="110185">
        <dgm:presLayoutVars>
          <dgm:bulletEnabled val="1"/>
        </dgm:presLayoutVars>
      </dgm:prSet>
      <dgm:spPr/>
      <dgm:t>
        <a:bodyPr/>
        <a:lstStyle/>
        <a:p>
          <a:endParaRPr lang="en-US"/>
        </a:p>
      </dgm:t>
    </dgm:pt>
    <dgm:pt modelId="{ACE958E7-5398-41F3-97E4-2617B9A0BADB}" type="pres">
      <dgm:prSet presAssocID="{F8FC179C-6B37-401B-AC5D-97D09356B62D}" presName="sibTrans" presStyleCnt="0"/>
      <dgm:spPr/>
    </dgm:pt>
    <dgm:pt modelId="{A95E1EA4-BF5F-4A50-8AE5-C2090E39217B}" type="pres">
      <dgm:prSet presAssocID="{A89AC171-8D75-46B1-9C29-409A1B9FC167}" presName="node" presStyleLbl="node1" presStyleIdx="5" presStyleCnt="11">
        <dgm:presLayoutVars>
          <dgm:bulletEnabled val="1"/>
        </dgm:presLayoutVars>
      </dgm:prSet>
      <dgm:spPr/>
      <dgm:t>
        <a:bodyPr/>
        <a:lstStyle/>
        <a:p>
          <a:endParaRPr lang="en-US"/>
        </a:p>
      </dgm:t>
    </dgm:pt>
    <dgm:pt modelId="{9BC01B26-ECB1-4866-9AAC-9584B6804488}" type="pres">
      <dgm:prSet presAssocID="{E9935F6A-ECE4-4743-9A26-9223F382FCB4}" presName="sibTrans" presStyleCnt="0"/>
      <dgm:spPr/>
    </dgm:pt>
    <dgm:pt modelId="{138EB3EF-ED2B-4C4D-A8E0-DE7B1BFDF98D}" type="pres">
      <dgm:prSet presAssocID="{F9072F17-FC8B-41DC-AFF0-9ABC616DE396}" presName="node" presStyleLbl="node1" presStyleIdx="6" presStyleCnt="11">
        <dgm:presLayoutVars>
          <dgm:bulletEnabled val="1"/>
        </dgm:presLayoutVars>
      </dgm:prSet>
      <dgm:spPr/>
      <dgm:t>
        <a:bodyPr/>
        <a:lstStyle/>
        <a:p>
          <a:endParaRPr lang="en-US"/>
        </a:p>
      </dgm:t>
    </dgm:pt>
    <dgm:pt modelId="{792E1AB3-5128-49F3-A704-230830709C57}" type="pres">
      <dgm:prSet presAssocID="{99034137-4983-4FE4-A8B0-452AF86896E3}" presName="sibTrans" presStyleCnt="0"/>
      <dgm:spPr/>
    </dgm:pt>
    <dgm:pt modelId="{57F4AAE9-809A-4BDE-8F02-5CCCA15444FB}" type="pres">
      <dgm:prSet presAssocID="{C64699E2-4ADA-4158-AA55-9D18FCE1EBC3}" presName="node" presStyleLbl="node1" presStyleIdx="7" presStyleCnt="11" custScaleY="118519">
        <dgm:presLayoutVars>
          <dgm:bulletEnabled val="1"/>
        </dgm:presLayoutVars>
      </dgm:prSet>
      <dgm:spPr/>
      <dgm:t>
        <a:bodyPr/>
        <a:lstStyle/>
        <a:p>
          <a:endParaRPr lang="en-US"/>
        </a:p>
      </dgm:t>
    </dgm:pt>
    <dgm:pt modelId="{16ED80F5-983E-452A-AF61-63F86C866B7B}" type="pres">
      <dgm:prSet presAssocID="{3F615294-6780-4471-98C3-0728C9E57079}" presName="sibTrans" presStyleCnt="0"/>
      <dgm:spPr/>
    </dgm:pt>
    <dgm:pt modelId="{68643A27-0F9E-4FBD-997A-338E0ABEA958}" type="pres">
      <dgm:prSet presAssocID="{B0CE3EB7-86F2-41FD-B436-1857C27496D1}" presName="node" presStyleLbl="node1" presStyleIdx="8" presStyleCnt="11">
        <dgm:presLayoutVars>
          <dgm:bulletEnabled val="1"/>
        </dgm:presLayoutVars>
      </dgm:prSet>
      <dgm:spPr/>
      <dgm:t>
        <a:bodyPr/>
        <a:lstStyle/>
        <a:p>
          <a:endParaRPr lang="en-US"/>
        </a:p>
      </dgm:t>
    </dgm:pt>
    <dgm:pt modelId="{F6502DBA-9706-4879-84F6-776EA46FA9F4}" type="pres">
      <dgm:prSet presAssocID="{9B7340B5-17DC-4C97-B919-1A14C222FAF7}" presName="sibTrans" presStyleCnt="0"/>
      <dgm:spPr/>
    </dgm:pt>
    <dgm:pt modelId="{03B7C2A4-DBDF-41D8-8E89-FC2648A847A4}" type="pres">
      <dgm:prSet presAssocID="{9ED84533-1DD8-4581-BA55-B2AB7E631F1A}" presName="node" presStyleLbl="node1" presStyleIdx="9" presStyleCnt="11">
        <dgm:presLayoutVars>
          <dgm:bulletEnabled val="1"/>
        </dgm:presLayoutVars>
      </dgm:prSet>
      <dgm:spPr/>
      <dgm:t>
        <a:bodyPr/>
        <a:lstStyle/>
        <a:p>
          <a:endParaRPr lang="en-US"/>
        </a:p>
      </dgm:t>
    </dgm:pt>
    <dgm:pt modelId="{3D67D783-DFA0-45F6-B302-3B00789B8876}" type="pres">
      <dgm:prSet presAssocID="{1A43853D-8E08-4C48-8A2A-699BD7F3EC27}" presName="sibTrans" presStyleCnt="0"/>
      <dgm:spPr/>
    </dgm:pt>
    <dgm:pt modelId="{F679ADE8-20B6-4A2F-8CFE-C9D024867C37}" type="pres">
      <dgm:prSet presAssocID="{A7A82FE7-43CA-4AFA-ACB1-929A82143EE2}" presName="node" presStyleLbl="node1" presStyleIdx="10" presStyleCnt="11" custScaleY="132615">
        <dgm:presLayoutVars>
          <dgm:bulletEnabled val="1"/>
        </dgm:presLayoutVars>
      </dgm:prSet>
      <dgm:spPr/>
      <dgm:t>
        <a:bodyPr/>
        <a:lstStyle/>
        <a:p>
          <a:endParaRPr lang="en-US"/>
        </a:p>
      </dgm:t>
    </dgm:pt>
  </dgm:ptLst>
  <dgm:cxnLst>
    <dgm:cxn modelId="{0297D47A-CBDA-4CA5-AC7B-AEC3A404B369}" type="presOf" srcId="{91CCA14E-D9DA-413D-9DF4-296E18A9CF07}" destId="{A95E1EA4-BF5F-4A50-8AE5-C2090E39217B}" srcOrd="0" destOrd="3" presId="urn:microsoft.com/office/officeart/2005/8/layout/default"/>
    <dgm:cxn modelId="{C972041B-A1B9-41B6-96C7-66C7BB530A14}" type="presOf" srcId="{8E165A12-38AC-4917-9CD5-0C462BAF107B}" destId="{69634B19-E8D1-4CBC-9A74-BF971D3F22B5}" srcOrd="0" destOrd="2" presId="urn:microsoft.com/office/officeart/2005/8/layout/default"/>
    <dgm:cxn modelId="{A4301EDA-2B5E-443B-BAB9-AA15908502D2}" type="presOf" srcId="{961A8150-4549-4E27-8E03-C3B6F4AEBA4F}" destId="{1551A074-C3C4-4982-92F6-A572C5A6012A}" srcOrd="0" destOrd="3" presId="urn:microsoft.com/office/officeart/2005/8/layout/default"/>
    <dgm:cxn modelId="{7C8E58E2-3A94-4F65-8208-C6D089E83AE0}" srcId="{72C227A7-1077-4C54-8B54-465561C125BC}" destId="{0E704490-F562-41B7-B678-AA51E20F7F89}" srcOrd="0" destOrd="0" parTransId="{A50A7364-DCF4-4674-860B-A06D412437CE}" sibTransId="{7624C774-47EE-4FE5-86E7-3F68812A1981}"/>
    <dgm:cxn modelId="{C4FD3525-3298-4C14-AF89-BE4805434ABD}" type="presOf" srcId="{72C227A7-1077-4C54-8B54-465561C125BC}" destId="{61AC783E-2668-4900-89EC-A6BD9EA6491E}" srcOrd="0" destOrd="0" presId="urn:microsoft.com/office/officeart/2005/8/layout/default"/>
    <dgm:cxn modelId="{BB90450D-1839-4281-873C-4C472CC596E3}" srcId="{02474AD3-07A2-4D36-8EEE-3D9868344AF0}" destId="{72C227A7-1077-4C54-8B54-465561C125BC}" srcOrd="0" destOrd="0" parTransId="{47AA5AE7-1F39-4314-B389-F56A2E9D97D8}" sibTransId="{9AFF1158-F2B1-475F-BBBC-CC9E74C610AE}"/>
    <dgm:cxn modelId="{215F2E8A-6696-4C49-B29C-A96F9A9B7570}" type="presOf" srcId="{B51C683F-3EE4-4B18-BCE6-33D29238C856}" destId="{40341981-6D46-4D91-A2F4-BA6B535EC155}" srcOrd="0" destOrd="2" presId="urn:microsoft.com/office/officeart/2005/8/layout/default"/>
    <dgm:cxn modelId="{0A166ECF-7BF2-438C-9FCF-0F76EFB23EBC}" srcId="{04FFEA94-6EDA-4E43-B5FC-08499523901F}" destId="{20FA58B1-33FF-4D6E-97D5-506AB115828E}" srcOrd="1" destOrd="0" parTransId="{463A95C1-D151-445B-A38D-398D652EF10B}" sibTransId="{2C6523A1-AF14-4D82-9974-9EEAC8DD30B6}"/>
    <dgm:cxn modelId="{0906F76C-AC3F-4DEA-B607-9FC93DA949F0}" srcId="{A7A82FE7-43CA-4AFA-ACB1-929A82143EE2}" destId="{0AF97523-A3A9-415D-AE98-0230984EDDCA}" srcOrd="3" destOrd="0" parTransId="{944AFAEC-E900-4B64-851D-B19D27AA6941}" sibTransId="{810A8ECB-DC88-4B1F-8BD2-53924682944F}"/>
    <dgm:cxn modelId="{5D5E820E-6D4A-481F-A74F-468B1BA43FA6}" srcId="{9ED84533-1DD8-4581-BA55-B2AB7E631F1A}" destId="{1E318933-FC5A-4855-9FEE-6F84BAFF353E}" srcOrd="2" destOrd="0" parTransId="{6A321F62-16A4-4D3C-8F0C-5A9467C73FC8}" sibTransId="{A8549FDE-0B9C-4EDA-8F37-6D5E24191ED2}"/>
    <dgm:cxn modelId="{BF43A4E7-7E29-4599-9F85-4E71146C55F8}" srcId="{A3859CE5-8C8D-4FEA-8D18-AE3798E1C01D}" destId="{E7FB84CD-6C85-4F12-9ED1-677A98805600}" srcOrd="3" destOrd="0" parTransId="{1FAEAD4E-BFB3-4128-8838-2658C45604D1}" sibTransId="{C70A35F0-3DA1-4B4A-B594-CD148D1D2113}"/>
    <dgm:cxn modelId="{01BF8568-304C-46EF-8183-3CA9195C6774}" type="presOf" srcId="{F302D0AD-6497-4C1E-A7EB-1BCAF358F511}" destId="{68643A27-0F9E-4FBD-997A-338E0ABEA958}" srcOrd="0" destOrd="3" presId="urn:microsoft.com/office/officeart/2005/8/layout/default"/>
    <dgm:cxn modelId="{F3AC082F-9F38-4249-A6AC-1E1820621870}" type="presOf" srcId="{9A063B5D-8C28-440C-8D6C-E2024BC8B4C9}" destId="{F679ADE8-20B6-4A2F-8CFE-C9D024867C37}" srcOrd="0" destOrd="1" presId="urn:microsoft.com/office/officeart/2005/8/layout/default"/>
    <dgm:cxn modelId="{5180217B-7093-48CC-AAB7-ADFA108A30B8}" type="presOf" srcId="{9A08EED9-E7D1-459D-AA37-EDBA18D9E5E8}" destId="{68643A27-0F9E-4FBD-997A-338E0ABEA958}" srcOrd="0" destOrd="2" presId="urn:microsoft.com/office/officeart/2005/8/layout/default"/>
    <dgm:cxn modelId="{6129637D-C606-4A7C-8E30-1EA40BC5FAC0}" srcId="{04FFEA94-6EDA-4E43-B5FC-08499523901F}" destId="{72AEB232-D6EA-4AD1-8D22-A3F59B69C864}" srcOrd="0" destOrd="0" parTransId="{42930A89-4B1C-4F3F-9495-5780C892035C}" sibTransId="{2228A896-D244-471C-90AC-C3E9D1C76A24}"/>
    <dgm:cxn modelId="{3D14137B-E47F-40E7-8D80-500B9D578440}" srcId="{A89AC171-8D75-46B1-9C29-409A1B9FC167}" destId="{5481E5E9-E4CA-4991-8F6E-535C1241337D}" srcOrd="0" destOrd="0" parTransId="{A3D0EA0F-2659-447F-A04D-A02808A361C3}" sibTransId="{B0168B0C-1CE9-441A-80FF-A773D943D410}"/>
    <dgm:cxn modelId="{04859A70-5472-4085-AE98-DDD59BAB87DA}" srcId="{72C227A7-1077-4C54-8B54-465561C125BC}" destId="{911CCC8A-274E-4F9B-BC09-CE1BF69F5679}" srcOrd="1" destOrd="0" parTransId="{364F2582-AC94-4FC8-97D9-70396C14F598}" sibTransId="{AABA850E-1AAC-4090-98F0-8322AA0548E2}"/>
    <dgm:cxn modelId="{C2A1D804-D487-43DB-8D70-FC1848E43753}" type="presOf" srcId="{BAA2DC6C-CA65-4A8A-8C1B-9933C3796F5F}" destId="{69634B19-E8D1-4CBC-9A74-BF971D3F22B5}" srcOrd="0" destOrd="3" presId="urn:microsoft.com/office/officeart/2005/8/layout/default"/>
    <dgm:cxn modelId="{651541B9-0658-4879-B6B7-C9D959CEA39B}" srcId="{72C227A7-1077-4C54-8B54-465561C125BC}" destId="{73E9DC4F-21BA-4E72-BB34-EDC0DE8A032E}" srcOrd="2" destOrd="0" parTransId="{EBCA984E-6B36-4BAB-88CB-CEF3F76DDD68}" sibTransId="{88F71CB1-9EB1-4F5D-83F7-A8812FF07887}"/>
    <dgm:cxn modelId="{9F367B79-1040-46FF-A89E-F2E4E95801D0}" srcId="{02474AD3-07A2-4D36-8EEE-3D9868344AF0}" destId="{B0CE3EB7-86F2-41FD-B436-1857C27496D1}" srcOrd="8" destOrd="0" parTransId="{F2AE3813-D6B6-4F3A-A1F1-003BA5F29C6E}" sibTransId="{9B7340B5-17DC-4C97-B919-1A14C222FAF7}"/>
    <dgm:cxn modelId="{25988E91-DEF0-497C-B73E-8CAB167B4DDD}" srcId="{F9072F17-FC8B-41DC-AFF0-9ABC616DE396}" destId="{1895D757-E318-447A-973F-D0B85C56E2BD}" srcOrd="1" destOrd="0" parTransId="{6A87DE6E-35E4-4300-B492-993D65E31D01}" sibTransId="{32451D03-B8D2-4754-841B-1BCF802F759F}"/>
    <dgm:cxn modelId="{8632AEB0-A9C6-40E3-92A1-04F1C5540DFB}" srcId="{A3859CE5-8C8D-4FEA-8D18-AE3798E1C01D}" destId="{CE601A43-935E-45D1-AD99-A63C944D0732}" srcOrd="0" destOrd="0" parTransId="{B20C2040-2EA2-48D5-B232-5FE7A8E07025}" sibTransId="{54369F43-548A-416A-8C03-5F84D339C41B}"/>
    <dgm:cxn modelId="{336CAB8C-8982-4684-88B4-8BB357DCF393}" type="presOf" srcId="{5481E5E9-E4CA-4991-8F6E-535C1241337D}" destId="{A95E1EA4-BF5F-4A50-8AE5-C2090E39217B}" srcOrd="0" destOrd="1" presId="urn:microsoft.com/office/officeart/2005/8/layout/default"/>
    <dgm:cxn modelId="{5589030E-1093-4820-92F3-922AF1C83881}" type="presOf" srcId="{213EE1CC-B0B3-4452-80E4-7AC8B7B3C760}" destId="{40341981-6D46-4D91-A2F4-BA6B535EC155}" srcOrd="0" destOrd="3" presId="urn:microsoft.com/office/officeart/2005/8/layout/default"/>
    <dgm:cxn modelId="{F2499A5C-B380-49FB-9F4D-0C035EAE0571}" type="presOf" srcId="{395E6565-3735-43F4-9ECC-36058E0E22A9}" destId="{03B7C2A4-DBDF-41D8-8E89-FC2648A847A4}" srcOrd="0" destOrd="1" presId="urn:microsoft.com/office/officeart/2005/8/layout/default"/>
    <dgm:cxn modelId="{B5536A69-BC27-481B-B715-BFEA1E2A5E67}" type="presOf" srcId="{20FA58B1-33FF-4D6E-97D5-506AB115828E}" destId="{1551A074-C3C4-4982-92F6-A572C5A6012A}" srcOrd="0" destOrd="2" presId="urn:microsoft.com/office/officeart/2005/8/layout/default"/>
    <dgm:cxn modelId="{3608C59C-EFBC-4C98-B80E-40ABC657642E}" type="presOf" srcId="{47534B01-94E2-4BFE-A473-1B594128D8B2}" destId="{68643A27-0F9E-4FBD-997A-338E0ABEA958}" srcOrd="0" destOrd="4" presId="urn:microsoft.com/office/officeart/2005/8/layout/default"/>
    <dgm:cxn modelId="{115366EB-F899-4799-A660-DF033CA9EAB8}" type="presOf" srcId="{A35006A5-5771-4C6F-8841-6756B3B3F38F}" destId="{57F4AAE9-809A-4BDE-8F02-5CCCA15444FB}" srcOrd="0" destOrd="4" presId="urn:microsoft.com/office/officeart/2005/8/layout/default"/>
    <dgm:cxn modelId="{20300C71-F6EE-493C-A97C-02D3BF9D2239}" srcId="{C64699E2-4ADA-4158-AA55-9D18FCE1EBC3}" destId="{A35006A5-5771-4C6F-8841-6756B3B3F38F}" srcOrd="3" destOrd="0" parTransId="{8911106A-58B6-446E-9ADC-28E9732BA545}" sibTransId="{B1542844-9677-4AD6-B32B-DEB48F64BABF}"/>
    <dgm:cxn modelId="{161EE0E0-C83F-4208-B2D0-548BA5DA6CCB}" srcId="{72C227A7-1077-4C54-8B54-465561C125BC}" destId="{EEBB5763-BC44-4808-8EFD-0DBD1968722B}" srcOrd="3" destOrd="0" parTransId="{6045A975-9932-41FD-9B8D-D9FA1C2804DB}" sibTransId="{12D6F5FE-3063-4162-B767-6AD6A969AC0D}"/>
    <dgm:cxn modelId="{87FCFC8F-9367-436E-B6F1-FBE158137D44}" srcId="{B324E9E9-739C-4A3D-BC48-B786C88DA98F}" destId="{29E6C860-62A1-46EE-AD40-1C2872A504F2}" srcOrd="3" destOrd="0" parTransId="{E478F363-37B1-4BA3-9728-CDA64751A99F}" sibTransId="{5315AC0D-66B2-43C4-9122-75E7F64F4C4A}"/>
    <dgm:cxn modelId="{5D2D927A-A9A2-4043-820E-0FDCA5CB0822}" type="presOf" srcId="{29E6C860-62A1-46EE-AD40-1C2872A504F2}" destId="{40341981-6D46-4D91-A2F4-BA6B535EC155}" srcOrd="0" destOrd="4" presId="urn:microsoft.com/office/officeart/2005/8/layout/default"/>
    <dgm:cxn modelId="{52FFCB69-FCF5-4F9A-AC74-50C89512CEB9}" srcId="{B0CE3EB7-86F2-41FD-B436-1857C27496D1}" destId="{9A08EED9-E7D1-459D-AA37-EDBA18D9E5E8}" srcOrd="1" destOrd="0" parTransId="{F0AA4705-560B-42FF-9321-9FF0BC630BFA}" sibTransId="{19F18F32-197C-4024-8A09-A442FCB127D3}"/>
    <dgm:cxn modelId="{1B3E9F34-F3F4-4C67-B786-9748945047B7}" type="presOf" srcId="{4EB98AB7-A516-4AC2-8D3D-85A9D26AAA82}" destId="{57F4AAE9-809A-4BDE-8F02-5CCCA15444FB}" srcOrd="0" destOrd="2" presId="urn:microsoft.com/office/officeart/2005/8/layout/default"/>
    <dgm:cxn modelId="{C317D859-0E58-4D14-AA69-526F4C9AFDD1}" type="presOf" srcId="{AFDD53F9-AB5B-4CA7-819D-3661004F78BA}" destId="{03B7C2A4-DBDF-41D8-8E89-FC2648A847A4}" srcOrd="0" destOrd="2" presId="urn:microsoft.com/office/officeart/2005/8/layout/default"/>
    <dgm:cxn modelId="{C3E49CF3-AF57-476B-9B1E-51CD24CE3423}" type="presOf" srcId="{ABA59341-0442-45B5-876D-3EEA6A109523}" destId="{138EB3EF-ED2B-4C4D-A8E0-DE7B1BFDF98D}" srcOrd="0" destOrd="4" presId="urn:microsoft.com/office/officeart/2005/8/layout/default"/>
    <dgm:cxn modelId="{A2094EF9-7DBB-4E29-A0C3-40D2BDE3E886}" type="presOf" srcId="{A7A82FE7-43CA-4AFA-ACB1-929A82143EE2}" destId="{F679ADE8-20B6-4A2F-8CFE-C9D024867C37}" srcOrd="0" destOrd="0" presId="urn:microsoft.com/office/officeart/2005/8/layout/default"/>
    <dgm:cxn modelId="{6547502A-8A4E-4413-9CB8-7F4E0A489ECB}" srcId="{A3859CE5-8C8D-4FEA-8D18-AE3798E1C01D}" destId="{46E8AB93-909D-4A8F-A0AF-9D5E7B7675AE}" srcOrd="1" destOrd="0" parTransId="{D092EF5C-4845-4AF9-BA3C-399F4D1EBF90}" sibTransId="{E329D3A4-1783-4AED-9918-ED90C9DC6E83}"/>
    <dgm:cxn modelId="{03F36732-F75E-487C-8DC8-597A041DD4B5}" type="presOf" srcId="{1895D757-E318-447A-973F-D0B85C56E2BD}" destId="{138EB3EF-ED2B-4C4D-A8E0-DE7B1BFDF98D}" srcOrd="0" destOrd="2" presId="urn:microsoft.com/office/officeart/2005/8/layout/default"/>
    <dgm:cxn modelId="{625D9DFE-8AC2-4CDF-977C-FA944F62E9AF}" type="presOf" srcId="{A3859CE5-8C8D-4FEA-8D18-AE3798E1C01D}" destId="{A91EE406-F7DB-46AA-A300-F41EA8C86B60}" srcOrd="0" destOrd="0" presId="urn:microsoft.com/office/officeart/2005/8/layout/default"/>
    <dgm:cxn modelId="{0A215A45-1316-4C05-8954-F85C353B5771}" srcId="{02474AD3-07A2-4D36-8EEE-3D9868344AF0}" destId="{A7A82FE7-43CA-4AFA-ACB1-929A82143EE2}" srcOrd="10" destOrd="0" parTransId="{2CFE1200-3885-4746-A493-F22AD9AAF5CB}" sibTransId="{E9B7B43E-F395-4CB7-B2A6-31654AF19FAA}"/>
    <dgm:cxn modelId="{62D74785-E68A-4863-BF6F-1D13DC6ED27C}" type="presOf" srcId="{E7FB84CD-6C85-4F12-9ED1-677A98805600}" destId="{A91EE406-F7DB-46AA-A300-F41EA8C86B60}" srcOrd="0" destOrd="4" presId="urn:microsoft.com/office/officeart/2005/8/layout/default"/>
    <dgm:cxn modelId="{8715FAE7-788D-4CE1-8957-A32A744C891A}" srcId="{02474AD3-07A2-4D36-8EEE-3D9868344AF0}" destId="{A3859CE5-8C8D-4FEA-8D18-AE3798E1C01D}" srcOrd="2" destOrd="0" parTransId="{3B9EC92F-6ABF-48DE-9AAB-9D722A3B17DE}" sibTransId="{A870AE26-4396-4B9D-9A4F-BA43CE15F32C}"/>
    <dgm:cxn modelId="{5DBED79D-2306-43BE-862A-ABBCBD9F8C9C}" srcId="{B0CE3EB7-86F2-41FD-B436-1857C27496D1}" destId="{1ED86B66-824C-400C-A79E-93C429E44462}" srcOrd="0" destOrd="0" parTransId="{EAE4C73C-3C02-4631-8C2F-46C29AF13C61}" sibTransId="{2EA13BE4-28C6-4899-81A8-006CF16EF275}"/>
    <dgm:cxn modelId="{AF721913-CB06-49C1-9200-59719449FD7C}" srcId="{A89AC171-8D75-46B1-9C29-409A1B9FC167}" destId="{1717E55B-2740-4146-8ECA-11BE439330A1}" srcOrd="1" destOrd="0" parTransId="{65EE953B-68C3-4453-8702-5C1B426A0DD8}" sibTransId="{812B31B4-C8CF-40FF-9942-6550C207A948}"/>
    <dgm:cxn modelId="{35F9087D-460A-4992-BC9E-C34BBBBCD2F5}" srcId="{9ED84533-1DD8-4581-BA55-B2AB7E631F1A}" destId="{AFDD53F9-AB5B-4CA7-819D-3661004F78BA}" srcOrd="1" destOrd="0" parTransId="{4046E6C1-2103-4F4E-A32C-E2589446040A}" sibTransId="{6E200FB9-7BFB-4CF9-A093-06B6C227B76C}"/>
    <dgm:cxn modelId="{79D631B8-2DCF-46E0-B6EF-465607A3B820}" srcId="{B324E9E9-739C-4A3D-BC48-B786C88DA98F}" destId="{B51C683F-3EE4-4B18-BCE6-33D29238C856}" srcOrd="1" destOrd="0" parTransId="{BF820F9E-0A4A-4B93-9DE0-63FD2614FBC3}" sibTransId="{3F3208CB-E5E1-48D1-B3DB-189BC781A089}"/>
    <dgm:cxn modelId="{46E8C59D-306C-4B45-8269-380755159067}" type="presOf" srcId="{2463866E-552B-450B-8BAF-CE2D54FEF12A}" destId="{138EB3EF-ED2B-4C4D-A8E0-DE7B1BFDF98D}" srcOrd="0" destOrd="1" presId="urn:microsoft.com/office/officeart/2005/8/layout/default"/>
    <dgm:cxn modelId="{457F807A-D823-4643-966D-B217EE2B6131}" srcId="{F9072F17-FC8B-41DC-AFF0-9ABC616DE396}" destId="{2463866E-552B-450B-8BAF-CE2D54FEF12A}" srcOrd="0" destOrd="0" parTransId="{5AEA5AAE-ABB9-4999-BFF7-05C0E7000290}" sibTransId="{8D5262E0-DC36-4B1F-B66A-8FE3BDEA5C3E}"/>
    <dgm:cxn modelId="{D9CFB0EA-D48B-4369-A440-D2B044765078}" srcId="{04FFEA94-6EDA-4E43-B5FC-08499523901F}" destId="{961A8150-4549-4E27-8E03-C3B6F4AEBA4F}" srcOrd="2" destOrd="0" parTransId="{C314C3C9-8B26-4A88-BB59-37C2D90960CE}" sibTransId="{D1730314-21DE-4B8E-8DC0-A6F59BA3AD02}"/>
    <dgm:cxn modelId="{A03DFE4E-36E3-43A1-82DD-7CA0EABECA4E}" srcId="{02474AD3-07A2-4D36-8EEE-3D9868344AF0}" destId="{C64699E2-4ADA-4158-AA55-9D18FCE1EBC3}" srcOrd="7" destOrd="0" parTransId="{40841371-2A9C-44E9-BE55-D6D0FA820D94}" sibTransId="{3F615294-6780-4471-98C3-0728C9E57079}"/>
    <dgm:cxn modelId="{9400BAC4-8612-4F8C-8A6F-D0ACA58C6F90}" type="presOf" srcId="{C64699E2-4ADA-4158-AA55-9D18FCE1EBC3}" destId="{57F4AAE9-809A-4BDE-8F02-5CCCA15444FB}" srcOrd="0" destOrd="0" presId="urn:microsoft.com/office/officeart/2005/8/layout/default"/>
    <dgm:cxn modelId="{4E6D7B02-D9D7-4DA6-BFD1-4718BB3A5BA1}" type="presOf" srcId="{2BACFD9E-5263-4301-A89D-0B6EB4432452}" destId="{A95E1EA4-BF5F-4A50-8AE5-C2090E39217B}" srcOrd="0" destOrd="4" presId="urn:microsoft.com/office/officeart/2005/8/layout/default"/>
    <dgm:cxn modelId="{666907CF-6483-4955-AD39-7A37CD7018C0}" srcId="{6AED6CC6-6085-4B04-8BB5-518CA32AA45A}" destId="{ECEC7B23-93FE-495B-9A07-442FD5C1DA2C}" srcOrd="3" destOrd="0" parTransId="{6E194401-CD9B-4355-8EAE-5D9911D3D4A0}" sibTransId="{3F093AD2-FB85-4A2A-BFBD-F34B0CE3F70F}"/>
    <dgm:cxn modelId="{10EB0854-0D64-4033-856E-B7F0DF62E52D}" srcId="{C64699E2-4ADA-4158-AA55-9D18FCE1EBC3}" destId="{30979DF2-0CC9-4FF2-847A-3F7A65F76810}" srcOrd="0" destOrd="0" parTransId="{6EEADEBA-C527-40EF-8BDC-6ADEA6298729}" sibTransId="{EF834734-F421-4223-8C1D-701A9091A888}"/>
    <dgm:cxn modelId="{43A85E6E-2046-4D57-ADFA-1FACAE2DB15C}" srcId="{04FFEA94-6EDA-4E43-B5FC-08499523901F}" destId="{5BE16076-436B-446E-ADFD-F22229D0F064}" srcOrd="3" destOrd="0" parTransId="{488011DC-F798-46D3-A5F6-6456B4E86F07}" sibTransId="{B920E80C-08D3-43D7-8AA7-32CF2D8C99EA}"/>
    <dgm:cxn modelId="{E698F3FB-D2BC-4447-A211-23809E2666D3}" type="presOf" srcId="{426DEB18-026E-4EE0-9B49-FCA13CCF092C}" destId="{138EB3EF-ED2B-4C4D-A8E0-DE7B1BFDF98D}" srcOrd="0" destOrd="3" presId="urn:microsoft.com/office/officeart/2005/8/layout/default"/>
    <dgm:cxn modelId="{4529BC2B-2E27-4588-953A-2BEBCEE08BDC}" type="presOf" srcId="{6AED6CC6-6085-4B04-8BB5-518CA32AA45A}" destId="{69634B19-E8D1-4CBC-9A74-BF971D3F22B5}" srcOrd="0" destOrd="0" presId="urn:microsoft.com/office/officeart/2005/8/layout/default"/>
    <dgm:cxn modelId="{13853BC5-7DF0-486D-BCBA-B0045EF994A7}" type="presOf" srcId="{9ED84533-1DD8-4581-BA55-B2AB7E631F1A}" destId="{03B7C2A4-DBDF-41D8-8E89-FC2648A847A4}" srcOrd="0" destOrd="0" presId="urn:microsoft.com/office/officeart/2005/8/layout/default"/>
    <dgm:cxn modelId="{81953788-AFA7-4252-BC35-FC76D7E1B80C}" type="presOf" srcId="{72AEB232-D6EA-4AD1-8D22-A3F59B69C864}" destId="{1551A074-C3C4-4982-92F6-A572C5A6012A}" srcOrd="0" destOrd="1" presId="urn:microsoft.com/office/officeart/2005/8/layout/default"/>
    <dgm:cxn modelId="{A1D985C1-1AF4-40A7-BABB-0EA1B61C9C61}" srcId="{A89AC171-8D75-46B1-9C29-409A1B9FC167}" destId="{91CCA14E-D9DA-413D-9DF4-296E18A9CF07}" srcOrd="2" destOrd="0" parTransId="{24FD2576-A3ED-48CC-BC0D-88CD6A5E7E6C}" sibTransId="{153F1D63-AF0A-4952-BA02-C33845EC9066}"/>
    <dgm:cxn modelId="{E8A49640-4898-47B3-8C59-D0FD7DCED7A6}" type="presOf" srcId="{911CCC8A-274E-4F9B-BC09-CE1BF69F5679}" destId="{61AC783E-2668-4900-89EC-A6BD9EA6491E}" srcOrd="0" destOrd="2" presId="urn:microsoft.com/office/officeart/2005/8/layout/default"/>
    <dgm:cxn modelId="{FA774110-2887-4A96-A6AF-D2A7D5727222}" srcId="{A89AC171-8D75-46B1-9C29-409A1B9FC167}" destId="{2BACFD9E-5263-4301-A89D-0B6EB4432452}" srcOrd="3" destOrd="0" parTransId="{813FF6DC-2ACA-4061-B3CE-29BF7259E8A7}" sibTransId="{9CA00320-B9EA-41FA-B178-A9C3B0300385}"/>
    <dgm:cxn modelId="{7EDFA854-B51B-4402-A40C-9EDFBC22A489}" type="presOf" srcId="{A6F35E8C-641C-4D0B-B1FB-9A71120EC698}" destId="{69634B19-E8D1-4CBC-9A74-BF971D3F22B5}" srcOrd="0" destOrd="1" presId="urn:microsoft.com/office/officeart/2005/8/layout/default"/>
    <dgm:cxn modelId="{23B8E101-B50A-42CC-9AD5-EFD80D1D91A8}" type="presOf" srcId="{73E9DC4F-21BA-4E72-BB34-EDC0DE8A032E}" destId="{61AC783E-2668-4900-89EC-A6BD9EA6491E}" srcOrd="0" destOrd="3" presId="urn:microsoft.com/office/officeart/2005/8/layout/default"/>
    <dgm:cxn modelId="{435E46E0-A573-47F6-80C1-F746C90103D5}" type="presOf" srcId="{374DF58B-9166-42CD-BB46-886BC692B150}" destId="{40341981-6D46-4D91-A2F4-BA6B535EC155}" srcOrd="0" destOrd="1" presId="urn:microsoft.com/office/officeart/2005/8/layout/default"/>
    <dgm:cxn modelId="{57898789-D48F-4388-9C67-BFE16746CA7D}" type="presOf" srcId="{B6D5FCDC-2335-4401-9A64-44260006B9EF}" destId="{A91EE406-F7DB-46AA-A300-F41EA8C86B60}" srcOrd="0" destOrd="3" presId="urn:microsoft.com/office/officeart/2005/8/layout/default"/>
    <dgm:cxn modelId="{59985698-A7E3-49B9-BC4B-36FA13F03B40}" type="presOf" srcId="{B0CE3EB7-86F2-41FD-B436-1857C27496D1}" destId="{68643A27-0F9E-4FBD-997A-338E0ABEA958}" srcOrd="0" destOrd="0" presId="urn:microsoft.com/office/officeart/2005/8/layout/default"/>
    <dgm:cxn modelId="{7E1F9F3B-AC91-49DE-97DE-EF2E25F22E10}" srcId="{6AED6CC6-6085-4B04-8BB5-518CA32AA45A}" destId="{8E165A12-38AC-4917-9CD5-0C462BAF107B}" srcOrd="1" destOrd="0" parTransId="{F45E95F3-623C-4DB8-B6EF-34AAEF356FF2}" sibTransId="{DBC3B6D6-9107-4927-85B0-3209FAABC6DB}"/>
    <dgm:cxn modelId="{88D86117-8CEF-45D0-9448-2637A6886E58}" type="presOf" srcId="{B324E9E9-739C-4A3D-BC48-B786C88DA98F}" destId="{40341981-6D46-4D91-A2F4-BA6B535EC155}" srcOrd="0" destOrd="0" presId="urn:microsoft.com/office/officeart/2005/8/layout/default"/>
    <dgm:cxn modelId="{F369A38E-7122-4533-9210-CC86E7D22B26}" type="presOf" srcId="{5BE16076-436B-446E-ADFD-F22229D0F064}" destId="{1551A074-C3C4-4982-92F6-A572C5A6012A}" srcOrd="0" destOrd="4" presId="urn:microsoft.com/office/officeart/2005/8/layout/default"/>
    <dgm:cxn modelId="{CB1DC03E-5FE7-4416-9D04-AED99705C54D}" srcId="{02474AD3-07A2-4D36-8EEE-3D9868344AF0}" destId="{A89AC171-8D75-46B1-9C29-409A1B9FC167}" srcOrd="5" destOrd="0" parTransId="{B7564C3A-4523-4E12-9EA0-1BA2B2BDC532}" sibTransId="{E9935F6A-ECE4-4743-9A26-9223F382FCB4}"/>
    <dgm:cxn modelId="{6CB17A26-C74C-49A2-B989-D2732BB0B108}" type="presOf" srcId="{1E318933-FC5A-4855-9FEE-6F84BAFF353E}" destId="{03B7C2A4-DBDF-41D8-8E89-FC2648A847A4}" srcOrd="0" destOrd="3" presId="urn:microsoft.com/office/officeart/2005/8/layout/default"/>
    <dgm:cxn modelId="{2F9A74EC-00C8-4BFD-8DBB-632965145FDB}" type="presOf" srcId="{1717E55B-2740-4146-8ECA-11BE439330A1}" destId="{A95E1EA4-BF5F-4A50-8AE5-C2090E39217B}" srcOrd="0" destOrd="2" presId="urn:microsoft.com/office/officeart/2005/8/layout/default"/>
    <dgm:cxn modelId="{771B6427-A6BF-4820-B06F-59D5EF491B7F}" srcId="{6AED6CC6-6085-4B04-8BB5-518CA32AA45A}" destId="{A6F35E8C-641C-4D0B-B1FB-9A71120EC698}" srcOrd="0" destOrd="0" parTransId="{4E1B95DB-2637-420C-B0E6-D7312EFE3562}" sibTransId="{90C78E3A-37B8-4317-BF77-02B408CA8228}"/>
    <dgm:cxn modelId="{EF6D6BD7-8408-4B1F-8C6C-68169FB54A52}" srcId="{02474AD3-07A2-4D36-8EEE-3D9868344AF0}" destId="{F9072F17-FC8B-41DC-AFF0-9ABC616DE396}" srcOrd="6" destOrd="0" parTransId="{2951AD2C-1EBD-4EDF-A993-6DF1B283EDF1}" sibTransId="{99034137-4983-4FE4-A8B0-452AF86896E3}"/>
    <dgm:cxn modelId="{A682E324-0670-4992-8D06-E43EF274FD9F}" srcId="{6AED6CC6-6085-4B04-8BB5-518CA32AA45A}" destId="{BAA2DC6C-CA65-4A8A-8C1B-9933C3796F5F}" srcOrd="2" destOrd="0" parTransId="{9652B4E5-A3FD-4A5D-8EF3-EF6870B426F2}" sibTransId="{E3542A6C-14BC-4661-86D1-34B9AD31877F}"/>
    <dgm:cxn modelId="{76ED272F-73E2-412C-97A3-75CDB4461CF9}" srcId="{F9072F17-FC8B-41DC-AFF0-9ABC616DE396}" destId="{ABA59341-0442-45B5-876D-3EEA6A109523}" srcOrd="3" destOrd="0" parTransId="{DD681560-EECA-4290-86BD-5391C7988C32}" sibTransId="{95A33E7B-46DC-4DAB-9C49-10B925C1052D}"/>
    <dgm:cxn modelId="{1EDBF98A-6872-4794-B5FC-57A6D6E33579}" type="presOf" srcId="{30979DF2-0CC9-4FF2-847A-3F7A65F76810}" destId="{57F4AAE9-809A-4BDE-8F02-5CCCA15444FB}" srcOrd="0" destOrd="1" presId="urn:microsoft.com/office/officeart/2005/8/layout/default"/>
    <dgm:cxn modelId="{185BBBA3-D4EB-4661-9D91-2B3192C9DAF9}" srcId="{02474AD3-07A2-4D36-8EEE-3D9868344AF0}" destId="{04FFEA94-6EDA-4E43-B5FC-08499523901F}" srcOrd="1" destOrd="0" parTransId="{6158A6F1-9E29-4371-9B01-0660B6C585AB}" sibTransId="{6951C674-D511-4469-B765-E088D77B3836}"/>
    <dgm:cxn modelId="{95F17330-D5F8-4425-B0C4-63DDEFEE151E}" srcId="{02474AD3-07A2-4D36-8EEE-3D9868344AF0}" destId="{6AED6CC6-6085-4B04-8BB5-518CA32AA45A}" srcOrd="4" destOrd="0" parTransId="{6E527B1C-FDA4-46BA-AE3D-4F28C653ECBD}" sibTransId="{F8FC179C-6B37-401B-AC5D-97D09356B62D}"/>
    <dgm:cxn modelId="{F5EF499D-754B-4EE4-AD10-5A83B5B84D88}" type="presOf" srcId="{21E2CC15-0109-4BC9-A22A-ADFFB371AA20}" destId="{57F4AAE9-809A-4BDE-8F02-5CCCA15444FB}" srcOrd="0" destOrd="3" presId="urn:microsoft.com/office/officeart/2005/8/layout/default"/>
    <dgm:cxn modelId="{8B0C4E96-6458-4482-8EA1-8815C26A95BB}" type="presOf" srcId="{1ED86B66-824C-400C-A79E-93C429E44462}" destId="{68643A27-0F9E-4FBD-997A-338E0ABEA958}" srcOrd="0" destOrd="1" presId="urn:microsoft.com/office/officeart/2005/8/layout/default"/>
    <dgm:cxn modelId="{E217BD66-C565-49C7-B9F0-4FD6839839DB}" type="presOf" srcId="{338D657B-3A13-4D71-B7CC-4B44D45B053A}" destId="{F679ADE8-20B6-4A2F-8CFE-C9D024867C37}" srcOrd="0" destOrd="3" presId="urn:microsoft.com/office/officeart/2005/8/layout/default"/>
    <dgm:cxn modelId="{F9FFCAEE-448E-4D1D-A0E8-06F7CD95210B}" srcId="{B324E9E9-739C-4A3D-BC48-B786C88DA98F}" destId="{213EE1CC-B0B3-4452-80E4-7AC8B7B3C760}" srcOrd="2" destOrd="0" parTransId="{2E7F902F-CF97-4275-B049-11BFD39D81ED}" sibTransId="{5BC03F3A-0583-4894-A17B-5F1D29C65CC8}"/>
    <dgm:cxn modelId="{6CE58B84-A1CF-48D7-9F8C-E2DA70E9F443}" type="presOf" srcId="{46E8AB93-909D-4A8F-A0AF-9D5E7B7675AE}" destId="{A91EE406-F7DB-46AA-A300-F41EA8C86B60}" srcOrd="0" destOrd="2" presId="urn:microsoft.com/office/officeart/2005/8/layout/default"/>
    <dgm:cxn modelId="{97DA5447-15C8-48B5-937D-D8800F20859B}" type="presOf" srcId="{64BF08CF-E9B7-485C-BF77-19A19877FA1F}" destId="{03B7C2A4-DBDF-41D8-8E89-FC2648A847A4}" srcOrd="0" destOrd="4" presId="urn:microsoft.com/office/officeart/2005/8/layout/default"/>
    <dgm:cxn modelId="{A506F6AF-1B19-49C6-8719-6DB331F6FBBF}" type="presOf" srcId="{02474AD3-07A2-4D36-8EEE-3D9868344AF0}" destId="{42B5E4EF-C378-49BB-8807-729D9AB0A2F4}" srcOrd="0" destOrd="0" presId="urn:microsoft.com/office/officeart/2005/8/layout/default"/>
    <dgm:cxn modelId="{A0BF3C98-BAEF-4E4F-BA9E-8C4771EA58D3}" srcId="{F9072F17-FC8B-41DC-AFF0-9ABC616DE396}" destId="{426DEB18-026E-4EE0-9B49-FCA13CCF092C}" srcOrd="2" destOrd="0" parTransId="{D33B4838-B2A7-4931-B9C0-F0D97BF86BA8}" sibTransId="{30DFB031-47E0-45A5-A652-6814196E040E}"/>
    <dgm:cxn modelId="{DA220C7A-FC44-4D3A-8915-3B08C51B6FA0}" srcId="{A7A82FE7-43CA-4AFA-ACB1-929A82143EE2}" destId="{338D657B-3A13-4D71-B7CC-4B44D45B053A}" srcOrd="2" destOrd="0" parTransId="{9AEE0CF3-EACD-4EE4-95BB-383A9B97E798}" sibTransId="{35714C86-D1C9-446F-BE51-6EFB5D5ECCDE}"/>
    <dgm:cxn modelId="{48C8A3FD-CD0E-4855-B3AC-CE7CD30832AC}" type="presOf" srcId="{EEBB5763-BC44-4808-8EFD-0DBD1968722B}" destId="{61AC783E-2668-4900-89EC-A6BD9EA6491E}" srcOrd="0" destOrd="4" presId="urn:microsoft.com/office/officeart/2005/8/layout/default"/>
    <dgm:cxn modelId="{A67F703A-70EE-4C06-B0DB-F2817C517862}" srcId="{A7A82FE7-43CA-4AFA-ACB1-929A82143EE2}" destId="{DDE3B8F4-E587-4496-A5B6-043134D5051C}" srcOrd="1" destOrd="0" parTransId="{A0621803-3B46-4F4A-AAE3-C2E92FDBD7DD}" sibTransId="{589645E6-CB53-4717-8B52-453B3EFB67B3}"/>
    <dgm:cxn modelId="{FB2D0BE1-99DA-468A-96E2-BD4B4D59C875}" srcId="{C64699E2-4ADA-4158-AA55-9D18FCE1EBC3}" destId="{21E2CC15-0109-4BC9-A22A-ADFFB371AA20}" srcOrd="2" destOrd="0" parTransId="{E3593DE6-62BD-44F1-8B5C-92715F751722}" sibTransId="{A1A19A1E-271E-49B9-9718-F6C2F45989ED}"/>
    <dgm:cxn modelId="{D33503EF-F39C-4282-909E-F4C638462CD2}" srcId="{02474AD3-07A2-4D36-8EEE-3D9868344AF0}" destId="{9ED84533-1DD8-4581-BA55-B2AB7E631F1A}" srcOrd="9" destOrd="0" parTransId="{A18CC320-D733-4D26-96E3-3BF052A0EA3B}" sibTransId="{1A43853D-8E08-4C48-8A2A-699BD7F3EC27}"/>
    <dgm:cxn modelId="{7FF184B8-2B84-4D87-B66D-A5CC1F2C5A2E}" type="presOf" srcId="{ECEC7B23-93FE-495B-9A07-442FD5C1DA2C}" destId="{69634B19-E8D1-4CBC-9A74-BF971D3F22B5}" srcOrd="0" destOrd="4" presId="urn:microsoft.com/office/officeart/2005/8/layout/default"/>
    <dgm:cxn modelId="{DAE0D71C-7DA0-48C2-A17E-48824A3F3009}" type="presOf" srcId="{F9072F17-FC8B-41DC-AFF0-9ABC616DE396}" destId="{138EB3EF-ED2B-4C4D-A8E0-DE7B1BFDF98D}" srcOrd="0" destOrd="0" presId="urn:microsoft.com/office/officeart/2005/8/layout/default"/>
    <dgm:cxn modelId="{26EBE981-7422-445B-85F0-4055806E1B59}" srcId="{A3859CE5-8C8D-4FEA-8D18-AE3798E1C01D}" destId="{B6D5FCDC-2335-4401-9A64-44260006B9EF}" srcOrd="2" destOrd="0" parTransId="{77C81835-B65E-4F4D-B153-E179D36FFC73}" sibTransId="{B1A360D4-88E1-44E9-822F-7F36FD23DCF9}"/>
    <dgm:cxn modelId="{F2C44EDC-CD8D-4940-9196-BFFBFE2306B3}" type="presOf" srcId="{0E704490-F562-41B7-B678-AA51E20F7F89}" destId="{61AC783E-2668-4900-89EC-A6BD9EA6491E}" srcOrd="0" destOrd="1" presId="urn:microsoft.com/office/officeart/2005/8/layout/default"/>
    <dgm:cxn modelId="{99C55BB4-20C4-4BA1-AB4A-9B6C91256872}" type="presOf" srcId="{CE601A43-935E-45D1-AD99-A63C944D0732}" destId="{A91EE406-F7DB-46AA-A300-F41EA8C86B60}" srcOrd="0" destOrd="1" presId="urn:microsoft.com/office/officeart/2005/8/layout/default"/>
    <dgm:cxn modelId="{37628ECA-DA63-4D0E-A465-3BBAE74AED6D}" type="presOf" srcId="{DDE3B8F4-E587-4496-A5B6-043134D5051C}" destId="{F679ADE8-20B6-4A2F-8CFE-C9D024867C37}" srcOrd="0" destOrd="2" presId="urn:microsoft.com/office/officeart/2005/8/layout/default"/>
    <dgm:cxn modelId="{AF3CB28D-6F22-40DD-8EF3-359B03290D1C}" srcId="{9ED84533-1DD8-4581-BA55-B2AB7E631F1A}" destId="{395E6565-3735-43F4-9ECC-36058E0E22A9}" srcOrd="0" destOrd="0" parTransId="{604C79A0-8075-4636-9F74-9BB394B8ADA8}" sibTransId="{4721F75F-DA12-4F29-9C1B-FC99E54A27B5}"/>
    <dgm:cxn modelId="{B3416617-C6CF-436F-BE59-A6B79066088C}" type="presOf" srcId="{0AF97523-A3A9-415D-AE98-0230984EDDCA}" destId="{F679ADE8-20B6-4A2F-8CFE-C9D024867C37}" srcOrd="0" destOrd="4" presId="urn:microsoft.com/office/officeart/2005/8/layout/default"/>
    <dgm:cxn modelId="{8EF77BF1-8D4C-42FE-8A09-3D708136C095}" type="presOf" srcId="{04FFEA94-6EDA-4E43-B5FC-08499523901F}" destId="{1551A074-C3C4-4982-92F6-A572C5A6012A}" srcOrd="0" destOrd="0" presId="urn:microsoft.com/office/officeart/2005/8/layout/default"/>
    <dgm:cxn modelId="{81D9A6B2-DC05-4729-916E-C780F0C19A31}" srcId="{C64699E2-4ADA-4158-AA55-9D18FCE1EBC3}" destId="{4EB98AB7-A516-4AC2-8D3D-85A9D26AAA82}" srcOrd="1" destOrd="0" parTransId="{23495096-0831-4752-B14F-6EF7B8D6A632}" sibTransId="{55EED041-4569-4851-9D92-FFB28A0E2457}"/>
    <dgm:cxn modelId="{47AAB892-7769-42A0-93AC-A16092EE5578}" srcId="{B0CE3EB7-86F2-41FD-B436-1857C27496D1}" destId="{F302D0AD-6497-4C1E-A7EB-1BCAF358F511}" srcOrd="2" destOrd="0" parTransId="{1851FF47-524A-44BD-957E-2285F6E8A8A9}" sibTransId="{11884099-D551-422F-BA67-11E09A1CE8B8}"/>
    <dgm:cxn modelId="{3368D257-F119-45AC-AAD5-EE2E66DD987A}" srcId="{B0CE3EB7-86F2-41FD-B436-1857C27496D1}" destId="{47534B01-94E2-4BFE-A473-1B594128D8B2}" srcOrd="3" destOrd="0" parTransId="{1F8A3919-18EC-445E-91EB-EE0371F20CCF}" sibTransId="{745ACAA3-FB78-412D-BCDA-65A301E2FACE}"/>
    <dgm:cxn modelId="{D575925F-6C0D-43E3-96AF-B3F4221C7DBE}" srcId="{02474AD3-07A2-4D36-8EEE-3D9868344AF0}" destId="{B324E9E9-739C-4A3D-BC48-B786C88DA98F}" srcOrd="3" destOrd="0" parTransId="{39DB886C-8054-4171-91AC-2D9EE1831C50}" sibTransId="{75637DF3-7A55-49D0-AC4A-7BDD904645BF}"/>
    <dgm:cxn modelId="{A3327DFA-58E8-4100-B026-3515401C3B73}" type="presOf" srcId="{A89AC171-8D75-46B1-9C29-409A1B9FC167}" destId="{A95E1EA4-BF5F-4A50-8AE5-C2090E39217B}" srcOrd="0" destOrd="0" presId="urn:microsoft.com/office/officeart/2005/8/layout/default"/>
    <dgm:cxn modelId="{D2F53907-7034-41A6-A8CC-7FD86DE7F7EE}" srcId="{9ED84533-1DD8-4581-BA55-B2AB7E631F1A}" destId="{64BF08CF-E9B7-485C-BF77-19A19877FA1F}" srcOrd="3" destOrd="0" parTransId="{4D5BC8C9-46CE-4901-A95A-A2AFBFC89FBF}" sibTransId="{9E1A5498-66DE-4521-901B-8E7EFB578897}"/>
    <dgm:cxn modelId="{45FEF9E4-2974-44C0-9CDB-5551712516DC}" srcId="{B324E9E9-739C-4A3D-BC48-B786C88DA98F}" destId="{374DF58B-9166-42CD-BB46-886BC692B150}" srcOrd="0" destOrd="0" parTransId="{466F03F6-7A63-49A7-8E19-8CE4DA20759A}" sibTransId="{FDD4929F-5333-45FA-877E-98266D31B93E}"/>
    <dgm:cxn modelId="{AB0C54F2-3F6C-4C33-A3A4-8F078B4F1689}" srcId="{A7A82FE7-43CA-4AFA-ACB1-929A82143EE2}" destId="{9A063B5D-8C28-440C-8D6C-E2024BC8B4C9}" srcOrd="0" destOrd="0" parTransId="{28621C45-EB46-44D7-842E-0489DC65DE99}" sibTransId="{84B478BE-7FDB-45DB-9CB3-C2710A23908A}"/>
    <dgm:cxn modelId="{36EDBF42-A055-4400-89A7-E614184D8F86}" type="presParOf" srcId="{42B5E4EF-C378-49BB-8807-729D9AB0A2F4}" destId="{61AC783E-2668-4900-89EC-A6BD9EA6491E}" srcOrd="0" destOrd="0" presId="urn:microsoft.com/office/officeart/2005/8/layout/default"/>
    <dgm:cxn modelId="{7BD14E56-6815-4F6C-9472-0F94F38623D3}" type="presParOf" srcId="{42B5E4EF-C378-49BB-8807-729D9AB0A2F4}" destId="{7F73E484-5CD1-4D0D-9770-F0CA85DF8DA9}" srcOrd="1" destOrd="0" presId="urn:microsoft.com/office/officeart/2005/8/layout/default"/>
    <dgm:cxn modelId="{79FC06FD-A5DE-4102-9232-6FCD728AF80A}" type="presParOf" srcId="{42B5E4EF-C378-49BB-8807-729D9AB0A2F4}" destId="{1551A074-C3C4-4982-92F6-A572C5A6012A}" srcOrd="2" destOrd="0" presId="urn:microsoft.com/office/officeart/2005/8/layout/default"/>
    <dgm:cxn modelId="{CC5BDE39-E59C-4944-B33D-1AEA2B775385}" type="presParOf" srcId="{42B5E4EF-C378-49BB-8807-729D9AB0A2F4}" destId="{58CFE63B-2AD7-4DA1-B788-27AF202B5151}" srcOrd="3" destOrd="0" presId="urn:microsoft.com/office/officeart/2005/8/layout/default"/>
    <dgm:cxn modelId="{0C63BDBF-F52D-4A2F-A9AD-AFF0B590DB68}" type="presParOf" srcId="{42B5E4EF-C378-49BB-8807-729D9AB0A2F4}" destId="{A91EE406-F7DB-46AA-A300-F41EA8C86B60}" srcOrd="4" destOrd="0" presId="urn:microsoft.com/office/officeart/2005/8/layout/default"/>
    <dgm:cxn modelId="{BAA05FE3-3072-4B1F-8959-65BFBEFA0F81}" type="presParOf" srcId="{42B5E4EF-C378-49BB-8807-729D9AB0A2F4}" destId="{DC50FFAD-F20D-4A9B-A2FE-FE2B671D6CB0}" srcOrd="5" destOrd="0" presId="urn:microsoft.com/office/officeart/2005/8/layout/default"/>
    <dgm:cxn modelId="{A739AC8B-FCBA-48E0-BCDE-FDD2F62404A0}" type="presParOf" srcId="{42B5E4EF-C378-49BB-8807-729D9AB0A2F4}" destId="{40341981-6D46-4D91-A2F4-BA6B535EC155}" srcOrd="6" destOrd="0" presId="urn:microsoft.com/office/officeart/2005/8/layout/default"/>
    <dgm:cxn modelId="{F77A8508-B23A-49B4-96A0-7E58789CB1FE}" type="presParOf" srcId="{42B5E4EF-C378-49BB-8807-729D9AB0A2F4}" destId="{8F4B804C-5588-4BD8-A751-D3A7A6EDF93D}" srcOrd="7" destOrd="0" presId="urn:microsoft.com/office/officeart/2005/8/layout/default"/>
    <dgm:cxn modelId="{C001D26D-22C4-4136-818C-C7E0286C44A3}" type="presParOf" srcId="{42B5E4EF-C378-49BB-8807-729D9AB0A2F4}" destId="{69634B19-E8D1-4CBC-9A74-BF971D3F22B5}" srcOrd="8" destOrd="0" presId="urn:microsoft.com/office/officeart/2005/8/layout/default"/>
    <dgm:cxn modelId="{7108CCAC-BB3F-4D38-87F9-2F6249AA73DB}" type="presParOf" srcId="{42B5E4EF-C378-49BB-8807-729D9AB0A2F4}" destId="{ACE958E7-5398-41F3-97E4-2617B9A0BADB}" srcOrd="9" destOrd="0" presId="urn:microsoft.com/office/officeart/2005/8/layout/default"/>
    <dgm:cxn modelId="{BCCD3AD0-27C2-4FA8-B452-CD76D6D50717}" type="presParOf" srcId="{42B5E4EF-C378-49BB-8807-729D9AB0A2F4}" destId="{A95E1EA4-BF5F-4A50-8AE5-C2090E39217B}" srcOrd="10" destOrd="0" presId="urn:microsoft.com/office/officeart/2005/8/layout/default"/>
    <dgm:cxn modelId="{C67A09A4-961D-4A64-9967-8233C93B2CD0}" type="presParOf" srcId="{42B5E4EF-C378-49BB-8807-729D9AB0A2F4}" destId="{9BC01B26-ECB1-4866-9AAC-9584B6804488}" srcOrd="11" destOrd="0" presId="urn:microsoft.com/office/officeart/2005/8/layout/default"/>
    <dgm:cxn modelId="{C3EDB5FD-4290-4DA1-9851-A0509BB639AF}" type="presParOf" srcId="{42B5E4EF-C378-49BB-8807-729D9AB0A2F4}" destId="{138EB3EF-ED2B-4C4D-A8E0-DE7B1BFDF98D}" srcOrd="12" destOrd="0" presId="urn:microsoft.com/office/officeart/2005/8/layout/default"/>
    <dgm:cxn modelId="{BE254398-2D8E-49E6-94F8-ECC04BF97A48}" type="presParOf" srcId="{42B5E4EF-C378-49BB-8807-729D9AB0A2F4}" destId="{792E1AB3-5128-49F3-A704-230830709C57}" srcOrd="13" destOrd="0" presId="urn:microsoft.com/office/officeart/2005/8/layout/default"/>
    <dgm:cxn modelId="{6FBF9781-87DA-43A9-88F4-1EC47834EA44}" type="presParOf" srcId="{42B5E4EF-C378-49BB-8807-729D9AB0A2F4}" destId="{57F4AAE9-809A-4BDE-8F02-5CCCA15444FB}" srcOrd="14" destOrd="0" presId="urn:microsoft.com/office/officeart/2005/8/layout/default"/>
    <dgm:cxn modelId="{FF0E932C-DF7B-4EE5-9C21-3E5A37F1CDDF}" type="presParOf" srcId="{42B5E4EF-C378-49BB-8807-729D9AB0A2F4}" destId="{16ED80F5-983E-452A-AF61-63F86C866B7B}" srcOrd="15" destOrd="0" presId="urn:microsoft.com/office/officeart/2005/8/layout/default"/>
    <dgm:cxn modelId="{741F70BE-6EA8-4701-8D27-97224FC32456}" type="presParOf" srcId="{42B5E4EF-C378-49BB-8807-729D9AB0A2F4}" destId="{68643A27-0F9E-4FBD-997A-338E0ABEA958}" srcOrd="16" destOrd="0" presId="urn:microsoft.com/office/officeart/2005/8/layout/default"/>
    <dgm:cxn modelId="{DB137EEC-389E-42FE-8BD1-0197EEBD7AF8}" type="presParOf" srcId="{42B5E4EF-C378-49BB-8807-729D9AB0A2F4}" destId="{F6502DBA-9706-4879-84F6-776EA46FA9F4}" srcOrd="17" destOrd="0" presId="urn:microsoft.com/office/officeart/2005/8/layout/default"/>
    <dgm:cxn modelId="{7ED9FC62-E8E5-43D0-B46F-97D0F8A39590}" type="presParOf" srcId="{42B5E4EF-C378-49BB-8807-729D9AB0A2F4}" destId="{03B7C2A4-DBDF-41D8-8E89-FC2648A847A4}" srcOrd="18" destOrd="0" presId="urn:microsoft.com/office/officeart/2005/8/layout/default"/>
    <dgm:cxn modelId="{B4C8EB64-9C38-4CE8-B4DD-E95B0E1EA746}" type="presParOf" srcId="{42B5E4EF-C378-49BB-8807-729D9AB0A2F4}" destId="{3D67D783-DFA0-45F6-B302-3B00789B8876}" srcOrd="19" destOrd="0" presId="urn:microsoft.com/office/officeart/2005/8/layout/default"/>
    <dgm:cxn modelId="{A32D85FA-49AA-40A7-AD65-D0284B4A6C81}" type="presParOf" srcId="{42B5E4EF-C378-49BB-8807-729D9AB0A2F4}" destId="{F679ADE8-20B6-4A2F-8CFE-C9D024867C37}"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B3B7BA5-A1BD-452A-88D2-AABD76C64BB9}"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D15A0E2B-9687-4473-8477-760EC5B6D31A}">
      <dgm:prSet phldrT="[Text]" custT="1"/>
      <dgm:spPr>
        <a:solidFill>
          <a:srgbClr val="7030A0"/>
        </a:solidFill>
      </dgm:spPr>
      <dgm:t>
        <a:bodyPr/>
        <a:lstStyle/>
        <a:p>
          <a:pPr>
            <a:buNone/>
          </a:pPr>
          <a:r>
            <a:rPr lang="sr-Cyrl-CS" sz="1800" dirty="0"/>
            <a:t>1. Потребно је обезбедити унифоме (Хирургија - општа хирургија - стационарна делатност)</a:t>
          </a:r>
          <a:endParaRPr lang="en-US" sz="1800" dirty="0"/>
        </a:p>
      </dgm:t>
    </dgm:pt>
    <dgm:pt modelId="{3D2A61CF-6D37-4506-AE73-B11CE7A80C66}" type="parTrans" cxnId="{8F95CA53-44DA-4157-98DC-7DC7382E04F5}">
      <dgm:prSet/>
      <dgm:spPr/>
      <dgm:t>
        <a:bodyPr/>
        <a:lstStyle/>
        <a:p>
          <a:endParaRPr lang="en-US" sz="1800"/>
        </a:p>
      </dgm:t>
    </dgm:pt>
    <dgm:pt modelId="{69ED44D4-713F-487D-9AA9-6BAAC99ECF2F}" type="sibTrans" cxnId="{8F95CA53-44DA-4157-98DC-7DC7382E04F5}">
      <dgm:prSet/>
      <dgm:spPr/>
      <dgm:t>
        <a:bodyPr/>
        <a:lstStyle/>
        <a:p>
          <a:endParaRPr lang="en-US" sz="1800"/>
        </a:p>
      </dgm:t>
    </dgm:pt>
    <dgm:pt modelId="{88E6FE43-6974-4DB5-BA4E-B3CC1B0E30F3}">
      <dgm:prSet custT="1"/>
      <dgm:spPr/>
      <dgm:t>
        <a:bodyPr/>
        <a:lstStyle/>
        <a:p>
          <a:pPr>
            <a:buNone/>
          </a:pPr>
          <a:r>
            <a:rPr lang="sr-Cyrl-CS" sz="1800" dirty="0"/>
            <a:t>2. Потребно обезбедити бољу финансијску надокнаду за рад, као и организовање и  могућност похађања спортских активности за запослене (Хирургија - општа хирургија - стационарна делатност)</a:t>
          </a:r>
          <a:endParaRPr lang="en-US" sz="1800" dirty="0"/>
        </a:p>
      </dgm:t>
    </dgm:pt>
    <dgm:pt modelId="{E28606F9-46DD-41FC-82D7-17CEB43E2EBE}" type="parTrans" cxnId="{78428B54-8740-49AB-B593-9ABBED507FAB}">
      <dgm:prSet/>
      <dgm:spPr/>
      <dgm:t>
        <a:bodyPr/>
        <a:lstStyle/>
        <a:p>
          <a:endParaRPr lang="en-US" sz="1800"/>
        </a:p>
      </dgm:t>
    </dgm:pt>
    <dgm:pt modelId="{0B88B3A5-A31B-4C09-A819-18D2532587BF}" type="sibTrans" cxnId="{78428B54-8740-49AB-B593-9ABBED507FAB}">
      <dgm:prSet/>
      <dgm:spPr/>
      <dgm:t>
        <a:bodyPr/>
        <a:lstStyle/>
        <a:p>
          <a:endParaRPr lang="en-US" sz="1800"/>
        </a:p>
      </dgm:t>
    </dgm:pt>
    <dgm:pt modelId="{7466E0FF-086C-4A74-B05E-82F2671C60DA}">
      <dgm:prSet custT="1"/>
      <dgm:spPr/>
      <dgm:t>
        <a:bodyPr/>
        <a:lstStyle/>
        <a:p>
          <a:pPr>
            <a:buNone/>
          </a:pPr>
          <a:r>
            <a:rPr lang="sr-Cyrl-CS" sz="1800" dirty="0">
              <a:solidFill>
                <a:srgbClr val="7030A0"/>
              </a:solidFill>
            </a:rPr>
            <a:t>3. Смањити изложеност хроничном стресу, јер веома негативно утиче на укупну оцену задовољства на послу (Психијатрија - стационарна делатност)</a:t>
          </a:r>
          <a:endParaRPr lang="en-US" sz="1800" dirty="0">
            <a:solidFill>
              <a:srgbClr val="7030A0"/>
            </a:solidFill>
          </a:endParaRPr>
        </a:p>
      </dgm:t>
    </dgm:pt>
    <dgm:pt modelId="{B22B12D7-B19B-4535-A0B6-8D537E5BF92C}" type="parTrans" cxnId="{4BDAA72F-2D5F-46B6-AA0F-25668041F444}">
      <dgm:prSet/>
      <dgm:spPr/>
      <dgm:t>
        <a:bodyPr/>
        <a:lstStyle/>
        <a:p>
          <a:endParaRPr lang="en-US" sz="1800"/>
        </a:p>
      </dgm:t>
    </dgm:pt>
    <dgm:pt modelId="{F373CEF3-1E9E-4F3A-9AFB-7B5EA276B7BC}" type="sibTrans" cxnId="{4BDAA72F-2D5F-46B6-AA0F-25668041F444}">
      <dgm:prSet/>
      <dgm:spPr/>
      <dgm:t>
        <a:bodyPr/>
        <a:lstStyle/>
        <a:p>
          <a:endParaRPr lang="en-US" sz="1800"/>
        </a:p>
      </dgm:t>
    </dgm:pt>
    <dgm:pt modelId="{F7A23C5D-C6B0-4AA7-82E1-D91F4A7288BF}">
      <dgm:prSet custT="1"/>
      <dgm:spPr/>
      <dgm:t>
        <a:bodyPr/>
        <a:lstStyle/>
        <a:p>
          <a:pPr>
            <a:buNone/>
          </a:pPr>
          <a:r>
            <a:rPr lang="sr-Cyrl-CS" sz="1800" dirty="0"/>
            <a:t>4. Утицати на повећање финансијске накнаде запосленима и побољшати услове рада (Заједнички послови – технички)</a:t>
          </a:r>
          <a:endParaRPr lang="en-US" sz="1800" dirty="0"/>
        </a:p>
      </dgm:t>
    </dgm:pt>
    <dgm:pt modelId="{F63850C6-370F-4086-8402-195188A002D6}" type="parTrans" cxnId="{2C4AF9E1-5A20-4A34-920C-77482CC193F1}">
      <dgm:prSet/>
      <dgm:spPr/>
      <dgm:t>
        <a:bodyPr/>
        <a:lstStyle/>
        <a:p>
          <a:endParaRPr lang="en-US" sz="1800"/>
        </a:p>
      </dgm:t>
    </dgm:pt>
    <dgm:pt modelId="{941B2222-7C09-4570-88A5-6B1E79E71128}" type="sibTrans" cxnId="{2C4AF9E1-5A20-4A34-920C-77482CC193F1}">
      <dgm:prSet/>
      <dgm:spPr/>
      <dgm:t>
        <a:bodyPr/>
        <a:lstStyle/>
        <a:p>
          <a:endParaRPr lang="en-US" sz="1800"/>
        </a:p>
      </dgm:t>
    </dgm:pt>
    <dgm:pt modelId="{727C5C2C-0EDA-41FE-B729-1B930BB3AB41}">
      <dgm:prSet custT="1"/>
      <dgm:spPr/>
      <dgm:t>
        <a:bodyPr/>
        <a:lstStyle/>
        <a:p>
          <a:pPr>
            <a:buNone/>
          </a:pPr>
          <a:r>
            <a:rPr lang="sr-Cyrl-CS" sz="1800" dirty="0"/>
            <a:t>5. Нисам сигурна да ову анкету неко чита! Било би добро да се прочита и уради нешто од наведеног! (Физикална медицина и рехабилитација - специјалистичко-консултативна)</a:t>
          </a:r>
          <a:endParaRPr lang="en-US" sz="1800" dirty="0"/>
        </a:p>
      </dgm:t>
    </dgm:pt>
    <dgm:pt modelId="{FDEE31EF-991F-4FA7-AD31-682A642D488A}" type="parTrans" cxnId="{65D02FA8-74E6-46D7-9513-156DA229B640}">
      <dgm:prSet/>
      <dgm:spPr/>
      <dgm:t>
        <a:bodyPr/>
        <a:lstStyle/>
        <a:p>
          <a:endParaRPr lang="en-US" sz="1800"/>
        </a:p>
      </dgm:t>
    </dgm:pt>
    <dgm:pt modelId="{FFD4F3D8-F7C3-49C9-A7DC-A52C28A2F9F6}" type="sibTrans" cxnId="{65D02FA8-74E6-46D7-9513-156DA229B640}">
      <dgm:prSet/>
      <dgm:spPr/>
      <dgm:t>
        <a:bodyPr/>
        <a:lstStyle/>
        <a:p>
          <a:endParaRPr lang="en-US" sz="1800"/>
        </a:p>
      </dgm:t>
    </dgm:pt>
    <dgm:pt modelId="{61B06749-D838-4AA5-9FB2-9AA4EF567380}">
      <dgm:prSet custT="1"/>
      <dgm:spPr>
        <a:solidFill>
          <a:srgbClr val="7030A0"/>
        </a:solidFill>
      </dgm:spPr>
      <dgm:t>
        <a:bodyPr/>
        <a:lstStyle/>
        <a:p>
          <a:pPr>
            <a:buNone/>
          </a:pPr>
          <a:r>
            <a:rPr lang="sr-Cyrl-CS" sz="1800" dirty="0"/>
            <a:t>6. Постављена питања су лична и тичу се само особе која попуњава (сматрам да имам право да не одговорим на лична питања) (Инфектологија - стационарна делатност)</a:t>
          </a:r>
          <a:endParaRPr lang="en-US" sz="1800" dirty="0"/>
        </a:p>
      </dgm:t>
    </dgm:pt>
    <dgm:pt modelId="{7AD55BFB-7A79-41B4-A50E-E25461A739F8}" type="parTrans" cxnId="{BFE8E025-641A-4D29-8E8B-078DA9E60A34}">
      <dgm:prSet/>
      <dgm:spPr/>
      <dgm:t>
        <a:bodyPr/>
        <a:lstStyle/>
        <a:p>
          <a:endParaRPr lang="en-US" sz="1800"/>
        </a:p>
      </dgm:t>
    </dgm:pt>
    <dgm:pt modelId="{C5AA1BCE-B325-4A41-9FD1-C5C62E95342D}" type="sibTrans" cxnId="{BFE8E025-641A-4D29-8E8B-078DA9E60A34}">
      <dgm:prSet/>
      <dgm:spPr/>
      <dgm:t>
        <a:bodyPr/>
        <a:lstStyle/>
        <a:p>
          <a:endParaRPr lang="en-US" sz="1800"/>
        </a:p>
      </dgm:t>
    </dgm:pt>
    <dgm:pt modelId="{DE2A8416-47EC-4217-BEC9-F0DBE3AA6D6E}">
      <dgm:prSet custT="1"/>
      <dgm:spPr/>
      <dgm:t>
        <a:bodyPr/>
        <a:lstStyle/>
        <a:p>
          <a:pPr>
            <a:buNone/>
          </a:pPr>
          <a:r>
            <a:rPr lang="sr-Cyrl-CS" sz="1800"/>
            <a:t>7. Оспособити туш кабине и топлу воду, просторију за одмарање по могућности и канцеларију, као и више радне снаге (Радиолошка дијагностика)</a:t>
          </a:r>
          <a:endParaRPr lang="en-US" sz="1800"/>
        </a:p>
      </dgm:t>
    </dgm:pt>
    <dgm:pt modelId="{C7531087-76C3-475B-AB9C-017F592C54DA}" type="parTrans" cxnId="{3883AB6B-B3CD-4231-89B9-EB8D49D7046E}">
      <dgm:prSet/>
      <dgm:spPr/>
      <dgm:t>
        <a:bodyPr/>
        <a:lstStyle/>
        <a:p>
          <a:endParaRPr lang="en-US" sz="1800"/>
        </a:p>
      </dgm:t>
    </dgm:pt>
    <dgm:pt modelId="{A3CCBCF2-40C3-4315-B1C0-42793B644D75}" type="sibTrans" cxnId="{3883AB6B-B3CD-4231-89B9-EB8D49D7046E}">
      <dgm:prSet/>
      <dgm:spPr/>
      <dgm:t>
        <a:bodyPr/>
        <a:lstStyle/>
        <a:p>
          <a:endParaRPr lang="en-US" sz="1800"/>
        </a:p>
      </dgm:t>
    </dgm:pt>
    <dgm:pt modelId="{03BEF23F-B450-48C9-918F-C6F896D94F17}">
      <dgm:prSet custT="1"/>
      <dgm:spPr/>
      <dgm:t>
        <a:bodyPr/>
        <a:lstStyle/>
        <a:p>
          <a:pPr>
            <a:buNone/>
          </a:pPr>
          <a:r>
            <a:rPr lang="sr-Cyrl-CS" sz="1800" dirty="0">
              <a:solidFill>
                <a:srgbClr val="7030A0"/>
              </a:solidFill>
            </a:rPr>
            <a:t>8. Обезбедити свима паркинг (Радиолошка дијагностика)</a:t>
          </a:r>
          <a:endParaRPr lang="en-US" sz="1800" dirty="0">
            <a:solidFill>
              <a:srgbClr val="7030A0"/>
            </a:solidFill>
          </a:endParaRPr>
        </a:p>
      </dgm:t>
    </dgm:pt>
    <dgm:pt modelId="{D6486C5E-650A-4561-BB14-EFDE28086E3C}" type="parTrans" cxnId="{A2A4BAD3-FF8F-42ED-9714-AE39C8F97DB5}">
      <dgm:prSet/>
      <dgm:spPr/>
      <dgm:t>
        <a:bodyPr/>
        <a:lstStyle/>
        <a:p>
          <a:endParaRPr lang="en-US" sz="1800"/>
        </a:p>
      </dgm:t>
    </dgm:pt>
    <dgm:pt modelId="{5E0640B3-484D-461F-8E03-7CD585449CC0}" type="sibTrans" cxnId="{A2A4BAD3-FF8F-42ED-9714-AE39C8F97DB5}">
      <dgm:prSet/>
      <dgm:spPr/>
      <dgm:t>
        <a:bodyPr/>
        <a:lstStyle/>
        <a:p>
          <a:endParaRPr lang="en-US" sz="1800"/>
        </a:p>
      </dgm:t>
    </dgm:pt>
    <dgm:pt modelId="{E0AECC81-5744-441C-9853-08C0101B161D}">
      <dgm:prSet custT="1"/>
      <dgm:spPr/>
      <dgm:t>
        <a:bodyPr/>
        <a:lstStyle/>
        <a:p>
          <a:pPr>
            <a:buNone/>
          </a:pPr>
          <a:r>
            <a:rPr lang="sr-Cyrl-CS" sz="1800"/>
            <a:t>9. Запослити још кадра – запослити младе људе (Хирургија - оториноларингологија - стационарна делатност)</a:t>
          </a:r>
          <a:endParaRPr lang="en-US" sz="1800"/>
        </a:p>
      </dgm:t>
    </dgm:pt>
    <dgm:pt modelId="{12F9A46A-23AF-4D88-9D2E-7DAF5FC1284D}" type="parTrans" cxnId="{9E2FB8D5-7629-4E94-A576-D6453F43BBB3}">
      <dgm:prSet/>
      <dgm:spPr/>
      <dgm:t>
        <a:bodyPr/>
        <a:lstStyle/>
        <a:p>
          <a:endParaRPr lang="en-US" sz="1800"/>
        </a:p>
      </dgm:t>
    </dgm:pt>
    <dgm:pt modelId="{3FEFD4B8-2EFB-441B-B4D6-D28469CD76B1}" type="sibTrans" cxnId="{9E2FB8D5-7629-4E94-A576-D6453F43BBB3}">
      <dgm:prSet/>
      <dgm:spPr/>
      <dgm:t>
        <a:bodyPr/>
        <a:lstStyle/>
        <a:p>
          <a:endParaRPr lang="en-US" sz="1800"/>
        </a:p>
      </dgm:t>
    </dgm:pt>
    <dgm:pt modelId="{1301686E-8524-492E-93FF-F2AFEFC8AC87}">
      <dgm:prSet custT="1"/>
      <dgm:spPr/>
      <dgm:t>
        <a:bodyPr/>
        <a:lstStyle/>
        <a:p>
          <a:pPr>
            <a:buNone/>
          </a:pPr>
          <a:r>
            <a:rPr lang="sr-Cyrl-CS" sz="1800"/>
            <a:t>10. Потребно реновирање одељења</a:t>
          </a:r>
          <a:endParaRPr lang="en-US" sz="1800"/>
        </a:p>
      </dgm:t>
    </dgm:pt>
    <dgm:pt modelId="{CF2D9BAA-CF01-46B1-A4DD-42ADB892A2F6}" type="parTrans" cxnId="{5F4F78BD-CFB0-408B-9A05-EE6217A597AD}">
      <dgm:prSet/>
      <dgm:spPr/>
      <dgm:t>
        <a:bodyPr/>
        <a:lstStyle/>
        <a:p>
          <a:endParaRPr lang="en-US" sz="1800"/>
        </a:p>
      </dgm:t>
    </dgm:pt>
    <dgm:pt modelId="{E872C226-D32B-4089-8F31-6B8F9D2F01CC}" type="sibTrans" cxnId="{5F4F78BD-CFB0-408B-9A05-EE6217A597AD}">
      <dgm:prSet/>
      <dgm:spPr/>
      <dgm:t>
        <a:bodyPr/>
        <a:lstStyle/>
        <a:p>
          <a:endParaRPr lang="en-US" sz="1800"/>
        </a:p>
      </dgm:t>
    </dgm:pt>
    <dgm:pt modelId="{5D229002-88A6-49E5-BC25-BDF127B4EB11}">
      <dgm:prSet custT="1"/>
      <dgm:spPr>
        <a:solidFill>
          <a:srgbClr val="7030A0"/>
        </a:solidFill>
      </dgm:spPr>
      <dgm:t>
        <a:bodyPr/>
        <a:lstStyle/>
        <a:p>
          <a:pPr>
            <a:buNone/>
          </a:pPr>
          <a:r>
            <a:rPr lang="sr-Cyrl-CS" sz="1800" dirty="0"/>
            <a:t>11. Потребно више модернијих апарата, кревета, бољи услови рада, боља хигијена и већа плата (Неурологија)</a:t>
          </a:r>
          <a:endParaRPr lang="en-US" sz="1800" dirty="0"/>
        </a:p>
      </dgm:t>
    </dgm:pt>
    <dgm:pt modelId="{85F8FD9D-5D2F-4C9F-B365-CD6209B8CC47}" type="parTrans" cxnId="{F1C0BBE1-F671-4767-94A8-9EF1FD4154FD}">
      <dgm:prSet/>
      <dgm:spPr/>
      <dgm:t>
        <a:bodyPr/>
        <a:lstStyle/>
        <a:p>
          <a:endParaRPr lang="en-US" sz="1800"/>
        </a:p>
      </dgm:t>
    </dgm:pt>
    <dgm:pt modelId="{4DB48461-36B1-45BC-9660-A9FC8AADA998}" type="sibTrans" cxnId="{F1C0BBE1-F671-4767-94A8-9EF1FD4154FD}">
      <dgm:prSet/>
      <dgm:spPr/>
      <dgm:t>
        <a:bodyPr/>
        <a:lstStyle/>
        <a:p>
          <a:endParaRPr lang="en-US" sz="1800"/>
        </a:p>
      </dgm:t>
    </dgm:pt>
    <dgm:pt modelId="{9909CE00-EE46-4229-922C-24956A356CB3}" type="pres">
      <dgm:prSet presAssocID="{6B3B7BA5-A1BD-452A-88D2-AABD76C64BB9}" presName="linear" presStyleCnt="0">
        <dgm:presLayoutVars>
          <dgm:animLvl val="lvl"/>
          <dgm:resizeHandles val="exact"/>
        </dgm:presLayoutVars>
      </dgm:prSet>
      <dgm:spPr/>
      <dgm:t>
        <a:bodyPr/>
        <a:lstStyle/>
        <a:p>
          <a:endParaRPr lang="en-US"/>
        </a:p>
      </dgm:t>
    </dgm:pt>
    <dgm:pt modelId="{D3769BA0-7502-4BB8-928A-FEB7B556C8DF}" type="pres">
      <dgm:prSet presAssocID="{D15A0E2B-9687-4473-8477-760EC5B6D31A}" presName="parentText" presStyleLbl="node1" presStyleIdx="0" presStyleCnt="11">
        <dgm:presLayoutVars>
          <dgm:chMax val="0"/>
          <dgm:bulletEnabled val="1"/>
        </dgm:presLayoutVars>
      </dgm:prSet>
      <dgm:spPr/>
      <dgm:t>
        <a:bodyPr/>
        <a:lstStyle/>
        <a:p>
          <a:endParaRPr lang="en-US"/>
        </a:p>
      </dgm:t>
    </dgm:pt>
    <dgm:pt modelId="{1FD78F4B-C35D-409B-9C17-431E0EE04168}" type="pres">
      <dgm:prSet presAssocID="{69ED44D4-713F-487D-9AA9-6BAAC99ECF2F}" presName="spacer" presStyleCnt="0"/>
      <dgm:spPr/>
    </dgm:pt>
    <dgm:pt modelId="{156B99F2-4E0E-4C02-88A1-2B6FB74C8E87}" type="pres">
      <dgm:prSet presAssocID="{88E6FE43-6974-4DB5-BA4E-B3CC1B0E30F3}" presName="parentText" presStyleLbl="node1" presStyleIdx="1" presStyleCnt="11">
        <dgm:presLayoutVars>
          <dgm:chMax val="0"/>
          <dgm:bulletEnabled val="1"/>
        </dgm:presLayoutVars>
      </dgm:prSet>
      <dgm:spPr/>
      <dgm:t>
        <a:bodyPr/>
        <a:lstStyle/>
        <a:p>
          <a:endParaRPr lang="en-US"/>
        </a:p>
      </dgm:t>
    </dgm:pt>
    <dgm:pt modelId="{2230B147-EE0B-476D-BC27-99EDCDBB2D64}" type="pres">
      <dgm:prSet presAssocID="{0B88B3A5-A31B-4C09-A819-18D2532587BF}" presName="spacer" presStyleCnt="0"/>
      <dgm:spPr/>
    </dgm:pt>
    <dgm:pt modelId="{B87EAE1A-350E-46DD-99AC-8F6A178B9D00}" type="pres">
      <dgm:prSet presAssocID="{7466E0FF-086C-4A74-B05E-82F2671C60DA}" presName="parentText" presStyleLbl="node1" presStyleIdx="2" presStyleCnt="11">
        <dgm:presLayoutVars>
          <dgm:chMax val="0"/>
          <dgm:bulletEnabled val="1"/>
        </dgm:presLayoutVars>
      </dgm:prSet>
      <dgm:spPr/>
      <dgm:t>
        <a:bodyPr/>
        <a:lstStyle/>
        <a:p>
          <a:endParaRPr lang="en-US"/>
        </a:p>
      </dgm:t>
    </dgm:pt>
    <dgm:pt modelId="{064F63C9-06F7-4CD7-A5D1-D51BE3E0E2FA}" type="pres">
      <dgm:prSet presAssocID="{F373CEF3-1E9E-4F3A-9AFB-7B5EA276B7BC}" presName="spacer" presStyleCnt="0"/>
      <dgm:spPr/>
    </dgm:pt>
    <dgm:pt modelId="{87EE358C-E30F-474D-A7F7-E09955FAE863}" type="pres">
      <dgm:prSet presAssocID="{F7A23C5D-C6B0-4AA7-82E1-D91F4A7288BF}" presName="parentText" presStyleLbl="node1" presStyleIdx="3" presStyleCnt="11">
        <dgm:presLayoutVars>
          <dgm:chMax val="0"/>
          <dgm:bulletEnabled val="1"/>
        </dgm:presLayoutVars>
      </dgm:prSet>
      <dgm:spPr/>
      <dgm:t>
        <a:bodyPr/>
        <a:lstStyle/>
        <a:p>
          <a:endParaRPr lang="en-US"/>
        </a:p>
      </dgm:t>
    </dgm:pt>
    <dgm:pt modelId="{C5179E73-7A25-4699-857D-17C3DEC7B6F1}" type="pres">
      <dgm:prSet presAssocID="{941B2222-7C09-4570-88A5-6B1E79E71128}" presName="spacer" presStyleCnt="0"/>
      <dgm:spPr/>
    </dgm:pt>
    <dgm:pt modelId="{B7E5130A-C6F8-4128-9A7D-2F7ED3FDB895}" type="pres">
      <dgm:prSet presAssocID="{727C5C2C-0EDA-41FE-B729-1B930BB3AB41}" presName="parentText" presStyleLbl="node1" presStyleIdx="4" presStyleCnt="11">
        <dgm:presLayoutVars>
          <dgm:chMax val="0"/>
          <dgm:bulletEnabled val="1"/>
        </dgm:presLayoutVars>
      </dgm:prSet>
      <dgm:spPr/>
      <dgm:t>
        <a:bodyPr/>
        <a:lstStyle/>
        <a:p>
          <a:endParaRPr lang="en-US"/>
        </a:p>
      </dgm:t>
    </dgm:pt>
    <dgm:pt modelId="{81000C5E-D14D-4E16-88D2-4DCA1531292C}" type="pres">
      <dgm:prSet presAssocID="{FFD4F3D8-F7C3-49C9-A7DC-A52C28A2F9F6}" presName="spacer" presStyleCnt="0"/>
      <dgm:spPr/>
    </dgm:pt>
    <dgm:pt modelId="{A252831F-DB0A-49E7-B851-2BCB3C257AD4}" type="pres">
      <dgm:prSet presAssocID="{61B06749-D838-4AA5-9FB2-9AA4EF567380}" presName="parentText" presStyleLbl="node1" presStyleIdx="5" presStyleCnt="11">
        <dgm:presLayoutVars>
          <dgm:chMax val="0"/>
          <dgm:bulletEnabled val="1"/>
        </dgm:presLayoutVars>
      </dgm:prSet>
      <dgm:spPr/>
      <dgm:t>
        <a:bodyPr/>
        <a:lstStyle/>
        <a:p>
          <a:endParaRPr lang="en-US"/>
        </a:p>
      </dgm:t>
    </dgm:pt>
    <dgm:pt modelId="{BA9235D7-C0FC-42A1-9CF7-F7141BCC4BBF}" type="pres">
      <dgm:prSet presAssocID="{C5AA1BCE-B325-4A41-9FD1-C5C62E95342D}" presName="spacer" presStyleCnt="0"/>
      <dgm:spPr/>
    </dgm:pt>
    <dgm:pt modelId="{FFFED221-F28A-4EA6-A04A-CD0BA62A85A6}" type="pres">
      <dgm:prSet presAssocID="{DE2A8416-47EC-4217-BEC9-F0DBE3AA6D6E}" presName="parentText" presStyleLbl="node1" presStyleIdx="6" presStyleCnt="11">
        <dgm:presLayoutVars>
          <dgm:chMax val="0"/>
          <dgm:bulletEnabled val="1"/>
        </dgm:presLayoutVars>
      </dgm:prSet>
      <dgm:spPr/>
      <dgm:t>
        <a:bodyPr/>
        <a:lstStyle/>
        <a:p>
          <a:endParaRPr lang="en-US"/>
        </a:p>
      </dgm:t>
    </dgm:pt>
    <dgm:pt modelId="{2EA2539F-364E-4476-A7B0-B1502089A1C9}" type="pres">
      <dgm:prSet presAssocID="{A3CCBCF2-40C3-4315-B1C0-42793B644D75}" presName="spacer" presStyleCnt="0"/>
      <dgm:spPr/>
    </dgm:pt>
    <dgm:pt modelId="{AE343A7F-4AC9-4A10-AC22-4FE182F5BDA0}" type="pres">
      <dgm:prSet presAssocID="{03BEF23F-B450-48C9-918F-C6F896D94F17}" presName="parentText" presStyleLbl="node1" presStyleIdx="7" presStyleCnt="11" custLinFactY="-2611" custLinFactNeighborX="-26526" custLinFactNeighborY="-100000">
        <dgm:presLayoutVars>
          <dgm:chMax val="0"/>
          <dgm:bulletEnabled val="1"/>
        </dgm:presLayoutVars>
      </dgm:prSet>
      <dgm:spPr/>
      <dgm:t>
        <a:bodyPr/>
        <a:lstStyle/>
        <a:p>
          <a:endParaRPr lang="en-US"/>
        </a:p>
      </dgm:t>
    </dgm:pt>
    <dgm:pt modelId="{FCEC8E3A-A235-4EF4-B119-3A35B0D33474}" type="pres">
      <dgm:prSet presAssocID="{5E0640B3-484D-461F-8E03-7CD585449CC0}" presName="spacer" presStyleCnt="0"/>
      <dgm:spPr/>
    </dgm:pt>
    <dgm:pt modelId="{E853967A-D6E3-45CA-96FC-0B8C89F98AD5}" type="pres">
      <dgm:prSet presAssocID="{E0AECC81-5744-441C-9853-08C0101B161D}" presName="parentText" presStyleLbl="node1" presStyleIdx="8" presStyleCnt="11">
        <dgm:presLayoutVars>
          <dgm:chMax val="0"/>
          <dgm:bulletEnabled val="1"/>
        </dgm:presLayoutVars>
      </dgm:prSet>
      <dgm:spPr/>
      <dgm:t>
        <a:bodyPr/>
        <a:lstStyle/>
        <a:p>
          <a:endParaRPr lang="en-US"/>
        </a:p>
      </dgm:t>
    </dgm:pt>
    <dgm:pt modelId="{D43D2BBA-275A-4C70-A204-10239838CB48}" type="pres">
      <dgm:prSet presAssocID="{3FEFD4B8-2EFB-441B-B4D6-D28469CD76B1}" presName="spacer" presStyleCnt="0"/>
      <dgm:spPr/>
    </dgm:pt>
    <dgm:pt modelId="{5F64CE16-7FBE-4BB2-9247-087C6656B2D2}" type="pres">
      <dgm:prSet presAssocID="{1301686E-8524-492E-93FF-F2AFEFC8AC87}" presName="parentText" presStyleLbl="node1" presStyleIdx="9" presStyleCnt="11">
        <dgm:presLayoutVars>
          <dgm:chMax val="0"/>
          <dgm:bulletEnabled val="1"/>
        </dgm:presLayoutVars>
      </dgm:prSet>
      <dgm:spPr/>
      <dgm:t>
        <a:bodyPr/>
        <a:lstStyle/>
        <a:p>
          <a:endParaRPr lang="en-US"/>
        </a:p>
      </dgm:t>
    </dgm:pt>
    <dgm:pt modelId="{B71C4D32-6416-4DA5-9B8F-FA14BE0286E9}" type="pres">
      <dgm:prSet presAssocID="{E872C226-D32B-4089-8F31-6B8F9D2F01CC}" presName="spacer" presStyleCnt="0"/>
      <dgm:spPr/>
    </dgm:pt>
    <dgm:pt modelId="{650A62AC-14D5-4583-8B96-CC5D0C93BF10}" type="pres">
      <dgm:prSet presAssocID="{5D229002-88A6-49E5-BC25-BDF127B4EB11}" presName="parentText" presStyleLbl="node1" presStyleIdx="10" presStyleCnt="11">
        <dgm:presLayoutVars>
          <dgm:chMax val="0"/>
          <dgm:bulletEnabled val="1"/>
        </dgm:presLayoutVars>
      </dgm:prSet>
      <dgm:spPr/>
      <dgm:t>
        <a:bodyPr/>
        <a:lstStyle/>
        <a:p>
          <a:endParaRPr lang="en-US"/>
        </a:p>
      </dgm:t>
    </dgm:pt>
  </dgm:ptLst>
  <dgm:cxnLst>
    <dgm:cxn modelId="{65D02FA8-74E6-46D7-9513-156DA229B640}" srcId="{6B3B7BA5-A1BD-452A-88D2-AABD76C64BB9}" destId="{727C5C2C-0EDA-41FE-B729-1B930BB3AB41}" srcOrd="4" destOrd="0" parTransId="{FDEE31EF-991F-4FA7-AD31-682A642D488A}" sibTransId="{FFD4F3D8-F7C3-49C9-A7DC-A52C28A2F9F6}"/>
    <dgm:cxn modelId="{1F6F51DE-5F0A-4348-AD69-DBB286C551E1}" type="presOf" srcId="{F7A23C5D-C6B0-4AA7-82E1-D91F4A7288BF}" destId="{87EE358C-E30F-474D-A7F7-E09955FAE863}" srcOrd="0" destOrd="0" presId="urn:microsoft.com/office/officeart/2005/8/layout/vList2"/>
    <dgm:cxn modelId="{80E89804-ACE1-4A3F-97C7-E79D8FFFC962}" type="presOf" srcId="{5D229002-88A6-49E5-BC25-BDF127B4EB11}" destId="{650A62AC-14D5-4583-8B96-CC5D0C93BF10}" srcOrd="0" destOrd="0" presId="urn:microsoft.com/office/officeart/2005/8/layout/vList2"/>
    <dgm:cxn modelId="{695390DC-0853-4366-8AEA-0E9C193A3AAD}" type="presOf" srcId="{727C5C2C-0EDA-41FE-B729-1B930BB3AB41}" destId="{B7E5130A-C6F8-4128-9A7D-2F7ED3FDB895}" srcOrd="0" destOrd="0" presId="urn:microsoft.com/office/officeart/2005/8/layout/vList2"/>
    <dgm:cxn modelId="{2C4AF9E1-5A20-4A34-920C-77482CC193F1}" srcId="{6B3B7BA5-A1BD-452A-88D2-AABD76C64BB9}" destId="{F7A23C5D-C6B0-4AA7-82E1-D91F4A7288BF}" srcOrd="3" destOrd="0" parTransId="{F63850C6-370F-4086-8402-195188A002D6}" sibTransId="{941B2222-7C09-4570-88A5-6B1E79E71128}"/>
    <dgm:cxn modelId="{ECD6E370-8C94-4CAE-875E-9E96A0E45DB7}" type="presOf" srcId="{D15A0E2B-9687-4473-8477-760EC5B6D31A}" destId="{D3769BA0-7502-4BB8-928A-FEB7B556C8DF}" srcOrd="0" destOrd="0" presId="urn:microsoft.com/office/officeart/2005/8/layout/vList2"/>
    <dgm:cxn modelId="{A2A4BAD3-FF8F-42ED-9714-AE39C8F97DB5}" srcId="{6B3B7BA5-A1BD-452A-88D2-AABD76C64BB9}" destId="{03BEF23F-B450-48C9-918F-C6F896D94F17}" srcOrd="7" destOrd="0" parTransId="{D6486C5E-650A-4561-BB14-EFDE28086E3C}" sibTransId="{5E0640B3-484D-461F-8E03-7CD585449CC0}"/>
    <dgm:cxn modelId="{8F95CA53-44DA-4157-98DC-7DC7382E04F5}" srcId="{6B3B7BA5-A1BD-452A-88D2-AABD76C64BB9}" destId="{D15A0E2B-9687-4473-8477-760EC5B6D31A}" srcOrd="0" destOrd="0" parTransId="{3D2A61CF-6D37-4506-AE73-B11CE7A80C66}" sibTransId="{69ED44D4-713F-487D-9AA9-6BAAC99ECF2F}"/>
    <dgm:cxn modelId="{3883AB6B-B3CD-4231-89B9-EB8D49D7046E}" srcId="{6B3B7BA5-A1BD-452A-88D2-AABD76C64BB9}" destId="{DE2A8416-47EC-4217-BEC9-F0DBE3AA6D6E}" srcOrd="6" destOrd="0" parTransId="{C7531087-76C3-475B-AB9C-017F592C54DA}" sibTransId="{A3CCBCF2-40C3-4315-B1C0-42793B644D75}"/>
    <dgm:cxn modelId="{2C31F9FC-79C7-4438-B68A-6A89C0060915}" type="presOf" srcId="{88E6FE43-6974-4DB5-BA4E-B3CC1B0E30F3}" destId="{156B99F2-4E0E-4C02-88A1-2B6FB74C8E87}" srcOrd="0" destOrd="0" presId="urn:microsoft.com/office/officeart/2005/8/layout/vList2"/>
    <dgm:cxn modelId="{8B0207A4-A5FB-477F-A5E8-1E5C42B42D01}" type="presOf" srcId="{6B3B7BA5-A1BD-452A-88D2-AABD76C64BB9}" destId="{9909CE00-EE46-4229-922C-24956A356CB3}" srcOrd="0" destOrd="0" presId="urn:microsoft.com/office/officeart/2005/8/layout/vList2"/>
    <dgm:cxn modelId="{11542B5E-C36D-4B43-8540-C7CDC29A2687}" type="presOf" srcId="{7466E0FF-086C-4A74-B05E-82F2671C60DA}" destId="{B87EAE1A-350E-46DD-99AC-8F6A178B9D00}" srcOrd="0" destOrd="0" presId="urn:microsoft.com/office/officeart/2005/8/layout/vList2"/>
    <dgm:cxn modelId="{258FE748-1470-49F8-A684-D06B1CB68F62}" type="presOf" srcId="{61B06749-D838-4AA5-9FB2-9AA4EF567380}" destId="{A252831F-DB0A-49E7-B851-2BCB3C257AD4}" srcOrd="0" destOrd="0" presId="urn:microsoft.com/office/officeart/2005/8/layout/vList2"/>
    <dgm:cxn modelId="{64EF6133-1DB5-4808-90AF-D8B2A67CD06A}" type="presOf" srcId="{1301686E-8524-492E-93FF-F2AFEFC8AC87}" destId="{5F64CE16-7FBE-4BB2-9247-087C6656B2D2}" srcOrd="0" destOrd="0" presId="urn:microsoft.com/office/officeart/2005/8/layout/vList2"/>
    <dgm:cxn modelId="{07BC34F1-460E-4080-88EF-9176367479D6}" type="presOf" srcId="{03BEF23F-B450-48C9-918F-C6F896D94F17}" destId="{AE343A7F-4AC9-4A10-AC22-4FE182F5BDA0}" srcOrd="0" destOrd="0" presId="urn:microsoft.com/office/officeart/2005/8/layout/vList2"/>
    <dgm:cxn modelId="{5F4F78BD-CFB0-408B-9A05-EE6217A597AD}" srcId="{6B3B7BA5-A1BD-452A-88D2-AABD76C64BB9}" destId="{1301686E-8524-492E-93FF-F2AFEFC8AC87}" srcOrd="9" destOrd="0" parTransId="{CF2D9BAA-CF01-46B1-A4DD-42ADB892A2F6}" sibTransId="{E872C226-D32B-4089-8F31-6B8F9D2F01CC}"/>
    <dgm:cxn modelId="{F1C0BBE1-F671-4767-94A8-9EF1FD4154FD}" srcId="{6B3B7BA5-A1BD-452A-88D2-AABD76C64BB9}" destId="{5D229002-88A6-49E5-BC25-BDF127B4EB11}" srcOrd="10" destOrd="0" parTransId="{85F8FD9D-5D2F-4C9F-B365-CD6209B8CC47}" sibTransId="{4DB48461-36B1-45BC-9660-A9FC8AADA998}"/>
    <dgm:cxn modelId="{230BC698-3735-4FAF-93E5-C28695309A24}" type="presOf" srcId="{E0AECC81-5744-441C-9853-08C0101B161D}" destId="{E853967A-D6E3-45CA-96FC-0B8C89F98AD5}" srcOrd="0" destOrd="0" presId="urn:microsoft.com/office/officeart/2005/8/layout/vList2"/>
    <dgm:cxn modelId="{BFE8E025-641A-4D29-8E8B-078DA9E60A34}" srcId="{6B3B7BA5-A1BD-452A-88D2-AABD76C64BB9}" destId="{61B06749-D838-4AA5-9FB2-9AA4EF567380}" srcOrd="5" destOrd="0" parTransId="{7AD55BFB-7A79-41B4-A50E-E25461A739F8}" sibTransId="{C5AA1BCE-B325-4A41-9FD1-C5C62E95342D}"/>
    <dgm:cxn modelId="{4BDAA72F-2D5F-46B6-AA0F-25668041F444}" srcId="{6B3B7BA5-A1BD-452A-88D2-AABD76C64BB9}" destId="{7466E0FF-086C-4A74-B05E-82F2671C60DA}" srcOrd="2" destOrd="0" parTransId="{B22B12D7-B19B-4535-A0B6-8D537E5BF92C}" sibTransId="{F373CEF3-1E9E-4F3A-9AFB-7B5EA276B7BC}"/>
    <dgm:cxn modelId="{9E2FB8D5-7629-4E94-A576-D6453F43BBB3}" srcId="{6B3B7BA5-A1BD-452A-88D2-AABD76C64BB9}" destId="{E0AECC81-5744-441C-9853-08C0101B161D}" srcOrd="8" destOrd="0" parTransId="{12F9A46A-23AF-4D88-9D2E-7DAF5FC1284D}" sibTransId="{3FEFD4B8-2EFB-441B-B4D6-D28469CD76B1}"/>
    <dgm:cxn modelId="{1988034C-4913-41BD-A110-76F96D2A7466}" type="presOf" srcId="{DE2A8416-47EC-4217-BEC9-F0DBE3AA6D6E}" destId="{FFFED221-F28A-4EA6-A04A-CD0BA62A85A6}" srcOrd="0" destOrd="0" presId="urn:microsoft.com/office/officeart/2005/8/layout/vList2"/>
    <dgm:cxn modelId="{78428B54-8740-49AB-B593-9ABBED507FAB}" srcId="{6B3B7BA5-A1BD-452A-88D2-AABD76C64BB9}" destId="{88E6FE43-6974-4DB5-BA4E-B3CC1B0E30F3}" srcOrd="1" destOrd="0" parTransId="{E28606F9-46DD-41FC-82D7-17CEB43E2EBE}" sibTransId="{0B88B3A5-A31B-4C09-A819-18D2532587BF}"/>
    <dgm:cxn modelId="{2CCB2261-7B72-4B30-A856-D049433373F2}" type="presParOf" srcId="{9909CE00-EE46-4229-922C-24956A356CB3}" destId="{D3769BA0-7502-4BB8-928A-FEB7B556C8DF}" srcOrd="0" destOrd="0" presId="urn:microsoft.com/office/officeart/2005/8/layout/vList2"/>
    <dgm:cxn modelId="{9E2F80FF-B188-4B71-AEAE-8A4565367B09}" type="presParOf" srcId="{9909CE00-EE46-4229-922C-24956A356CB3}" destId="{1FD78F4B-C35D-409B-9C17-431E0EE04168}" srcOrd="1" destOrd="0" presId="urn:microsoft.com/office/officeart/2005/8/layout/vList2"/>
    <dgm:cxn modelId="{C5065F79-E32A-4CA2-BD5E-0208F5FAC106}" type="presParOf" srcId="{9909CE00-EE46-4229-922C-24956A356CB3}" destId="{156B99F2-4E0E-4C02-88A1-2B6FB74C8E87}" srcOrd="2" destOrd="0" presId="urn:microsoft.com/office/officeart/2005/8/layout/vList2"/>
    <dgm:cxn modelId="{51478010-F6F7-4882-B79F-C9BFD628BA6C}" type="presParOf" srcId="{9909CE00-EE46-4229-922C-24956A356CB3}" destId="{2230B147-EE0B-476D-BC27-99EDCDBB2D64}" srcOrd="3" destOrd="0" presId="urn:microsoft.com/office/officeart/2005/8/layout/vList2"/>
    <dgm:cxn modelId="{C992A162-B4F9-42DB-81DC-C32D88E835C5}" type="presParOf" srcId="{9909CE00-EE46-4229-922C-24956A356CB3}" destId="{B87EAE1A-350E-46DD-99AC-8F6A178B9D00}" srcOrd="4" destOrd="0" presId="urn:microsoft.com/office/officeart/2005/8/layout/vList2"/>
    <dgm:cxn modelId="{357FC3A4-A449-401F-A0D7-86E39B1EE823}" type="presParOf" srcId="{9909CE00-EE46-4229-922C-24956A356CB3}" destId="{064F63C9-06F7-4CD7-A5D1-D51BE3E0E2FA}" srcOrd="5" destOrd="0" presId="urn:microsoft.com/office/officeart/2005/8/layout/vList2"/>
    <dgm:cxn modelId="{EDAFFBDD-E31B-4D9E-874F-1D264EF7DB38}" type="presParOf" srcId="{9909CE00-EE46-4229-922C-24956A356CB3}" destId="{87EE358C-E30F-474D-A7F7-E09955FAE863}" srcOrd="6" destOrd="0" presId="urn:microsoft.com/office/officeart/2005/8/layout/vList2"/>
    <dgm:cxn modelId="{40286FF8-AEC9-4873-B00E-B05F78083D64}" type="presParOf" srcId="{9909CE00-EE46-4229-922C-24956A356CB3}" destId="{C5179E73-7A25-4699-857D-17C3DEC7B6F1}" srcOrd="7" destOrd="0" presId="urn:microsoft.com/office/officeart/2005/8/layout/vList2"/>
    <dgm:cxn modelId="{673D1002-1D5B-4753-89F0-BBBAC378E98D}" type="presParOf" srcId="{9909CE00-EE46-4229-922C-24956A356CB3}" destId="{B7E5130A-C6F8-4128-9A7D-2F7ED3FDB895}" srcOrd="8" destOrd="0" presId="urn:microsoft.com/office/officeart/2005/8/layout/vList2"/>
    <dgm:cxn modelId="{9B114BBA-1CAA-44F5-B2AC-403D55356ABC}" type="presParOf" srcId="{9909CE00-EE46-4229-922C-24956A356CB3}" destId="{81000C5E-D14D-4E16-88D2-4DCA1531292C}" srcOrd="9" destOrd="0" presId="urn:microsoft.com/office/officeart/2005/8/layout/vList2"/>
    <dgm:cxn modelId="{6C5E68FF-4DF0-4B78-8A5F-C2F29473AC0A}" type="presParOf" srcId="{9909CE00-EE46-4229-922C-24956A356CB3}" destId="{A252831F-DB0A-49E7-B851-2BCB3C257AD4}" srcOrd="10" destOrd="0" presId="urn:microsoft.com/office/officeart/2005/8/layout/vList2"/>
    <dgm:cxn modelId="{C42FB318-2AF1-46D3-9FDD-D10AD9C186BB}" type="presParOf" srcId="{9909CE00-EE46-4229-922C-24956A356CB3}" destId="{BA9235D7-C0FC-42A1-9CF7-F7141BCC4BBF}" srcOrd="11" destOrd="0" presId="urn:microsoft.com/office/officeart/2005/8/layout/vList2"/>
    <dgm:cxn modelId="{076D5B6C-0B4D-482C-9E30-CFA138E6197A}" type="presParOf" srcId="{9909CE00-EE46-4229-922C-24956A356CB3}" destId="{FFFED221-F28A-4EA6-A04A-CD0BA62A85A6}" srcOrd="12" destOrd="0" presId="urn:microsoft.com/office/officeart/2005/8/layout/vList2"/>
    <dgm:cxn modelId="{476B9066-6425-46BF-B6BD-84AFAB87FFBF}" type="presParOf" srcId="{9909CE00-EE46-4229-922C-24956A356CB3}" destId="{2EA2539F-364E-4476-A7B0-B1502089A1C9}" srcOrd="13" destOrd="0" presId="urn:microsoft.com/office/officeart/2005/8/layout/vList2"/>
    <dgm:cxn modelId="{E3043DC7-9A67-4021-BD9A-FB755A5667C0}" type="presParOf" srcId="{9909CE00-EE46-4229-922C-24956A356CB3}" destId="{AE343A7F-4AC9-4A10-AC22-4FE182F5BDA0}" srcOrd="14" destOrd="0" presId="urn:microsoft.com/office/officeart/2005/8/layout/vList2"/>
    <dgm:cxn modelId="{D9CD7AC5-929A-4B47-8D8C-93B5D4CF3327}" type="presParOf" srcId="{9909CE00-EE46-4229-922C-24956A356CB3}" destId="{FCEC8E3A-A235-4EF4-B119-3A35B0D33474}" srcOrd="15" destOrd="0" presId="urn:microsoft.com/office/officeart/2005/8/layout/vList2"/>
    <dgm:cxn modelId="{2E9BFA42-E928-4C3F-A778-712B73434683}" type="presParOf" srcId="{9909CE00-EE46-4229-922C-24956A356CB3}" destId="{E853967A-D6E3-45CA-96FC-0B8C89F98AD5}" srcOrd="16" destOrd="0" presId="urn:microsoft.com/office/officeart/2005/8/layout/vList2"/>
    <dgm:cxn modelId="{6787CAEE-227B-48E3-B30E-17BC46942DDA}" type="presParOf" srcId="{9909CE00-EE46-4229-922C-24956A356CB3}" destId="{D43D2BBA-275A-4C70-A204-10239838CB48}" srcOrd="17" destOrd="0" presId="urn:microsoft.com/office/officeart/2005/8/layout/vList2"/>
    <dgm:cxn modelId="{C2314EA4-8125-4069-BDC6-125DAA9C0952}" type="presParOf" srcId="{9909CE00-EE46-4229-922C-24956A356CB3}" destId="{5F64CE16-7FBE-4BB2-9247-087C6656B2D2}" srcOrd="18" destOrd="0" presId="urn:microsoft.com/office/officeart/2005/8/layout/vList2"/>
    <dgm:cxn modelId="{B5B64B95-F54B-4AA5-8321-07E07981382C}" type="presParOf" srcId="{9909CE00-EE46-4229-922C-24956A356CB3}" destId="{B71C4D32-6416-4DA5-9B8F-FA14BE0286E9}" srcOrd="19" destOrd="0" presId="urn:microsoft.com/office/officeart/2005/8/layout/vList2"/>
    <dgm:cxn modelId="{85E38FD5-B9DE-475D-8BB1-06AA8A074B13}" type="presParOf" srcId="{9909CE00-EE46-4229-922C-24956A356CB3}" destId="{650A62AC-14D5-4583-8B96-CC5D0C93BF10}" srcOrd="2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AC783E-2668-4900-89EC-A6BD9EA6491E}">
      <dsp:nvSpPr>
        <dsp:cNvPr id="0" name=""/>
        <dsp:cNvSpPr/>
      </dsp:nvSpPr>
      <dsp:spPr>
        <a:xfrm>
          <a:off x="4286" y="3040"/>
          <a:ext cx="1711821" cy="102709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Адекватност опреме за рад </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3,6</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3,7</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3,7</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Latn-RS" sz="1000" b="1" kern="1200">
              <a:solidFill>
                <a:srgbClr val="EE0000"/>
              </a:solidFill>
              <a:latin typeface="Times New Roman" panose="02020603050405020304" pitchFamily="18" charset="0"/>
              <a:cs typeface="Times New Roman" panose="02020603050405020304" pitchFamily="18" charset="0"/>
            </a:rPr>
            <a:t>2025. </a:t>
          </a:r>
          <a:r>
            <a:rPr lang="sr-Cyrl-RS" sz="1000" b="1" kern="1200">
              <a:solidFill>
                <a:srgbClr val="EE0000"/>
              </a:solidFill>
              <a:latin typeface="Times New Roman" panose="02020603050405020304" pitchFamily="18" charset="0"/>
              <a:cs typeface="Times New Roman" panose="02020603050405020304" pitchFamily="18" charset="0"/>
            </a:rPr>
            <a:t>година 3,8</a:t>
          </a:r>
          <a:endParaRPr lang="sr-Latn-RS" sz="1000" b="1" kern="1200">
            <a:solidFill>
              <a:srgbClr val="EE0000"/>
            </a:solidFill>
            <a:latin typeface="Times New Roman" panose="02020603050405020304" pitchFamily="18" charset="0"/>
            <a:cs typeface="Times New Roman" panose="02020603050405020304" pitchFamily="18" charset="0"/>
          </a:endParaRPr>
        </a:p>
      </dsp:txBody>
      <dsp:txXfrm>
        <a:off x="4286" y="3040"/>
        <a:ext cx="1711821" cy="1027092"/>
      </dsp:txXfrm>
    </dsp:sp>
    <dsp:sp modelId="{1551A074-C3C4-4982-92F6-A572C5A6012A}">
      <dsp:nvSpPr>
        <dsp:cNvPr id="0" name=""/>
        <dsp:cNvSpPr/>
      </dsp:nvSpPr>
      <dsp:spPr>
        <a:xfrm>
          <a:off x="1887289" y="3040"/>
          <a:ext cx="1711821" cy="102709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Адекватност простора за рад</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3,5</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3,5</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3,6</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dirty="0">
              <a:solidFill>
                <a:srgbClr val="EE0000"/>
              </a:solidFill>
              <a:latin typeface="Times New Roman" panose="02020603050405020304" pitchFamily="18" charset="0"/>
              <a:cs typeface="Times New Roman" panose="02020603050405020304" pitchFamily="18" charset="0"/>
            </a:rPr>
            <a:t>2025. година 3,6</a:t>
          </a:r>
          <a:endParaRPr lang="sr-Latn-RS" sz="1000" b="1" kern="1200" dirty="0">
            <a:solidFill>
              <a:srgbClr val="EE0000"/>
            </a:solidFill>
            <a:latin typeface="Times New Roman" panose="02020603050405020304" pitchFamily="18" charset="0"/>
            <a:cs typeface="Times New Roman" panose="02020603050405020304" pitchFamily="18" charset="0"/>
          </a:endParaRPr>
        </a:p>
      </dsp:txBody>
      <dsp:txXfrm>
        <a:off x="1887289" y="3040"/>
        <a:ext cx="1711821" cy="1027092"/>
      </dsp:txXfrm>
    </dsp:sp>
    <dsp:sp modelId="{A91EE406-F7DB-46AA-A300-F41EA8C86B60}">
      <dsp:nvSpPr>
        <dsp:cNvPr id="0" name=""/>
        <dsp:cNvSpPr/>
      </dsp:nvSpPr>
      <dsp:spPr>
        <a:xfrm>
          <a:off x="3770292" y="3040"/>
          <a:ext cx="1711821" cy="102709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Расположиво време за рад </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3,9</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3,9</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4,0</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solidFill>
                <a:srgbClr val="EE0000"/>
              </a:solidFill>
              <a:latin typeface="Times New Roman" panose="02020603050405020304" pitchFamily="18" charset="0"/>
              <a:cs typeface="Times New Roman" panose="02020603050405020304" pitchFamily="18" charset="0"/>
            </a:rPr>
            <a:t>2025. година 4,1</a:t>
          </a:r>
          <a:endParaRPr lang="sr-Latn-RS" sz="1000" b="1" kern="1200">
            <a:solidFill>
              <a:srgbClr val="EE0000"/>
            </a:solidFill>
            <a:latin typeface="Times New Roman" panose="02020603050405020304" pitchFamily="18" charset="0"/>
            <a:cs typeface="Times New Roman" panose="02020603050405020304" pitchFamily="18" charset="0"/>
          </a:endParaRPr>
        </a:p>
      </dsp:txBody>
      <dsp:txXfrm>
        <a:off x="3770292" y="3040"/>
        <a:ext cx="1711821" cy="1027092"/>
      </dsp:txXfrm>
    </dsp:sp>
    <dsp:sp modelId="{40341981-6D46-4D91-A2F4-BA6B535EC155}">
      <dsp:nvSpPr>
        <dsp:cNvPr id="0" name=""/>
        <dsp:cNvSpPr/>
      </dsp:nvSpPr>
      <dsp:spPr>
        <a:xfrm>
          <a:off x="860196" y="1201314"/>
          <a:ext cx="1825948" cy="113170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Аутономија у обављању посла – могућност самосталног доношења одлука</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3,7</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3,7</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3,</a:t>
          </a:r>
          <a:r>
            <a:rPr lang="en-US" sz="1000" b="1" kern="1200">
              <a:latin typeface="Times New Roman" panose="02020603050405020304" pitchFamily="18" charset="0"/>
              <a:cs typeface="Times New Roman" panose="02020603050405020304" pitchFamily="18" charset="0"/>
            </a:rPr>
            <a:t>7</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solidFill>
                <a:srgbClr val="EE0000"/>
              </a:solidFill>
              <a:latin typeface="Times New Roman" panose="02020603050405020304" pitchFamily="18" charset="0"/>
              <a:cs typeface="Times New Roman" panose="02020603050405020304" pitchFamily="18" charset="0"/>
            </a:rPr>
            <a:t>2025. година 3,8</a:t>
          </a:r>
          <a:endParaRPr lang="sr-Latn-RS" sz="1000" b="1" kern="1200">
            <a:solidFill>
              <a:srgbClr val="EE0000"/>
            </a:solidFill>
            <a:latin typeface="Times New Roman" panose="02020603050405020304" pitchFamily="18" charset="0"/>
            <a:cs typeface="Times New Roman" panose="02020603050405020304" pitchFamily="18" charset="0"/>
          </a:endParaRPr>
        </a:p>
      </dsp:txBody>
      <dsp:txXfrm>
        <a:off x="860196" y="1201314"/>
        <a:ext cx="1825948" cy="1131702"/>
      </dsp:txXfrm>
    </dsp:sp>
    <dsp:sp modelId="{69634B19-E8D1-4CBC-9A74-BF971D3F22B5}">
      <dsp:nvSpPr>
        <dsp:cNvPr id="0" name=""/>
        <dsp:cNvSpPr/>
      </dsp:nvSpPr>
      <dsp:spPr>
        <a:xfrm>
          <a:off x="2857327" y="1201314"/>
          <a:ext cx="1768876" cy="113170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Уважавање и вредновање вашег рада од стране претпостављених</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3,9</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3,8</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3,9</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solidFill>
                <a:srgbClr val="EE0000"/>
              </a:solidFill>
              <a:latin typeface="Times New Roman" panose="02020603050405020304" pitchFamily="18" charset="0"/>
              <a:cs typeface="Times New Roman" panose="02020603050405020304" pitchFamily="18" charset="0"/>
            </a:rPr>
            <a:t>2025. година 3,9</a:t>
          </a:r>
          <a:endParaRPr lang="sr-Latn-RS" sz="1000" b="1" kern="1200">
            <a:solidFill>
              <a:srgbClr val="EE0000"/>
            </a:solidFill>
            <a:latin typeface="Times New Roman" panose="02020603050405020304" pitchFamily="18" charset="0"/>
            <a:cs typeface="Times New Roman" panose="02020603050405020304" pitchFamily="18" charset="0"/>
          </a:endParaRPr>
        </a:p>
      </dsp:txBody>
      <dsp:txXfrm>
        <a:off x="2857327" y="1201314"/>
        <a:ext cx="1768876" cy="1131702"/>
      </dsp:txXfrm>
    </dsp:sp>
    <dsp:sp modelId="{A95E1EA4-BF5F-4A50-8AE5-C2090E39217B}">
      <dsp:nvSpPr>
        <dsp:cNvPr id="0" name=""/>
        <dsp:cNvSpPr/>
      </dsp:nvSpPr>
      <dsp:spPr>
        <a:xfrm>
          <a:off x="4286" y="2599302"/>
          <a:ext cx="1711821" cy="102709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Непосредна сарадња са колегама</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4,4</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dirty="0">
              <a:latin typeface="Times New Roman" panose="02020603050405020304" pitchFamily="18" charset="0"/>
              <a:cs typeface="Times New Roman" panose="02020603050405020304" pitchFamily="18" charset="0"/>
            </a:rPr>
            <a:t>2023. година  4,2</a:t>
          </a:r>
          <a:endParaRPr lang="sr-Latn-RS" sz="1000" b="1" kern="1200" dirty="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4,2</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solidFill>
                <a:srgbClr val="EE0000"/>
              </a:solidFill>
              <a:latin typeface="Times New Roman" panose="02020603050405020304" pitchFamily="18" charset="0"/>
              <a:cs typeface="Times New Roman" panose="02020603050405020304" pitchFamily="18" charset="0"/>
            </a:rPr>
            <a:t>2025. година 4,2</a:t>
          </a:r>
          <a:endParaRPr lang="sr-Latn-RS" sz="1000" b="1" kern="1200">
            <a:solidFill>
              <a:srgbClr val="EE0000"/>
            </a:solidFill>
            <a:latin typeface="Times New Roman" panose="02020603050405020304" pitchFamily="18" charset="0"/>
            <a:cs typeface="Times New Roman" panose="02020603050405020304" pitchFamily="18" charset="0"/>
          </a:endParaRPr>
        </a:p>
      </dsp:txBody>
      <dsp:txXfrm>
        <a:off x="4286" y="2599302"/>
        <a:ext cx="1711821" cy="1027092"/>
      </dsp:txXfrm>
    </dsp:sp>
    <dsp:sp modelId="{138EB3EF-ED2B-4C4D-A8E0-DE7B1BFDF98D}">
      <dsp:nvSpPr>
        <dsp:cNvPr id="0" name=""/>
        <dsp:cNvSpPr/>
      </dsp:nvSpPr>
      <dsp:spPr>
        <a:xfrm>
          <a:off x="1887289" y="2599302"/>
          <a:ext cx="1711821" cy="102709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Однос пацијената према вама</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3,9</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4,1</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a:t>
          </a:r>
          <a:r>
            <a:rPr lang="en-US" sz="1000" b="1" kern="1200">
              <a:latin typeface="Times New Roman" panose="02020603050405020304" pitchFamily="18" charset="0"/>
              <a:cs typeface="Times New Roman" panose="02020603050405020304" pitchFamily="18" charset="0"/>
            </a:rPr>
            <a:t>3.9</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solidFill>
                <a:srgbClr val="EE0000"/>
              </a:solidFill>
              <a:latin typeface="Times New Roman" panose="02020603050405020304" pitchFamily="18" charset="0"/>
              <a:cs typeface="Times New Roman" panose="02020603050405020304" pitchFamily="18" charset="0"/>
            </a:rPr>
            <a:t>2025. година 3,8</a:t>
          </a:r>
          <a:endParaRPr lang="sr-Latn-RS" sz="1000" b="1" kern="1200">
            <a:solidFill>
              <a:srgbClr val="EE0000"/>
            </a:solidFill>
            <a:latin typeface="Times New Roman" panose="02020603050405020304" pitchFamily="18" charset="0"/>
            <a:cs typeface="Times New Roman" panose="02020603050405020304" pitchFamily="18" charset="0"/>
          </a:endParaRPr>
        </a:p>
      </dsp:txBody>
      <dsp:txXfrm>
        <a:off x="1887289" y="2599302"/>
        <a:ext cx="1711821" cy="1027092"/>
      </dsp:txXfrm>
    </dsp:sp>
    <dsp:sp modelId="{57F4AAE9-809A-4BDE-8F02-5CCCA15444FB}">
      <dsp:nvSpPr>
        <dsp:cNvPr id="0" name=""/>
        <dsp:cNvSpPr/>
      </dsp:nvSpPr>
      <dsp:spPr>
        <a:xfrm>
          <a:off x="3770292" y="2504198"/>
          <a:ext cx="1711821" cy="1217299"/>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Могућност за професионални развој/ континуирану едукацију</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3,6</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3,7</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3,</a:t>
          </a:r>
          <a:r>
            <a:rPr lang="en-US" sz="1000" b="1" kern="1200">
              <a:latin typeface="Times New Roman" panose="02020603050405020304" pitchFamily="18" charset="0"/>
              <a:cs typeface="Times New Roman" panose="02020603050405020304" pitchFamily="18" charset="0"/>
            </a:rPr>
            <a:t>5</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solidFill>
                <a:srgbClr val="EE0000"/>
              </a:solidFill>
              <a:latin typeface="Times New Roman" panose="02020603050405020304" pitchFamily="18" charset="0"/>
              <a:cs typeface="Times New Roman" panose="02020603050405020304" pitchFamily="18" charset="0"/>
            </a:rPr>
            <a:t>2025. година 3,5</a:t>
          </a:r>
          <a:endParaRPr lang="sr-Latn-RS" sz="1000" b="1" kern="1200">
            <a:solidFill>
              <a:srgbClr val="EE0000"/>
            </a:solidFill>
            <a:latin typeface="Times New Roman" panose="02020603050405020304" pitchFamily="18" charset="0"/>
            <a:cs typeface="Times New Roman" panose="02020603050405020304" pitchFamily="18" charset="0"/>
          </a:endParaRPr>
        </a:p>
      </dsp:txBody>
      <dsp:txXfrm>
        <a:off x="3770292" y="2504198"/>
        <a:ext cx="1711821" cy="1217299"/>
      </dsp:txXfrm>
    </dsp:sp>
    <dsp:sp modelId="{68643A27-0F9E-4FBD-997A-338E0ABEA958}">
      <dsp:nvSpPr>
        <dsp:cNvPr id="0" name=""/>
        <dsp:cNvSpPr/>
      </dsp:nvSpPr>
      <dsp:spPr>
        <a:xfrm>
          <a:off x="4286" y="4060174"/>
          <a:ext cx="1711821" cy="102709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Финансијска надокнада за рад </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3,0</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3,1</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3,</a:t>
          </a:r>
          <a:r>
            <a:rPr lang="en-US" sz="1000" b="1" kern="1200">
              <a:latin typeface="Times New Roman" panose="02020603050405020304" pitchFamily="18" charset="0"/>
              <a:cs typeface="Times New Roman" panose="02020603050405020304" pitchFamily="18" charset="0"/>
            </a:rPr>
            <a:t>1</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dirty="0">
              <a:solidFill>
                <a:srgbClr val="EE0000"/>
              </a:solidFill>
              <a:highlight>
                <a:srgbClr val="FFFF00"/>
              </a:highlight>
              <a:latin typeface="Times New Roman" panose="02020603050405020304" pitchFamily="18" charset="0"/>
              <a:cs typeface="Times New Roman" panose="02020603050405020304" pitchFamily="18" charset="0"/>
            </a:rPr>
            <a:t>2025. година 3,2</a:t>
          </a:r>
          <a:endParaRPr lang="sr-Latn-RS" sz="1000" b="1" kern="1200" dirty="0">
            <a:solidFill>
              <a:srgbClr val="EE0000"/>
            </a:solidFill>
            <a:highlight>
              <a:srgbClr val="FFFF00"/>
            </a:highlight>
            <a:latin typeface="Times New Roman" panose="02020603050405020304" pitchFamily="18" charset="0"/>
            <a:cs typeface="Times New Roman" panose="02020603050405020304" pitchFamily="18" charset="0"/>
          </a:endParaRPr>
        </a:p>
      </dsp:txBody>
      <dsp:txXfrm>
        <a:off x="4286" y="4060174"/>
        <a:ext cx="1711821" cy="1027092"/>
      </dsp:txXfrm>
    </dsp:sp>
    <dsp:sp modelId="{03B7C2A4-DBDF-41D8-8E89-FC2648A847A4}">
      <dsp:nvSpPr>
        <dsp:cNvPr id="0" name=""/>
        <dsp:cNvSpPr/>
      </dsp:nvSpPr>
      <dsp:spPr>
        <a:xfrm>
          <a:off x="1887289" y="4060174"/>
          <a:ext cx="1711821" cy="102709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Руковођење и организација рада у установи</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3,6</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3,4</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3,</a:t>
          </a:r>
          <a:r>
            <a:rPr lang="en-US" sz="1000" b="1" kern="1200">
              <a:latin typeface="Times New Roman" panose="02020603050405020304" pitchFamily="18" charset="0"/>
              <a:cs typeface="Times New Roman" panose="02020603050405020304" pitchFamily="18" charset="0"/>
            </a:rPr>
            <a:t>3</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solidFill>
                <a:srgbClr val="EE0000"/>
              </a:solidFill>
              <a:latin typeface="Times New Roman" panose="02020603050405020304" pitchFamily="18" charset="0"/>
              <a:cs typeface="Times New Roman" panose="02020603050405020304" pitchFamily="18" charset="0"/>
            </a:rPr>
            <a:t>2025. година 3,5</a:t>
          </a:r>
          <a:endParaRPr lang="sr-Latn-RS" sz="1000" b="1" kern="1200">
            <a:solidFill>
              <a:srgbClr val="EE0000"/>
            </a:solidFill>
            <a:latin typeface="Times New Roman" panose="02020603050405020304" pitchFamily="18" charset="0"/>
            <a:cs typeface="Times New Roman" panose="02020603050405020304" pitchFamily="18" charset="0"/>
          </a:endParaRPr>
        </a:p>
      </dsp:txBody>
      <dsp:txXfrm>
        <a:off x="1887289" y="4060174"/>
        <a:ext cx="1711821" cy="1027092"/>
      </dsp:txXfrm>
    </dsp:sp>
    <dsp:sp modelId="{F679ADE8-20B6-4A2F-8CFE-C9D024867C37}">
      <dsp:nvSpPr>
        <dsp:cNvPr id="0" name=""/>
        <dsp:cNvSpPr/>
      </dsp:nvSpPr>
      <dsp:spPr>
        <a:xfrm>
          <a:off x="3770292" y="3892681"/>
          <a:ext cx="1711821" cy="1362078"/>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lvl="0" algn="ctr" defTabSz="444500">
            <a:lnSpc>
              <a:spcPct val="90000"/>
            </a:lnSpc>
            <a:spcBef>
              <a:spcPct val="0"/>
            </a:spcBef>
            <a:spcAft>
              <a:spcPct val="35000"/>
            </a:spcAft>
          </a:pPr>
          <a:r>
            <a:rPr lang="sr-Latn-RS" sz="1000" kern="1200">
              <a:latin typeface="Times New Roman" panose="02020603050405020304" pitchFamily="18" charset="0"/>
              <a:cs typeface="Times New Roman" panose="02020603050405020304" pitchFamily="18" charset="0"/>
            </a:rPr>
            <a:t>Одржавање адекватних хигијенских услова за рад у складу са мерама превенције болничких инфекција</a:t>
          </a: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2022. година 3,9</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2023. година 3,9</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latin typeface="Times New Roman" panose="02020603050405020304" pitchFamily="18" charset="0"/>
              <a:cs typeface="Times New Roman" panose="02020603050405020304" pitchFamily="18" charset="0"/>
            </a:rPr>
            <a:t>2024. година </a:t>
          </a:r>
          <a:r>
            <a:rPr lang="en-US" sz="1000" b="1" kern="1200">
              <a:latin typeface="Times New Roman" panose="02020603050405020304" pitchFamily="18" charset="0"/>
              <a:cs typeface="Times New Roman" panose="02020603050405020304" pitchFamily="18" charset="0"/>
            </a:rPr>
            <a:t>3.9</a:t>
          </a:r>
          <a:endParaRPr lang="sr-Latn-RS" sz="1000" b="1" kern="1200">
            <a:latin typeface="Times New Roman" panose="02020603050405020304" pitchFamily="18" charset="0"/>
            <a:cs typeface="Times New Roman" panose="02020603050405020304" pitchFamily="18" charset="0"/>
          </a:endParaRPr>
        </a:p>
        <a:p>
          <a:pPr marL="57150" lvl="1" indent="-57150" algn="ctr" defTabSz="444500">
            <a:lnSpc>
              <a:spcPct val="90000"/>
            </a:lnSpc>
            <a:spcBef>
              <a:spcPct val="0"/>
            </a:spcBef>
            <a:spcAft>
              <a:spcPct val="15000"/>
            </a:spcAft>
            <a:buChar char="••"/>
          </a:pPr>
          <a:r>
            <a:rPr lang="sr-Cyrl-RS" sz="1000" b="1" kern="1200">
              <a:solidFill>
                <a:srgbClr val="EE0000"/>
              </a:solidFill>
              <a:latin typeface="Times New Roman" panose="02020603050405020304" pitchFamily="18" charset="0"/>
              <a:cs typeface="Times New Roman" panose="02020603050405020304" pitchFamily="18" charset="0"/>
            </a:rPr>
            <a:t>2025. година 3,8</a:t>
          </a:r>
          <a:endParaRPr lang="sr-Latn-RS" sz="1000" b="1" kern="1200">
            <a:solidFill>
              <a:srgbClr val="EE0000"/>
            </a:solidFill>
            <a:latin typeface="Times New Roman" panose="02020603050405020304" pitchFamily="18" charset="0"/>
            <a:cs typeface="Times New Roman" panose="02020603050405020304" pitchFamily="18" charset="0"/>
          </a:endParaRPr>
        </a:p>
      </dsp:txBody>
      <dsp:txXfrm>
        <a:off x="3770292" y="3892681"/>
        <a:ext cx="1711821" cy="13620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769BA0-7502-4BB8-928A-FEB7B556C8DF}">
      <dsp:nvSpPr>
        <dsp:cNvPr id="0" name=""/>
        <dsp:cNvSpPr/>
      </dsp:nvSpPr>
      <dsp:spPr>
        <a:xfrm>
          <a:off x="0" y="1189"/>
          <a:ext cx="12192000" cy="624566"/>
        </a:xfrm>
        <a:prstGeom prst="round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dirty="0"/>
            <a:t>1. Потребно је обезбедити унифоме (Хирургија - општа хирургија - стационарна делатност)</a:t>
          </a:r>
          <a:endParaRPr lang="en-US" sz="1800" kern="1200" dirty="0"/>
        </a:p>
      </dsp:txBody>
      <dsp:txXfrm>
        <a:off x="30489" y="31678"/>
        <a:ext cx="12131022" cy="563588"/>
      </dsp:txXfrm>
    </dsp:sp>
    <dsp:sp modelId="{156B99F2-4E0E-4C02-88A1-2B6FB74C8E87}">
      <dsp:nvSpPr>
        <dsp:cNvPr id="0" name=""/>
        <dsp:cNvSpPr/>
      </dsp:nvSpPr>
      <dsp:spPr>
        <a:xfrm>
          <a:off x="0" y="638299"/>
          <a:ext cx="12192000" cy="62456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dirty="0"/>
            <a:t>2. Потребно обезбедити бољу финансијску надокнаду за рад, као и организовање и  могућност похађања спортских активности за запослене (Хирургија - општа хирургија - стационарна делатност)</a:t>
          </a:r>
          <a:endParaRPr lang="en-US" sz="1800" kern="1200" dirty="0"/>
        </a:p>
      </dsp:txBody>
      <dsp:txXfrm>
        <a:off x="30489" y="668788"/>
        <a:ext cx="12131022" cy="563588"/>
      </dsp:txXfrm>
    </dsp:sp>
    <dsp:sp modelId="{B87EAE1A-350E-46DD-99AC-8F6A178B9D00}">
      <dsp:nvSpPr>
        <dsp:cNvPr id="0" name=""/>
        <dsp:cNvSpPr/>
      </dsp:nvSpPr>
      <dsp:spPr>
        <a:xfrm>
          <a:off x="0" y="1275409"/>
          <a:ext cx="12192000" cy="62456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dirty="0">
              <a:solidFill>
                <a:srgbClr val="7030A0"/>
              </a:solidFill>
            </a:rPr>
            <a:t>3. Смањити изложеност хроничном стресу, јер веома негативно утиче на укупну оцену задовољства на послу (Психијатрија - стационарна делатност)</a:t>
          </a:r>
          <a:endParaRPr lang="en-US" sz="1800" kern="1200" dirty="0">
            <a:solidFill>
              <a:srgbClr val="7030A0"/>
            </a:solidFill>
          </a:endParaRPr>
        </a:p>
      </dsp:txBody>
      <dsp:txXfrm>
        <a:off x="30489" y="1305898"/>
        <a:ext cx="12131022" cy="563588"/>
      </dsp:txXfrm>
    </dsp:sp>
    <dsp:sp modelId="{87EE358C-E30F-474D-A7F7-E09955FAE863}">
      <dsp:nvSpPr>
        <dsp:cNvPr id="0" name=""/>
        <dsp:cNvSpPr/>
      </dsp:nvSpPr>
      <dsp:spPr>
        <a:xfrm>
          <a:off x="0" y="1912519"/>
          <a:ext cx="12192000" cy="62456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dirty="0"/>
            <a:t>4. Утицати на повећање финансијске накнаде запосленима и побољшати услове рада (Заједнички послови – технички)</a:t>
          </a:r>
          <a:endParaRPr lang="en-US" sz="1800" kern="1200" dirty="0"/>
        </a:p>
      </dsp:txBody>
      <dsp:txXfrm>
        <a:off x="30489" y="1943008"/>
        <a:ext cx="12131022" cy="563588"/>
      </dsp:txXfrm>
    </dsp:sp>
    <dsp:sp modelId="{B7E5130A-C6F8-4128-9A7D-2F7ED3FDB895}">
      <dsp:nvSpPr>
        <dsp:cNvPr id="0" name=""/>
        <dsp:cNvSpPr/>
      </dsp:nvSpPr>
      <dsp:spPr>
        <a:xfrm>
          <a:off x="0" y="2549629"/>
          <a:ext cx="12192000" cy="624566"/>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dirty="0"/>
            <a:t>5. Нисам сигурна да ову анкету неко чита! Било би добро да се прочита и уради нешто од наведеног! (Физикална медицина и рехабилитација - специјалистичко-консултативна)</a:t>
          </a:r>
          <a:endParaRPr lang="en-US" sz="1800" kern="1200" dirty="0"/>
        </a:p>
      </dsp:txBody>
      <dsp:txXfrm>
        <a:off x="30489" y="2580118"/>
        <a:ext cx="12131022" cy="563588"/>
      </dsp:txXfrm>
    </dsp:sp>
    <dsp:sp modelId="{A252831F-DB0A-49E7-B851-2BCB3C257AD4}">
      <dsp:nvSpPr>
        <dsp:cNvPr id="0" name=""/>
        <dsp:cNvSpPr/>
      </dsp:nvSpPr>
      <dsp:spPr>
        <a:xfrm>
          <a:off x="0" y="3186738"/>
          <a:ext cx="12192000" cy="624566"/>
        </a:xfrm>
        <a:prstGeom prst="round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dirty="0"/>
            <a:t>6. Постављена питања су лична и тичу се само особе која попуњава (сматрам да имам право да не одговорим на лична питања) (Инфектологија - стационарна делатност)</a:t>
          </a:r>
          <a:endParaRPr lang="en-US" sz="1800" kern="1200" dirty="0"/>
        </a:p>
      </dsp:txBody>
      <dsp:txXfrm>
        <a:off x="30489" y="3217227"/>
        <a:ext cx="12131022" cy="563588"/>
      </dsp:txXfrm>
    </dsp:sp>
    <dsp:sp modelId="{FFFED221-F28A-4EA6-A04A-CD0BA62A85A6}">
      <dsp:nvSpPr>
        <dsp:cNvPr id="0" name=""/>
        <dsp:cNvSpPr/>
      </dsp:nvSpPr>
      <dsp:spPr>
        <a:xfrm>
          <a:off x="0" y="3823848"/>
          <a:ext cx="12192000" cy="62456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a:t>7. Оспособити туш кабине и топлу воду, просторију за одмарање по могућности и канцеларију, као и више радне снаге (Радиолошка дијагностика)</a:t>
          </a:r>
          <a:endParaRPr lang="en-US" sz="1800" kern="1200"/>
        </a:p>
      </dsp:txBody>
      <dsp:txXfrm>
        <a:off x="30489" y="3854337"/>
        <a:ext cx="12131022" cy="563588"/>
      </dsp:txXfrm>
    </dsp:sp>
    <dsp:sp modelId="{AE343A7F-4AC9-4A10-AC22-4FE182F5BDA0}">
      <dsp:nvSpPr>
        <dsp:cNvPr id="0" name=""/>
        <dsp:cNvSpPr/>
      </dsp:nvSpPr>
      <dsp:spPr>
        <a:xfrm>
          <a:off x="0" y="4432107"/>
          <a:ext cx="12192000" cy="62456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dirty="0">
              <a:solidFill>
                <a:srgbClr val="7030A0"/>
              </a:solidFill>
            </a:rPr>
            <a:t>8. Обезбедити свима паркинг (Радиолошка дијагностика)</a:t>
          </a:r>
          <a:endParaRPr lang="en-US" sz="1800" kern="1200" dirty="0">
            <a:solidFill>
              <a:srgbClr val="7030A0"/>
            </a:solidFill>
          </a:endParaRPr>
        </a:p>
      </dsp:txBody>
      <dsp:txXfrm>
        <a:off x="30489" y="4462596"/>
        <a:ext cx="12131022" cy="563588"/>
      </dsp:txXfrm>
    </dsp:sp>
    <dsp:sp modelId="{E853967A-D6E3-45CA-96FC-0B8C89F98AD5}">
      <dsp:nvSpPr>
        <dsp:cNvPr id="0" name=""/>
        <dsp:cNvSpPr/>
      </dsp:nvSpPr>
      <dsp:spPr>
        <a:xfrm>
          <a:off x="0" y="5098068"/>
          <a:ext cx="12192000" cy="62456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a:t>9. Запослити још кадра – запослити младе људе (Хирургија - оториноларингологија - стационарна делатност)</a:t>
          </a:r>
          <a:endParaRPr lang="en-US" sz="1800" kern="1200"/>
        </a:p>
      </dsp:txBody>
      <dsp:txXfrm>
        <a:off x="30489" y="5128557"/>
        <a:ext cx="12131022" cy="563588"/>
      </dsp:txXfrm>
    </dsp:sp>
    <dsp:sp modelId="{5F64CE16-7FBE-4BB2-9247-087C6656B2D2}">
      <dsp:nvSpPr>
        <dsp:cNvPr id="0" name=""/>
        <dsp:cNvSpPr/>
      </dsp:nvSpPr>
      <dsp:spPr>
        <a:xfrm>
          <a:off x="0" y="5735178"/>
          <a:ext cx="12192000" cy="624566"/>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a:t>10. Потребно реновирање одељења</a:t>
          </a:r>
          <a:endParaRPr lang="en-US" sz="1800" kern="1200"/>
        </a:p>
      </dsp:txBody>
      <dsp:txXfrm>
        <a:off x="30489" y="5765667"/>
        <a:ext cx="12131022" cy="563588"/>
      </dsp:txXfrm>
    </dsp:sp>
    <dsp:sp modelId="{650A62AC-14D5-4583-8B96-CC5D0C93BF10}">
      <dsp:nvSpPr>
        <dsp:cNvPr id="0" name=""/>
        <dsp:cNvSpPr/>
      </dsp:nvSpPr>
      <dsp:spPr>
        <a:xfrm>
          <a:off x="0" y="6372287"/>
          <a:ext cx="12192000" cy="624566"/>
        </a:xfrm>
        <a:prstGeom prst="round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buNone/>
          </a:pPr>
          <a:r>
            <a:rPr lang="sr-Cyrl-CS" sz="1800" kern="1200" dirty="0"/>
            <a:t>11. Потребно више модернијих апарата, кревета, бољи услови рада, боља хигијена и већа плата (Неурологија)</a:t>
          </a:r>
          <a:endParaRPr lang="en-US" sz="1800" kern="1200" dirty="0"/>
        </a:p>
      </dsp:txBody>
      <dsp:txXfrm>
        <a:off x="30489" y="6402776"/>
        <a:ext cx="12131022" cy="56358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0.24377</cdr:x>
      <cdr:y>0.20699</cdr:y>
    </cdr:from>
    <cdr:to>
      <cdr:x>0.7061</cdr:x>
      <cdr:y>0.39466</cdr:y>
    </cdr:to>
    <cdr:sp macro="" textlink="">
      <cdr:nvSpPr>
        <cdr:cNvPr id="2" name="Rectangle 1">
          <a:extLst xmlns:a="http://schemas.openxmlformats.org/drawingml/2006/main">
            <a:ext uri="{FF2B5EF4-FFF2-40B4-BE49-F238E27FC236}">
              <a16:creationId xmlns:a16="http://schemas.microsoft.com/office/drawing/2014/main" id="{BBF5C74B-20E7-1D47-499A-34D0C9E4632B}"/>
            </a:ext>
          </a:extLst>
        </cdr:cNvPr>
        <cdr:cNvSpPr/>
      </cdr:nvSpPr>
      <cdr:spPr>
        <a:xfrm xmlns:a="http://schemas.openxmlformats.org/drawingml/2006/main" rot="19291435">
          <a:off x="1380867" y="1018399"/>
          <a:ext cx="2618858" cy="923330"/>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wrap="none" lIns="91440" tIns="45720" rIns="91440" bIns="4572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sr-Cyrl-R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rPr>
            <a:t>ПОВРЋЕ</a:t>
          </a:r>
          <a:endParaRPr lang="en-U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0D12EC-1E79-4F2F-B375-2DD0C0058042}" type="datetimeFigureOut">
              <a:rPr lang="en-US" smtClean="0"/>
              <a:t>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2454F5-DE1A-4A66-A12B-7FE89E86AD36}" type="slidenum">
              <a:rPr lang="en-US" smtClean="0"/>
              <a:t>‹#›</a:t>
            </a:fld>
            <a:endParaRPr lang="en-US"/>
          </a:p>
        </p:txBody>
      </p:sp>
    </p:spTree>
    <p:extLst>
      <p:ext uri="{BB962C8B-B14F-4D97-AF65-F5344CB8AC3E}">
        <p14:creationId xmlns:p14="http://schemas.microsoft.com/office/powerpoint/2010/main" val="1334456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2454F5-DE1A-4A66-A12B-7FE89E86AD36}" type="slidenum">
              <a:rPr lang="en-US" smtClean="0"/>
              <a:t>4</a:t>
            </a:fld>
            <a:endParaRPr lang="en-US"/>
          </a:p>
        </p:txBody>
      </p:sp>
    </p:spTree>
    <p:extLst>
      <p:ext uri="{BB962C8B-B14F-4D97-AF65-F5344CB8AC3E}">
        <p14:creationId xmlns:p14="http://schemas.microsoft.com/office/powerpoint/2010/main" val="1224849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06C4C2-1022-4B7B-9273-FFACF1FBCCB3}"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342796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06C4C2-1022-4B7B-9273-FFACF1FBCCB3}"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1252806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06C4C2-1022-4B7B-9273-FFACF1FBCCB3}"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638362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06C4C2-1022-4B7B-9273-FFACF1FBCCB3}"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1024217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06C4C2-1022-4B7B-9273-FFACF1FBCCB3}"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1479175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06C4C2-1022-4B7B-9273-FFACF1FBCCB3}"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2436391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06C4C2-1022-4B7B-9273-FFACF1FBCCB3}" type="datetimeFigureOut">
              <a:rPr lang="en-US" smtClean="0"/>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1796944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06C4C2-1022-4B7B-9273-FFACF1FBCCB3}" type="datetimeFigureOut">
              <a:rPr lang="en-US" smtClean="0"/>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3716058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06C4C2-1022-4B7B-9273-FFACF1FBCCB3}" type="datetimeFigureOut">
              <a:rPr lang="en-US" smtClean="0"/>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3052684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06C4C2-1022-4B7B-9273-FFACF1FBCCB3}"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3948935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06C4C2-1022-4B7B-9273-FFACF1FBCCB3}"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73385-0F9F-416F-AA61-32238E5A8E1E}" type="slidenum">
              <a:rPr lang="en-US" smtClean="0"/>
              <a:t>‹#›</a:t>
            </a:fld>
            <a:endParaRPr lang="en-US"/>
          </a:p>
        </p:txBody>
      </p:sp>
    </p:spTree>
    <p:extLst>
      <p:ext uri="{BB962C8B-B14F-4D97-AF65-F5344CB8AC3E}">
        <p14:creationId xmlns:p14="http://schemas.microsoft.com/office/powerpoint/2010/main" val="2186194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06C4C2-1022-4B7B-9273-FFACF1FBCCB3}" type="datetimeFigureOut">
              <a:rPr lang="en-US" smtClean="0"/>
              <a:t>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73385-0F9F-416F-AA61-32238E5A8E1E}" type="slidenum">
              <a:rPr lang="en-US" smtClean="0"/>
              <a:t>‹#›</a:t>
            </a:fld>
            <a:endParaRPr lang="en-US"/>
          </a:p>
        </p:txBody>
      </p:sp>
    </p:spTree>
    <p:extLst>
      <p:ext uri="{BB962C8B-B14F-4D97-AF65-F5344CB8AC3E}">
        <p14:creationId xmlns:p14="http://schemas.microsoft.com/office/powerpoint/2010/main" val="41409412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51BD-FDEF-D9C8-3C35-33217F23BF4D}"/>
              </a:ext>
            </a:extLst>
          </p:cNvPr>
          <p:cNvSpPr>
            <a:spLocks noGrp="1"/>
          </p:cNvSpPr>
          <p:nvPr>
            <p:ph type="ctrTitle"/>
          </p:nvPr>
        </p:nvSpPr>
        <p:spPr>
          <a:xfrm>
            <a:off x="1524000" y="1114125"/>
            <a:ext cx="9144000" cy="2387600"/>
          </a:xfrm>
        </p:spPr>
        <p:txBody>
          <a:bodyPr/>
          <a:lstStyle/>
          <a:p>
            <a:r>
              <a:rPr lang="sr-Cyrl-RS" dirty="0">
                <a:latin typeface="Times New Roman" panose="02020603050405020304" pitchFamily="18" charset="0"/>
                <a:cs typeface="Times New Roman" panose="02020603050405020304" pitchFamily="18" charset="0"/>
              </a:rPr>
              <a:t>Задовољство запослених</a:t>
            </a:r>
            <a:br>
              <a:rPr lang="sr-Cyrl-RS" dirty="0">
                <a:latin typeface="Times New Roman" panose="02020603050405020304" pitchFamily="18" charset="0"/>
                <a:cs typeface="Times New Roman" panose="02020603050405020304" pitchFamily="18" charset="0"/>
              </a:rPr>
            </a:br>
            <a:r>
              <a:rPr lang="sr-Cyrl-RS" dirty="0">
                <a:latin typeface="Times New Roman" panose="02020603050405020304" pitchFamily="18" charset="0"/>
                <a:cs typeface="Times New Roman" panose="02020603050405020304" pitchFamily="18" charset="0"/>
              </a:rPr>
              <a:t>ОБ Кикинда</a:t>
            </a:r>
            <a:endParaRPr lang="en-US"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0A5B2211-38C3-C0F6-8A7D-6424319929F5}"/>
              </a:ext>
            </a:extLst>
          </p:cNvPr>
          <p:cNvSpPr>
            <a:spLocks noGrp="1"/>
          </p:cNvSpPr>
          <p:nvPr>
            <p:ph type="subTitle" idx="1"/>
          </p:nvPr>
        </p:nvSpPr>
        <p:spPr>
          <a:xfrm>
            <a:off x="1524000" y="3593800"/>
            <a:ext cx="9144000" cy="1655762"/>
          </a:xfrm>
        </p:spPr>
        <p:txBody>
          <a:bodyPr/>
          <a:lstStyle/>
          <a:p>
            <a:endParaRPr lang="sr-Cyrl-RS" dirty="0">
              <a:latin typeface="Times New Roman" panose="02020603050405020304" pitchFamily="18" charset="0"/>
              <a:cs typeface="Times New Roman" panose="02020603050405020304" pitchFamily="18" charset="0"/>
            </a:endParaRPr>
          </a:p>
          <a:p>
            <a:r>
              <a:rPr lang="sr-Cyrl-RS" dirty="0">
                <a:latin typeface="Times New Roman" panose="02020603050405020304" pitchFamily="18" charset="0"/>
                <a:cs typeface="Times New Roman" panose="02020603050405020304" pitchFamily="18" charset="0"/>
              </a:rPr>
              <a:t>2025. година</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9198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BED6A82-0426-3B8A-F356-A672712A3559}"/>
              </a:ext>
            </a:extLst>
          </p:cNvPr>
          <p:cNvSpPr>
            <a:spLocks noGrp="1"/>
          </p:cNvSpPr>
          <p:nvPr>
            <p:ph type="title"/>
          </p:nvPr>
        </p:nvSpPr>
        <p:spPr>
          <a:xfrm>
            <a:off x="0" y="18255"/>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Резултати и дискусија: Превентивни прегледи </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30CAB78-094D-85D9-CDEB-D66651778211}"/>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У оквиру овог истраживања питања од интереса за обављање превентивних прегледа односила су се на:</a:t>
            </a:r>
          </a:p>
          <a:p>
            <a:pPr marL="914400" lvl="1" indent="-457200">
              <a:buAutoNum type="arabicPeriod"/>
            </a:pPr>
            <a:r>
              <a:rPr lang="sr-Cyrl-RS" dirty="0">
                <a:latin typeface="Times New Roman" panose="02020603050405020304" pitchFamily="18" charset="0"/>
                <a:cs typeface="Times New Roman" panose="02020603050405020304" pitchFamily="18" charset="0"/>
              </a:rPr>
              <a:t>Крвну слику/основне биохемијске анализе</a:t>
            </a:r>
          </a:p>
          <a:p>
            <a:pPr marL="914400" lvl="1" indent="-457200">
              <a:buAutoNum type="arabicPeriod"/>
            </a:pPr>
            <a:r>
              <a:rPr lang="sr-Cyrl-RS" dirty="0">
                <a:latin typeface="Times New Roman" panose="02020603050405020304" pitchFamily="18" charset="0"/>
                <a:cs typeface="Times New Roman" panose="02020603050405020304" pitchFamily="18" charset="0"/>
              </a:rPr>
              <a:t>Мерење крвног притиска</a:t>
            </a:r>
          </a:p>
          <a:p>
            <a:pPr marL="914400" lvl="1" indent="-457200">
              <a:buAutoNum type="arabicPeriod"/>
            </a:pPr>
            <a:r>
              <a:rPr lang="sr-Cyrl-RS" dirty="0">
                <a:latin typeface="Times New Roman" panose="02020603050405020304" pitchFamily="18" charset="0"/>
                <a:cs typeface="Times New Roman" panose="02020603050405020304" pitchFamily="18" charset="0"/>
              </a:rPr>
              <a:t>Колоноскопију или тест на окулнтно крварење</a:t>
            </a:r>
          </a:p>
          <a:p>
            <a:pPr marL="914400" lvl="1" indent="-457200">
              <a:buAutoNum type="arabicPeriod"/>
            </a:pPr>
            <a:r>
              <a:rPr lang="sr-Cyrl-RS" dirty="0">
                <a:latin typeface="Times New Roman" panose="02020603050405020304" pitchFamily="18" charset="0"/>
                <a:cs typeface="Times New Roman" panose="02020603050405020304" pitchFamily="18" charset="0"/>
              </a:rPr>
              <a:t>Скрининг на депресију</a:t>
            </a:r>
          </a:p>
          <a:p>
            <a:pPr marL="914400" lvl="1" indent="-457200">
              <a:buAutoNum type="arabicPeriod"/>
            </a:pPr>
            <a:r>
              <a:rPr lang="sr-Cyrl-RS" dirty="0">
                <a:latin typeface="Times New Roman" panose="02020603050405020304" pitchFamily="18" charset="0"/>
                <a:cs typeface="Times New Roman" panose="02020603050405020304" pitchFamily="18" charset="0"/>
              </a:rPr>
              <a:t>Мамографију или УЗ дојки (жене)</a:t>
            </a:r>
          </a:p>
          <a:p>
            <a:pPr marL="914400" lvl="1" indent="-457200">
              <a:buAutoNum type="arabicPeriod"/>
            </a:pPr>
            <a:r>
              <a:rPr lang="sr-Cyrl-RS" dirty="0">
                <a:latin typeface="Times New Roman" panose="02020603050405020304" pitchFamily="18" charset="0"/>
                <a:cs typeface="Times New Roman" panose="02020603050405020304" pitchFamily="18" charset="0"/>
              </a:rPr>
              <a:t>Папа тест (жене)</a:t>
            </a:r>
          </a:p>
          <a:p>
            <a:pPr marL="914400" lvl="1" indent="-457200">
              <a:buAutoNum type="arabicPeriod"/>
            </a:pPr>
            <a:r>
              <a:rPr lang="sr-Cyrl-RS" dirty="0">
                <a:latin typeface="Times New Roman" panose="02020603050405020304" pitchFamily="18" charset="0"/>
                <a:cs typeface="Times New Roman" panose="02020603050405020304" pitchFamily="18" charset="0"/>
              </a:rPr>
              <a:t>ПСА тест/преглед простате (мушкарци) </a:t>
            </a:r>
          </a:p>
          <a:p>
            <a:r>
              <a:rPr lang="sr-Cyrl-RS" sz="2400" dirty="0">
                <a:latin typeface="Times New Roman" panose="02020603050405020304" pitchFamily="18" charset="0"/>
                <a:cs typeface="Times New Roman" panose="02020603050405020304" pitchFamily="18" charset="0"/>
              </a:rPr>
              <a:t>Укупан проценат запослених који је обавио  бар један од горе неведених превентивних прегледа у ОБ Кикинда је 87%.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81141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3A3B64C-0A8C-2C3D-BB99-E3F51EF1D14C}"/>
              </a:ext>
            </a:extLst>
          </p:cNvPr>
          <p:cNvSpPr>
            <a:spLocks noGrp="1"/>
          </p:cNvSpPr>
          <p:nvPr>
            <p:ph type="title"/>
          </p:nvPr>
        </p:nvSpPr>
        <p:spPr>
          <a:xfrm>
            <a:off x="0" y="0"/>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Резултати и дискусија: Превентивни прегледи у претходне 3 године</a:t>
            </a:r>
            <a:endParaRPr lang="en-US" sz="3600" dirty="0">
              <a:latin typeface="Times New Roman" panose="02020603050405020304" pitchFamily="18" charset="0"/>
              <a:cs typeface="Times New Roman" panose="02020603050405020304" pitchFamily="18" charset="0"/>
            </a:endParaRPr>
          </a:p>
        </p:txBody>
      </p:sp>
      <p:graphicFrame>
        <p:nvGraphicFramePr>
          <p:cNvPr id="5" name="Content Placeholder 4">
            <a:extLst>
              <a:ext uri="{FF2B5EF4-FFF2-40B4-BE49-F238E27FC236}">
                <a16:creationId xmlns:a16="http://schemas.microsoft.com/office/drawing/2014/main" id="{117BB78C-FE22-72CD-2700-38A61CDAE536}"/>
              </a:ext>
            </a:extLst>
          </p:cNvPr>
          <p:cNvGraphicFramePr>
            <a:graphicFrameLocks noGrp="1"/>
          </p:cNvGraphicFramePr>
          <p:nvPr>
            <p:ph idx="1"/>
            <p:extLst>
              <p:ext uri="{D42A27DB-BD31-4B8C-83A1-F6EECF244321}">
                <p14:modId xmlns:p14="http://schemas.microsoft.com/office/powerpoint/2010/main" val="840332182"/>
              </p:ext>
            </p:extLst>
          </p:nvPr>
        </p:nvGraphicFramePr>
        <p:xfrm>
          <a:off x="640492" y="1875052"/>
          <a:ext cx="10515600" cy="43180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63659023"/>
                    </a:ext>
                  </a:extLst>
                </a:gridCol>
                <a:gridCol w="3505200">
                  <a:extLst>
                    <a:ext uri="{9D8B030D-6E8A-4147-A177-3AD203B41FA5}">
                      <a16:colId xmlns:a16="http://schemas.microsoft.com/office/drawing/2014/main" val="1809289600"/>
                    </a:ext>
                  </a:extLst>
                </a:gridCol>
                <a:gridCol w="3505200">
                  <a:extLst>
                    <a:ext uri="{9D8B030D-6E8A-4147-A177-3AD203B41FA5}">
                      <a16:colId xmlns:a16="http://schemas.microsoft.com/office/drawing/2014/main" val="4141233619"/>
                    </a:ext>
                  </a:extLst>
                </a:gridCol>
              </a:tblGrid>
              <a:tr h="370840">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r>
                        <a:rPr lang="sr-Cyrl-RS" dirty="0">
                          <a:latin typeface="Times New Roman" panose="02020603050405020304" pitchFamily="18" charset="0"/>
                          <a:cs typeface="Times New Roman" panose="02020603050405020304" pitchFamily="18" charset="0"/>
                        </a:rPr>
                        <a:t>Жене (% запослених у ОБ Кикинда </a:t>
                      </a:r>
                      <a:r>
                        <a:rPr lang="sr-Cyrl-RS" dirty="0" smtClean="0">
                          <a:latin typeface="Times New Roman" panose="02020603050405020304" pitchFamily="18" charset="0"/>
                          <a:cs typeface="Times New Roman" panose="02020603050405020304" pitchFamily="18" charset="0"/>
                        </a:rPr>
                        <a:t>које су обавиле </a:t>
                      </a:r>
                      <a:r>
                        <a:rPr lang="sr-Cyrl-RS" dirty="0">
                          <a:latin typeface="Times New Roman" panose="02020603050405020304" pitchFamily="18" charset="0"/>
                          <a:cs typeface="Times New Roman" panose="02020603050405020304" pitchFamily="18" charset="0"/>
                        </a:rPr>
                        <a:t>преглед у претходне 3 године)</a:t>
                      </a:r>
                      <a:endParaRPr lang="en-US" dirty="0">
                        <a:latin typeface="Times New Roman" panose="02020603050405020304" pitchFamily="18" charset="0"/>
                        <a:cs typeface="Times New Roman" panose="02020603050405020304" pitchFamily="18" charset="0"/>
                      </a:endParaRPr>
                    </a:p>
                  </a:txBody>
                  <a:tcPr/>
                </a:tc>
                <a:tc>
                  <a:txBody>
                    <a:bodyPr/>
                    <a:lstStyle/>
                    <a:p>
                      <a:r>
                        <a:rPr lang="sr-Cyrl-RS" dirty="0">
                          <a:latin typeface="Times New Roman" panose="02020603050405020304" pitchFamily="18" charset="0"/>
                          <a:cs typeface="Times New Roman" panose="02020603050405020304" pitchFamily="18" charset="0"/>
                        </a:rPr>
                        <a:t>Мушкарци (% запослених у ОБ Кикинда </a:t>
                      </a:r>
                      <a:r>
                        <a:rPr lang="sr-Cyrl-RS" dirty="0" smtClean="0">
                          <a:latin typeface="Times New Roman" panose="02020603050405020304" pitchFamily="18" charset="0"/>
                          <a:cs typeface="Times New Roman" panose="02020603050405020304" pitchFamily="18" charset="0"/>
                        </a:rPr>
                        <a:t>који су </a:t>
                      </a:r>
                      <a:r>
                        <a:rPr lang="sr-Cyrl-RS" dirty="0">
                          <a:latin typeface="Times New Roman" panose="02020603050405020304" pitchFamily="18" charset="0"/>
                          <a:cs typeface="Times New Roman" panose="02020603050405020304" pitchFamily="18" charset="0"/>
                        </a:rPr>
                        <a:t>обавили преглед у претходне 3 године)</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986720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dirty="0">
                          <a:latin typeface="Times New Roman" panose="02020603050405020304" pitchFamily="18" charset="0"/>
                          <a:cs typeface="Times New Roman" panose="02020603050405020304" pitchFamily="18" charset="0"/>
                        </a:rPr>
                        <a:t>Крвна слика/основне биохемијске анализе</a:t>
                      </a: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73%</a:t>
                      </a:r>
                      <a:endParaRPr lang="en-US"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52%</a:t>
                      </a:r>
                      <a:endParaRPr lang="en-US"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7244253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dirty="0">
                          <a:latin typeface="Times New Roman" panose="02020603050405020304" pitchFamily="18" charset="0"/>
                          <a:cs typeface="Times New Roman" panose="02020603050405020304" pitchFamily="18" charset="0"/>
                        </a:rPr>
                        <a:t>Мерење крвног притиска</a:t>
                      </a: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62%</a:t>
                      </a:r>
                      <a:endParaRPr lang="en-US"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43%</a:t>
                      </a:r>
                      <a:endParaRPr lang="en-US"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46991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dirty="0">
                          <a:latin typeface="Times New Roman" panose="02020603050405020304" pitchFamily="18" charset="0"/>
                          <a:cs typeface="Times New Roman" panose="02020603050405020304" pitchFamily="18" charset="0"/>
                        </a:rPr>
                        <a:t>Колоноскопију или тест на окулнтно крварење</a:t>
                      </a: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5%</a:t>
                      </a:r>
                      <a:endParaRPr lang="en-US"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6%</a:t>
                      </a:r>
                      <a:endParaRPr lang="en-US"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79483216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dirty="0">
                          <a:latin typeface="Times New Roman" panose="02020603050405020304" pitchFamily="18" charset="0"/>
                          <a:cs typeface="Times New Roman" panose="02020603050405020304" pitchFamily="18" charset="0"/>
                        </a:rPr>
                        <a:t>Скрининг на депресију</a:t>
                      </a: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1%</a:t>
                      </a:r>
                      <a:endParaRPr lang="en-US"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3%</a:t>
                      </a:r>
                      <a:endParaRPr lang="en-US"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4307477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dirty="0">
                          <a:latin typeface="Times New Roman" panose="02020603050405020304" pitchFamily="18" charset="0"/>
                          <a:cs typeface="Times New Roman" panose="02020603050405020304" pitchFamily="18" charset="0"/>
                        </a:rPr>
                        <a:t>Мамографију или УЗ дојки (жене)</a:t>
                      </a: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21%</a:t>
                      </a:r>
                      <a:endParaRPr lang="en-US"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20326682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dirty="0">
                          <a:latin typeface="Times New Roman" panose="02020603050405020304" pitchFamily="18" charset="0"/>
                          <a:cs typeface="Times New Roman" panose="02020603050405020304" pitchFamily="18" charset="0"/>
                        </a:rPr>
                        <a:t>Папа тест </a:t>
                      </a: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54%</a:t>
                      </a:r>
                      <a:endParaRPr lang="en-US"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906234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dirty="0">
                          <a:latin typeface="Times New Roman" panose="02020603050405020304" pitchFamily="18" charset="0"/>
                          <a:cs typeface="Times New Roman" panose="02020603050405020304" pitchFamily="18" charset="0"/>
                        </a:rPr>
                        <a:t>ПСА тест/преглед простате </a:t>
                      </a:r>
                    </a:p>
                  </a:txBody>
                  <a:tcPr/>
                </a:tc>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pPr algn="ctr"/>
                      <a:r>
                        <a:rPr lang="sr-Cyrl-RS" dirty="0">
                          <a:solidFill>
                            <a:srgbClr val="FF0000"/>
                          </a:solidFill>
                          <a:latin typeface="Times New Roman" panose="02020603050405020304" pitchFamily="18" charset="0"/>
                          <a:cs typeface="Times New Roman" panose="02020603050405020304" pitchFamily="18" charset="0"/>
                        </a:rPr>
                        <a:t>20%</a:t>
                      </a:r>
                      <a:endParaRPr lang="en-US"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2631328"/>
                  </a:ext>
                </a:extLst>
              </a:tr>
            </a:tbl>
          </a:graphicData>
        </a:graphic>
      </p:graphicFrame>
    </p:spTree>
    <p:extLst>
      <p:ext uri="{BB962C8B-B14F-4D97-AF65-F5344CB8AC3E}">
        <p14:creationId xmlns:p14="http://schemas.microsoft.com/office/powerpoint/2010/main" val="29683336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376FB6-81C6-A04F-D2F2-AD35D757132F}"/>
              </a:ext>
            </a:extLst>
          </p:cNvPr>
          <p:cNvSpPr>
            <a:spLocks noGrp="1"/>
          </p:cNvSpPr>
          <p:nvPr>
            <p:ph idx="1"/>
          </p:nvPr>
        </p:nvSpPr>
        <p:spPr>
          <a:xfrm>
            <a:off x="838200" y="1896296"/>
            <a:ext cx="10515600" cy="2696948"/>
          </a:xfrm>
        </p:spPr>
        <p:txBody>
          <a:bodyPr>
            <a:normAutofit/>
          </a:bodyPr>
          <a:lstStyle/>
          <a:p>
            <a:pPr algn="ctr"/>
            <a:r>
              <a:rPr lang="sr-Cyrl-RS" sz="2400" dirty="0">
                <a:latin typeface="Times New Roman" panose="02020603050405020304" pitchFamily="18" charset="0"/>
                <a:cs typeface="Times New Roman" panose="02020603050405020304" pitchFamily="18" charset="0"/>
              </a:rPr>
              <a:t>Физичку активност (у смислу да у току уобичајене недеље најмање 150 минута упражњавају физичку активност умереног интензитета или 75 минута активност снажног интензитета, односно еквивалентну комбинацију) навело је </a:t>
            </a:r>
            <a:r>
              <a:rPr lang="sr-Cyrl-RS" sz="2400" b="1" dirty="0">
                <a:solidFill>
                  <a:srgbClr val="FF0000"/>
                </a:solidFill>
                <a:latin typeface="Times New Roman" panose="02020603050405020304" pitchFamily="18" charset="0"/>
                <a:cs typeface="Times New Roman" panose="02020603050405020304" pitchFamily="18" charset="0"/>
              </a:rPr>
              <a:t>68%</a:t>
            </a:r>
            <a:r>
              <a:rPr lang="sr-Cyrl-RS" sz="2400" dirty="0">
                <a:latin typeface="Times New Roman" panose="02020603050405020304" pitchFamily="18" charset="0"/>
                <a:cs typeface="Times New Roman" panose="02020603050405020304" pitchFamily="18" charset="0"/>
              </a:rPr>
              <a:t> запослених у ОБ Кикинда. </a:t>
            </a:r>
            <a:endParaRPr lang="en-US" sz="2400" dirty="0">
              <a:latin typeface="Times New Roman" panose="02020603050405020304" pitchFamily="18" charset="0"/>
              <a:cs typeface="Times New Roman" panose="02020603050405020304" pitchFamily="18" charset="0"/>
            </a:endParaRPr>
          </a:p>
          <a:p>
            <a:pPr algn="ctr"/>
            <a:endParaRPr lang="en-US" sz="2400"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89521346-9518-1CBC-DB5D-4BA42DC6FAE1}"/>
              </a:ext>
            </a:extLst>
          </p:cNvPr>
          <p:cNvSpPr txBox="1">
            <a:spLocks/>
          </p:cNvSpPr>
          <p:nvPr/>
        </p:nvSpPr>
        <p:spPr>
          <a:xfrm>
            <a:off x="0" y="0"/>
            <a:ext cx="121920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r-Cyrl-RS" sz="3600" dirty="0">
                <a:latin typeface="Times New Roman" panose="02020603050405020304" pitchFamily="18" charset="0"/>
                <a:cs typeface="Times New Roman" panose="02020603050405020304" pitchFamily="18" charset="0"/>
              </a:rPr>
              <a:t>Резултати и дискусија: Физичка активност</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4096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61F321F-DC5C-13E9-98FF-EE87AA057B27}"/>
              </a:ext>
            </a:extLst>
          </p:cNvPr>
          <p:cNvSpPr txBox="1">
            <a:spLocks/>
          </p:cNvSpPr>
          <p:nvPr/>
        </p:nvSpPr>
        <p:spPr>
          <a:xfrm>
            <a:off x="22654" y="25516"/>
            <a:ext cx="12169346"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r-Cyrl-RS" sz="3600" dirty="0">
                <a:latin typeface="Times New Roman" panose="02020603050405020304" pitchFamily="18" charset="0"/>
                <a:cs typeface="Times New Roman" panose="02020603050405020304" pitchFamily="18" charset="0"/>
              </a:rPr>
              <a:t>Резултати и дискусија: Исхрана, унос воћа и поврћа</a:t>
            </a:r>
            <a:endParaRPr lang="en-US" sz="3600" dirty="0">
              <a:latin typeface="Times New Roman" panose="02020603050405020304" pitchFamily="18" charset="0"/>
              <a:cs typeface="Times New Roman" panose="02020603050405020304" pitchFamily="18" charset="0"/>
            </a:endParaRPr>
          </a:p>
        </p:txBody>
      </p:sp>
      <p:graphicFrame>
        <p:nvGraphicFramePr>
          <p:cNvPr id="5" name="Chart 4">
            <a:extLst>
              <a:ext uri="{FF2B5EF4-FFF2-40B4-BE49-F238E27FC236}">
                <a16:creationId xmlns:a16="http://schemas.microsoft.com/office/drawing/2014/main" id="{B3B50E0A-C4B3-F5AA-9DBC-D7F6294D6C50}"/>
              </a:ext>
            </a:extLst>
          </p:cNvPr>
          <p:cNvGraphicFramePr>
            <a:graphicFrameLocks/>
          </p:cNvGraphicFramePr>
          <p:nvPr>
            <p:extLst>
              <p:ext uri="{D42A27DB-BD31-4B8C-83A1-F6EECF244321}">
                <p14:modId xmlns:p14="http://schemas.microsoft.com/office/powerpoint/2010/main" val="1663609407"/>
              </p:ext>
            </p:extLst>
          </p:nvPr>
        </p:nvGraphicFramePr>
        <p:xfrm>
          <a:off x="617837" y="1831653"/>
          <a:ext cx="5219700" cy="484923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63D3D86B-8B91-92D8-AA12-AA9E7439B4A6}"/>
              </a:ext>
            </a:extLst>
          </p:cNvPr>
          <p:cNvGraphicFramePr>
            <a:graphicFrameLocks/>
          </p:cNvGraphicFramePr>
          <p:nvPr>
            <p:extLst>
              <p:ext uri="{D42A27DB-BD31-4B8C-83A1-F6EECF244321}">
                <p14:modId xmlns:p14="http://schemas.microsoft.com/office/powerpoint/2010/main" val="319997442"/>
              </p:ext>
            </p:extLst>
          </p:nvPr>
        </p:nvGraphicFramePr>
        <p:xfrm>
          <a:off x="5135261" y="1690688"/>
          <a:ext cx="5664544" cy="4920049"/>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a:extLst>
              <a:ext uri="{FF2B5EF4-FFF2-40B4-BE49-F238E27FC236}">
                <a16:creationId xmlns:a16="http://schemas.microsoft.com/office/drawing/2014/main" id="{BBF5C74B-20E7-1D47-499A-34D0C9E4632B}"/>
              </a:ext>
            </a:extLst>
          </p:cNvPr>
          <p:cNvSpPr/>
          <p:nvPr/>
        </p:nvSpPr>
        <p:spPr>
          <a:xfrm rot="19308758">
            <a:off x="2213556" y="3222927"/>
            <a:ext cx="1798954" cy="923330"/>
          </a:xfrm>
          <a:prstGeom prst="rect">
            <a:avLst/>
          </a:prstGeom>
          <a:noFill/>
        </p:spPr>
        <p:txBody>
          <a:bodyPr wrap="none" lIns="91440" tIns="45720" rIns="91440" bIns="45720">
            <a:spAutoFit/>
          </a:bodyPr>
          <a:lstStyle/>
          <a:p>
            <a:pPr algn="ctr"/>
            <a:r>
              <a:rPr lang="sr-Cyrl-RS" sz="54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ВОЋЕ</a:t>
            </a:r>
            <a:endParaRPr lang="en-US" sz="54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20718655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337CB9-18F0-910C-56C7-3EAE1D67B9DB}"/>
              </a:ext>
            </a:extLst>
          </p:cNvPr>
          <p:cNvSpPr>
            <a:spLocks noGrp="1"/>
          </p:cNvSpPr>
          <p:nvPr>
            <p:ph idx="1"/>
          </p:nvPr>
        </p:nvSpPr>
        <p:spPr>
          <a:xfrm>
            <a:off x="838200" y="1825625"/>
            <a:ext cx="4796481" cy="4351338"/>
          </a:xfrm>
        </p:spPr>
        <p:txBody>
          <a:bodyPr>
            <a:normAutofit/>
          </a:bodyPr>
          <a:lstStyle/>
          <a:p>
            <a:r>
              <a:rPr lang="sr-Cyrl-RS" sz="2400" dirty="0">
                <a:latin typeface="Times New Roman" panose="02020603050405020304" pitchFamily="18" charset="0"/>
                <a:cs typeface="Times New Roman" panose="02020603050405020304" pitchFamily="18" charset="0"/>
              </a:rPr>
              <a:t>У ОБ Кикинда више од трећине запослених </a:t>
            </a:r>
            <a:r>
              <a:rPr lang="sr-Cyrl-RS" sz="2400" b="1" dirty="0" smtClean="0">
                <a:solidFill>
                  <a:srgbClr val="FF0000"/>
                </a:solidFill>
                <a:latin typeface="Times New Roman" panose="02020603050405020304" pitchFamily="18" charset="0"/>
                <a:cs typeface="Times New Roman" panose="02020603050405020304" pitchFamily="18" charset="0"/>
              </a:rPr>
              <a:t>(35,2%) </a:t>
            </a:r>
            <a:r>
              <a:rPr lang="sr-Cyrl-RS" sz="2400" dirty="0">
                <a:latin typeface="Times New Roman" panose="02020603050405020304" pitchFamily="18" charset="0"/>
                <a:cs typeface="Times New Roman" panose="02020603050405020304" pitchFamily="18" charset="0"/>
              </a:rPr>
              <a:t>тренутно пуши свакодневно или повремено, док нешто мање од половине запослених наводи да не пуши и да никада није пушила  </a:t>
            </a:r>
            <a:r>
              <a:rPr lang="sr-Cyrl-RS" sz="2400" b="1" dirty="0">
                <a:solidFill>
                  <a:srgbClr val="FF0000"/>
                </a:solidFill>
                <a:latin typeface="Times New Roman" panose="02020603050405020304" pitchFamily="18" charset="0"/>
                <a:cs typeface="Times New Roman" panose="02020603050405020304" pitchFamily="18" charset="0"/>
              </a:rPr>
              <a:t>(48,4%). </a:t>
            </a:r>
            <a:r>
              <a:rPr lang="sr-Cyrl-RS" sz="2400" dirty="0">
                <a:latin typeface="Times New Roman" panose="02020603050405020304" pitchFamily="18" charset="0"/>
                <a:cs typeface="Times New Roman" panose="02020603050405020304" pitchFamily="18" charset="0"/>
              </a:rPr>
              <a:t>Такође је значајно истаћи да </a:t>
            </a:r>
            <a:r>
              <a:rPr lang="sr-Cyrl-RS" sz="2400" b="1" dirty="0">
                <a:solidFill>
                  <a:srgbClr val="FF0000"/>
                </a:solidFill>
                <a:latin typeface="Times New Roman" panose="02020603050405020304" pitchFamily="18" charset="0"/>
                <a:cs typeface="Times New Roman" panose="02020603050405020304" pitchFamily="18" charset="0"/>
              </a:rPr>
              <a:t>13,9%</a:t>
            </a:r>
            <a:r>
              <a:rPr lang="sr-Cyrl-RS" sz="2400" dirty="0">
                <a:latin typeface="Times New Roman" panose="02020603050405020304" pitchFamily="18" charset="0"/>
                <a:cs typeface="Times New Roman" panose="02020603050405020304" pitchFamily="18" charset="0"/>
              </a:rPr>
              <a:t> запослених у ОБ Кикинда је некада пушило али више не пуши. </a:t>
            </a:r>
            <a:endParaRPr lang="en-US" sz="2400"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8F7F806D-BF29-90C0-7A70-945949D857A4}"/>
              </a:ext>
            </a:extLst>
          </p:cNvPr>
          <p:cNvSpPr txBox="1">
            <a:spLocks/>
          </p:cNvSpPr>
          <p:nvPr/>
        </p:nvSpPr>
        <p:spPr>
          <a:xfrm>
            <a:off x="0" y="18255"/>
            <a:ext cx="121920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r-Cyrl-RS" sz="3600" dirty="0">
                <a:latin typeface="Times New Roman" panose="02020603050405020304" pitchFamily="18" charset="0"/>
                <a:cs typeface="Times New Roman" panose="02020603050405020304" pitchFamily="18" charset="0"/>
              </a:rPr>
              <a:t>Резултати и дискусија: Фактори ризика/дуван </a:t>
            </a:r>
            <a:endParaRPr lang="en-US" sz="3600" dirty="0">
              <a:latin typeface="Times New Roman" panose="02020603050405020304" pitchFamily="18" charset="0"/>
              <a:cs typeface="Times New Roman" panose="02020603050405020304" pitchFamily="18" charset="0"/>
            </a:endParaRPr>
          </a:p>
        </p:txBody>
      </p:sp>
      <p:graphicFrame>
        <p:nvGraphicFramePr>
          <p:cNvPr id="5" name="Chart 4">
            <a:extLst>
              <a:ext uri="{FF2B5EF4-FFF2-40B4-BE49-F238E27FC236}">
                <a16:creationId xmlns:a16="http://schemas.microsoft.com/office/drawing/2014/main" id="{37ACFBE4-296C-E2B3-D88E-1F9DBFD2BCCF}"/>
              </a:ext>
            </a:extLst>
          </p:cNvPr>
          <p:cNvGraphicFramePr>
            <a:graphicFrameLocks/>
          </p:cNvGraphicFramePr>
          <p:nvPr>
            <p:extLst>
              <p:ext uri="{D42A27DB-BD31-4B8C-83A1-F6EECF244321}">
                <p14:modId xmlns:p14="http://schemas.microsoft.com/office/powerpoint/2010/main" val="4109850626"/>
              </p:ext>
            </p:extLst>
          </p:nvPr>
        </p:nvGraphicFramePr>
        <p:xfrm>
          <a:off x="5848865" y="1680969"/>
          <a:ext cx="5504935" cy="4640649"/>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6">
            <a:extLst>
              <a:ext uri="{FF2B5EF4-FFF2-40B4-BE49-F238E27FC236}">
                <a16:creationId xmlns:a16="http://schemas.microsoft.com/office/drawing/2014/main" id="{5B75F527-8841-B8D0-BDEA-4B51103CB59D}"/>
              </a:ext>
            </a:extLst>
          </p:cNvPr>
          <p:cNvPicPr>
            <a:picLocks noChangeAspect="1"/>
          </p:cNvPicPr>
          <p:nvPr/>
        </p:nvPicPr>
        <p:blipFill>
          <a:blip r:embed="rId3"/>
          <a:stretch>
            <a:fillRect/>
          </a:stretch>
        </p:blipFill>
        <p:spPr>
          <a:xfrm rot="694912">
            <a:off x="7364661" y="2371556"/>
            <a:ext cx="2684400" cy="234748"/>
          </a:xfrm>
          <a:prstGeom prst="rect">
            <a:avLst/>
          </a:prstGeom>
        </p:spPr>
      </p:pic>
    </p:spTree>
    <p:extLst>
      <p:ext uri="{BB962C8B-B14F-4D97-AF65-F5344CB8AC3E}">
        <p14:creationId xmlns:p14="http://schemas.microsoft.com/office/powerpoint/2010/main" val="925908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A8BDD53E-2854-09F7-2A65-73DF6D264E5D}"/>
              </a:ext>
            </a:extLst>
          </p:cNvPr>
          <p:cNvPicPr>
            <a:picLocks noChangeAspect="1"/>
          </p:cNvPicPr>
          <p:nvPr/>
        </p:nvPicPr>
        <p:blipFill>
          <a:blip r:embed="rId2"/>
          <a:stretch>
            <a:fillRect/>
          </a:stretch>
        </p:blipFill>
        <p:spPr>
          <a:xfrm rot="19962926">
            <a:off x="7052381" y="2526607"/>
            <a:ext cx="1707030" cy="1458277"/>
          </a:xfrm>
          <a:prstGeom prst="rect">
            <a:avLst/>
          </a:prstGeom>
        </p:spPr>
      </p:pic>
      <p:sp>
        <p:nvSpPr>
          <p:cNvPr id="3" name="Content Placeholder 2">
            <a:extLst>
              <a:ext uri="{FF2B5EF4-FFF2-40B4-BE49-F238E27FC236}">
                <a16:creationId xmlns:a16="http://schemas.microsoft.com/office/drawing/2014/main" id="{001FD81E-4D77-FBE5-FB94-125912EC8DA7}"/>
              </a:ext>
            </a:extLst>
          </p:cNvPr>
          <p:cNvSpPr>
            <a:spLocks noGrp="1"/>
          </p:cNvSpPr>
          <p:nvPr>
            <p:ph idx="1"/>
          </p:nvPr>
        </p:nvSpPr>
        <p:spPr>
          <a:xfrm>
            <a:off x="992205" y="2119352"/>
            <a:ext cx="4343400" cy="4351338"/>
          </a:xfrm>
        </p:spPr>
        <p:txBody>
          <a:bodyPr>
            <a:normAutofit/>
          </a:bodyPr>
          <a:lstStyle/>
          <a:p>
            <a:r>
              <a:rPr lang="sr-Cyrl-RS" sz="2400" dirty="0">
                <a:latin typeface="Times New Roman" panose="02020603050405020304" pitchFamily="18" charset="0"/>
                <a:cs typeface="Times New Roman" panose="02020603050405020304" pitchFamily="18" charset="0"/>
              </a:rPr>
              <a:t>Алкохол редовно, скоро сваке недеље конзумира 2,4% запослених, док 59.6% алкохол не конзумира никада.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C0A29443-FB40-F422-0A11-A8C72AF9A0CC}"/>
              </a:ext>
            </a:extLst>
          </p:cNvPr>
          <p:cNvSpPr txBox="1">
            <a:spLocks/>
          </p:cNvSpPr>
          <p:nvPr/>
        </p:nvSpPr>
        <p:spPr>
          <a:xfrm>
            <a:off x="0" y="18255"/>
            <a:ext cx="121920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r-Cyrl-RS" sz="3600" dirty="0">
                <a:latin typeface="Times New Roman" panose="02020603050405020304" pitchFamily="18" charset="0"/>
                <a:cs typeface="Times New Roman" panose="02020603050405020304" pitchFamily="18" charset="0"/>
              </a:rPr>
              <a:t>Резултати и дискусија: Фактори ризика/алкохол</a:t>
            </a:r>
            <a:endParaRPr lang="en-US" sz="3600" dirty="0">
              <a:latin typeface="Times New Roman" panose="02020603050405020304" pitchFamily="18" charset="0"/>
              <a:cs typeface="Times New Roman" panose="02020603050405020304" pitchFamily="18" charset="0"/>
            </a:endParaRPr>
          </a:p>
        </p:txBody>
      </p:sp>
      <p:graphicFrame>
        <p:nvGraphicFramePr>
          <p:cNvPr id="5" name="Chart 4">
            <a:extLst>
              <a:ext uri="{FF2B5EF4-FFF2-40B4-BE49-F238E27FC236}">
                <a16:creationId xmlns:a16="http://schemas.microsoft.com/office/drawing/2014/main" id="{C35DF325-37FB-2F44-0E5F-0DF7620CF3DA}"/>
              </a:ext>
            </a:extLst>
          </p:cNvPr>
          <p:cNvGraphicFramePr>
            <a:graphicFrameLocks/>
          </p:cNvGraphicFramePr>
          <p:nvPr>
            <p:extLst>
              <p:ext uri="{D42A27DB-BD31-4B8C-83A1-F6EECF244321}">
                <p14:modId xmlns:p14="http://schemas.microsoft.com/office/powerpoint/2010/main" val="412646068"/>
              </p:ext>
            </p:extLst>
          </p:nvPr>
        </p:nvGraphicFramePr>
        <p:xfrm>
          <a:off x="5072166" y="1343818"/>
          <a:ext cx="5404021" cy="49572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867808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062C4A-0ACB-8A61-F96B-8AA2E835078C}"/>
              </a:ext>
            </a:extLst>
          </p:cNvPr>
          <p:cNvSpPr>
            <a:spLocks noGrp="1"/>
          </p:cNvSpPr>
          <p:nvPr>
            <p:ph idx="1"/>
          </p:nvPr>
        </p:nvSpPr>
        <p:spPr>
          <a:xfrm>
            <a:off x="558264" y="1765056"/>
            <a:ext cx="4677879" cy="3539641"/>
          </a:xfrm>
        </p:spPr>
        <p:txBody>
          <a:bodyPr>
            <a:normAutofit/>
          </a:bodyPr>
          <a:lstStyle/>
          <a:p>
            <a:r>
              <a:rPr lang="sr-Cyrl-RS" sz="2400" dirty="0">
                <a:latin typeface="Times New Roman" panose="02020603050405020304" pitchFamily="18" charset="0"/>
                <a:cs typeface="Times New Roman" panose="02020603050405020304" pitchFamily="18" charset="0"/>
              </a:rPr>
              <a:t>Просечан број сати сна мањи од 5 сати радним данима </a:t>
            </a:r>
            <a:r>
              <a:rPr lang="sr-Cyrl-RS" sz="2400" dirty="0" smtClean="0">
                <a:latin typeface="Times New Roman" panose="02020603050405020304" pitchFamily="18" charset="0"/>
                <a:cs typeface="Times New Roman" panose="02020603050405020304" pitchFamily="18" charset="0"/>
              </a:rPr>
              <a:t>има 15,3</a:t>
            </a:r>
            <a:r>
              <a:rPr lang="sr-Cyrl-RS" sz="2400" dirty="0">
                <a:latin typeface="Times New Roman" panose="02020603050405020304" pitchFamily="18" charset="0"/>
                <a:cs typeface="Times New Roman" panose="02020603050405020304" pitchFamily="18" charset="0"/>
              </a:rPr>
              <a:t>% </a:t>
            </a:r>
            <a:r>
              <a:rPr lang="sr-Cyrl-RS" sz="2400" dirty="0" smtClean="0">
                <a:latin typeface="Times New Roman" panose="02020603050405020304" pitchFamily="18" charset="0"/>
                <a:cs typeface="Times New Roman" panose="02020603050405020304" pitchFamily="18" charset="0"/>
              </a:rPr>
              <a:t>запослених</a:t>
            </a:r>
            <a:endParaRPr lang="sr-Cyrl-RS" sz="2400" dirty="0">
              <a:latin typeface="Times New Roman" panose="02020603050405020304" pitchFamily="18" charset="0"/>
              <a:cs typeface="Times New Roman" panose="02020603050405020304" pitchFamily="18" charset="0"/>
            </a:endParaRPr>
          </a:p>
          <a:p>
            <a:r>
              <a:rPr lang="sr-Cyrl-RS" sz="2400" dirty="0" smtClean="0">
                <a:latin typeface="Times New Roman" panose="02020603050405020304" pitchFamily="18" charset="0"/>
                <a:cs typeface="Times New Roman" panose="02020603050405020304" pitchFamily="18" charset="0"/>
              </a:rPr>
              <a:t>55,4</a:t>
            </a:r>
            <a:r>
              <a:rPr lang="sr-Cyrl-RS" sz="2400" dirty="0">
                <a:latin typeface="Times New Roman" panose="02020603050405020304" pitchFamily="18" charset="0"/>
                <a:cs typeface="Times New Roman" panose="02020603050405020304" pitchFamily="18" charset="0"/>
              </a:rPr>
              <a:t>% њих спава у просеку између 5 и 6 сати.</a:t>
            </a:r>
          </a:p>
          <a:p>
            <a:r>
              <a:rPr lang="sr-Cyrl-RS" sz="2400" dirty="0">
                <a:latin typeface="Times New Roman" panose="02020603050405020304" pitchFamily="18" charset="0"/>
                <a:cs typeface="Times New Roman" panose="02020603050405020304" pitchFamily="18" charset="0"/>
              </a:rPr>
              <a:t> Између 7 и 8 сати спава око 20% </a:t>
            </a:r>
            <a:r>
              <a:rPr lang="sr-Cyrl-RS" sz="2400" dirty="0" smtClean="0">
                <a:latin typeface="Times New Roman" panose="02020603050405020304" pitchFamily="18" charset="0"/>
                <a:cs typeface="Times New Roman" panose="02020603050405020304" pitchFamily="18" charset="0"/>
              </a:rPr>
              <a:t>запослених</a:t>
            </a:r>
          </a:p>
          <a:p>
            <a:r>
              <a:rPr lang="sr-Cyrl-RS" sz="2400" dirty="0" smtClean="0">
                <a:latin typeface="Times New Roman" panose="02020603050405020304" pitchFamily="18" charset="0"/>
                <a:cs typeface="Times New Roman" panose="02020603050405020304" pitchFamily="18" charset="0"/>
              </a:rPr>
              <a:t>2</a:t>
            </a:r>
            <a:r>
              <a:rPr lang="sr-Cyrl-RS" sz="2400" dirty="0">
                <a:latin typeface="Times New Roman" panose="02020603050405020304" pitchFamily="18" charset="0"/>
                <a:cs typeface="Times New Roman" panose="02020603050405020304" pitchFamily="18" charset="0"/>
              </a:rPr>
              <a:t>% </a:t>
            </a:r>
            <a:r>
              <a:rPr lang="sr-Cyrl-RS" sz="2400" dirty="0" smtClean="0">
                <a:latin typeface="Times New Roman" panose="02020603050405020304" pitchFamily="18" charset="0"/>
                <a:cs typeface="Times New Roman" panose="02020603050405020304" pitchFamily="18" charset="0"/>
              </a:rPr>
              <a:t>запослених спава </a:t>
            </a:r>
            <a:r>
              <a:rPr lang="sr-Cyrl-RS" sz="2400" dirty="0">
                <a:latin typeface="Times New Roman" panose="02020603050405020304" pitchFamily="18" charset="0"/>
                <a:cs typeface="Times New Roman" panose="02020603050405020304" pitchFamily="18" charset="0"/>
              </a:rPr>
              <a:t>више од 9 </a:t>
            </a:r>
            <a:r>
              <a:rPr lang="sr-Cyrl-RS" sz="2400" dirty="0" smtClean="0">
                <a:latin typeface="Times New Roman" panose="02020603050405020304" pitchFamily="18" charset="0"/>
                <a:cs typeface="Times New Roman" panose="02020603050405020304" pitchFamily="18" charset="0"/>
              </a:rPr>
              <a:t>сати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0CAC1659-AE2E-7C11-EEC7-50915F8F36EC}"/>
              </a:ext>
            </a:extLst>
          </p:cNvPr>
          <p:cNvSpPr txBox="1">
            <a:spLocks/>
          </p:cNvSpPr>
          <p:nvPr/>
        </p:nvSpPr>
        <p:spPr>
          <a:xfrm>
            <a:off x="0" y="18255"/>
            <a:ext cx="121920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r-Cyrl-RS" sz="3600" dirty="0">
                <a:latin typeface="Times New Roman" panose="02020603050405020304" pitchFamily="18" charset="0"/>
                <a:cs typeface="Times New Roman" panose="02020603050405020304" pitchFamily="18" charset="0"/>
              </a:rPr>
              <a:t>Резултати и дискусија: Сан и одмор</a:t>
            </a:r>
            <a:endParaRPr lang="en-US" sz="3600" dirty="0">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758FA988-5032-2B80-A4F2-F625391B17F2}"/>
              </a:ext>
            </a:extLst>
          </p:cNvPr>
          <p:cNvPicPr>
            <a:picLocks noChangeAspect="1"/>
          </p:cNvPicPr>
          <p:nvPr/>
        </p:nvPicPr>
        <p:blipFill>
          <a:blip r:embed="rId2"/>
          <a:stretch>
            <a:fillRect/>
          </a:stretch>
        </p:blipFill>
        <p:spPr>
          <a:xfrm>
            <a:off x="5716353" y="1659179"/>
            <a:ext cx="5591175" cy="2571750"/>
          </a:xfrm>
          <a:prstGeom prst="rect">
            <a:avLst/>
          </a:prstGeom>
        </p:spPr>
      </p:pic>
    </p:spTree>
    <p:extLst>
      <p:ext uri="{BB962C8B-B14F-4D97-AF65-F5344CB8AC3E}">
        <p14:creationId xmlns:p14="http://schemas.microsoft.com/office/powerpoint/2010/main" val="34460962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9093414-DDF7-341D-CF37-16D8DDE3C3EA}"/>
              </a:ext>
            </a:extLst>
          </p:cNvPr>
          <p:cNvSpPr txBox="1">
            <a:spLocks noGrp="1"/>
          </p:cNvSpPr>
          <p:nvPr>
            <p:ph type="title"/>
          </p:nvPr>
        </p:nvSpPr>
        <p:spPr>
          <a:xfrm>
            <a:off x="0" y="18255"/>
            <a:ext cx="121920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r-Cyrl-RS" sz="3600" dirty="0">
                <a:latin typeface="Times New Roman" panose="02020603050405020304" pitchFamily="18" charset="0"/>
                <a:cs typeface="Times New Roman" panose="02020603050405020304" pitchFamily="18" charset="0"/>
              </a:rPr>
              <a:t>Резултати и дискусија: Хроничне болести</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742E625-A38E-3E4C-122C-4F367D0DD1D8}"/>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Хроничне болести наводи око 50% запсолених у ОБ Кикинда.</a:t>
            </a:r>
            <a:endParaRPr lang="en-US" sz="2400" dirty="0">
              <a:latin typeface="Times New Roman" panose="02020603050405020304" pitchFamily="18" charset="0"/>
              <a:cs typeface="Times New Roman" panose="02020603050405020304" pitchFamily="18" charset="0"/>
            </a:endParaRPr>
          </a:p>
          <a:p>
            <a:pPr lvl="1"/>
            <a:r>
              <a:rPr lang="sr-Cyrl-RS" dirty="0">
                <a:latin typeface="Times New Roman" panose="02020603050405020304" pitchFamily="18" charset="0"/>
                <a:cs typeface="Times New Roman" panose="02020603050405020304" pitchFamily="18" charset="0"/>
              </a:rPr>
              <a:t>Четвртина запослених (око 25%) наводи да болује од повишеног крвног притиска, </a:t>
            </a:r>
          </a:p>
          <a:p>
            <a:pPr lvl="1"/>
            <a:r>
              <a:rPr lang="sr-Cyrl-RS" dirty="0">
                <a:latin typeface="Times New Roman" panose="02020603050405020304" pitchFamily="18" charset="0"/>
                <a:cs typeface="Times New Roman" panose="02020603050405020304" pitchFamily="18" charset="0"/>
              </a:rPr>
              <a:t>11% од болног поремећаја локомоторног апарата, </a:t>
            </a:r>
          </a:p>
          <a:p>
            <a:pPr lvl="1"/>
            <a:r>
              <a:rPr lang="sr-Cyrl-RS" dirty="0">
                <a:latin typeface="Times New Roman" panose="02020603050405020304" pitchFamily="18" charset="0"/>
                <a:cs typeface="Times New Roman" panose="02020603050405020304" pitchFamily="18" charset="0"/>
              </a:rPr>
              <a:t>6% запослених болује од дијабетеса, </a:t>
            </a:r>
          </a:p>
          <a:p>
            <a:pPr lvl="1"/>
            <a:r>
              <a:rPr lang="sr-Cyrl-RS" dirty="0">
                <a:latin typeface="Times New Roman" panose="02020603050405020304" pitchFamily="18" charset="0"/>
                <a:cs typeface="Times New Roman" panose="02020603050405020304" pitchFamily="18" charset="0"/>
              </a:rPr>
              <a:t>9% запослених болује од болести срца и крвних судова, </a:t>
            </a:r>
          </a:p>
          <a:p>
            <a:pPr lvl="1"/>
            <a:r>
              <a:rPr lang="sr-Cyrl-RS" dirty="0">
                <a:latin typeface="Times New Roman" panose="02020603050405020304" pitchFamily="18" charset="0"/>
                <a:cs typeface="Times New Roman" panose="02020603050405020304" pitchFamily="18" charset="0"/>
              </a:rPr>
              <a:t>око 6% болује од хроничне болести плућа и </a:t>
            </a:r>
          </a:p>
          <a:p>
            <a:pPr lvl="1"/>
            <a:r>
              <a:rPr lang="sr-Cyrl-RS" dirty="0">
                <a:latin typeface="Times New Roman" panose="02020603050405020304" pitchFamily="18" charset="0"/>
                <a:cs typeface="Times New Roman" panose="02020603050405020304" pitchFamily="18" charset="0"/>
              </a:rPr>
              <a:t>око 6% болује од депресије </a:t>
            </a:r>
          </a:p>
          <a:p>
            <a:pPr lvl="1"/>
            <a:r>
              <a:rPr lang="sr-Cyrl-RS" dirty="0">
                <a:latin typeface="Times New Roman" panose="02020603050405020304" pitchFamily="18" charset="0"/>
                <a:cs typeface="Times New Roman" panose="02020603050405020304" pitchFamily="18" charset="0"/>
              </a:rPr>
              <a:t>Један посто запослених има малигно обољење. </a:t>
            </a:r>
            <a:endParaRPr lang="en-US"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12169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75CB582-2056-D164-B8EA-0164046DA4F9}"/>
              </a:ext>
            </a:extLst>
          </p:cNvPr>
          <p:cNvSpPr txBox="1">
            <a:spLocks/>
          </p:cNvSpPr>
          <p:nvPr/>
        </p:nvSpPr>
        <p:spPr>
          <a:xfrm>
            <a:off x="734576" y="1726839"/>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r-Cyrl-RS" sz="3600" dirty="0">
                <a:solidFill>
                  <a:srgbClr val="7030A0"/>
                </a:solidFill>
                <a:latin typeface="Times New Roman" panose="02020603050405020304" pitchFamily="18" charset="0"/>
                <a:cs typeface="Times New Roman" panose="02020603050405020304" pitchFamily="18" charset="0"/>
              </a:rPr>
              <a:t>Резултати и дискусија: Предлози и примедбе запослених</a:t>
            </a:r>
            <a:endParaRPr lang="en-US" sz="36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258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AEEB40DB-CED1-43DF-4B15-EBD60297F27E}"/>
              </a:ext>
            </a:extLst>
          </p:cNvPr>
          <p:cNvGraphicFramePr>
            <a:graphicFrameLocks noGrp="1"/>
          </p:cNvGraphicFramePr>
          <p:nvPr>
            <p:ph idx="1"/>
            <p:extLst>
              <p:ext uri="{D42A27DB-BD31-4B8C-83A1-F6EECF244321}">
                <p14:modId xmlns:p14="http://schemas.microsoft.com/office/powerpoint/2010/main" val="3048878234"/>
              </p:ext>
            </p:extLst>
          </p:nvPr>
        </p:nvGraphicFramePr>
        <p:xfrm>
          <a:off x="0" y="-140043"/>
          <a:ext cx="12192000" cy="69980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50580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EF6F9-81FF-0214-0AD6-69BD85730B4A}"/>
              </a:ext>
            </a:extLst>
          </p:cNvPr>
          <p:cNvSpPr>
            <a:spLocks noGrp="1"/>
          </p:cNvSpPr>
          <p:nvPr>
            <p:ph type="title"/>
          </p:nvPr>
        </p:nvSpPr>
        <p:spPr>
          <a:xfrm>
            <a:off x="0" y="18255"/>
            <a:ext cx="12192000" cy="1325563"/>
          </a:xfrm>
        </p:spPr>
        <p:txBody>
          <a:bodyPr>
            <a:normAutofit/>
          </a:bodyPr>
          <a:lstStyle/>
          <a:p>
            <a:r>
              <a:rPr lang="sr-Cyrl-RS" sz="3600" dirty="0">
                <a:latin typeface="Times New Roman" panose="02020603050405020304" pitchFamily="18" charset="0"/>
                <a:cs typeface="Times New Roman" panose="02020603050405020304" pitchFamily="18" charset="0"/>
              </a:rPr>
              <a:t>Метод:</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0B4C32A-9BCE-DF3C-4981-6534158E6C10}"/>
              </a:ext>
            </a:extLst>
          </p:cNvPr>
          <p:cNvSpPr>
            <a:spLocks noGrp="1"/>
          </p:cNvSpPr>
          <p:nvPr>
            <p:ph idx="1"/>
          </p:nvPr>
        </p:nvSpPr>
        <p:spPr>
          <a:xfrm>
            <a:off x="751572" y="1488740"/>
            <a:ext cx="10515600" cy="4351338"/>
          </a:xfrm>
        </p:spPr>
        <p:txBody>
          <a:bodyPr>
            <a:noAutofit/>
          </a:bodyPr>
          <a:lstStyle/>
          <a:p>
            <a:r>
              <a:rPr lang="sr-Cyrl-RS" sz="2400" dirty="0">
                <a:latin typeface="Times New Roman" panose="02020603050405020304" pitchFamily="18" charset="0"/>
                <a:cs typeface="Times New Roman" panose="02020603050405020304" pitchFamily="18" charset="0"/>
              </a:rPr>
              <a:t>Обавља се у склопу активности сталног унапређења квалитета рада у здравственим установама у Републици Србији</a:t>
            </a:r>
          </a:p>
          <a:p>
            <a:r>
              <a:rPr lang="sr-Cyrl-RS" sz="2400" dirty="0">
                <a:latin typeface="Times New Roman" panose="02020603050405020304" pitchFamily="18" charset="0"/>
                <a:cs typeface="Times New Roman" panose="02020603050405020304" pitchFamily="18" charset="0"/>
              </a:rPr>
              <a:t>Истраживање је спроведено у периоду од 7 часова ујутро 0</a:t>
            </a:r>
            <a:r>
              <a:rPr lang="sr-Latn-RS" sz="2400" dirty="0">
                <a:latin typeface="Times New Roman" panose="02020603050405020304" pitchFamily="18" charset="0"/>
                <a:cs typeface="Times New Roman" panose="02020603050405020304" pitchFamily="18" charset="0"/>
              </a:rPr>
              <a:t>1</a:t>
            </a:r>
            <a:r>
              <a:rPr lang="sr-Cyrl-RS" sz="2400" dirty="0">
                <a:latin typeface="Times New Roman" panose="02020603050405020304" pitchFamily="18" charset="0"/>
                <a:cs typeface="Times New Roman" panose="02020603050405020304" pitchFamily="18" charset="0"/>
              </a:rPr>
              <a:t>. децембра 202</a:t>
            </a:r>
            <a:r>
              <a:rPr lang="sr-Latn-RS" sz="2400" dirty="0">
                <a:latin typeface="Times New Roman" panose="02020603050405020304" pitchFamily="18" charset="0"/>
                <a:cs typeface="Times New Roman" panose="02020603050405020304" pitchFamily="18" charset="0"/>
              </a:rPr>
              <a:t>5</a:t>
            </a:r>
            <a:r>
              <a:rPr lang="sr-Cyrl-RS" sz="2400" dirty="0">
                <a:latin typeface="Times New Roman" panose="02020603050405020304" pitchFamily="18" charset="0"/>
                <a:cs typeface="Times New Roman" panose="02020603050405020304" pitchFamily="18" charset="0"/>
              </a:rPr>
              <a:t>. до 7 часова ујутро 0</a:t>
            </a:r>
            <a:r>
              <a:rPr lang="sr-Latn-RS" sz="2400" dirty="0">
                <a:latin typeface="Times New Roman" panose="02020603050405020304" pitchFamily="18" charset="0"/>
                <a:cs typeface="Times New Roman" panose="02020603050405020304" pitchFamily="18" charset="0"/>
              </a:rPr>
              <a:t>2</a:t>
            </a:r>
            <a:r>
              <a:rPr lang="sr-Cyrl-RS" sz="2400" dirty="0">
                <a:latin typeface="Times New Roman" panose="02020603050405020304" pitchFamily="18" charset="0"/>
                <a:cs typeface="Times New Roman" panose="02020603050405020304" pitchFamily="18" charset="0"/>
              </a:rPr>
              <a:t>. децембра 202</a:t>
            </a:r>
            <a:r>
              <a:rPr lang="sr-Latn-RS" sz="2400" dirty="0">
                <a:latin typeface="Times New Roman" panose="02020603050405020304" pitchFamily="18" charset="0"/>
                <a:cs typeface="Times New Roman" panose="02020603050405020304" pitchFamily="18" charset="0"/>
              </a:rPr>
              <a:t>5</a:t>
            </a:r>
            <a:r>
              <a:rPr lang="sr-Cyrl-RS" sz="2400" dirty="0">
                <a:latin typeface="Times New Roman" panose="02020603050405020304" pitchFamily="18" charset="0"/>
                <a:cs typeface="Times New Roman" panose="02020603050405020304" pitchFamily="18" charset="0"/>
              </a:rPr>
              <a:t>. године </a:t>
            </a:r>
          </a:p>
          <a:p>
            <a:r>
              <a:rPr lang="sr-Cyrl-RS" sz="2400" dirty="0">
                <a:latin typeface="Times New Roman" panose="02020603050405020304" pitchFamily="18" charset="0"/>
                <a:cs typeface="Times New Roman" panose="02020603050405020304" pitchFamily="18" charset="0"/>
              </a:rPr>
              <a:t>У истраживању је коришћен „Упитник о задовољству запослених“ који се састојао из три главна дела:</a:t>
            </a:r>
          </a:p>
          <a:p>
            <a:pPr marL="457200" lvl="1" indent="0">
              <a:buNone/>
            </a:pPr>
            <a:r>
              <a:rPr lang="sr-Cyrl-RS" dirty="0">
                <a:latin typeface="Times New Roman" panose="02020603050405020304" pitchFamily="18" charset="0"/>
                <a:cs typeface="Times New Roman" panose="02020603050405020304" pitchFamily="18" charset="0"/>
              </a:rPr>
              <a:t> А) Општи подаци о запосленом;</a:t>
            </a:r>
          </a:p>
          <a:p>
            <a:pPr marL="457200" lvl="1" indent="0">
              <a:buNone/>
            </a:pPr>
            <a:r>
              <a:rPr lang="sr-Cyrl-RS" dirty="0">
                <a:latin typeface="Times New Roman" panose="02020603050405020304" pitchFamily="18" charset="0"/>
                <a:cs typeface="Times New Roman" panose="02020603050405020304" pitchFamily="18" charset="0"/>
              </a:rPr>
              <a:t> Б) Задовољство запослених послом и </a:t>
            </a:r>
          </a:p>
          <a:p>
            <a:pPr marL="457200" lvl="1" indent="0">
              <a:buNone/>
            </a:pPr>
            <a:r>
              <a:rPr lang="sr-Cyrl-RS" dirty="0">
                <a:latin typeface="Times New Roman" panose="02020603050405020304" pitchFamily="18" charset="0"/>
                <a:cs typeface="Times New Roman" panose="02020603050405020304" pitchFamily="18" charset="0"/>
              </a:rPr>
              <a:t> Ц) Здравље, превентивни прегледи и фактори ризика.</a:t>
            </a:r>
            <a:endParaRPr lang="en-US"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На дан истраживања на послу је било присутно 301 запослених, број подељених упитника био је 301, од тог броја упитник је попунило 287 запослених. Стопа одговора износи 95%. </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Учешће у истраживању је било анонимно и добровољно.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6001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50396-0594-886E-1F79-3DC70D3317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803818-FE93-99DA-E340-88FC849AF5F5}"/>
              </a:ext>
            </a:extLst>
          </p:cNvPr>
          <p:cNvSpPr>
            <a:spLocks noGrp="1"/>
          </p:cNvSpPr>
          <p:nvPr>
            <p:ph type="ctrTitle"/>
          </p:nvPr>
        </p:nvSpPr>
        <p:spPr>
          <a:xfrm>
            <a:off x="1524000" y="1114125"/>
            <a:ext cx="9144000" cy="2387600"/>
          </a:xfrm>
        </p:spPr>
        <p:txBody>
          <a:bodyPr/>
          <a:lstStyle/>
          <a:p>
            <a:r>
              <a:rPr lang="sr-Cyrl-RS" dirty="0">
                <a:latin typeface="Times New Roman" panose="02020603050405020304" pitchFamily="18" charset="0"/>
                <a:cs typeface="Times New Roman" panose="02020603050405020304" pitchFamily="18" charset="0"/>
              </a:rPr>
              <a:t>Задовољство корисника</a:t>
            </a:r>
            <a:br>
              <a:rPr lang="sr-Cyrl-RS" dirty="0">
                <a:latin typeface="Times New Roman" panose="02020603050405020304" pitchFamily="18" charset="0"/>
                <a:cs typeface="Times New Roman" panose="02020603050405020304" pitchFamily="18" charset="0"/>
              </a:rPr>
            </a:br>
            <a:r>
              <a:rPr lang="sr-Cyrl-RS" dirty="0">
                <a:latin typeface="Times New Roman" panose="02020603050405020304" pitchFamily="18" charset="0"/>
                <a:cs typeface="Times New Roman" panose="02020603050405020304" pitchFamily="18" charset="0"/>
              </a:rPr>
              <a:t>ОБ Кикинда</a:t>
            </a:r>
            <a:endParaRPr lang="en-US"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7D7A61E3-FF13-C227-F24F-651EF5D0AA19}"/>
              </a:ext>
            </a:extLst>
          </p:cNvPr>
          <p:cNvSpPr>
            <a:spLocks noGrp="1"/>
          </p:cNvSpPr>
          <p:nvPr>
            <p:ph type="subTitle" idx="1"/>
          </p:nvPr>
        </p:nvSpPr>
        <p:spPr>
          <a:xfrm>
            <a:off x="1524000" y="3593800"/>
            <a:ext cx="9144000" cy="1655762"/>
          </a:xfrm>
        </p:spPr>
        <p:txBody>
          <a:bodyPr/>
          <a:lstStyle/>
          <a:p>
            <a:endParaRPr lang="sr-Cyrl-RS" dirty="0">
              <a:latin typeface="Times New Roman" panose="02020603050405020304" pitchFamily="18" charset="0"/>
              <a:cs typeface="Times New Roman" panose="02020603050405020304" pitchFamily="18" charset="0"/>
            </a:endParaRPr>
          </a:p>
          <a:p>
            <a:r>
              <a:rPr lang="sr-Cyrl-RS" dirty="0">
                <a:latin typeface="Times New Roman" panose="02020603050405020304" pitchFamily="18" charset="0"/>
                <a:cs typeface="Times New Roman" panose="02020603050405020304" pitchFamily="18" charset="0"/>
              </a:rPr>
              <a:t>2025. година</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02250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62CB2-D83A-A0F6-B4BC-327A154442A0}"/>
              </a:ext>
            </a:extLst>
          </p:cNvPr>
          <p:cNvSpPr>
            <a:spLocks noGrp="1"/>
          </p:cNvSpPr>
          <p:nvPr>
            <p:ph type="title"/>
          </p:nvPr>
        </p:nvSpPr>
        <p:spPr>
          <a:xfrm>
            <a:off x="0" y="18255"/>
            <a:ext cx="10515600" cy="1325563"/>
          </a:xfrm>
        </p:spPr>
        <p:txBody>
          <a:bodyPr>
            <a:normAutofit/>
          </a:bodyPr>
          <a:lstStyle/>
          <a:p>
            <a:r>
              <a:rPr lang="sr-Cyrl-RS" sz="3600" dirty="0">
                <a:latin typeface="Times New Roman" panose="02020603050405020304" pitchFamily="18" charset="0"/>
                <a:cs typeface="Times New Roman" panose="02020603050405020304" pitchFamily="18" charset="0"/>
              </a:rPr>
              <a:t>Метод:</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910FDEA-9B75-4767-D9B8-A8AB61183254}"/>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Истраживање задовољства корисника спроводено је на петодневној популацији стационарно лечених пацијената у периоду од 2</a:t>
            </a:r>
            <a:r>
              <a:rPr lang="sr-Latn-RS" sz="2400" dirty="0">
                <a:latin typeface="Times New Roman" panose="02020603050405020304" pitchFamily="18" charset="0"/>
                <a:cs typeface="Times New Roman" panose="02020603050405020304" pitchFamily="18" charset="0"/>
              </a:rPr>
              <a:t>4</a:t>
            </a:r>
            <a:r>
              <a:rPr lang="sr-Cyrl-RS" sz="2400" dirty="0">
                <a:latin typeface="Times New Roman" panose="02020603050405020304" pitchFamily="18" charset="0"/>
                <a:cs typeface="Times New Roman" panose="02020603050405020304" pitchFamily="18" charset="0"/>
              </a:rPr>
              <a:t>. до 2</a:t>
            </a:r>
            <a:r>
              <a:rPr lang="sr-Latn-RS" sz="2400" dirty="0">
                <a:latin typeface="Times New Roman" panose="02020603050405020304" pitchFamily="18" charset="0"/>
                <a:cs typeface="Times New Roman" panose="02020603050405020304" pitchFamily="18" charset="0"/>
              </a:rPr>
              <a:t>8</a:t>
            </a:r>
            <a:r>
              <a:rPr lang="sr-Cyrl-RS" sz="2400" dirty="0">
                <a:latin typeface="Times New Roman" panose="02020603050405020304" pitchFamily="18" charset="0"/>
                <a:cs typeface="Times New Roman" panose="02020603050405020304" pitchFamily="18" charset="0"/>
              </a:rPr>
              <a:t>. новембра 202</a:t>
            </a:r>
            <a:r>
              <a:rPr lang="sr-Latn-RS" sz="2400" dirty="0">
                <a:latin typeface="Times New Roman" panose="02020603050405020304" pitchFamily="18" charset="0"/>
                <a:cs typeface="Times New Roman" panose="02020603050405020304" pitchFamily="18" charset="0"/>
              </a:rPr>
              <a:t>5</a:t>
            </a:r>
            <a:r>
              <a:rPr lang="sr-Cyrl-RS" sz="2400" dirty="0">
                <a:latin typeface="Times New Roman" panose="02020603050405020304" pitchFamily="18" charset="0"/>
                <a:cs typeface="Times New Roman" panose="02020603050405020304" pitchFamily="18" charset="0"/>
              </a:rPr>
              <a:t>. године</a:t>
            </a:r>
          </a:p>
          <a:p>
            <a:r>
              <a:rPr lang="sr-Cyrl-RS" sz="2400" dirty="0">
                <a:latin typeface="Times New Roman" panose="02020603050405020304" pitchFamily="18" charset="0"/>
                <a:cs typeface="Times New Roman" panose="02020603050405020304" pitchFamily="18" charset="0"/>
              </a:rPr>
              <a:t>Односно једнодневној популацији пацијената у специјалистичким службама 2</a:t>
            </a:r>
            <a:r>
              <a:rPr lang="sr-Latn-RS" sz="2400" dirty="0">
                <a:latin typeface="Times New Roman" panose="02020603050405020304" pitchFamily="18" charset="0"/>
                <a:cs typeface="Times New Roman" panose="02020603050405020304" pitchFamily="18" charset="0"/>
              </a:rPr>
              <a:t>6</a:t>
            </a:r>
            <a:r>
              <a:rPr lang="sr-Cyrl-RS" sz="2400" dirty="0">
                <a:latin typeface="Times New Roman" panose="02020603050405020304" pitchFamily="18" charset="0"/>
                <a:cs typeface="Times New Roman" panose="02020603050405020304" pitchFamily="18" charset="0"/>
              </a:rPr>
              <a:t>. новембра 202</a:t>
            </a:r>
            <a:r>
              <a:rPr lang="sr-Latn-RS" sz="2400" dirty="0">
                <a:latin typeface="Times New Roman" panose="02020603050405020304" pitchFamily="18" charset="0"/>
                <a:cs typeface="Times New Roman" panose="02020603050405020304" pitchFamily="18" charset="0"/>
              </a:rPr>
              <a:t>5</a:t>
            </a:r>
            <a:r>
              <a:rPr lang="sr-Cyrl-RS" sz="2400" dirty="0">
                <a:latin typeface="Times New Roman" panose="02020603050405020304" pitchFamily="18" charset="0"/>
                <a:cs typeface="Times New Roman" panose="02020603050405020304" pitchFamily="18" charset="0"/>
              </a:rPr>
              <a:t>. године у току радног времена</a:t>
            </a:r>
          </a:p>
          <a:p>
            <a:r>
              <a:rPr lang="sr-Cyrl-RS" sz="24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У истраживању су коришћене две врсте упитника у зависности од врсте лечења и то:  „Упитник о задовољству корисника болничким лечењем</a:t>
            </a:r>
            <a:r>
              <a:rPr lang="sr-Latn-RS" sz="2400" dirty="0">
                <a:latin typeface="Times New Roman" panose="02020603050405020304" pitchFamily="18" charset="0"/>
                <a:cs typeface="Times New Roman" panose="02020603050405020304" pitchFamily="18" charset="0"/>
              </a:rPr>
              <a:t>“</a:t>
            </a:r>
            <a:r>
              <a:rPr lang="sr-Cyrl-RS" sz="2400" dirty="0">
                <a:latin typeface="Times New Roman" panose="02020603050405020304" pitchFamily="18" charset="0"/>
                <a:cs typeface="Times New Roman" panose="02020603050405020304" pitchFamily="18" charset="0"/>
              </a:rPr>
              <a:t> – за стационарно лечене пацијенте</a:t>
            </a:r>
            <a:r>
              <a:rPr lang="ru-RU" sz="2400" dirty="0">
                <a:latin typeface="Times New Roman" panose="02020603050405020304" pitchFamily="18" charset="0"/>
                <a:cs typeface="Times New Roman" panose="02020603050405020304" pitchFamily="18" charset="0"/>
              </a:rPr>
              <a:t> и </a:t>
            </a:r>
            <a:r>
              <a:rPr lang="sr-Latn-RS" sz="2400"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Упитник о задовољству корисника радом специјалистичке службе</a:t>
            </a:r>
            <a:r>
              <a:rPr lang="sr-Latn-RS" sz="2400" dirty="0">
                <a:latin typeface="Times New Roman" panose="02020603050405020304" pitchFamily="18" charset="0"/>
                <a:cs typeface="Times New Roman" panose="02020603050405020304" pitchFamily="18" charset="0"/>
              </a:rPr>
              <a:t>“</a:t>
            </a:r>
            <a:r>
              <a:rPr lang="sr-Cyrl-RS" sz="2400" dirty="0">
                <a:latin typeface="Times New Roman" panose="02020603050405020304" pitchFamily="18" charset="0"/>
                <a:cs typeface="Times New Roman" panose="02020603050405020304" pitchFamily="18" charset="0"/>
              </a:rPr>
              <a:t> – за пацијенте којима је здравствена заштита пружена у специјалистичко-консултативној области</a:t>
            </a:r>
          </a:p>
          <a:p>
            <a:r>
              <a:rPr lang="sr-Cyrl-RS" sz="2400" dirty="0">
                <a:latin typeface="Times New Roman" panose="02020603050405020304" pitchFamily="18" charset="0"/>
                <a:cs typeface="Times New Roman" panose="02020603050405020304" pitchFamily="18" charset="0"/>
              </a:rPr>
              <a:t>Стопа одговора била је 92</a:t>
            </a:r>
            <a:r>
              <a:rPr lang="en-US" sz="2400"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за оба истраживања</a:t>
            </a:r>
            <a:endParaRPr lang="sr-Cyrl-R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80969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996CE-A85C-6C19-B547-1A988BD1B908}"/>
              </a:ext>
            </a:extLst>
          </p:cNvPr>
          <p:cNvSpPr>
            <a:spLocks noGrp="1"/>
          </p:cNvSpPr>
          <p:nvPr>
            <p:ph type="title"/>
          </p:nvPr>
        </p:nvSpPr>
        <p:spPr>
          <a:xfrm>
            <a:off x="0" y="18255"/>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Резултати и дискусија: Специјалистичко-консултативне службе</a:t>
            </a: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DC0E842-71D8-BA1D-F91D-72873FA755B8}"/>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У оквиру истраживања задовољства корисника здравственом заштитом у специјалистичко-консултативним службама ОБ Кикинда учествовало је </a:t>
            </a:r>
            <a:r>
              <a:rPr lang="sr-Latn-RS" sz="2400" dirty="0">
                <a:latin typeface="Times New Roman" panose="02020603050405020304" pitchFamily="18" charset="0"/>
                <a:cs typeface="Times New Roman" panose="02020603050405020304" pitchFamily="18" charset="0"/>
              </a:rPr>
              <a:t>254</a:t>
            </a:r>
            <a:r>
              <a:rPr lang="sr-Cyrl-RS" sz="2400" dirty="0">
                <a:latin typeface="Times New Roman" panose="02020603050405020304" pitchFamily="18" charset="0"/>
                <a:cs typeface="Times New Roman" panose="02020603050405020304" pitchFamily="18" charset="0"/>
              </a:rPr>
              <a:t> испитаника, </a:t>
            </a:r>
            <a:r>
              <a:rPr lang="sr-Latn-RS" sz="2400" dirty="0">
                <a:latin typeface="Times New Roman" panose="02020603050405020304" pitchFamily="18" charset="0"/>
                <a:cs typeface="Times New Roman" panose="02020603050405020304" pitchFamily="18" charset="0"/>
              </a:rPr>
              <a:t>102</a:t>
            </a:r>
            <a:r>
              <a:rPr lang="sr-Cyrl-RS" sz="2400" dirty="0">
                <a:latin typeface="Times New Roman" panose="02020603050405020304" pitchFamily="18" charset="0"/>
                <a:cs typeface="Times New Roman" panose="02020603050405020304" pitchFamily="18" charset="0"/>
              </a:rPr>
              <a:t> (40,</a:t>
            </a:r>
            <a:r>
              <a:rPr lang="sr-Latn-RS" sz="2400" dirty="0">
                <a:latin typeface="Times New Roman" panose="02020603050405020304" pitchFamily="18" charset="0"/>
                <a:cs typeface="Times New Roman" panose="02020603050405020304" pitchFamily="18" charset="0"/>
              </a:rPr>
              <a:t>2</a:t>
            </a:r>
            <a:r>
              <a:rPr lang="sr-Cyrl-RS" sz="2400" dirty="0">
                <a:latin typeface="Times New Roman" panose="02020603050405020304" pitchFamily="18" charset="0"/>
                <a:cs typeface="Times New Roman" panose="02020603050405020304" pitchFamily="18" charset="0"/>
              </a:rPr>
              <a:t>%) мушкараца и 1</a:t>
            </a:r>
            <a:r>
              <a:rPr lang="sr-Latn-RS" sz="2400" dirty="0">
                <a:latin typeface="Times New Roman" panose="02020603050405020304" pitchFamily="18" charset="0"/>
                <a:cs typeface="Times New Roman" panose="02020603050405020304" pitchFamily="18" charset="0"/>
              </a:rPr>
              <a:t>52</a:t>
            </a:r>
            <a:r>
              <a:rPr lang="sr-Cyrl-RS" sz="2400" dirty="0">
                <a:latin typeface="Times New Roman" panose="02020603050405020304" pitchFamily="18" charset="0"/>
                <a:cs typeface="Times New Roman" panose="02020603050405020304" pitchFamily="18" charset="0"/>
              </a:rPr>
              <a:t> (59,</a:t>
            </a:r>
            <a:r>
              <a:rPr lang="sr-Latn-RS" sz="2400" dirty="0">
                <a:latin typeface="Times New Roman" panose="02020603050405020304" pitchFamily="18" charset="0"/>
                <a:cs typeface="Times New Roman" panose="02020603050405020304" pitchFamily="18" charset="0"/>
              </a:rPr>
              <a:t>8</a:t>
            </a:r>
            <a:r>
              <a:rPr lang="sr-Cyrl-RS" sz="2400" dirty="0">
                <a:latin typeface="Times New Roman" panose="02020603050405020304" pitchFamily="18" charset="0"/>
                <a:cs typeface="Times New Roman" panose="02020603050405020304" pitchFamily="18" charset="0"/>
              </a:rPr>
              <a:t>%) жена</a:t>
            </a:r>
          </a:p>
          <a:p>
            <a:r>
              <a:rPr lang="sr-Cyrl-RS" sz="2400" dirty="0">
                <a:latin typeface="Times New Roman" panose="02020603050405020304" pitchFamily="18" charset="0"/>
                <a:cs typeface="Times New Roman" panose="02020603050405020304" pitchFamily="18" charset="0"/>
              </a:rPr>
              <a:t>Просечна старост испитаника била је 55,98 +/-16,44 године</a:t>
            </a:r>
          </a:p>
          <a:p>
            <a:r>
              <a:rPr lang="sr-Cyrl-RS" sz="2400" dirty="0">
                <a:latin typeface="Times New Roman" panose="02020603050405020304" pitchFamily="18" charset="0"/>
                <a:cs typeface="Times New Roman" panose="02020603050405020304" pitchFamily="18" charset="0"/>
              </a:rPr>
              <a:t>Најстарији пацијенти лечили су се у специјалистичко-консултативним амбулантама палијативне медицине, онкологије и неурологије</a:t>
            </a:r>
          </a:p>
          <a:p>
            <a:r>
              <a:rPr lang="sr-Cyrl-RS" sz="2400" dirty="0">
                <a:latin typeface="Times New Roman" panose="02020603050405020304" pitchFamily="18" charset="0"/>
                <a:cs typeface="Times New Roman" panose="02020603050405020304" pitchFamily="18" charset="0"/>
              </a:rPr>
              <a:t>Према степену образовања, као и претходне године, већина пацијената припадала је групи са средњом стручном спремом – њих 115 (60,5%)</a:t>
            </a:r>
          </a:p>
          <a:p>
            <a:r>
              <a:rPr lang="sr-Cyrl-RS" sz="2400" dirty="0">
                <a:latin typeface="Times New Roman" panose="02020603050405020304" pitchFamily="18" charset="0"/>
                <a:cs typeface="Times New Roman" panose="02020603050405020304" pitchFamily="18" charset="0"/>
              </a:rPr>
              <a:t>Већином пацијенти своје материјално стање оцењују као добро </a:t>
            </a:r>
            <a:r>
              <a:rPr lang="sr-Latn-RS" sz="2400" dirty="0">
                <a:latin typeface="Times New Roman" panose="02020603050405020304" pitchFamily="18" charset="0"/>
                <a:cs typeface="Times New Roman" panose="02020603050405020304" pitchFamily="18" charset="0"/>
              </a:rPr>
              <a:t>105</a:t>
            </a:r>
            <a:r>
              <a:rPr lang="sr-Cyrl-RS" sz="2400" dirty="0">
                <a:latin typeface="Times New Roman" panose="02020603050405020304" pitchFamily="18" charset="0"/>
                <a:cs typeface="Times New Roman" panose="02020603050405020304" pitchFamily="18" charset="0"/>
              </a:rPr>
              <a:t> (4</a:t>
            </a:r>
            <a:r>
              <a:rPr lang="sr-Latn-RS" sz="2400" dirty="0">
                <a:latin typeface="Times New Roman" panose="02020603050405020304" pitchFamily="18" charset="0"/>
                <a:cs typeface="Times New Roman" panose="02020603050405020304" pitchFamily="18" charset="0"/>
              </a:rPr>
              <a:t>1</a:t>
            </a:r>
            <a:r>
              <a:rPr lang="sr-Cyrl-RS" sz="2400" dirty="0">
                <a:latin typeface="Times New Roman" panose="02020603050405020304" pitchFamily="18" charset="0"/>
                <a:cs typeface="Times New Roman" panose="02020603050405020304" pitchFamily="18" charset="0"/>
              </a:rPr>
              <a:t>,</a:t>
            </a:r>
            <a:r>
              <a:rPr lang="sr-Latn-RS" sz="2400" dirty="0">
                <a:latin typeface="Times New Roman" panose="02020603050405020304" pitchFamily="18" charset="0"/>
                <a:cs typeface="Times New Roman" panose="02020603050405020304" pitchFamily="18" charset="0"/>
              </a:rPr>
              <a:t>34</a:t>
            </a:r>
            <a:r>
              <a:rPr lang="sr-Cyrl-RS" sz="2400" dirty="0">
                <a:latin typeface="Times New Roman" panose="02020603050405020304" pitchFamily="18" charset="0"/>
                <a:cs typeface="Times New Roman" panose="02020603050405020304" pitchFamily="18" charset="0"/>
              </a:rPr>
              <a:t>%) и осредње </a:t>
            </a:r>
            <a:r>
              <a:rPr lang="sr-Latn-RS" sz="2400" dirty="0">
                <a:latin typeface="Times New Roman" panose="02020603050405020304" pitchFamily="18" charset="0"/>
                <a:cs typeface="Times New Roman" panose="02020603050405020304" pitchFamily="18" charset="0"/>
              </a:rPr>
              <a:t>93</a:t>
            </a:r>
            <a:r>
              <a:rPr lang="sr-Cyrl-RS" sz="2400" dirty="0">
                <a:latin typeface="Times New Roman" panose="02020603050405020304" pitchFamily="18" charset="0"/>
                <a:cs typeface="Times New Roman" panose="02020603050405020304" pitchFamily="18" charset="0"/>
              </a:rPr>
              <a:t> (3</a:t>
            </a:r>
            <a:r>
              <a:rPr lang="sr-Latn-RS" sz="2400" dirty="0">
                <a:latin typeface="Times New Roman" panose="02020603050405020304" pitchFamily="18" charset="0"/>
                <a:cs typeface="Times New Roman" panose="02020603050405020304" pitchFamily="18" charset="0"/>
              </a:rPr>
              <a:t>6</a:t>
            </a:r>
            <a:r>
              <a:rPr lang="sr-Cyrl-RS" sz="2400" dirty="0">
                <a:latin typeface="Times New Roman" panose="02020603050405020304" pitchFamily="18" charset="0"/>
                <a:cs typeface="Times New Roman" panose="02020603050405020304" pitchFamily="18" charset="0"/>
              </a:rPr>
              <a:t>,</a:t>
            </a:r>
            <a:r>
              <a:rPr lang="sr-Latn-RS" sz="2400" dirty="0">
                <a:latin typeface="Times New Roman" panose="02020603050405020304" pitchFamily="18" charset="0"/>
                <a:cs typeface="Times New Roman" panose="02020603050405020304" pitchFamily="18" charset="0"/>
              </a:rPr>
              <a:t>6</a:t>
            </a:r>
            <a:r>
              <a:rPr lang="sr-Cyrl-R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42003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BB1CDD2-0F31-F205-166C-EFDE0FEF6BC3}"/>
              </a:ext>
            </a:extLst>
          </p:cNvPr>
          <p:cNvSpPr>
            <a:spLocks noGrp="1"/>
          </p:cNvSpPr>
          <p:nvPr>
            <p:ph type="title"/>
          </p:nvPr>
        </p:nvSpPr>
        <p:spPr>
          <a:xfrm>
            <a:off x="0" y="0"/>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Резултати и дискусија: Специјалистичко-консултативне службе</a:t>
            </a: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A04EE57-5397-9D8F-57A1-CFE156262B88}"/>
              </a:ext>
            </a:extLst>
          </p:cNvPr>
          <p:cNvSpPr txBox="1"/>
          <p:nvPr/>
        </p:nvSpPr>
        <p:spPr>
          <a:xfrm>
            <a:off x="77002" y="1068686"/>
            <a:ext cx="12291461" cy="830997"/>
          </a:xfrm>
          <a:prstGeom prst="rect">
            <a:avLst/>
          </a:prstGeom>
          <a:noFill/>
        </p:spPr>
        <p:txBody>
          <a:bodyPr wrap="square" rtlCol="0">
            <a:spAutoFit/>
          </a:bodyPr>
          <a:lstStyle/>
          <a:p>
            <a:r>
              <a:rPr lang="sr-Cyrl-RS" sz="2400" dirty="0">
                <a:latin typeface="Times New Roman" panose="02020603050405020304" pitchFamily="18" charset="0"/>
                <a:cs typeface="Times New Roman" panose="02020603050405020304" pitchFamily="18" charset="0"/>
              </a:rPr>
              <a:t>Специфичне карактеристике које се односе на рад </a:t>
            </a:r>
            <a:r>
              <a:rPr lang="sr-Cyrl-RS" sz="2400" dirty="0" smtClean="0">
                <a:latin typeface="Times New Roman" panose="02020603050405020304" pitchFamily="18" charset="0"/>
                <a:cs typeface="Times New Roman" panose="02020603050405020304" pitchFamily="18" charset="0"/>
              </a:rPr>
              <a:t>специјалистичко-консултативних</a:t>
            </a:r>
            <a:r>
              <a:rPr lang="sr-Latn-RS" sz="2400" dirty="0" smtClean="0">
                <a:latin typeface="Times New Roman" panose="02020603050405020304" pitchFamily="18" charset="0"/>
                <a:cs typeface="Times New Roman" panose="02020603050405020304" pitchFamily="18" charset="0"/>
              </a:rPr>
              <a:t> </a:t>
            </a:r>
            <a:r>
              <a:rPr lang="sr-Cyrl-RS" sz="2400" dirty="0" smtClean="0">
                <a:latin typeface="Times New Roman" panose="02020603050405020304" pitchFamily="18" charset="0"/>
                <a:cs typeface="Times New Roman" panose="02020603050405020304" pitchFamily="18" charset="0"/>
              </a:rPr>
              <a:t>служби </a:t>
            </a:r>
            <a:r>
              <a:rPr lang="sr-Cyrl-RS" sz="2400" dirty="0">
                <a:latin typeface="Times New Roman" panose="02020603050405020304" pitchFamily="18" charset="0"/>
                <a:cs typeface="Times New Roman" panose="02020603050405020304" pitchFamily="18" charset="0"/>
              </a:rPr>
              <a:t>пацијенти оцењују</a:t>
            </a:r>
            <a:r>
              <a:rPr lang="ru-RU" sz="2400" dirty="0">
                <a:latin typeface="Times New Roman" panose="02020603050405020304" pitchFamily="18" charset="0"/>
                <a:cs typeface="Times New Roman" panose="02020603050405020304" pitchFamily="18" charset="0"/>
              </a:rPr>
              <a:t> генерално врло високим – </a:t>
            </a:r>
            <a:r>
              <a:rPr lang="sr-Latn-RS" sz="2400" dirty="0">
                <a:latin typeface="Times New Roman" panose="02020603050405020304" pitchFamily="18" charset="0"/>
                <a:cs typeface="Times New Roman" panose="02020603050405020304" pitchFamily="18" charset="0"/>
              </a:rPr>
              <a:t> </a:t>
            </a:r>
            <a:r>
              <a:rPr lang="sr-Cyrl-RS" sz="2400" dirty="0" smtClean="0">
                <a:latin typeface="Times New Roman" panose="02020603050405020304" pitchFamily="18" charset="0"/>
                <a:cs typeface="Times New Roman" panose="02020603050405020304" pitchFamily="18" charset="0"/>
              </a:rPr>
              <a:t>врло-добрим и </a:t>
            </a:r>
            <a:r>
              <a:rPr lang="ru-RU" sz="2400" dirty="0" smtClean="0">
                <a:latin typeface="Times New Roman" panose="02020603050405020304" pitchFamily="18" charset="0"/>
                <a:cs typeface="Times New Roman" panose="02020603050405020304" pitchFamily="18" charset="0"/>
              </a:rPr>
              <a:t>одличним </a:t>
            </a:r>
            <a:r>
              <a:rPr lang="ru-RU" sz="2400" dirty="0">
                <a:latin typeface="Times New Roman" panose="02020603050405020304" pitchFamily="18" charset="0"/>
                <a:cs typeface="Times New Roman" panose="02020603050405020304" pitchFamily="18" charset="0"/>
              </a:rPr>
              <a:t>оценама</a:t>
            </a:r>
            <a:endParaRPr lang="en-US" sz="2400"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FB455CAB-55AF-8D66-F136-67595149D915}"/>
              </a:ext>
            </a:extLst>
          </p:cNvPr>
          <p:cNvGraphicFramePr>
            <a:graphicFrameLocks noGrp="1"/>
          </p:cNvGraphicFramePr>
          <p:nvPr>
            <p:extLst>
              <p:ext uri="{D42A27DB-BD31-4B8C-83A1-F6EECF244321}">
                <p14:modId xmlns:p14="http://schemas.microsoft.com/office/powerpoint/2010/main" val="2399201779"/>
              </p:ext>
            </p:extLst>
          </p:nvPr>
        </p:nvGraphicFramePr>
        <p:xfrm>
          <a:off x="77002" y="1899683"/>
          <a:ext cx="12114997" cy="5020948"/>
        </p:xfrm>
        <a:graphic>
          <a:graphicData uri="http://schemas.openxmlformats.org/drawingml/2006/table">
            <a:tbl>
              <a:tblPr firstRow="1" firstCol="1" bandRow="1">
                <a:tableStyleId>{5C22544A-7EE6-4342-B048-85BDC9FD1C3A}</a:tableStyleId>
              </a:tblPr>
              <a:tblGrid>
                <a:gridCol w="2826943">
                  <a:extLst>
                    <a:ext uri="{9D8B030D-6E8A-4147-A177-3AD203B41FA5}">
                      <a16:colId xmlns:a16="http://schemas.microsoft.com/office/drawing/2014/main" val="4154604053"/>
                    </a:ext>
                  </a:extLst>
                </a:gridCol>
                <a:gridCol w="1654404">
                  <a:extLst>
                    <a:ext uri="{9D8B030D-6E8A-4147-A177-3AD203B41FA5}">
                      <a16:colId xmlns:a16="http://schemas.microsoft.com/office/drawing/2014/main" val="1831256570"/>
                    </a:ext>
                  </a:extLst>
                </a:gridCol>
                <a:gridCol w="1314422">
                  <a:extLst>
                    <a:ext uri="{9D8B030D-6E8A-4147-A177-3AD203B41FA5}">
                      <a16:colId xmlns:a16="http://schemas.microsoft.com/office/drawing/2014/main" val="1304824559"/>
                    </a:ext>
                  </a:extLst>
                </a:gridCol>
                <a:gridCol w="1445598">
                  <a:extLst>
                    <a:ext uri="{9D8B030D-6E8A-4147-A177-3AD203B41FA5}">
                      <a16:colId xmlns:a16="http://schemas.microsoft.com/office/drawing/2014/main" val="2464820220"/>
                    </a:ext>
                  </a:extLst>
                </a:gridCol>
                <a:gridCol w="1445598">
                  <a:extLst>
                    <a:ext uri="{9D8B030D-6E8A-4147-A177-3AD203B41FA5}">
                      <a16:colId xmlns:a16="http://schemas.microsoft.com/office/drawing/2014/main" val="3516034327"/>
                    </a:ext>
                  </a:extLst>
                </a:gridCol>
                <a:gridCol w="204886">
                  <a:extLst>
                    <a:ext uri="{9D8B030D-6E8A-4147-A177-3AD203B41FA5}">
                      <a16:colId xmlns:a16="http://schemas.microsoft.com/office/drawing/2014/main" val="4154293512"/>
                    </a:ext>
                  </a:extLst>
                </a:gridCol>
                <a:gridCol w="1054751">
                  <a:extLst>
                    <a:ext uri="{9D8B030D-6E8A-4147-A177-3AD203B41FA5}">
                      <a16:colId xmlns:a16="http://schemas.microsoft.com/office/drawing/2014/main" val="536898222"/>
                    </a:ext>
                  </a:extLst>
                </a:gridCol>
                <a:gridCol w="2168395">
                  <a:extLst>
                    <a:ext uri="{9D8B030D-6E8A-4147-A177-3AD203B41FA5}">
                      <a16:colId xmlns:a16="http://schemas.microsoft.com/office/drawing/2014/main" val="43831584"/>
                    </a:ext>
                  </a:extLst>
                </a:gridCol>
              </a:tblGrid>
              <a:tr h="1360712">
                <a:tc>
                  <a:txBody>
                    <a:bodyPr/>
                    <a:lstStyle/>
                    <a:p>
                      <a:pPr marL="0" marR="0" algn="ctr">
                        <a:lnSpc>
                          <a:spcPct val="107000"/>
                        </a:lnSpc>
                        <a:spcAft>
                          <a:spcPts val="800"/>
                        </a:spcAft>
                        <a:buNone/>
                      </a:pPr>
                      <a:r>
                        <a:rPr lang="ru-RU" sz="1250" baseline="0" dirty="0">
                          <a:effectLst/>
                          <a:latin typeface="Times New Roman" panose="02020603050405020304" pitchFamily="18" charset="0"/>
                        </a:rPr>
                        <a:t>Служба – специјалистичко-консултативна делатност</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ru-RU" sz="1250" baseline="0" dirty="0">
                          <a:effectLst/>
                          <a:latin typeface="Times New Roman" panose="02020603050405020304" pitchFamily="18" charset="0"/>
                        </a:rPr>
                        <a:t>Време чекања од тренутка заказивања до термина прегледа</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ru-RU" sz="1250" baseline="0" dirty="0">
                          <a:effectLst/>
                          <a:latin typeface="Times New Roman" panose="02020603050405020304" pitchFamily="18" charset="0"/>
                        </a:rPr>
                        <a:t>Време чекања у чекао-ници</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ru-RU" sz="1250" baseline="0" dirty="0">
                          <a:effectLst/>
                          <a:latin typeface="Times New Roman" panose="02020603050405020304" pitchFamily="18" charset="0"/>
                        </a:rPr>
                        <a:t>Чистоћа и удобност чекао-нице</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ru-RU" sz="1250" baseline="0">
                          <a:effectLst/>
                          <a:latin typeface="Times New Roman" panose="02020603050405020304" pitchFamily="18" charset="0"/>
                        </a:rPr>
                        <a:t>.Љубазност медици-нске сестре</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ru-RU" sz="1250" baseline="0">
                          <a:effectLst/>
                          <a:latin typeface="Times New Roman" panose="02020603050405020304" pitchFamily="18" charset="0"/>
                        </a:rPr>
                        <a:t>Љубазно-ст лекара</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ru-RU" sz="1250" baseline="0">
                          <a:effectLst/>
                          <a:latin typeface="Times New Roman" panose="02020603050405020304" pitchFamily="18" charset="0"/>
                        </a:rPr>
                        <a:t>Време које  је посвећено пацијанту током прегледа и објашњења која су добио/ла у вези болести и плана лечења</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3705939331"/>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Дерматовенерологија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solidFill>
                            <a:srgbClr val="FF0000"/>
                          </a:solidFill>
                          <a:effectLst/>
                          <a:latin typeface="Times New Roman" panose="02020603050405020304" pitchFamily="18" charset="0"/>
                        </a:rPr>
                        <a:t>3.71</a:t>
                      </a:r>
                      <a:endParaRPr lang="en-US" sz="1250" baseline="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solidFill>
                            <a:srgbClr val="FF0000"/>
                          </a:solidFill>
                          <a:effectLst/>
                          <a:latin typeface="Times New Roman" panose="02020603050405020304" pitchFamily="18" charset="0"/>
                        </a:rPr>
                        <a:t>3.64</a:t>
                      </a:r>
                      <a:endParaRPr lang="en-US" sz="1250" baseline="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solidFill>
                            <a:srgbClr val="FF0000"/>
                          </a:solidFill>
                          <a:effectLst/>
                          <a:latin typeface="Times New Roman" panose="02020603050405020304" pitchFamily="18" charset="0"/>
                        </a:rPr>
                        <a:t>3.64</a:t>
                      </a:r>
                      <a:endParaRPr lang="en-US" sz="1250" baseline="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effectLst/>
                          <a:latin typeface="Times New Roman" panose="02020603050405020304" pitchFamily="18" charset="0"/>
                        </a:rPr>
                        <a:t>4.93</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a:effectLst/>
                          <a:latin typeface="Times New Roman" panose="02020603050405020304" pitchFamily="18" charset="0"/>
                        </a:rPr>
                        <a:t>4.86</a:t>
                      </a:r>
                      <a:endParaRPr lang="en-US" sz="1250" b="1"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4.64</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2077461603"/>
                  </a:ext>
                </a:extLst>
              </a:tr>
              <a:tr h="410577">
                <a:tc>
                  <a:txBody>
                    <a:bodyPr/>
                    <a:lstStyle/>
                    <a:p>
                      <a:pPr marL="0" marR="0">
                        <a:lnSpc>
                          <a:spcPct val="107000"/>
                        </a:lnSpc>
                        <a:spcAft>
                          <a:spcPts val="800"/>
                        </a:spcAft>
                        <a:buNone/>
                      </a:pPr>
                      <a:r>
                        <a:rPr lang="en-US" sz="1250" baseline="0">
                          <a:effectLst/>
                          <a:latin typeface="Times New Roman" panose="02020603050405020304" pitchFamily="18" charset="0"/>
                        </a:rPr>
                        <a:t>Физикална медицина и рехабилитација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4.90</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3861406605"/>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Гинекологија и акушерство</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4.90</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4.70</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4.30</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effectLst/>
                          <a:latin typeface="Times New Roman" panose="02020603050405020304" pitchFamily="18" charset="0"/>
                        </a:rPr>
                        <a:t>4.90</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effectLst/>
                          <a:latin typeface="Times New Roman" panose="02020603050405020304" pitchFamily="18" charset="0"/>
                        </a:rPr>
                        <a:t>4.90</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329562478"/>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Хирургија - о</a:t>
                      </a:r>
                      <a:r>
                        <a:rPr lang="sr-Cyrl-RS" sz="1250" baseline="0">
                          <a:effectLst/>
                          <a:latin typeface="Times New Roman" panose="02020603050405020304" pitchFamily="18" charset="0"/>
                        </a:rPr>
                        <a:t>фталмологија</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4.70</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4.75</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4.75</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effectLst/>
                          <a:latin typeface="Times New Roman" panose="02020603050405020304" pitchFamily="18" charset="0"/>
                        </a:rPr>
                        <a:t>4.95</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3387958920"/>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Хирургија - општа хирургија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solidFill>
                            <a:srgbClr val="FF0000"/>
                          </a:solidFill>
                          <a:effectLst/>
                          <a:latin typeface="Times New Roman" panose="02020603050405020304" pitchFamily="18" charset="0"/>
                        </a:rPr>
                        <a:t>3.93</a:t>
                      </a:r>
                      <a:endParaRPr lang="en-US" sz="1250" baseline="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4.07</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solidFill>
                            <a:srgbClr val="FF0000"/>
                          </a:solidFill>
                          <a:effectLst/>
                          <a:latin typeface="Times New Roman" panose="02020603050405020304" pitchFamily="18" charset="0"/>
                        </a:rPr>
                        <a:t>3.83</a:t>
                      </a:r>
                      <a:endParaRPr lang="en-US" sz="1250" baseline="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effectLst/>
                          <a:latin typeface="Times New Roman" panose="02020603050405020304" pitchFamily="18" charset="0"/>
                        </a:rPr>
                        <a:t>4.77</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effectLst/>
                          <a:latin typeface="Times New Roman" panose="02020603050405020304" pitchFamily="18" charset="0"/>
                        </a:rPr>
                        <a:t>4.87</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4.73</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3894298119"/>
                  </a:ext>
                </a:extLst>
              </a:tr>
              <a:tr h="379341">
                <a:tc>
                  <a:txBody>
                    <a:bodyPr/>
                    <a:lstStyle/>
                    <a:p>
                      <a:pPr marL="0" marR="0">
                        <a:lnSpc>
                          <a:spcPct val="107000"/>
                        </a:lnSpc>
                        <a:spcAft>
                          <a:spcPts val="800"/>
                        </a:spcAft>
                        <a:buNone/>
                      </a:pPr>
                      <a:r>
                        <a:rPr lang="en-US" sz="1250" baseline="0">
                          <a:effectLst/>
                          <a:latin typeface="Times New Roman" panose="02020603050405020304" pitchFamily="18" charset="0"/>
                        </a:rPr>
                        <a:t>Хирургија - оториноларингологија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4.65</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4.59</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4.35</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effectLst/>
                          <a:latin typeface="Times New Roman" panose="02020603050405020304" pitchFamily="18" charset="0"/>
                        </a:rPr>
                        <a:t>4.94</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effectLst/>
                          <a:latin typeface="Times New Roman" panose="02020603050405020304" pitchFamily="18" charset="0"/>
                        </a:rPr>
                        <a:t>4.94</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4.94</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893522676"/>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Инфектологија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4.88</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4.88</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4.75</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2788215899"/>
                  </a:ext>
                </a:extLst>
              </a:tr>
              <a:tr h="379341">
                <a:tc>
                  <a:txBody>
                    <a:bodyPr/>
                    <a:lstStyle/>
                    <a:p>
                      <a:pPr marL="0" marR="0">
                        <a:lnSpc>
                          <a:spcPct val="107000"/>
                        </a:lnSpc>
                        <a:spcAft>
                          <a:spcPts val="800"/>
                        </a:spcAft>
                        <a:buNone/>
                      </a:pPr>
                      <a:r>
                        <a:rPr lang="en-US" sz="1250" baseline="0">
                          <a:effectLst/>
                          <a:latin typeface="Times New Roman" panose="02020603050405020304" pitchFamily="18" charset="0"/>
                        </a:rPr>
                        <a:t>Интерна медицина - Хематологија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solidFill>
                            <a:srgbClr val="FF0000"/>
                          </a:solidFill>
                          <a:effectLst/>
                          <a:latin typeface="Times New Roman" panose="02020603050405020304" pitchFamily="18" charset="0"/>
                        </a:rPr>
                        <a:t>3.73</a:t>
                      </a:r>
                      <a:endParaRPr lang="en-US" sz="1250" baseline="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solidFill>
                            <a:srgbClr val="FF0000"/>
                          </a:solidFill>
                          <a:effectLst/>
                          <a:latin typeface="Times New Roman" panose="02020603050405020304" pitchFamily="18" charset="0"/>
                        </a:rPr>
                        <a:t>3.42</a:t>
                      </a:r>
                      <a:endParaRPr lang="en-US" sz="1250" baseline="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4.81</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effectLst/>
                          <a:latin typeface="Times New Roman" panose="02020603050405020304" pitchFamily="18" charset="0"/>
                        </a:rPr>
                        <a:t>4.81</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effectLst/>
                          <a:latin typeface="Times New Roman" panose="02020603050405020304" pitchFamily="18" charset="0"/>
                        </a:rPr>
                        <a:t>4.62</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4.62</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2442154148"/>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Интерна медицина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4.36</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4.41</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4.48</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a:effectLst/>
                          <a:latin typeface="Times New Roman" panose="02020603050405020304" pitchFamily="18" charset="0"/>
                        </a:rPr>
                        <a:t>4.77</a:t>
                      </a:r>
                      <a:endParaRPr lang="en-US" sz="1250" b="1"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a:effectLst/>
                          <a:latin typeface="Times New Roman" panose="02020603050405020304" pitchFamily="18" charset="0"/>
                        </a:rPr>
                        <a:t>4.72</a:t>
                      </a:r>
                      <a:endParaRPr lang="en-US" sz="1250" b="1"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4.63</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3568554919"/>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Неурологија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4.53</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4.21</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4.42</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3412475155"/>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Онкологија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4.20</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4.00</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4.80</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a:effectLst/>
                          <a:latin typeface="Times New Roman" panose="02020603050405020304" pitchFamily="18" charset="0"/>
                        </a:rPr>
                        <a:t>4.80</a:t>
                      </a:r>
                      <a:endParaRPr lang="en-US" sz="1250" b="1"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effectLst/>
                          <a:latin typeface="Times New Roman" panose="02020603050405020304" pitchFamily="18" charset="0"/>
                        </a:rPr>
                        <a:t>4.80</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4.80</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480107260"/>
                  </a:ext>
                </a:extLst>
              </a:tr>
              <a:tr h="198141">
                <a:tc>
                  <a:txBody>
                    <a:bodyPr/>
                    <a:lstStyle/>
                    <a:p>
                      <a:pPr marL="0" marR="0">
                        <a:lnSpc>
                          <a:spcPct val="107000"/>
                        </a:lnSpc>
                        <a:spcAft>
                          <a:spcPts val="800"/>
                        </a:spcAft>
                        <a:buNone/>
                      </a:pPr>
                      <a:r>
                        <a:rPr lang="sr-Cyrl-RS" sz="1250" baseline="0">
                          <a:effectLst/>
                          <a:latin typeface="Times New Roman" panose="02020603050405020304" pitchFamily="18" charset="0"/>
                        </a:rPr>
                        <a:t>Палијативна медицина</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4.00</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3268916928"/>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Педијатрија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a:solidFill>
                            <a:srgbClr val="00B050"/>
                          </a:solidFill>
                          <a:effectLst/>
                          <a:latin typeface="Times New Roman" panose="02020603050405020304" pitchFamily="18" charset="0"/>
                        </a:rPr>
                        <a:t>5.00</a:t>
                      </a:r>
                      <a:endParaRPr lang="en-US" sz="1250" b="1" baseline="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4.90</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282797193"/>
                  </a:ext>
                </a:extLst>
              </a:tr>
              <a:tr h="198141">
                <a:tc>
                  <a:txBody>
                    <a:bodyPr/>
                    <a:lstStyle/>
                    <a:p>
                      <a:pPr marL="0" marR="0">
                        <a:lnSpc>
                          <a:spcPct val="107000"/>
                        </a:lnSpc>
                        <a:spcAft>
                          <a:spcPts val="800"/>
                        </a:spcAft>
                        <a:buNone/>
                      </a:pPr>
                      <a:r>
                        <a:rPr lang="en-US" sz="1250" baseline="0">
                          <a:effectLst/>
                          <a:latin typeface="Times New Roman" panose="02020603050405020304" pitchFamily="18" charset="0"/>
                        </a:rPr>
                        <a:t>Психијатрија </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4.43</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4.79</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aseline="0">
                          <a:effectLst/>
                          <a:latin typeface="Times New Roman" panose="02020603050405020304" pitchFamily="18" charset="0"/>
                        </a:rPr>
                        <a:t>4.86</a:t>
                      </a:r>
                      <a:endParaRPr lang="en-US" sz="1250" baseline="0">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gridSpan="2">
                  <a:txBody>
                    <a:bodyPr/>
                    <a:lstStyle/>
                    <a:p>
                      <a:pPr marL="0" marR="0" algn="ctr">
                        <a:lnSpc>
                          <a:spcPct val="107000"/>
                        </a:lnSpc>
                        <a:spcAft>
                          <a:spcPts val="800"/>
                        </a:spcAft>
                        <a:buNone/>
                      </a:pPr>
                      <a:r>
                        <a:rPr lang="en-US" sz="1250" b="1" baseline="0">
                          <a:solidFill>
                            <a:srgbClr val="00B050"/>
                          </a:solidFill>
                          <a:effectLst/>
                          <a:latin typeface="Times New Roman" panose="02020603050405020304" pitchFamily="18" charset="0"/>
                        </a:rPr>
                        <a:t>5.00</a:t>
                      </a:r>
                      <a:endParaRPr lang="en-US" sz="1250" b="1" baseline="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hMerge="1">
                  <a:txBody>
                    <a:bodyPr/>
                    <a:lstStyle/>
                    <a:p>
                      <a:endParaRPr lang="en-US"/>
                    </a:p>
                  </a:txBody>
                  <a:tcP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tc>
                  <a:txBody>
                    <a:bodyPr/>
                    <a:lstStyle/>
                    <a:p>
                      <a:pPr marL="0" marR="0" algn="ctr">
                        <a:lnSpc>
                          <a:spcPct val="107000"/>
                        </a:lnSpc>
                        <a:spcAft>
                          <a:spcPts val="800"/>
                        </a:spcAft>
                        <a:buNone/>
                      </a:pPr>
                      <a:r>
                        <a:rPr lang="en-US" sz="1250" b="1" baseline="0" dirty="0">
                          <a:solidFill>
                            <a:srgbClr val="00B050"/>
                          </a:solidFill>
                          <a:effectLst/>
                          <a:latin typeface="Times New Roman" panose="02020603050405020304" pitchFamily="18" charset="0"/>
                        </a:rPr>
                        <a:t>5.00</a:t>
                      </a:r>
                      <a:endParaRPr lang="en-US" sz="1250" b="1" baseline="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853" marR="55853" marT="0" marB="0" anchor="ctr"/>
                </a:tc>
                <a:extLst>
                  <a:ext uri="{0D108BD9-81ED-4DB2-BD59-A6C34878D82A}">
                    <a16:rowId xmlns:a16="http://schemas.microsoft.com/office/drawing/2014/main" val="3531729206"/>
                  </a:ext>
                </a:extLst>
              </a:tr>
              <a:tr h="248792">
                <a:tc>
                  <a:txBody>
                    <a:bodyPr/>
                    <a:lstStyle/>
                    <a:p>
                      <a:pPr marL="0" marR="0">
                        <a:lnSpc>
                          <a:spcPct val="107000"/>
                        </a:lnSpc>
                        <a:spcAft>
                          <a:spcPts val="800"/>
                        </a:spcAft>
                        <a:buNone/>
                      </a:pPr>
                      <a:r>
                        <a:rPr lang="sr-Cyrl-RS" sz="1250" baseline="0" dirty="0">
                          <a:effectLst/>
                          <a:latin typeface="Times New Roman" panose="02020603050405020304" pitchFamily="18" charset="0"/>
                        </a:rPr>
                        <a:t>ОБ Кикинда, укупно, по полу</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4.38</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4.36</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4.49</a:t>
                      </a:r>
                      <a:r>
                        <a:rPr lang="sr-Cyrl-RS" sz="1250" baseline="0" dirty="0">
                          <a:effectLst/>
                          <a:latin typeface="Times New Roman" panose="02020603050405020304" pitchFamily="18" charset="0"/>
                        </a:rPr>
                        <a:t> </a:t>
                      </a:r>
                      <a:endParaRPr lang="en-US" sz="1250"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gridSpan="2">
                  <a:txBody>
                    <a:bodyPr/>
                    <a:lstStyle/>
                    <a:p>
                      <a:pPr marL="0" marR="0" algn="ctr">
                        <a:lnSpc>
                          <a:spcPct val="107000"/>
                        </a:lnSpc>
                        <a:spcAft>
                          <a:spcPts val="800"/>
                        </a:spcAft>
                        <a:buNone/>
                      </a:pPr>
                      <a:r>
                        <a:rPr lang="en-US" sz="1250" b="1" baseline="0" dirty="0">
                          <a:effectLst/>
                          <a:latin typeface="Times New Roman" panose="02020603050405020304" pitchFamily="18" charset="0"/>
                        </a:rPr>
                        <a:t>4.88</a:t>
                      </a:r>
                      <a:r>
                        <a:rPr lang="sr-Cyrl-RS" sz="1250" b="1" baseline="0" dirty="0">
                          <a:effectLst/>
                          <a:latin typeface="Times New Roman" panose="02020603050405020304" pitchFamily="18" charset="0"/>
                        </a:rPr>
                        <a:t> </a:t>
                      </a:r>
                      <a:endParaRPr lang="en-US" sz="1250" b="1" baseline="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gn="ctr">
                        <a:lnSpc>
                          <a:spcPct val="107000"/>
                        </a:lnSpc>
                        <a:spcAft>
                          <a:spcPts val="800"/>
                        </a:spcAft>
                        <a:buNone/>
                      </a:pPr>
                      <a:r>
                        <a:rPr lang="en-US" sz="1250" b="1" baseline="0" dirty="0">
                          <a:effectLst/>
                          <a:latin typeface="Times New Roman" panose="02020603050405020304" pitchFamily="18" charset="0"/>
                        </a:rPr>
                        <a:t>4.86</a:t>
                      </a:r>
                    </a:p>
                  </a:txBody>
                  <a:tcPr marL="0" marR="0" marT="0" marB="0"/>
                </a:tc>
                <a:tc>
                  <a:txBody>
                    <a:bodyPr/>
                    <a:lstStyle/>
                    <a:p>
                      <a:pPr marL="0" marR="0" algn="ctr">
                        <a:lnSpc>
                          <a:spcPct val="107000"/>
                        </a:lnSpc>
                        <a:spcAft>
                          <a:spcPts val="800"/>
                        </a:spcAft>
                        <a:buNone/>
                      </a:pPr>
                      <a:r>
                        <a:rPr lang="en-US" sz="1250" baseline="0" dirty="0">
                          <a:effectLst/>
                          <a:latin typeface="Times New Roman" panose="02020603050405020304" pitchFamily="18" charset="0"/>
                        </a:rPr>
                        <a:t>4.81</a:t>
                      </a:r>
                    </a:p>
                  </a:txBody>
                  <a:tcPr marL="0" marR="0" marT="0" marB="0"/>
                </a:tc>
                <a:extLst>
                  <a:ext uri="{0D108BD9-81ED-4DB2-BD59-A6C34878D82A}">
                    <a16:rowId xmlns:a16="http://schemas.microsoft.com/office/drawing/2014/main" val="3350661625"/>
                  </a:ext>
                </a:extLst>
              </a:tr>
            </a:tbl>
          </a:graphicData>
        </a:graphic>
      </p:graphicFrame>
    </p:spTree>
    <p:extLst>
      <p:ext uri="{BB962C8B-B14F-4D97-AF65-F5344CB8AC3E}">
        <p14:creationId xmlns:p14="http://schemas.microsoft.com/office/powerpoint/2010/main" val="5070213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3DC4FDC-BDAD-F24E-7082-E48E35436256}"/>
              </a:ext>
            </a:extLst>
          </p:cNvPr>
          <p:cNvSpPr>
            <a:spLocks noGrp="1"/>
          </p:cNvSpPr>
          <p:nvPr>
            <p:ph type="title"/>
          </p:nvPr>
        </p:nvSpPr>
        <p:spPr>
          <a:xfrm>
            <a:off x="0" y="18255"/>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Резултати и дискусија: Специјалистичко-консултативне службе</a:t>
            </a: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94D4E4B-18A3-866B-A2FC-A48BA393B294}"/>
              </a:ext>
            </a:extLst>
          </p:cNvPr>
          <p:cNvSpPr>
            <a:spLocks noGrp="1"/>
          </p:cNvSpPr>
          <p:nvPr>
            <p:ph idx="1"/>
          </p:nvPr>
        </p:nvSpPr>
        <p:spPr>
          <a:xfrm>
            <a:off x="924827" y="1642745"/>
            <a:ext cx="10515600" cy="4351338"/>
          </a:xfrm>
        </p:spPr>
        <p:txBody>
          <a:bodyPr>
            <a:noAutofit/>
          </a:bodyPr>
          <a:lstStyle/>
          <a:p>
            <a:r>
              <a:rPr lang="ru-RU" sz="2400" dirty="0">
                <a:latin typeface="Times New Roman" panose="02020603050405020304" pitchFamily="18" charset="0"/>
                <a:cs typeface="Times New Roman" panose="02020603050405020304" pitchFamily="18" charset="0"/>
              </a:rPr>
              <a:t>Корисници служби</a:t>
            </a:r>
            <a:r>
              <a:rPr lang="sr-Cyrl-RS" sz="2400" dirty="0">
                <a:latin typeface="Times New Roman" panose="02020603050405020304" pitchFamily="18" charset="0"/>
                <a:cs typeface="Times New Roman" panose="02020603050405020304" pitchFamily="18" charset="0"/>
              </a:rPr>
              <a:t> с</a:t>
            </a:r>
            <a:r>
              <a:rPr lang="ru-RU" sz="2400" dirty="0">
                <a:latin typeface="Times New Roman" panose="02020603050405020304" pitchFamily="18" charset="0"/>
                <a:cs typeface="Times New Roman" panose="02020603050405020304" pitchFamily="18" charset="0"/>
              </a:rPr>
              <a:t>пецијалистичко-консултативне делатности ОБ Кикинда у последњих 12 месеци су нешто мање у односу на претходну годину користили услуге лекара и у државној и у приватној својини: </a:t>
            </a:r>
          </a:p>
          <a:p>
            <a:pPr lvl="1"/>
            <a:r>
              <a:rPr lang="ru-RU" dirty="0">
                <a:latin typeface="Times New Roman" panose="02020603050405020304" pitchFamily="18" charset="0"/>
                <a:cs typeface="Times New Roman" panose="02020603050405020304" pitchFamily="18" charset="0"/>
              </a:rPr>
              <a:t>код лекара специјалисте у државној здравственој установи у просеку 5,4 пута, док су </a:t>
            </a:r>
          </a:p>
          <a:p>
            <a:pPr lvl="1"/>
            <a:r>
              <a:rPr lang="ru-RU" dirty="0">
                <a:latin typeface="Times New Roman" panose="02020603050405020304" pitchFamily="18" charset="0"/>
                <a:cs typeface="Times New Roman" panose="02020603050405020304" pitchFamily="18" charset="0"/>
              </a:rPr>
              <a:t>код лакара у приватној пракси/установи били у просеку 2,7 пута</a:t>
            </a:r>
          </a:p>
          <a:p>
            <a:r>
              <a:rPr lang="ru-RU" sz="2400" dirty="0">
                <a:latin typeface="Times New Roman" panose="02020603050405020304" pitchFamily="18" charset="0"/>
                <a:cs typeface="Times New Roman" panose="02020603050405020304" pitchFamily="18" charset="0"/>
              </a:rPr>
              <a:t>Корисници су у 2025. години најинтензивније користили лекара у приватној пракси у области:</a:t>
            </a:r>
          </a:p>
          <a:p>
            <a:pPr lvl="1"/>
            <a:r>
              <a:rPr lang="ru-RU" dirty="0">
                <a:latin typeface="Times New Roman" panose="02020603050405020304" pitchFamily="18" charset="0"/>
                <a:cs typeface="Times New Roman" panose="02020603050405020304" pitchFamily="18" charset="0"/>
              </a:rPr>
              <a:t>неурологије 4,3 пута, </a:t>
            </a:r>
          </a:p>
          <a:p>
            <a:pPr lvl="1"/>
            <a:r>
              <a:rPr lang="ru-RU" dirty="0">
                <a:latin typeface="Times New Roman" panose="02020603050405020304" pitchFamily="18" charset="0"/>
                <a:cs typeface="Times New Roman" panose="02020603050405020304" pitchFamily="18" charset="0"/>
              </a:rPr>
              <a:t>онкологије и хематологије у просеку 3,7 пута, </a:t>
            </a:r>
          </a:p>
          <a:p>
            <a:r>
              <a:rPr lang="ru-RU" sz="2400" dirty="0">
                <a:latin typeface="Times New Roman" panose="02020603050405020304" pitchFamily="18" charset="0"/>
                <a:cs typeface="Times New Roman" panose="02020603050405020304" pitchFamily="18" charset="0"/>
              </a:rPr>
              <a:t>На основу овога може се закључити да постоји изражена потреба корисника за услугама у наведеним областима медицине у приватној пракси које би требало учинити доступнијим у оквиру државног здравственог сектора,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44403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3C96322-39F8-9323-452C-B23757D43329}"/>
              </a:ext>
            </a:extLst>
          </p:cNvPr>
          <p:cNvSpPr>
            <a:spLocks noGrp="1"/>
          </p:cNvSpPr>
          <p:nvPr>
            <p:ph type="title"/>
          </p:nvPr>
        </p:nvSpPr>
        <p:spPr>
          <a:xfrm>
            <a:off x="0" y="18255"/>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Резултати и дискусија: Специјалистичко-консултативне службе</a:t>
            </a: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EAF5365-0317-D145-F30B-B04337097E0C}"/>
              </a:ext>
            </a:extLst>
          </p:cNvPr>
          <p:cNvSpPr>
            <a:spLocks noGrp="1"/>
          </p:cNvSpPr>
          <p:nvPr>
            <p:ph idx="1"/>
          </p:nvPr>
        </p:nvSpPr>
        <p:spPr/>
        <p:txBody>
          <a:bodyPr>
            <a:normAutofit/>
          </a:bodyPr>
          <a:lstStyle/>
          <a:p>
            <a:r>
              <a:rPr lang="ru-RU" sz="2400" dirty="0">
                <a:latin typeface="Times New Roman" panose="02020603050405020304" pitchFamily="18" charset="0"/>
                <a:cs typeface="Times New Roman" panose="02020603050405020304" pitchFamily="18" charset="0"/>
              </a:rPr>
              <a:t>На преглед који се дешавао у на дан истраживања најдуже су чекали корисници служби неурологије, психијатрије и интерне медицине</a:t>
            </a:r>
          </a:p>
          <a:p>
            <a:endParaRPr lang="ru-RU" sz="2400" dirty="0">
              <a:latin typeface="Times New Roman" panose="02020603050405020304" pitchFamily="18" charset="0"/>
              <a:cs typeface="Times New Roman" panose="02020603050405020304" pitchFamily="18" charset="0"/>
            </a:endParaRPr>
          </a:p>
          <a:p>
            <a:r>
              <a:rPr lang="ru-RU" sz="2400" dirty="0">
                <a:latin typeface="Times New Roman" panose="02020603050405020304" pitchFamily="18" charset="0"/>
                <a:cs typeface="Times New Roman" panose="02020603050405020304" pitchFamily="18" charset="0"/>
              </a:rPr>
              <a:t>На нивоу кикинсдке болнице скоро половнина пацијената је прегледана истог дана када је дошла на преглед – без претходног </a:t>
            </a:r>
            <a:r>
              <a:rPr lang="ru-RU" sz="2400" dirty="0" smtClean="0">
                <a:latin typeface="Times New Roman" panose="02020603050405020304" pitchFamily="18" charset="0"/>
                <a:cs typeface="Times New Roman" panose="02020603050405020304" pitchFamily="18" charset="0"/>
              </a:rPr>
              <a:t>заказивања</a:t>
            </a:r>
          </a:p>
          <a:p>
            <a:r>
              <a:rPr lang="ru-RU" sz="2400" dirty="0" smtClean="0">
                <a:latin typeface="Times New Roman" panose="02020603050405020304" pitchFamily="18" charset="0"/>
                <a:cs typeface="Times New Roman" panose="02020603050405020304" pitchFamily="18" charset="0"/>
              </a:rPr>
              <a:t>Око </a:t>
            </a:r>
            <a:r>
              <a:rPr lang="ru-RU" sz="2400" dirty="0">
                <a:latin typeface="Times New Roman" panose="02020603050405020304" pitchFamily="18" charset="0"/>
                <a:cs typeface="Times New Roman" panose="02020603050405020304" pitchFamily="18" charset="0"/>
              </a:rPr>
              <a:t>трећине пацијената на преглед је чекало мање од 15 </a:t>
            </a:r>
            <a:r>
              <a:rPr lang="ru-RU" sz="2400" dirty="0" smtClean="0">
                <a:latin typeface="Times New Roman" panose="02020603050405020304" pitchFamily="18" charset="0"/>
                <a:cs typeface="Times New Roman" panose="02020603050405020304" pitchFamily="18" charset="0"/>
              </a:rPr>
              <a:t>дана</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13930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DA537D6-BB76-DF0D-050E-A77C4D348A07}"/>
              </a:ext>
            </a:extLst>
          </p:cNvPr>
          <p:cNvSpPr>
            <a:spLocks noGrp="1"/>
          </p:cNvSpPr>
          <p:nvPr>
            <p:ph type="title"/>
          </p:nvPr>
        </p:nvSpPr>
        <p:spPr>
          <a:xfrm>
            <a:off x="0" y="0"/>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Резултати и дискусија: Специјалистичко-консултативне службе</a:t>
            </a: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CC8177B-2C3F-5AAE-4ECC-E0EC108AB2D1}"/>
              </a:ext>
            </a:extLst>
          </p:cNvPr>
          <p:cNvSpPr>
            <a:spLocks noGrp="1"/>
          </p:cNvSpPr>
          <p:nvPr>
            <p:ph idx="1"/>
          </p:nvPr>
        </p:nvSpPr>
        <p:spPr>
          <a:xfrm>
            <a:off x="838200" y="2506662"/>
            <a:ext cx="10515600" cy="4351338"/>
          </a:xfrm>
        </p:spPr>
        <p:txBody>
          <a:bodyPr>
            <a:normAutofit/>
          </a:bodyPr>
          <a:lstStyle/>
          <a:p>
            <a:pPr algn="ctr"/>
            <a:r>
              <a:rPr lang="ru-RU" sz="2400" dirty="0">
                <a:latin typeface="Times New Roman" panose="02020603050405020304" pitchFamily="18" charset="0"/>
                <a:cs typeface="Times New Roman" panose="02020603050405020304" pitchFamily="18" charset="0"/>
              </a:rPr>
              <a:t>Посматрајући укупно, кориснци специјалистичко консултативних служби ОБ Кикинда оценили су услове лечење и рад запослених, као и претходне године, одличном просечном оценом </a:t>
            </a:r>
            <a:r>
              <a:rPr lang="ru-RU" sz="2400" b="1" dirty="0">
                <a:solidFill>
                  <a:srgbClr val="FF0000"/>
                </a:solidFill>
                <a:latin typeface="Times New Roman" panose="02020603050405020304" pitchFamily="18" charset="0"/>
                <a:cs typeface="Times New Roman" panose="02020603050405020304" pitchFamily="18" charset="0"/>
              </a:rPr>
              <a:t>4,7</a:t>
            </a:r>
            <a:r>
              <a:rPr lang="ru-RU"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73643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12EF046-FA3E-DFF7-9BF0-452926757B75}"/>
              </a:ext>
            </a:extLst>
          </p:cNvPr>
          <p:cNvSpPr>
            <a:spLocks noGrp="1"/>
          </p:cNvSpPr>
          <p:nvPr>
            <p:ph type="title"/>
          </p:nvPr>
        </p:nvSpPr>
        <p:spPr>
          <a:xfrm>
            <a:off x="0" y="18255"/>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Резултати и дискусија: Стационарна делатност</a:t>
            </a: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25E2A4A-D12E-E5C6-B1B2-2F4C09E9EEF2}"/>
              </a:ext>
            </a:extLst>
          </p:cNvPr>
          <p:cNvSpPr>
            <a:spLocks noGrp="1"/>
          </p:cNvSpPr>
          <p:nvPr>
            <p:ph idx="1"/>
          </p:nvPr>
        </p:nvSpPr>
        <p:spPr/>
        <p:txBody>
          <a:bodyPr>
            <a:normAutofit/>
          </a:bodyPr>
          <a:lstStyle/>
          <a:p>
            <a:r>
              <a:rPr lang="ru-RU" sz="2400" dirty="0">
                <a:latin typeface="Times New Roman" panose="02020603050405020304" pitchFamily="18" charset="0"/>
                <a:cs typeface="Times New Roman" panose="02020603050405020304" pitchFamily="18" charset="0"/>
              </a:rPr>
              <a:t>У оквиру стационарне делатности у истраживању је учествовало </a:t>
            </a:r>
            <a:r>
              <a:rPr lang="sr-Cyrl-RS" sz="2400" dirty="0">
                <a:latin typeface="Times New Roman" panose="02020603050405020304" pitchFamily="18" charset="0"/>
                <a:cs typeface="Times New Roman" panose="02020603050405020304" pitchFamily="18" charset="0"/>
              </a:rPr>
              <a:t>6</a:t>
            </a:r>
            <a:r>
              <a:rPr lang="sr-Latn-RS" sz="2400" dirty="0">
                <a:latin typeface="Times New Roman" panose="02020603050405020304" pitchFamily="18" charset="0"/>
                <a:cs typeface="Times New Roman" panose="02020603050405020304" pitchFamily="18" charset="0"/>
              </a:rPr>
              <a:t>2</a:t>
            </a:r>
            <a:r>
              <a:rPr lang="sr-Cyrl-RS" sz="2400" dirty="0">
                <a:latin typeface="Times New Roman" panose="02020603050405020304" pitchFamily="18" charset="0"/>
                <a:cs typeface="Times New Roman" panose="02020603050405020304" pitchFamily="18" charset="0"/>
              </a:rPr>
              <a:t> испитаника, 2</a:t>
            </a:r>
            <a:r>
              <a:rPr lang="sr-Latn-RS" sz="2400" dirty="0">
                <a:latin typeface="Times New Roman" panose="02020603050405020304" pitchFamily="18" charset="0"/>
                <a:cs typeface="Times New Roman" panose="02020603050405020304" pitchFamily="18" charset="0"/>
              </a:rPr>
              <a:t>7</a:t>
            </a:r>
            <a:r>
              <a:rPr lang="sr-Cyrl-RS" sz="2400" dirty="0">
                <a:latin typeface="Times New Roman" panose="02020603050405020304" pitchFamily="18" charset="0"/>
                <a:cs typeface="Times New Roman" panose="02020603050405020304" pitchFamily="18" charset="0"/>
              </a:rPr>
              <a:t> (</a:t>
            </a:r>
            <a:r>
              <a:rPr lang="sr-Latn-RS" sz="2400" dirty="0">
                <a:latin typeface="Times New Roman" panose="02020603050405020304" pitchFamily="18" charset="0"/>
                <a:cs typeface="Times New Roman" panose="02020603050405020304" pitchFamily="18" charset="0"/>
              </a:rPr>
              <a:t>4</a:t>
            </a:r>
            <a:r>
              <a:rPr lang="sr-Cyrl-RS" sz="2400" dirty="0">
                <a:latin typeface="Times New Roman" panose="02020603050405020304" pitchFamily="18" charset="0"/>
                <a:cs typeface="Times New Roman" panose="02020603050405020304" pitchFamily="18" charset="0"/>
              </a:rPr>
              <a:t>3,</a:t>
            </a:r>
            <a:r>
              <a:rPr lang="sr-Latn-RS" sz="2400" dirty="0">
                <a:latin typeface="Times New Roman" panose="02020603050405020304" pitchFamily="18" charset="0"/>
                <a:cs typeface="Times New Roman" panose="02020603050405020304" pitchFamily="18" charset="0"/>
              </a:rPr>
              <a:t>7</a:t>
            </a:r>
            <a:r>
              <a:rPr lang="sr-Cyrl-RS" sz="2400" dirty="0">
                <a:latin typeface="Times New Roman" panose="02020603050405020304" pitchFamily="18" charset="0"/>
                <a:cs typeface="Times New Roman" panose="02020603050405020304" pitchFamily="18" charset="0"/>
              </a:rPr>
              <a:t>%) мушкараца и </a:t>
            </a:r>
            <a:r>
              <a:rPr lang="sr-Latn-RS" sz="2400" dirty="0">
                <a:latin typeface="Times New Roman" panose="02020603050405020304" pitchFamily="18" charset="0"/>
                <a:cs typeface="Times New Roman" panose="02020603050405020304" pitchFamily="18" charset="0"/>
              </a:rPr>
              <a:t>35</a:t>
            </a:r>
            <a:r>
              <a:rPr lang="sr-Cyrl-RS" sz="2400" dirty="0">
                <a:latin typeface="Times New Roman" panose="02020603050405020304" pitchFamily="18" charset="0"/>
                <a:cs typeface="Times New Roman" panose="02020603050405020304" pitchFamily="18" charset="0"/>
              </a:rPr>
              <a:t> (</a:t>
            </a:r>
            <a:r>
              <a:rPr lang="sr-Latn-RS" sz="2400" dirty="0">
                <a:latin typeface="Times New Roman" panose="02020603050405020304" pitchFamily="18" charset="0"/>
                <a:cs typeface="Times New Roman" panose="02020603050405020304" pitchFamily="18" charset="0"/>
              </a:rPr>
              <a:t>5</a:t>
            </a:r>
            <a:r>
              <a:rPr lang="sr-Cyrl-RS" sz="2400" dirty="0">
                <a:latin typeface="Times New Roman" panose="02020603050405020304" pitchFamily="18" charset="0"/>
                <a:cs typeface="Times New Roman" panose="02020603050405020304" pitchFamily="18" charset="0"/>
              </a:rPr>
              <a:t>6,</a:t>
            </a:r>
            <a:r>
              <a:rPr lang="sr-Latn-RS" sz="2400" dirty="0">
                <a:latin typeface="Times New Roman" panose="02020603050405020304" pitchFamily="18" charset="0"/>
                <a:cs typeface="Times New Roman" panose="02020603050405020304" pitchFamily="18" charset="0"/>
              </a:rPr>
              <a:t>3</a:t>
            </a:r>
            <a:r>
              <a:rPr lang="sr-Cyrl-RS" sz="2400" dirty="0">
                <a:latin typeface="Times New Roman" panose="02020603050405020304" pitchFamily="18" charset="0"/>
                <a:cs typeface="Times New Roman" panose="02020603050405020304" pitchFamily="18" charset="0"/>
              </a:rPr>
              <a:t>%) жена</a:t>
            </a:r>
            <a:r>
              <a:rPr lang="sr-Latn-RS" sz="2400" dirty="0">
                <a:latin typeface="Times New Roman" panose="02020603050405020304" pitchFamily="18" charset="0"/>
                <a:cs typeface="Times New Roman" panose="02020603050405020304" pitchFamily="18" charset="0"/>
              </a:rPr>
              <a:t>.</a:t>
            </a:r>
            <a:r>
              <a:rPr lang="sr-Cyrl-R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Просечна старост испитаника била је 5</a:t>
            </a:r>
            <a:r>
              <a:rPr lang="sr-Latn-RS" sz="2400" dirty="0">
                <a:latin typeface="Times New Roman" panose="02020603050405020304" pitchFamily="18" charset="0"/>
                <a:cs typeface="Times New Roman" panose="02020603050405020304" pitchFamily="18" charset="0"/>
              </a:rPr>
              <a:t>4</a:t>
            </a:r>
            <a:r>
              <a:rPr lang="sr-Cyrl-RS" sz="2400" dirty="0">
                <a:latin typeface="Times New Roman" panose="02020603050405020304" pitchFamily="18" charset="0"/>
                <a:cs typeface="Times New Roman" panose="02020603050405020304" pitchFamily="18" charset="0"/>
              </a:rPr>
              <a:t>,</a:t>
            </a:r>
            <a:r>
              <a:rPr lang="sr-Latn-RS" sz="2400" dirty="0">
                <a:latin typeface="Times New Roman" panose="02020603050405020304" pitchFamily="18" charset="0"/>
                <a:cs typeface="Times New Roman" panose="02020603050405020304" pitchFamily="18" charset="0"/>
              </a:rPr>
              <a:t>5</a:t>
            </a:r>
            <a:r>
              <a:rPr lang="sr-Cyrl-RS" sz="2400" dirty="0">
                <a:latin typeface="Times New Roman" panose="02020603050405020304" pitchFamily="18" charset="0"/>
                <a:cs typeface="Times New Roman" panose="02020603050405020304" pitchFamily="18" charset="0"/>
              </a:rPr>
              <a:t> +/-2</a:t>
            </a:r>
            <a:r>
              <a:rPr lang="sr-Latn-RS" sz="2400" dirty="0">
                <a:latin typeface="Times New Roman" panose="02020603050405020304" pitchFamily="18" charset="0"/>
                <a:cs typeface="Times New Roman" panose="02020603050405020304" pitchFamily="18" charset="0"/>
              </a:rPr>
              <a:t>1</a:t>
            </a:r>
            <a:r>
              <a:rPr lang="sr-Cyrl-RS" sz="2400" dirty="0">
                <a:latin typeface="Times New Roman" panose="02020603050405020304" pitchFamily="18" charset="0"/>
                <a:cs typeface="Times New Roman" panose="02020603050405020304" pitchFamily="18" charset="0"/>
              </a:rPr>
              <a:t>,</a:t>
            </a:r>
            <a:r>
              <a:rPr lang="sr-Latn-RS" sz="2400" dirty="0">
                <a:latin typeface="Times New Roman" panose="02020603050405020304" pitchFamily="18" charset="0"/>
                <a:cs typeface="Times New Roman" panose="02020603050405020304" pitchFamily="18" charset="0"/>
              </a:rPr>
              <a:t>2</a:t>
            </a:r>
            <a:r>
              <a:rPr lang="sr-Cyrl-RS" sz="2400" dirty="0">
                <a:latin typeface="Times New Roman" panose="02020603050405020304" pitchFamily="18" charset="0"/>
                <a:cs typeface="Times New Roman" panose="02020603050405020304" pitchFamily="18" charset="0"/>
              </a:rPr>
              <a:t> године.</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Најстарији пацијенти лечили су се на одељењу инфектологије, док су најмлађе кориснице здравствену заштиту оствариле на одељењу гинекологије и акушерства, слично као и претходне године</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04092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B21C3D6-E1CD-F1C3-73AB-D2BDCBB330D6}"/>
              </a:ext>
            </a:extLst>
          </p:cNvPr>
          <p:cNvSpPr>
            <a:spLocks noGrp="1"/>
          </p:cNvSpPr>
          <p:nvPr>
            <p:ph type="title"/>
          </p:nvPr>
        </p:nvSpPr>
        <p:spPr>
          <a:xfrm>
            <a:off x="0" y="0"/>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Резултати и дискусија: Стационарна делатност</a:t>
            </a: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FAB003A9-DB15-A60F-B4B5-B98E6603B062}"/>
              </a:ext>
            </a:extLst>
          </p:cNvPr>
          <p:cNvGraphicFramePr>
            <a:graphicFrameLocks noGrp="1"/>
          </p:cNvGraphicFramePr>
          <p:nvPr>
            <p:extLst>
              <p:ext uri="{D42A27DB-BD31-4B8C-83A1-F6EECF244321}">
                <p14:modId xmlns:p14="http://schemas.microsoft.com/office/powerpoint/2010/main" val="3634106581"/>
              </p:ext>
            </p:extLst>
          </p:nvPr>
        </p:nvGraphicFramePr>
        <p:xfrm>
          <a:off x="1" y="999588"/>
          <a:ext cx="12192001" cy="5802981"/>
        </p:xfrm>
        <a:graphic>
          <a:graphicData uri="http://schemas.openxmlformats.org/drawingml/2006/table">
            <a:tbl>
              <a:tblPr firstRow="1" firstCol="1" bandRow="1">
                <a:tableStyleId>{5C22544A-7EE6-4342-B048-85BDC9FD1C3A}</a:tableStyleId>
              </a:tblPr>
              <a:tblGrid>
                <a:gridCol w="2226771">
                  <a:extLst>
                    <a:ext uri="{9D8B030D-6E8A-4147-A177-3AD203B41FA5}">
                      <a16:colId xmlns:a16="http://schemas.microsoft.com/office/drawing/2014/main" val="2893301205"/>
                    </a:ext>
                  </a:extLst>
                </a:gridCol>
                <a:gridCol w="659956">
                  <a:extLst>
                    <a:ext uri="{9D8B030D-6E8A-4147-A177-3AD203B41FA5}">
                      <a16:colId xmlns:a16="http://schemas.microsoft.com/office/drawing/2014/main" val="4024822562"/>
                    </a:ext>
                  </a:extLst>
                </a:gridCol>
                <a:gridCol w="631181">
                  <a:extLst>
                    <a:ext uri="{9D8B030D-6E8A-4147-A177-3AD203B41FA5}">
                      <a16:colId xmlns:a16="http://schemas.microsoft.com/office/drawing/2014/main" val="4048328587"/>
                    </a:ext>
                  </a:extLst>
                </a:gridCol>
                <a:gridCol w="653458">
                  <a:extLst>
                    <a:ext uri="{9D8B030D-6E8A-4147-A177-3AD203B41FA5}">
                      <a16:colId xmlns:a16="http://schemas.microsoft.com/office/drawing/2014/main" val="4239605391"/>
                    </a:ext>
                  </a:extLst>
                </a:gridCol>
                <a:gridCol w="604262">
                  <a:extLst>
                    <a:ext uri="{9D8B030D-6E8A-4147-A177-3AD203B41FA5}">
                      <a16:colId xmlns:a16="http://schemas.microsoft.com/office/drawing/2014/main" val="3035261408"/>
                    </a:ext>
                  </a:extLst>
                </a:gridCol>
                <a:gridCol w="644176">
                  <a:extLst>
                    <a:ext uri="{9D8B030D-6E8A-4147-A177-3AD203B41FA5}">
                      <a16:colId xmlns:a16="http://schemas.microsoft.com/office/drawing/2014/main" val="4018840969"/>
                    </a:ext>
                  </a:extLst>
                </a:gridCol>
                <a:gridCol w="594981">
                  <a:extLst>
                    <a:ext uri="{9D8B030D-6E8A-4147-A177-3AD203B41FA5}">
                      <a16:colId xmlns:a16="http://schemas.microsoft.com/office/drawing/2014/main" val="2063636847"/>
                    </a:ext>
                  </a:extLst>
                </a:gridCol>
                <a:gridCol w="668309">
                  <a:extLst>
                    <a:ext uri="{9D8B030D-6E8A-4147-A177-3AD203B41FA5}">
                      <a16:colId xmlns:a16="http://schemas.microsoft.com/office/drawing/2014/main" val="2357272353"/>
                    </a:ext>
                  </a:extLst>
                </a:gridCol>
                <a:gridCol w="584770">
                  <a:extLst>
                    <a:ext uri="{9D8B030D-6E8A-4147-A177-3AD203B41FA5}">
                      <a16:colId xmlns:a16="http://schemas.microsoft.com/office/drawing/2014/main" val="2679824789"/>
                    </a:ext>
                  </a:extLst>
                </a:gridCol>
                <a:gridCol w="668309">
                  <a:extLst>
                    <a:ext uri="{9D8B030D-6E8A-4147-A177-3AD203B41FA5}">
                      <a16:colId xmlns:a16="http://schemas.microsoft.com/office/drawing/2014/main" val="1280712778"/>
                    </a:ext>
                  </a:extLst>
                </a:gridCol>
                <a:gridCol w="584770">
                  <a:extLst>
                    <a:ext uri="{9D8B030D-6E8A-4147-A177-3AD203B41FA5}">
                      <a16:colId xmlns:a16="http://schemas.microsoft.com/office/drawing/2014/main" val="2856856838"/>
                    </a:ext>
                  </a:extLst>
                </a:gridCol>
                <a:gridCol w="668309">
                  <a:extLst>
                    <a:ext uri="{9D8B030D-6E8A-4147-A177-3AD203B41FA5}">
                      <a16:colId xmlns:a16="http://schemas.microsoft.com/office/drawing/2014/main" val="2383629080"/>
                    </a:ext>
                  </a:extLst>
                </a:gridCol>
                <a:gridCol w="584770">
                  <a:extLst>
                    <a:ext uri="{9D8B030D-6E8A-4147-A177-3AD203B41FA5}">
                      <a16:colId xmlns:a16="http://schemas.microsoft.com/office/drawing/2014/main" val="3767506342"/>
                    </a:ext>
                  </a:extLst>
                </a:gridCol>
                <a:gridCol w="584770">
                  <a:extLst>
                    <a:ext uri="{9D8B030D-6E8A-4147-A177-3AD203B41FA5}">
                      <a16:colId xmlns:a16="http://schemas.microsoft.com/office/drawing/2014/main" val="1760498832"/>
                    </a:ext>
                  </a:extLst>
                </a:gridCol>
                <a:gridCol w="584770">
                  <a:extLst>
                    <a:ext uri="{9D8B030D-6E8A-4147-A177-3AD203B41FA5}">
                      <a16:colId xmlns:a16="http://schemas.microsoft.com/office/drawing/2014/main" val="989598993"/>
                    </a:ext>
                  </a:extLst>
                </a:gridCol>
                <a:gridCol w="584770">
                  <a:extLst>
                    <a:ext uri="{9D8B030D-6E8A-4147-A177-3AD203B41FA5}">
                      <a16:colId xmlns:a16="http://schemas.microsoft.com/office/drawing/2014/main" val="1945189392"/>
                    </a:ext>
                  </a:extLst>
                </a:gridCol>
                <a:gridCol w="663669">
                  <a:extLst>
                    <a:ext uri="{9D8B030D-6E8A-4147-A177-3AD203B41FA5}">
                      <a16:colId xmlns:a16="http://schemas.microsoft.com/office/drawing/2014/main" val="909222342"/>
                    </a:ext>
                  </a:extLst>
                </a:gridCol>
              </a:tblGrid>
              <a:tr h="1556578">
                <a:tc>
                  <a:txBody>
                    <a:bodyPr/>
                    <a:lstStyle/>
                    <a:p>
                      <a:pPr marL="0" marR="0">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07000"/>
                        </a:lnSpc>
                        <a:spcAft>
                          <a:spcPts val="800"/>
                        </a:spcAft>
                        <a:buNone/>
                      </a:pPr>
                      <a:r>
                        <a:rPr lang="ru-RU" sz="1400" dirty="0">
                          <a:effectLst/>
                          <a:latin typeface="Times New Roman" panose="02020603050405020304" pitchFamily="18" charset="0"/>
                          <a:cs typeface="Times New Roman" panose="02020603050405020304" pitchFamily="18" charset="0"/>
                        </a:rPr>
                        <a:t>Обавештења дата код пријема у болницу</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lnSpc>
                          <a:spcPct val="107000"/>
                        </a:lnSpc>
                        <a:spcAft>
                          <a:spcPts val="800"/>
                        </a:spcAft>
                        <a:buNone/>
                      </a:pPr>
                      <a:r>
                        <a:rPr lang="ru-RU" sz="1400" dirty="0">
                          <a:effectLst/>
                          <a:latin typeface="Times New Roman" panose="02020603050405020304" pitchFamily="18" charset="0"/>
                          <a:cs typeface="Times New Roman" panose="02020603050405020304" pitchFamily="18" charset="0"/>
                        </a:rPr>
                        <a:t>Организа-ција и брзина пружања услуга током боравка у болници</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lnSpc>
                          <a:spcPct val="107000"/>
                        </a:lnSpc>
                        <a:spcAft>
                          <a:spcPts val="800"/>
                        </a:spcAft>
                        <a:buNone/>
                      </a:pPr>
                      <a:r>
                        <a:rPr lang="ru-RU" sz="1400">
                          <a:effectLst/>
                          <a:latin typeface="Times New Roman" panose="02020603050405020304" pitchFamily="18" charset="0"/>
                          <a:cs typeface="Times New Roman" panose="02020603050405020304" pitchFamily="18" charset="0"/>
                        </a:rPr>
                        <a:t>Услуге исхране током боравка у болници</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lnSpc>
                          <a:spcPct val="107000"/>
                        </a:lnSpc>
                        <a:spcAft>
                          <a:spcPts val="800"/>
                        </a:spcAft>
                        <a:buNone/>
                      </a:pPr>
                      <a:r>
                        <a:rPr lang="ru-RU" sz="1400">
                          <a:effectLst/>
                          <a:latin typeface="Times New Roman" panose="02020603050405020304" pitchFamily="18" charset="0"/>
                          <a:cs typeface="Times New Roman" panose="02020603050405020304" pitchFamily="18" charset="0"/>
                        </a:rPr>
                        <a:t>Услуге смештаја током боравка у болници</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lnSpc>
                          <a:spcPct val="107000"/>
                        </a:lnSpc>
                        <a:spcAft>
                          <a:spcPts val="800"/>
                        </a:spcAft>
                        <a:buNone/>
                      </a:pPr>
                      <a:r>
                        <a:rPr lang="ru-RU" sz="1400">
                          <a:effectLst/>
                          <a:latin typeface="Times New Roman" panose="02020603050405020304" pitchFamily="18" charset="0"/>
                          <a:cs typeface="Times New Roman" panose="02020603050405020304" pitchFamily="18" charset="0"/>
                        </a:rPr>
                        <a:t>Одржавање хигијене собе</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lnSpc>
                          <a:spcPct val="107000"/>
                        </a:lnSpc>
                        <a:spcAft>
                          <a:spcPts val="800"/>
                        </a:spcAft>
                        <a:buNone/>
                      </a:pPr>
                      <a:r>
                        <a:rPr lang="ru-RU" sz="1400">
                          <a:effectLst/>
                          <a:latin typeface="Times New Roman" panose="02020603050405020304" pitchFamily="18" charset="0"/>
                          <a:cs typeface="Times New Roman" panose="02020603050405020304" pitchFamily="18" charset="0"/>
                        </a:rPr>
                        <a:t>Одржавање хигијене тоалета</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lnSpc>
                          <a:spcPct val="107000"/>
                        </a:lnSpc>
                        <a:spcAft>
                          <a:spcPts val="800"/>
                        </a:spcAft>
                        <a:buNone/>
                      </a:pPr>
                      <a:r>
                        <a:rPr lang="ru-RU" sz="1400" dirty="0">
                          <a:effectLst/>
                          <a:latin typeface="Times New Roman" panose="02020603050405020304" pitchFamily="18" charset="0"/>
                          <a:cs typeface="Times New Roman" panose="02020603050405020304" pitchFamily="18" charset="0"/>
                        </a:rPr>
                        <a:t>Организа-ција посета</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lnSpc>
                          <a:spcPct val="107000"/>
                        </a:lnSpc>
                        <a:spcAft>
                          <a:spcPts val="800"/>
                        </a:spcAft>
                        <a:buNone/>
                      </a:pPr>
                      <a:r>
                        <a:rPr lang="ru-RU" sz="1400">
                          <a:effectLst/>
                          <a:latin typeface="Times New Roman" panose="02020603050405020304" pitchFamily="18" charset="0"/>
                          <a:cs typeface="Times New Roman" panose="02020603050405020304" pitchFamily="18" charset="0"/>
                        </a:rPr>
                        <a:t>Обавештења која су вам дата код отпуста из болнице</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652890808"/>
                  </a:ext>
                </a:extLst>
              </a:tr>
              <a:tr h="365596">
                <a:tc>
                  <a:txBody>
                    <a:bodyPr/>
                    <a:lstStyle/>
                    <a:p>
                      <a:pPr marL="0" marR="0">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a:t>
                      </a:r>
                      <a:r>
                        <a:rPr lang="sr-Cyrl-RS" sz="1400">
                          <a:effectLst/>
                          <a:latin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a:t>
                      </a:r>
                      <a:r>
                        <a:rPr lang="sr-Cyrl-RS" sz="1400">
                          <a:effectLst/>
                          <a:latin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a:t>
                      </a:r>
                      <a:r>
                        <a:rPr lang="sr-Cyrl-RS" sz="1400">
                          <a:effectLst/>
                          <a:latin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a:t>
                      </a:r>
                      <a:r>
                        <a:rPr lang="sr-Cyrl-RS" sz="1400">
                          <a:effectLst/>
                          <a:latin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a:t>
                      </a:r>
                      <a:r>
                        <a:rPr lang="sr-Cyrl-RS" sz="1400">
                          <a:effectLst/>
                          <a:latin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a:t>
                      </a:r>
                      <a:r>
                        <a:rPr lang="sr-Cyrl-RS" sz="1400">
                          <a:effectLst/>
                          <a:latin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a:t>
                      </a:r>
                      <a:r>
                        <a:rPr lang="sr-Cyrl-RS" sz="1400">
                          <a:effectLst/>
                          <a:latin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a:t>
                      </a:r>
                      <a:r>
                        <a:rPr lang="sr-Cyrl-RS" sz="1400">
                          <a:effectLst/>
                          <a:latin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2024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7671032"/>
                  </a:ext>
                </a:extLst>
              </a:tr>
              <a:tr h="195889">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Дерматовенерологија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3.0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3.0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5.0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8937098"/>
                  </a:ext>
                </a:extLst>
              </a:tr>
              <a:tr h="400878">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Гинекологија и акушерство</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24249128"/>
                  </a:ext>
                </a:extLst>
              </a:tr>
              <a:tr h="400878">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Хирургија - офталмологија</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dirty="0">
                          <a:effectLst/>
                          <a:latin typeface="Times New Roman" panose="02020603050405020304" pitchFamily="18"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0055248"/>
                  </a:ext>
                </a:extLst>
              </a:tr>
              <a:tr h="400878">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Хирургија - општа хирургија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4.6</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3.8</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4.8</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4269765"/>
                  </a:ext>
                </a:extLst>
              </a:tr>
              <a:tr h="400878">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 Хирургија - оториноларингологија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5.0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2.0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5.0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3.0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01506895"/>
                  </a:ext>
                </a:extLst>
              </a:tr>
              <a:tr h="195889">
                <a:tc>
                  <a:txBody>
                    <a:bodyPr/>
                    <a:lstStyle/>
                    <a:p>
                      <a:pPr marL="0" marR="0">
                        <a:lnSpc>
                          <a:spcPct val="107000"/>
                        </a:lnSpc>
                        <a:spcAft>
                          <a:spcPts val="800"/>
                        </a:spcAft>
                        <a:buNone/>
                      </a:pPr>
                      <a:r>
                        <a:rPr lang="en-US" sz="1400">
                          <a:effectLst/>
                          <a:latin typeface="Times New Roman" panose="02020603050405020304" pitchFamily="18" charset="0"/>
                          <a:cs typeface="Times New Roman" panose="02020603050405020304" pitchFamily="18" charset="0"/>
                        </a:rPr>
                        <a:t>Инфектологија</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4099425"/>
                  </a:ext>
                </a:extLst>
              </a:tr>
              <a:tr h="195889">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Интерна медицина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4.7</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4.2</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4.6</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4.1</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4.5</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66126120"/>
                  </a:ext>
                </a:extLst>
              </a:tr>
              <a:tr h="195889">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Неурологија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4.5</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3.7</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3.0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3.7</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5.0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4.3</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5.0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5.0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4.3</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5.0</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36632880"/>
                  </a:ext>
                </a:extLst>
              </a:tr>
              <a:tr h="195889">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Онкологија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4.3</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4.8</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4.2</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4.8</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3.7</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4.7</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4.2</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FF0000"/>
                          </a:solidFill>
                          <a:effectLst/>
                          <a:latin typeface="Times New Roman" panose="02020603050405020304" pitchFamily="18" charset="0"/>
                          <a:cs typeface="Times New Roman" panose="02020603050405020304" pitchFamily="18" charset="0"/>
                        </a:rPr>
                        <a:t>4.9</a:t>
                      </a:r>
                      <a:endParaRPr lang="en-US" sz="1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39912956"/>
                  </a:ext>
                </a:extLst>
              </a:tr>
              <a:tr h="195889">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Палијативна медицина</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0183868"/>
                  </a:ext>
                </a:extLst>
              </a:tr>
              <a:tr h="195889">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Педијатрија</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4.8</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3.4</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12837049"/>
                  </a:ext>
                </a:extLst>
              </a:tr>
              <a:tr h="195889">
                <a:tc>
                  <a:txBody>
                    <a:bodyPr/>
                    <a:lstStyle/>
                    <a:p>
                      <a:pPr marL="0" marR="0">
                        <a:lnSpc>
                          <a:spcPct val="107000"/>
                        </a:lnSpc>
                        <a:spcAft>
                          <a:spcPts val="800"/>
                        </a:spcAft>
                        <a:buNone/>
                      </a:pPr>
                      <a:r>
                        <a:rPr lang="en-US" sz="1400">
                          <a:effectLst/>
                          <a:latin typeface="Times New Roman" panose="02020603050405020304" pitchFamily="18" charset="0"/>
                          <a:cs typeface="Times New Roman" panose="02020603050405020304" pitchFamily="18" charset="0"/>
                        </a:rPr>
                        <a:t>Психијатрија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5.0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4.3</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5.0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4.4</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5.0</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b="1" dirty="0">
                          <a:solidFill>
                            <a:srgbClr val="00B050"/>
                          </a:solidFill>
                          <a:effectLst/>
                          <a:latin typeface="Times New Roman" panose="02020603050405020304" pitchFamily="18" charset="0"/>
                          <a:cs typeface="Times New Roman" panose="02020603050405020304" pitchFamily="18" charset="0"/>
                        </a:rPr>
                        <a:t>4.5</a:t>
                      </a:r>
                      <a:endParaRPr lang="en-US" sz="1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5.0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42817666"/>
                  </a:ext>
                </a:extLst>
              </a:tr>
              <a:tr h="195889">
                <a:tc>
                  <a:txBody>
                    <a:bodyPr/>
                    <a:lstStyle/>
                    <a:p>
                      <a:pPr marL="0" marR="0">
                        <a:lnSpc>
                          <a:spcPct val="107000"/>
                        </a:lnSpc>
                        <a:spcAft>
                          <a:spcPts val="800"/>
                        </a:spcAft>
                        <a:buNone/>
                      </a:pPr>
                      <a:r>
                        <a:rPr lang="ru-RU" sz="1400">
                          <a:effectLst/>
                          <a:latin typeface="Times New Roman" panose="02020603050405020304" pitchFamily="18" charset="0"/>
                          <a:cs typeface="Times New Roman" panose="02020603050405020304" pitchFamily="18" charset="0"/>
                        </a:rPr>
                        <a:t>Укупно</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a:effectLst/>
                          <a:latin typeface="Times New Roman" panose="02020603050405020304" pitchFamily="18" charset="0"/>
                          <a:cs typeface="Times New Roman" panose="02020603050405020304" pitchFamily="18" charset="0"/>
                        </a:rPr>
                        <a:t>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Aft>
                          <a:spcPts val="800"/>
                        </a:spcAft>
                        <a:buNone/>
                      </a:pPr>
                      <a:r>
                        <a:rPr lang="en-US" sz="1400" dirty="0">
                          <a:effectLst/>
                          <a:latin typeface="Times New Roman" panose="02020603050405020304" pitchFamily="18" charset="0"/>
                          <a:cs typeface="Times New Roman" panose="02020603050405020304" pitchFamily="18" charset="0"/>
                        </a:rPr>
                        <a:t>4.9</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34600847"/>
                  </a:ext>
                </a:extLst>
              </a:tr>
            </a:tbl>
          </a:graphicData>
        </a:graphic>
      </p:graphicFrame>
    </p:spTree>
    <p:extLst>
      <p:ext uri="{BB962C8B-B14F-4D97-AF65-F5344CB8AC3E}">
        <p14:creationId xmlns:p14="http://schemas.microsoft.com/office/powerpoint/2010/main" val="8364489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A5335D5-EAAB-5254-A96E-0CB26462CEBA}"/>
              </a:ext>
            </a:extLst>
          </p:cNvPr>
          <p:cNvSpPr>
            <a:spLocks noGrp="1"/>
          </p:cNvSpPr>
          <p:nvPr>
            <p:ph type="title"/>
          </p:nvPr>
        </p:nvSpPr>
        <p:spPr>
          <a:xfrm>
            <a:off x="0" y="0"/>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Резултати и дискусија: Стационарна делатност</a:t>
            </a: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0BA7829-3075-CB8A-B11C-78C615CAE939}"/>
              </a:ext>
            </a:extLst>
          </p:cNvPr>
          <p:cNvSpPr>
            <a:spLocks noGrp="1"/>
          </p:cNvSpPr>
          <p:nvPr>
            <p:ph idx="1"/>
          </p:nvPr>
        </p:nvSpPr>
        <p:spPr>
          <a:xfrm>
            <a:off x="838200" y="2171614"/>
            <a:ext cx="10515600" cy="3275786"/>
          </a:xfrm>
        </p:spPr>
        <p:txBody>
          <a:bodyPr>
            <a:normAutofit/>
          </a:bodyPr>
          <a:lstStyle/>
          <a:p>
            <a:r>
              <a:rPr lang="sr-Cyrl-RS" sz="2400" dirty="0">
                <a:latin typeface="Times New Roman" panose="02020603050405020304" pitchFamily="18" charset="0"/>
                <a:cs typeface="Times New Roman" panose="02020603050405020304" pitchFamily="18" charset="0"/>
              </a:rPr>
              <a:t>Услуге сестринске неге и рада лекара на одељењима ОБ Кикинда оцењене су генерално врло високим – врло добрим и одличним оценама</a:t>
            </a:r>
          </a:p>
          <a:p>
            <a:pPr marL="0" indent="0">
              <a:buNone/>
            </a:pPr>
            <a:endParaRPr lang="sr-Cyrl-RS" sz="2400" dirty="0">
              <a:latin typeface="Times New Roman" panose="02020603050405020304" pitchFamily="18" charset="0"/>
              <a:cs typeface="Times New Roman" panose="02020603050405020304" pitchFamily="18" charset="0"/>
            </a:endParaRPr>
          </a:p>
          <a:p>
            <a:r>
              <a:rPr lang="ru-RU" sz="2400" dirty="0">
                <a:latin typeface="Times New Roman" panose="02020603050405020304" pitchFamily="18" charset="0"/>
                <a:cs typeface="Times New Roman" panose="02020603050405020304" pitchFamily="18" charset="0"/>
              </a:rPr>
              <a:t>Задовољство болничким лечењем на одељењима ОБ Кикинда оцењено је одличним оценама преко 4,5, а укупна просечна оцена је виша него претходне године и износи – одличан </a:t>
            </a:r>
            <a:r>
              <a:rPr lang="ru-RU" sz="2400" b="1" dirty="0">
                <a:solidFill>
                  <a:srgbClr val="FF0000"/>
                </a:solidFill>
                <a:latin typeface="Times New Roman" panose="02020603050405020304" pitchFamily="18" charset="0"/>
                <a:cs typeface="Times New Roman" panose="02020603050405020304" pitchFamily="18" charset="0"/>
              </a:rPr>
              <a:t>4,85</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941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07C00-A98F-55D3-9C6C-FA1AD8F8596A}"/>
              </a:ext>
            </a:extLst>
          </p:cNvPr>
          <p:cNvSpPr>
            <a:spLocks noGrp="1"/>
          </p:cNvSpPr>
          <p:nvPr>
            <p:ph type="title"/>
          </p:nvPr>
        </p:nvSpPr>
        <p:spPr>
          <a:xfrm>
            <a:off x="0" y="18255"/>
            <a:ext cx="12192000" cy="1325563"/>
          </a:xfrm>
        </p:spPr>
        <p:txBody>
          <a:bodyPr>
            <a:normAutofit/>
          </a:bodyPr>
          <a:lstStyle/>
          <a:p>
            <a:r>
              <a:rPr lang="sr-Cyrl-RS" sz="3600" dirty="0">
                <a:latin typeface="Times New Roman" panose="02020603050405020304" pitchFamily="18" charset="0"/>
                <a:cs typeface="Times New Roman" panose="02020603050405020304" pitchFamily="18" charset="0"/>
              </a:rPr>
              <a:t>Резултати и дискусија: Општи подаци о запосленима</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9F873A8-2755-1379-3B20-C075629877F7}"/>
              </a:ext>
            </a:extLst>
          </p:cNvPr>
          <p:cNvSpPr>
            <a:spLocks noGrp="1"/>
          </p:cNvSpPr>
          <p:nvPr>
            <p:ph idx="1"/>
          </p:nvPr>
        </p:nvSpPr>
        <p:spPr>
          <a:xfrm>
            <a:off x="597569" y="1253331"/>
            <a:ext cx="10515600" cy="4351338"/>
          </a:xfrm>
        </p:spPr>
        <p:txBody>
          <a:bodyPr>
            <a:noAutofit/>
          </a:bodyPr>
          <a:lstStyle/>
          <a:p>
            <a:r>
              <a:rPr lang="sr-Cyrl-RS" sz="2400" dirty="0">
                <a:latin typeface="Times New Roman" panose="02020603050405020304" pitchFamily="18" charset="0"/>
                <a:cs typeface="Times New Roman" panose="02020603050405020304" pitchFamily="18" charset="0"/>
              </a:rPr>
              <a:t>У истраживању је учествовало 2</a:t>
            </a:r>
            <a:r>
              <a:rPr lang="sr-Latn-RS" sz="2400" dirty="0">
                <a:latin typeface="Times New Roman" panose="02020603050405020304" pitchFamily="18" charset="0"/>
                <a:cs typeface="Times New Roman" panose="02020603050405020304" pitchFamily="18" charset="0"/>
              </a:rPr>
              <a:t>78</a:t>
            </a:r>
            <a:r>
              <a:rPr lang="sr-Cyrl-RS" sz="2400" dirty="0">
                <a:latin typeface="Times New Roman" panose="02020603050405020304" pitchFamily="18" charset="0"/>
                <a:cs typeface="Times New Roman" panose="02020603050405020304" pitchFamily="18" charset="0"/>
              </a:rPr>
              <a:t> испитаника, од тога 67 (23,3%) испитаника мушког пола и 211 (73,5%) </a:t>
            </a:r>
            <a:r>
              <a:rPr lang="sr-Cyrl-RS" sz="2400" dirty="0" smtClean="0">
                <a:latin typeface="Times New Roman" panose="02020603050405020304" pitchFamily="18" charset="0"/>
                <a:cs typeface="Times New Roman" panose="02020603050405020304" pitchFamily="18" charset="0"/>
              </a:rPr>
              <a:t>испитаница</a:t>
            </a:r>
            <a:endParaRPr lang="sr-Latn-RS" sz="2400" dirty="0" smtClean="0">
              <a:latin typeface="Times New Roman" panose="02020603050405020304" pitchFamily="18" charset="0"/>
              <a:cs typeface="Times New Roman" panose="02020603050405020304" pitchFamily="18" charset="0"/>
            </a:endParaRPr>
          </a:p>
          <a:p>
            <a:r>
              <a:rPr lang="sr-Cyrl-RS" sz="2400" dirty="0" smtClean="0">
                <a:latin typeface="Times New Roman" panose="02020603050405020304" pitchFamily="18" charset="0"/>
                <a:cs typeface="Times New Roman" panose="02020603050405020304" pitchFamily="18" charset="0"/>
              </a:rPr>
              <a:t>Највећи </a:t>
            </a:r>
            <a:r>
              <a:rPr lang="sr-Cyrl-RS" sz="2400" dirty="0">
                <a:latin typeface="Times New Roman" panose="02020603050405020304" pitchFamily="18" charset="0"/>
                <a:cs typeface="Times New Roman" panose="02020603050405020304" pitchFamily="18" charset="0"/>
              </a:rPr>
              <a:t>удео запослених припадао је групи животне доби од 35 до 55 година – њих 133 (46,3%).</a:t>
            </a:r>
          </a:p>
          <a:p>
            <a:r>
              <a:rPr lang="sr-Cyrl-RS" sz="2400" dirty="0">
                <a:latin typeface="Times New Roman" panose="02020603050405020304" pitchFamily="18" charset="0"/>
                <a:cs typeface="Times New Roman" panose="02020603050405020304" pitchFamily="18" charset="0"/>
              </a:rPr>
              <a:t>У односу на прошлу годину, полна и старосна структура запослених није значајно промењена. </a:t>
            </a:r>
          </a:p>
          <a:p>
            <a:r>
              <a:rPr lang="sr-Cyrl-RS" sz="2400" dirty="0">
                <a:latin typeface="Times New Roman" panose="02020603050405020304" pitchFamily="18" charset="0"/>
                <a:cs typeface="Times New Roman" panose="02020603050405020304" pitchFamily="18" charset="0"/>
              </a:rPr>
              <a:t>У истраживању је учествовало: </a:t>
            </a:r>
          </a:p>
          <a:p>
            <a:pPr lvl="1"/>
            <a:r>
              <a:rPr lang="sr-Cyrl-RS" sz="2000" dirty="0">
                <a:highlight>
                  <a:srgbClr val="FFFF00"/>
                </a:highlight>
                <a:latin typeface="Times New Roman" panose="02020603050405020304" pitchFamily="18" charset="0"/>
                <a:cs typeface="Times New Roman" panose="02020603050405020304" pitchFamily="18" charset="0"/>
              </a:rPr>
              <a:t>36 (12,5%) доктора медицине</a:t>
            </a:r>
            <a:r>
              <a:rPr lang="sr-Cyrl-RS" sz="2000" dirty="0">
                <a:latin typeface="Times New Roman" panose="02020603050405020304" pitchFamily="18" charset="0"/>
                <a:cs typeface="Times New Roman" panose="02020603050405020304" pitchFamily="18" charset="0"/>
              </a:rPr>
              <a:t>,  </a:t>
            </a:r>
          </a:p>
          <a:p>
            <a:pPr lvl="1"/>
            <a:r>
              <a:rPr lang="sr-Cyrl-RS" sz="2000" dirty="0">
                <a:latin typeface="Times New Roman" panose="02020603050405020304" pitchFamily="18" charset="0"/>
                <a:cs typeface="Times New Roman" panose="02020603050405020304" pitchFamily="18" charset="0"/>
              </a:rPr>
              <a:t>1 (0,4%)  магистра фармације, </a:t>
            </a:r>
          </a:p>
          <a:p>
            <a:pPr lvl="1"/>
            <a:r>
              <a:rPr lang="sr-Cyrl-RS" sz="2000" dirty="0">
                <a:highlight>
                  <a:srgbClr val="FFFF00"/>
                </a:highlight>
                <a:latin typeface="Times New Roman" panose="02020603050405020304" pitchFamily="18" charset="0"/>
                <a:cs typeface="Times New Roman" panose="02020603050405020304" pitchFamily="18" charset="0"/>
              </a:rPr>
              <a:t>151 (52,6%) медицинских сестара/техничара</a:t>
            </a:r>
            <a:r>
              <a:rPr lang="sr-Cyrl-RS" sz="2000" dirty="0">
                <a:latin typeface="Times New Roman" panose="02020603050405020304" pitchFamily="18" charset="0"/>
                <a:cs typeface="Times New Roman" panose="02020603050405020304" pitchFamily="18" charset="0"/>
              </a:rPr>
              <a:t>, </a:t>
            </a:r>
          </a:p>
          <a:p>
            <a:pPr lvl="1"/>
            <a:r>
              <a:rPr lang="sr-Cyrl-RS" sz="2000" dirty="0">
                <a:latin typeface="Times New Roman" panose="02020603050405020304" pitchFamily="18" charset="0"/>
                <a:cs typeface="Times New Roman" panose="02020603050405020304" pitchFamily="18" charset="0"/>
              </a:rPr>
              <a:t>8 (2,8%) здравствених сарадника, </a:t>
            </a:r>
          </a:p>
          <a:p>
            <a:pPr lvl="1"/>
            <a:r>
              <a:rPr lang="sr-Cyrl-RS" sz="2000" dirty="0">
                <a:latin typeface="Times New Roman" panose="02020603050405020304" pitchFamily="18" charset="0"/>
                <a:cs typeface="Times New Roman" panose="02020603050405020304" pitchFamily="18" charset="0"/>
              </a:rPr>
              <a:t>20 (6,9%) административних радника и </a:t>
            </a:r>
          </a:p>
          <a:p>
            <a:pPr lvl="1"/>
            <a:r>
              <a:rPr lang="sr-Cyrl-RS" sz="2000" dirty="0">
                <a:highlight>
                  <a:srgbClr val="FFFF00"/>
                </a:highlight>
                <a:latin typeface="Times New Roman" panose="02020603050405020304" pitchFamily="18" charset="0"/>
                <a:cs typeface="Times New Roman" panose="02020603050405020304" pitchFamily="18" charset="0"/>
              </a:rPr>
              <a:t>62 (21,6%) техничких радника, док </a:t>
            </a:r>
          </a:p>
          <a:p>
            <a:pPr lvl="1"/>
            <a:r>
              <a:rPr lang="sr-Cyrl-RS" sz="2000" dirty="0">
                <a:latin typeface="Times New Roman" panose="02020603050405020304" pitchFamily="18" charset="0"/>
                <a:cs typeface="Times New Roman" panose="02020603050405020304" pitchFamily="18" charset="0"/>
              </a:rPr>
              <a:t>9 (3,1%) запослених није навело своје занимање. </a:t>
            </a:r>
            <a:endParaRPr lang="en-US" sz="20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8550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3A4FB-053B-F802-4D74-27801FD474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E6DC0F-01DA-CF8C-9E65-0CEC6C6EC789}"/>
              </a:ext>
            </a:extLst>
          </p:cNvPr>
          <p:cNvSpPr>
            <a:spLocks noGrp="1"/>
          </p:cNvSpPr>
          <p:nvPr>
            <p:ph type="ctrTitle"/>
          </p:nvPr>
        </p:nvSpPr>
        <p:spPr>
          <a:xfrm>
            <a:off x="1441622" y="1814342"/>
            <a:ext cx="9144000" cy="2387600"/>
          </a:xfrm>
        </p:spPr>
        <p:txBody>
          <a:bodyPr>
            <a:normAutofit fontScale="90000"/>
          </a:bodyPr>
          <a:lstStyle/>
          <a:p>
            <a:r>
              <a:rPr lang="sr-Cyrl-RS" dirty="0">
                <a:latin typeface="Times New Roman" panose="02020603050405020304" pitchFamily="18" charset="0"/>
                <a:cs typeface="Times New Roman" panose="02020603050405020304" pitchFamily="18" charset="0"/>
              </a:rPr>
              <a:t>Задовољство корисника лечења хроничним програмом дијализе </a:t>
            </a:r>
            <a:br>
              <a:rPr lang="sr-Cyrl-RS" dirty="0">
                <a:latin typeface="Times New Roman" panose="02020603050405020304" pitchFamily="18" charset="0"/>
                <a:cs typeface="Times New Roman" panose="02020603050405020304" pitchFamily="18" charset="0"/>
              </a:rPr>
            </a:br>
            <a:r>
              <a:rPr lang="sr-Cyrl-RS" dirty="0">
                <a:latin typeface="Times New Roman" panose="02020603050405020304" pitchFamily="18" charset="0"/>
                <a:cs typeface="Times New Roman" panose="02020603050405020304" pitchFamily="18" charset="0"/>
              </a:rPr>
              <a:t>ОБ Кикинда</a:t>
            </a:r>
            <a:endParaRPr lang="en-US"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BCA81D57-46A8-E7AA-F067-5FA86198563A}"/>
              </a:ext>
            </a:extLst>
          </p:cNvPr>
          <p:cNvSpPr>
            <a:spLocks noGrp="1"/>
          </p:cNvSpPr>
          <p:nvPr>
            <p:ph type="subTitle" idx="1"/>
          </p:nvPr>
        </p:nvSpPr>
        <p:spPr>
          <a:xfrm>
            <a:off x="1268627" y="4359919"/>
            <a:ext cx="9144000" cy="1655762"/>
          </a:xfrm>
        </p:spPr>
        <p:txBody>
          <a:bodyPr/>
          <a:lstStyle/>
          <a:p>
            <a:endParaRPr lang="sr-Cyrl-RS" dirty="0">
              <a:latin typeface="Times New Roman" panose="02020603050405020304" pitchFamily="18" charset="0"/>
              <a:cs typeface="Times New Roman" panose="02020603050405020304" pitchFamily="18" charset="0"/>
            </a:endParaRPr>
          </a:p>
          <a:p>
            <a:r>
              <a:rPr lang="sr-Cyrl-RS" dirty="0">
                <a:latin typeface="Times New Roman" panose="02020603050405020304" pitchFamily="18" charset="0"/>
                <a:cs typeface="Times New Roman" panose="02020603050405020304" pitchFamily="18" charset="0"/>
              </a:rPr>
              <a:t>2025. година</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92385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76A46-871D-C378-7E6C-6A80162556BE}"/>
              </a:ext>
            </a:extLst>
          </p:cNvPr>
          <p:cNvSpPr>
            <a:spLocks noGrp="1"/>
          </p:cNvSpPr>
          <p:nvPr>
            <p:ph type="title"/>
          </p:nvPr>
        </p:nvSpPr>
        <p:spPr>
          <a:xfrm>
            <a:off x="0" y="18255"/>
            <a:ext cx="10515600" cy="1325563"/>
          </a:xfrm>
        </p:spPr>
        <p:txBody>
          <a:bodyPr>
            <a:normAutofit/>
          </a:bodyPr>
          <a:lstStyle/>
          <a:p>
            <a:r>
              <a:rPr lang="sr-Cyrl-RS" sz="3600" dirty="0">
                <a:latin typeface="Times New Roman" panose="02020603050405020304" pitchFamily="18" charset="0"/>
                <a:cs typeface="Times New Roman" panose="02020603050405020304" pitchFamily="18" charset="0"/>
              </a:rPr>
              <a:t>Метод:</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EFE28E6-FFE5-1A29-BC7B-88BF389AB266}"/>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Истраживање задовољства корисника на хроничном програму дијализе спроведено је у Дневној болници за дијализу ОБ Кикинда у периоду од 24. до 29. новембра 2025. године у трајању од укупно шест дана у радно време дијализног центара – Дневне болнице</a:t>
            </a:r>
          </a:p>
          <a:p>
            <a:r>
              <a:rPr lang="sr-Cyrl-RS" sz="2400" dirty="0">
                <a:latin typeface="Times New Roman" panose="02020603050405020304" pitchFamily="18" charset="0"/>
                <a:cs typeface="Times New Roman" panose="02020603050405020304" pitchFamily="18" charset="0"/>
              </a:rPr>
              <a:t>Иструмент истраживања био је „Упитник о задовољству корисника лечења хроничним програмом дијализе“. </a:t>
            </a:r>
          </a:p>
          <a:p>
            <a:r>
              <a:rPr lang="sr-Cyrl-RS" sz="2400" dirty="0">
                <a:latin typeface="Times New Roman" panose="02020603050405020304" pitchFamily="18" charset="0"/>
                <a:cs typeface="Times New Roman" panose="02020603050405020304" pitchFamily="18" charset="0"/>
              </a:rPr>
              <a:t>Стопа одговора је 47,5%.</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59617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61C0991-A16C-2909-51D3-1756185811CA}"/>
              </a:ext>
            </a:extLst>
          </p:cNvPr>
          <p:cNvSpPr>
            <a:spLocks noGrp="1"/>
          </p:cNvSpPr>
          <p:nvPr>
            <p:ph type="title"/>
          </p:nvPr>
        </p:nvSpPr>
        <p:spPr>
          <a:xfrm>
            <a:off x="0" y="18256"/>
            <a:ext cx="12192000" cy="819142"/>
          </a:xfrm>
        </p:spPr>
        <p:txBody>
          <a:bodyPr>
            <a:noAutofit/>
          </a:bodyPr>
          <a:lstStyle/>
          <a:p>
            <a:r>
              <a:rPr lang="sr-Cyrl-RS" sz="3600" dirty="0">
                <a:latin typeface="Times New Roman" panose="02020603050405020304" pitchFamily="18" charset="0"/>
                <a:cs typeface="Times New Roman" panose="02020603050405020304" pitchFamily="18" charset="0"/>
              </a:rPr>
              <a:t/>
            </a:r>
            <a:br>
              <a:rPr lang="sr-Cyrl-RS" sz="3600" dirty="0">
                <a:latin typeface="Times New Roman" panose="02020603050405020304" pitchFamily="18" charset="0"/>
                <a:cs typeface="Times New Roman" panose="02020603050405020304" pitchFamily="18" charset="0"/>
              </a:rPr>
            </a:br>
            <a:r>
              <a:rPr lang="sr-Cyrl-RS" sz="3600" dirty="0">
                <a:latin typeface="Times New Roman" panose="02020603050405020304" pitchFamily="18" charset="0"/>
                <a:cs typeface="Times New Roman" panose="02020603050405020304" pitchFamily="18" charset="0"/>
              </a:rPr>
              <a:t>Резултати и дискусија: Дијализа</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B5CCDA4-BADF-879A-A295-E0558B3F72E5}"/>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У истраживању је учествовало укупно 19 пацијента, од којих је 10 (52,6%) било мушког пола, док је 9 (47,4%) било женског пола.</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Просечна старост испитаника била је 58,3 +/-14,2 година.</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Од укупног броја испитаника највећи број њих – 16 (84,2%) имао је средњу стручну спрему</a:t>
            </a:r>
          </a:p>
          <a:p>
            <a:r>
              <a:rPr lang="sr-Cyrl-RS" sz="2400" dirty="0">
                <a:latin typeface="Times New Roman" panose="02020603050405020304" pitchFamily="18" charset="0"/>
                <a:cs typeface="Times New Roman" panose="02020603050405020304" pitchFamily="18" charset="0"/>
              </a:rPr>
              <a:t>Просечан број година </a:t>
            </a:r>
            <a:r>
              <a:rPr lang="sr-Cyrl-RS" sz="2400" dirty="0" smtClean="0">
                <a:latin typeface="Times New Roman" panose="02020603050405020304" pitchFamily="18" charset="0"/>
                <a:cs typeface="Times New Roman" panose="02020603050405020304" pitchFamily="18" charset="0"/>
              </a:rPr>
              <a:t>проведених на </a:t>
            </a:r>
            <a:r>
              <a:rPr lang="sr-Cyrl-RS" sz="2400" dirty="0">
                <a:latin typeface="Times New Roman" panose="02020603050405020304" pitchFamily="18" charset="0"/>
                <a:cs typeface="Times New Roman" panose="02020603050405020304" pitchFamily="18" charset="0"/>
              </a:rPr>
              <a:t>хроничном програму дијализе пацијената који су учествовали у истраживању је 5,8 и претежно им је лекар прописао 3 дијализе недељно.</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Скоро половина пацијената је изјавила да њихова дијализа траје пеосечно 4 сата</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03021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2949DB-416A-9677-4725-184F451E988F}"/>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У Дневној болници ОБ Кикинда дијализирало се 12 (63,1%) испитаних пацијената којима је кикиндска болница матична установа, док се 6 (31,6%) пацијената у ову установу послато ради постављања венског катетера, АВ фистуле или пратећих обољења. </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Највећи број пацијената 11 (57,9%) на дијализу долази организованим транспортом који обезбеђује ОБ Кикинда, за њих троје (15,8%) превоз обезбеђује друга здравствена установа, док четворо пацијената (21,0%)  на дијализу долази сопственим превозом или аутобусом. </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Просечно време које испитаници проведу током превоза до дијализног центра је око 32,6 минута и креће се у распону од пет до 60 минута.</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041BB9A9-B88F-ED57-84F6-E65662DEFDF5}"/>
              </a:ext>
            </a:extLst>
          </p:cNvPr>
          <p:cNvSpPr txBox="1">
            <a:spLocks/>
          </p:cNvSpPr>
          <p:nvPr/>
        </p:nvSpPr>
        <p:spPr>
          <a:xfrm>
            <a:off x="0" y="-175611"/>
            <a:ext cx="12192000" cy="12632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sr-Cyrl-RS" sz="3600" dirty="0">
              <a:latin typeface="Times New Roman" panose="02020603050405020304" pitchFamily="18" charset="0"/>
              <a:cs typeface="Times New Roman" panose="02020603050405020304" pitchFamily="18" charset="0"/>
            </a:endParaRPr>
          </a:p>
          <a:p>
            <a:r>
              <a:rPr lang="sr-Cyrl-RS" sz="3600" dirty="0">
                <a:latin typeface="Times New Roman" panose="02020603050405020304" pitchFamily="18" charset="0"/>
                <a:cs typeface="Times New Roman" panose="02020603050405020304" pitchFamily="18" charset="0"/>
              </a:rPr>
              <a:t>Резултати и дискусија: Дијализа – карактеристике дијализног центра</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21759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CDCC12-4B31-7071-D407-637FCCF3AD24}"/>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Пацијенти су у 2025. години били делимично задовољни условима у погледу термина за дијализу које имају на располагању: </a:t>
            </a:r>
            <a:endParaRPr lang="en-US" sz="2400" dirty="0">
              <a:latin typeface="Times New Roman" panose="02020603050405020304" pitchFamily="18" charset="0"/>
              <a:cs typeface="Times New Roman" panose="02020603050405020304" pitchFamily="18" charset="0"/>
            </a:endParaRPr>
          </a:p>
          <a:p>
            <a:pPr lvl="0"/>
            <a:r>
              <a:rPr lang="sr-Cyrl-RS" sz="2400" dirty="0">
                <a:latin typeface="Times New Roman" panose="02020603050405020304" pitchFamily="18" charset="0"/>
                <a:cs typeface="Times New Roman" panose="02020603050405020304" pitchFamily="18" charset="0"/>
              </a:rPr>
              <a:t>Могућност бирања дана који им одговарају за дијализу имало је више од половине пацијената, њих 57,9%, док је </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Могућност бирања периода током дана за дијализу имало 52% испитаника</a:t>
            </a:r>
            <a:endParaRPr lang="en-US" sz="2400" dirty="0">
              <a:latin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3181A6FE-D324-BAA2-9B2C-087B7CD06586}"/>
              </a:ext>
            </a:extLst>
          </p:cNvPr>
          <p:cNvSpPr txBox="1">
            <a:spLocks/>
          </p:cNvSpPr>
          <p:nvPr/>
        </p:nvSpPr>
        <p:spPr>
          <a:xfrm>
            <a:off x="0" y="-175611"/>
            <a:ext cx="12192000" cy="12632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sr-Cyrl-RS" sz="3600" dirty="0">
              <a:latin typeface="Times New Roman" panose="02020603050405020304" pitchFamily="18" charset="0"/>
              <a:cs typeface="Times New Roman" panose="02020603050405020304" pitchFamily="18" charset="0"/>
            </a:endParaRPr>
          </a:p>
          <a:p>
            <a:r>
              <a:rPr lang="sr-Cyrl-RS" sz="3600" dirty="0">
                <a:latin typeface="Times New Roman" panose="02020603050405020304" pitchFamily="18" charset="0"/>
                <a:cs typeface="Times New Roman" panose="02020603050405020304" pitchFamily="18" charset="0"/>
              </a:rPr>
              <a:t>Резултати и дискусија: Дијализа – карактеристике дијализног центра</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5049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173D6F-5753-773B-7F0B-11581A3D1A4B}"/>
              </a:ext>
            </a:extLst>
          </p:cNvPr>
          <p:cNvSpPr>
            <a:spLocks noGrp="1"/>
          </p:cNvSpPr>
          <p:nvPr>
            <p:ph idx="1"/>
          </p:nvPr>
        </p:nvSpPr>
        <p:spPr>
          <a:xfrm>
            <a:off x="772298" y="1343818"/>
            <a:ext cx="10515600" cy="4351338"/>
          </a:xfrm>
        </p:spPr>
        <p:txBody>
          <a:bodyPr>
            <a:normAutofit/>
          </a:bodyPr>
          <a:lstStyle/>
          <a:p>
            <a:r>
              <a:rPr lang="sr-Cyrl-RS" sz="2400" dirty="0">
                <a:latin typeface="Times New Roman" panose="02020603050405020304" pitchFamily="18" charset="0"/>
                <a:cs typeface="Times New Roman" panose="02020603050405020304" pitchFamily="18" charset="0"/>
              </a:rPr>
              <a:t>Пацијенти су у 2025. години најбоље оценили осветљење просторије у којој се дијализирају, а најлошијом оценом оцењен је расположиви простор за дијализирање</a:t>
            </a:r>
          </a:p>
          <a:p>
            <a:endParaRPr lang="sr-Cyrl-RS" sz="2400" dirty="0">
              <a:latin typeface="Times New Roman" panose="02020603050405020304" pitchFamily="18" charset="0"/>
              <a:cs typeface="Times New Roman" panose="02020603050405020304" pitchFamily="18" charset="0"/>
            </a:endParaRPr>
          </a:p>
          <a:p>
            <a:endParaRPr lang="sr-Cyrl-RS" sz="2400" dirty="0">
              <a:latin typeface="Times New Roman" panose="02020603050405020304" pitchFamily="18" charset="0"/>
              <a:cs typeface="Times New Roman" panose="02020603050405020304" pitchFamily="18" charset="0"/>
            </a:endParaRPr>
          </a:p>
          <a:p>
            <a:pPr marL="0" indent="0">
              <a:buNone/>
            </a:pPr>
            <a:endParaRPr lang="sr-Cyrl-RS" sz="2400" dirty="0">
              <a:latin typeface="Times New Roman" panose="02020603050405020304" pitchFamily="18" charset="0"/>
              <a:cs typeface="Times New Roman" panose="02020603050405020304" pitchFamily="18" charset="0"/>
            </a:endParaRPr>
          </a:p>
          <a:p>
            <a:pPr marL="0" indent="0">
              <a:buNone/>
            </a:pPr>
            <a:endParaRPr lang="sr-Cyrl-R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пратећи услови у којима се пружа дијализа </a:t>
            </a:r>
          </a:p>
          <a:p>
            <a:endParaRPr lang="en-US" sz="2400" dirty="0">
              <a:latin typeface="Times New Roman" panose="02020603050405020304" pitchFamily="18" charset="0"/>
              <a:cs typeface="Times New Roman" panose="02020603050405020304" pitchFamily="18" charset="0"/>
            </a:endParaRPr>
          </a:p>
          <a:p>
            <a:endParaRPr lang="sr-Cyrl-R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39ACFB2E-5FF8-C9C6-1FC5-2E1784D8C7F1}"/>
              </a:ext>
            </a:extLst>
          </p:cNvPr>
          <p:cNvSpPr txBox="1">
            <a:spLocks/>
          </p:cNvSpPr>
          <p:nvPr/>
        </p:nvSpPr>
        <p:spPr>
          <a:xfrm>
            <a:off x="0" y="0"/>
            <a:ext cx="12192000" cy="1270535"/>
          </a:xfrm>
          <a:prstGeom prst="rect">
            <a:avLst/>
          </a:prstGeom>
        </p:spPr>
        <p:txBody>
          <a:bodyPr vert="horz" lIns="91440" tIns="45720" rIns="91440" bIns="45720" rtlCol="0" anchor="ct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sr-Cyrl-RS" dirty="0">
              <a:latin typeface="Times New Roman" panose="02020603050405020304" pitchFamily="18" charset="0"/>
              <a:cs typeface="Times New Roman" panose="02020603050405020304" pitchFamily="18" charset="0"/>
            </a:endParaRPr>
          </a:p>
          <a:p>
            <a:r>
              <a:rPr lang="sr-Cyrl-RS" dirty="0">
                <a:latin typeface="Times New Roman" panose="02020603050405020304" pitchFamily="18" charset="0"/>
                <a:cs typeface="Times New Roman" panose="02020603050405020304" pitchFamily="18" charset="0"/>
              </a:rPr>
              <a:t>Резултати и дискусија: Дијализа – </a:t>
            </a:r>
            <a:r>
              <a:rPr lang="en-US" dirty="0" err="1">
                <a:latin typeface="Times New Roman" panose="02020603050405020304" pitchFamily="18" charset="0"/>
                <a:cs typeface="Times New Roman" panose="02020603050405020304" pitchFamily="18" charset="0"/>
              </a:rPr>
              <a:t>Услови</a:t>
            </a:r>
            <a:r>
              <a:rPr lang="en-US" dirty="0">
                <a:latin typeface="Times New Roman" panose="02020603050405020304" pitchFamily="18" charset="0"/>
                <a:cs typeface="Times New Roman" panose="02020603050405020304" pitchFamily="18" charset="0"/>
              </a:rPr>
              <a:t> у </a:t>
            </a:r>
            <a:r>
              <a:rPr lang="en-US" dirty="0" err="1">
                <a:latin typeface="Times New Roman" panose="02020603050405020304" pitchFamily="18" charset="0"/>
                <a:cs typeface="Times New Roman" panose="02020603050405020304" pitchFamily="18" charset="0"/>
              </a:rPr>
              <a:t>погледу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простора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током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дијализе</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2A497243-0B3C-9943-2E84-7052E797BD25}"/>
              </a:ext>
            </a:extLst>
          </p:cNvPr>
          <p:cNvGraphicFramePr>
            <a:graphicFrameLocks noGrp="1"/>
          </p:cNvGraphicFramePr>
          <p:nvPr>
            <p:extLst>
              <p:ext uri="{D42A27DB-BD31-4B8C-83A1-F6EECF244321}">
                <p14:modId xmlns:p14="http://schemas.microsoft.com/office/powerpoint/2010/main" val="737913575"/>
              </p:ext>
            </p:extLst>
          </p:nvPr>
        </p:nvGraphicFramePr>
        <p:xfrm>
          <a:off x="1614617" y="2531076"/>
          <a:ext cx="8147220" cy="1645920"/>
        </p:xfrm>
        <a:graphic>
          <a:graphicData uri="http://schemas.openxmlformats.org/drawingml/2006/table">
            <a:tbl>
              <a:tblPr firstRow="1" firstCol="1" bandRow="1">
                <a:tableStyleId>{5C22544A-7EE6-4342-B048-85BDC9FD1C3A}</a:tableStyleId>
              </a:tblPr>
              <a:tblGrid>
                <a:gridCol w="5755880">
                  <a:extLst>
                    <a:ext uri="{9D8B030D-6E8A-4147-A177-3AD203B41FA5}">
                      <a16:colId xmlns:a16="http://schemas.microsoft.com/office/drawing/2014/main" val="57259797"/>
                    </a:ext>
                  </a:extLst>
                </a:gridCol>
                <a:gridCol w="1195670">
                  <a:extLst>
                    <a:ext uri="{9D8B030D-6E8A-4147-A177-3AD203B41FA5}">
                      <a16:colId xmlns:a16="http://schemas.microsoft.com/office/drawing/2014/main" val="1356860491"/>
                    </a:ext>
                  </a:extLst>
                </a:gridCol>
                <a:gridCol w="1195670">
                  <a:extLst>
                    <a:ext uri="{9D8B030D-6E8A-4147-A177-3AD203B41FA5}">
                      <a16:colId xmlns:a16="http://schemas.microsoft.com/office/drawing/2014/main" val="113467794"/>
                    </a:ext>
                  </a:extLst>
                </a:gridCol>
              </a:tblGrid>
              <a:tr h="268759">
                <a:tc>
                  <a:txBody>
                    <a:bodyPr/>
                    <a:lstStyle/>
                    <a:p>
                      <a:pPr marL="0" marR="0" algn="ctr">
                        <a:buNone/>
                      </a:pPr>
                      <a:r>
                        <a:rPr lang="sr-Cyrl-RS" sz="1800" dirty="0">
                          <a:effectLst/>
                          <a:latin typeface="Times New Roman" panose="02020603050405020304" pitchFamily="18" charset="0"/>
                          <a:cs typeface="Times New Roman" panose="02020603050405020304" pitchFamily="18" charset="0"/>
                        </a:rPr>
                        <a:t>Опремљеност собе за дијализу</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marL="0" marR="0" algn="ctr">
                        <a:buNone/>
                      </a:pPr>
                      <a:r>
                        <a:rPr lang="sr-Cyrl-RS" sz="1800">
                          <a:effectLst/>
                          <a:latin typeface="Times New Roman" panose="02020603050405020304" pitchFamily="18" charset="0"/>
                          <a:cs typeface="Times New Roman" panose="02020603050405020304" pitchFamily="18" charset="0"/>
                        </a:rPr>
                        <a:t>Просечна оцена</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550485010"/>
                  </a:ext>
                </a:extLst>
              </a:tr>
              <a:tr h="268759">
                <a:tc>
                  <a:txBody>
                    <a:bodyPr/>
                    <a:lstStyle/>
                    <a:p>
                      <a:pPr marL="0" marR="0">
                        <a:buNone/>
                      </a:pPr>
                      <a:r>
                        <a:rPr lang="sr-Cyrl-RS"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800">
                          <a:effectLst/>
                          <a:latin typeface="Times New Roman" panose="02020603050405020304" pitchFamily="18" charset="0"/>
                          <a:cs typeface="Times New Roman" panose="02020603050405020304" pitchFamily="18" charset="0"/>
                        </a:rPr>
                        <a:t>2025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800">
                          <a:effectLst/>
                          <a:latin typeface="Times New Roman" panose="02020603050405020304" pitchFamily="18" charset="0"/>
                          <a:cs typeface="Times New Roman" panose="02020603050405020304" pitchFamily="18" charset="0"/>
                        </a:rPr>
                        <a:t>2024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36721997"/>
                  </a:ext>
                </a:extLst>
              </a:tr>
              <a:tr h="268759">
                <a:tc>
                  <a:txBody>
                    <a:bodyPr/>
                    <a:lstStyle/>
                    <a:p>
                      <a:pPr marL="0" marR="0">
                        <a:buNone/>
                      </a:pPr>
                      <a:r>
                        <a:rPr lang="sr-Cyrl-RS" sz="1800" dirty="0">
                          <a:effectLst/>
                          <a:latin typeface="Times New Roman" panose="02020603050405020304" pitchFamily="18" charset="0"/>
                          <a:cs typeface="Times New Roman" panose="02020603050405020304" pitchFamily="18" charset="0"/>
                        </a:rPr>
                        <a:t>Расположиви простор током дијализе</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800" b="1" dirty="0">
                          <a:solidFill>
                            <a:srgbClr val="FF0000"/>
                          </a:solidFill>
                          <a:effectLst/>
                          <a:latin typeface="Times New Roman" panose="02020603050405020304" pitchFamily="18" charset="0"/>
                          <a:cs typeface="Times New Roman" panose="02020603050405020304" pitchFamily="18" charset="0"/>
                        </a:rPr>
                        <a:t>2,61</a:t>
                      </a:r>
                      <a:endParaRPr lang="en-US"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800">
                          <a:effectLst/>
                          <a:latin typeface="Times New Roman" panose="02020603050405020304" pitchFamily="18" charset="0"/>
                          <a:cs typeface="Times New Roman" panose="02020603050405020304" pitchFamily="18" charset="0"/>
                        </a:rPr>
                        <a:t>3,50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2130376"/>
                  </a:ext>
                </a:extLst>
              </a:tr>
              <a:tr h="268759">
                <a:tc>
                  <a:txBody>
                    <a:bodyPr/>
                    <a:lstStyle/>
                    <a:p>
                      <a:pPr marL="0" marR="0">
                        <a:buNone/>
                      </a:pPr>
                      <a:r>
                        <a:rPr lang="sr-Cyrl-RS" sz="1800" dirty="0">
                          <a:effectLst/>
                          <a:latin typeface="Times New Roman" panose="02020603050405020304" pitchFamily="18" charset="0"/>
                          <a:cs typeface="Times New Roman" panose="02020603050405020304" pitchFamily="18" charset="0"/>
                        </a:rPr>
                        <a:t>Температура просторије</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800" b="1" dirty="0">
                          <a:solidFill>
                            <a:srgbClr val="FF0000"/>
                          </a:solidFill>
                          <a:effectLst/>
                          <a:latin typeface="Times New Roman" panose="02020603050405020304" pitchFamily="18" charset="0"/>
                          <a:cs typeface="Times New Roman" panose="02020603050405020304" pitchFamily="18" charset="0"/>
                        </a:rPr>
                        <a:t>3,35</a:t>
                      </a:r>
                      <a:endParaRPr lang="en-US"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800" dirty="0">
                          <a:effectLst/>
                          <a:latin typeface="Times New Roman" panose="02020603050405020304" pitchFamily="18" charset="0"/>
                          <a:cs typeface="Times New Roman" panose="02020603050405020304" pitchFamily="18" charset="0"/>
                        </a:rPr>
                        <a:t>3,75</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65648829"/>
                  </a:ext>
                </a:extLst>
              </a:tr>
              <a:tr h="268759">
                <a:tc>
                  <a:txBody>
                    <a:bodyPr/>
                    <a:lstStyle/>
                    <a:p>
                      <a:pPr marL="0" marR="0">
                        <a:buNone/>
                      </a:pPr>
                      <a:r>
                        <a:rPr lang="sr-Cyrl-RS" sz="1800" dirty="0">
                          <a:solidFill>
                            <a:srgbClr val="FFFF00"/>
                          </a:solidFill>
                          <a:effectLst/>
                          <a:latin typeface="Times New Roman" panose="02020603050405020304" pitchFamily="18" charset="0"/>
                          <a:cs typeface="Times New Roman" panose="02020603050405020304" pitchFamily="18" charset="0"/>
                        </a:rPr>
                        <a:t>Осветљење просторије</a:t>
                      </a:r>
                      <a:endParaRPr lang="en-US" sz="18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800" b="1" dirty="0">
                          <a:solidFill>
                            <a:srgbClr val="FF0000"/>
                          </a:solidFill>
                          <a:effectLst/>
                          <a:latin typeface="Times New Roman" panose="02020603050405020304" pitchFamily="18" charset="0"/>
                          <a:cs typeface="Times New Roman" panose="02020603050405020304" pitchFamily="18" charset="0"/>
                        </a:rPr>
                        <a:t>4,35</a:t>
                      </a:r>
                      <a:endParaRPr lang="en-US"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800" dirty="0">
                          <a:effectLst/>
                          <a:latin typeface="Times New Roman" panose="02020603050405020304" pitchFamily="18" charset="0"/>
                          <a:cs typeface="Times New Roman" panose="02020603050405020304" pitchFamily="18" charset="0"/>
                        </a:rPr>
                        <a:t>4,56</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93897388"/>
                  </a:ext>
                </a:extLst>
              </a:tr>
              <a:tr h="268759">
                <a:tc>
                  <a:txBody>
                    <a:bodyPr/>
                    <a:lstStyle/>
                    <a:p>
                      <a:pPr marL="0" marR="0">
                        <a:buNone/>
                      </a:pPr>
                      <a:r>
                        <a:rPr lang="sr-Cyrl-RS" sz="1800">
                          <a:effectLst/>
                          <a:latin typeface="Times New Roman" panose="02020603050405020304" pitchFamily="18" charset="0"/>
                          <a:cs typeface="Times New Roman" panose="02020603050405020304" pitchFamily="18" charset="0"/>
                        </a:rPr>
                        <a:t>Ниво буке у просторији</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800" b="1" dirty="0">
                          <a:solidFill>
                            <a:srgbClr val="FF0000"/>
                          </a:solidFill>
                          <a:effectLst/>
                          <a:latin typeface="Times New Roman" panose="02020603050405020304" pitchFamily="18" charset="0"/>
                          <a:cs typeface="Times New Roman" panose="02020603050405020304" pitchFamily="18" charset="0"/>
                        </a:rPr>
                        <a:t>3,70</a:t>
                      </a:r>
                      <a:endParaRPr lang="en-US"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800" dirty="0">
                          <a:effectLst/>
                          <a:latin typeface="Times New Roman" panose="02020603050405020304" pitchFamily="18" charset="0"/>
                          <a:cs typeface="Times New Roman" panose="02020603050405020304" pitchFamily="18" charset="0"/>
                        </a:rPr>
                        <a:t>3,88</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32163377"/>
                  </a:ext>
                </a:extLst>
              </a:tr>
            </a:tbl>
          </a:graphicData>
        </a:graphic>
      </p:graphicFrame>
      <p:graphicFrame>
        <p:nvGraphicFramePr>
          <p:cNvPr id="6" name="Table 5">
            <a:extLst>
              <a:ext uri="{FF2B5EF4-FFF2-40B4-BE49-F238E27FC236}">
                <a16:creationId xmlns:a16="http://schemas.microsoft.com/office/drawing/2014/main" id="{83C447CD-5C4A-3801-11C5-F52E767CB69C}"/>
              </a:ext>
            </a:extLst>
          </p:cNvPr>
          <p:cNvGraphicFramePr>
            <a:graphicFrameLocks noGrp="1"/>
          </p:cNvGraphicFramePr>
          <p:nvPr>
            <p:extLst>
              <p:ext uri="{D42A27DB-BD31-4B8C-83A1-F6EECF244321}">
                <p14:modId xmlns:p14="http://schemas.microsoft.com/office/powerpoint/2010/main" val="3355913783"/>
              </p:ext>
            </p:extLst>
          </p:nvPr>
        </p:nvGraphicFramePr>
        <p:xfrm>
          <a:off x="1614617" y="4747356"/>
          <a:ext cx="8147220" cy="1706880"/>
        </p:xfrm>
        <a:graphic>
          <a:graphicData uri="http://schemas.openxmlformats.org/drawingml/2006/table">
            <a:tbl>
              <a:tblPr firstRow="1" firstCol="1" bandRow="1">
                <a:tableStyleId>{5C22544A-7EE6-4342-B048-85BDC9FD1C3A}</a:tableStyleId>
              </a:tblPr>
              <a:tblGrid>
                <a:gridCol w="5834522">
                  <a:extLst>
                    <a:ext uri="{9D8B030D-6E8A-4147-A177-3AD203B41FA5}">
                      <a16:colId xmlns:a16="http://schemas.microsoft.com/office/drawing/2014/main" val="4292114668"/>
                    </a:ext>
                  </a:extLst>
                </a:gridCol>
                <a:gridCol w="1156349">
                  <a:extLst>
                    <a:ext uri="{9D8B030D-6E8A-4147-A177-3AD203B41FA5}">
                      <a16:colId xmlns:a16="http://schemas.microsoft.com/office/drawing/2014/main" val="3607592847"/>
                    </a:ext>
                  </a:extLst>
                </a:gridCol>
                <a:gridCol w="1156349">
                  <a:extLst>
                    <a:ext uri="{9D8B030D-6E8A-4147-A177-3AD203B41FA5}">
                      <a16:colId xmlns:a16="http://schemas.microsoft.com/office/drawing/2014/main" val="412191680"/>
                    </a:ext>
                  </a:extLst>
                </a:gridCol>
              </a:tblGrid>
              <a:tr h="227253">
                <a:tc>
                  <a:txBody>
                    <a:bodyPr/>
                    <a:lstStyle/>
                    <a:p>
                      <a:pPr marL="0" marR="0">
                        <a:buNone/>
                      </a:pPr>
                      <a:r>
                        <a:rPr lang="sr-Cyrl-RS" sz="1600" dirty="0">
                          <a:effectLst/>
                          <a:latin typeface="Times New Roman" panose="02020603050405020304" pitchFamily="18" charset="0"/>
                          <a:cs typeface="Times New Roman" panose="02020603050405020304" pitchFamily="18" charset="0"/>
                        </a:rPr>
                        <a:t>Оцена следећих аспеката:</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marL="0" marR="0" algn="ctr">
                        <a:buNone/>
                      </a:pPr>
                      <a:r>
                        <a:rPr lang="sr-Cyrl-RS" sz="1600">
                          <a:effectLst/>
                          <a:latin typeface="Times New Roman" panose="02020603050405020304" pitchFamily="18" charset="0"/>
                          <a:cs typeface="Times New Roman" panose="02020603050405020304" pitchFamily="18" charset="0"/>
                        </a:rPr>
                        <a:t>Оцена</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211971282"/>
                  </a:ext>
                </a:extLst>
              </a:tr>
              <a:tr h="227253">
                <a:tc>
                  <a:txBody>
                    <a:bodyPr/>
                    <a:lstStyle/>
                    <a:p>
                      <a:pPr marL="0" marR="0">
                        <a:buNone/>
                      </a:pPr>
                      <a:r>
                        <a:rPr lang="sr-Cyrl-R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a:effectLst/>
                          <a:latin typeface="Times New Roman" panose="02020603050405020304" pitchFamily="18" charset="0"/>
                          <a:cs typeface="Times New Roman" panose="02020603050405020304" pitchFamily="18" charset="0"/>
                        </a:rPr>
                        <a:t>2025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600">
                          <a:effectLst/>
                          <a:latin typeface="Times New Roman" panose="02020603050405020304" pitchFamily="18" charset="0"/>
                          <a:cs typeface="Times New Roman" panose="02020603050405020304" pitchFamily="18" charset="0"/>
                        </a:rPr>
                        <a:t>2024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15192297"/>
                  </a:ext>
                </a:extLst>
              </a:tr>
              <a:tr h="227253">
                <a:tc>
                  <a:txBody>
                    <a:bodyPr/>
                    <a:lstStyle/>
                    <a:p>
                      <a:pPr marL="0" marR="0">
                        <a:buNone/>
                      </a:pPr>
                      <a:r>
                        <a:rPr lang="sr-Cyrl-RS" sz="1600">
                          <a:effectLst/>
                          <a:latin typeface="Times New Roman" panose="02020603050405020304" pitchFamily="18" charset="0"/>
                          <a:cs typeface="Times New Roman" panose="02020603050405020304" pitchFamily="18" charset="0"/>
                        </a:rPr>
                        <a:t>Начин забаве током дијализе (ТВ, часопис итд)</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b="1" dirty="0">
                          <a:solidFill>
                            <a:srgbClr val="00B050"/>
                          </a:solidFill>
                          <a:effectLst/>
                          <a:latin typeface="Times New Roman" panose="02020603050405020304" pitchFamily="18" charset="0"/>
                          <a:cs typeface="Times New Roman" panose="02020603050405020304" pitchFamily="18" charset="0"/>
                        </a:rPr>
                        <a:t>3,78</a:t>
                      </a:r>
                      <a:endParaRPr lang="en-US"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600">
                          <a:effectLst/>
                          <a:latin typeface="Times New Roman" panose="02020603050405020304" pitchFamily="18" charset="0"/>
                          <a:cs typeface="Times New Roman" panose="02020603050405020304" pitchFamily="18" charset="0"/>
                        </a:rPr>
                        <a:t>3,20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65396185"/>
                  </a:ext>
                </a:extLst>
              </a:tr>
              <a:tr h="227253">
                <a:tc>
                  <a:txBody>
                    <a:bodyPr/>
                    <a:lstStyle/>
                    <a:p>
                      <a:pPr marL="0" marR="0">
                        <a:buNone/>
                      </a:pPr>
                      <a:r>
                        <a:rPr lang="sr-Cyrl-RS" sz="1600" dirty="0">
                          <a:solidFill>
                            <a:srgbClr val="FFFF00"/>
                          </a:solidFill>
                          <a:effectLst/>
                          <a:latin typeface="Times New Roman" panose="02020603050405020304" pitchFamily="18" charset="0"/>
                          <a:cs typeface="Times New Roman" panose="02020603050405020304" pitchFamily="18" charset="0"/>
                        </a:rPr>
                        <a:t>Послужен оброк</a:t>
                      </a:r>
                      <a:endParaRPr lang="en-US" sz="16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b="1" dirty="0">
                          <a:solidFill>
                            <a:srgbClr val="00B050"/>
                          </a:solidFill>
                          <a:effectLst/>
                          <a:latin typeface="Times New Roman" panose="02020603050405020304" pitchFamily="18" charset="0"/>
                          <a:cs typeface="Times New Roman" panose="02020603050405020304" pitchFamily="18" charset="0"/>
                        </a:rPr>
                        <a:t>4,17</a:t>
                      </a:r>
                      <a:endParaRPr lang="en-US" sz="16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600">
                          <a:effectLst/>
                          <a:latin typeface="Times New Roman" panose="02020603050405020304" pitchFamily="18" charset="0"/>
                          <a:cs typeface="Times New Roman" panose="02020603050405020304" pitchFamily="18" charset="0"/>
                        </a:rPr>
                        <a:t>3,88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71015591"/>
                  </a:ext>
                </a:extLst>
              </a:tr>
              <a:tr h="227253">
                <a:tc>
                  <a:txBody>
                    <a:bodyPr/>
                    <a:lstStyle/>
                    <a:p>
                      <a:pPr marL="0" marR="0">
                        <a:buNone/>
                      </a:pPr>
                      <a:r>
                        <a:rPr lang="sr-Cyrl-RS" sz="1600" dirty="0">
                          <a:effectLst/>
                          <a:latin typeface="Times New Roman" panose="02020603050405020304" pitchFamily="18" charset="0"/>
                          <a:cs typeface="Times New Roman" panose="02020603050405020304" pitchFamily="18" charset="0"/>
                        </a:rPr>
                        <a:t>Услови у чекаоници (клима, грејање)</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b="1" dirty="0">
                          <a:solidFill>
                            <a:srgbClr val="FF0000"/>
                          </a:solidFill>
                          <a:effectLst/>
                          <a:latin typeface="Times New Roman" panose="02020603050405020304" pitchFamily="18" charset="0"/>
                          <a:cs typeface="Times New Roman" panose="02020603050405020304" pitchFamily="18" charset="0"/>
                        </a:rPr>
                        <a:t>2,50</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600">
                          <a:effectLst/>
                          <a:latin typeface="Times New Roman" panose="02020603050405020304" pitchFamily="18" charset="0"/>
                          <a:cs typeface="Times New Roman" panose="02020603050405020304" pitchFamily="18" charset="0"/>
                        </a:rPr>
                        <a:t>2,75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2553530"/>
                  </a:ext>
                </a:extLst>
              </a:tr>
              <a:tr h="227253">
                <a:tc>
                  <a:txBody>
                    <a:bodyPr/>
                    <a:lstStyle/>
                    <a:p>
                      <a:pPr marL="0" marR="0">
                        <a:buNone/>
                      </a:pPr>
                      <a:r>
                        <a:rPr lang="sr-Cyrl-RS" sz="1600">
                          <a:effectLst/>
                          <a:latin typeface="Times New Roman" panose="02020603050405020304" pitchFamily="18" charset="0"/>
                          <a:cs typeface="Times New Roman" panose="02020603050405020304" pitchFamily="18" charset="0"/>
                        </a:rPr>
                        <a:t>Услови у гардароби</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b="1" dirty="0">
                          <a:solidFill>
                            <a:srgbClr val="FF0000"/>
                          </a:solidFill>
                          <a:effectLst/>
                          <a:latin typeface="Times New Roman" panose="02020603050405020304" pitchFamily="18" charset="0"/>
                          <a:cs typeface="Times New Roman" panose="02020603050405020304" pitchFamily="18" charset="0"/>
                        </a:rPr>
                        <a:t>2,72</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600">
                          <a:effectLst/>
                          <a:latin typeface="Times New Roman" panose="02020603050405020304" pitchFamily="18" charset="0"/>
                          <a:cs typeface="Times New Roman" panose="02020603050405020304" pitchFamily="18" charset="0"/>
                        </a:rPr>
                        <a:t>2,75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13165983"/>
                  </a:ext>
                </a:extLst>
              </a:tr>
              <a:tr h="227253">
                <a:tc>
                  <a:txBody>
                    <a:bodyPr/>
                    <a:lstStyle/>
                    <a:p>
                      <a:pPr marL="0" marR="0">
                        <a:buNone/>
                      </a:pPr>
                      <a:r>
                        <a:rPr lang="sr-Cyrl-RS" sz="1600">
                          <a:effectLst/>
                          <a:latin typeface="Times New Roman" panose="02020603050405020304" pitchFamily="18" charset="0"/>
                          <a:cs typeface="Times New Roman" panose="02020603050405020304" pitchFamily="18" charset="0"/>
                        </a:rPr>
                        <a:t>Услови у тоалету</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b="1" dirty="0">
                          <a:solidFill>
                            <a:srgbClr val="FF0000"/>
                          </a:solidFill>
                          <a:effectLst/>
                          <a:latin typeface="Times New Roman" panose="02020603050405020304" pitchFamily="18" charset="0"/>
                          <a:cs typeface="Times New Roman" panose="02020603050405020304" pitchFamily="18" charset="0"/>
                        </a:rPr>
                        <a:t>2,78</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buNone/>
                      </a:pPr>
                      <a:r>
                        <a:rPr lang="sr-Cyrl-RS" sz="1600" dirty="0">
                          <a:effectLst/>
                          <a:latin typeface="Times New Roman" panose="02020603050405020304" pitchFamily="18" charset="0"/>
                          <a:cs typeface="Times New Roman" panose="02020603050405020304" pitchFamily="18" charset="0"/>
                        </a:rPr>
                        <a:t>2,93</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96801792"/>
                  </a:ext>
                </a:extLst>
              </a:tr>
            </a:tbl>
          </a:graphicData>
        </a:graphic>
      </p:graphicFrame>
    </p:spTree>
    <p:extLst>
      <p:ext uri="{BB962C8B-B14F-4D97-AF65-F5344CB8AC3E}">
        <p14:creationId xmlns:p14="http://schemas.microsoft.com/office/powerpoint/2010/main" val="21468047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F9FEEC-BE19-0F15-74DD-2FB1C5E79CF3}"/>
              </a:ext>
            </a:extLst>
          </p:cNvPr>
          <p:cNvSpPr>
            <a:spLocks noGrp="1"/>
          </p:cNvSpPr>
          <p:nvPr>
            <p:ph idx="1"/>
          </p:nvPr>
        </p:nvSpPr>
        <p:spPr>
          <a:xfrm>
            <a:off x="838200" y="1565743"/>
            <a:ext cx="10515600" cy="4351338"/>
          </a:xfrm>
        </p:spPr>
        <p:txBody>
          <a:bodyPr>
            <a:normAutofit/>
          </a:bodyPr>
          <a:lstStyle/>
          <a:p>
            <a:r>
              <a:rPr lang="sr-Cyrl-RS" sz="2400" dirty="0">
                <a:latin typeface="Times New Roman" panose="02020603050405020304" pitchFamily="18" charset="0"/>
                <a:cs typeface="Times New Roman" panose="02020603050405020304" pitchFamily="18" charset="0"/>
              </a:rPr>
              <a:t>Испитаници су услуге сестринске неге оценили одличном просечном оценом. Оцене за поједине аспекте неге крећу се од 4,44 (пажња коју медицинске сестре посвећују болести пацијената) до 4,94 (хитно одазивање медицинске сестре на позив пацијента</a:t>
            </a:r>
          </a:p>
          <a:p>
            <a:r>
              <a:rPr lang="sr-Cyrl-RS" sz="2400" dirty="0">
                <a:latin typeface="Times New Roman" panose="02020603050405020304" pitchFamily="18" charset="0"/>
                <a:cs typeface="Times New Roman" panose="02020603050405020304" pitchFamily="18" charset="0"/>
              </a:rPr>
              <a:t>Услуге лекара током дијализе испитаници оценили добрим до </a:t>
            </a:r>
            <a:r>
              <a:rPr lang="sr-Cyrl-RS" sz="2400" dirty="0" smtClean="0">
                <a:latin typeface="Times New Roman" panose="02020603050405020304" pitchFamily="18" charset="0"/>
                <a:cs typeface="Times New Roman" panose="02020603050405020304" pitchFamily="18" charset="0"/>
              </a:rPr>
              <a:t>врло-добрим </a:t>
            </a:r>
            <a:r>
              <a:rPr lang="sr-Cyrl-RS" sz="2400" dirty="0">
                <a:latin typeface="Times New Roman" panose="02020603050405020304" pitchFamily="18" charset="0"/>
                <a:cs typeface="Times New Roman" panose="02020603050405020304" pitchFamily="18" charset="0"/>
              </a:rPr>
              <a:t>просечним оценама. Оцене су се кретале у распону од 3,44 за време које лекар посвети за слушање пацијента до 3,83 за сегменте пажње коју лекар посвећује болести пацијента, хитно одазивање лекара на позив пацијента и могућност пацијента да постави питање лекару</a:t>
            </a:r>
            <a:endParaRPr lang="en-US"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FF5706C-5155-C0D3-F2EB-B56628320986}"/>
              </a:ext>
            </a:extLst>
          </p:cNvPr>
          <p:cNvSpPr txBox="1"/>
          <p:nvPr/>
        </p:nvSpPr>
        <p:spPr>
          <a:xfrm>
            <a:off x="0" y="80872"/>
            <a:ext cx="12192000" cy="646331"/>
          </a:xfrm>
          <a:prstGeom prst="rect">
            <a:avLst/>
          </a:prstGeom>
          <a:noFill/>
        </p:spPr>
        <p:txBody>
          <a:bodyPr wrap="square">
            <a:spAutoFit/>
          </a:bodyPr>
          <a:lstStyle/>
          <a:p>
            <a:r>
              <a:rPr lang="sr-Cyrl-RS" sz="3600" dirty="0">
                <a:latin typeface="Times New Roman" panose="02020603050405020304" pitchFamily="18" charset="0"/>
                <a:cs typeface="Times New Roman" panose="02020603050405020304" pitchFamily="18" charset="0"/>
              </a:rPr>
              <a:t>Резултати и дискусија: Дијализа – Поступак хемодијализе</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97073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1CA4EF-D33C-3FB0-7EBE-96C7D3E4222A}"/>
              </a:ext>
            </a:extLst>
          </p:cNvPr>
          <p:cNvSpPr>
            <a:spLocks noGrp="1"/>
          </p:cNvSpPr>
          <p:nvPr>
            <p:ph idx="1"/>
          </p:nvPr>
        </p:nvSpPr>
        <p:spPr>
          <a:xfrm>
            <a:off x="687859" y="1710295"/>
            <a:ext cx="10515600" cy="4351338"/>
          </a:xfrm>
        </p:spPr>
        <p:txBody>
          <a:bodyPr>
            <a:normAutofit/>
          </a:bodyPr>
          <a:lstStyle/>
          <a:p>
            <a:r>
              <a:rPr lang="sr-Cyrl-RS" sz="2400" dirty="0">
                <a:latin typeface="Times New Roman" panose="02020603050405020304" pitchFamily="18" charset="0"/>
                <a:cs typeface="Times New Roman" panose="02020603050405020304" pitchFamily="18" charset="0"/>
              </a:rPr>
              <a:t>Испитаници су исказали своје задовољство аспектима пружања дијализе врло добрим оценама. </a:t>
            </a:r>
          </a:p>
          <a:p>
            <a:endParaRPr lang="en-US" sz="2400"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28DC7990-EA3C-76D6-8880-A40D3A00A5DF}"/>
              </a:ext>
            </a:extLst>
          </p:cNvPr>
          <p:cNvGraphicFramePr>
            <a:graphicFrameLocks noGrp="1"/>
          </p:cNvGraphicFramePr>
          <p:nvPr>
            <p:extLst>
              <p:ext uri="{D42A27DB-BD31-4B8C-83A1-F6EECF244321}">
                <p14:modId xmlns:p14="http://schemas.microsoft.com/office/powerpoint/2010/main" val="399704816"/>
              </p:ext>
            </p:extLst>
          </p:nvPr>
        </p:nvGraphicFramePr>
        <p:xfrm>
          <a:off x="1412052" y="2802688"/>
          <a:ext cx="8690917" cy="2166552"/>
        </p:xfrm>
        <a:graphic>
          <a:graphicData uri="http://schemas.openxmlformats.org/drawingml/2006/table">
            <a:tbl>
              <a:tblPr firstRow="1" firstCol="1" bandRow="1">
                <a:tableStyleId>{5C22544A-7EE6-4342-B048-85BDC9FD1C3A}</a:tableStyleId>
              </a:tblPr>
              <a:tblGrid>
                <a:gridCol w="6009414">
                  <a:extLst>
                    <a:ext uri="{9D8B030D-6E8A-4147-A177-3AD203B41FA5}">
                      <a16:colId xmlns:a16="http://schemas.microsoft.com/office/drawing/2014/main" val="1616805817"/>
                    </a:ext>
                  </a:extLst>
                </a:gridCol>
                <a:gridCol w="1191011">
                  <a:extLst>
                    <a:ext uri="{9D8B030D-6E8A-4147-A177-3AD203B41FA5}">
                      <a16:colId xmlns:a16="http://schemas.microsoft.com/office/drawing/2014/main" val="3940373621"/>
                    </a:ext>
                  </a:extLst>
                </a:gridCol>
                <a:gridCol w="1490492">
                  <a:extLst>
                    <a:ext uri="{9D8B030D-6E8A-4147-A177-3AD203B41FA5}">
                      <a16:colId xmlns:a16="http://schemas.microsoft.com/office/drawing/2014/main" val="2443054532"/>
                    </a:ext>
                  </a:extLst>
                </a:gridCol>
              </a:tblGrid>
              <a:tr h="270819">
                <a:tc>
                  <a:txBody>
                    <a:bodyPr/>
                    <a:lstStyle/>
                    <a:p>
                      <a:pPr marL="0" marR="0">
                        <a:buNone/>
                      </a:pPr>
                      <a:r>
                        <a:rPr lang="sr-Cyrl-RS" sz="1600">
                          <a:effectLst/>
                          <a:latin typeface="Times New Roman" panose="02020603050405020304" pitchFamily="18" charset="0"/>
                          <a:cs typeface="Times New Roman" panose="02020603050405020304" pitchFamily="18" charset="0"/>
                        </a:rPr>
                        <a:t>Аспекти пружања дијализе</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marL="0" marR="0" algn="ctr">
                        <a:buNone/>
                      </a:pPr>
                      <a:r>
                        <a:rPr lang="sr-Cyrl-RS" sz="1600">
                          <a:effectLst/>
                          <a:latin typeface="Times New Roman" panose="02020603050405020304" pitchFamily="18" charset="0"/>
                          <a:cs typeface="Times New Roman" panose="02020603050405020304" pitchFamily="18" charset="0"/>
                        </a:rPr>
                        <a:t>Оцена</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487136201"/>
                  </a:ext>
                </a:extLst>
              </a:tr>
              <a:tr h="270819">
                <a:tc>
                  <a:txBody>
                    <a:bodyPr/>
                    <a:lstStyle/>
                    <a:p>
                      <a:pPr marL="0" marR="0">
                        <a:buNone/>
                      </a:pPr>
                      <a:r>
                        <a:rPr lang="sr-Cyrl-R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sr-Cyrl-RS" sz="1600">
                          <a:effectLst/>
                          <a:latin typeface="Times New Roman" panose="02020603050405020304" pitchFamily="18" charset="0"/>
                          <a:cs typeface="Times New Roman" panose="02020603050405020304" pitchFamily="18" charset="0"/>
                        </a:rPr>
                        <a:t>2025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sr-Cyrl-RS" sz="1600">
                          <a:effectLst/>
                          <a:latin typeface="Times New Roman" panose="02020603050405020304" pitchFamily="18" charset="0"/>
                          <a:cs typeface="Times New Roman" panose="02020603050405020304" pitchFamily="18" charset="0"/>
                        </a:rPr>
                        <a:t>2024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19469030"/>
                  </a:ext>
                </a:extLst>
              </a:tr>
              <a:tr h="270819">
                <a:tc>
                  <a:txBody>
                    <a:bodyPr/>
                    <a:lstStyle/>
                    <a:p>
                      <a:pPr marL="0" marR="0">
                        <a:buNone/>
                      </a:pPr>
                      <a:r>
                        <a:rPr lang="sr-Cyrl-RS" sz="1600" dirty="0">
                          <a:effectLst/>
                          <a:latin typeface="Times New Roman" panose="02020603050405020304" pitchFamily="18" charset="0"/>
                          <a:cs typeface="Times New Roman" panose="02020603050405020304" pitchFamily="18" charset="0"/>
                        </a:rPr>
                        <a:t>Ваше учешће у доношењу одлука о свом лечењу</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b="1" dirty="0">
                          <a:solidFill>
                            <a:srgbClr val="FF0000"/>
                          </a:solidFill>
                          <a:effectLst/>
                          <a:latin typeface="Times New Roman" panose="02020603050405020304" pitchFamily="18" charset="0"/>
                          <a:cs typeface="Times New Roman" panose="02020603050405020304" pitchFamily="18" charset="0"/>
                        </a:rPr>
                        <a:t>3,55</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a:effectLst/>
                          <a:latin typeface="Times New Roman" panose="02020603050405020304" pitchFamily="18" charset="0"/>
                          <a:cs typeface="Times New Roman" panose="02020603050405020304" pitchFamily="18" charset="0"/>
                        </a:rPr>
                        <a:t>4,31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2898757"/>
                  </a:ext>
                </a:extLst>
              </a:tr>
              <a:tr h="270819">
                <a:tc>
                  <a:txBody>
                    <a:bodyPr/>
                    <a:lstStyle/>
                    <a:p>
                      <a:pPr marL="0" marR="0">
                        <a:buNone/>
                      </a:pPr>
                      <a:r>
                        <a:rPr lang="sr-Cyrl-RS" sz="1600">
                          <a:effectLst/>
                          <a:latin typeface="Times New Roman" panose="02020603050405020304" pitchFamily="18" charset="0"/>
                          <a:cs typeface="Times New Roman" panose="02020603050405020304" pitchFamily="18" charset="0"/>
                        </a:rPr>
                        <a:t>Могућност добијања личних консултација када то желите</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b="1" dirty="0">
                          <a:solidFill>
                            <a:srgbClr val="FF0000"/>
                          </a:solidFill>
                          <a:effectLst/>
                          <a:latin typeface="Times New Roman" panose="02020603050405020304" pitchFamily="18" charset="0"/>
                          <a:cs typeface="Times New Roman" panose="02020603050405020304" pitchFamily="18" charset="0"/>
                        </a:rPr>
                        <a:t>4,00</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a:effectLst/>
                          <a:latin typeface="Times New Roman" panose="02020603050405020304" pitchFamily="18" charset="0"/>
                          <a:cs typeface="Times New Roman" panose="02020603050405020304" pitchFamily="18" charset="0"/>
                        </a:rPr>
                        <a:t>4,44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7930091"/>
                  </a:ext>
                </a:extLst>
              </a:tr>
              <a:tr h="541638">
                <a:tc>
                  <a:txBody>
                    <a:bodyPr/>
                    <a:lstStyle/>
                    <a:p>
                      <a:pPr marL="0" marR="0">
                        <a:buNone/>
                      </a:pPr>
                      <a:r>
                        <a:rPr lang="sr-Cyrl-RS" sz="1600" dirty="0">
                          <a:solidFill>
                            <a:srgbClr val="FFFF00"/>
                          </a:solidFill>
                          <a:effectLst/>
                          <a:latin typeface="Times New Roman" panose="02020603050405020304" pitchFamily="18" charset="0"/>
                          <a:cs typeface="Times New Roman" panose="02020603050405020304" pitchFamily="18" charset="0"/>
                        </a:rPr>
                        <a:t>Поштовање Ваше интиме током дијализе и/или клиничког прегледа</a:t>
                      </a:r>
                      <a:endParaRPr lang="en-US" sz="16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b="1" dirty="0">
                          <a:solidFill>
                            <a:srgbClr val="FF0000"/>
                          </a:solidFill>
                          <a:effectLst/>
                          <a:latin typeface="Times New Roman" panose="02020603050405020304" pitchFamily="18" charset="0"/>
                          <a:cs typeface="Times New Roman" panose="02020603050405020304" pitchFamily="18" charset="0"/>
                        </a:rPr>
                        <a:t>4,44</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a:effectLst/>
                          <a:latin typeface="Times New Roman" panose="02020603050405020304" pitchFamily="18" charset="0"/>
                          <a:cs typeface="Times New Roman" panose="02020603050405020304" pitchFamily="18" charset="0"/>
                        </a:rPr>
                        <a:t>4,67</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11020615"/>
                  </a:ext>
                </a:extLst>
              </a:tr>
              <a:tr h="541638">
                <a:tc>
                  <a:txBody>
                    <a:bodyPr/>
                    <a:lstStyle/>
                    <a:p>
                      <a:pPr marL="0" marR="0">
                        <a:buNone/>
                      </a:pPr>
                      <a:r>
                        <a:rPr lang="sr-Cyrl-RS" sz="1600" dirty="0">
                          <a:effectLst/>
                          <a:latin typeface="Times New Roman" panose="02020603050405020304" pitchFamily="18" charset="0"/>
                          <a:cs typeface="Times New Roman" panose="02020603050405020304" pitchFamily="18" charset="0"/>
                        </a:rPr>
                        <a:t>Могућност да притупите својој медицинској документацији када то желите</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b="1" dirty="0">
                          <a:solidFill>
                            <a:srgbClr val="FF0000"/>
                          </a:solidFill>
                          <a:effectLst/>
                          <a:latin typeface="Times New Roman" panose="02020603050405020304" pitchFamily="18" charset="0"/>
                          <a:cs typeface="Times New Roman" panose="02020603050405020304" pitchFamily="18" charset="0"/>
                        </a:rPr>
                        <a:t>4,39</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buNone/>
                      </a:pPr>
                      <a:r>
                        <a:rPr lang="sr-Cyrl-RS" sz="1600" dirty="0">
                          <a:effectLst/>
                          <a:latin typeface="Times New Roman" panose="02020603050405020304" pitchFamily="18" charset="0"/>
                          <a:cs typeface="Times New Roman" panose="02020603050405020304" pitchFamily="18" charset="0"/>
                        </a:rPr>
                        <a:t>4,75</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7513768"/>
                  </a:ext>
                </a:extLst>
              </a:tr>
            </a:tbl>
          </a:graphicData>
        </a:graphic>
      </p:graphicFrame>
      <p:sp>
        <p:nvSpPr>
          <p:cNvPr id="6" name="TextBox 5">
            <a:extLst>
              <a:ext uri="{FF2B5EF4-FFF2-40B4-BE49-F238E27FC236}">
                <a16:creationId xmlns:a16="http://schemas.microsoft.com/office/drawing/2014/main" id="{B162A7DF-8C78-E04C-F469-FE465CACD2FF}"/>
              </a:ext>
            </a:extLst>
          </p:cNvPr>
          <p:cNvSpPr txBox="1"/>
          <p:nvPr/>
        </p:nvSpPr>
        <p:spPr>
          <a:xfrm>
            <a:off x="0" y="80872"/>
            <a:ext cx="12192000" cy="646331"/>
          </a:xfrm>
          <a:prstGeom prst="rect">
            <a:avLst/>
          </a:prstGeom>
          <a:noFill/>
        </p:spPr>
        <p:txBody>
          <a:bodyPr wrap="square">
            <a:spAutoFit/>
          </a:bodyPr>
          <a:lstStyle/>
          <a:p>
            <a:r>
              <a:rPr lang="sr-Cyrl-RS" sz="3600" dirty="0">
                <a:latin typeface="Times New Roman" panose="02020603050405020304" pitchFamily="18" charset="0"/>
                <a:cs typeface="Times New Roman" panose="02020603050405020304" pitchFamily="18" charset="0"/>
              </a:rPr>
              <a:t>Резултати и дискусија: Дијализа – Поступак хемодијализе</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287069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AC527B-67FB-2273-23CD-2A4592016671}"/>
              </a:ext>
            </a:extLst>
          </p:cNvPr>
          <p:cNvSpPr>
            <a:spLocks noGrp="1"/>
          </p:cNvSpPr>
          <p:nvPr>
            <p:ph idx="1"/>
          </p:nvPr>
        </p:nvSpPr>
        <p:spPr>
          <a:xfrm>
            <a:off x="838200" y="1392488"/>
            <a:ext cx="10515600" cy="4351338"/>
          </a:xfrm>
        </p:spPr>
        <p:txBody>
          <a:bodyPr>
            <a:normAutofit/>
          </a:bodyPr>
          <a:lstStyle/>
          <a:p>
            <a:r>
              <a:rPr lang="sr-Cyrl-RS" sz="2400" dirty="0">
                <a:latin typeface="Times New Roman" panose="02020603050405020304" pitchFamily="18" charset="0"/>
                <a:cs typeface="Times New Roman" panose="02020603050405020304" pitchFamily="18" charset="0"/>
              </a:rPr>
              <a:t>Осам од 19 пацијента добро подноси дијализу (нема грчева, пада крвног притиска и умора) – 42,11% </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Савета лекара у вези са дијетом и уносом течности редовно се придржава 10 (52,63%) испитаника, а савета лекара у вези редовног узимања лекова придржава се 18 (94,7%) испитаних пацијената. </a:t>
            </a:r>
          </a:p>
          <a:p>
            <a:r>
              <a:rPr lang="sr-Cyrl-RS" sz="2400" dirty="0">
                <a:latin typeface="Times New Roman" panose="02020603050405020304" pitchFamily="18" charset="0"/>
                <a:cs typeface="Times New Roman" panose="02020603050405020304" pitchFamily="18" charset="0"/>
              </a:rPr>
              <a:t>Близу 85% испитаних  пацијената су се изјаснили да никада нису скратили време дијализе. </a:t>
            </a:r>
            <a:endParaRPr lang="sr-Cyrl-RS" sz="2400" dirty="0" smtClean="0">
              <a:latin typeface="Times New Roman" panose="02020603050405020304" pitchFamily="18" charset="0"/>
              <a:cs typeface="Times New Roman" panose="02020603050405020304" pitchFamily="18" charset="0"/>
            </a:endParaRPr>
          </a:p>
          <a:p>
            <a:r>
              <a:rPr lang="sr-Cyrl-RS" sz="2400" dirty="0" smtClean="0">
                <a:latin typeface="Times New Roman" panose="02020603050405020304" pitchFamily="18" charset="0"/>
                <a:cs typeface="Times New Roman" panose="02020603050405020304" pitchFamily="18" charset="0"/>
              </a:rPr>
              <a:t>Скоро </a:t>
            </a:r>
            <a:r>
              <a:rPr lang="sr-Cyrl-RS" sz="2400" dirty="0">
                <a:latin typeface="Times New Roman" panose="02020603050405020304" pitchFamily="18" charset="0"/>
                <a:cs typeface="Times New Roman" panose="02020603050405020304" pitchFamily="18" charset="0"/>
              </a:rPr>
              <a:t>сви пацијенти у претходној години нису прескакали дијализни поступак.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6C3B46DE-FA99-4A00-CED3-5412D140CA57}"/>
              </a:ext>
            </a:extLst>
          </p:cNvPr>
          <p:cNvSpPr txBox="1"/>
          <p:nvPr/>
        </p:nvSpPr>
        <p:spPr>
          <a:xfrm>
            <a:off x="0" y="80872"/>
            <a:ext cx="12192000" cy="646331"/>
          </a:xfrm>
          <a:prstGeom prst="rect">
            <a:avLst/>
          </a:prstGeom>
          <a:noFill/>
        </p:spPr>
        <p:txBody>
          <a:bodyPr wrap="square">
            <a:spAutoFit/>
          </a:bodyPr>
          <a:lstStyle/>
          <a:p>
            <a:r>
              <a:rPr lang="sr-Cyrl-RS" sz="3600" dirty="0">
                <a:latin typeface="Times New Roman" panose="02020603050405020304" pitchFamily="18" charset="0"/>
                <a:cs typeface="Times New Roman" panose="02020603050405020304" pitchFamily="18" charset="0"/>
              </a:rPr>
              <a:t>Резултати и дискусија: Дијализа – Поступак хемодијализе</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943646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710640-9932-0145-51B4-63AE07F4763C}"/>
              </a:ext>
            </a:extLst>
          </p:cNvPr>
          <p:cNvSpPr>
            <a:spLocks noGrp="1"/>
          </p:cNvSpPr>
          <p:nvPr>
            <p:ph idx="1"/>
          </p:nvPr>
        </p:nvSpPr>
        <p:spPr>
          <a:xfrm>
            <a:off x="1011454" y="1536867"/>
            <a:ext cx="10515600" cy="4351338"/>
          </a:xfrm>
        </p:spPr>
        <p:txBody>
          <a:bodyPr>
            <a:normAutofit/>
          </a:bodyPr>
          <a:lstStyle/>
          <a:p>
            <a:r>
              <a:rPr lang="sr-Cyrl-RS" sz="2400" dirty="0">
                <a:latin typeface="Times New Roman" panose="02020603050405020304" pitchFamily="18" charset="0"/>
                <a:cs typeface="Times New Roman" panose="02020603050405020304" pitchFamily="18" charset="0"/>
              </a:rPr>
              <a:t>Корисници лечења хроничним програмом дијализе су као и претходне године,  исказали су највеће задовољство информацијама које добијају о значају редовног дијализирања  (оцена 4,11), а најмање су задовољни информацијама о сексуалном животу (3,18). </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Око три четвртине испитаника било је у ситуацији да мора из сопствених средстава да набави лек који узима због дијализе (73,7%).</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Седам пацијента (36,8%) су због цене лека </a:t>
            </a:r>
            <a:r>
              <a:rPr lang="sr-Cyrl-RS" sz="2400" dirty="0" smtClean="0">
                <a:latin typeface="Times New Roman" panose="02020603050405020304" pitchFamily="18" charset="0"/>
                <a:cs typeface="Times New Roman" panose="02020603050405020304" pitchFamily="18" charset="0"/>
              </a:rPr>
              <a:t>морали </a:t>
            </a:r>
            <a:r>
              <a:rPr lang="sr-Cyrl-RS" sz="2400" dirty="0">
                <a:latin typeface="Times New Roman" panose="02020603050405020304" pitchFamily="18" charset="0"/>
                <a:cs typeface="Times New Roman" panose="02020603050405020304" pitchFamily="18" charset="0"/>
              </a:rPr>
              <a:t>да одустану од његове набавке и лечења тим леком који је у више од половине случајева био препоручен од стране лекара.</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3913777A-751C-0AEF-D39A-9A5FF2C6199B}"/>
              </a:ext>
            </a:extLst>
          </p:cNvPr>
          <p:cNvSpPr txBox="1"/>
          <p:nvPr/>
        </p:nvSpPr>
        <p:spPr>
          <a:xfrm>
            <a:off x="0" y="80872"/>
            <a:ext cx="12192000" cy="646331"/>
          </a:xfrm>
          <a:prstGeom prst="rect">
            <a:avLst/>
          </a:prstGeom>
          <a:noFill/>
        </p:spPr>
        <p:txBody>
          <a:bodyPr wrap="square">
            <a:spAutoFit/>
          </a:bodyPr>
          <a:lstStyle/>
          <a:p>
            <a:r>
              <a:rPr lang="sr-Cyrl-RS" sz="3600" dirty="0">
                <a:latin typeface="Times New Roman" panose="02020603050405020304" pitchFamily="18" charset="0"/>
                <a:cs typeface="Times New Roman" panose="02020603050405020304" pitchFamily="18" charset="0"/>
              </a:rPr>
              <a:t>Резултати и дискусија: Дијализа – Поступак хемодијализе</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9236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B1E56-DD0C-FBD5-78F7-A6E745FCA190}"/>
              </a:ext>
            </a:extLst>
          </p:cNvPr>
          <p:cNvSpPr>
            <a:spLocks noGrp="1"/>
          </p:cNvSpPr>
          <p:nvPr>
            <p:ph type="title"/>
          </p:nvPr>
        </p:nvSpPr>
        <p:spPr>
          <a:xfrm>
            <a:off x="0" y="0"/>
            <a:ext cx="12192000" cy="1325563"/>
          </a:xfrm>
        </p:spPr>
        <p:txBody>
          <a:bodyPr>
            <a:normAutofit/>
          </a:bodyPr>
          <a:lstStyle/>
          <a:p>
            <a:r>
              <a:rPr lang="sr-Cyrl-RS" sz="3600" dirty="0">
                <a:latin typeface="Times New Roman" panose="02020603050405020304" pitchFamily="18" charset="0"/>
                <a:cs typeface="Times New Roman" panose="02020603050405020304" pitchFamily="18" charset="0"/>
              </a:rPr>
              <a:t>Резултати и дискусија:Општи подаци о запосленима</a:t>
            </a:r>
            <a:endParaRPr lang="en-US" sz="3600"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CD55E4C7-B8AA-13E9-6150-6BD8516BF09D}"/>
              </a:ext>
            </a:extLst>
          </p:cNvPr>
          <p:cNvGraphicFramePr>
            <a:graphicFrameLocks noGrp="1"/>
          </p:cNvGraphicFramePr>
          <p:nvPr>
            <p:ph idx="1"/>
            <p:extLst>
              <p:ext uri="{D42A27DB-BD31-4B8C-83A1-F6EECF244321}">
                <p14:modId xmlns:p14="http://schemas.microsoft.com/office/powerpoint/2010/main" val="508860506"/>
              </p:ext>
            </p:extLst>
          </p:nvPr>
        </p:nvGraphicFramePr>
        <p:xfrm>
          <a:off x="6755027" y="1805504"/>
          <a:ext cx="4506097" cy="3936271"/>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EA53E41F-03A4-F057-166E-52CB1ED4CEB7}"/>
              </a:ext>
            </a:extLst>
          </p:cNvPr>
          <p:cNvSpPr txBox="1"/>
          <p:nvPr/>
        </p:nvSpPr>
        <p:spPr>
          <a:xfrm>
            <a:off x="134320" y="1696147"/>
            <a:ext cx="6620707" cy="4524315"/>
          </a:xfrm>
          <a:prstGeom prst="rect">
            <a:avLst/>
          </a:prstGeom>
          <a:noFill/>
        </p:spPr>
        <p:txBody>
          <a:bodyPr wrap="square" rtlCol="0">
            <a:spAutoFit/>
          </a:bodyPr>
          <a:lstStyle/>
          <a:p>
            <a:pPr marL="285750" indent="-285750">
              <a:buFont typeface="Arial" panose="020B0604020202020204" pitchFamily="34" charset="0"/>
              <a:buChar char="•"/>
            </a:pPr>
            <a:r>
              <a:rPr lang="sr-Cyrl-RS" sz="2400" dirty="0">
                <a:latin typeface="Times New Roman" panose="02020603050405020304" pitchFamily="18" charset="0"/>
                <a:cs typeface="Times New Roman" panose="02020603050405020304" pitchFamily="18" charset="0"/>
              </a:rPr>
              <a:t>Укупно у 2025. години 17,5% запослених је поред посла који обавља у здравственој установи имало још неки ангажман, наспрам 16,9% њих у 2024. </a:t>
            </a:r>
            <a:r>
              <a:rPr lang="sr-Cyrl-RS" sz="2400" dirty="0" smtClean="0">
                <a:latin typeface="Times New Roman" panose="02020603050405020304" pitchFamily="18" charset="0"/>
                <a:cs typeface="Times New Roman" panose="02020603050405020304" pitchFamily="18" charset="0"/>
              </a:rPr>
              <a:t>години</a:t>
            </a:r>
            <a:endParaRPr lang="sr-Cyrl-R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sr-Cyrl-RS" sz="2400" dirty="0" smtClean="0">
                <a:latin typeface="Times New Roman" panose="02020603050405020304" pitchFamily="18" charset="0"/>
                <a:cs typeface="Times New Roman" panose="02020603050405020304" pitchFamily="18" charset="0"/>
              </a:rPr>
              <a:t>Смањен </a:t>
            </a:r>
            <a:r>
              <a:rPr lang="sr-Cyrl-RS" sz="2400" dirty="0">
                <a:latin typeface="Times New Roman" panose="02020603050405020304" pitchFamily="18" charset="0"/>
                <a:cs typeface="Times New Roman" panose="02020603050405020304" pitchFamily="18" charset="0"/>
              </a:rPr>
              <a:t>је проценат запослених који се изјаснио да поред посла у ОБ Кикинда пружа услуге у приватној пракси, и то за око 1,3% у односу на претходну годину.</a:t>
            </a:r>
          </a:p>
          <a:p>
            <a:pPr marL="285750" indent="-285750">
              <a:buFont typeface="Arial" panose="020B0604020202020204" pitchFamily="34" charset="0"/>
              <a:buChar char="•"/>
            </a:pPr>
            <a:r>
              <a:rPr lang="sr-Cyrl-RS" sz="2400" dirty="0">
                <a:latin typeface="Times New Roman" panose="02020603050405020304" pitchFamily="18" charset="0"/>
                <a:cs typeface="Times New Roman" panose="02020603050405020304" pitchFamily="18" charset="0"/>
              </a:rPr>
              <a:t>Ван здравственог сектора ангажовано је око 5,6% запослених. </a:t>
            </a:r>
          </a:p>
          <a:p>
            <a:pPr marL="285750" indent="-285750">
              <a:buFont typeface="Arial" panose="020B0604020202020204" pitchFamily="34" charset="0"/>
              <a:buChar char="•"/>
            </a:pPr>
            <a:r>
              <a:rPr lang="sr-Cyrl-RS" sz="2400" dirty="0">
                <a:latin typeface="Times New Roman" panose="02020603050405020304" pitchFamily="18" charset="0"/>
                <a:cs typeface="Times New Roman" panose="02020603050405020304" pitchFamily="18" charset="0"/>
              </a:rPr>
              <a:t>Ангажованих у настави има </a:t>
            </a:r>
            <a:r>
              <a:rPr lang="sr-Cyrl-RS" sz="2400" dirty="0" smtClean="0">
                <a:latin typeface="Times New Roman" panose="02020603050405020304" pitchFamily="18" charset="0"/>
                <a:cs typeface="Times New Roman" panose="02020603050405020304" pitchFamily="18" charset="0"/>
              </a:rPr>
              <a:t>нешто више у односу на 2024</a:t>
            </a:r>
            <a:r>
              <a:rPr lang="sr-Cyrl-RS" sz="2400" dirty="0">
                <a:latin typeface="Times New Roman" panose="02020603050405020304" pitchFamily="18" charset="0"/>
                <a:cs typeface="Times New Roman" panose="02020603050405020304" pitchFamily="18" charset="0"/>
              </a:rPr>
              <a:t>. </a:t>
            </a:r>
            <a:r>
              <a:rPr lang="sr-Cyrl-RS" sz="2400" dirty="0" smtClean="0">
                <a:latin typeface="Times New Roman" panose="02020603050405020304" pitchFamily="18" charset="0"/>
                <a:cs typeface="Times New Roman" panose="02020603050405020304" pitchFamily="18" charset="0"/>
              </a:rPr>
              <a:t>годину</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302990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FDFDDC-6228-AED4-5A5D-8AE3A76F6818}"/>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Узимајући у обзир све наведено оцена задовољства дијализом у ОБ Кикинда у 2025. години је у опсегу врло добре просечне оцене  – </a:t>
            </a:r>
            <a:r>
              <a:rPr lang="sr-Cyrl-RS" sz="2400" b="1" dirty="0">
                <a:solidFill>
                  <a:srgbClr val="FF0000"/>
                </a:solidFill>
                <a:latin typeface="Times New Roman" panose="02020603050405020304" pitchFamily="18" charset="0"/>
                <a:cs typeface="Times New Roman" panose="02020603050405020304" pitchFamily="18" charset="0"/>
              </a:rPr>
              <a:t>3,84. </a:t>
            </a:r>
            <a:endParaRPr lang="en-US" sz="2400" b="1" dirty="0">
              <a:solidFill>
                <a:srgbClr val="FF0000"/>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BA3B43D2-C165-D24B-9ACE-3F4491B068BE}"/>
              </a:ext>
            </a:extLst>
          </p:cNvPr>
          <p:cNvSpPr txBox="1"/>
          <p:nvPr/>
        </p:nvSpPr>
        <p:spPr>
          <a:xfrm>
            <a:off x="0" y="0"/>
            <a:ext cx="12192000" cy="1200329"/>
          </a:xfrm>
          <a:prstGeom prst="rect">
            <a:avLst/>
          </a:prstGeom>
          <a:noFill/>
        </p:spPr>
        <p:txBody>
          <a:bodyPr wrap="square">
            <a:spAutoFit/>
          </a:bodyPr>
          <a:lstStyle/>
          <a:p>
            <a:endParaRPr lang="sr-Cyrl-RS" sz="3600" dirty="0">
              <a:latin typeface="Times New Roman" panose="02020603050405020304" pitchFamily="18" charset="0"/>
              <a:cs typeface="Times New Roman" panose="02020603050405020304" pitchFamily="18" charset="0"/>
            </a:endParaRPr>
          </a:p>
          <a:p>
            <a:r>
              <a:rPr lang="sr-Cyrl-RS" sz="3600" dirty="0">
                <a:latin typeface="Times New Roman" panose="02020603050405020304" pitchFamily="18" charset="0"/>
                <a:cs typeface="Times New Roman" panose="02020603050405020304" pitchFamily="18" charset="0"/>
              </a:rPr>
              <a:t>Резултати и дискусија: Дијализа</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02103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47074" y="2146444"/>
            <a:ext cx="10515600" cy="4351338"/>
          </a:xfrm>
        </p:spPr>
        <p:txBody>
          <a:bodyPr>
            <a:normAutofit/>
          </a:bodyPr>
          <a:lstStyle/>
          <a:p>
            <a:pPr marL="0" indent="0" algn="ctr">
              <a:buNone/>
            </a:pPr>
            <a:r>
              <a:rPr lang="sr-Cyrl-RS" sz="4400" dirty="0" smtClean="0">
                <a:latin typeface="Times New Roman" panose="02020603050405020304" pitchFamily="18" charset="0"/>
                <a:cs typeface="Times New Roman" panose="02020603050405020304" pitchFamily="18" charset="0"/>
              </a:rPr>
              <a:t>Хвала на пажњи!</a:t>
            </a:r>
            <a:endParaRPr lang="en-US" sz="4400" dirty="0">
              <a:latin typeface="Times New Roman" panose="02020603050405020304" pitchFamily="18" charset="0"/>
              <a:cs typeface="Times New Roman" panose="02020603050405020304" pitchFamily="18" charset="0"/>
            </a:endParaRPr>
          </a:p>
        </p:txBody>
      </p:sp>
      <p:pic>
        <p:nvPicPr>
          <p:cNvPr id="1026" name="Picture 2" descr="No photo description availa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7999" y="3020724"/>
            <a:ext cx="3333750"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2021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59903BF-2B62-BF39-3770-E728228BAEAD}"/>
              </a:ext>
            </a:extLst>
          </p:cNvPr>
          <p:cNvSpPr>
            <a:spLocks noGrp="1"/>
          </p:cNvSpPr>
          <p:nvPr>
            <p:ph type="title"/>
          </p:nvPr>
        </p:nvSpPr>
        <p:spPr>
          <a:xfrm>
            <a:off x="0" y="0"/>
            <a:ext cx="12192000" cy="1325563"/>
          </a:xfrm>
        </p:spPr>
        <p:txBody>
          <a:bodyPr>
            <a:normAutofit/>
          </a:bodyPr>
          <a:lstStyle/>
          <a:p>
            <a:r>
              <a:rPr lang="sr-Cyrl-RS" sz="3600" dirty="0">
                <a:latin typeface="Times New Roman" panose="02020603050405020304" pitchFamily="18" charset="0"/>
                <a:cs typeface="Times New Roman" panose="02020603050405020304" pitchFamily="18" charset="0"/>
              </a:rPr>
              <a:t>Резултати и дискусија: Задовољство запослених послом – Карактериистике радног места</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295F8EF-227C-E3FE-023D-64D12379631A}"/>
              </a:ext>
            </a:extLst>
          </p:cNvPr>
          <p:cNvSpPr>
            <a:spLocks noGrp="1"/>
          </p:cNvSpPr>
          <p:nvPr>
            <p:ph idx="1"/>
          </p:nvPr>
        </p:nvSpPr>
        <p:spPr>
          <a:xfrm>
            <a:off x="530192" y="2506662"/>
            <a:ext cx="4656439" cy="4351338"/>
          </a:xfrm>
        </p:spPr>
        <p:txBody>
          <a:bodyPr>
            <a:normAutofit/>
          </a:bodyPr>
          <a:lstStyle/>
          <a:p>
            <a:r>
              <a:rPr lang="sr-Cyrl-RS" sz="2400" dirty="0">
                <a:latin typeface="Times New Roman" panose="02020603050405020304" pitchFamily="18" charset="0"/>
                <a:cs typeface="Times New Roman" panose="02020603050405020304" pitchFamily="18" charset="0"/>
              </a:rPr>
              <a:t>Карактеристике радног места запослени оцењују слично као и претходне године, генерално </a:t>
            </a:r>
            <a:r>
              <a:rPr lang="sr-Cyrl-RS" sz="2400" b="1" dirty="0">
                <a:solidFill>
                  <a:srgbClr val="00B050"/>
                </a:solidFill>
                <a:latin typeface="Times New Roman" panose="02020603050405020304" pitchFamily="18" charset="0"/>
                <a:cs typeface="Times New Roman" panose="02020603050405020304" pitchFamily="18" charset="0"/>
              </a:rPr>
              <a:t>врло добрим оценама </a:t>
            </a:r>
            <a:r>
              <a:rPr lang="sr-Cyrl-RS" sz="2400" dirty="0">
                <a:latin typeface="Times New Roman" panose="02020603050405020304" pitchFamily="18" charset="0"/>
                <a:cs typeface="Times New Roman" panose="02020603050405020304" pitchFamily="18" charset="0"/>
              </a:rPr>
              <a:t>– изузев финансијске надокнаде за рад која је оцењена оценом </a:t>
            </a:r>
            <a:r>
              <a:rPr lang="sr-Cyrl-RS" sz="2400" dirty="0">
                <a:solidFill>
                  <a:srgbClr val="FF0000"/>
                </a:solidFill>
                <a:latin typeface="Times New Roman" panose="02020603050405020304" pitchFamily="18" charset="0"/>
                <a:cs typeface="Times New Roman" panose="02020603050405020304" pitchFamily="18" charset="0"/>
              </a:rPr>
              <a:t>добар</a:t>
            </a:r>
            <a:endParaRPr lang="en-US" sz="2400"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Diagram 4">
            <a:extLst>
              <a:ext uri="{FF2B5EF4-FFF2-40B4-BE49-F238E27FC236}">
                <a16:creationId xmlns:a16="http://schemas.microsoft.com/office/drawing/2014/main" id="{0BBBB08A-4AE6-7B3B-AD77-F50D6FE55D87}"/>
              </a:ext>
            </a:extLst>
          </p:cNvPr>
          <p:cNvGraphicFramePr/>
          <p:nvPr>
            <p:extLst>
              <p:ext uri="{D42A27DB-BD31-4B8C-83A1-F6EECF244321}">
                <p14:modId xmlns:p14="http://schemas.microsoft.com/office/powerpoint/2010/main" val="3498432337"/>
              </p:ext>
            </p:extLst>
          </p:nvPr>
        </p:nvGraphicFramePr>
        <p:xfrm>
          <a:off x="5867400" y="1600200"/>
          <a:ext cx="54864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92826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8E6C444-6421-482C-04A7-5FDB670445EA}"/>
              </a:ext>
            </a:extLst>
          </p:cNvPr>
          <p:cNvSpPr>
            <a:spLocks noGrp="1"/>
          </p:cNvSpPr>
          <p:nvPr>
            <p:ph type="title"/>
          </p:nvPr>
        </p:nvSpPr>
        <p:spPr>
          <a:xfrm>
            <a:off x="0" y="18255"/>
            <a:ext cx="12192000" cy="1325563"/>
          </a:xfrm>
        </p:spPr>
        <p:txBody>
          <a:bodyPr>
            <a:normAutofit/>
          </a:bodyPr>
          <a:lstStyle/>
          <a:p>
            <a:r>
              <a:rPr lang="sr-Cyrl-RS" sz="3600" dirty="0">
                <a:latin typeface="Times New Roman" panose="02020603050405020304" pitchFamily="18" charset="0"/>
                <a:cs typeface="Times New Roman" panose="02020603050405020304" pitchFamily="18" charset="0"/>
              </a:rPr>
              <a:t>Резултати и дискусија: Задовољство запослених послом – Карактериистике радног места</a:t>
            </a:r>
            <a:endParaRPr lang="en-US" sz="3600" dirty="0">
              <a:latin typeface="Times New Roman" panose="02020603050405020304" pitchFamily="18" charset="0"/>
              <a:cs typeface="Times New Roman" panose="02020603050405020304" pitchFamily="18" charset="0"/>
            </a:endParaRPr>
          </a:p>
        </p:txBody>
      </p:sp>
      <p:graphicFrame>
        <p:nvGraphicFramePr>
          <p:cNvPr id="5" name="Content Placeholder 4">
            <a:extLst>
              <a:ext uri="{FF2B5EF4-FFF2-40B4-BE49-F238E27FC236}">
                <a16:creationId xmlns:a16="http://schemas.microsoft.com/office/drawing/2014/main" id="{C82C9675-DC77-8130-11AB-7E0F16CA8975}"/>
              </a:ext>
            </a:extLst>
          </p:cNvPr>
          <p:cNvGraphicFramePr>
            <a:graphicFrameLocks noGrp="1"/>
          </p:cNvGraphicFramePr>
          <p:nvPr>
            <p:ph idx="1"/>
            <p:extLst>
              <p:ext uri="{D42A27DB-BD31-4B8C-83A1-F6EECF244321}">
                <p14:modId xmlns:p14="http://schemas.microsoft.com/office/powerpoint/2010/main" val="1130508976"/>
              </p:ext>
            </p:extLst>
          </p:nvPr>
        </p:nvGraphicFramePr>
        <p:xfrm>
          <a:off x="5173362" y="1825625"/>
          <a:ext cx="7018638"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E755DCB2-23EF-0792-3782-8E04AB32829B}"/>
              </a:ext>
            </a:extLst>
          </p:cNvPr>
          <p:cNvSpPr txBox="1"/>
          <p:nvPr/>
        </p:nvSpPr>
        <p:spPr>
          <a:xfrm>
            <a:off x="609600" y="1690688"/>
            <a:ext cx="4349579" cy="3970318"/>
          </a:xfrm>
          <a:prstGeom prst="rect">
            <a:avLst/>
          </a:prstGeom>
          <a:noFill/>
        </p:spPr>
        <p:txBody>
          <a:bodyPr wrap="square" rtlCol="0">
            <a:spAutoFit/>
          </a:bodyPr>
          <a:lstStyle/>
          <a:p>
            <a:pPr marL="285750" indent="-285750">
              <a:buFont typeface="Arial" panose="020B0604020202020204" pitchFamily="34" charset="0"/>
              <a:buChar char="•"/>
            </a:pPr>
            <a:r>
              <a:rPr lang="sr-Cyrl-RS" dirty="0">
                <a:latin typeface="Times New Roman" panose="02020603050405020304" pitchFamily="18" charset="0"/>
                <a:cs typeface="Times New Roman" panose="02020603050405020304" pitchFamily="18" charset="0"/>
              </a:rPr>
              <a:t>Посматрајући генерално запослени у области инфектологије су били најзадовољнији у 2025. години (просечна оцена задовољства карактеристикама радног места 4,67), док су у 2024. години најзадовољнији били запослени у Одељењу пријема и збрињавања хитних стања. </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sr-Cyrl-RS" dirty="0">
                <a:latin typeface="Times New Roman" panose="02020603050405020304" pitchFamily="18" charset="0"/>
                <a:cs typeface="Times New Roman" panose="02020603050405020304" pitchFamily="18" charset="0"/>
              </a:rPr>
              <a:t>Најнезадовољнији карактеристикама радног места су у 2024. години били запослени у области онкологије, док </a:t>
            </a:r>
            <a:r>
              <a:rPr lang="sr-Latn-RS" dirty="0">
                <a:latin typeface="Times New Roman" panose="02020603050405020304" pitchFamily="18" charset="0"/>
                <a:cs typeface="Times New Roman" panose="02020603050405020304" pitchFamily="18" charset="0"/>
              </a:rPr>
              <a:t>je</a:t>
            </a:r>
            <a:r>
              <a:rPr lang="sr-Cyrl-RS" dirty="0">
                <a:latin typeface="Times New Roman" panose="02020603050405020304" pitchFamily="18" charset="0"/>
                <a:cs typeface="Times New Roman" panose="02020603050405020304" pitchFamily="18" charset="0"/>
              </a:rPr>
              <a:t> најнезадовољнија служба у 2025. години била општа хирургија са просечном оценом задовољства 2,86.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38592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8FBE731-CF94-D171-40B7-452671EAE6D8}"/>
              </a:ext>
            </a:extLst>
          </p:cNvPr>
          <p:cNvSpPr>
            <a:spLocks noGrp="1"/>
          </p:cNvSpPr>
          <p:nvPr>
            <p:ph type="title"/>
          </p:nvPr>
        </p:nvSpPr>
        <p:spPr>
          <a:xfrm>
            <a:off x="0" y="18255"/>
            <a:ext cx="12192000" cy="1325563"/>
          </a:xfrm>
        </p:spPr>
        <p:txBody>
          <a:bodyPr>
            <a:normAutofit/>
          </a:bodyPr>
          <a:lstStyle/>
          <a:p>
            <a:r>
              <a:rPr lang="sr-Cyrl-RS" sz="3600" dirty="0">
                <a:latin typeface="Times New Roman" panose="02020603050405020304" pitchFamily="18" charset="0"/>
                <a:cs typeface="Times New Roman" panose="02020603050405020304" pitchFamily="18" charset="0"/>
              </a:rPr>
              <a:t>Резултати и дискусија: Задовољство запослених послом – Изложеност стресу</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96F2D3F-0D74-BB2D-E0B1-9C4700831EA1}"/>
              </a:ext>
            </a:extLst>
          </p:cNvPr>
          <p:cNvSpPr>
            <a:spLocks noGrp="1"/>
          </p:cNvSpPr>
          <p:nvPr>
            <p:ph idx="1"/>
          </p:nvPr>
        </p:nvSpPr>
        <p:spPr/>
        <p:txBody>
          <a:bodyPr>
            <a:normAutofit/>
          </a:bodyPr>
          <a:lstStyle/>
          <a:p>
            <a:r>
              <a:rPr lang="sr-Cyrl-RS" sz="2400" dirty="0">
                <a:latin typeface="Times New Roman" panose="02020603050405020304" pitchFamily="18" charset="0"/>
                <a:cs typeface="Times New Roman" panose="02020603050405020304" pitchFamily="18" charset="0"/>
              </a:rPr>
              <a:t>Изложеност напетошћу, стресу или притиску приликом обављања посла запослени су могли да означе са: нимало, мало, умерено, много и веома много.</a:t>
            </a:r>
            <a:endParaRPr lang="en-US" sz="2400" dirty="0">
              <a:latin typeface="Times New Roman" panose="02020603050405020304" pitchFamily="18" charset="0"/>
              <a:cs typeface="Times New Roman" panose="02020603050405020304" pitchFamily="18" charset="0"/>
            </a:endParaRPr>
          </a:p>
          <a:p>
            <a:r>
              <a:rPr lang="sr-Cyrl-RS" sz="2400" dirty="0">
                <a:latin typeface="Times New Roman" panose="02020603050405020304" pitchFamily="18" charset="0"/>
                <a:cs typeface="Times New Roman" panose="02020603050405020304" pitchFamily="18" charset="0"/>
              </a:rPr>
              <a:t>Укупно на нивоу ОБ Кикинда:</a:t>
            </a:r>
          </a:p>
          <a:p>
            <a:pPr lvl="1"/>
            <a:r>
              <a:rPr lang="sr-Cyrl-RS" dirty="0">
                <a:latin typeface="Times New Roman" panose="02020603050405020304" pitchFamily="18" charset="0"/>
                <a:cs typeface="Times New Roman" panose="02020603050405020304" pitchFamily="18" charset="0"/>
              </a:rPr>
              <a:t>35,8% запослених оцењује да је много или веома много изложено стресу</a:t>
            </a:r>
          </a:p>
          <a:p>
            <a:pPr lvl="1"/>
            <a:r>
              <a:rPr lang="sr-Cyrl-RS" dirty="0">
                <a:latin typeface="Times New Roman" panose="02020603050405020304" pitchFamily="18" charset="0"/>
                <a:cs typeface="Times New Roman" panose="02020603050405020304" pitchFamily="18" charset="0"/>
              </a:rPr>
              <a:t>43,9% запослених изложеност стерсу осећа умерено</a:t>
            </a:r>
          </a:p>
          <a:p>
            <a:r>
              <a:rPr lang="sr-Cyrl-RS" sz="2400" dirty="0">
                <a:latin typeface="Times New Roman" panose="02020603050405020304" pitchFamily="18" charset="0"/>
                <a:cs typeface="Times New Roman" panose="02020603050405020304" pitchFamily="18" charset="0"/>
              </a:rPr>
              <a:t>Петина запослених не осећа стрес нимало или га осећа у малом обиму.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8115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4C53122-4CC7-32D0-F92A-34B4B807A64F}"/>
              </a:ext>
            </a:extLst>
          </p:cNvPr>
          <p:cNvSpPr>
            <a:spLocks noGrp="1"/>
          </p:cNvSpPr>
          <p:nvPr>
            <p:ph type="title"/>
          </p:nvPr>
        </p:nvSpPr>
        <p:spPr>
          <a:xfrm>
            <a:off x="0" y="18255"/>
            <a:ext cx="12192000" cy="1325563"/>
          </a:xfrm>
        </p:spPr>
        <p:txBody>
          <a:bodyPr>
            <a:normAutofit/>
          </a:bodyPr>
          <a:lstStyle/>
          <a:p>
            <a:r>
              <a:rPr lang="sr-Cyrl-RS" sz="3600" dirty="0">
                <a:latin typeface="Times New Roman" panose="02020603050405020304" pitchFamily="18" charset="0"/>
                <a:cs typeface="Times New Roman" panose="02020603050405020304" pitchFamily="18" charset="0"/>
              </a:rPr>
              <a:t>Резултати и дискусија: Задовољство запослених послом – Промена посла </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9A070D-8979-A2B5-908C-48445475D2E6}"/>
              </a:ext>
            </a:extLst>
          </p:cNvPr>
          <p:cNvSpPr>
            <a:spLocks noGrp="1"/>
          </p:cNvSpPr>
          <p:nvPr>
            <p:ph idx="1"/>
          </p:nvPr>
        </p:nvSpPr>
        <p:spPr/>
        <p:txBody>
          <a:bodyPr>
            <a:normAutofit/>
          </a:bodyPr>
          <a:lstStyle/>
          <a:p>
            <a:r>
              <a:rPr lang="sr-Latn-RS" sz="2400" dirty="0">
                <a:latin typeface="Times New Roman" panose="02020603050405020304" pitchFamily="18" charset="0"/>
                <a:cs typeface="Times New Roman" panose="02020603050405020304" pitchFamily="18" charset="0"/>
              </a:rPr>
              <a:t>O </a:t>
            </a:r>
            <a:r>
              <a:rPr lang="sr-Cyrl-RS" sz="2400" dirty="0">
                <a:latin typeface="Times New Roman" panose="02020603050405020304" pitchFamily="18" charset="0"/>
                <a:cs typeface="Times New Roman" panose="02020603050405020304" pitchFamily="18" charset="0"/>
              </a:rPr>
              <a:t> промени посла у наредних 5 година размишља око 31% запослених који су учествовали у истраживању</a:t>
            </a:r>
            <a:r>
              <a:rPr lang="sr-Latn-RS" sz="2400" dirty="0">
                <a:latin typeface="Times New Roman" panose="02020603050405020304" pitchFamily="18" charset="0"/>
                <a:cs typeface="Times New Roman" panose="02020603050405020304" pitchFamily="18" charset="0"/>
              </a:rPr>
              <a:t>,</a:t>
            </a:r>
            <a:r>
              <a:rPr lang="sr-Cyrl-RS" sz="2400" dirty="0">
                <a:latin typeface="Times New Roman" panose="02020603050405020304" pitchFamily="18" charset="0"/>
                <a:cs typeface="Times New Roman" panose="02020603050405020304" pitchFamily="18" charset="0"/>
              </a:rPr>
              <a:t> и то</a:t>
            </a:r>
            <a:r>
              <a:rPr lang="sr-Latn-RS" sz="2400" dirty="0">
                <a:latin typeface="Times New Roman" panose="02020603050405020304" pitchFamily="18" charset="0"/>
                <a:cs typeface="Times New Roman" panose="02020603050405020304" pitchFamily="18" charset="0"/>
              </a:rPr>
              <a:t>:</a:t>
            </a:r>
            <a:endParaRPr lang="sr-Cyrl-RS" sz="2400" dirty="0">
              <a:latin typeface="Times New Roman" panose="02020603050405020304" pitchFamily="18" charset="0"/>
              <a:cs typeface="Times New Roman" panose="02020603050405020304" pitchFamily="18" charset="0"/>
            </a:endParaRPr>
          </a:p>
          <a:p>
            <a:pPr lvl="1"/>
            <a:r>
              <a:rPr lang="sr-Cyrl-RS" dirty="0">
                <a:latin typeface="Times New Roman" panose="02020603050405020304" pitchFamily="18" charset="0"/>
                <a:cs typeface="Times New Roman" panose="02020603050405020304" pitchFamily="18" charset="0"/>
              </a:rPr>
              <a:t>9.3% размишља да оде у приватни сектор здравства (подједнако и медицински техничари и лекари), </a:t>
            </a:r>
          </a:p>
          <a:p>
            <a:pPr lvl="1"/>
            <a:r>
              <a:rPr lang="sr-Cyrl-RS" dirty="0">
                <a:latin typeface="Times New Roman" panose="02020603050405020304" pitchFamily="18" charset="0"/>
                <a:cs typeface="Times New Roman" panose="02020603050405020304" pitchFamily="18" charset="0"/>
              </a:rPr>
              <a:t>12,5% да раде послове ван здравствене заштите,  </a:t>
            </a:r>
          </a:p>
          <a:p>
            <a:pPr lvl="1"/>
            <a:r>
              <a:rPr lang="sr-Cyrl-RS" dirty="0">
                <a:latin typeface="Times New Roman" panose="02020603050405020304" pitchFamily="18" charset="0"/>
                <a:cs typeface="Times New Roman" panose="02020603050405020304" pitchFamily="18" charset="0"/>
              </a:rPr>
              <a:t>9% рамишља о одласку и иностранство </a:t>
            </a:r>
          </a:p>
          <a:p>
            <a:r>
              <a:rPr lang="sr-Cyrl-RS" sz="2400" dirty="0">
                <a:latin typeface="Times New Roman" panose="02020603050405020304" pitchFamily="18" charset="0"/>
                <a:cs typeface="Times New Roman" panose="02020603050405020304" pitchFamily="18" charset="0"/>
              </a:rPr>
              <a:t>О раду ван здравственог система и одласку у иностранство претежно размишљају медицинске сестре/техничари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30439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2515B2C-9178-150F-0AE6-597CCCF8CD46}"/>
              </a:ext>
            </a:extLst>
          </p:cNvPr>
          <p:cNvSpPr>
            <a:spLocks noGrp="1"/>
          </p:cNvSpPr>
          <p:nvPr>
            <p:ph type="title"/>
          </p:nvPr>
        </p:nvSpPr>
        <p:spPr>
          <a:xfrm>
            <a:off x="0" y="18255"/>
            <a:ext cx="12192000" cy="1325563"/>
          </a:xfrm>
        </p:spPr>
        <p:txBody>
          <a:bodyPr>
            <a:noAutofit/>
          </a:bodyPr>
          <a:lstStyle/>
          <a:p>
            <a:r>
              <a:rPr lang="sr-Cyrl-RS" sz="3600" dirty="0">
                <a:latin typeface="Times New Roman" panose="02020603050405020304" pitchFamily="18" charset="0"/>
                <a:cs typeface="Times New Roman" panose="02020603050405020304" pitchFamily="18" charset="0"/>
              </a:rPr>
              <a:t>Резултати и дискусија: Самопроцена здравља</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4DFF17F-5159-E551-BDB4-70D18EC06272}"/>
              </a:ext>
            </a:extLst>
          </p:cNvPr>
          <p:cNvSpPr>
            <a:spLocks noGrp="1"/>
          </p:cNvSpPr>
          <p:nvPr>
            <p:ph idx="1"/>
          </p:nvPr>
        </p:nvSpPr>
        <p:spPr>
          <a:xfrm>
            <a:off x="336885" y="1796749"/>
            <a:ext cx="5881036" cy="4351338"/>
          </a:xfrm>
        </p:spPr>
        <p:txBody>
          <a:bodyPr>
            <a:noAutofit/>
          </a:bodyPr>
          <a:lstStyle/>
          <a:p>
            <a:r>
              <a:rPr lang="en-US" sz="2400" dirty="0" err="1">
                <a:latin typeface="Times New Roman" panose="02020603050405020304" pitchFamily="18" charset="0"/>
                <a:cs typeface="Times New Roman" panose="02020603050405020304" pitchFamily="18" charset="0"/>
              </a:rPr>
              <a:t>Самопроцена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општег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здравља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представља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субјективну</a:t>
            </a:r>
            <a:r>
              <a:rPr lang="en-US" sz="2400" dirty="0">
                <a:latin typeface="Times New Roman" panose="02020603050405020304" pitchFamily="18" charset="0"/>
                <a:cs typeface="Times New Roman" panose="02020603050405020304" pitchFamily="18" charset="0"/>
              </a:rPr>
              <a:t> </a:t>
            </a:r>
            <a:r>
              <a:rPr lang="sr-Cyrl-RS" sz="2400" dirty="0">
                <a:latin typeface="Times New Roman" panose="02020603050405020304" pitchFamily="18" charset="0"/>
                <a:cs typeface="Times New Roman" panose="02020603050405020304" pitchFamily="18" charset="0"/>
              </a:rPr>
              <a:t>процену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испитаника</a:t>
            </a:r>
            <a:r>
              <a:rPr lang="en-US" sz="2400" dirty="0">
                <a:latin typeface="Times New Roman" panose="02020603050405020304" pitchFamily="18" charset="0"/>
                <a:cs typeface="Times New Roman" panose="02020603050405020304" pitchFamily="18" charset="0"/>
              </a:rPr>
              <a:t> </a:t>
            </a:r>
            <a:r>
              <a:rPr lang="sr-Cyrl-RS" sz="2400" dirty="0">
                <a:latin typeface="Times New Roman" panose="02020603050405020304" pitchFamily="18" charset="0"/>
                <a:cs typeface="Times New Roman" panose="02020603050405020304" pitchFamily="18" charset="0"/>
              </a:rPr>
              <a:t>о стању сопственог здравља и </a:t>
            </a:r>
            <a:r>
              <a:rPr lang="en-US" sz="2400" dirty="0" err="1">
                <a:latin typeface="Times New Roman" panose="02020603050405020304" pitchFamily="18" charset="0"/>
                <a:cs typeface="Times New Roman" panose="02020603050405020304" pitchFamily="18" charset="0"/>
              </a:rPr>
              <a:t>често</a:t>
            </a:r>
            <a:r>
              <a:rPr lang="en-US" sz="2400" dirty="0">
                <a:latin typeface="Times New Roman" panose="02020603050405020304" pitchFamily="18" charset="0"/>
                <a:cs typeface="Times New Roman" panose="02020603050405020304" pitchFamily="18" charset="0"/>
              </a:rPr>
              <a:t> </a:t>
            </a:r>
            <a:r>
              <a:rPr lang="sr-Cyrl-RS" sz="2400" dirty="0">
                <a:latin typeface="Times New Roman" panose="02020603050405020304" pitchFamily="18" charset="0"/>
                <a:cs typeface="Times New Roman" panose="02020603050405020304" pitchFamily="18" charset="0"/>
              </a:rPr>
              <a:t>се може довести у везу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са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објективним</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стањем</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здравља</a:t>
            </a:r>
            <a:r>
              <a:rPr lang="en-US" sz="2400" dirty="0">
                <a:latin typeface="Times New Roman" panose="02020603050405020304" pitchFamily="18" charset="0"/>
                <a:cs typeface="Times New Roman" panose="02020603050405020304" pitchFamily="18" charset="0"/>
              </a:rPr>
              <a:t> и </a:t>
            </a:r>
            <a:r>
              <a:rPr lang="en-US" sz="2400" dirty="0" err="1">
                <a:latin typeface="Times New Roman" panose="02020603050405020304" pitchFamily="18" charset="0"/>
                <a:cs typeface="Times New Roman" panose="02020603050405020304" pitchFamily="18" charset="0"/>
              </a:rPr>
              <a:t>квалитетом</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живота</a:t>
            </a:r>
            <a:r>
              <a:rPr lang="sr-Cyrl-RS" sz="2400" dirty="0">
                <a:latin typeface="Times New Roman" panose="02020603050405020304" pitchFamily="18" charset="0"/>
                <a:cs typeface="Times New Roman" panose="02020603050405020304" pitchFamily="18" charset="0"/>
              </a:rPr>
              <a:t> појединца</a:t>
            </a:r>
          </a:p>
          <a:p>
            <a:r>
              <a:rPr lang="sr-Cyrl-RS" sz="2400" dirty="0">
                <a:latin typeface="Times New Roman" panose="02020603050405020304" pitchFamily="18" charset="0"/>
                <a:cs typeface="Times New Roman" panose="02020603050405020304" pitchFamily="18" charset="0"/>
              </a:rPr>
              <a:t>Према неким истраживањима овај показатељ сматра се значајним предиктором </a:t>
            </a:r>
            <a:r>
              <a:rPr lang="en-US" sz="2400" dirty="0" err="1">
                <a:latin typeface="Times New Roman" panose="02020603050405020304" pitchFamily="18" charset="0"/>
                <a:cs typeface="Times New Roman" panose="02020603050405020304" pitchFamily="18" charset="0"/>
              </a:rPr>
              <a:t>морталитета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морбидитета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функционалних</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ограничења</a:t>
            </a:r>
            <a:r>
              <a:rPr lang="en-US" sz="2400" dirty="0">
                <a:latin typeface="Times New Roman" panose="02020603050405020304" pitchFamily="18" charset="0"/>
                <a:cs typeface="Times New Roman" panose="02020603050405020304" pitchFamily="18" charset="0"/>
              </a:rPr>
              <a:t> и </a:t>
            </a:r>
            <a:r>
              <a:rPr lang="sr-Cyrl-RS" sz="2400" dirty="0">
                <a:latin typeface="Times New Roman" panose="02020603050405020304" pitchFamily="18" charset="0"/>
                <a:cs typeface="Times New Roman" panose="02020603050405020304" pitchFamily="18" charset="0"/>
              </a:rPr>
              <a:t>степена </a:t>
            </a:r>
            <a:r>
              <a:rPr lang="en-US" sz="2400" dirty="0" err="1">
                <a:latin typeface="Times New Roman" panose="02020603050405020304" pitchFamily="18" charset="0"/>
                <a:cs typeface="Times New Roman" panose="02020603050405020304" pitchFamily="18" charset="0"/>
              </a:rPr>
              <a:t>коришћења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здравствене</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заштите</a:t>
            </a:r>
            <a:endParaRPr lang="sr-Cyrl-RS" sz="2400" dirty="0">
              <a:latin typeface="Times New Roman" panose="02020603050405020304" pitchFamily="18" charset="0"/>
              <a:cs typeface="Times New Roman" panose="02020603050405020304" pitchFamily="18" charset="0"/>
            </a:endParaRPr>
          </a:p>
          <a:p>
            <a:endParaRPr lang="sr-Cyrl-RS" sz="2400" dirty="0">
              <a:latin typeface="Times New Roman" panose="02020603050405020304" pitchFamily="18" charset="0"/>
              <a:cs typeface="Times New Roman" panose="02020603050405020304" pitchFamily="18" charset="0"/>
            </a:endParaRPr>
          </a:p>
        </p:txBody>
      </p:sp>
      <p:graphicFrame>
        <p:nvGraphicFramePr>
          <p:cNvPr id="5" name="Chart 4">
            <a:extLst>
              <a:ext uri="{FF2B5EF4-FFF2-40B4-BE49-F238E27FC236}">
                <a16:creationId xmlns:a16="http://schemas.microsoft.com/office/drawing/2014/main" id="{28898545-CEEC-C168-FF3B-620BD6D3B918}"/>
              </a:ext>
            </a:extLst>
          </p:cNvPr>
          <p:cNvGraphicFramePr>
            <a:graphicFrameLocks/>
          </p:cNvGraphicFramePr>
          <p:nvPr>
            <p:extLst>
              <p:ext uri="{D42A27DB-BD31-4B8C-83A1-F6EECF244321}">
                <p14:modId xmlns:p14="http://schemas.microsoft.com/office/powerpoint/2010/main" val="2507094568"/>
              </p:ext>
            </p:extLst>
          </p:nvPr>
        </p:nvGraphicFramePr>
        <p:xfrm>
          <a:off x="5873578" y="1690688"/>
          <a:ext cx="4992130" cy="388632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D8E4E8E2-9136-7AA1-7EE3-5F795221C5A7}"/>
              </a:ext>
            </a:extLst>
          </p:cNvPr>
          <p:cNvSpPr txBox="1"/>
          <p:nvPr/>
        </p:nvSpPr>
        <p:spPr>
          <a:xfrm>
            <a:off x="6647935" y="5692346"/>
            <a:ext cx="4705865" cy="646331"/>
          </a:xfrm>
          <a:prstGeom prst="rect">
            <a:avLst/>
          </a:prstGeom>
          <a:noFill/>
        </p:spPr>
        <p:txBody>
          <a:bodyPr wrap="square" rtlCol="0">
            <a:spAutoFit/>
          </a:bodyPr>
          <a:lstStyle/>
          <a:p>
            <a:pPr algn="ctr"/>
            <a:r>
              <a:rPr lang="en-US" dirty="0" err="1">
                <a:latin typeface="Times New Roman" panose="02020603050405020304" pitchFamily="18" charset="0"/>
                <a:cs typeface="Times New Roman" panose="02020603050405020304" pitchFamily="18" charset="0"/>
              </a:rPr>
              <a:t>Самопроцена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општег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здравља</a:t>
            </a:r>
            <a:r>
              <a:rPr lang="sr-Cyrl-RS" dirty="0">
                <a:latin typeface="Times New Roman" panose="02020603050405020304" pitchFamily="18" charset="0"/>
                <a:cs typeface="Times New Roman" panose="02020603050405020304" pitchFamily="18" charset="0"/>
              </a:rPr>
              <a:t> запослених у ОБ Кикинда</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09724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342</TotalTime>
  <Words>3443</Words>
  <Application>Microsoft Office PowerPoint</Application>
  <PresentationFormat>Widescreen</PresentationFormat>
  <Paragraphs>680</Paragraphs>
  <Slides>41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Calibri Light</vt:lpstr>
      <vt:lpstr>Times New Roman</vt:lpstr>
      <vt:lpstr>Office Theme</vt:lpstr>
      <vt:lpstr>Задовољство запослених ОБ Кикинда</vt:lpstr>
      <vt:lpstr>Метод:</vt:lpstr>
      <vt:lpstr>Резултати и дискусија: Општи подаци о запосленима</vt:lpstr>
      <vt:lpstr>Резултати и дискусија:Општи подаци о запосленима</vt:lpstr>
      <vt:lpstr>Резултати и дискусија: Задовољство запослених послом – Карактериистике радног места</vt:lpstr>
      <vt:lpstr>Резултати и дискусија: Задовољство запослених послом – Карактериистике радног места</vt:lpstr>
      <vt:lpstr>Резултати и дискусија: Задовољство запослених послом – Изложеност стресу</vt:lpstr>
      <vt:lpstr>Резултати и дискусија: Задовољство запослених послом – Промена посла </vt:lpstr>
      <vt:lpstr>Резултати и дискусија: Самопроцена здравља</vt:lpstr>
      <vt:lpstr>Резултати и дискусија: Превентивни прегледи </vt:lpstr>
      <vt:lpstr>Резултати и дискусија: Превентивни прегледи у претходне 3 године</vt:lpstr>
      <vt:lpstr>PowerPoint Presentation</vt:lpstr>
      <vt:lpstr>PowerPoint Presentation</vt:lpstr>
      <vt:lpstr>PowerPoint Presentation</vt:lpstr>
      <vt:lpstr>PowerPoint Presentation</vt:lpstr>
      <vt:lpstr>PowerPoint Presentation</vt:lpstr>
      <vt:lpstr>Резултати и дискусија: Хроничне болести</vt:lpstr>
      <vt:lpstr>PowerPoint Presentation</vt:lpstr>
      <vt:lpstr>PowerPoint Presentation</vt:lpstr>
      <vt:lpstr>Задовољство корисника ОБ Кикинда</vt:lpstr>
      <vt:lpstr>Метод:</vt:lpstr>
      <vt:lpstr>  Резултати и дискусија: Специјалистичко-консултативне службе  </vt:lpstr>
      <vt:lpstr>  Резултати и дискусија: Специјалистичко-консултативне службе  </vt:lpstr>
      <vt:lpstr>  Резултати и дискусија: Специјалистичко-консултативне службе  </vt:lpstr>
      <vt:lpstr>  Резултати и дискусија: Специјалистичко-консултативне службе  </vt:lpstr>
      <vt:lpstr>  Резултати и дискусија: Специјалистичко-консултативне службе  </vt:lpstr>
      <vt:lpstr>  Резултати и дискусија: Стационарна делатност  </vt:lpstr>
      <vt:lpstr>  Резултати и дискусија: Стационарна делатност  </vt:lpstr>
      <vt:lpstr>  Резултати и дискусија: Стационарна делатност  </vt:lpstr>
      <vt:lpstr>Задовољство корисника лечења хроничним програмом дијализе  ОБ Кикинда</vt:lpstr>
      <vt:lpstr>Метод:</vt:lpstr>
      <vt:lpstr> Резултати и дискусија: Дијализа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Задовољство запослених ОБ Кикинда</dc:title>
  <dc:creator>Jelena Brcanski</dc:creator>
  <cp:lastModifiedBy>PC</cp:lastModifiedBy>
  <cp:revision>78</cp:revision>
  <dcterms:created xsi:type="dcterms:W3CDTF">2026-01-05T09:36:38Z</dcterms:created>
  <dcterms:modified xsi:type="dcterms:W3CDTF">2026-01-09T10:04:48Z</dcterms:modified>
</cp:coreProperties>
</file>