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brcanski_jelena\Desktop\2022%20desk\Kikinda\&#1082;&#1080;&#1082;&#1080;&#1085;&#1076;&#1072;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brcanski_jelena\Desktop\&#1050;&#1080;&#1082;&#1080;&#1085;&#1076;&#1072;\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DE-4A36-AB9C-CC7D73D830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Мушкарци</c:v>
                </c:pt>
                <c:pt idx="1">
                  <c:v>Жене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0.67000000000000015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DE-4A36-AB9C-CC7D73D830B8}"/>
            </c:ext>
          </c:extLst>
        </c:ser>
        <c:dLbls/>
        <c:gapWidth val="219"/>
        <c:overlap val="-27"/>
        <c:axId val="34304768"/>
        <c:axId val="34306304"/>
      </c:barChart>
      <c:catAx>
        <c:axId val="34304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6304"/>
        <c:crosses val="autoZero"/>
        <c:auto val="1"/>
        <c:lblAlgn val="ctr"/>
        <c:lblOffset val="100"/>
      </c:catAx>
      <c:valAx>
        <c:axId val="34306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59-47B0-A3A2-10A67014F8BA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E59-47B0-A3A2-10A67014F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испод 35</c:v>
                </c:pt>
                <c:pt idx="1">
                  <c:v>од 35 до 55</c:v>
                </c:pt>
                <c:pt idx="2">
                  <c:v>55 и више година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0.24000000000000002</c:v>
                </c:pt>
                <c:pt idx="1">
                  <c:v>0.47000000000000003</c:v>
                </c:pt>
                <c:pt idx="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59-47B0-A3A2-10A67014F8BA}"/>
            </c:ext>
          </c:extLst>
        </c:ser>
        <c:dLbls/>
        <c:gapWidth val="219"/>
        <c:overlap val="-27"/>
        <c:axId val="35466624"/>
        <c:axId val="35480704"/>
      </c:barChart>
      <c:catAx>
        <c:axId val="35466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0704"/>
        <c:crosses val="autoZero"/>
        <c:auto val="1"/>
        <c:lblAlgn val="ctr"/>
        <c:lblOffset val="100"/>
      </c:catAx>
      <c:valAx>
        <c:axId val="35480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24-45F7-B045-F76BF7E45C27}"/>
              </c:ext>
            </c:extLst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B24-45F7-B045-F76BF7E45C27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24-45F7-B045-F76BF7E45C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Не размишљаја о промени посла</c:v>
                </c:pt>
                <c:pt idx="1">
                  <c:v>Ван  сектора здравствене заштите</c:v>
                </c:pt>
                <c:pt idx="2">
                  <c:v>Одлазак у иностранство</c:v>
                </c:pt>
                <c:pt idx="3">
                  <c:v>Приватни сектор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0.73100000000000009</c:v>
                </c:pt>
                <c:pt idx="1">
                  <c:v>0.10400000000000001</c:v>
                </c:pt>
                <c:pt idx="2">
                  <c:v>9.1000000000000025E-2</c:v>
                </c:pt>
                <c:pt idx="3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4-45F7-B045-F76BF7E45C27}"/>
            </c:ext>
          </c:extLst>
        </c:ser>
        <c:dLbls/>
        <c:gapWidth val="219"/>
        <c:overlap val="-27"/>
        <c:axId val="36616064"/>
        <c:axId val="36617600"/>
      </c:barChart>
      <c:catAx>
        <c:axId val="36616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17600"/>
        <c:crosses val="autoZero"/>
        <c:auto val="1"/>
        <c:lblAlgn val="ctr"/>
        <c:lblOffset val="100"/>
      </c:catAx>
      <c:valAx>
        <c:axId val="36617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1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Sheet14!$J$19</c:f>
              <c:strCache>
                <c:ptCount val="1"/>
                <c:pt idx="0">
                  <c:v>Доктор медицине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Sheet14!$K$19:$N$19</c:f>
              <c:numCache>
                <c:formatCode>0.0%</c:formatCode>
                <c:ptCount val="4"/>
                <c:pt idx="0">
                  <c:v>0.31818181818181823</c:v>
                </c:pt>
                <c:pt idx="1">
                  <c:v>6.4516129032258077E-2</c:v>
                </c:pt>
                <c:pt idx="2">
                  <c:v>7.4074074074074084E-2</c:v>
                </c:pt>
                <c:pt idx="3">
                  <c:v>0.12442396313364057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F3-43D2-9729-4DCF9AEF8DEA}"/>
            </c:ext>
          </c:extLst>
        </c:ser>
        <c:ser>
          <c:idx val="1"/>
          <c:order val="1"/>
          <c:tx>
            <c:strRef>
              <c:f>Sheet14!$J$20</c:f>
              <c:strCache>
                <c:ptCount val="1"/>
                <c:pt idx="0">
                  <c:v>Магистар фармације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Sheet14!$K$20:$N$20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9.2165898617511538E-3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F3-43D2-9729-4DCF9AEF8DEA}"/>
            </c:ext>
          </c:extLst>
        </c:ser>
        <c:ser>
          <c:idx val="2"/>
          <c:order val="2"/>
          <c:tx>
            <c:strRef>
              <c:f>Sheet14!$J$21</c:f>
              <c:strCache>
                <c:ptCount val="1"/>
                <c:pt idx="0">
                  <c:v>Медицинска сестра/техничар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Sheet14!$K$21:$N$21</c:f>
              <c:numCache>
                <c:formatCode>0.0%</c:formatCode>
                <c:ptCount val="4"/>
                <c:pt idx="0">
                  <c:v>0.5</c:v>
                </c:pt>
                <c:pt idx="1">
                  <c:v>0.70967741935483886</c:v>
                </c:pt>
                <c:pt idx="2">
                  <c:v>0.77777777777777779</c:v>
                </c:pt>
                <c:pt idx="3">
                  <c:v>0.50230414746543772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F3-43D2-9729-4DCF9AEF8DEA}"/>
            </c:ext>
          </c:extLst>
        </c:ser>
        <c:ser>
          <c:idx val="3"/>
          <c:order val="3"/>
          <c:tx>
            <c:strRef>
              <c:f>Sheet14!$J$22</c:f>
              <c:strCache>
                <c:ptCount val="1"/>
                <c:pt idx="0">
                  <c:v>Здравствени сарадник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Sheet14!$K$22:$N$22</c:f>
              <c:numCache>
                <c:formatCode>0.0%</c:formatCode>
                <c:ptCount val="4"/>
                <c:pt idx="0">
                  <c:v>0</c:v>
                </c:pt>
                <c:pt idx="1">
                  <c:v>3.2258064516129038E-2</c:v>
                </c:pt>
                <c:pt idx="2">
                  <c:v>0</c:v>
                </c:pt>
                <c:pt idx="3">
                  <c:v>3.6866359447004615E-2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F3-43D2-9729-4DCF9AEF8DEA}"/>
            </c:ext>
          </c:extLst>
        </c:ser>
        <c:ser>
          <c:idx val="4"/>
          <c:order val="4"/>
          <c:tx>
            <c:strRef>
              <c:f>Sheet14!$J$23</c:f>
              <c:strCache>
                <c:ptCount val="1"/>
                <c:pt idx="0">
                  <c:v>Административни радник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Sheet14!$K$23:$N$23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3.7037037037037042E-2</c:v>
                </c:pt>
                <c:pt idx="3">
                  <c:v>3.6866359447004615E-2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F3-43D2-9729-4DCF9AEF8DEA}"/>
            </c:ext>
          </c:extLst>
        </c:ser>
        <c:ser>
          <c:idx val="5"/>
          <c:order val="5"/>
          <c:tx>
            <c:strRef>
              <c:f>Sheet14!$J$24</c:f>
              <c:strCache>
                <c:ptCount val="1"/>
                <c:pt idx="0">
                  <c:v>Технички радник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Sheet14!$K$24:$N$24</c:f>
              <c:numCache>
                <c:formatCode>0.0%</c:formatCode>
                <c:ptCount val="4"/>
                <c:pt idx="0">
                  <c:v>9.0909090909090953E-2</c:v>
                </c:pt>
                <c:pt idx="1">
                  <c:v>0.12903225806451613</c:v>
                </c:pt>
                <c:pt idx="2">
                  <c:v>7.4074074074074084E-2</c:v>
                </c:pt>
                <c:pt idx="3">
                  <c:v>0.29032258064516137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F3-43D2-9729-4DCF9AEF8DEA}"/>
            </c:ext>
          </c:extLst>
        </c:ser>
        <c:ser>
          <c:idx val="6"/>
          <c:order val="6"/>
          <c:tx>
            <c:strRef>
              <c:f>Sheet14!$J$25</c:f>
              <c:strCache>
                <c:ptCount val="1"/>
                <c:pt idx="0">
                  <c:v>недостајући подаци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Sheet14!$K$18:$N$18</c:f>
              <c:strCache>
                <c:ptCount val="4"/>
                <c:pt idx="0">
                  <c:v>Одлазак у приватни сектор здравства</c:v>
                </c:pt>
                <c:pt idx="1">
                  <c:v>Обављање послова ван здравствене заштите</c:v>
                </c:pt>
                <c:pt idx="2">
                  <c:v>Одлазак у иностранство</c:v>
                </c:pt>
                <c:pt idx="3">
                  <c:v>Без размишљања о промени посла</c:v>
                </c:pt>
              </c:strCache>
            </c:strRef>
          </c:cat>
          <c:val>
            <c:numRef>
              <c:f>Sheet14!$K$25:$N$25</c:f>
              <c:numCache>
                <c:formatCode>0.0%</c:formatCode>
                <c:ptCount val="4"/>
                <c:pt idx="0">
                  <c:v>9.0909090909090953E-2</c:v>
                </c:pt>
                <c:pt idx="1">
                  <c:v>6.4516129032258077E-2</c:v>
                </c:pt>
                <c:pt idx="2">
                  <c:v>3.7037037037037042E-2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F3-43D2-9729-4DCF9AEF8DEA}"/>
            </c:ext>
          </c:extLst>
        </c:ser>
        <c:dLbls/>
        <c:overlap val="100"/>
        <c:axId val="62215296"/>
        <c:axId val="62216832"/>
      </c:barChart>
      <c:catAx>
        <c:axId val="622152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6832"/>
        <c:crosses val="autoZero"/>
        <c:auto val="1"/>
        <c:lblAlgn val="ctr"/>
        <c:lblOffset val="100"/>
      </c:catAx>
      <c:valAx>
        <c:axId val="622168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2B-46C2-A2C5-D416DD9F14DC}"/>
              </c:ext>
            </c:extLst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2B-46C2-A2C5-D416DD9F14DC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2B-46C2-A2C5-D416DD9F14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Не размишљаја о промени посла</c:v>
                </c:pt>
                <c:pt idx="1">
                  <c:v>Ван  сектора здравствене заштите</c:v>
                </c:pt>
                <c:pt idx="2">
                  <c:v>Одлазак у иностранство</c:v>
                </c:pt>
                <c:pt idx="3">
                  <c:v>Приватни сектор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0.73100000000000009</c:v>
                </c:pt>
                <c:pt idx="1">
                  <c:v>0.10400000000000001</c:v>
                </c:pt>
                <c:pt idx="2">
                  <c:v>9.1000000000000025E-2</c:v>
                </c:pt>
                <c:pt idx="3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2B-46C2-A2C5-D416DD9F14DC}"/>
            </c:ext>
          </c:extLst>
        </c:ser>
        <c:dLbls/>
        <c:gapWidth val="219"/>
        <c:overlap val="-27"/>
        <c:axId val="62270080"/>
        <c:axId val="62284160"/>
      </c:barChart>
      <c:catAx>
        <c:axId val="622700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2284160"/>
        <c:crosses val="autoZero"/>
        <c:auto val="1"/>
        <c:lblAlgn val="ctr"/>
        <c:lblOffset val="100"/>
      </c:catAx>
      <c:valAx>
        <c:axId val="62284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7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Sheet5!$H$8</c:f>
              <c:strCache>
                <c:ptCount val="1"/>
                <c:pt idx="0">
                  <c:v>Непотпуна основна 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FD-4345-A34E-16D6D33B1A58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Sheet5!$G$9:$G$21</c:f>
              <c:strCache>
                <c:ptCount val="13"/>
                <c:pt idx="0">
                  <c:v>Дерматовенерологија </c:v>
                </c:pt>
                <c:pt idx="1">
                  <c:v>Физикална медицина и рехабилитација </c:v>
                </c:pt>
                <c:pt idx="2">
                  <c:v>Гинекологија и акушерство</c:v>
                </c:pt>
                <c:pt idx="3">
                  <c:v>Хирургија - офталмологија </c:v>
                </c:pt>
                <c:pt idx="4">
                  <c:v>Хирургија - општа хирургија </c:v>
                </c:pt>
                <c:pt idx="5">
                  <c:v>Хирургија - оториноларингологија </c:v>
                </c:pt>
                <c:pt idx="6">
                  <c:v>Инфектологија </c:v>
                </c:pt>
                <c:pt idx="7">
                  <c:v>Интерна медицина - Хематологија </c:v>
                </c:pt>
                <c:pt idx="8">
                  <c:v>Интерна медицина </c:v>
                </c:pt>
                <c:pt idx="9">
                  <c:v>Неурологија </c:v>
                </c:pt>
                <c:pt idx="10">
                  <c:v>Онкологија </c:v>
                </c:pt>
                <c:pt idx="11">
                  <c:v>Педијатрија </c:v>
                </c:pt>
                <c:pt idx="12">
                  <c:v>Психијатрија </c:v>
                </c:pt>
              </c:strCache>
            </c:strRef>
          </c:cat>
          <c:val>
            <c:numRef>
              <c:f>Sheet5!$H$9:$H$21</c:f>
              <c:numCache>
                <c:formatCode>0.00%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0.66666666666666663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D-4345-A34E-16D6D33B1A58}"/>
            </c:ext>
          </c:extLst>
        </c:ser>
        <c:ser>
          <c:idx val="1"/>
          <c:order val="1"/>
          <c:tx>
            <c:strRef>
              <c:f>Sheet5!$I$8</c:f>
              <c:strCache>
                <c:ptCount val="1"/>
                <c:pt idx="0">
                  <c:v>Основна 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5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1FD-4345-A34E-16D6D33B1A58}"/>
                </c:ext>
              </c:extLst>
            </c:dLbl>
            <c:dLbl>
              <c:idx val="7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FD-4345-A34E-16D6D33B1A58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Sheet5!$G$9:$G$21</c:f>
              <c:strCache>
                <c:ptCount val="13"/>
                <c:pt idx="0">
                  <c:v>Дерматовенерологија </c:v>
                </c:pt>
                <c:pt idx="1">
                  <c:v>Физикална медицина и рехабилитација </c:v>
                </c:pt>
                <c:pt idx="2">
                  <c:v>Гинекологија и акушерство</c:v>
                </c:pt>
                <c:pt idx="3">
                  <c:v>Хирургија - офталмологија </c:v>
                </c:pt>
                <c:pt idx="4">
                  <c:v>Хирургија - општа хирургија </c:v>
                </c:pt>
                <c:pt idx="5">
                  <c:v>Хирургија - оториноларингологија </c:v>
                </c:pt>
                <c:pt idx="6">
                  <c:v>Инфектологија </c:v>
                </c:pt>
                <c:pt idx="7">
                  <c:v>Интерна медицина - Хематологија </c:v>
                </c:pt>
                <c:pt idx="8">
                  <c:v>Интерна медицина </c:v>
                </c:pt>
                <c:pt idx="9">
                  <c:v>Неурологија </c:v>
                </c:pt>
                <c:pt idx="10">
                  <c:v>Онкологија </c:v>
                </c:pt>
                <c:pt idx="11">
                  <c:v>Педијатрија </c:v>
                </c:pt>
                <c:pt idx="12">
                  <c:v>Психијатрија </c:v>
                </c:pt>
              </c:strCache>
            </c:strRef>
          </c:cat>
          <c:val>
            <c:numRef>
              <c:f>Sheet5!$I$9:$I$21</c:f>
              <c:numCache>
                <c:formatCode>0.00%</c:formatCode>
                <c:ptCount val="13"/>
                <c:pt idx="0">
                  <c:v>0.2</c:v>
                </c:pt>
                <c:pt idx="1">
                  <c:v>0.1</c:v>
                </c:pt>
                <c:pt idx="2">
                  <c:v>0.16666666666666666</c:v>
                </c:pt>
                <c:pt idx="3">
                  <c:v>0.25</c:v>
                </c:pt>
                <c:pt idx="4">
                  <c:v>3.4482758620689655E-2</c:v>
                </c:pt>
                <c:pt idx="5">
                  <c:v>0.46153846153846162</c:v>
                </c:pt>
                <c:pt idx="6">
                  <c:v>0</c:v>
                </c:pt>
                <c:pt idx="7">
                  <c:v>0.55000000000000004</c:v>
                </c:pt>
                <c:pt idx="8">
                  <c:v>0.27272727272727276</c:v>
                </c:pt>
                <c:pt idx="9">
                  <c:v>9.0909090909090939E-2</c:v>
                </c:pt>
                <c:pt idx="10">
                  <c:v>0</c:v>
                </c:pt>
                <c:pt idx="11">
                  <c:v>0.2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FD-4345-A34E-16D6D33B1A58}"/>
            </c:ext>
          </c:extLst>
        </c:ser>
        <c:ser>
          <c:idx val="2"/>
          <c:order val="2"/>
          <c:tx>
            <c:strRef>
              <c:f>Sheet5!$J$8</c:f>
              <c:strCache>
                <c:ptCount val="1"/>
                <c:pt idx="0">
                  <c:v>Средња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Sheet5!$G$9:$G$21</c:f>
              <c:strCache>
                <c:ptCount val="13"/>
                <c:pt idx="0">
                  <c:v>Дерматовенерологија </c:v>
                </c:pt>
                <c:pt idx="1">
                  <c:v>Физикална медицина и рехабилитација </c:v>
                </c:pt>
                <c:pt idx="2">
                  <c:v>Гинекологија и акушерство</c:v>
                </c:pt>
                <c:pt idx="3">
                  <c:v>Хирургија - офталмологија </c:v>
                </c:pt>
                <c:pt idx="4">
                  <c:v>Хирургија - општа хирургија </c:v>
                </c:pt>
                <c:pt idx="5">
                  <c:v>Хирургија - оториноларингологија </c:v>
                </c:pt>
                <c:pt idx="6">
                  <c:v>Инфектологија </c:v>
                </c:pt>
                <c:pt idx="7">
                  <c:v>Интерна медицина - Хематологија </c:v>
                </c:pt>
                <c:pt idx="8">
                  <c:v>Интерна медицина </c:v>
                </c:pt>
                <c:pt idx="9">
                  <c:v>Неурологија </c:v>
                </c:pt>
                <c:pt idx="10">
                  <c:v>Онкологија </c:v>
                </c:pt>
                <c:pt idx="11">
                  <c:v>Педијатрија </c:v>
                </c:pt>
                <c:pt idx="12">
                  <c:v>Психијатрија </c:v>
                </c:pt>
              </c:strCache>
            </c:strRef>
          </c:cat>
          <c:val>
            <c:numRef>
              <c:f>Sheet5!$J$9:$J$21</c:f>
              <c:numCache>
                <c:formatCode>0.00%</c:formatCode>
                <c:ptCount val="13"/>
                <c:pt idx="0">
                  <c:v>0.5</c:v>
                </c:pt>
                <c:pt idx="1">
                  <c:v>0.70000000000000007</c:v>
                </c:pt>
                <c:pt idx="2">
                  <c:v>0.33333333333333331</c:v>
                </c:pt>
                <c:pt idx="3">
                  <c:v>0.45</c:v>
                </c:pt>
                <c:pt idx="4">
                  <c:v>0.68965517241379337</c:v>
                </c:pt>
                <c:pt idx="5">
                  <c:v>0.23076923076923084</c:v>
                </c:pt>
                <c:pt idx="6">
                  <c:v>0.8</c:v>
                </c:pt>
                <c:pt idx="7">
                  <c:v>0.2</c:v>
                </c:pt>
                <c:pt idx="8">
                  <c:v>0.54545454545454541</c:v>
                </c:pt>
                <c:pt idx="9">
                  <c:v>0.72727272727272729</c:v>
                </c:pt>
                <c:pt idx="10">
                  <c:v>0.83333333333333348</c:v>
                </c:pt>
                <c:pt idx="11">
                  <c:v>0.5</c:v>
                </c:pt>
                <c:pt idx="12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FD-4345-A34E-16D6D33B1A58}"/>
            </c:ext>
          </c:extLst>
        </c:ser>
        <c:ser>
          <c:idx val="3"/>
          <c:order val="3"/>
          <c:tx>
            <c:strRef>
              <c:f>Sheet5!$K$8</c:f>
              <c:strCache>
                <c:ptCount val="1"/>
                <c:pt idx="0">
                  <c:v>Виша и висока школа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Sheet5!$G$9:$G$21</c:f>
              <c:strCache>
                <c:ptCount val="13"/>
                <c:pt idx="0">
                  <c:v>Дерматовенерологија </c:v>
                </c:pt>
                <c:pt idx="1">
                  <c:v>Физикална медицина и рехабилитација </c:v>
                </c:pt>
                <c:pt idx="2">
                  <c:v>Гинекологија и акушерство</c:v>
                </c:pt>
                <c:pt idx="3">
                  <c:v>Хирургија - офталмологија </c:v>
                </c:pt>
                <c:pt idx="4">
                  <c:v>Хирургија - општа хирургија </c:v>
                </c:pt>
                <c:pt idx="5">
                  <c:v>Хирургија - оториноларингологија </c:v>
                </c:pt>
                <c:pt idx="6">
                  <c:v>Инфектологија </c:v>
                </c:pt>
                <c:pt idx="7">
                  <c:v>Интерна медицина - Хематологија </c:v>
                </c:pt>
                <c:pt idx="8">
                  <c:v>Интерна медицина </c:v>
                </c:pt>
                <c:pt idx="9">
                  <c:v>Неурологија </c:v>
                </c:pt>
                <c:pt idx="10">
                  <c:v>Онкологија </c:v>
                </c:pt>
                <c:pt idx="11">
                  <c:v>Педијатрија </c:v>
                </c:pt>
                <c:pt idx="12">
                  <c:v>Психијатрија </c:v>
                </c:pt>
              </c:strCache>
            </c:strRef>
          </c:cat>
          <c:val>
            <c:numRef>
              <c:f>Sheet5!$K$9:$K$21</c:f>
              <c:numCache>
                <c:formatCode>0.00%</c:formatCode>
                <c:ptCount val="13"/>
                <c:pt idx="0">
                  <c:v>0.25</c:v>
                </c:pt>
                <c:pt idx="1">
                  <c:v>0.2</c:v>
                </c:pt>
                <c:pt idx="2">
                  <c:v>0.5</c:v>
                </c:pt>
                <c:pt idx="3">
                  <c:v>0.25</c:v>
                </c:pt>
                <c:pt idx="4">
                  <c:v>0.24137931034482762</c:v>
                </c:pt>
                <c:pt idx="5">
                  <c:v>0.30769230769230776</c:v>
                </c:pt>
                <c:pt idx="6">
                  <c:v>0.2</c:v>
                </c:pt>
                <c:pt idx="7">
                  <c:v>0.2</c:v>
                </c:pt>
                <c:pt idx="8">
                  <c:v>0.18181818181818188</c:v>
                </c:pt>
                <c:pt idx="9">
                  <c:v>0.18181818181818188</c:v>
                </c:pt>
                <c:pt idx="10">
                  <c:v>0</c:v>
                </c:pt>
                <c:pt idx="11">
                  <c:v>0.30000000000000004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FD-4345-A34E-16D6D33B1A58}"/>
            </c:ext>
          </c:extLst>
        </c:ser>
        <c:ser>
          <c:idx val="4"/>
          <c:order val="4"/>
          <c:tx>
            <c:strRef>
              <c:f>Sheet5!$L$8</c:f>
              <c:strCache>
                <c:ptCount val="1"/>
                <c:pt idx="0">
                  <c:v>Без наведеног степена образовања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Sheet5!$G$9:$G$21</c:f>
              <c:strCache>
                <c:ptCount val="13"/>
                <c:pt idx="0">
                  <c:v>Дерматовенерологија </c:v>
                </c:pt>
                <c:pt idx="1">
                  <c:v>Физикална медицина и рехабилитација </c:v>
                </c:pt>
                <c:pt idx="2">
                  <c:v>Гинекологија и акушерство</c:v>
                </c:pt>
                <c:pt idx="3">
                  <c:v>Хирургија - офталмологија </c:v>
                </c:pt>
                <c:pt idx="4">
                  <c:v>Хирургија - општа хирургија </c:v>
                </c:pt>
                <c:pt idx="5">
                  <c:v>Хирургија - оториноларингологија </c:v>
                </c:pt>
                <c:pt idx="6">
                  <c:v>Инфектологија </c:v>
                </c:pt>
                <c:pt idx="7">
                  <c:v>Интерна медицина - Хематологија </c:v>
                </c:pt>
                <c:pt idx="8">
                  <c:v>Интерна медицина </c:v>
                </c:pt>
                <c:pt idx="9">
                  <c:v>Неурологија </c:v>
                </c:pt>
                <c:pt idx="10">
                  <c:v>Онкологија </c:v>
                </c:pt>
                <c:pt idx="11">
                  <c:v>Педијатрија </c:v>
                </c:pt>
                <c:pt idx="12">
                  <c:v>Психијатрија </c:v>
                </c:pt>
              </c:strCache>
            </c:strRef>
          </c:cat>
          <c:val>
            <c:numRef>
              <c:f>Sheet5!$L$9:$L$21</c:f>
              <c:numCache>
                <c:formatCode>0.00%</c:formatCode>
                <c:ptCount val="13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3.4482758620689655E-2</c:v>
                </c:pt>
                <c:pt idx="5">
                  <c:v>0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  <c:pt idx="9">
                  <c:v>0</c:v>
                </c:pt>
                <c:pt idx="10">
                  <c:v>0.16666666666666666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FD-4345-A34E-16D6D33B1A58}"/>
            </c:ext>
          </c:extLst>
        </c:ser>
        <c:dLbls/>
        <c:overlap val="100"/>
        <c:axId val="64507904"/>
        <c:axId val="64509440"/>
      </c:barChart>
      <c:catAx>
        <c:axId val="64507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9440"/>
        <c:crosses val="autoZero"/>
        <c:auto val="1"/>
        <c:lblAlgn val="ctr"/>
        <c:lblOffset val="100"/>
      </c:catAx>
      <c:valAx>
        <c:axId val="6450944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0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47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9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9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86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92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0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6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7AC2-06F8-4B51-A99D-9DCDE2F6B593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A707-2F65-4F63-AF13-04B56754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8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Истраживање задовољства корисника и запослених у ОБ Кикинда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2023</a:t>
            </a:r>
            <a:r>
              <a:rPr lang="sr-Latn-RS" dirty="0"/>
              <a:t>.</a:t>
            </a:r>
            <a:r>
              <a:rPr lang="sr-Cyrl-RS" dirty="0"/>
              <a:t> 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146300"/>
            <a:ext cx="3895725" cy="1325563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Размишљање запослених о свом ангажману у наредних 5 година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54274812"/>
              </p:ext>
            </p:extLst>
          </p:nvPr>
        </p:nvGraphicFramePr>
        <p:xfrm>
          <a:off x="4772024" y="719666"/>
          <a:ext cx="60864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6543675" y="3086100"/>
            <a:ext cx="4152900" cy="2686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139363" y="2954854"/>
            <a:ext cx="528637" cy="39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87024" y="2535251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26,9%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0"/>
            <a:ext cx="116586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1" y="1285876"/>
            <a:ext cx="5791200" cy="2667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1" y="1724026"/>
            <a:ext cx="5791200" cy="2667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1" y="4014788"/>
            <a:ext cx="5791200" cy="2524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1" y="5095875"/>
            <a:ext cx="5791200" cy="2667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1" y="1990726"/>
            <a:ext cx="5791200" cy="2667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2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3A7ED44-7B59-619A-D5EB-F4C0C96E0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1695273"/>
              </p:ext>
            </p:extLst>
          </p:nvPr>
        </p:nvGraphicFramePr>
        <p:xfrm>
          <a:off x="5045375" y="646981"/>
          <a:ext cx="6246602" cy="521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C9C20A-F9FE-D1E7-8AD9-4EEAF18FB18D}"/>
              </a:ext>
            </a:extLst>
          </p:cNvPr>
          <p:cNvSpPr txBox="1">
            <a:spLocks/>
          </p:cNvSpPr>
          <p:nvPr/>
        </p:nvSpPr>
        <p:spPr>
          <a:xfrm>
            <a:off x="870975" y="1133312"/>
            <a:ext cx="3895725" cy="222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Размишљање запослених о свом ангажману у наредних 5 година у односу на занимање које обављају у установи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342949947"/>
              </p:ext>
            </p:extLst>
          </p:nvPr>
        </p:nvGraphicFramePr>
        <p:xfrm>
          <a:off x="1053463" y="3704865"/>
          <a:ext cx="3292113" cy="264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162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09" y="1121434"/>
            <a:ext cx="10534291" cy="103517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Узимајући у обзир све претходне елементе садржане у овом извештају, запослени су оценили своје опште задовољство послом који обављају укупном просечном оценом – врло добар  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137" y="2619375"/>
            <a:ext cx="61436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9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Истраживање задовољства корисника здравственом заштитом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ru-RU" dirty="0"/>
              <a:t> Истраживање задовољства корисника у Општој болници Кикинда спроводено је на петодневној популацији стационарно лечених пацијената у периоду од 20. до 24. новембра 2023. године, </a:t>
            </a:r>
          </a:p>
          <a:p>
            <a:r>
              <a:rPr lang="ru-RU" dirty="0"/>
              <a:t>И на једнодневној популацији пацијената у специјалистичким службама 22. новембра 2023. године у току радног времена специјалистичке службе. </a:t>
            </a:r>
            <a:endParaRPr lang="en-US" dirty="0"/>
          </a:p>
          <a:p>
            <a:r>
              <a:rPr lang="ru-RU" dirty="0"/>
              <a:t>У истраживању су коришћене две врсте упитника у зависности од врсте лечења и то:</a:t>
            </a:r>
          </a:p>
          <a:p>
            <a:pPr lvl="1"/>
            <a:r>
              <a:rPr lang="ru-RU" dirty="0"/>
              <a:t> „Упитник о задовољству корисника болничким лечењем“ – за стационарно лечене пацијенте и </a:t>
            </a:r>
          </a:p>
          <a:p>
            <a:pPr lvl="1"/>
            <a:r>
              <a:rPr lang="ru-RU" dirty="0"/>
              <a:t>„Упитник о задовољству корисника радом специјалистичке службе“ – за пацијенте којима је здравствена заштита пружена у специјалистичко-консултативној области.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0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 специјалистичким службама ОБ Кикинда укуно је на дан истраживања било присутно 225 пацијената, број подељених упитника био је 225, а број попуњених и враћених упитника 175.</a:t>
            </a:r>
            <a:endParaRPr lang="en-US" dirty="0"/>
          </a:p>
          <a:p>
            <a:pPr algn="just"/>
            <a:r>
              <a:rPr lang="ru-RU" dirty="0"/>
              <a:t> На одељењима кикиндске болнице у недељи истраживања било је исписано 62 пацијената, колико је и подељено упитника, док је број враћених упитника износио 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7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63A4B-3DE4-3EDE-DB25-2F64D6DF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Карактеристике испитаника–специјалистичко консултативна делатност</a:t>
            </a:r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14B8D02-61B4-1819-669A-772BDED7E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4450241"/>
              </p:ext>
            </p:extLst>
          </p:nvPr>
        </p:nvGraphicFramePr>
        <p:xfrm>
          <a:off x="3810000" y="1150070"/>
          <a:ext cx="7945225" cy="570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961125-2E2E-A9B5-625D-9B25BCA20AE4}"/>
              </a:ext>
            </a:extLst>
          </p:cNvPr>
          <p:cNvSpPr txBox="1"/>
          <p:nvPr/>
        </p:nvSpPr>
        <p:spPr>
          <a:xfrm>
            <a:off x="586596" y="1890083"/>
            <a:ext cx="3536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Од укупног броја испитаних корсника 65,1% чиниле су жене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Просечна старост испитаника била је 58,83 +/-18,45 године.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Најстарији пацијенти лечили су се у специјалистичко-консултативним амбулантама психијатрије, онкологије и офталмологије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1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908A5-35A1-A92B-823F-BB3CCAA5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46081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2400" dirty="0"/>
              <a:t>Специфичне карактеристике специјалистичко-консултативне службе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54965D-4274-3579-D947-01981C2E88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140" y="1019175"/>
            <a:ext cx="8186468" cy="5838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4EF29D-B82E-D6AC-9731-B239D663C359}"/>
              </a:ext>
            </a:extLst>
          </p:cNvPr>
          <p:cNvSpPr/>
          <p:nvPr/>
        </p:nvSpPr>
        <p:spPr>
          <a:xfrm>
            <a:off x="1787825" y="5340292"/>
            <a:ext cx="5579133" cy="22401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592651-E7BE-CCC7-3D07-99A9FC99A2C9}"/>
              </a:ext>
            </a:extLst>
          </p:cNvPr>
          <p:cNvSpPr/>
          <p:nvPr/>
        </p:nvSpPr>
        <p:spPr>
          <a:xfrm>
            <a:off x="1787825" y="5564309"/>
            <a:ext cx="5579133" cy="120499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BD417A-AAE5-F837-72A9-17E59F657B62}"/>
              </a:ext>
            </a:extLst>
          </p:cNvPr>
          <p:cNvSpPr/>
          <p:nvPr/>
        </p:nvSpPr>
        <p:spPr>
          <a:xfrm>
            <a:off x="1787823" y="5694988"/>
            <a:ext cx="5579134" cy="148714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CB564F-0591-C7F3-8652-81319A47AEDE}"/>
              </a:ext>
            </a:extLst>
          </p:cNvPr>
          <p:cNvSpPr/>
          <p:nvPr/>
        </p:nvSpPr>
        <p:spPr>
          <a:xfrm>
            <a:off x="1787824" y="5831180"/>
            <a:ext cx="5579133" cy="164035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87F206-3DCB-EB75-6013-0539CF13034C}"/>
              </a:ext>
            </a:extLst>
          </p:cNvPr>
          <p:cNvSpPr/>
          <p:nvPr/>
        </p:nvSpPr>
        <p:spPr>
          <a:xfrm>
            <a:off x="1787823" y="5999203"/>
            <a:ext cx="5579133" cy="117896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512276-4AA1-2041-B3E2-DFBC7EA58F97}"/>
              </a:ext>
            </a:extLst>
          </p:cNvPr>
          <p:cNvSpPr/>
          <p:nvPr/>
        </p:nvSpPr>
        <p:spPr>
          <a:xfrm>
            <a:off x="1753679" y="6125400"/>
            <a:ext cx="7580464" cy="309949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FA0996-3489-2FB6-7662-3C6BF752A2AE}"/>
              </a:ext>
            </a:extLst>
          </p:cNvPr>
          <p:cNvSpPr/>
          <p:nvPr/>
        </p:nvSpPr>
        <p:spPr>
          <a:xfrm>
            <a:off x="3459193" y="3644128"/>
            <a:ext cx="534838" cy="2240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54B508-240A-2E40-FC2E-237EDC2F0AEA}"/>
              </a:ext>
            </a:extLst>
          </p:cNvPr>
          <p:cNvSpPr/>
          <p:nvPr/>
        </p:nvSpPr>
        <p:spPr>
          <a:xfrm>
            <a:off x="3459193" y="5091233"/>
            <a:ext cx="534838" cy="2240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C59487-D2BA-6EF0-0096-35588E216969}"/>
              </a:ext>
            </a:extLst>
          </p:cNvPr>
          <p:cNvSpPr/>
          <p:nvPr/>
        </p:nvSpPr>
        <p:spPr>
          <a:xfrm>
            <a:off x="4510179" y="3635824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4F3E66E-C78E-E4D0-9668-3DCBA967D5EE}"/>
              </a:ext>
            </a:extLst>
          </p:cNvPr>
          <p:cNvSpPr/>
          <p:nvPr/>
        </p:nvSpPr>
        <p:spPr>
          <a:xfrm>
            <a:off x="4502811" y="4863270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3F76221-FCCC-7670-AD76-49027E9B97FB}"/>
              </a:ext>
            </a:extLst>
          </p:cNvPr>
          <p:cNvSpPr/>
          <p:nvPr/>
        </p:nvSpPr>
        <p:spPr>
          <a:xfrm>
            <a:off x="4501552" y="5121651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DD46F98-ED68-9B6F-5BE1-706158B0FE3B}"/>
              </a:ext>
            </a:extLst>
          </p:cNvPr>
          <p:cNvSpPr/>
          <p:nvPr/>
        </p:nvSpPr>
        <p:spPr>
          <a:xfrm>
            <a:off x="5526659" y="3637605"/>
            <a:ext cx="534838" cy="22401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C45F26-5945-C9AA-AB16-507097DDA99B}"/>
              </a:ext>
            </a:extLst>
          </p:cNvPr>
          <p:cNvSpPr/>
          <p:nvPr/>
        </p:nvSpPr>
        <p:spPr>
          <a:xfrm>
            <a:off x="5543911" y="5103754"/>
            <a:ext cx="534838" cy="22401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DA3B082-CAB6-F909-E607-5B5078D36813}"/>
              </a:ext>
            </a:extLst>
          </p:cNvPr>
          <p:cNvSpPr/>
          <p:nvPr/>
        </p:nvSpPr>
        <p:spPr>
          <a:xfrm>
            <a:off x="6512944" y="3349396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F61D651-76C3-2BC5-A1A4-673875276811}"/>
              </a:ext>
            </a:extLst>
          </p:cNvPr>
          <p:cNvSpPr/>
          <p:nvPr/>
        </p:nvSpPr>
        <p:spPr>
          <a:xfrm>
            <a:off x="6512944" y="3635824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A88B96A-6455-D6F5-4394-3966ECB887B4}"/>
              </a:ext>
            </a:extLst>
          </p:cNvPr>
          <p:cNvSpPr/>
          <p:nvPr/>
        </p:nvSpPr>
        <p:spPr>
          <a:xfrm>
            <a:off x="6512944" y="3933135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D077D6-57F5-43D1-E7D4-5CDADE181DBE}"/>
              </a:ext>
            </a:extLst>
          </p:cNvPr>
          <p:cNvSpPr/>
          <p:nvPr/>
        </p:nvSpPr>
        <p:spPr>
          <a:xfrm>
            <a:off x="6512944" y="4437698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F7783AC-E36A-3BA3-A1C0-3A3CAB07EF0D}"/>
              </a:ext>
            </a:extLst>
          </p:cNvPr>
          <p:cNvSpPr/>
          <p:nvPr/>
        </p:nvSpPr>
        <p:spPr>
          <a:xfrm>
            <a:off x="6512944" y="4916025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AABAA7A-B448-D1D1-E4BF-DBDBAC1A0672}"/>
              </a:ext>
            </a:extLst>
          </p:cNvPr>
          <p:cNvSpPr/>
          <p:nvPr/>
        </p:nvSpPr>
        <p:spPr>
          <a:xfrm>
            <a:off x="6512944" y="5146347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34C0133-9414-E2B2-BF11-230281B5B5D8}"/>
              </a:ext>
            </a:extLst>
          </p:cNvPr>
          <p:cNvSpPr/>
          <p:nvPr/>
        </p:nvSpPr>
        <p:spPr>
          <a:xfrm>
            <a:off x="7555303" y="1774554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D3A094C-2535-BD65-2180-C7E705EE3897}"/>
              </a:ext>
            </a:extLst>
          </p:cNvPr>
          <p:cNvSpPr/>
          <p:nvPr/>
        </p:nvSpPr>
        <p:spPr>
          <a:xfrm>
            <a:off x="6512944" y="1795059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17D5D78-489B-4BDB-3D16-84ADE569219E}"/>
              </a:ext>
            </a:extLst>
          </p:cNvPr>
          <p:cNvSpPr/>
          <p:nvPr/>
        </p:nvSpPr>
        <p:spPr>
          <a:xfrm>
            <a:off x="7555303" y="3324466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1F7B345-A488-E617-D259-14126BD2B812}"/>
              </a:ext>
            </a:extLst>
          </p:cNvPr>
          <p:cNvSpPr/>
          <p:nvPr/>
        </p:nvSpPr>
        <p:spPr>
          <a:xfrm>
            <a:off x="7529424" y="3647247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1039C82-B10B-08DF-3220-DA100F421A7C}"/>
              </a:ext>
            </a:extLst>
          </p:cNvPr>
          <p:cNvSpPr/>
          <p:nvPr/>
        </p:nvSpPr>
        <p:spPr>
          <a:xfrm>
            <a:off x="7555303" y="4421533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B782AE2-4BA5-D49E-045C-1BA3B5D04C2A}"/>
              </a:ext>
            </a:extLst>
          </p:cNvPr>
          <p:cNvSpPr/>
          <p:nvPr/>
        </p:nvSpPr>
        <p:spPr>
          <a:xfrm>
            <a:off x="7529424" y="4653073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219B0FE-06BC-4AD6-2A7A-63516E645D06}"/>
              </a:ext>
            </a:extLst>
          </p:cNvPr>
          <p:cNvSpPr/>
          <p:nvPr/>
        </p:nvSpPr>
        <p:spPr>
          <a:xfrm>
            <a:off x="7529424" y="5095771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6789E3C-8D28-5950-E37C-1D72972C2A3B}"/>
              </a:ext>
            </a:extLst>
          </p:cNvPr>
          <p:cNvSpPr/>
          <p:nvPr/>
        </p:nvSpPr>
        <p:spPr>
          <a:xfrm>
            <a:off x="8583283" y="1807706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1262A37-8BA7-F0D3-B45D-E59FD1EB4FFE}"/>
              </a:ext>
            </a:extLst>
          </p:cNvPr>
          <p:cNvSpPr/>
          <p:nvPr/>
        </p:nvSpPr>
        <p:spPr>
          <a:xfrm>
            <a:off x="8583283" y="2700514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BD23A43-06FA-CC52-6648-C09680D941D1}"/>
              </a:ext>
            </a:extLst>
          </p:cNvPr>
          <p:cNvSpPr/>
          <p:nvPr/>
        </p:nvSpPr>
        <p:spPr>
          <a:xfrm>
            <a:off x="8583283" y="3355967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18EBF09-5594-3587-13A7-145C3306BE20}"/>
              </a:ext>
            </a:extLst>
          </p:cNvPr>
          <p:cNvSpPr/>
          <p:nvPr/>
        </p:nvSpPr>
        <p:spPr>
          <a:xfrm>
            <a:off x="8595147" y="3657132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F558D94-78C4-590D-FDD0-1DF468B5AA45}"/>
              </a:ext>
            </a:extLst>
          </p:cNvPr>
          <p:cNvSpPr/>
          <p:nvPr/>
        </p:nvSpPr>
        <p:spPr>
          <a:xfrm>
            <a:off x="8583283" y="4590101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718A4EC-8185-3334-4B2E-7242C1107BC3}"/>
              </a:ext>
            </a:extLst>
          </p:cNvPr>
          <p:cNvSpPr/>
          <p:nvPr/>
        </p:nvSpPr>
        <p:spPr>
          <a:xfrm>
            <a:off x="8583283" y="5111174"/>
            <a:ext cx="534838" cy="224018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D3A094C-2535-BD65-2180-C7E705EE3897}"/>
              </a:ext>
            </a:extLst>
          </p:cNvPr>
          <p:cNvSpPr/>
          <p:nvPr/>
        </p:nvSpPr>
        <p:spPr>
          <a:xfrm>
            <a:off x="6539003" y="2720970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7D5D78-489B-4BDB-3D16-84ADE569219E}"/>
              </a:ext>
            </a:extLst>
          </p:cNvPr>
          <p:cNvSpPr/>
          <p:nvPr/>
        </p:nvSpPr>
        <p:spPr>
          <a:xfrm>
            <a:off x="7529425" y="2707498"/>
            <a:ext cx="534838" cy="22401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61497" y="4392093"/>
            <a:ext cx="477506" cy="240183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28203" y="4154083"/>
            <a:ext cx="477506" cy="240183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29985" y="4172841"/>
            <a:ext cx="477506" cy="240183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8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07F6B-70E5-A78D-81BB-C555D5C1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Коришћење лакара у приватној пракси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9B107F-768E-1D7F-16C8-F0B1065B04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887" y="1449238"/>
            <a:ext cx="8842075" cy="47962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1763F5-C9C1-1A94-E857-9607BBFB4405}"/>
              </a:ext>
            </a:extLst>
          </p:cNvPr>
          <p:cNvSpPr/>
          <p:nvPr/>
        </p:nvSpPr>
        <p:spPr>
          <a:xfrm>
            <a:off x="7746521" y="3429000"/>
            <a:ext cx="534838" cy="2240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10042-A7F1-78A7-EB42-EF01DE079F34}"/>
              </a:ext>
            </a:extLst>
          </p:cNvPr>
          <p:cNvSpPr/>
          <p:nvPr/>
        </p:nvSpPr>
        <p:spPr>
          <a:xfrm>
            <a:off x="7746521" y="5034845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93FC8D-F7C0-D402-4214-5DEE9FC2FA3E}"/>
              </a:ext>
            </a:extLst>
          </p:cNvPr>
          <p:cNvSpPr/>
          <p:nvPr/>
        </p:nvSpPr>
        <p:spPr>
          <a:xfrm>
            <a:off x="9566695" y="3472132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314204-0323-9A97-5B87-4008E7EE78AC}"/>
              </a:ext>
            </a:extLst>
          </p:cNvPr>
          <p:cNvSpPr/>
          <p:nvPr/>
        </p:nvSpPr>
        <p:spPr>
          <a:xfrm>
            <a:off x="9566695" y="2896498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219EE9-8655-BA5E-ABC9-7F09C16C7275}"/>
              </a:ext>
            </a:extLst>
          </p:cNvPr>
          <p:cNvSpPr/>
          <p:nvPr/>
        </p:nvSpPr>
        <p:spPr>
          <a:xfrm>
            <a:off x="9489057" y="5034845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xmlns="" id="{383788AF-0AAC-578B-9576-72A3980F5A4F}"/>
              </a:ext>
            </a:extLst>
          </p:cNvPr>
          <p:cNvSpPr/>
          <p:nvPr/>
        </p:nvSpPr>
        <p:spPr>
          <a:xfrm>
            <a:off x="10274060" y="3008507"/>
            <a:ext cx="534838" cy="21328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46D35A-D5B1-8CEC-1F37-A0E5BA3DEADF}"/>
              </a:ext>
            </a:extLst>
          </p:cNvPr>
          <p:cNvSpPr txBox="1"/>
          <p:nvPr/>
        </p:nvSpPr>
        <p:spPr>
          <a:xfrm>
            <a:off x="10632776" y="3751759"/>
            <a:ext cx="150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Учинити доступнијим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1219EE9-8655-BA5E-ABC9-7F09C16C7275}"/>
              </a:ext>
            </a:extLst>
          </p:cNvPr>
          <p:cNvSpPr/>
          <p:nvPr/>
        </p:nvSpPr>
        <p:spPr>
          <a:xfrm>
            <a:off x="9489057" y="4511588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58E26-9579-8240-5F4F-AF1C9C76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0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Време чекања на преглед који се десио у дану истраживања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214E1-9C62-6963-A3B0-F13F99D64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6532AE-842B-5C4F-E094-9118DE32B7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171" y="1328468"/>
            <a:ext cx="10170542" cy="5434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1C7A68-C8F2-F1C6-A3C8-391727667649}"/>
              </a:ext>
            </a:extLst>
          </p:cNvPr>
          <p:cNvSpPr/>
          <p:nvPr/>
        </p:nvSpPr>
        <p:spPr>
          <a:xfrm>
            <a:off x="1035171" y="4822707"/>
            <a:ext cx="9756474" cy="24962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926C76-F3AA-9AEA-7EAE-E039EC3FFB35}"/>
              </a:ext>
            </a:extLst>
          </p:cNvPr>
          <p:cNvSpPr/>
          <p:nvPr/>
        </p:nvSpPr>
        <p:spPr>
          <a:xfrm>
            <a:off x="8591910" y="2430013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C8CEB9-758E-19F5-50AC-1363937E880B}"/>
              </a:ext>
            </a:extLst>
          </p:cNvPr>
          <p:cNvSpPr/>
          <p:nvPr/>
        </p:nvSpPr>
        <p:spPr>
          <a:xfrm>
            <a:off x="8591909" y="3204982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CFA425-02DD-BCDE-42BA-251C4A363361}"/>
              </a:ext>
            </a:extLst>
          </p:cNvPr>
          <p:cNvSpPr/>
          <p:nvPr/>
        </p:nvSpPr>
        <p:spPr>
          <a:xfrm>
            <a:off x="8591910" y="4095587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7A590D-A4A3-880C-869D-C300EB1D57F1}"/>
              </a:ext>
            </a:extLst>
          </p:cNvPr>
          <p:cNvSpPr/>
          <p:nvPr/>
        </p:nvSpPr>
        <p:spPr>
          <a:xfrm>
            <a:off x="8591910" y="4480555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18A1B0-8B8B-FAB2-F7CD-E6F9342F3F6E}"/>
              </a:ext>
            </a:extLst>
          </p:cNvPr>
          <p:cNvSpPr/>
          <p:nvPr/>
        </p:nvSpPr>
        <p:spPr>
          <a:xfrm>
            <a:off x="8591909" y="5706137"/>
            <a:ext cx="621101" cy="824960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D4A5E1-C668-1B2D-D68C-DE23611C244F}"/>
              </a:ext>
            </a:extLst>
          </p:cNvPr>
          <p:cNvSpPr/>
          <p:nvPr/>
        </p:nvSpPr>
        <p:spPr>
          <a:xfrm>
            <a:off x="7191554" y="5894599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1D1280-5B47-CB83-8B93-505A79395020}"/>
              </a:ext>
            </a:extLst>
          </p:cNvPr>
          <p:cNvSpPr/>
          <p:nvPr/>
        </p:nvSpPr>
        <p:spPr>
          <a:xfrm>
            <a:off x="7191554" y="6337913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929F9E-6AD4-9879-F441-16759109B330}"/>
              </a:ext>
            </a:extLst>
          </p:cNvPr>
          <p:cNvSpPr/>
          <p:nvPr/>
        </p:nvSpPr>
        <p:spPr>
          <a:xfrm>
            <a:off x="7191554" y="5697269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8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Регулаторни оквир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501"/>
            <a:ext cx="10515600" cy="1640386"/>
          </a:xfrm>
        </p:spPr>
        <p:txBody>
          <a:bodyPr/>
          <a:lstStyle/>
          <a:p>
            <a:r>
              <a:rPr lang="sr-Cyrl-RS" dirty="0"/>
              <a:t>Закон о здравственој заштити</a:t>
            </a:r>
          </a:p>
          <a:p>
            <a:r>
              <a:rPr lang="sr-Cyrl-RS" dirty="0"/>
              <a:t>Правилник о показатељима квалитета здравствене заштите и о провери квалитета стручног рада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40429" y="3709853"/>
            <a:ext cx="7404462" cy="1640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Истраживање задовољства запослених у здравственој установи</a:t>
            </a:r>
          </a:p>
          <a:p>
            <a:r>
              <a:rPr lang="sr-Cyrl-RS" dirty="0"/>
              <a:t>Истраживање задовољства корисника услугама здравствене службе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3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D860E-5D4B-BF08-F210-9D9DDD6E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Посматрајући укупно, кориснци </a:t>
            </a:r>
            <a:r>
              <a:rPr lang="ru-RU" sz="2400" dirty="0" smtClean="0">
                <a:latin typeface="+mn-lt"/>
              </a:rPr>
              <a:t>специјалистичко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smtClean="0">
                <a:latin typeface="+mn-lt"/>
              </a:rPr>
              <a:t>консултативних </a:t>
            </a:r>
            <a:r>
              <a:rPr lang="ru-RU" sz="2400" dirty="0">
                <a:latin typeface="+mn-lt"/>
              </a:rPr>
              <a:t>служби ОБ Кикинда оценили су услове лечење и рад запослених у овој установи одличном просечном оценом одличан 4,60</a:t>
            </a:r>
            <a:endParaRPr lang="en-US" sz="24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4BCD4C-F548-B0DD-1D8D-24DD4E9F5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996" y="1690688"/>
            <a:ext cx="9014604" cy="470148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DC8795-CFC8-0138-C58F-2F0EA322073E}"/>
              </a:ext>
            </a:extLst>
          </p:cNvPr>
          <p:cNvSpPr/>
          <p:nvPr/>
        </p:nvSpPr>
        <p:spPr>
          <a:xfrm>
            <a:off x="9609827" y="2637723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AC1895-870E-1E2F-D7DA-79FF0BE09867}"/>
              </a:ext>
            </a:extLst>
          </p:cNvPr>
          <p:cNvSpPr/>
          <p:nvPr/>
        </p:nvSpPr>
        <p:spPr>
          <a:xfrm>
            <a:off x="9609827" y="5682847"/>
            <a:ext cx="534838" cy="224018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1E0CA4-8280-08DD-9D5C-8AEBD1658A38}"/>
              </a:ext>
            </a:extLst>
          </p:cNvPr>
          <p:cNvSpPr/>
          <p:nvPr/>
        </p:nvSpPr>
        <p:spPr>
          <a:xfrm>
            <a:off x="9609827" y="4684039"/>
            <a:ext cx="534838" cy="2240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F3F0E-0251-1EEE-7D4F-9E89A1AC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Стационарна делатност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A8D8C-DD41-D0E3-5026-8CC38039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4" y="1535502"/>
            <a:ext cx="4623759" cy="4641461"/>
          </a:xfrm>
        </p:spPr>
        <p:txBody>
          <a:bodyPr>
            <a:normAutofit fontScale="92500"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оквиру стационарне делатности у истраживању је учествовало 52 испитаника, 21 (40,38%) мушкараца и 31 (59,6%) жена, слично као и претходне године.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Просечна старост испитаника била је 54,80 +/-20,25 године. </a:t>
            </a:r>
            <a:endParaRPr lang="sr-Latn-R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Најстарији пацијенти лечили су се на одељењу дерматовенерологије, док су најмлађе кориснице здравствену заштиту оствариле на одељењу гинекологије и акушерства, исто као и претходне године </a:t>
            </a:r>
            <a:endParaRPr lang="sr-Latn-R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r-Cyrl-R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Највећи број исписаних пацијената у недељи истраживања припадао је групи испитаника са средњошколским образовањем – њих 29 (55,77%), са вишим/високим образовањем било је 11 (21,15%) исписаних пацијената, а 12 (23,08%) имало је основну школу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A83A2C-AD51-EE2F-4A91-130C60A8C6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9365" y="961535"/>
            <a:ext cx="6617262" cy="49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B3D2E-F179-286E-731B-A05BD679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+mn-lt"/>
              </a:rPr>
              <a:t>Карактеристике које се односе на услуге и организацију здравствене заштите током болничког лечења 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596A5-31EB-4385-9CBA-36003B78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7EE1EE-0D56-DCAB-6EBE-67B481A74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68" y="1416050"/>
            <a:ext cx="11221258" cy="5441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8F33AD-E964-8AE2-F63E-D362A592FE91}"/>
              </a:ext>
            </a:extLst>
          </p:cNvPr>
          <p:cNvSpPr/>
          <p:nvPr/>
        </p:nvSpPr>
        <p:spPr>
          <a:xfrm>
            <a:off x="10141788" y="5805964"/>
            <a:ext cx="494582" cy="264631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83C923-CECB-D0DA-BBB3-73C2637B60E6}"/>
              </a:ext>
            </a:extLst>
          </p:cNvPr>
          <p:cNvSpPr/>
          <p:nvPr/>
        </p:nvSpPr>
        <p:spPr>
          <a:xfrm>
            <a:off x="10141788" y="3683479"/>
            <a:ext cx="494582" cy="264631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2B13AF-A65A-E88D-16B2-4310EA6D91A7}"/>
              </a:ext>
            </a:extLst>
          </p:cNvPr>
          <p:cNvSpPr/>
          <p:nvPr/>
        </p:nvSpPr>
        <p:spPr>
          <a:xfrm>
            <a:off x="5638799" y="4498195"/>
            <a:ext cx="457201" cy="367103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9B9A81-FA81-69F5-2C37-37EDAC799698}"/>
              </a:ext>
            </a:extLst>
          </p:cNvPr>
          <p:cNvSpPr/>
          <p:nvPr/>
        </p:nvSpPr>
        <p:spPr>
          <a:xfrm>
            <a:off x="674567" y="6473527"/>
            <a:ext cx="11057357" cy="24962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9FD39-35BA-8F56-61DD-557F31AE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+mn-lt"/>
              </a:rPr>
              <a:t>Услуге сестринске неге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+mn-lt"/>
              </a:rPr>
              <a:t>на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+mn-lt"/>
              </a:rPr>
              <a:t>одељењима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08B392-4A47-5AE8-7B92-53F9E6A836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6272" y="1552755"/>
            <a:ext cx="8289985" cy="4485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B84138-C5C3-4798-4B23-0E2F64C335F2}"/>
              </a:ext>
            </a:extLst>
          </p:cNvPr>
          <p:cNvSpPr/>
          <p:nvPr/>
        </p:nvSpPr>
        <p:spPr>
          <a:xfrm>
            <a:off x="1656272" y="5619512"/>
            <a:ext cx="8289986" cy="30683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7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7B4B-3A04-5EC4-7785-228D34E0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Рад лекара на одељењима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1518D-9CCB-2EE5-7A9A-D173D58D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6F2262-EC60-E686-7B80-6CF2CA19D2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514" y="1747837"/>
            <a:ext cx="8669546" cy="4031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80A552-AEBC-4790-7476-6C078AED747F}"/>
              </a:ext>
            </a:extLst>
          </p:cNvPr>
          <p:cNvSpPr/>
          <p:nvPr/>
        </p:nvSpPr>
        <p:spPr>
          <a:xfrm>
            <a:off x="1604514" y="5377973"/>
            <a:ext cx="8462512" cy="280956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1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424BB-393A-1BB6-D4C6-A3607483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5373E-61A9-4DE5-0EC0-1739061B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280" y="2295824"/>
            <a:ext cx="4001219" cy="2064888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</a:rPr>
              <a:t>Број пацијената који зна да је у њиховом лечењу коришћен клинички пут је 25, односно скоро половина испитаних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0F05C8-E24E-BD7D-6EB7-CB0794CE3F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054" y="1141652"/>
            <a:ext cx="31718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7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16358-DCD8-C9C1-D5CA-D95D85E3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0" i="0" u="none" strike="noStrike" baseline="0" dirty="0">
                <a:solidFill>
                  <a:srgbClr val="000000"/>
                </a:solidFill>
                <a:latin typeface="+mn-lt"/>
              </a:rPr>
              <a:t>Задовољство болничким лечењем </a:t>
            </a:r>
            <a:r>
              <a:rPr lang="sr-Latn-RS" sz="2400" b="0" i="0" u="none" strike="noStrike" baseline="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sr-Cyrl-RS" sz="2400" b="0" i="0" u="none" strike="noStrike" baseline="0" dirty="0">
                <a:solidFill>
                  <a:srgbClr val="000000"/>
                </a:solidFill>
                <a:latin typeface="+mn-lt"/>
              </a:rPr>
              <a:t>укупно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F8886-1F48-418F-433F-02633822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7ED678-BA9C-0AFB-238C-A001AAD5EE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549" y="1571444"/>
            <a:ext cx="8969827" cy="5286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B397A2-1506-A262-16AC-EBB4208ACCA6}"/>
              </a:ext>
            </a:extLst>
          </p:cNvPr>
          <p:cNvSpPr/>
          <p:nvPr/>
        </p:nvSpPr>
        <p:spPr>
          <a:xfrm>
            <a:off x="1776549" y="6033235"/>
            <a:ext cx="8760822" cy="35407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915B4-2174-10CA-7CD7-D2D74BC4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ПРЕГЛЕД НАЈВАЖНИЈИХ РЕЗУЛТАТА НА ОДЕЉЕЊУ ЗА ХЕМОДИЈАЛИЗУ ОБ КИКИНДА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A405F8-4D57-CCE3-8E48-17E6AC05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Истраживање задовољства корисника на хроничном програму дијализе спроведено је у Дневној болници за дијализу ОБ Кикинда у периоду од од д 20. до 25. новембра 2023. године </a:t>
            </a:r>
          </a:p>
          <a:p>
            <a:r>
              <a:rPr lang="ru-RU" sz="2400" dirty="0"/>
              <a:t>Обухваћена је шестодневна популација пацијената на хроничном програму дијализе узраста 18 година и више.</a:t>
            </a:r>
          </a:p>
          <a:p>
            <a:r>
              <a:rPr lang="ru-RU" sz="2400" dirty="0"/>
              <a:t>Иструмент истраживања био је „Упитник о задовољству корисника лечења хроничним програмом дијализе“.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763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5B277-8DFE-1448-8703-A7145474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B6AFA-EB2E-A09D-DF83-1560F975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Хронични програм дијализе у Општој болници Кикинда обавља се у организационој јединици Дневне болнице. У истраживању је учествовало укупно 20 пацијента, од којих је 11 (55%) било мушког пола, док је 9 (45%) било женског пола.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2292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A8C46-F09A-4182-38A6-85A0BD4B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654CF-3862-A5D5-3C52-56B30C06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Пацијенти на хроничном програму дијализе су већином мушкарци. </a:t>
            </a:r>
          </a:p>
          <a:p>
            <a:r>
              <a:rPr lang="ru-RU" dirty="0"/>
              <a:t>Просечна старост пацијената је око 62 године, а у односу на степен образовања у највећој мери припадају групи са средњом стручном спремом. </a:t>
            </a:r>
          </a:p>
          <a:p>
            <a:r>
              <a:rPr lang="ru-RU" dirty="0"/>
              <a:t>У Дневној болници ОБ Кикинда дијализира већина пацијената којима је кикиндска болница матична установа, док је петина пацијената у ову установу послата ради постављања венског катетера, АВ фистуле или пратећих обољења. </a:t>
            </a:r>
          </a:p>
          <a:p>
            <a:r>
              <a:rPr lang="ru-RU" dirty="0"/>
              <a:t>Највећи број пацијената на дијализу долази организованим транспортом који обезбеђује ОБ Кикинда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6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Истраживање задовољства запослених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Истраживање задовољства запослених – метод</a:t>
            </a:r>
          </a:p>
          <a:p>
            <a:r>
              <a:rPr lang="ru-RU" dirty="0"/>
              <a:t> Истраживање је спроведено у периоду од 7 часова ујутро 27. новембра 2023. до 7 часова ујутро 28. новембра 2023. године и њиме су били обухваћени запослени који су тог дана били на послу. </a:t>
            </a:r>
          </a:p>
          <a:p>
            <a:r>
              <a:rPr lang="ru-RU" dirty="0"/>
              <a:t>У истраживању је коришћен „Упитник о задовољству запослених“</a:t>
            </a:r>
          </a:p>
          <a:p>
            <a:r>
              <a:rPr lang="ru-RU" dirty="0"/>
              <a:t>Општа болница Кикинда обезбедила је довољан број упитника како би сви запослени могли да их попуне. </a:t>
            </a:r>
          </a:p>
          <a:p>
            <a:r>
              <a:rPr lang="ru-RU" dirty="0"/>
              <a:t>Упитник је попунило 304 запослених. </a:t>
            </a:r>
          </a:p>
          <a:p>
            <a:r>
              <a:rPr lang="ru-RU" dirty="0"/>
              <a:t>Учешће у истраживању је било анонимно и добровољно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2402A-8360-E3D4-20E2-798676A6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BDBFA-FD4D-683F-65B7-E50DE36C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Услове превоза/транспорта до и од дијализног центра, пацијенти оцењују вишим просечним оценама у односу на претходну годину, осим у домену времена проведеног у транспорту до дијализног центра које је оцењено нешто нижом оценом у односу на 2022. годину. </a:t>
            </a:r>
          </a:p>
          <a:p>
            <a:r>
              <a:rPr lang="ru-RU" sz="2400" dirty="0"/>
              <a:t>Просечно време које испитаници проведу </a:t>
            </a:r>
            <a:r>
              <a:rPr lang="sr-Cyrl-RS" sz="2400" dirty="0" smtClean="0"/>
              <a:t>у </a:t>
            </a:r>
            <a:r>
              <a:rPr lang="ru-RU" sz="2400" dirty="0" smtClean="0"/>
              <a:t>превозу </a:t>
            </a:r>
            <a:r>
              <a:rPr lang="ru-RU" sz="2400" dirty="0"/>
              <a:t>до дијализног центра је 26,1 минута.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80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627CE-1CAF-D8B5-D329-BC6F8E31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664DA-A214-CD96-3DB8-745C1C25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Пацијенти су у 2023. години били генерално задовољни условима у погледу термина за дијализу који су им на располагању – оцена врло добар.</a:t>
            </a:r>
          </a:p>
          <a:p>
            <a:r>
              <a:rPr lang="ru-RU" sz="2400" dirty="0"/>
              <a:t>Најбоље је оцењено осветљење просторије у којој се пацијенти дијализирају, а најлошијом оценом простор за одмор, слично као и претходне године.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801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2F39C-A31E-788C-B5E6-5078A5EC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65694-C120-F3E8-2E86-5B8183BE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Посматрајући задовољство испитаника одређеним карактеристикама које се односе на пратеће услове дијализе, пацијенти су генерално у 2023. години задовољнији, али као и претходне, најбоље оцењују начин забаве током дијализе, док најлошије оцењују услове у чекаоници који се односе на климу и грејање. </a:t>
            </a:r>
          </a:p>
          <a:p>
            <a:r>
              <a:rPr lang="ru-RU" sz="2400" dirty="0"/>
              <a:t>Испитаници су услуге сестринске неге и лекара оценили одличним оценама.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068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23C09-F3DF-6F14-4473-CC43D308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Информације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D98B6-4C54-8C04-20F5-D70C87931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Корисници лечења хроничним програмом дијализе исказали су највеће задовољство информацијама које добијају о току дијализе, а најмање су задовољни информацијама о сексуалном животу.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Узимајући у обзир све наведено оцена задовољства дијализом у ОБ Кикинда је боља него претходне године, али је још увек у опесгу врло добре просечне оцене – 4,35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0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Истраживање задовољства корисника и запослених у ОБ Кикинда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2023</a:t>
            </a:r>
            <a:r>
              <a:rPr lang="sr-Latn-RS" dirty="0"/>
              <a:t>.</a:t>
            </a:r>
            <a:r>
              <a:rPr lang="sr-Cyrl-RS" dirty="0"/>
              <a:t> 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6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Карактеристике испитаника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41417"/>
            <a:ext cx="5048794" cy="463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истраживању је учествовало 304 испитаника – доминантно су биле заступљен жене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835581253"/>
              </p:ext>
            </p:extLst>
          </p:nvPr>
        </p:nvGraphicFramePr>
        <p:xfrm>
          <a:off x="1219198" y="2868273"/>
          <a:ext cx="3828869" cy="254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391742644"/>
              </p:ext>
            </p:extLst>
          </p:nvPr>
        </p:nvGraphicFramePr>
        <p:xfrm>
          <a:off x="6609806" y="3017241"/>
          <a:ext cx="4293326" cy="21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40434" y="1401340"/>
            <a:ext cx="482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Највећи удео запослених припада групи </a:t>
            </a:r>
            <a:r>
              <a:rPr lang="ru-RU" sz="2400" dirty="0">
                <a:cs typeface="Times New Roman" panose="02020603050405020304" pitchFamily="18" charset="0"/>
              </a:rPr>
              <a:t>животне</a:t>
            </a:r>
            <a:r>
              <a:rPr lang="ru-RU" sz="2400" dirty="0"/>
              <a:t> доби од 35 до 55 година – њих 143 (47%),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206" y="5657671"/>
            <a:ext cx="960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односу на прошлу годину, полна и старосна структура запослених није значајно промењена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551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027906"/>
            <a:ext cx="5057775" cy="4351338"/>
          </a:xfrm>
        </p:spPr>
        <p:txBody>
          <a:bodyPr>
            <a:normAutofit/>
          </a:bodyPr>
          <a:lstStyle/>
          <a:p>
            <a:r>
              <a:rPr lang="sr-Cyrl-RS" sz="2400" dirty="0"/>
              <a:t>У односу на занимање најзаступљенији су били медицински техничари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1239"/>
            <a:ext cx="5781675" cy="402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674" y="1027906"/>
            <a:ext cx="5619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 2023. години око 11% запослених изјаснило се да поред посла у ОБ Кикинда пружа услуге и у приватној пракси, што је за око 4% више у односу на претходну годину.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Ван здравственог сектора ангажовано је око 6% запослених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051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5226" y="-104775"/>
            <a:ext cx="8724900" cy="7086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775" y="831850"/>
            <a:ext cx="3219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Карактеристике радног места оцењене су, генерално </a:t>
            </a:r>
            <a:r>
              <a:rPr lang="ru-RU" sz="2400" dirty="0">
                <a:solidFill>
                  <a:srgbClr val="FF0000"/>
                </a:solidFill>
              </a:rPr>
              <a:t>врло добрим оценама</a:t>
            </a:r>
            <a:r>
              <a:rPr lang="ru-RU" sz="2400" dirty="0">
                <a:solidFill>
                  <a:srgbClr val="000000"/>
                </a:solidFill>
              </a:rPr>
              <a:t>, изузев финансијске надокнаде за рад и руковођења и организације рада у установи које су оцењене оценом – </a:t>
            </a:r>
            <a:r>
              <a:rPr lang="ru-RU" sz="2400" dirty="0">
                <a:solidFill>
                  <a:srgbClr val="FF0000"/>
                </a:solidFill>
              </a:rPr>
              <a:t>добар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320615-3726-F4BD-1C79-EB0D81642274}"/>
              </a:ext>
            </a:extLst>
          </p:cNvPr>
          <p:cNvSpPr/>
          <p:nvPr/>
        </p:nvSpPr>
        <p:spPr>
          <a:xfrm>
            <a:off x="9497683" y="1889186"/>
            <a:ext cx="2415396" cy="139747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C0BFF2-20FF-7DE5-CFAF-33B6E37911D5}"/>
              </a:ext>
            </a:extLst>
          </p:cNvPr>
          <p:cNvSpPr/>
          <p:nvPr/>
        </p:nvSpPr>
        <p:spPr>
          <a:xfrm>
            <a:off x="9497683" y="3589356"/>
            <a:ext cx="2415396" cy="139747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4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825" y="8626"/>
            <a:ext cx="1240155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5" y="2447925"/>
            <a:ext cx="11153775" cy="1905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25" y="3905250"/>
            <a:ext cx="11153775" cy="19050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01437" y="2358509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92D050"/>
                </a:solidFill>
              </a:rPr>
              <a:t>7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1437" y="3815834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3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3" y="2736850"/>
            <a:ext cx="3552825" cy="1325563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Укупно задовољство по организационим јединицама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025" y="85725"/>
            <a:ext cx="75247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0575" y="4448176"/>
            <a:ext cx="6981825" cy="2295524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0572" y="428623"/>
            <a:ext cx="6981825" cy="224631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0573" y="653255"/>
            <a:ext cx="6981825" cy="3509170"/>
          </a:xfrm>
          <a:prstGeom prst="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07E553-ABB9-82B8-BA1C-18F3C076174B}"/>
              </a:ext>
            </a:extLst>
          </p:cNvPr>
          <p:cNvSpPr/>
          <p:nvPr/>
        </p:nvSpPr>
        <p:spPr>
          <a:xfrm>
            <a:off x="4600572" y="4202665"/>
            <a:ext cx="6981825" cy="224631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6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800225"/>
            <a:ext cx="3829050" cy="2847975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+mn-lt"/>
              </a:rPr>
              <a:t>Самопроцена изложености стресу током обављања посла – оцене од 1 до 5</a:t>
            </a:r>
            <a:br>
              <a:rPr lang="sr-Cyrl-RS" sz="2400" dirty="0">
                <a:latin typeface="+mn-lt"/>
              </a:rPr>
            </a:br>
            <a:r>
              <a:rPr lang="sr-Cyrl-RS" sz="2400" dirty="0">
                <a:latin typeface="+mn-lt"/>
              </a:rPr>
              <a:t/>
            </a:r>
            <a:br>
              <a:rPr lang="sr-Cyrl-RS" sz="2400" dirty="0">
                <a:latin typeface="+mn-lt"/>
              </a:rPr>
            </a:br>
            <a:r>
              <a:rPr lang="sr-Cyrl-RS" sz="2400" dirty="0">
                <a:latin typeface="+mn-lt"/>
              </a:rPr>
              <a:t>-</a:t>
            </a:r>
            <a:r>
              <a:rPr lang="ru-RU" sz="2400" dirty="0">
                <a:latin typeface="+mn-lt"/>
              </a:rPr>
              <a:t>1 означава да уопште нису изложени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-5 да су веома изложени.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Генерална оцена – умерена до изражена изложеност стресу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80975"/>
            <a:ext cx="7162800" cy="6677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80975"/>
            <a:ext cx="6581775" cy="190500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2499" y="117812"/>
            <a:ext cx="34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1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2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3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4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5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6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1168</Words>
  <Application>Microsoft Office PowerPoint</Application>
  <PresentationFormat>Custom</PresentationFormat>
  <Paragraphs>92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Истраживање задовољства корисника и запослених у ОБ Кикинда</vt:lpstr>
      <vt:lpstr>Регулаторни оквир</vt:lpstr>
      <vt:lpstr>Истраживање задовољства запослених</vt:lpstr>
      <vt:lpstr>Карактеристике испитаника </vt:lpstr>
      <vt:lpstr>Slide 5</vt:lpstr>
      <vt:lpstr>Slide 6</vt:lpstr>
      <vt:lpstr>Slide 7</vt:lpstr>
      <vt:lpstr>Укупно задовољство по организационим јединицама</vt:lpstr>
      <vt:lpstr>Самопроцена изложености стресу током обављања посла – оцене од 1 до 5  -1 означава да уопште нису изложени -5 да су веома изложени.   Генерална оцена – умерена до изражена изложеност стресу</vt:lpstr>
      <vt:lpstr>Размишљање запослених о свом ангажману у наредних 5 година</vt:lpstr>
      <vt:lpstr>Slide 11</vt:lpstr>
      <vt:lpstr>Slide 12</vt:lpstr>
      <vt:lpstr>Узимајући у обзир све претходне елементе садржане у овом извештају, запослени су оценили своје опште задовољство послом који обављају укупном просечном оценом – врло добар  </vt:lpstr>
      <vt:lpstr>Истраживање задовољства корисника здравственом заштитом </vt:lpstr>
      <vt:lpstr>Slide 15</vt:lpstr>
      <vt:lpstr>Карактеристике испитаника–специјалистичко консултативна делатност</vt:lpstr>
      <vt:lpstr>Специфичне карактеристике специјалистичко-консултативне службе</vt:lpstr>
      <vt:lpstr>Коришћење лакара у приватној пракси</vt:lpstr>
      <vt:lpstr>Време чекања на преглед који се десио у дану истраживања</vt:lpstr>
      <vt:lpstr>Посматрајући укупно, кориснци специјалистичко-консултативних служби ОБ Кикинда оценили су услове лечење и рад запослених у овој установи одличном просечном оценом одличан 4,60</vt:lpstr>
      <vt:lpstr>Стационарна делатност</vt:lpstr>
      <vt:lpstr>Карактеристике које се односе на услуге и организацију здравствене заштите током болничког лечења </vt:lpstr>
      <vt:lpstr>Услуге сестринске неге на одељењима</vt:lpstr>
      <vt:lpstr>Рад лекара на одељењима </vt:lpstr>
      <vt:lpstr>Slide 25</vt:lpstr>
      <vt:lpstr>Задовољство болничким лечењем – укупно</vt:lpstr>
      <vt:lpstr>ПРЕГЛЕД НАЈВАЖНИЈИХ РЕЗУЛТАТА НА ОДЕЉЕЊУ ЗА ХЕМОДИЈАЛИЗУ ОБ КИКИНДА</vt:lpstr>
      <vt:lpstr>  </vt:lpstr>
      <vt:lpstr>Slide 29</vt:lpstr>
      <vt:lpstr>Slide 30</vt:lpstr>
      <vt:lpstr>Slide 31</vt:lpstr>
      <vt:lpstr>Slide 32</vt:lpstr>
      <vt:lpstr>Информације</vt:lpstr>
      <vt:lpstr>Истраживање задовољства корисника и запослених у ОБ Кикинда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Истраживање задовољства корисника и запослених у ОБ Кикинда</dc:title>
  <dc:creator>PC</dc:creator>
  <cp:lastModifiedBy>SEKRETAR</cp:lastModifiedBy>
  <cp:revision>82</cp:revision>
  <dcterms:created xsi:type="dcterms:W3CDTF">2024-01-15T18:27:01Z</dcterms:created>
  <dcterms:modified xsi:type="dcterms:W3CDTF">2024-05-21T07:17:08Z</dcterms:modified>
</cp:coreProperties>
</file>