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1"/>
  </p:notesMasterIdLst>
  <p:sldIdLst>
    <p:sldId id="256" r:id="rId2"/>
    <p:sldId id="268" r:id="rId3"/>
    <p:sldId id="280" r:id="rId4"/>
    <p:sldId id="320" r:id="rId5"/>
    <p:sldId id="323" r:id="rId6"/>
    <p:sldId id="324" r:id="rId7"/>
    <p:sldId id="325" r:id="rId8"/>
    <p:sldId id="326" r:id="rId9"/>
    <p:sldId id="327" r:id="rId10"/>
    <p:sldId id="328" r:id="rId11"/>
    <p:sldId id="330" r:id="rId12"/>
    <p:sldId id="331" r:id="rId13"/>
    <p:sldId id="332" r:id="rId14"/>
    <p:sldId id="333" r:id="rId15"/>
    <p:sldId id="334" r:id="rId16"/>
    <p:sldId id="341" r:id="rId17"/>
    <p:sldId id="294" r:id="rId18"/>
    <p:sldId id="335" r:id="rId19"/>
    <p:sldId id="336" r:id="rId20"/>
    <p:sldId id="337" r:id="rId21"/>
    <p:sldId id="339" r:id="rId22"/>
    <p:sldId id="340" r:id="rId23"/>
    <p:sldId id="342" r:id="rId24"/>
    <p:sldId id="344" r:id="rId25"/>
    <p:sldId id="349" r:id="rId26"/>
    <p:sldId id="350" r:id="rId27"/>
    <p:sldId id="361" r:id="rId28"/>
    <p:sldId id="347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406" r:id="rId39"/>
    <p:sldId id="371" r:id="rId40"/>
    <p:sldId id="372" r:id="rId41"/>
    <p:sldId id="373" r:id="rId42"/>
    <p:sldId id="374" r:id="rId43"/>
    <p:sldId id="375" r:id="rId44"/>
    <p:sldId id="377" r:id="rId45"/>
    <p:sldId id="379" r:id="rId46"/>
    <p:sldId id="378" r:id="rId47"/>
    <p:sldId id="383" r:id="rId48"/>
    <p:sldId id="404" r:id="rId49"/>
    <p:sldId id="401" r:id="rId50"/>
    <p:sldId id="400" r:id="rId51"/>
    <p:sldId id="376" r:id="rId52"/>
    <p:sldId id="388" r:id="rId53"/>
    <p:sldId id="389" r:id="rId54"/>
    <p:sldId id="390" r:id="rId55"/>
    <p:sldId id="391" r:id="rId56"/>
    <p:sldId id="392" r:id="rId57"/>
    <p:sldId id="393" r:id="rId58"/>
    <p:sldId id="394" r:id="rId59"/>
    <p:sldId id="395" r:id="rId60"/>
    <p:sldId id="396" r:id="rId61"/>
    <p:sldId id="402" r:id="rId62"/>
    <p:sldId id="403" r:id="rId63"/>
    <p:sldId id="405" r:id="rId64"/>
    <p:sldId id="386" r:id="rId65"/>
    <p:sldId id="387" r:id="rId66"/>
    <p:sldId id="384" r:id="rId67"/>
    <p:sldId id="407" r:id="rId68"/>
    <p:sldId id="408" r:id="rId69"/>
    <p:sldId id="343" r:id="rId70"/>
  </p:sldIdLst>
  <p:sldSz cx="12192000" cy="6858000"/>
  <p:notesSz cx="6858000" cy="9144000"/>
  <p:embeddedFontLst>
    <p:embeddedFont>
      <p:font typeface="맑은 고딕" panose="020B0503020000020004" pitchFamily="50" charset="-127"/>
      <p:regular r:id="rId72"/>
      <p:bold r:id="rId73"/>
    </p:embeddedFont>
    <p:embeddedFont>
      <p:font typeface="프리젠테이션 6 SemiBold" pitchFamily="2" charset="-127"/>
      <p:bold r:id="rId74"/>
    </p:embeddedFont>
    <p:embeddedFont>
      <p:font typeface="프리젠테이션 4 Regular" pitchFamily="2" charset="-127"/>
      <p:regular r:id="rId75"/>
    </p:embeddedFont>
    <p:embeddedFont>
      <p:font typeface="프리젠테이션 5 Medium" pitchFamily="2" charset="-127"/>
      <p:regular r:id="rId76"/>
    </p:embeddedFont>
    <p:embeddedFont>
      <p:font typeface="프리젠테이션 7 Bold" pitchFamily="2" charset="-127"/>
      <p:bold r:id="rId77"/>
    </p:embeddedFont>
    <p:embeddedFont>
      <p:font typeface="프리젠테이션 8 ExtraBold" pitchFamily="2" charset="-127"/>
      <p:bold r:id="rId78"/>
    </p:embeddedFont>
    <p:embeddedFont>
      <p:font typeface="프리젠테이션 9 Black" pitchFamily="2" charset="-127"/>
      <p:bold r:id="rId7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AA93"/>
    <a:srgbClr val="C2E3DE"/>
    <a:srgbClr val="F1DFAA"/>
    <a:srgbClr val="FFFFFF"/>
    <a:srgbClr val="FFFEF4"/>
    <a:srgbClr val="BBAC85"/>
    <a:srgbClr val="F5E1AE"/>
    <a:srgbClr val="ECF0EF"/>
    <a:srgbClr val="88D0C6"/>
    <a:srgbClr val="8CD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1" autoAdjust="0"/>
    <p:restoredTop sz="96238" autoAdjust="0"/>
  </p:normalViewPr>
  <p:slideViewPr>
    <p:cSldViewPr snapToGrid="0">
      <p:cViewPr>
        <p:scale>
          <a:sx n="66" d="100"/>
          <a:sy n="66" d="100"/>
        </p:scale>
        <p:origin x="1085" y="-1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3.fntdata"/><Relationship Id="rId79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4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2.fntdata"/><Relationship Id="rId78" Type="http://schemas.openxmlformats.org/officeDocument/2006/relationships/font" Target="fonts/font7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5T17:07:18.5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0,'6176'0,"-6155"0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5T17:07:23.46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0,'15952'0,"-15935"0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5T17:07:30.0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1,'12690'0,"-12674"0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25T17:07:34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1,'9265'0,"-9243"0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C6515-62B4-4533-B31F-A05DC485399E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D8FAD-0804-4D25-8837-6E334AF362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9704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D8FAD-0804-4D25-8837-6E334AF3621F}" type="slidenum">
              <a:rPr lang="ko-KR" altLang="en-US" smtClean="0"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5919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B5691-9760-B1E7-BA43-58AB08A19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A28E48E-4E0A-B733-4259-2EC59BDA4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2FCEDFA-4F2E-C2AA-EB5D-6D5C1A98D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14E818-F971-9CEA-1034-62445F6A8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D8FAD-0804-4D25-8837-6E334AF3621F}" type="slidenum">
              <a:rPr lang="ko-KR" altLang="en-US" smtClean="0"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379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37F8E-1F80-BC21-3552-7D6DD3973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7CBF09-02E9-3FBB-4FA5-645F9474A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C3C9BE4-72A7-ADF8-E8CD-A3BA59D0F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97CE4D-873A-CC2F-9351-3D7247645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D8FAD-0804-4D25-8837-6E334AF3621F}" type="slidenum">
              <a:rPr lang="ko-KR" altLang="en-US" smtClean="0"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068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613A7-9457-0AE5-B757-0B7437E0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700524-31E7-F803-CD3C-8D0E9BC9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FECE7-31FC-FE0F-87B3-A9DC9D24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FC2686-C770-B1A3-5D4F-55F6167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CD8B0-15CB-413E-84B0-8F7F849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97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3AF72-32D4-E0E7-CC26-FD0977CF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4571C-D27A-A49C-FB86-C53A6B68E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C68C57-CEE2-5C52-DD96-7ECD2B0E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9511B-5BB8-6998-BFD1-02505766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A2CB92-2EE3-06D0-2A37-2973759A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0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940DC-84D8-BCB2-09B5-70DD113F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B2B71-3CB9-0032-C77F-4B662246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B61FA-341A-3157-470F-3D1F8CAA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D9D98-BEB9-5866-DA56-621205AF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2FACD-D701-EEA1-0E60-4F46CACE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0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90C05-AEA6-33E8-A37A-8CDA3EC1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D0E0E9-BB61-5916-D6B9-50470404A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183616-F417-B9BE-95CE-1EF2E4138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AB231E-8A7A-9129-6A4E-52BF0266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47CAF1-4711-6EEF-3BC0-AF4DA224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00BE9-BFDE-D342-525D-B9D2F972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9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7A03C-162A-2C0D-6DD8-30BE7CBF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65A4AC-795D-D0C2-BAF4-63C15ACB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CA1E30-7309-37C7-989C-A17C5BD5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5341EB-D0F7-F16D-33C3-570C0670C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0A8536-315E-CEB5-FC37-D8004218C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B9A1BE1-B1AF-F259-7894-DC55BE23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41E8CD-7157-694D-7340-1656BBAD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D92E7C-995A-6F39-D4C1-A49BCD66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4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4A3E0-BEC9-C5BC-AD78-9EC5835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7A06D3-1758-C05A-489C-4271F0EE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A2D143-5A37-57E1-97FD-46FC3914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D16E02-3611-88D1-5D26-EEDC6845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597CC6-1A91-2DFC-0F95-D8E813D7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419C70-E052-DD22-BF2F-E3AD8AB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2BBDC3-9A01-9810-63B5-403B3D4B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0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0C2E1-28EF-7FE9-8AFC-D07C606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E089A-044E-1827-9D8A-F9D962BA0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9DBDF-FED9-4A4E-772F-32A9B507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9DA514-6F0E-FE16-62F9-2B4CBA70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6F08CE-D79B-38A5-BEF2-46612215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CD0D5C-7447-CB49-D418-EA666CF6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9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3F264-29E6-240E-DE54-EFE8E32F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DD64A9-2421-EBA6-24E4-1DBAFE88E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8982F4-E67F-BB0B-0F8B-E6F47BF8A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827553-4B66-4416-8032-3C0AF24D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62B78D-D0DA-87D6-9009-BC4CB63A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5D9629-3B68-2761-5560-2073047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D749-8A20-FE1C-25F5-7FEA929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4E5B33-9678-3855-A744-0C08AEEB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608A8-B163-FA87-5738-DE48E7EA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9BBCD7-5045-0B28-35A1-D978BFDD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7A6176-E865-8E71-935F-9C4421F0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B2ABB-0AD8-E184-9D5F-8CED35D92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3877AB-3491-ACEE-5DD7-DFA48018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7E7E4E-AB8B-3487-559A-4D896D93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2025-07-27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BEE90-44B5-6D61-705B-17D46C37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F5B2B-DB32-D8FF-CCFB-CFEBE514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AB9549-BB57-BA5D-8F32-E92BF20D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0E491-A178-E118-AA34-847E0D76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59001-AF1F-D964-32FC-A1CB554F4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AE77A059-5AA8-4673-830D-C8C74CE46062}" type="datetimeFigureOut">
              <a:rPr lang="ko-KR" altLang="en-US" smtClean="0"/>
              <a:pPr/>
              <a:t>2025-07-27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52838-4D87-3A26-D1E7-0C5B27C2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1D72C-DEB3-647E-ECD4-68B483F2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</a:lstStyle>
          <a:p>
            <a:fld id="{4E896965-9941-4284-B547-24D648C65B2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35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customXml" Target="../ink/ink2.xml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customXml" Target="../ink/ink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AB382-83E0-CB51-7EFF-71667B85E6A0}"/>
              </a:ext>
            </a:extLst>
          </p:cNvPr>
          <p:cNvSpPr txBox="1"/>
          <p:nvPr/>
        </p:nvSpPr>
        <p:spPr>
          <a:xfrm>
            <a:off x="669477" y="1960917"/>
            <a:ext cx="56481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200" dirty="0">
                <a:solidFill>
                  <a:srgbClr val="88D0C6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4200" dirty="0">
                <a:solidFill>
                  <a:srgbClr val="88D0C6"/>
                </a:solidFill>
                <a:latin typeface="프리젠테이션 8 ExtraBold" pitchFamily="2" charset="-127"/>
                <a:ea typeface="프리젠테이션 8 ExtraBold" pitchFamily="2" charset="-127"/>
              </a:rPr>
              <a:t> 융합 수업의</a:t>
            </a:r>
            <a:endParaRPr lang="en-US" altLang="ko-KR" sz="4200" dirty="0">
              <a:solidFill>
                <a:srgbClr val="88D0C6"/>
              </a:solidFill>
              <a:latin typeface="프리젠테이션 8 ExtraBold" pitchFamily="2" charset="-127"/>
              <a:ea typeface="프리젠테이션 8 ExtraBold" pitchFamily="2" charset="-127"/>
            </a:endParaRPr>
          </a:p>
          <a:p>
            <a:pPr algn="r"/>
            <a:r>
              <a:rPr lang="ko-KR" altLang="en-US" sz="48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사례 탐구 및 개발 실습</a:t>
            </a:r>
            <a:endParaRPr lang="en-US" altLang="ko-KR" sz="5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DFB950-2DCB-BB6B-8D6C-FB6AC5359EC6}"/>
              </a:ext>
            </a:extLst>
          </p:cNvPr>
          <p:cNvCxnSpPr>
            <a:cxnSpLocks/>
          </p:cNvCxnSpPr>
          <p:nvPr/>
        </p:nvCxnSpPr>
        <p:spPr>
          <a:xfrm>
            <a:off x="0" y="4550116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E4F76A1-99AC-2BED-D353-7FAA50B10A5A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1B8442DA-4627-F5CB-9AC6-6A478DED841F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F8234AB-FE17-F67E-BAF7-00E28EF05086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5161102-9BF6-E23D-4E9E-451CF35E2B9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AB036BC-DE25-6039-89AE-A384E8131559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D3DC0F-FFEC-D529-F213-17B8619E1F9C}"/>
              </a:ext>
            </a:extLst>
          </p:cNvPr>
          <p:cNvSpPr txBox="1"/>
          <p:nvPr/>
        </p:nvSpPr>
        <p:spPr>
          <a:xfrm>
            <a:off x="1075765" y="4666657"/>
            <a:ext cx="637390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태안고등학교 교사 김민기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교육부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미래 수업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평가 연구회</a:t>
            </a:r>
            <a:endParaRPr lang="en-US" altLang="ko-KR" sz="14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충청남도교육청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교육연수원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태안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청양교육지원청 직무연수 강사</a:t>
            </a:r>
            <a:endParaRPr lang="en-US" altLang="ko-KR" sz="14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충청남도교육청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인공지능 교육 도움자료 집필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서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논술형 평가 도움자료 집필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중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네이버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(NAVER)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교육데이터 처리 및 분석 프로그램 개발 자문 교사</a:t>
            </a:r>
            <a:endParaRPr lang="en-US" altLang="ko-KR" sz="14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AIEDAP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리더 교원 대상 마스터 교원 승급 연수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마스터 교원 대상 </a:t>
            </a:r>
            <a:r>
              <a:rPr lang="ko-KR" altLang="en-US" sz="1400" dirty="0" err="1">
                <a:latin typeface="프리젠테이션 4 Regular" pitchFamily="2" charset="-127"/>
                <a:ea typeface="프리젠테이션 4 Regular" pitchFamily="2" charset="-127"/>
              </a:rPr>
              <a:t>레벨업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 연수 강사</a:t>
            </a:r>
            <a:endParaRPr lang="en-US" altLang="ko-KR" sz="14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▨ 창비교과서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– 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올해의 수업상 </a:t>
            </a:r>
            <a:r>
              <a:rPr lang="en-US" altLang="ko-KR" sz="1400" dirty="0"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sz="1400" dirty="0" err="1">
                <a:latin typeface="프리젠테이션 4 Regular" pitchFamily="2" charset="-127"/>
                <a:ea typeface="프리젠테이션 4 Regular" pitchFamily="2" charset="-127"/>
              </a:rPr>
              <a:t>독서와작문</a:t>
            </a:r>
            <a:r>
              <a:rPr lang="ko-KR" altLang="en-US" sz="1400" dirty="0">
                <a:latin typeface="프리젠테이션 4 Regular" pitchFamily="2" charset="-127"/>
                <a:ea typeface="프리젠테이션 4 Regular" pitchFamily="2" charset="-127"/>
              </a:rPr>
              <a:t> 자습서 저자</a:t>
            </a:r>
            <a:endParaRPr lang="en-US" altLang="ko-KR" sz="14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534796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AI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 활용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·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융합 수업 설계의 이론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1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9ED1E1B-FEF3-EA87-2267-96EADDA196A9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384E1EB7-0E34-77A1-28EA-A9B4D9F26140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9A2E24A-5ECB-7001-42F0-959982591CF9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6B923C84-BEE4-7A2D-02F9-862F497A484B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F46978B-7ACE-F261-F7D2-43E443A08D10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188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5C308-E4B8-16BA-1A1B-2B96E98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190915B-86E8-EA4C-AE67-A444DCFEE54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70813D9-4C17-130A-A65D-A34C23C06EB9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D6B221F1-84B4-79D4-B985-15FD0B2C095F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639A9CD-F94B-5BC2-25EF-6217E236F40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ACE06C5-B889-7384-9386-465A23AEB0B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73C9619-E009-98BD-CC8B-29705527870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2FF04CE-7F4F-FDFF-41E7-F389C2DA7E9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 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A621B-A061-043C-F60E-B035F5AF965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ED400E-BDF5-C6DB-17C2-E46307333AB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589599A-F004-2AB4-A6A8-53235999A9F7}"/>
              </a:ext>
            </a:extLst>
          </p:cNvPr>
          <p:cNvSpPr/>
          <p:nvPr/>
        </p:nvSpPr>
        <p:spPr>
          <a:xfrm>
            <a:off x="1790322" y="3084976"/>
            <a:ext cx="4211419" cy="1209933"/>
          </a:xfrm>
          <a:prstGeom prst="rect">
            <a:avLst/>
          </a:prstGeom>
          <a:solidFill>
            <a:srgbClr val="C2E3DE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교육 도구와 매체로 활용하여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 목표를 달성하는 교육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기존 교과목의 학습목표 성취를 지원하기 위해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도구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서비스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플랫폼 등을 사용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AB45756-5A73-53F1-638A-BFDD5210644D}"/>
              </a:ext>
            </a:extLst>
          </p:cNvPr>
          <p:cNvSpPr/>
          <p:nvPr/>
        </p:nvSpPr>
        <p:spPr>
          <a:xfrm>
            <a:off x="1790322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활용 교육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316D6E9-AF3F-CE91-ACCC-813E76B85B9D}"/>
              </a:ext>
            </a:extLst>
          </p:cNvPr>
          <p:cNvSpPr/>
          <p:nvPr/>
        </p:nvSpPr>
        <p:spPr>
          <a:xfrm>
            <a:off x="6300715" y="3084976"/>
            <a:ext cx="4299258" cy="1209933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교과의 내용과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지식을 동시에 습득하여 새로운 문제를 창의적으로 해결하는 능력을 기르는 교육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인공지능에 대한 이해를 바탕으로 교과 내용과 문제들에 대한 창의적 해결책을 제시하도록 구성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B8CD691-5E3B-AB92-FCC7-1B069A881F37}"/>
              </a:ext>
            </a:extLst>
          </p:cNvPr>
          <p:cNvSpPr/>
          <p:nvPr/>
        </p:nvSpPr>
        <p:spPr>
          <a:xfrm>
            <a:off x="6300715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융합 교육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0D428-A5DF-BBDC-9287-A6FBEBA5F370}"/>
              </a:ext>
            </a:extLst>
          </p:cNvPr>
          <p:cNvSpPr txBox="1"/>
          <p:nvPr/>
        </p:nvSpPr>
        <p:spPr>
          <a:xfrm>
            <a:off x="2012019" y="4507153"/>
            <a:ext cx="39146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는 학습 보조 도구에 불과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자체에 대한 배움이 일어나지는 않음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덕분에 기존 교과목을 더 쉽고 효율적으로 배움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D4B105-9884-5470-5822-2E680A8CCFB8}"/>
              </a:ext>
            </a:extLst>
          </p:cNvPr>
          <p:cNvSpPr txBox="1"/>
          <p:nvPr/>
        </p:nvSpPr>
        <p:spPr>
          <a:xfrm>
            <a:off x="6611728" y="4507153"/>
            <a:ext cx="39146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는 학습 내용의 일부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탐구의 주요한 수단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기술에 대한 학생들의 이해 필요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교과의 개념적 렌즈와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지식이 더해져 새로운 배움이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일어남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70942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B304E-FAB5-2CCB-062E-329B83F92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B4F2FC3-525B-FE6D-E7E4-8AA5E5E8D73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EE7195EF-3963-B496-A10B-A6E05BB0980A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E029EE5-C66B-2983-9BAF-6E047615B58B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A8A73532-F875-2EED-D87F-6053B78FA605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0C2038F-706B-90E0-FDD9-FCF4DD8BF2C3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B733FA28-8858-ED80-A335-295E31A69DB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DB884D7-FB77-D92B-AEB1-E4D5A208A371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E965F8-E0BC-3C2C-2007-ED18E5A13777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2B0D7AA-32E6-F8E9-30A5-1C6B3D705B4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E798D81-F75F-7AFE-EDD7-4DB0EDFB5D54}"/>
              </a:ext>
            </a:extLst>
          </p:cNvPr>
          <p:cNvSpPr/>
          <p:nvPr/>
        </p:nvSpPr>
        <p:spPr>
          <a:xfrm>
            <a:off x="1268491" y="344190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핵심 목표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44DC571-CCCF-C48B-E916-C1B79480F766}"/>
              </a:ext>
            </a:extLst>
          </p:cNvPr>
          <p:cNvSpPr/>
          <p:nvPr/>
        </p:nvSpPr>
        <p:spPr>
          <a:xfrm>
            <a:off x="1665623" y="4056250"/>
            <a:ext cx="8745703" cy="1799118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튜터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자동 피드백 시스템 등을 통해 학생 개개인의 학습 목표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수준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강점과 약점을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분석하고 그에 맞는 학습 경로와 자료 제공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교사는 반복적인 채점이나 단편적 지식 전달에서 벗어나 학생의 사회성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정서 함양이나 심층 상담과 같은 인간적인 상호작용에 더 많은 시간 할애 가능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C1A36E-C0DF-0AD6-71A9-E8336BB07819}"/>
              </a:ext>
            </a:extLst>
          </p:cNvPr>
          <p:cNvSpPr txBox="1"/>
          <p:nvPr/>
        </p:nvSpPr>
        <p:spPr>
          <a:xfrm>
            <a:off x="1449774" y="2240301"/>
            <a:ext cx="8333252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활용 교육은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무엇을 가르칠 것인가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?’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가 아닌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어떻게 가르칠 것인가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?’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문제로 접근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교육 내용은 그대로 두고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라는 최신 기술을 교수학습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도구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로 사용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BDF42-2499-428B-4A41-8B95F47BE6EF}"/>
              </a:ext>
            </a:extLst>
          </p:cNvPr>
          <p:cNvSpPr txBox="1"/>
          <p:nvPr/>
        </p:nvSpPr>
        <p:spPr>
          <a:xfrm>
            <a:off x="2843381" y="3373357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교육 격차 해소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초개인화 학습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0641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06A233-22AD-CE26-C92C-0758E7B3F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FA76344-530D-6409-A5FF-EF4A4FDEC9A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2CF9007-32C8-FBF2-C237-E0011FDAAC9F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272F21F-84B7-CDB0-1E9B-16D7EE0560FB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A7BE750-A12D-7F11-3D2E-6CC7B3AAD0A4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AF20135-73A5-3C19-A7E6-AC2E84241213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931C9C56-FAB2-3AF6-ECB0-5DA557FE4D36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DD2167C-8FFE-72E5-69EB-789BFB517675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ECC476-3477-3B23-BE13-15ACABF4341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5FC0960-5155-4F55-204B-3F62608CD44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BE454F-9E90-1824-09CA-E7CDCAE0E85E}"/>
              </a:ext>
            </a:extLst>
          </p:cNvPr>
          <p:cNvSpPr/>
          <p:nvPr/>
        </p:nvSpPr>
        <p:spPr>
          <a:xfrm>
            <a:off x="1790322" y="3084976"/>
            <a:ext cx="4211419" cy="1340171"/>
          </a:xfrm>
          <a:prstGeom prst="rect">
            <a:avLst/>
          </a:prstGeom>
          <a:solidFill>
            <a:srgbClr val="C2E3DE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교사는 어떤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도구가 우리 반 학생들의 특정 교과 목표 달성에 가장 효과적일지 선별하고 추천하는 역할 수행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E02AE50-CCFC-F230-7EF5-E1160B31EA78}"/>
              </a:ext>
            </a:extLst>
          </p:cNvPr>
          <p:cNvSpPr/>
          <p:nvPr/>
        </p:nvSpPr>
        <p:spPr>
          <a:xfrm>
            <a:off x="1790322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교사의 역할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8228A4A-2B3D-FBE3-4671-4B4E7CE4BCC0}"/>
              </a:ext>
            </a:extLst>
          </p:cNvPr>
          <p:cNvSpPr/>
          <p:nvPr/>
        </p:nvSpPr>
        <p:spPr>
          <a:xfrm>
            <a:off x="6300715" y="3084976"/>
            <a:ext cx="4299258" cy="1340171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학생은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추천해 주는 맞춤형 문제를 풀고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튜터와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대화하며 외국어를 연습하고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자신의 작문에 대한 피드백을 즉각적으로 받음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8D99083-01D5-4FC3-1A7E-3C377BA53295}"/>
              </a:ext>
            </a:extLst>
          </p:cNvPr>
          <p:cNvSpPr/>
          <p:nvPr/>
        </p:nvSpPr>
        <p:spPr>
          <a:xfrm>
            <a:off x="6300715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학생의 경험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22761-52E5-2762-EB36-E0E1B741EBC7}"/>
              </a:ext>
            </a:extLst>
          </p:cNvPr>
          <p:cNvSpPr txBox="1"/>
          <p:nvPr/>
        </p:nvSpPr>
        <p:spPr>
          <a:xfrm>
            <a:off x="1790375" y="4505990"/>
            <a:ext cx="4211366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분석한 학생들의 학습 데이터를 보고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어떤 학생에게 어떤 부분에 대한 추가 지도가 필요한지 파악하여 개입하는 데이터 기반의 코칭 수행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32A665-6F80-34C4-F5EC-F53EBCD8EDDF}"/>
              </a:ext>
            </a:extLst>
          </p:cNvPr>
          <p:cNvSpPr txBox="1"/>
          <p:nvPr/>
        </p:nvSpPr>
        <p:spPr>
          <a:xfrm>
            <a:off x="6300715" y="4505990"/>
            <a:ext cx="4299258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학습의 주도권은 여전히 교사와 교육과정에 있지만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학생은 자신에게 최적화된 경로를 따라가며 학습의 효율을 높이는 경험을 함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2EC5B-2B61-AC95-9C0D-2F870C64D867}"/>
              </a:ext>
            </a:extLst>
          </p:cNvPr>
          <p:cNvSpPr txBox="1"/>
          <p:nvPr/>
        </p:nvSpPr>
        <p:spPr>
          <a:xfrm>
            <a:off x="3269662" y="2485252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학습 환경 설계자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데이터 분석가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90AEB9-6A64-3DA5-2293-62ED4F7C035E}"/>
              </a:ext>
            </a:extLst>
          </p:cNvPr>
          <p:cNvSpPr txBox="1"/>
          <p:nvPr/>
        </p:nvSpPr>
        <p:spPr>
          <a:xfrm>
            <a:off x="7875605" y="2496774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효율적인 학습자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8499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B4772-4CCB-8318-DB49-C4C57AE1F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1632D4A-6318-D785-1EB4-13B6F9996F9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CA5548C-1D9A-EB04-CBFA-34338E02D4D6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494105B3-5361-8BBB-C771-FCDDDC4B8136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A0B4FD0-7B33-BC0F-EED6-82327A2484F2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B11B1251-2187-B8CD-BE74-E9E817B54AD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0D5DE62-7627-CBC6-0593-37E12F1E25D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5878DD8-6797-6CE6-44B5-F9C0970F69D3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AA1BE-981F-CF38-F9F8-A31EAB4A38A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BA0721A-035A-0929-9A22-31C1E4EDC02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0D8978D-0647-41CA-67E1-4C27F4D9D961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평가 관점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6070EC-241E-C29B-4496-8A25CAE584BB}"/>
              </a:ext>
            </a:extLst>
          </p:cNvPr>
          <p:cNvSpPr/>
          <p:nvPr/>
        </p:nvSpPr>
        <p:spPr>
          <a:xfrm>
            <a:off x="1665623" y="3012480"/>
            <a:ext cx="8745703" cy="1088642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평가의 초점은 교과 목표 달성 여부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통해 국어 실력이 얼마나 늘었는가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?’, ‘AI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튜터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덕분에 수학 문제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해결력이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향상되었는가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?’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FB4A94-CDAD-0F76-3948-D844EB5F992E}"/>
              </a:ext>
            </a:extLst>
          </p:cNvPr>
          <p:cNvSpPr txBox="1"/>
          <p:nvPr/>
        </p:nvSpPr>
        <p:spPr>
          <a:xfrm>
            <a:off x="2843381" y="2329587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교과 내용 지식의 성취도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5747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E9D67-59F4-070E-729E-FF5A48012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97C70FD-6D6E-02C0-12DA-3F5F75DA2BE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C074945-63BE-B214-4657-B4769B7B1427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48F1F95-451B-D176-7945-A1B92D2EFAA7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4BECC0F-7508-69A0-204E-C7AA797157AE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DA15AF43-CAE4-06BC-115B-C0F759F3A095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B84ECC3-9A84-4CDA-4A1E-E303E5B2AAB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450B43B-A9B9-6313-741B-820B7D3911E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94DAAF-578A-4BA3-50EF-855172D76CA1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A388743-7304-BB00-A60F-AD6932DF4EE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4EA2556-8AA9-C757-924B-ACF3F4609F32}"/>
              </a:ext>
            </a:extLst>
          </p:cNvPr>
          <p:cNvSpPr/>
          <p:nvPr/>
        </p:nvSpPr>
        <p:spPr>
          <a:xfrm>
            <a:off x="1268491" y="344190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핵심 목표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40693F-528C-73F1-157C-40224C20D49F}"/>
              </a:ext>
            </a:extLst>
          </p:cNvPr>
          <p:cNvSpPr/>
          <p:nvPr/>
        </p:nvSpPr>
        <p:spPr>
          <a:xfrm>
            <a:off x="1665623" y="4056250"/>
            <a:ext cx="8745703" cy="1799118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학생들이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기본적인 작동 원리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자연언어처리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이해하고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이를 자신이 배우는 교과 내용과 연결하여 새로운 아이디어를 내거나 문제를 해결하는 탐구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기술을 비판적으로 바라보고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그 기술이 우리 사회에 미치는 윤리적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사회적 영향을 토론하며 올바른 가치관을 지닌 시민으로 성장하도록 도움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987B75-3BE8-C6E8-6716-ECAB61E88B62}"/>
              </a:ext>
            </a:extLst>
          </p:cNvPr>
          <p:cNvSpPr txBox="1"/>
          <p:nvPr/>
        </p:nvSpPr>
        <p:spPr>
          <a:xfrm>
            <a:off x="1449774" y="2240301"/>
            <a:ext cx="8961552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융합 교육은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 도구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’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넘어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학습 내용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자체로 끌어들여 미래 사회에 필요한 핵심 역량으로 다룸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특정 교과가 가진 고유한 지식에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원리와 기술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그리고 사회적 영향까지 통합하여 새로운 지식 창출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9F2ADB-FB91-2B8D-8E29-64C8015DC564}"/>
              </a:ext>
            </a:extLst>
          </p:cNvPr>
          <p:cNvSpPr txBox="1"/>
          <p:nvPr/>
        </p:nvSpPr>
        <p:spPr>
          <a:xfrm>
            <a:off x="2843381" y="3373357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창의적 문제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해결력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,AI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리터러시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7125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0D0B4-15C2-E779-E09B-EFC779DC4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AA4D6F9-B27B-946D-B429-C97038356A3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6DCA8F3-9A08-2EC7-5C73-79C0B46BABEE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C51F388-6C3C-F932-EDD8-867F1B57E897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A1E45A4-F04D-71B3-B3F6-E512EEC421AE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2B990D5-23E3-1373-5CFB-6E95C40B803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EAC14FB1-8C14-798C-8572-02D45F963322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939BB7E-6AF0-5D10-1645-0BEEB0B5C83C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FCD57-0D1D-F00C-E60D-3C6FEBEC5771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1054B6D-A099-8C1B-672F-B4630B25D79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3205717-BB71-0AA0-EAC6-FF871C98CF33}"/>
              </a:ext>
            </a:extLst>
          </p:cNvPr>
          <p:cNvSpPr/>
          <p:nvPr/>
        </p:nvSpPr>
        <p:spPr>
          <a:xfrm>
            <a:off x="1790322" y="3084976"/>
            <a:ext cx="4211419" cy="1340171"/>
          </a:xfrm>
          <a:prstGeom prst="rect">
            <a:avLst/>
          </a:prstGeom>
          <a:solidFill>
            <a:srgbClr val="C2E3DE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기술 자체에 대한 지식이 필요하며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학생들이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융합하여 현상을 탐구하는 방법을 안내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3CD167A-AA36-68D2-001D-E736FF2E743B}"/>
              </a:ext>
            </a:extLst>
          </p:cNvPr>
          <p:cNvSpPr/>
          <p:nvPr/>
        </p:nvSpPr>
        <p:spPr>
          <a:xfrm>
            <a:off x="1790322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교사의 역할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F32B0E2-DA90-ACDD-1D23-B1478AB10477}"/>
              </a:ext>
            </a:extLst>
          </p:cNvPr>
          <p:cNvSpPr/>
          <p:nvPr/>
        </p:nvSpPr>
        <p:spPr>
          <a:xfrm>
            <a:off x="6300715" y="3084976"/>
            <a:ext cx="4299258" cy="1340171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단순히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사용하는 것을 넘어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모델의 작동 방식을 이해하고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데이터를 처리하며 결과의 변화를 관찰하고 이유를 찾아 보는 탐구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6E76232B-4870-02B3-1325-0ECA5C4F4441}"/>
              </a:ext>
            </a:extLst>
          </p:cNvPr>
          <p:cNvSpPr/>
          <p:nvPr/>
        </p:nvSpPr>
        <p:spPr>
          <a:xfrm>
            <a:off x="6300715" y="2546854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학생의 경험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E2682B-036E-70E8-1B93-6883D3680F20}"/>
              </a:ext>
            </a:extLst>
          </p:cNvPr>
          <p:cNvSpPr txBox="1"/>
          <p:nvPr/>
        </p:nvSpPr>
        <p:spPr>
          <a:xfrm>
            <a:off x="1790375" y="4505990"/>
            <a:ext cx="4211366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‘AI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는 왜 이렇게 판단했을까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?’, ‘AI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편향성은 어디서 비롯될까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?’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와 같은 질문을 던지며 학생들의 탐구는 이끄는 역할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374A5E-C528-8635-24F2-6186F03071AC}"/>
              </a:ext>
            </a:extLst>
          </p:cNvPr>
          <p:cNvSpPr txBox="1"/>
          <p:nvPr/>
        </p:nvSpPr>
        <p:spPr>
          <a:xfrm>
            <a:off x="6300715" y="4505990"/>
            <a:ext cx="4299258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생성한 그림은 창작물인가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?’, ‘AI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번역이 완벽해지면 외국어 교육은 왜 필요한가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?’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와 같은 질문에 대해 자신의 생각을 정립하고 토론하는 주체적인 학습을 경험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2026D5-4B6E-7BA1-F65F-577D8D4B5C59}"/>
              </a:ext>
            </a:extLst>
          </p:cNvPr>
          <p:cNvSpPr txBox="1"/>
          <p:nvPr/>
        </p:nvSpPr>
        <p:spPr>
          <a:xfrm>
            <a:off x="3269662" y="2485252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탐구 안내자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토론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촉진자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6B7691-5D37-D52A-0B45-5EA2FFE0EAD4}"/>
              </a:ext>
            </a:extLst>
          </p:cNvPr>
          <p:cNvSpPr txBox="1"/>
          <p:nvPr/>
        </p:nvSpPr>
        <p:spPr>
          <a:xfrm>
            <a:off x="7875605" y="2496774"/>
            <a:ext cx="2657005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비판적 창조자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3802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A9C00-5363-44AC-9A9A-BCB217AA2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B6C3E48-6AF3-BE12-7047-56BD7DF96B1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D8993DA-7CAE-3327-D850-6F31361509C5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3F3DAD3-3387-3E9F-4DE5-5192058D9F91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B951155-8AC5-8431-4A54-E820CB0F28D3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487C507-ACA3-AF0A-2200-E22940876FF4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779BDADD-4287-ACE3-ADAB-77DFCE51F59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67C5FDA-312D-A565-6BB2-19F0899B6646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FE54DF-1E9D-425A-3667-9B7E663A562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87DB59D-0647-CC38-355A-91FDDC4FC4D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23A0889-1B81-C21A-9458-88D7BBBE57D7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평가 관점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F237304-E72B-1C92-59F2-7A602F9F9867}"/>
              </a:ext>
            </a:extLst>
          </p:cNvPr>
          <p:cNvSpPr/>
          <p:nvPr/>
        </p:nvSpPr>
        <p:spPr>
          <a:xfrm>
            <a:off x="1665623" y="3012480"/>
            <a:ext cx="8745703" cy="14261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평가의 초점은 교과 내용 지식과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소양의 통합적 이해 및 적용 능력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 교과에서 배운 인권 개념을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편향성 문제와 연결하여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~’, 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미술 교과에서 배운 화풍의 특징을 이미지 생성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원리와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관련지어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~’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3A58DF-FDAB-F0FA-03F6-44B4D9E336B4}"/>
              </a:ext>
            </a:extLst>
          </p:cNvPr>
          <p:cNvSpPr txBox="1"/>
          <p:nvPr/>
        </p:nvSpPr>
        <p:spPr>
          <a:xfrm>
            <a:off x="2843381" y="2329587"/>
            <a:ext cx="370981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교과 내용 지식과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소양의 통합적 성장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6072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3D532-1A76-28FA-43B5-A3BE13E1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3ED5269-4019-1F1D-2AC1-80CB2D7FC1B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2C9C456-52BA-F81C-178B-27AA132E65EF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1DD4194A-8A83-2D00-B301-F4FE2EC5F097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D0CC34FD-D2CA-DDA8-007A-F7FB16DAC88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3E3F3DE1-4980-579B-4109-67BB447980AF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7458A5FA-81E6-E1A4-D9CF-DB06B550E89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ED18B18-CC93-04BD-36B3-291FEA5F074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9ACF1-5357-EA2E-AAD5-A3BADF26D6F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6C95AAE-DD02-844D-56EB-96D75ED40E2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090D7A7-C1A9-BF78-9F96-F36EC7E26592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D3E78E4-014E-FF60-1D91-6D2021B820C6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챗봇에게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소설 속 특정 등장인물의 역할을 부여하고 대화를 나누게 한 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대화 내용을 바탕으로 그 인물의 성격과 가치관을 추론하는 보고서를 작성하게 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DA0899-ABDC-0F0D-875A-F3F92F619364}"/>
              </a:ext>
            </a:extLst>
          </p:cNvPr>
          <p:cNvSpPr txBox="1"/>
          <p:nvPr/>
        </p:nvSpPr>
        <p:spPr>
          <a:xfrm>
            <a:off x="1790374" y="4505990"/>
            <a:ext cx="8620951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소설 속 인물을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시뮬레이션하는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정교한 역할놀이 도구로 사용했습니다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학생의 최종 목표는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와의 상호작용을 통해 작품 속 인물을 깊이 이해하는 데 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5947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3A7F7-7A44-EE9B-406B-9BE286464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2E1BC5D-428C-9E79-4B04-29E40DD2F3A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EA7C3BB-959F-71E9-FD0F-2C1016C8008B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663A55A-18F5-6DFB-C20A-A8EC27641ED3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076071D-9ED4-4B2B-337D-94F9079A700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D7AAF5D-2A1C-4E16-433C-52718723786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BB6E966-AD9A-83D9-632A-4ACA2712119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958BDAB-C2E1-9947-692F-114C0B035F06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87323-21CB-FEA7-1DA0-7B6D07562BA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8C6B4EA-7F71-793C-2275-AFA2EB7BD60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833CA5-71CD-27A8-E421-087A0431AE91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2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0781C5B-4C93-16AB-E048-379BFECDDD56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 여러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번역기에 한국 속담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예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'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사촌이 땅을 사면 배가 아프다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')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을 입력하고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그 번역 결과를 비교 분석했다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이를 통해 문자적 번역과 문화적 의미 전달의 차이를 배우고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문화적 맥락을 이해하는 데 어떤 한계를 보이는지 토론했다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2B21E6-BA36-9714-7A4E-F6430E5DE8E8}"/>
              </a:ext>
            </a:extLst>
          </p:cNvPr>
          <p:cNvSpPr txBox="1"/>
          <p:nvPr/>
        </p:nvSpPr>
        <p:spPr>
          <a:xfrm>
            <a:off x="1790374" y="4505990"/>
            <a:ext cx="8620951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융합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단순히 번역 도구로 쓴 것이 아니라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번역 결과를 통해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문화적 맥락 이해 한계라는 기술적 특성을 탐구했습니다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언어와 문화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그리고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기술의 관계를 비판적으로 고찰하는 융합 활동입니다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260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1E0A42-4A50-7036-1A72-90374AAB5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185AD7B-4C05-7165-B1C9-33EC189A615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C090852-FB14-0A76-5082-F2457358540E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AAC98761-5728-CC7F-9509-22100418842F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27C79D3-88DA-A242-DD76-0D77940180BD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2317B14F-C295-04D5-187F-69E73498D8A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3895690B-3144-7933-2FB4-EF5CCE86FD5A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DFC2304-FA1E-5A8F-9E49-04699F6FB33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DD7691-43B5-4F31-9388-7135CB06A5A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0E46985-1081-1939-A2D8-3148B3F9052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E1AB631-A6CB-FC7F-46AD-3C82B3D43397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3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F90E0BA-5142-449A-78B8-E78F6238B556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학생들이 쓴 주장하는 글을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에게 입력하여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글의 논리적 구조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근거의 타당성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문장 간의 연결성 등을 분석한 리포트를 받았다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학생들은 이 리포트를 참고하여 자신의 글을 수정하고 발전시켰다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9E0BF7-7D4C-78D7-0DB6-E844EEDC7942}"/>
              </a:ext>
            </a:extLst>
          </p:cNvPr>
          <p:cNvSpPr txBox="1"/>
          <p:nvPr/>
        </p:nvSpPr>
        <p:spPr>
          <a:xfrm>
            <a:off x="1790374" y="4505990"/>
            <a:ext cx="8620951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가 학생의 글쓰기 능력을 향상시키기 위한 고도화된 피드백 도구 및 코치 역할을 수행했습니다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학습의 초점은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도움을 받아 논리적인 글쓰기 능력을 향상하는 것입니다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7239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78389-11DB-FCDA-8DFC-6EBA57F4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ED10145-4B17-E74B-F8AB-F4D511F2BF3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6D88CC1-897C-C90D-0021-42839013F9F2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38E17A3-06E1-8F8E-EA7D-F0AA6DCD9B62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28D8E91-B179-2158-0B08-EB10AF9170B0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8DB285B-366B-1EC2-66AB-3F1FD82FBE3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92CAB33E-F970-3E0C-B278-EC6676D1A30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7BA611E-D158-3535-802B-8A7BBFECBFF3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6680A5-B287-8707-C9F9-4DB9F6FE36E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4BE9F64-A8C8-B756-0312-60460FAD48DF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73B7AC7-F639-AEA6-307C-EF2AF9BD28E0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4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179CD1-B4B4-5000-1085-DAD12FD396EE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학생들이 직접 선정한 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20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편에 대해 각자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긍정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'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또는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부정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＇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으로 라벨링하고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주관적인 감상평을 붙인 데이터를 만들었다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이 데이터를 생성형 인공지능에 학습시켜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시 감정 분석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AI'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만들고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자신만의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가 새로운 시를 어떻게 평가하는지 그 결과를 확인했다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F72DFF-A956-C7E7-1A65-CCAE78D26E92}"/>
              </a:ext>
            </a:extLst>
          </p:cNvPr>
          <p:cNvSpPr txBox="1"/>
          <p:nvPr/>
        </p:nvSpPr>
        <p:spPr>
          <a:xfrm>
            <a:off x="1790374" y="4505990"/>
            <a:ext cx="8620951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융합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학생이 직접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데이터를 만들고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학습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시키는 과정을 통해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판단이 학습 데이터에 의해 결정된다는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머신러닝의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핵심 원리를 체험했습니다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국어과의 주관적 감상 활동을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모델 구축과 결합한 깊이 있는 융합입니다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04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D06DC-8784-31D3-85CC-7D36CD1D2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36D0377-34F2-6FA4-C015-8380E3FAFCE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92EE351-097E-E6CF-577A-1061CFAC04ED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2DC2021-4CFD-2209-F74E-890A899BA13B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ED94AB1-A850-6030-E9B9-A0C65AEF656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FCFA1A76-87BF-08B4-9005-05C02FC2860F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570C12A-B41B-DCAA-732E-6740B8AC951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5B97E51-84BB-FBCF-683E-834912E46CB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788F62-3AF0-E176-F93D-EC874E034AD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8DC1A3D-4B00-4090-B187-0A81829A053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8B2E115-1822-D33B-EAA7-552FCB4E0455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5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253877-2FF0-47C7-28EA-B62C20E8ED0B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15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세기 중세 국어의 어휘와 문법을 학습한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챗봇과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대화를 나누며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고어에 대한 이해도와 해석 능력을 높이는 활동을 진행했다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8C13B7-49E0-7F3A-1E01-950E4359C0D5}"/>
              </a:ext>
            </a:extLst>
          </p:cNvPr>
          <p:cNvSpPr txBox="1"/>
          <p:nvPr/>
        </p:nvSpPr>
        <p:spPr>
          <a:xfrm>
            <a:off x="1790374" y="4505990"/>
            <a:ext cx="8620951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역사적 언어 환경을 체험하게 해주는 시뮬레이터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로 사용했습니다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학생들이 어려운 고어를 효과적으로 학습하도록 돕는 매우 특수하고 유용한 도구로서의 역할에 충실합니다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91688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5669C-1B54-CEAB-29DF-98D01A36C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DE8617E-3F53-7233-BC1A-3AC72681633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E13846B4-953A-C4A7-8850-24A957B97A20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F0F0B054-43E7-1502-900E-629CBABA4537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3A49D3F-87C5-CE07-C066-A3535163DE0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5879781F-8DD9-D82B-7CE9-6511677D0033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4B2182F-EBB9-2F90-EC14-F24D3CB7253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E7FE346-203E-4AD6-1173-4C8985EC1312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중간 점검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30DDC-BC21-2201-8058-9F3EAFC63CE7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수업 설계의 이론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4410ED9-B397-9EC1-85D3-F680A27CA1A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F46E829-307D-1B98-EF38-B9F406F6AC54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퀴즈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6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9626B80-37DA-E2EB-CE6A-8833AD5A1EC2}"/>
              </a:ext>
            </a:extLst>
          </p:cNvPr>
          <p:cNvSpPr/>
          <p:nvPr/>
        </p:nvSpPr>
        <p:spPr>
          <a:xfrm>
            <a:off x="1665623" y="3012480"/>
            <a:ext cx="8745703" cy="1388070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동일한 사건에 대해 보수 언론사와 진보 언론사의 기사를 각각 학습시킨 두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에게 해당 사건의 원인과 전망을 질문했다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두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상반된 답변을 통해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 데이터의 편향성이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 답변에 어떻게 영향을 미치는지 직접 확인하고 미디어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리터러시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교육과 연계했다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352BCB-A354-2082-0AA6-E4458BB4D590}"/>
              </a:ext>
            </a:extLst>
          </p:cNvPr>
          <p:cNvSpPr txBox="1"/>
          <p:nvPr/>
        </p:nvSpPr>
        <p:spPr>
          <a:xfrm>
            <a:off x="1790374" y="4505990"/>
            <a:ext cx="8620951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융합 교육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상반된 답변이라는 현상을 통해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그 원인인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데이터 편향성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'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이라는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중요 속성을 학습했습니다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국어과의 비판적 읽기 활동을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의 기술적 원리와 사회적 영향에 대한 탐구로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확장시켰습니다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3535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87ECDF-805B-DB7F-CBDD-3C025D19F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D0A4647-92CB-C132-3AFA-9947F7BCDD9D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24CA00D-6291-AF8B-3A08-8459F467DD7F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AI 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활용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·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융합 수업의 비판적 고찰 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[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분임 활동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]</a:t>
              </a:r>
              <a:endParaRPr lang="ko-KR" altLang="en-US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endParaRP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17D91AE4-90A8-04AD-050E-730B5FDA0E86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2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D2C7E56-2927-00A5-D646-89224441499A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FB99F0C-566C-74D6-6CC3-4EA7605248B4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571415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332896C-95A9-384C-F956-E8057FB2974E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2BE19FFE-AA05-6352-799B-A4DACAC1317A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0106795C-C020-0735-EB9B-BA39060E1694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349AF50-9E4A-A5D4-2AB4-DEDA7EC14A8A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926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9048E-47BE-E6B8-15F3-D285B6EC3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4FAFF5BB-E633-D6A8-0F3D-82E52CF711C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AA63C0F-B21B-5F6B-72B5-04A1835ED664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6211FAB1-AF14-5AA7-A877-BFA2FE2FB366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5853281-8656-C4E0-D0A8-3F4A595616BB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69F3D419-21C7-F0EC-19E3-B5DFF6490970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5DC369B5-407A-7968-A4F3-C3170C9BEC7E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7964046-786C-7ECF-972C-49A7A3BBE758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김 교사의 고민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B96DC-5E95-8906-E5FF-7F5C2AFFD9B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820CA6C-0C6B-9877-5FFE-C314F67CB5A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848AF28-9C57-3166-E206-C31C20B398AA}"/>
              </a:ext>
            </a:extLst>
          </p:cNvPr>
          <p:cNvGrpSpPr/>
          <p:nvPr/>
        </p:nvGrpSpPr>
        <p:grpSpPr>
          <a:xfrm>
            <a:off x="1451469" y="2338318"/>
            <a:ext cx="3717345" cy="3605904"/>
            <a:chOff x="5954483" y="2338318"/>
            <a:chExt cx="3717345" cy="3605904"/>
          </a:xfrm>
        </p:grpSpPr>
        <p:pic>
          <p:nvPicPr>
            <p:cNvPr id="9" name="그림 8" descr="텍스트, 인간의 얼굴, 소년, 일러스트레이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AA09FB3-6362-C23F-7FDD-18952A33E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5924" y="2338318"/>
              <a:ext cx="3605904" cy="3605904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18EFB43-CB6A-E057-0133-BBD766912605}"/>
                </a:ext>
              </a:extLst>
            </p:cNvPr>
            <p:cNvSpPr/>
            <p:nvPr/>
          </p:nvSpPr>
          <p:spPr>
            <a:xfrm>
              <a:off x="8008858" y="2640593"/>
              <a:ext cx="1307159" cy="1140543"/>
            </a:xfrm>
            <a:prstGeom prst="rect">
              <a:avLst/>
            </a:prstGeom>
            <a:solidFill>
              <a:srgbClr val="F5E1A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  <a:cs typeface="Cascadia Code Light" panose="020B0609020000020004" pitchFamily="49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5F4AFF-7730-F1B9-C311-61841F222639}"/>
                </a:ext>
              </a:extLst>
            </p:cNvPr>
            <p:cNvSpPr txBox="1"/>
            <p:nvPr/>
          </p:nvSpPr>
          <p:spPr>
            <a:xfrm>
              <a:off x="7960939" y="2640742"/>
              <a:ext cx="13071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EAA93"/>
                </a:buClr>
              </a:pPr>
              <a:r>
                <a:rPr lang="ko-KR" altLang="en-US">
                  <a:latin typeface="프리젠테이션 7 Bold" pitchFamily="2" charset="-127"/>
                  <a:ea typeface="프리젠테이션 7 Bold" pitchFamily="2" charset="-127"/>
                </a:rPr>
                <a:t>선배 선생님이 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AI</a:t>
              </a: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를 활용한 수업을 도전해 보고 있는데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…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919B4F-5BE6-6B89-C2A4-0571421B54B4}"/>
                </a:ext>
              </a:extLst>
            </p:cNvPr>
            <p:cNvSpPr txBox="1"/>
            <p:nvPr/>
          </p:nvSpPr>
          <p:spPr>
            <a:xfrm>
              <a:off x="5954483" y="2406370"/>
              <a:ext cx="1307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부럽다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!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CF94342-4A96-5EAC-B23E-342DBB26E4F3}"/>
              </a:ext>
            </a:extLst>
          </p:cNvPr>
          <p:cNvGrpSpPr/>
          <p:nvPr/>
        </p:nvGrpSpPr>
        <p:grpSpPr>
          <a:xfrm>
            <a:off x="6077011" y="2338317"/>
            <a:ext cx="3605904" cy="3605904"/>
            <a:chOff x="6077011" y="2338317"/>
            <a:chExt cx="3605904" cy="3605904"/>
          </a:xfrm>
        </p:grpSpPr>
        <p:pic>
          <p:nvPicPr>
            <p:cNvPr id="8" name="그림 7" descr="텍스트, 클립아트, 만화 영화, 인간의 얼굴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EEF2890-A7BB-A58D-539B-D8B2938E4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7011" y="2338317"/>
              <a:ext cx="3605904" cy="3605904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67DEA161-92DA-B1D4-145E-01EF583802FE}"/>
                </a:ext>
              </a:extLst>
            </p:cNvPr>
            <p:cNvGrpSpPr/>
            <p:nvPr/>
          </p:nvGrpSpPr>
          <p:grpSpPr>
            <a:xfrm>
              <a:off x="7830227" y="2591036"/>
              <a:ext cx="1516973" cy="1177400"/>
              <a:chOff x="7830227" y="2591036"/>
              <a:chExt cx="1516973" cy="1177400"/>
            </a:xfrm>
          </p:grpSpPr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5912AAC7-8962-2BC8-8F20-50C7D0A16975}"/>
                  </a:ext>
                </a:extLst>
              </p:cNvPr>
              <p:cNvSpPr/>
              <p:nvPr/>
            </p:nvSpPr>
            <p:spPr>
              <a:xfrm>
                <a:off x="7918063" y="2591036"/>
                <a:ext cx="1429137" cy="1177400"/>
              </a:xfrm>
              <a:prstGeom prst="rect">
                <a:avLst/>
              </a:prstGeom>
              <a:solidFill>
                <a:srgbClr val="F1DFA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  <a:cs typeface="Cascadia Code Light" panose="020B0609020000020004" pitchFamily="49" charset="0"/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51FC6863-7355-B0C1-CD97-BC334CC03CA8}"/>
                  </a:ext>
                </a:extLst>
              </p:cNvPr>
              <p:cNvSpPr/>
              <p:nvPr/>
            </p:nvSpPr>
            <p:spPr>
              <a:xfrm>
                <a:off x="7830227" y="2640593"/>
                <a:ext cx="1429137" cy="329964"/>
              </a:xfrm>
              <a:prstGeom prst="rect">
                <a:avLst/>
              </a:prstGeom>
              <a:solidFill>
                <a:srgbClr val="F1DFA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  <a:cs typeface="Cascadia Code Light" panose="020B0609020000020004" pitchFamily="49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0FF2FD-20C1-67AB-ECDD-9506EF5CF2B8}"/>
                </a:ext>
              </a:extLst>
            </p:cNvPr>
            <p:cNvSpPr txBox="1"/>
            <p:nvPr/>
          </p:nvSpPr>
          <p:spPr>
            <a:xfrm>
              <a:off x="7856856" y="2718071"/>
              <a:ext cx="14903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인공지능으로</a:t>
              </a:r>
              <a:endParaRPr lang="en-US" altLang="ko-KR" dirty="0">
                <a:latin typeface="프리젠테이션 7 Bold" pitchFamily="2" charset="-127"/>
                <a:ea typeface="프리젠테이션 7 Bold" pitchFamily="2" charset="-127"/>
              </a:endParaRPr>
            </a:p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시 쓰기 활동을 계획해 봐야겠다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90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88ABF7-A1E6-39C3-C0D1-9D5A597A6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A3AD38B-352C-D1D7-C452-EA4DC0CCF19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9FB3AE4-D832-B9BB-E942-7E419D593292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CDB186-341E-3DBC-B704-48D2933CFCB0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E822581-2C0B-45FD-CA2C-C77146E657C4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890E0722-1F01-028E-1ABE-3E5DFDFF002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3DE2EA3-4E9E-0A64-1A04-21518F59BA5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CCE4DF5-BE1A-FB62-83E6-237F01E81B9F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김 교사의 수업 설계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8C5FA1-F28C-CBEF-4E36-50E3C3DCA74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33D6441-66DA-166D-45A9-40DEDE6B2B3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A09B8AB-8EB0-6082-3B2C-4AA3F20A3A0E}"/>
              </a:ext>
            </a:extLst>
          </p:cNvPr>
          <p:cNvSpPr/>
          <p:nvPr/>
        </p:nvSpPr>
        <p:spPr>
          <a:xfrm>
            <a:off x="1268491" y="2398131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시 쓰기 활동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F8D2E54-A142-A738-639C-1323DCAB2F4D}"/>
              </a:ext>
            </a:extLst>
          </p:cNvPr>
          <p:cNvSpPr/>
          <p:nvPr/>
        </p:nvSpPr>
        <p:spPr>
          <a:xfrm>
            <a:off x="1665623" y="3012479"/>
            <a:ext cx="8745703" cy="2180007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운율의 형성 원리와 효과에 대한 개념 제시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강의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외재적 운율이 명확하게 드러나는 짧은 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제시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 안내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연 구조의 반복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통사 구조의 반복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특정 단어의 반복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특정 음운의 반복 등 운율을 형성하는 요소 파악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를 생성형 인공지능에 제시하고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운율을 살린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모방시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창작을 명령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각자의 학생은 생성형 인공지능이 출력한 시를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Padlet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에 공유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C2FA1B-11B2-9C11-B798-E69317F216C0}"/>
              </a:ext>
            </a:extLst>
          </p:cNvPr>
          <p:cNvSpPr txBox="1"/>
          <p:nvPr/>
        </p:nvSpPr>
        <p:spPr>
          <a:xfrm>
            <a:off x="1790374" y="5218632"/>
            <a:ext cx="8620951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분임 토의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1]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무엇이 문제인가요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분임 토의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2]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어떻게 했어야 했나요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 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활용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융합 교육 나누어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875658-C3EB-F4B8-0A51-8C613A37F697}"/>
              </a:ext>
            </a:extLst>
          </p:cNvPr>
          <p:cNvSpPr txBox="1"/>
          <p:nvPr/>
        </p:nvSpPr>
        <p:spPr>
          <a:xfrm>
            <a:off x="2843381" y="2328584"/>
            <a:ext cx="6643519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[9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국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05-01]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운율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비유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상징의 특성과 효과에 유의하며 작품을 감상하고 창작한다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4093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8C68E-4354-11BB-1DC7-E1841C578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2E3B967-A7A1-11FE-0B7E-43DF9ABFE4A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DE26079-0FBF-7482-7352-A5FCF84C8181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498C3D7-D568-9F91-BA6F-A5260D406801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F27669D-03D3-9EDE-6350-38299C3F5083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CEB606E2-BB4E-2550-5193-90BCD33BE1E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45F7ADAA-B704-D5B8-ECD3-E8D1C74FD7C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24373A7-8A16-2F71-DAEA-A0A77F360C4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박 교사의 고민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4F011-38BC-8538-2D50-0770F12477C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FC49D56-0655-FBFD-E65F-61710490993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7061AF7-332D-39E8-D27C-D392EF208058}"/>
              </a:ext>
            </a:extLst>
          </p:cNvPr>
          <p:cNvGrpSpPr/>
          <p:nvPr/>
        </p:nvGrpSpPr>
        <p:grpSpPr>
          <a:xfrm>
            <a:off x="1562910" y="2338318"/>
            <a:ext cx="3605904" cy="3605904"/>
            <a:chOff x="6065924" y="2338318"/>
            <a:chExt cx="3605904" cy="3605904"/>
          </a:xfrm>
        </p:grpSpPr>
        <p:pic>
          <p:nvPicPr>
            <p:cNvPr id="9" name="그림 8" descr="텍스트, 인간의 얼굴, 소년, 일러스트레이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B1BC125-D7AD-5271-F101-38CA5D290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65924" y="2338318"/>
              <a:ext cx="3605904" cy="3605904"/>
            </a:xfrm>
            <a:prstGeom prst="rect">
              <a:avLst/>
            </a:prstGeom>
          </p:spPr>
        </p:pic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FD69744-C3A0-989B-CFDB-00AC234401D5}"/>
                </a:ext>
              </a:extLst>
            </p:cNvPr>
            <p:cNvSpPr/>
            <p:nvPr/>
          </p:nvSpPr>
          <p:spPr>
            <a:xfrm>
              <a:off x="8008858" y="2640593"/>
              <a:ext cx="1307159" cy="1140543"/>
            </a:xfrm>
            <a:prstGeom prst="rect">
              <a:avLst/>
            </a:prstGeom>
            <a:solidFill>
              <a:srgbClr val="F5E1A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  <a:cs typeface="Cascadia Code Light" panose="020B0609020000020004" pitchFamily="49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52FF425-5BBE-C917-10BC-7745362F1745}"/>
                </a:ext>
              </a:extLst>
            </p:cNvPr>
            <p:cNvSpPr txBox="1"/>
            <p:nvPr/>
          </p:nvSpPr>
          <p:spPr>
            <a:xfrm>
              <a:off x="8042581" y="2755042"/>
              <a:ext cx="13071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학생의 논리적 사고력을 길러 주고 싶은데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…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BE5DC77-6BF8-42C0-087D-04E38AD22B57}"/>
              </a:ext>
            </a:extLst>
          </p:cNvPr>
          <p:cNvGrpSpPr/>
          <p:nvPr/>
        </p:nvGrpSpPr>
        <p:grpSpPr>
          <a:xfrm>
            <a:off x="6077011" y="2338317"/>
            <a:ext cx="3605904" cy="3605904"/>
            <a:chOff x="6077011" y="2338317"/>
            <a:chExt cx="3605904" cy="3605904"/>
          </a:xfrm>
        </p:grpSpPr>
        <p:pic>
          <p:nvPicPr>
            <p:cNvPr id="8" name="그림 7" descr="텍스트, 클립아트, 만화 영화, 인간의 얼굴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01DD643-4C73-ACA7-D10B-CAB90B09E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7011" y="2338317"/>
              <a:ext cx="3605904" cy="3605904"/>
            </a:xfrm>
            <a:prstGeom prst="rect">
              <a:avLst/>
            </a:prstGeom>
          </p:spPr>
        </p:pic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70B43AF5-3412-9FBB-4ED2-BC837667625E}"/>
                </a:ext>
              </a:extLst>
            </p:cNvPr>
            <p:cNvGrpSpPr/>
            <p:nvPr/>
          </p:nvGrpSpPr>
          <p:grpSpPr>
            <a:xfrm>
              <a:off x="7830227" y="2591036"/>
              <a:ext cx="1516973" cy="1177400"/>
              <a:chOff x="7830227" y="2591036"/>
              <a:chExt cx="1516973" cy="1177400"/>
            </a:xfrm>
          </p:grpSpPr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5E99951B-A6B6-7ACD-1CAC-DB84B376CF17}"/>
                  </a:ext>
                </a:extLst>
              </p:cNvPr>
              <p:cNvSpPr/>
              <p:nvPr/>
            </p:nvSpPr>
            <p:spPr>
              <a:xfrm>
                <a:off x="7918063" y="2591036"/>
                <a:ext cx="1429137" cy="1177400"/>
              </a:xfrm>
              <a:prstGeom prst="rect">
                <a:avLst/>
              </a:prstGeom>
              <a:solidFill>
                <a:srgbClr val="F1DFA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  <a:cs typeface="Cascadia Code Light" panose="020B0609020000020004" pitchFamily="49" charset="0"/>
                </a:endParaRP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A0E53DD1-4583-C7BC-93EE-D8F5FA68846B}"/>
                  </a:ext>
                </a:extLst>
              </p:cNvPr>
              <p:cNvSpPr/>
              <p:nvPr/>
            </p:nvSpPr>
            <p:spPr>
              <a:xfrm>
                <a:off x="7830227" y="2640593"/>
                <a:ext cx="1429137" cy="329964"/>
              </a:xfrm>
              <a:prstGeom prst="rect">
                <a:avLst/>
              </a:prstGeom>
              <a:solidFill>
                <a:srgbClr val="F1DFA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rmAutofit/>
              </a:bodyPr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  <a:cs typeface="Cascadia Code Light" panose="020B0609020000020004" pitchFamily="49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6546D3-0860-B75C-803E-CFC803B8E62C}"/>
                </a:ext>
              </a:extLst>
            </p:cNvPr>
            <p:cNvSpPr txBox="1"/>
            <p:nvPr/>
          </p:nvSpPr>
          <p:spPr>
            <a:xfrm>
              <a:off x="7824198" y="2685413"/>
              <a:ext cx="16953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인공지능으로</a:t>
              </a:r>
              <a:endParaRPr lang="en-US" altLang="ko-KR" dirty="0">
                <a:latin typeface="프리젠테이션 7 Bold" pitchFamily="2" charset="-127"/>
                <a:ea typeface="프리젠테이션 7 Bold" pitchFamily="2" charset="-127"/>
              </a:endParaRPr>
            </a:p>
            <a:p>
              <a:pPr algn="ctr">
                <a:buClr>
                  <a:srgbClr val="0EAA93"/>
                </a:buClr>
              </a:pPr>
              <a:r>
                <a:rPr lang="ko-KR" altLang="en-US" dirty="0">
                  <a:latin typeface="프리젠테이션 7 Bold" pitchFamily="2" charset="-127"/>
                  <a:ea typeface="프리젠테이션 7 Bold" pitchFamily="2" charset="-127"/>
                </a:rPr>
                <a:t>논설문 쓰기 활동을 계획해 봐야겠다</a:t>
              </a:r>
              <a:r>
                <a:rPr lang="en-US" altLang="ko-KR" dirty="0">
                  <a:latin typeface="프리젠테이션 7 Bold" pitchFamily="2" charset="-127"/>
                  <a:ea typeface="프리젠테이션 7 Bold" pitchFamily="2" charset="-127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02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A05A2-2FCE-F053-F36F-F7B2E57BC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58FD4E6-622D-CE91-0DB2-1C3C00ED1E3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9A8DDDE-3B0D-C324-90DF-D8E6CB2F8826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96BD949-8BA7-8628-62D2-C01E62A9BA41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1D3AD83-586B-A220-69E4-A94C88B33A6A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A0D63CD5-1EBF-AC9E-25F8-897A7D70482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A2D1C3AB-80EA-B0DE-FD02-B5107F96CEE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8941612-F5C1-98EE-5431-A989205D1934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박 교사의 수업 설계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5F3DDD-D5CA-0133-DFF1-CC39DBBD5F9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30B39D1-CAE7-91E2-AFD5-C6371DE614D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8F26C63-72F8-3FA2-37D9-B970A4A9BC91}"/>
              </a:ext>
            </a:extLst>
          </p:cNvPr>
          <p:cNvSpPr/>
          <p:nvPr/>
        </p:nvSpPr>
        <p:spPr>
          <a:xfrm>
            <a:off x="1268491" y="2198057"/>
            <a:ext cx="1487055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글 쓰기 활동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75A7B34-161A-E6CB-55E7-088085FE3EA7}"/>
              </a:ext>
            </a:extLst>
          </p:cNvPr>
          <p:cNvSpPr/>
          <p:nvPr/>
        </p:nvSpPr>
        <p:spPr>
          <a:xfrm>
            <a:off x="1665623" y="2887033"/>
            <a:ext cx="8745703" cy="2546762"/>
          </a:xfrm>
          <a:prstGeom prst="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글 쓰기가 사회적 담론에 참여하여 여론을 형성하는 사회적 행위임을 제시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강의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논설문 전개의 일반적 원리인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단 구성에 대한 개념 제시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강의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사회적 쟁점에 대한 교과서 제재를 제시하고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읽기 전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중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후 활동하기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 안내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생성형 인공지능에 쟁점에 대한 자신의 입장을 밝히고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입장을 타당하게 뒷받침할 근거를 요청하기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생성형 인공지능에 주장과 근거를 제시하고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3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단 구성에 따른 논설문 창작을 명령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각자의 학생은 생성형 인공지능이 출력한 논설문을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Padlet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에 공유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활동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D46005-0CC2-DDEE-0E12-3878214F874A}"/>
              </a:ext>
            </a:extLst>
          </p:cNvPr>
          <p:cNvSpPr txBox="1"/>
          <p:nvPr/>
        </p:nvSpPr>
        <p:spPr>
          <a:xfrm>
            <a:off x="2843381" y="2136695"/>
            <a:ext cx="8260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1-03-01]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내용 전개의 일반적 원리를 고려하여 사회적 쟁점에 대한 자신의 견해를 정교하게 표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                                    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하는 글을 쓴다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AC7437-DD19-28F4-978F-DD997407EFE6}"/>
              </a:ext>
            </a:extLst>
          </p:cNvPr>
          <p:cNvSpPr txBox="1"/>
          <p:nvPr/>
        </p:nvSpPr>
        <p:spPr>
          <a:xfrm>
            <a:off x="1780674" y="5425302"/>
            <a:ext cx="619012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분임 토의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1]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무엇이 문제인가요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분임 토의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2]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어떻게 했어야 했나요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? 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활용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/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융합 교육 나누어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672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31ACE-0D70-E7B3-34DF-B8B4D31AC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F802CEC-009A-FBD8-9DA7-FA0127C93D8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98B8470-8231-1262-D2AC-E4B3CCD6D7AF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21EE995-C1DA-6DC7-3BFB-C59AFF8D665D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07CC25F-5790-254B-86C6-F24F28EA4F4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1066980C-7AEF-5D89-F16F-3678DD68DA3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63FFE42A-3DAD-F291-9F49-EA9B29EDD64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2165441-F4FF-BA92-8E7D-8EF3170BC2FF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무엇이 중심인가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085E6-259F-5FC5-8336-C7AA8DC29D5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C786F9D-C0BA-B09A-3B2E-EC4F10D9210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3D7729AA-4096-AF25-3FCA-07B0AE187FD7}"/>
              </a:ext>
            </a:extLst>
          </p:cNvPr>
          <p:cNvGrpSpPr/>
          <p:nvPr/>
        </p:nvGrpSpPr>
        <p:grpSpPr>
          <a:xfrm>
            <a:off x="2914206" y="2469279"/>
            <a:ext cx="6363588" cy="2743583"/>
            <a:chOff x="2914206" y="2469279"/>
            <a:chExt cx="6363588" cy="2743583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DBA4805-A6A5-FE98-55B2-D819D223A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4206" y="2469279"/>
              <a:ext cx="6363588" cy="274358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" name="잉크 9">
                  <a:extLst>
                    <a:ext uri="{FF2B5EF4-FFF2-40B4-BE49-F238E27FC236}">
                      <a16:creationId xmlns:a16="http://schemas.microsoft.com/office/drawing/2014/main" id="{2EFA9225-5F2F-8D22-2B19-C5EA7E5A5F58}"/>
                    </a:ext>
                  </a:extLst>
                </p14:cNvPr>
                <p14:cNvContentPartPr/>
                <p14:nvPr/>
              </p14:nvContentPartPr>
              <p14:xfrm>
                <a:off x="6839739" y="2955191"/>
                <a:ext cx="2231280" cy="360"/>
              </p14:xfrm>
            </p:contentPart>
          </mc:Choice>
          <mc:Fallback xmlns="">
            <p:pic>
              <p:nvPicPr>
                <p:cNvPr id="10" name="잉크 9">
                  <a:extLst>
                    <a:ext uri="{FF2B5EF4-FFF2-40B4-BE49-F238E27FC236}">
                      <a16:creationId xmlns:a16="http://schemas.microsoft.com/office/drawing/2014/main" id="{2EFA9225-5F2F-8D22-2B19-C5EA7E5A5F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86099" y="2847191"/>
                  <a:ext cx="23389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잉크 10">
                  <a:extLst>
                    <a:ext uri="{FF2B5EF4-FFF2-40B4-BE49-F238E27FC236}">
                      <a16:creationId xmlns:a16="http://schemas.microsoft.com/office/drawing/2014/main" id="{22B8DDD5-F043-1F14-B5B7-B072D8658889}"/>
                    </a:ext>
                  </a:extLst>
                </p14:cNvPr>
                <p14:cNvContentPartPr/>
                <p14:nvPr/>
              </p14:nvContentPartPr>
              <p14:xfrm>
                <a:off x="3128139" y="3251111"/>
                <a:ext cx="5749200" cy="360"/>
              </p14:xfrm>
            </p:contentPart>
          </mc:Choice>
          <mc:Fallback xmlns="">
            <p:pic>
              <p:nvPicPr>
                <p:cNvPr id="11" name="잉크 10">
                  <a:extLst>
                    <a:ext uri="{FF2B5EF4-FFF2-40B4-BE49-F238E27FC236}">
                      <a16:creationId xmlns:a16="http://schemas.microsoft.com/office/drawing/2014/main" id="{22B8DDD5-F043-1F14-B5B7-B072D865888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74499" y="3143111"/>
                  <a:ext cx="58568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잉크 11">
                  <a:extLst>
                    <a:ext uri="{FF2B5EF4-FFF2-40B4-BE49-F238E27FC236}">
                      <a16:creationId xmlns:a16="http://schemas.microsoft.com/office/drawing/2014/main" id="{40A159E2-645C-D2A3-0DA5-1252CFB1A83F}"/>
                    </a:ext>
                  </a:extLst>
                </p14:cNvPr>
                <p14:cNvContentPartPr/>
                <p14:nvPr/>
              </p14:nvContentPartPr>
              <p14:xfrm>
                <a:off x="4499739" y="3555671"/>
                <a:ext cx="4574520" cy="360"/>
              </p14:xfrm>
            </p:contentPart>
          </mc:Choice>
          <mc:Fallback xmlns="">
            <p:pic>
              <p:nvPicPr>
                <p:cNvPr id="12" name="잉크 11">
                  <a:extLst>
                    <a:ext uri="{FF2B5EF4-FFF2-40B4-BE49-F238E27FC236}">
                      <a16:creationId xmlns:a16="http://schemas.microsoft.com/office/drawing/2014/main" id="{40A159E2-645C-D2A3-0DA5-1252CFB1A83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46099" y="3448031"/>
                  <a:ext cx="468216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잉크 13">
                  <a:extLst>
                    <a:ext uri="{FF2B5EF4-FFF2-40B4-BE49-F238E27FC236}">
                      <a16:creationId xmlns:a16="http://schemas.microsoft.com/office/drawing/2014/main" id="{D99FEF49-2062-E206-DBDB-F9693896E033}"/>
                    </a:ext>
                  </a:extLst>
                </p14:cNvPr>
                <p14:cNvContentPartPr/>
                <p14:nvPr/>
              </p14:nvContentPartPr>
              <p14:xfrm>
                <a:off x="3110499" y="3833591"/>
                <a:ext cx="3343680" cy="360"/>
              </p14:xfrm>
            </p:contentPart>
          </mc:Choice>
          <mc:Fallback xmlns="">
            <p:pic>
              <p:nvPicPr>
                <p:cNvPr id="14" name="잉크 13">
                  <a:extLst>
                    <a:ext uri="{FF2B5EF4-FFF2-40B4-BE49-F238E27FC236}">
                      <a16:creationId xmlns:a16="http://schemas.microsoft.com/office/drawing/2014/main" id="{D99FEF49-2062-E206-DBDB-F9693896E03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56499" y="3725951"/>
                  <a:ext cx="3451320" cy="21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12325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884CE-48AD-0BBC-EBD7-D1D564F28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1DCEDA4-A682-D37D-539B-896EBEDDF0D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1D74353-D5AF-4F8A-227C-C3222DAB331D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9B681DCF-1CE0-AC79-7057-FC05DA464C00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3E1238A-A537-5AA5-1331-93FED49A711C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F2F1D808-3FE2-C9CB-0D86-1D17E4E650B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46241832-C047-CA99-DBF6-01B51B0FACC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169C8C7-7411-B363-EE9B-A17557B1F08B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무엇이 중심인가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2F2AD3-3A10-6A03-778A-F4E8FE84F3D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활용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·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융합  수업의 비판적 고찰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ABF8283-77FA-4752-2FE4-01AEB3D85C0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2B626D1-C254-F7DE-48FE-428F401BE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997" y="2329587"/>
            <a:ext cx="6392167" cy="30960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568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6A7B6-0C6E-4AB6-9EED-4D657FB3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B915457-06CC-5C8D-F105-5C7F23917558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B6EF1DE-1B45-97B9-6C31-7B2C7BC8A820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휴식 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(15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분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)</a:t>
              </a:r>
              <a:endParaRPr lang="ko-KR" altLang="en-US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endParaRP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22EFC01-DA00-CE13-A476-A8C40ABA25E9}"/>
                </a:ext>
              </a:extLst>
            </p:cNvPr>
            <p:cNvSpPr/>
            <p:nvPr/>
          </p:nvSpPr>
          <p:spPr>
            <a:xfrm>
              <a:off x="1061786" y="3729253"/>
              <a:ext cx="87741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연수 안내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82C6C02-EC9A-5124-12AC-5DF4FC5FA857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77B07736-1004-E948-47A9-8237734C8556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2557350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201897E3-3F4D-C50C-3F3A-CE7E0DEDFA2F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EA4BEF10-9917-6F7D-5D2B-8EF9E90776C0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320E65CA-9D4F-40A0-195D-0F34C163F958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AC7834E-40A8-D133-1B1F-DEEFAF00D366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0342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9B6F78-98A5-890B-D468-1C63424F2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62E7EF86-8862-2360-53E1-68F59825B2BA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F5D7C71-B71A-0907-4743-550317C99B8A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AI 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활용</a:t>
              </a:r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·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융합 수업 사례 탐구 및 개발 방향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C34560AD-569B-8474-12A4-17898502AB47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3</a:t>
              </a:r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61819A55-FBBF-F01C-0444-46078FA81A98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4F8511B-3CED-E0B4-91C9-5AEC89F4CC11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7963564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4924A2B5-FA1A-3214-B16E-25F7081FCB44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8672C7DB-5BF7-8213-1566-A105EB259C47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8DC578B-415F-A37A-D31E-37C3249B652C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C164A04-9CC6-C5B3-477D-6743B37FFC88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682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3"/>
            <a:ext cx="9135876" cy="2168965"/>
            <a:chOff x="992863" y="3729253"/>
            <a:chExt cx="5371074" cy="122049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813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우리의 의사소통 데이터를 분석하고 성찰하며 공동체의 담화 습관 개선 캠페인 실천하기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사례</a:t>
              </a:r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1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84E1EB7-0E34-77A1-28EA-A9B4D9F26140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19A2E24A-5ECB-7001-42F0-959982591CF9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6B923C84-BEE4-7A2D-02F9-862F497A484B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F46978B-7ACE-F261-F7D2-43E443A08D10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9392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FF2D9-C953-035C-C2B1-0D44AF42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9FDB35A-F891-434A-3E95-FB890CD56C5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A009194-EBC5-E205-3F4C-7B4EE86CC11D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2EF04EAC-0874-579C-0EB7-5220B7F8CCAD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3D802E1-8020-0371-0980-4D559AA4F678}"/>
              </a:ext>
            </a:extLst>
          </p:cNvPr>
          <p:cNvGrpSpPr/>
          <p:nvPr/>
        </p:nvGrpSpPr>
        <p:grpSpPr>
          <a:xfrm>
            <a:off x="535002" y="1507156"/>
            <a:ext cx="1911018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AD6E3C52-7CDF-B898-59A8-B465DF98E33C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02DC1C8-06BA-B0AB-2F38-1EF64F932324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CA80174-4DAA-A1B8-399C-B713BA0E5856}"/>
              </a:ext>
            </a:extLst>
          </p:cNvPr>
          <p:cNvSpPr txBox="1"/>
          <p:nvPr/>
        </p:nvSpPr>
        <p:spPr>
          <a:xfrm>
            <a:off x="579392" y="1507154"/>
            <a:ext cx="1706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관련 성취기준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CEE04-91DC-F46A-9809-128BD36CBCFA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우리의 의사소통 데이터를 분석하고 성찰하며 공동체의 담화 습관 개선 캠페인 실천하기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79E24EB-A5B6-0BE0-13BD-CC23B102D3B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AFAF41B-44B7-B9FA-BBEE-ACA002397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D33CE603-19F5-3420-0BB2-FFB2DB918F33}"/>
              </a:ext>
            </a:extLst>
          </p:cNvPr>
          <p:cNvSpPr/>
          <p:nvPr/>
        </p:nvSpPr>
        <p:spPr>
          <a:xfrm>
            <a:off x="1466031" y="2748039"/>
            <a:ext cx="1146242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공통국어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293D46F-34CC-1222-CC4D-612B3EC68092}"/>
              </a:ext>
            </a:extLst>
          </p:cNvPr>
          <p:cNvSpPr/>
          <p:nvPr/>
        </p:nvSpPr>
        <p:spPr>
          <a:xfrm>
            <a:off x="1466031" y="4051828"/>
            <a:ext cx="1146241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정보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E3EA43-95C2-A23C-49FE-C9E757D35BC4}"/>
              </a:ext>
            </a:extLst>
          </p:cNvPr>
          <p:cNvSpPr txBox="1"/>
          <p:nvPr/>
        </p:nvSpPr>
        <p:spPr>
          <a:xfrm>
            <a:off x="2779282" y="2515013"/>
            <a:ext cx="84406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1-01-01]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대화의 원리를 고려하여 대화하고 자신의 듣기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말하기 과정과 공동체의 담화 관습을 성찰한다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1-06-02]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소통 맥락과 매체 특성을 고려하여 다양한 목적의 매체 자료를 제작한다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525645-507D-C78A-AF8F-AFA90E21A01D}"/>
              </a:ext>
            </a:extLst>
          </p:cNvPr>
          <p:cNvSpPr txBox="1"/>
          <p:nvPr/>
        </p:nvSpPr>
        <p:spPr>
          <a:xfrm>
            <a:off x="2779282" y="3818802"/>
            <a:ext cx="84406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-02-03]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빅데이터의 개념과 특징에 대한 이해를 바탕으로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문제 해결에 적합한 데이터를 수집한다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-04-03]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기계학습을 활용하여 해결할 수 있는 문제와 그렇지 않은 문제를 구분하고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사회문제 해결에 기계학습을 적용한다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540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EE5669-E6A0-B600-6907-2344AB33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89EE157-6531-27C4-2403-52DBE30F42A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E781352F-FAA5-C793-A46A-9899693640C1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FD4BD2FD-705D-FAB5-467E-353C704846BD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169DC10-7B4C-506C-B1B4-3951BE5308FF}"/>
              </a:ext>
            </a:extLst>
          </p:cNvPr>
          <p:cNvGrpSpPr/>
          <p:nvPr/>
        </p:nvGrpSpPr>
        <p:grpSpPr>
          <a:xfrm>
            <a:off x="535002" y="1507156"/>
            <a:ext cx="3739818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7D3C72BC-1AA7-036B-2272-A2B01E32473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33781D5-0579-5998-F71F-7E32ABEC476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AAC5F74-720D-A714-21D8-D2A7854CE6D9}"/>
              </a:ext>
            </a:extLst>
          </p:cNvPr>
          <p:cNvSpPr txBox="1"/>
          <p:nvPr/>
        </p:nvSpPr>
        <p:spPr>
          <a:xfrm>
            <a:off x="579392" y="1507154"/>
            <a:ext cx="3695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·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디지털 도구 및 데이터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B6E2A7-FE1D-9995-E5F7-917800E32333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우리의 의사소통 데이터를 분석하고 성찰하며 공동체의 담화 습관 개선 캠페인 실천하기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F87C76E-249D-0B6A-E1C6-BBDDDFC1B96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23D76EB1-5583-2020-0D43-E34E5204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58FB6DA-610B-D376-C664-DDA04C4FF466}"/>
              </a:ext>
            </a:extLst>
          </p:cNvPr>
          <p:cNvSpPr/>
          <p:nvPr/>
        </p:nvSpPr>
        <p:spPr>
          <a:xfrm>
            <a:off x="1466031" y="2748039"/>
            <a:ext cx="1251769" cy="680961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·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디지털 도구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93149D2-C9F7-C820-BA93-B1D9B3E41B48}"/>
              </a:ext>
            </a:extLst>
          </p:cNvPr>
          <p:cNvSpPr/>
          <p:nvPr/>
        </p:nvSpPr>
        <p:spPr>
          <a:xfrm>
            <a:off x="1466031" y="3979577"/>
            <a:ext cx="1251769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활용 데이터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275247-E2FB-051A-AE3D-D803E450E67A}"/>
              </a:ext>
            </a:extLst>
          </p:cNvPr>
          <p:cNvSpPr txBox="1"/>
          <p:nvPr/>
        </p:nvSpPr>
        <p:spPr>
          <a:xfrm>
            <a:off x="3378775" y="2651315"/>
            <a:ext cx="8440652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클로바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노트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음성을 디지털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텍스트화하는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인공지능 모델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챗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GPT: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언어를 처리할 수 있는 인공지능 기계학습 모델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9F715F-B2D4-A6A0-C5F4-F31146E1C75C}"/>
              </a:ext>
            </a:extLst>
          </p:cNvPr>
          <p:cNvSpPr txBox="1"/>
          <p:nvPr/>
        </p:nvSpPr>
        <p:spPr>
          <a:xfrm>
            <a:off x="2951420" y="4023550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자신이 직접 참여한 구어 의사소통 담화의 전사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디지털 텍스트화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자료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2059" name="_x488037736">
            <a:extLst>
              <a:ext uri="{FF2B5EF4-FFF2-40B4-BE49-F238E27FC236}">
                <a16:creationId xmlns:a16="http://schemas.microsoft.com/office/drawing/2014/main" id="{7C2F58DF-E85E-54C9-CE07-198874B7B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420" y="2756628"/>
            <a:ext cx="339519" cy="33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_x483851768">
            <a:extLst>
              <a:ext uri="{FF2B5EF4-FFF2-40B4-BE49-F238E27FC236}">
                <a16:creationId xmlns:a16="http://schemas.microsoft.com/office/drawing/2014/main" id="{B5697BF5-281F-16BF-7A7A-4085DE024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187" y="3191396"/>
            <a:ext cx="339518" cy="33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547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4C123-ED5B-0A43-BED1-5720ACC6C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0089300-5592-1CC6-68AE-A79D1BD450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DEE6712-21FE-6956-106F-FA46887C9915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603DE48-0B80-098D-4796-C18C76C3F8A4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40CFCB9-6E79-4323-6390-E96F1898236A}"/>
              </a:ext>
            </a:extLst>
          </p:cNvPr>
          <p:cNvGrpSpPr/>
          <p:nvPr/>
        </p:nvGrpSpPr>
        <p:grpSpPr>
          <a:xfrm>
            <a:off x="535001" y="1507156"/>
            <a:ext cx="1576849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AEAD2DB8-2F1A-6E92-5B45-9917A954C34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270FCA17-5F88-86B1-D583-F37E8B1DDFC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EDF01E0-8E82-3279-B17D-33FA35C4C7BF}"/>
              </a:ext>
            </a:extLst>
          </p:cNvPr>
          <p:cNvSpPr txBox="1"/>
          <p:nvPr/>
        </p:nvSpPr>
        <p:spPr>
          <a:xfrm>
            <a:off x="579391" y="1507154"/>
            <a:ext cx="1576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용어의 정의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2FA252-BC92-8394-7868-DC01BEB97D6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D.E.E.P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4A2A0D1-237D-5973-077B-C6E89E5DF06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8F3D07B-0A00-3429-CA19-C076DCDCB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45FC798C-B400-1216-2B2A-4192F2C9C35A}"/>
              </a:ext>
            </a:extLst>
          </p:cNvPr>
          <p:cNvSpPr/>
          <p:nvPr/>
        </p:nvSpPr>
        <p:spPr>
          <a:xfrm>
            <a:off x="2397059" y="2187539"/>
            <a:ext cx="7440623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D.E.E.P.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수업 모형을 활용한 데이터 기반 융합 프로젝트로 미래 핵심역량 기르기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B07C0AD-F052-F301-FDDA-0DD32A094475}"/>
              </a:ext>
            </a:extLst>
          </p:cNvPr>
          <p:cNvSpPr txBox="1"/>
          <p:nvPr/>
        </p:nvSpPr>
        <p:spPr>
          <a:xfrm>
            <a:off x="2156240" y="3224529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Data Exploration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 탐색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 문제 관련 데이터 수집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전처리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D6B0E635-67AF-DAD8-26E3-4045F32EBBBF}"/>
              </a:ext>
            </a:extLst>
          </p:cNvPr>
          <p:cNvSpPr/>
          <p:nvPr/>
        </p:nvSpPr>
        <p:spPr>
          <a:xfrm>
            <a:off x="1465496" y="3841071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43CA8581-48D9-327E-2649-87832E366F5F}"/>
              </a:ext>
            </a:extLst>
          </p:cNvPr>
          <p:cNvSpPr/>
          <p:nvPr/>
        </p:nvSpPr>
        <p:spPr>
          <a:xfrm>
            <a:off x="1465496" y="3174737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D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720121D-D76E-FA66-617C-8000F7FA5A49}"/>
              </a:ext>
            </a:extLst>
          </p:cNvPr>
          <p:cNvSpPr/>
          <p:nvPr/>
        </p:nvSpPr>
        <p:spPr>
          <a:xfrm>
            <a:off x="1460493" y="5173739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P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7E69F6FB-6166-31C7-AB17-0C0B94A4DAB6}"/>
              </a:ext>
            </a:extLst>
          </p:cNvPr>
          <p:cNvSpPr/>
          <p:nvPr/>
        </p:nvSpPr>
        <p:spPr>
          <a:xfrm>
            <a:off x="1465496" y="4507405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AE6242-48AD-DC5F-97FF-5104C26E1A9E}"/>
              </a:ext>
            </a:extLst>
          </p:cNvPr>
          <p:cNvSpPr txBox="1"/>
          <p:nvPr/>
        </p:nvSpPr>
        <p:spPr>
          <a:xfrm>
            <a:off x="2156240" y="3881669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Extraction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핵심 요인 추출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도구와 시각화를 통해 문제 원인과 의미를 파악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핵심 요소 도출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E6490A9-6505-2DFD-D47E-4BECE9E3BDC1}"/>
              </a:ext>
            </a:extLst>
          </p:cNvPr>
          <p:cNvSpPr txBox="1"/>
          <p:nvPr/>
        </p:nvSpPr>
        <p:spPr>
          <a:xfrm>
            <a:off x="2156240" y="4570588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Expansion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확장적 사고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창의적 해결안 설계 및 다각적 접근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837185-A561-FFD8-16C9-C75760556FCD}"/>
              </a:ext>
            </a:extLst>
          </p:cNvPr>
          <p:cNvSpPr txBox="1"/>
          <p:nvPr/>
        </p:nvSpPr>
        <p:spPr>
          <a:xfrm>
            <a:off x="2156240" y="5235907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Participation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사회적 실천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지역사회 적용 및 결과 공유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2743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A292C6-F927-5DDA-01BE-40AEE300B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9BBCC39-B98E-3937-0BA8-C3A634B335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38B786E-A32D-877E-D8B7-141CBE0F791E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0968587-2254-C49B-CF4D-E0FB9BFA70A4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394D06C-AC6C-DDBC-E4DC-A1EF0C94D989}"/>
              </a:ext>
            </a:extLst>
          </p:cNvPr>
          <p:cNvGrpSpPr/>
          <p:nvPr/>
        </p:nvGrpSpPr>
        <p:grpSpPr>
          <a:xfrm>
            <a:off x="535002" y="1507156"/>
            <a:ext cx="1862058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EE3FD42E-667B-0E80-1DB0-0C9FA732400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4D5E581-15A8-1188-3909-D20CE5824B7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4C65010-1E59-7C1C-A893-675E19C00EC4}"/>
              </a:ext>
            </a:extLst>
          </p:cNvPr>
          <p:cNvSpPr txBox="1"/>
          <p:nvPr/>
        </p:nvSpPr>
        <p:spPr>
          <a:xfrm>
            <a:off x="579392" y="1507154"/>
            <a:ext cx="181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내용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01E9F3-53F0-EDEF-B79A-8AE1E145C528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우리의 의사소통 데이터를 분석하고 성찰하며 공동체의 담화 습관 개선 캠페인 실천하기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D32DAB7-898E-3AEF-D79B-9E585E03833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4E34968-02F9-EC5E-CED7-67A9BEA00404}"/>
              </a:ext>
            </a:extLst>
          </p:cNvPr>
          <p:cNvSpPr/>
          <p:nvPr/>
        </p:nvSpPr>
        <p:spPr>
          <a:xfrm>
            <a:off x="6926586" y="2883636"/>
            <a:ext cx="1325874" cy="372836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연수의 중점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6081211-B40C-9E62-D4E5-4CA032AB5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4397B-E1AF-2898-A7E6-039103E4D8FF}"/>
              </a:ext>
            </a:extLst>
          </p:cNvPr>
          <p:cNvSpPr txBox="1"/>
          <p:nvPr/>
        </p:nvSpPr>
        <p:spPr>
          <a:xfrm>
            <a:off x="2210234" y="2584609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대화 녹음 및 텍스트 변환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78DCEB29-4311-6E9C-441F-53E031773011}"/>
              </a:ext>
            </a:extLst>
          </p:cNvPr>
          <p:cNvSpPr/>
          <p:nvPr/>
        </p:nvSpPr>
        <p:spPr>
          <a:xfrm>
            <a:off x="1465496" y="3181347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33DC1254-2951-75F9-9F6E-4B0C0F2B026C}"/>
              </a:ext>
            </a:extLst>
          </p:cNvPr>
          <p:cNvSpPr/>
          <p:nvPr/>
        </p:nvSpPr>
        <p:spPr>
          <a:xfrm>
            <a:off x="1465496" y="2515013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D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4D3D8E34-EE3E-B0E9-D26E-9EB73D50952D}"/>
              </a:ext>
            </a:extLst>
          </p:cNvPr>
          <p:cNvSpPr/>
          <p:nvPr/>
        </p:nvSpPr>
        <p:spPr>
          <a:xfrm>
            <a:off x="1460493" y="4514015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P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490353A6-288A-AA17-D889-23EAAFAB03EB}"/>
              </a:ext>
            </a:extLst>
          </p:cNvPr>
          <p:cNvSpPr/>
          <p:nvPr/>
        </p:nvSpPr>
        <p:spPr>
          <a:xfrm>
            <a:off x="1465496" y="3847681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380431-17CD-6C89-0BDD-5E911F2B2601}"/>
              </a:ext>
            </a:extLst>
          </p:cNvPr>
          <p:cNvSpPr txBox="1"/>
          <p:nvPr/>
        </p:nvSpPr>
        <p:spPr>
          <a:xfrm>
            <a:off x="2210234" y="3250943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대화의 원리를 고려하여 담화 습관 분석 및 문제점 탐색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BB395E-AD09-BE8C-8F8B-5C4679453B6B}"/>
              </a:ext>
            </a:extLst>
          </p:cNvPr>
          <p:cNvSpPr txBox="1"/>
          <p:nvPr/>
        </p:nvSpPr>
        <p:spPr>
          <a:xfrm>
            <a:off x="2210234" y="3915933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공동체 담화 습관 개선을 위한 캠페인 메시지 기획하기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18CB20-91F7-7EE2-CCF9-C497A49587BF}"/>
              </a:ext>
            </a:extLst>
          </p:cNvPr>
          <p:cNvSpPr txBox="1"/>
          <p:nvPr/>
        </p:nvSpPr>
        <p:spPr>
          <a:xfrm>
            <a:off x="2210234" y="4587796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공익광고 등 매체 자료 제작 후 공동체에 참여하며 사회적 참여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9" name="오른쪽 대괄호 28">
            <a:extLst>
              <a:ext uri="{FF2B5EF4-FFF2-40B4-BE49-F238E27FC236}">
                <a16:creationId xmlns:a16="http://schemas.microsoft.com/office/drawing/2014/main" id="{AEBE024B-1676-F05A-E12A-5CC5CBAB1105}"/>
              </a:ext>
            </a:extLst>
          </p:cNvPr>
          <p:cNvSpPr/>
          <p:nvPr/>
        </p:nvSpPr>
        <p:spPr>
          <a:xfrm>
            <a:off x="6568388" y="2631190"/>
            <a:ext cx="175980" cy="844391"/>
          </a:xfrm>
          <a:prstGeom prst="rightBracket">
            <a:avLst/>
          </a:prstGeom>
          <a:ln w="38100"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522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A89055-B763-5037-D3D0-E8ACCBF4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5C146C5-E1A1-D772-E83A-D6C9BF59162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F7CC4BB-DD2B-B8FE-1595-A1DC1ECD5D70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B06C3E6-FEF6-79E6-84AB-9FC3CFB9DEDA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BF31354-007F-CBF1-0E65-816AFE942176}"/>
              </a:ext>
            </a:extLst>
          </p:cNvPr>
          <p:cNvGrpSpPr/>
          <p:nvPr/>
        </p:nvGrpSpPr>
        <p:grpSpPr>
          <a:xfrm>
            <a:off x="535001" y="1507156"/>
            <a:ext cx="2425482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BD9C26DA-221C-EC72-2935-252A9FAEBDC3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DBCE56AD-9A06-30EE-3112-63AC5C239D82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A031566-9EA5-980C-CB97-3C51370345B6}"/>
              </a:ext>
            </a:extLst>
          </p:cNvPr>
          <p:cNvSpPr txBox="1"/>
          <p:nvPr/>
        </p:nvSpPr>
        <p:spPr>
          <a:xfrm>
            <a:off x="626111" y="1507154"/>
            <a:ext cx="221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흐름 파악하기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5965A-BE8B-1387-FF20-06408FAEB11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!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수업에서는 어떻게 진행되었을까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974DD76-AE30-DC52-B1F3-7126D2956B9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6ECB0B-66AE-63B3-2994-2255735DE790}"/>
              </a:ext>
            </a:extLst>
          </p:cNvPr>
          <p:cNvSpPr txBox="1"/>
          <p:nvPr/>
        </p:nvSpPr>
        <p:spPr>
          <a:xfrm>
            <a:off x="1174642" y="2313275"/>
            <a:ext cx="8811330" cy="33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1800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 한 학기 한 권 읽기 학년 특색 활동 </a:t>
            </a:r>
            <a:r>
              <a:rPr lang="en-US" altLang="ko-KR" sz="1800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북라디오</a:t>
            </a:r>
            <a:r>
              <a:rPr lang="en-US" altLang="ko-KR" sz="1800" dirty="0"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영상을 촬영하는 활동 중</a:t>
            </a:r>
            <a:endParaRPr lang="en-US" altLang="ko-KR" sz="18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북라디오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활동은 학생들이 책을 읽고 자유로운 형태의 대화를 나누는 프로젝트 활동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북라디오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영상 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녹화 시 다른 핸드폰으로 음성 녹음하도록 지시</a:t>
            </a:r>
            <a:endParaRPr lang="en-US" altLang="ko-KR" sz="18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정보 교과에서 네이버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클로바노트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활용법 교육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학생들이 음성 녹음 → 텍스트로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전사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옮겨쓰기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체험</a:t>
            </a:r>
            <a:endParaRPr lang="en-US" altLang="ko-KR" sz="18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1200150" lvl="2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모둠별로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녹음을 다시 들으며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클로바노트가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참가자를 잘 분류했는지 확인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1200150" lvl="2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참가자의 목소리를 듣고 학생 이름 입력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1200150" lvl="2" indent="-285750" algn="just">
              <a:lnSpc>
                <a:spcPct val="150000"/>
              </a:lnSpc>
              <a:buClr>
                <a:srgbClr val="0EAA93"/>
              </a:buClr>
              <a:buFont typeface="Arial" panose="020B0604020202020204" pitchFamily="34" charset="0"/>
              <a:buChar char="•"/>
            </a:pP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클로바노트가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단어를 잘못 전사한 것들을 찾아 고치기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수정을 완료하면 학생들이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클로바노트에서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텍스트 파일로 다운받아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네이버 카페에 올렸음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3054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962779-05FB-3EDC-4839-5732AC03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EF8BE2D-043C-1604-7AC3-56D0F5F1069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2A4E765-27F2-FFFD-92AC-BF7453D7D428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D639453-7AD1-32D5-1EA6-2698DC70B468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A40138B2-467D-272A-48BF-D8F4209E5469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2A0D0CF-B412-EB70-2763-33C99276D09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32C949C5-7F1A-38AF-E072-EA5C70A3B5B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E02620E-8A68-5AEB-00D0-9AD23C7B6705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어떻게 평가할까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A512BE-61F6-6206-76F6-23078E25B3EB}"/>
              </a:ext>
            </a:extLst>
          </p:cNvPr>
          <p:cNvSpPr txBox="1"/>
          <p:nvPr/>
        </p:nvSpPr>
        <p:spPr>
          <a:xfrm>
            <a:off x="805057" y="555460"/>
            <a:ext cx="5641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활동 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–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방식의 점검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·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조정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4A8EF59-3F75-79CC-61DF-D1B5AD6514D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C9AA0CA-6A6D-90AF-2E82-8AFAF33ADE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945" y="2400796"/>
            <a:ext cx="6784480" cy="3357208"/>
          </a:xfrm>
          <a:prstGeom prst="rect">
            <a:avLst/>
          </a:prstGeom>
          <a:ln w="38100">
            <a:solidFill>
              <a:srgbClr val="C2E3DE"/>
            </a:solidFill>
          </a:ln>
        </p:spPr>
      </p:pic>
      <p:pic>
        <p:nvPicPr>
          <p:cNvPr id="4098" name="Picture 2" descr="Download Chatgpt, Chatgpt Logo, Chatgpt Icon. Royalty-Free ...">
            <a:extLst>
              <a:ext uri="{FF2B5EF4-FFF2-40B4-BE49-F238E27FC236}">
                <a16:creationId xmlns:a16="http://schemas.microsoft.com/office/drawing/2014/main" id="{C3EB2966-3DB1-B473-ABF5-D651CBF6F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719" y="3205018"/>
            <a:ext cx="1964930" cy="196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60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72950-EE08-F9A3-A119-4FEA9B12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10D0386-D786-7741-CE1F-05F91FE94433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41CAB44-17EC-250E-A726-57F1D11CC190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FCBD436-8C78-6023-D77F-C6484197A314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62AAC1A-41BD-28E1-8BDF-7585316F962F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9EA83576-34A8-B978-88FC-CE2DD3C35828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B2DBB205-4D3E-DDE3-8989-171A45298A2B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477DCDD-D0DA-D7DE-EC25-ED6CA7504E9A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점검 조정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5BDCC6-BCC3-6351-FDB4-052FF8D33284}"/>
              </a:ext>
            </a:extLst>
          </p:cNvPr>
          <p:cNvSpPr txBox="1"/>
          <p:nvPr/>
        </p:nvSpPr>
        <p:spPr>
          <a:xfrm>
            <a:off x="805056" y="555460"/>
            <a:ext cx="574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활동 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–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방식의 점검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·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조정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61D69BE-9A08-2A51-903F-53F40CDF4CA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B6DD1-B1DC-3A6E-3DD6-A9E370FFB945}"/>
              </a:ext>
            </a:extLst>
          </p:cNvPr>
          <p:cNvSpPr txBox="1"/>
          <p:nvPr/>
        </p:nvSpPr>
        <p:spPr>
          <a:xfrm>
            <a:off x="1174642" y="2313275"/>
            <a:ext cx="8811330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1800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ChatGPT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통해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자신의 구어 의사소통 과정을 점검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·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조정할 수 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sz="18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8000" indent="-457200"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상대의 말에 얼마나 긍정적으로 반응하고 있는지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문장의 끝을 명료하게 마치고 있는지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타당한 근거를 들면서 주장을 펼치고 있는지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…</a:t>
            </a:r>
          </a:p>
          <a:p>
            <a:pPr marL="288000" indent="-457200"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개인의 구어 의사소통 과정에 대한 양적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질적 분석 결과를 스프레드시트 등 구글 도구를 통해 공유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비식별화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8000" indent="-457200"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공동체의 담화 관습 성찰하기로 활동을 이어 나감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6048BA6-59A7-21D3-A25D-EEC3279C2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390" y="4715810"/>
            <a:ext cx="6772554" cy="1165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7BD81095-1B61-C8F6-D66C-EDBCEB5AD1BF}"/>
              </a:ext>
            </a:extLst>
          </p:cNvPr>
          <p:cNvGrpSpPr/>
          <p:nvPr/>
        </p:nvGrpSpPr>
        <p:grpSpPr>
          <a:xfrm>
            <a:off x="2777594" y="4965290"/>
            <a:ext cx="6464729" cy="309714"/>
            <a:chOff x="2777594" y="4965290"/>
            <a:chExt cx="6464729" cy="309714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057964F-FE4A-3F67-8D93-2A1E83E55CEF}"/>
                </a:ext>
              </a:extLst>
            </p:cNvPr>
            <p:cNvCxnSpPr/>
            <p:nvPr/>
          </p:nvCxnSpPr>
          <p:spPr>
            <a:xfrm>
              <a:off x="8367252" y="4965290"/>
              <a:ext cx="87507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EB01981-5857-B1A5-C23D-493ACD8527EE}"/>
                </a:ext>
              </a:extLst>
            </p:cNvPr>
            <p:cNvCxnSpPr>
              <a:cxnSpLocks/>
            </p:cNvCxnSpPr>
            <p:nvPr/>
          </p:nvCxnSpPr>
          <p:spPr>
            <a:xfrm>
              <a:off x="2777594" y="5275004"/>
              <a:ext cx="384934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1481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A670E6-4325-4E8E-5802-A7DDF550C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475A929-E6B1-B927-5E98-51B3AA7F3C2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888685C-6B8D-B741-6CF6-662A3298AC47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1751579-3135-3CF3-C66C-5BEC5A9BDA25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24326E2-3AC0-CE8C-6176-9B4065903D4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D3188CD6-0655-6A53-38BF-BF4C3F123C91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A7C4225-2EA4-9422-A883-E9795CE58C49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6FF6CE3-BC87-5CB0-9F81-C030E1707E5D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점검 조정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B1DF713-7F75-1B17-DF47-76ECED00FF47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6DFBC0-F355-0861-CE15-A81DA3CB1F04}"/>
              </a:ext>
            </a:extLst>
          </p:cNvPr>
          <p:cNvSpPr txBox="1"/>
          <p:nvPr/>
        </p:nvSpPr>
        <p:spPr>
          <a:xfrm>
            <a:off x="805056" y="555460"/>
            <a:ext cx="574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활동 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–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방식의 점검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·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조정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CE1440-953A-98C6-21FE-A65AEE6BB50D}"/>
              </a:ext>
            </a:extLst>
          </p:cNvPr>
          <p:cNvGrpSpPr/>
          <p:nvPr/>
        </p:nvGrpSpPr>
        <p:grpSpPr>
          <a:xfrm>
            <a:off x="1259894" y="604670"/>
            <a:ext cx="9785819" cy="5959999"/>
            <a:chOff x="1259894" y="604670"/>
            <a:chExt cx="9785819" cy="5959999"/>
          </a:xfrm>
        </p:grpSpPr>
        <p:pic>
          <p:nvPicPr>
            <p:cNvPr id="8" name="그림 7" descr="텍스트, 스크린샷, 폰트, 번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A6B2620-1844-B301-B67A-85BF2974C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7" b="4278"/>
            <a:stretch>
              <a:fillRect/>
            </a:stretch>
          </p:blipFill>
          <p:spPr>
            <a:xfrm>
              <a:off x="1259894" y="604670"/>
              <a:ext cx="4848992" cy="59599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그림 10" descr="텍스트, 스크린샷, 폰트, 번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5C8EBEB9-5266-245B-57DE-FA6D7A37A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7" b="4277"/>
            <a:stretch>
              <a:fillRect/>
            </a:stretch>
          </p:blipFill>
          <p:spPr>
            <a:xfrm>
              <a:off x="6196721" y="604670"/>
              <a:ext cx="4848992" cy="59599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094721F-3E61-4BE8-5743-03318936BAFB}"/>
              </a:ext>
            </a:extLst>
          </p:cNvPr>
          <p:cNvGrpSpPr/>
          <p:nvPr/>
        </p:nvGrpSpPr>
        <p:grpSpPr>
          <a:xfrm>
            <a:off x="1259894" y="604670"/>
            <a:ext cx="9785819" cy="5959999"/>
            <a:chOff x="1259894" y="604670"/>
            <a:chExt cx="9785819" cy="5959999"/>
          </a:xfrm>
        </p:grpSpPr>
        <p:pic>
          <p:nvPicPr>
            <p:cNvPr id="18" name="그림 17" descr="텍스트, 스크린샷, 폰트, 번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E749297-EC2B-0D24-B060-DD595CD39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7" b="4278"/>
            <a:stretch>
              <a:fillRect/>
            </a:stretch>
          </p:blipFill>
          <p:spPr>
            <a:xfrm>
              <a:off x="1259894" y="604670"/>
              <a:ext cx="4848992" cy="59599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그림 18" descr="텍스트, 스크린샷, 폰트, 번호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2B853701-CA73-7670-DFDD-853A1A79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7" b="4277"/>
            <a:stretch>
              <a:fillRect/>
            </a:stretch>
          </p:blipFill>
          <p:spPr>
            <a:xfrm>
              <a:off x="6196721" y="604670"/>
              <a:ext cx="4848992" cy="59599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47F9B9E2-C6BA-98A9-ED5A-8FAD145C2ED9}"/>
              </a:ext>
            </a:extLst>
          </p:cNvPr>
          <p:cNvSpPr/>
          <p:nvPr/>
        </p:nvSpPr>
        <p:spPr>
          <a:xfrm>
            <a:off x="1551859" y="3584669"/>
            <a:ext cx="3612333" cy="52510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CED5F58-F954-C6D0-3ED4-06C512900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9" t="52865" r="20181" b="40814"/>
          <a:stretch>
            <a:fillRect/>
          </a:stretch>
        </p:blipFill>
        <p:spPr>
          <a:xfrm>
            <a:off x="1370086" y="3542922"/>
            <a:ext cx="4640444" cy="566848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D8028D9-1900-5186-51E4-36173888A2A9}"/>
              </a:ext>
            </a:extLst>
          </p:cNvPr>
          <p:cNvSpPr txBox="1"/>
          <p:nvPr/>
        </p:nvSpPr>
        <p:spPr>
          <a:xfrm>
            <a:off x="6386287" y="1520194"/>
            <a:ext cx="4469860" cy="3046988"/>
          </a:xfrm>
          <a:prstGeom prst="rect">
            <a:avLst/>
          </a:prstGeom>
          <a:solidFill>
            <a:srgbClr val="A3D9D1">
              <a:alpha val="71000"/>
            </a:srgb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생성형 인공지능을 단지 의사소통 데이터를 분석하는 데이터의 처리 도구로 국한하지 않음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생성형 인공지능에 입력하는 프롬프트를 학생이 직접 설계 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이전 시간에 배운 대화의 원리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협력의 원리 등 의사소통의 원리와 격률에 대한 지식을 적용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생성형 인공지능이 왜 이렇게 </a:t>
            </a:r>
            <a:r>
              <a:rPr lang="ko-KR" altLang="en-US" sz="1600" dirty="0" err="1">
                <a:latin typeface="프리젠테이션 4 Regular" pitchFamily="2" charset="-127"/>
                <a:ea typeface="프리젠테이션 4 Regular" pitchFamily="2" charset="-127"/>
              </a:rPr>
              <a:t>판단했겠는지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 모둠 구성원과 의견 나누기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생성형 인공지능의 출력물을 수용할 것인지</a:t>
            </a:r>
            <a:r>
              <a:rPr lang="en-US" altLang="ko-KR" sz="16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1600" dirty="0">
                <a:latin typeface="프리젠테이션 4 Regular" pitchFamily="2" charset="-127"/>
                <a:ea typeface="프리젠테이션 4 Regular" pitchFamily="2" charset="-127"/>
              </a:rPr>
              <a:t>수용하지 않을 것인지 타당한 이유를 들어 직접 판단하기</a:t>
            </a:r>
            <a:endParaRPr lang="en-US" altLang="ko-KR" sz="16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412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7A39D-4F42-9A20-5D5A-8EB039AE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F966095-8368-25BA-A6DD-EA3F8EDFABC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AE19A96-A282-6A5B-C3AE-405F61B42FBB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A18D0833-1637-CE19-8559-FD0E23B3AC1D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CAAFA995-C1F5-373E-5875-D40B1101AF8B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8D4DADCB-329E-A0FD-E731-34B91AE5528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5869D1A-3724-6F31-E484-E3AA69B6FA9A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3C395E4-78F2-D9F6-40BB-D774DE483D25}"/>
              </a:ext>
            </a:extLst>
          </p:cNvPr>
          <p:cNvSpPr txBox="1"/>
          <p:nvPr/>
        </p:nvSpPr>
        <p:spPr>
          <a:xfrm>
            <a:off x="871535" y="1507154"/>
            <a:ext cx="228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생기부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기재 어떻게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600FB30-A948-48B9-4C3A-0D9CD005AED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424F2F-27EF-1578-205B-54655E060D1E}"/>
              </a:ext>
            </a:extLst>
          </p:cNvPr>
          <p:cNvSpPr txBox="1"/>
          <p:nvPr/>
        </p:nvSpPr>
        <p:spPr>
          <a:xfrm>
            <a:off x="805056" y="555460"/>
            <a:ext cx="574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활동 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–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의사소통 방식의 점검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 ·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조정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74EE534-5336-E073-8A2D-C91025BDB4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1987"/>
          <a:stretch>
            <a:fillRect/>
          </a:stretch>
        </p:blipFill>
        <p:spPr>
          <a:xfrm>
            <a:off x="1034375" y="3036372"/>
            <a:ext cx="10035411" cy="2522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13C582-4E3F-7869-35DF-1B7988A240DC}"/>
              </a:ext>
            </a:extLst>
          </p:cNvPr>
          <p:cNvSpPr txBox="1"/>
          <p:nvPr/>
        </p:nvSpPr>
        <p:spPr>
          <a:xfrm>
            <a:off x="1174642" y="2224787"/>
            <a:ext cx="8811330" cy="40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buClr>
                <a:srgbClr val="0EAA93"/>
              </a:buClr>
            </a:pPr>
            <a:r>
              <a:rPr lang="ko-KR" altLang="en-US" sz="1800" dirty="0">
                <a:solidFill>
                  <a:srgbClr val="0B7F6E"/>
                </a:solidFill>
                <a:latin typeface="프리젠테이션 4 Regular" pitchFamily="2" charset="-127"/>
                <a:ea typeface="프리젠테이션 4 Regular" pitchFamily="2" charset="-127"/>
              </a:rPr>
              <a:t>▨</a:t>
            </a:r>
            <a:r>
              <a:rPr lang="ko-KR" altLang="en-US" sz="1800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놀랍게도 이번 학기 공통국어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1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세특입니다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9B0E08B-1A71-F774-7587-60028C3FDBC7}"/>
              </a:ext>
            </a:extLst>
          </p:cNvPr>
          <p:cNvGrpSpPr/>
          <p:nvPr/>
        </p:nvGrpSpPr>
        <p:grpSpPr>
          <a:xfrm>
            <a:off x="1174642" y="4784222"/>
            <a:ext cx="9544661" cy="726171"/>
            <a:chOff x="1174642" y="4784222"/>
            <a:chExt cx="9544661" cy="726171"/>
          </a:xfrm>
        </p:grpSpPr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521E423-B357-5FC7-313E-93B94935328B}"/>
                </a:ext>
              </a:extLst>
            </p:cNvPr>
            <p:cNvCxnSpPr>
              <a:cxnSpLocks/>
            </p:cNvCxnSpPr>
            <p:nvPr/>
          </p:nvCxnSpPr>
          <p:spPr>
            <a:xfrm>
              <a:off x="3460274" y="4784222"/>
              <a:ext cx="683351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7B61B73A-222F-1CF7-1B16-585468E2454A}"/>
                </a:ext>
              </a:extLst>
            </p:cNvPr>
            <p:cNvCxnSpPr>
              <a:cxnSpLocks/>
            </p:cNvCxnSpPr>
            <p:nvPr/>
          </p:nvCxnSpPr>
          <p:spPr>
            <a:xfrm>
              <a:off x="1174642" y="5030561"/>
              <a:ext cx="90014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8CA9633-B1DE-88AA-94C9-D17F015F9FE7}"/>
                </a:ext>
              </a:extLst>
            </p:cNvPr>
            <p:cNvCxnSpPr>
              <a:cxnSpLocks/>
            </p:cNvCxnSpPr>
            <p:nvPr/>
          </p:nvCxnSpPr>
          <p:spPr>
            <a:xfrm>
              <a:off x="1174642" y="5275004"/>
              <a:ext cx="954466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3590EF7-E222-2BC4-0AE9-F429F1BE3164}"/>
                </a:ext>
              </a:extLst>
            </p:cNvPr>
            <p:cNvCxnSpPr>
              <a:cxnSpLocks/>
            </p:cNvCxnSpPr>
            <p:nvPr/>
          </p:nvCxnSpPr>
          <p:spPr>
            <a:xfrm>
              <a:off x="1174642" y="5510393"/>
              <a:ext cx="652080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6406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CFBB9A-FAEE-5244-67A7-17D6125AF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31B32111-7014-B6BF-40B5-8E0AE575F96F}"/>
              </a:ext>
            </a:extLst>
          </p:cNvPr>
          <p:cNvGrpSpPr/>
          <p:nvPr/>
        </p:nvGrpSpPr>
        <p:grpSpPr>
          <a:xfrm>
            <a:off x="781848" y="2652289"/>
            <a:ext cx="9135876" cy="2168969"/>
            <a:chOff x="992863" y="3729253"/>
            <a:chExt cx="5371074" cy="122049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BA08E5C-6397-AD6E-0318-FE3683C5F971}"/>
                </a:ext>
              </a:extLst>
            </p:cNvPr>
            <p:cNvSpPr txBox="1"/>
            <p:nvPr/>
          </p:nvSpPr>
          <p:spPr>
            <a:xfrm>
              <a:off x="992863" y="4135765"/>
              <a:ext cx="5371074" cy="813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사회적 쟁점에 대한 여론 데이터를 해석하고</a:t>
              </a:r>
              <a:endParaRPr lang="en-US" altLang="ko-KR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endParaRPr>
            </a:p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확장하며 사회적 설득 담론에 참여하기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FE614D6-1942-500E-93B6-16950B2E45E4}"/>
                </a:ext>
              </a:extLst>
            </p:cNvPr>
            <p:cNvSpPr/>
            <p:nvPr/>
          </p:nvSpPr>
          <p:spPr>
            <a:xfrm>
              <a:off x="1061786" y="3729253"/>
              <a:ext cx="712001" cy="282698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dirty="0">
                  <a:latin typeface="프리젠테이션 5 Medium" pitchFamily="2" charset="-127"/>
                  <a:ea typeface="프리젠테이션 5 Medium" pitchFamily="2" charset="-127"/>
                </a:rPr>
                <a:t>사례 </a:t>
              </a:r>
              <a:r>
                <a:rPr lang="en-US" altLang="ko-KR" sz="2400" dirty="0">
                  <a:latin typeface="프리젠테이션 5 Medium" pitchFamily="2" charset="-127"/>
                  <a:ea typeface="프리젠테이션 5 Medium" pitchFamily="2" charset="-127"/>
                </a:rPr>
                <a:t>2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27E765C9-A80A-B27A-51CD-27774FD38CE2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050FC4C-0295-D15C-168D-FF8337BC0462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A2EB720-6551-6EB6-D9D9-5237C217802E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9F42D8D0-0B2B-ABA4-E94E-B81BF339DA03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5D830B0-B8BE-ADFA-1C86-E63C261167C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9B2E307-5B7A-CF94-8052-88AE3AC25981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A021566-8CF7-5AE6-B738-1083D9D80674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1866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DCD56F-7736-6F13-39C9-EE08AC2A6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AF710DB-1639-2754-99A6-62AE3D36BAD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B479F0ED-E707-2E54-637D-38BB7276F8E3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B7AD93F-B68F-DF95-7FDA-FFEEDCBC3B96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65DF62C-E238-E7DB-250D-31C4FCF49B28}"/>
              </a:ext>
            </a:extLst>
          </p:cNvPr>
          <p:cNvGrpSpPr/>
          <p:nvPr/>
        </p:nvGrpSpPr>
        <p:grpSpPr>
          <a:xfrm>
            <a:off x="535002" y="1507156"/>
            <a:ext cx="1911018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C7054BD-E14A-B50F-662F-571438B00070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A020362-67E6-F0F4-C2D2-3E0F3873486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CA277EC-64F8-A410-59F9-36429FCCBBD5}"/>
              </a:ext>
            </a:extLst>
          </p:cNvPr>
          <p:cNvSpPr txBox="1"/>
          <p:nvPr/>
        </p:nvSpPr>
        <p:spPr>
          <a:xfrm>
            <a:off x="579392" y="1507154"/>
            <a:ext cx="1706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관련 성취기준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E79922-0758-442C-ECD9-FB9A66481810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사회적 쟁점에 대한 여론 데이터를 해석하고 확장하며 사회적 설득 담론에 참여하기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5DB3DAF-CB33-6C63-D98C-EB3573B30FA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68D55E9-2C57-704F-EBE1-DE30CB9FD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1B5005D8-BA9C-27F4-C03B-53D47961E0D7}"/>
              </a:ext>
            </a:extLst>
          </p:cNvPr>
          <p:cNvSpPr/>
          <p:nvPr/>
        </p:nvSpPr>
        <p:spPr>
          <a:xfrm>
            <a:off x="1466031" y="2748039"/>
            <a:ext cx="1146242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공통국어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1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E9F4D0D-E41B-C97B-9207-B32E54B94575}"/>
              </a:ext>
            </a:extLst>
          </p:cNvPr>
          <p:cNvSpPr/>
          <p:nvPr/>
        </p:nvSpPr>
        <p:spPr>
          <a:xfrm>
            <a:off x="1466031" y="4051828"/>
            <a:ext cx="1146241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정보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2A279C-A783-4924-9C25-564635AA6185}"/>
              </a:ext>
            </a:extLst>
          </p:cNvPr>
          <p:cNvSpPr txBox="1"/>
          <p:nvPr/>
        </p:nvSpPr>
        <p:spPr>
          <a:xfrm>
            <a:off x="2779282" y="2515013"/>
            <a:ext cx="84406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1-02-01]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다양한 글이나 자료를 읽으며 논증의 타당성을 평가하고 자신의 관점을 바탕으로 논증을 재구성한다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1-03-01]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내용 전개의 일반적 원리를 고려하여 사회적 쟁점에 대한 자신의 견해를 정교하게 표현하는 글을 쓴다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8F69CE-3E42-9C26-A81F-84E5EADC0514}"/>
              </a:ext>
            </a:extLst>
          </p:cNvPr>
          <p:cNvSpPr txBox="1"/>
          <p:nvPr/>
        </p:nvSpPr>
        <p:spPr>
          <a:xfrm>
            <a:off x="2779282" y="3956736"/>
            <a:ext cx="84406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-02-04]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 분석 도구를 활용하여 데이터를 시각화하고 그 의미와 가치를 해석한다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-03-03]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데이터를 탐색하는 다양한 알고리즘의 특징과 효율을 비교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분석한다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-04-03]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기계학습을 활용하여 해결할 수 있는 문제와 그렇지 않은 문제를 구분하고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 문제 해결에 기계학습을 적용한다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497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8C77EA-0DA4-19D4-609D-61714957F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FED0C903-C352-FFBF-F9E1-1FDBF70698C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FA393B5-6CE0-3110-CE4C-C5BD4E9F7A18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A7556B1-E96F-9AC8-9B87-C7F148FF3360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DCB3BBB-D582-85AF-1C07-1031995ACBF9}"/>
              </a:ext>
            </a:extLst>
          </p:cNvPr>
          <p:cNvGrpSpPr/>
          <p:nvPr/>
        </p:nvGrpSpPr>
        <p:grpSpPr>
          <a:xfrm>
            <a:off x="466178" y="1507154"/>
            <a:ext cx="3739818" cy="626899"/>
            <a:chOff x="525170" y="1507154"/>
            <a:chExt cx="3739818" cy="626899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BED13EC2-B906-E47A-B641-A3FF8611F059}"/>
                </a:ext>
              </a:extLst>
            </p:cNvPr>
            <p:cNvGrpSpPr/>
            <p:nvPr/>
          </p:nvGrpSpPr>
          <p:grpSpPr>
            <a:xfrm>
              <a:off x="525170" y="1507156"/>
              <a:ext cx="3739818" cy="626897"/>
              <a:chOff x="535001" y="1507156"/>
              <a:chExt cx="2699266" cy="626897"/>
            </a:xfrm>
          </p:grpSpPr>
          <p:sp>
            <p:nvSpPr>
              <p:cNvPr id="30" name="사각형: 둥근 위쪽 모서리 29">
                <a:extLst>
                  <a:ext uri="{FF2B5EF4-FFF2-40B4-BE49-F238E27FC236}">
                    <a16:creationId xmlns:a16="http://schemas.microsoft.com/office/drawing/2014/main" id="{E3A79D22-F15C-6FDC-3DC2-D2F73C153FB2}"/>
                  </a:ext>
                </a:extLst>
              </p:cNvPr>
              <p:cNvSpPr/>
              <p:nvPr/>
            </p:nvSpPr>
            <p:spPr>
              <a:xfrm rot="5400000">
                <a:off x="1653801" y="388356"/>
                <a:ext cx="461666" cy="2699266"/>
              </a:xfrm>
              <a:prstGeom prst="round2SameRect">
                <a:avLst/>
              </a:prstGeom>
              <a:solidFill>
                <a:srgbClr val="0EAA9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프리젠테이션 4 Regular" pitchFamily="2" charset="-127"/>
                  <a:ea typeface="프리젠테이션 4 Regular" pitchFamily="2" charset="-127"/>
                </a:endParaRPr>
              </a:p>
            </p:txBody>
          </p:sp>
          <p:sp>
            <p:nvSpPr>
              <p:cNvPr id="31" name="직각 삼각형 30">
                <a:extLst>
                  <a:ext uri="{FF2B5EF4-FFF2-40B4-BE49-F238E27FC236}">
                    <a16:creationId xmlns:a16="http://schemas.microsoft.com/office/drawing/2014/main" id="{FDF50B78-EC88-05E6-8749-5003E9048D56}"/>
                  </a:ext>
                </a:extLst>
              </p:cNvPr>
              <p:cNvSpPr/>
              <p:nvPr/>
            </p:nvSpPr>
            <p:spPr>
              <a:xfrm flipH="1" flipV="1">
                <a:off x="535001" y="1968816"/>
                <a:ext cx="182220" cy="165237"/>
              </a:xfrm>
              <a:prstGeom prst="rtTriangle">
                <a:avLst/>
              </a:prstGeom>
              <a:solidFill>
                <a:srgbClr val="0B7F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프리젠테이션 4 Regular" pitchFamily="2" charset="-127"/>
                  <a:ea typeface="프리젠테이션 4 Regular" pitchFamily="2" charset="-127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1971983-90DF-218F-46E6-78B6C8B26F46}"/>
                </a:ext>
              </a:extLst>
            </p:cNvPr>
            <p:cNvSpPr txBox="1"/>
            <p:nvPr/>
          </p:nvSpPr>
          <p:spPr>
            <a:xfrm>
              <a:off x="569560" y="1507154"/>
              <a:ext cx="36954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400" dirty="0">
                  <a:solidFill>
                    <a:schemeClr val="bg1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인공지능 </a:t>
              </a:r>
              <a:r>
                <a:rPr lang="en-US" altLang="ko-KR" sz="2400" dirty="0">
                  <a:solidFill>
                    <a:schemeClr val="bg1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· </a:t>
              </a:r>
              <a:r>
                <a:rPr lang="ko-KR" altLang="en-US" sz="2400" dirty="0">
                  <a:solidFill>
                    <a:schemeClr val="bg1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디지털 도구 및 데이터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D868FEF-BBBE-780F-BDCC-1C6E6D00FF63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사회적 쟁점에 대한 여론 데이터를 해석하고 확장하며 사회적 설득 담론에 참여하기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FF0B355-2FD8-F2BE-7A21-2F946D821A7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B7ECDC4-53DA-ECF2-DE4A-AFDCA246D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6D08BCA1-C7DA-E642-79DF-D611147DD079}"/>
              </a:ext>
            </a:extLst>
          </p:cNvPr>
          <p:cNvSpPr/>
          <p:nvPr/>
        </p:nvSpPr>
        <p:spPr>
          <a:xfrm>
            <a:off x="1466031" y="2748039"/>
            <a:ext cx="1251769" cy="680961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·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디지털 도구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3BD51AF-A8FA-2D48-A737-397111785FFB}"/>
              </a:ext>
            </a:extLst>
          </p:cNvPr>
          <p:cNvSpPr/>
          <p:nvPr/>
        </p:nvSpPr>
        <p:spPr>
          <a:xfrm>
            <a:off x="1466031" y="3979577"/>
            <a:ext cx="1251769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활용 데이터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ED93A9-6DE2-11DC-6818-4AF5E5A4C7D8}"/>
              </a:ext>
            </a:extLst>
          </p:cNvPr>
          <p:cNvSpPr txBox="1"/>
          <p:nvPr/>
        </p:nvSpPr>
        <p:spPr>
          <a:xfrm>
            <a:off x="3378775" y="2651315"/>
            <a:ext cx="8440652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앱스크립트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빅데이터를 탐색하여 누적하는 알고리즘 모델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챗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GPT: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언어를 처리할 수 있는 인공지능 기계학습 모델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DA0634-227D-38E1-3746-20E6B8469993}"/>
              </a:ext>
            </a:extLst>
          </p:cNvPr>
          <p:cNvSpPr txBox="1"/>
          <p:nvPr/>
        </p:nvSpPr>
        <p:spPr>
          <a:xfrm>
            <a:off x="2951420" y="4023550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플랫폼에 사용권 허가를 받은 댓글 빅데이터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2061" name="_x483851768">
            <a:extLst>
              <a:ext uri="{FF2B5EF4-FFF2-40B4-BE49-F238E27FC236}">
                <a16:creationId xmlns:a16="http://schemas.microsoft.com/office/drawing/2014/main" id="{C4C0CC05-1A6C-28B6-CB1B-8A5456D42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187" y="3191396"/>
            <a:ext cx="339518" cy="33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_x483853992">
            <a:extLst>
              <a:ext uri="{FF2B5EF4-FFF2-40B4-BE49-F238E27FC236}">
                <a16:creationId xmlns:a16="http://schemas.microsoft.com/office/drawing/2014/main" id="{AE023219-EF42-0783-99B7-9F7FAEA87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187" y="2758328"/>
            <a:ext cx="356804" cy="35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053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37460D-1CA2-479A-E69F-38535661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1215C39-04A8-64CA-3FC6-7EE9B06BED2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211E50F-5523-32F4-8484-834AD78EC53D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CA731AD-42FC-9B80-AEAB-79C9B9576907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26E42492-EB16-E6BC-68BF-8025B638D6BE}"/>
              </a:ext>
            </a:extLst>
          </p:cNvPr>
          <p:cNvGrpSpPr/>
          <p:nvPr/>
        </p:nvGrpSpPr>
        <p:grpSpPr>
          <a:xfrm>
            <a:off x="535001" y="1507156"/>
            <a:ext cx="1576849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4A86FCE3-35BC-3A2D-61F9-119C3B0AEA9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10325BBD-F127-D5E5-6B39-5C3B8E5F5795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856F119-B9D4-4DCF-06DF-3D7AF2050A0F}"/>
              </a:ext>
            </a:extLst>
          </p:cNvPr>
          <p:cNvSpPr txBox="1"/>
          <p:nvPr/>
        </p:nvSpPr>
        <p:spPr>
          <a:xfrm>
            <a:off x="579391" y="1507154"/>
            <a:ext cx="1576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용어의 정의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A02A9C-5DFE-9309-B923-C0B6F996B7A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D.E.E.P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69316A3-793B-5E77-059C-4DF996A7430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1C5ACD2-2D57-1AFD-B3A2-EE811DFD0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84ACFEFC-4174-3748-EC26-55BFAB486B88}"/>
              </a:ext>
            </a:extLst>
          </p:cNvPr>
          <p:cNvSpPr/>
          <p:nvPr/>
        </p:nvSpPr>
        <p:spPr>
          <a:xfrm>
            <a:off x="2397059" y="2187539"/>
            <a:ext cx="7440623" cy="457279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D.E.E.P.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수업 모형을 활용한 데이터 기반 융합 프로젝트로 미래 핵심역량 기르기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C9AACB-39E5-B0EB-1CCC-D2FE5E6EBFB3}"/>
              </a:ext>
            </a:extLst>
          </p:cNvPr>
          <p:cNvSpPr txBox="1"/>
          <p:nvPr/>
        </p:nvSpPr>
        <p:spPr>
          <a:xfrm>
            <a:off x="2156240" y="3224529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Data Exploration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 탐색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 문제 관련 데이터 수집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전처리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462AAE69-9397-B215-DF8E-1643308FB09B}"/>
              </a:ext>
            </a:extLst>
          </p:cNvPr>
          <p:cNvSpPr/>
          <p:nvPr/>
        </p:nvSpPr>
        <p:spPr>
          <a:xfrm>
            <a:off x="1465496" y="3841071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9394A245-0707-87B9-F2D4-696963E31EAA}"/>
              </a:ext>
            </a:extLst>
          </p:cNvPr>
          <p:cNvSpPr/>
          <p:nvPr/>
        </p:nvSpPr>
        <p:spPr>
          <a:xfrm>
            <a:off x="1465496" y="3174737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D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03656CB5-C964-27BE-B9BF-03BE9D89E6FA}"/>
              </a:ext>
            </a:extLst>
          </p:cNvPr>
          <p:cNvSpPr/>
          <p:nvPr/>
        </p:nvSpPr>
        <p:spPr>
          <a:xfrm>
            <a:off x="1460493" y="5173739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P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6869E5F5-E93C-4F11-CBA1-0F12937D3242}"/>
              </a:ext>
            </a:extLst>
          </p:cNvPr>
          <p:cNvSpPr/>
          <p:nvPr/>
        </p:nvSpPr>
        <p:spPr>
          <a:xfrm>
            <a:off x="1465496" y="4507405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5EB6B14-3AFE-DD81-0756-E8E08D2A780E}"/>
              </a:ext>
            </a:extLst>
          </p:cNvPr>
          <p:cNvSpPr txBox="1"/>
          <p:nvPr/>
        </p:nvSpPr>
        <p:spPr>
          <a:xfrm>
            <a:off x="2156240" y="3881669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Extraction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핵심 요인 추출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도구와 시각화를 통해 문제 원인과 의미를 파악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핵심 요소 도출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D13B47-7790-C283-13FA-9DF3FEDAC5EC}"/>
              </a:ext>
            </a:extLst>
          </p:cNvPr>
          <p:cNvSpPr txBox="1"/>
          <p:nvPr/>
        </p:nvSpPr>
        <p:spPr>
          <a:xfrm>
            <a:off x="2156240" y="4570588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Expansion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확장적 사고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창의적 해결안 설계 및 다각적 접근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0A37BE-42AE-A712-B266-A5DFD7779135}"/>
              </a:ext>
            </a:extLst>
          </p:cNvPr>
          <p:cNvSpPr txBox="1"/>
          <p:nvPr/>
        </p:nvSpPr>
        <p:spPr>
          <a:xfrm>
            <a:off x="2156240" y="5235907"/>
            <a:ext cx="8333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Participation [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사회적 실천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지역사회 적용 및 결과 공유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8517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339BB4-597C-5B97-456A-7A7C86727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4F70ABA3-F62B-C65B-0F2F-659DD8A222C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815070D-65DB-EFF5-31CA-5490F1A44FBA}"/>
              </a:ext>
            </a:extLst>
          </p:cNvPr>
          <p:cNvSpPr/>
          <p:nvPr/>
        </p:nvSpPr>
        <p:spPr>
          <a:xfrm>
            <a:off x="805056" y="1298759"/>
            <a:ext cx="10669723" cy="5084624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459CB7BB-9FEA-562D-2529-29BDF5CD9946}"/>
              </a:ext>
            </a:extLst>
          </p:cNvPr>
          <p:cNvSpPr/>
          <p:nvPr/>
        </p:nvSpPr>
        <p:spPr>
          <a:xfrm>
            <a:off x="717220" y="1298758"/>
            <a:ext cx="10669723" cy="500378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90C07E8-CD60-E240-6339-55789E5252A0}"/>
              </a:ext>
            </a:extLst>
          </p:cNvPr>
          <p:cNvGrpSpPr/>
          <p:nvPr/>
        </p:nvGrpSpPr>
        <p:grpSpPr>
          <a:xfrm>
            <a:off x="584162" y="1507156"/>
            <a:ext cx="1862058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BA160715-9078-BB18-55A8-D2D1F414D9A6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E9DAF132-C1C8-E782-1152-EBB440665E84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DA6A9ED-1B8B-C80E-1222-DA0246986B23}"/>
              </a:ext>
            </a:extLst>
          </p:cNvPr>
          <p:cNvSpPr txBox="1"/>
          <p:nvPr/>
        </p:nvSpPr>
        <p:spPr>
          <a:xfrm>
            <a:off x="628552" y="1507154"/>
            <a:ext cx="1817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내용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0803C8-BECC-C08E-3B28-5ED92F15194E}"/>
              </a:ext>
            </a:extLst>
          </p:cNvPr>
          <p:cNvSpPr txBox="1"/>
          <p:nvPr/>
        </p:nvSpPr>
        <p:spPr>
          <a:xfrm>
            <a:off x="805056" y="555460"/>
            <a:ext cx="975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사회적 쟁점에 대한 여론 데이터를 해석하고 확장하며 사회적 설득 담론에 참여하기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57A3EA7-1491-19D1-20E2-926BBD7BD92A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450B1B6-5CA9-EA91-BE63-3016DEEB28EE}"/>
              </a:ext>
            </a:extLst>
          </p:cNvPr>
          <p:cNvSpPr/>
          <p:nvPr/>
        </p:nvSpPr>
        <p:spPr>
          <a:xfrm>
            <a:off x="6926586" y="2883636"/>
            <a:ext cx="1325874" cy="372836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연수의 중점</a:t>
            </a:r>
            <a:endParaRPr lang="ko-KR" altLang="en-US" dirty="0">
              <a:solidFill>
                <a:schemeClr val="bg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949772D-CE5F-67BF-9400-7764C995E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249BE0-5942-F00F-DF97-767F69D6346E}"/>
              </a:ext>
            </a:extLst>
          </p:cNvPr>
          <p:cNvSpPr txBox="1"/>
          <p:nvPr/>
        </p:nvSpPr>
        <p:spPr>
          <a:xfrm>
            <a:off x="2210234" y="2584609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지역사회 이슈와 관련된 여론 데이터 수집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08770393-82BB-C569-D528-81F07EAD622E}"/>
              </a:ext>
            </a:extLst>
          </p:cNvPr>
          <p:cNvSpPr/>
          <p:nvPr/>
        </p:nvSpPr>
        <p:spPr>
          <a:xfrm>
            <a:off x="1465496" y="3181347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4536F209-B781-CE1C-F4C5-B81183B7554E}"/>
              </a:ext>
            </a:extLst>
          </p:cNvPr>
          <p:cNvSpPr/>
          <p:nvPr/>
        </p:nvSpPr>
        <p:spPr>
          <a:xfrm>
            <a:off x="1465496" y="2515013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D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20C85F1-A369-E94B-EAB9-638C375B3F09}"/>
              </a:ext>
            </a:extLst>
          </p:cNvPr>
          <p:cNvSpPr/>
          <p:nvPr/>
        </p:nvSpPr>
        <p:spPr>
          <a:xfrm>
            <a:off x="1460493" y="4514015"/>
            <a:ext cx="508525" cy="508525"/>
          </a:xfrm>
          <a:prstGeom prst="ellipse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P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EB9C086A-1A59-E006-5FD8-F4A5355C0DEB}"/>
              </a:ext>
            </a:extLst>
          </p:cNvPr>
          <p:cNvSpPr/>
          <p:nvPr/>
        </p:nvSpPr>
        <p:spPr>
          <a:xfrm>
            <a:off x="1465496" y="3847681"/>
            <a:ext cx="508525" cy="508525"/>
          </a:xfrm>
          <a:prstGeom prst="ellips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프리젠테이션 9 Black" pitchFamily="2" charset="-127"/>
                <a:ea typeface="프리젠테이션 9 Black" pitchFamily="2" charset="-127"/>
              </a:rPr>
              <a:t>E</a:t>
            </a:r>
            <a:endParaRPr lang="ko-KR" altLang="en-US" sz="2400" dirty="0">
              <a:latin typeface="프리젠테이션 9 Black" pitchFamily="2" charset="-127"/>
              <a:ea typeface="프리젠테이션 9 Black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73BF55-D0AE-D5AB-0B21-D1DCC91B6994}"/>
              </a:ext>
            </a:extLst>
          </p:cNvPr>
          <p:cNvSpPr txBox="1"/>
          <p:nvPr/>
        </p:nvSpPr>
        <p:spPr>
          <a:xfrm>
            <a:off x="2210234" y="3250943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다양한 입장의 논거 분석 및 주요 쟁점 추출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70CAB7-46CA-FD78-EFFE-36C02223D9BB}"/>
              </a:ext>
            </a:extLst>
          </p:cNvPr>
          <p:cNvSpPr txBox="1"/>
          <p:nvPr/>
        </p:nvSpPr>
        <p:spPr>
          <a:xfrm>
            <a:off x="2210234" y="3915933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자신과 반대되는 견해를 가진 대상을 설득하기 위한 전략 마련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E6B541-86DE-C2D8-94E7-BAD32FB21042}"/>
              </a:ext>
            </a:extLst>
          </p:cNvPr>
          <p:cNvSpPr txBox="1"/>
          <p:nvPr/>
        </p:nvSpPr>
        <p:spPr>
          <a:xfrm>
            <a:off x="2210234" y="4587796"/>
            <a:ext cx="8440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설득력 있는 글 작성 후 공동체에 공유하며 사회적 실천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9" name="오른쪽 대괄호 28">
            <a:extLst>
              <a:ext uri="{FF2B5EF4-FFF2-40B4-BE49-F238E27FC236}">
                <a16:creationId xmlns:a16="http://schemas.microsoft.com/office/drawing/2014/main" id="{AAB4E6FF-65E3-5891-EEB5-EE1039E8983F}"/>
              </a:ext>
            </a:extLst>
          </p:cNvPr>
          <p:cNvSpPr/>
          <p:nvPr/>
        </p:nvSpPr>
        <p:spPr>
          <a:xfrm>
            <a:off x="6568388" y="2631190"/>
            <a:ext cx="175980" cy="844391"/>
          </a:xfrm>
          <a:prstGeom prst="rightBracket">
            <a:avLst/>
          </a:prstGeom>
          <a:ln w="38100"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766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8045F-B935-3F6F-8496-A8723CFDB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4C6EBE5E-A2F0-9A8F-A2DA-7A37E6B1E109}"/>
              </a:ext>
            </a:extLst>
          </p:cNvPr>
          <p:cNvSpPr/>
          <p:nvPr/>
        </p:nvSpPr>
        <p:spPr>
          <a:xfrm>
            <a:off x="739818" y="2308857"/>
            <a:ext cx="10652081" cy="4168142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화살표: 갈매기형 수장 13">
            <a:extLst>
              <a:ext uri="{FF2B5EF4-FFF2-40B4-BE49-F238E27FC236}">
                <a16:creationId xmlns:a16="http://schemas.microsoft.com/office/drawing/2014/main" id="{1B70E263-471E-49FB-A7B8-5AAD0EF2330F}"/>
              </a:ext>
            </a:extLst>
          </p:cNvPr>
          <p:cNvSpPr/>
          <p:nvPr/>
        </p:nvSpPr>
        <p:spPr>
          <a:xfrm>
            <a:off x="4165117" y="4116703"/>
            <a:ext cx="466725" cy="552450"/>
          </a:xfrm>
          <a:prstGeom prst="chevron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43B0E521-CF26-727B-0FDD-CE341EEB28E7}"/>
              </a:ext>
            </a:extLst>
          </p:cNvPr>
          <p:cNvGrpSpPr/>
          <p:nvPr/>
        </p:nvGrpSpPr>
        <p:grpSpPr>
          <a:xfrm>
            <a:off x="1237573" y="2602314"/>
            <a:ext cx="2608755" cy="3665873"/>
            <a:chOff x="1343579" y="2602314"/>
            <a:chExt cx="2608755" cy="3665873"/>
          </a:xfrm>
        </p:grpSpPr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93CED793-3C2E-4F8B-BC21-95614833D35A}"/>
                </a:ext>
              </a:extLst>
            </p:cNvPr>
            <p:cNvSpPr/>
            <p:nvPr/>
          </p:nvSpPr>
          <p:spPr>
            <a:xfrm>
              <a:off x="1343580" y="2602314"/>
              <a:ext cx="2608754" cy="3665873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AAA184-F0AE-0202-D483-4A640AF22914}"/>
                </a:ext>
              </a:extLst>
            </p:cNvPr>
            <p:cNvSpPr txBox="1"/>
            <p:nvPr/>
          </p:nvSpPr>
          <p:spPr>
            <a:xfrm>
              <a:off x="1343579" y="2602895"/>
              <a:ext cx="2608754" cy="3385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1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차시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: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수업 개관</a:t>
              </a:r>
              <a:endParaRPr lang="en-US" altLang="ko-KR" sz="2000" dirty="0"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사회적 이슈와 관련된 동영상을 </a:t>
              </a:r>
              <a:r>
                <a:rPr lang="ko-KR" altLang="en-US" sz="2000" dirty="0" err="1">
                  <a:latin typeface="프리젠테이션 4 Regular" pitchFamily="2" charset="-127"/>
                  <a:ea typeface="프리젠테이션 4 Regular" pitchFamily="2" charset="-127"/>
                </a:rPr>
                <a:t>모둠별로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 선택</a:t>
              </a:r>
              <a:endParaRPr lang="en-US" altLang="ko-KR" sz="20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동영상을 시청하고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내용을 확장하여 책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인터넷 검색을 통해 자료 수집</a:t>
              </a:r>
              <a:endParaRPr lang="en-US" altLang="ko-KR" sz="2000" dirty="0"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모둠 구성원 토의를 거쳐 동영상의 주요 쟁점에 대한 공동의 입장 선택</a:t>
              </a:r>
              <a:endParaRPr lang="en-US" altLang="ko-KR" sz="20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2" name="화살표: 갈매기형 수장 21">
            <a:extLst>
              <a:ext uri="{FF2B5EF4-FFF2-40B4-BE49-F238E27FC236}">
                <a16:creationId xmlns:a16="http://schemas.microsoft.com/office/drawing/2014/main" id="{15266C24-F1FD-52CE-E90C-EED48EF4B3E6}"/>
              </a:ext>
            </a:extLst>
          </p:cNvPr>
          <p:cNvSpPr/>
          <p:nvPr/>
        </p:nvSpPr>
        <p:spPr>
          <a:xfrm>
            <a:off x="7666164" y="4116703"/>
            <a:ext cx="466725" cy="552450"/>
          </a:xfrm>
          <a:prstGeom prst="chevron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08BF1C32-04C1-E9C2-153B-00FA381594C9}"/>
              </a:ext>
            </a:extLst>
          </p:cNvPr>
          <p:cNvGrpSpPr/>
          <p:nvPr/>
        </p:nvGrpSpPr>
        <p:grpSpPr>
          <a:xfrm>
            <a:off x="4791623" y="2590195"/>
            <a:ext cx="2608754" cy="3754426"/>
            <a:chOff x="4791623" y="2590195"/>
            <a:chExt cx="2608754" cy="3754426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768824AC-FE92-D3A1-D86F-2488E5338AD4}"/>
                </a:ext>
              </a:extLst>
            </p:cNvPr>
            <p:cNvSpPr/>
            <p:nvPr/>
          </p:nvSpPr>
          <p:spPr>
            <a:xfrm>
              <a:off x="4791623" y="2602314"/>
              <a:ext cx="2608754" cy="3665873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1B054C6-F03A-4F1C-83F2-D199B55EE07B}"/>
                </a:ext>
              </a:extLst>
            </p:cNvPr>
            <p:cNvSpPr txBox="1"/>
            <p:nvPr/>
          </p:nvSpPr>
          <p:spPr>
            <a:xfrm>
              <a:off x="4791623" y="2590195"/>
              <a:ext cx="2608754" cy="375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2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차시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~3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차시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: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정보 수업</a:t>
              </a:r>
              <a:endParaRPr lang="en-US" altLang="ko-KR" sz="2000" dirty="0"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API,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자바스크립트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등 알고리즘의 특징과 효율을 비교 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·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분석</a:t>
              </a:r>
              <a:endParaRPr lang="en-US" altLang="ko-KR" sz="2000" dirty="0">
                <a:solidFill>
                  <a:schemeClr val="bg2">
                    <a:lumMod val="10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sz="2000" dirty="0" err="1"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앱스크립트</a:t>
              </a:r>
              <a:r>
                <a:rPr lang="ko-KR" altLang="en-US" sz="2000" dirty="0"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 도구를 활용하여 댓글 빅데이터를 탐색 </a:t>
              </a:r>
              <a:r>
                <a:rPr lang="en-US" altLang="ko-KR" sz="2000" dirty="0"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· </a:t>
              </a:r>
              <a:r>
                <a:rPr lang="ko-KR" altLang="en-US" sz="2000" dirty="0"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누적하는 코드 작성</a:t>
              </a:r>
              <a:endParaRPr lang="en-US" altLang="ko-KR" sz="2000" dirty="0"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</a:t>
              </a:r>
              <a:r>
                <a:rPr lang="ko-KR" altLang="en-US" sz="2000" dirty="0"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기계학습을 적용하여 댓글 빅데이터에서 주요 쟁점과 논거 추출</a:t>
              </a:r>
              <a:endParaRPr lang="en-US" altLang="ko-KR" sz="2000" dirty="0">
                <a:solidFill>
                  <a:schemeClr val="bg2">
                    <a:lumMod val="10000"/>
                  </a:schemeClr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4DC5DE0-FCC7-D2F8-1230-B12A7CF96A6B}"/>
              </a:ext>
            </a:extLst>
          </p:cNvPr>
          <p:cNvGrpSpPr/>
          <p:nvPr/>
        </p:nvGrpSpPr>
        <p:grpSpPr>
          <a:xfrm>
            <a:off x="8345672" y="2577495"/>
            <a:ext cx="2615568" cy="3754426"/>
            <a:chOff x="8345672" y="2577495"/>
            <a:chExt cx="2615568" cy="3754426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07C125E5-46F3-50F6-5017-9F749D9A3561}"/>
                </a:ext>
              </a:extLst>
            </p:cNvPr>
            <p:cNvSpPr/>
            <p:nvPr/>
          </p:nvSpPr>
          <p:spPr>
            <a:xfrm>
              <a:off x="8345672" y="2602314"/>
              <a:ext cx="2608754" cy="3665873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A64B90-C373-D30F-2C2F-BD52895ADBCC}"/>
                </a:ext>
              </a:extLst>
            </p:cNvPr>
            <p:cNvSpPr txBox="1"/>
            <p:nvPr/>
          </p:nvSpPr>
          <p:spPr>
            <a:xfrm>
              <a:off x="8352486" y="2577495"/>
              <a:ext cx="2608754" cy="3754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en-US" altLang="ko-KR" sz="2000" dirty="0">
                  <a:latin typeface="프리젠테이션 5 Medium" pitchFamily="2" charset="-127"/>
                  <a:ea typeface="프리젠테이션 5 Medium" pitchFamily="2" charset="-127"/>
                </a:rPr>
                <a:t>4</a:t>
              </a:r>
              <a:r>
                <a:rPr lang="ko-KR" altLang="en-US" sz="2000" dirty="0">
                  <a:latin typeface="프리젠테이션 5 Medium" pitchFamily="2" charset="-127"/>
                  <a:ea typeface="프리젠테이션 5 Medium" pitchFamily="2" charset="-127"/>
                </a:rPr>
                <a:t>차시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~5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차시</a:t>
              </a:r>
              <a:r>
                <a:rPr lang="en-US" altLang="ko-KR" sz="2000" dirty="0">
                  <a:latin typeface="프리젠테이션 4 Regular" pitchFamily="2" charset="-127"/>
                  <a:ea typeface="프리젠테이션 4 Regular" pitchFamily="2" charset="-127"/>
                </a:rPr>
                <a:t>: </a:t>
              </a: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국어 수업</a:t>
              </a:r>
              <a:endParaRPr lang="en-US" altLang="ko-KR" sz="2000" dirty="0"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5 Medium" pitchFamily="2" charset="-127"/>
                  <a:ea typeface="프리젠테이션 5 Medium" pitchFamily="2" charset="-127"/>
                </a:rPr>
                <a:t>▨ 생성형 인공지능의 분석 결과를 모둠 구성원 토의를 거쳐 비판적으로 수용</a:t>
              </a:r>
              <a:endParaRPr lang="en-US" altLang="ko-KR" sz="2000" dirty="0">
                <a:latin typeface="프리젠테이션 5 Medium" pitchFamily="2" charset="-127"/>
                <a:ea typeface="프리젠테이션 5 Medium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5 Medium" pitchFamily="2" charset="-127"/>
                  <a:ea typeface="프리젠테이션 5 Medium" pitchFamily="2" charset="-127"/>
                </a:rPr>
                <a:t>▨ 자신과 반대되는 견해의 논증 타당성을 평가하고</a:t>
              </a:r>
              <a:r>
                <a:rPr lang="en-US" altLang="ko-KR" sz="2000" dirty="0">
                  <a:latin typeface="프리젠테이션 5 Medium" pitchFamily="2" charset="-127"/>
                  <a:ea typeface="프리젠테이션 5 Medium" pitchFamily="2" charset="-127"/>
                </a:rPr>
                <a:t>, </a:t>
              </a:r>
              <a:r>
                <a:rPr lang="ko-KR" altLang="en-US" sz="2000" dirty="0">
                  <a:latin typeface="프리젠테이션 5 Medium" pitchFamily="2" charset="-127"/>
                  <a:ea typeface="프리젠테이션 5 Medium" pitchFamily="2" charset="-127"/>
                </a:rPr>
                <a:t>설득하기 위한 전략 마련</a:t>
              </a:r>
              <a:endParaRPr lang="en-US" altLang="ko-KR" sz="2000" dirty="0">
                <a:latin typeface="프리젠테이션 5 Medium" pitchFamily="2" charset="-127"/>
                <a:ea typeface="프리젠테이션 5 Medium" pitchFamily="2" charset="-127"/>
              </a:endParaRPr>
            </a:p>
            <a:p>
              <a:pPr marL="342000" indent="-457200" algn="just">
                <a:lnSpc>
                  <a:spcPct val="120000"/>
                </a:lnSpc>
                <a:buClr>
                  <a:srgbClr val="0EAA93"/>
                </a:buClr>
              </a:pPr>
              <a:r>
                <a:rPr lang="ko-KR" altLang="en-US" sz="2000" dirty="0">
                  <a:latin typeface="프리젠테이션 4 Regular" pitchFamily="2" charset="-127"/>
                  <a:ea typeface="프리젠테이션 4 Regular" pitchFamily="2" charset="-127"/>
                </a:rPr>
                <a:t>▨ 자신의 견해를 정교하게 표현하는 설득력 있는 글 작성하고 공유하기</a:t>
              </a:r>
              <a:endParaRPr lang="en-US" altLang="ko-KR" sz="20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9896A5B-4585-5492-C0F8-B1B6E7CAC6B6}"/>
              </a:ext>
            </a:extLst>
          </p:cNvPr>
          <p:cNvGrpSpPr/>
          <p:nvPr/>
        </p:nvGrpSpPr>
        <p:grpSpPr>
          <a:xfrm>
            <a:off x="535001" y="1507156"/>
            <a:ext cx="2425482" cy="626897"/>
            <a:chOff x="535001" y="1507156"/>
            <a:chExt cx="2699266" cy="626897"/>
          </a:xfrm>
        </p:grpSpPr>
        <p:sp>
          <p:nvSpPr>
            <p:cNvPr id="8" name="사각형: 둥근 위쪽 모서리 7">
              <a:extLst>
                <a:ext uri="{FF2B5EF4-FFF2-40B4-BE49-F238E27FC236}">
                  <a16:creationId xmlns:a16="http://schemas.microsoft.com/office/drawing/2014/main" id="{943F73AB-3D50-D3C9-1501-7DB8610F9B44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48B7FD5B-2FB8-7906-3B4D-079CCC100D7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FD93B72-9E75-4CE6-C7F1-3172C39E5C53}"/>
              </a:ext>
            </a:extLst>
          </p:cNvPr>
          <p:cNvSpPr txBox="1"/>
          <p:nvPr/>
        </p:nvSpPr>
        <p:spPr>
          <a:xfrm>
            <a:off x="588011" y="1507154"/>
            <a:ext cx="2216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흐름 파악하기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66EDC-4905-1CD8-0425-71EECC0C48D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!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수업에서는 어떻게 진행되었을까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?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8F4079D-D9B5-A047-3491-72A62CE27B0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9952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E0D0C8-D545-42D6-ACF9-85E1071D8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25CC1C9-A4C8-9DBC-6BB1-E10C155CFA4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517F40A-153A-8D5A-A4A3-40A3E20F8F0A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B0B31E1D-B9BF-EF5F-C8E1-C94DF76AA20D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84822173-F1C9-F3DD-BE1D-54CB87264A1E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BBBAAD9-E4DD-9C45-856B-61D6766230E3}"/>
              </a:ext>
            </a:extLst>
          </p:cNvPr>
          <p:cNvSpPr txBox="1"/>
          <p:nvPr/>
        </p:nvSpPr>
        <p:spPr>
          <a:xfrm>
            <a:off x="805056" y="555460"/>
            <a:ext cx="6129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구글 스프레드시트를 활용하여 유튜브 댓글 추출하기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B20DE63-D916-B9A9-03AD-6D26AC38F84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B495E69-0C94-2464-98A8-E31FDDDE3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56" y="1739495"/>
            <a:ext cx="6342074" cy="4090208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644AF83F-C9B3-8455-0AB3-052752C18403}"/>
              </a:ext>
            </a:extLst>
          </p:cNvPr>
          <p:cNvSpPr/>
          <p:nvPr/>
        </p:nvSpPr>
        <p:spPr>
          <a:xfrm rot="5400000">
            <a:off x="1211622" y="830534"/>
            <a:ext cx="461666" cy="1814909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직각 삼각형 8">
            <a:extLst>
              <a:ext uri="{FF2B5EF4-FFF2-40B4-BE49-F238E27FC236}">
                <a16:creationId xmlns:a16="http://schemas.microsoft.com/office/drawing/2014/main" id="{4FBA4C71-4C8D-7AE3-7DB9-A1EB92565BC9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84435-B8FD-593D-52F4-39DACF2F28E1}"/>
              </a:ext>
            </a:extLst>
          </p:cNvPr>
          <p:cNvSpPr txBox="1"/>
          <p:nvPr/>
        </p:nvSpPr>
        <p:spPr>
          <a:xfrm>
            <a:off x="640735" y="1507154"/>
            <a:ext cx="1247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댓글 추출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4150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1A8CEE-0A1B-2DE1-355D-C30D88FA8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2F5D0DB-0B58-4134-69AE-458FC76E5DE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97CE22CD-9CB8-DD99-704B-FFE98D278364}"/>
              </a:ext>
            </a:extLst>
          </p:cNvPr>
          <p:cNvGrpSpPr/>
          <p:nvPr/>
        </p:nvGrpSpPr>
        <p:grpSpPr>
          <a:xfrm>
            <a:off x="717221" y="1298758"/>
            <a:ext cx="10857766" cy="4971681"/>
            <a:chOff x="717221" y="1298758"/>
            <a:chExt cx="10857766" cy="4971681"/>
          </a:xfrm>
        </p:grpSpPr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CA94775C-78DF-EDCF-F473-44793451784B}"/>
                </a:ext>
              </a:extLst>
            </p:cNvPr>
            <p:cNvSpPr/>
            <p:nvPr/>
          </p:nvSpPr>
          <p:spPr>
            <a:xfrm>
              <a:off x="805056" y="1298759"/>
              <a:ext cx="10769931" cy="4971680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EF67442-0A80-DA66-5AC9-823A11EE38FC}"/>
                </a:ext>
              </a:extLst>
            </p:cNvPr>
            <p:cNvSpPr/>
            <p:nvPr/>
          </p:nvSpPr>
          <p:spPr>
            <a:xfrm>
              <a:off x="717221" y="1298758"/>
              <a:ext cx="10769930" cy="4895602"/>
            </a:xfrm>
            <a:prstGeom prst="roundRect">
              <a:avLst>
                <a:gd name="adj" fmla="val 25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BCD4127-963C-AD18-D409-448CE3D7A8B1}"/>
              </a:ext>
            </a:extLst>
          </p:cNvPr>
          <p:cNvGrpSpPr/>
          <p:nvPr/>
        </p:nvGrpSpPr>
        <p:grpSpPr>
          <a:xfrm>
            <a:off x="535001" y="1507156"/>
            <a:ext cx="2699266" cy="626897"/>
            <a:chOff x="535001" y="1507156"/>
            <a:chExt cx="2699266" cy="626897"/>
          </a:xfrm>
        </p:grpSpPr>
        <p:sp>
          <p:nvSpPr>
            <p:cNvPr id="30" name="사각형: 둥근 위쪽 모서리 29">
              <a:extLst>
                <a:ext uri="{FF2B5EF4-FFF2-40B4-BE49-F238E27FC236}">
                  <a16:creationId xmlns:a16="http://schemas.microsoft.com/office/drawing/2014/main" id="{0E5A7C56-E3B0-8512-DB84-3E562979DC8E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FBE776B9-0FFF-5813-1F88-0D9FCA421F21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130E8E3-E467-5F84-A7C9-ED78C28C5B33}"/>
              </a:ext>
            </a:extLst>
          </p:cNvPr>
          <p:cNvSpPr txBox="1"/>
          <p:nvPr/>
        </p:nvSpPr>
        <p:spPr>
          <a:xfrm>
            <a:off x="635535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잠깐만 생각해 봐요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!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FA9AB4-28A3-9F63-84C2-8FAC332A159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C3528C9-97A1-2CE4-A14A-817F73AB3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056" y="1739495"/>
            <a:ext cx="6342074" cy="4090208"/>
          </a:xfrm>
          <a:prstGeom prst="rect">
            <a:avLst/>
          </a:prstGeom>
          <a:ln w="38100">
            <a:solidFill>
              <a:srgbClr val="0B7F6E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35F6C5-4AEE-298A-D71F-AEF870B9FC51}"/>
              </a:ext>
            </a:extLst>
          </p:cNvPr>
          <p:cNvSpPr txBox="1"/>
          <p:nvPr/>
        </p:nvSpPr>
        <p:spPr>
          <a:xfrm>
            <a:off x="3595056" y="1737985"/>
            <a:ext cx="6342074" cy="4090208"/>
          </a:xfrm>
          <a:prstGeom prst="rect">
            <a:avLst/>
          </a:prstGeom>
          <a:solidFill>
            <a:srgbClr val="FFFFFF">
              <a:alpha val="85000"/>
            </a:srgbClr>
          </a:solidFill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수업 활용 시의 유의점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① 정치적 파벌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남녀 갈등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각종 혐오 발언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② 뜻하지 않은 광고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성적인 콘텐츠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	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③ 교사가 전처리한 후 학생에게 제공 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vs </a:t>
            </a: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있는 그대로 제공</a:t>
            </a:r>
            <a:endParaRPr lang="en-US" altLang="ko-KR" sz="21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5C498188-2B07-D4C7-1BA1-AA9BF50AA52C}"/>
              </a:ext>
            </a:extLst>
          </p:cNvPr>
          <p:cNvGraphicFramePr>
            <a:graphicFrameLocks noGrp="1"/>
          </p:cNvGraphicFramePr>
          <p:nvPr/>
        </p:nvGraphicFramePr>
        <p:xfrm>
          <a:off x="3737986" y="3854752"/>
          <a:ext cx="6059158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9579">
                  <a:extLst>
                    <a:ext uri="{9D8B030D-6E8A-4147-A177-3AD203B41FA5}">
                      <a16:colId xmlns:a16="http://schemas.microsoft.com/office/drawing/2014/main" val="478242269"/>
                    </a:ext>
                  </a:extLst>
                </a:gridCol>
                <a:gridCol w="3029579">
                  <a:extLst>
                    <a:ext uri="{9D8B030D-6E8A-4147-A177-3AD203B41FA5}">
                      <a16:colId xmlns:a16="http://schemas.microsoft.com/office/drawing/2014/main" val="533280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교사가 </a:t>
                      </a:r>
                      <a:r>
                        <a:rPr lang="ko-KR" altLang="en-US" b="0" dirty="0" err="1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전처리</a:t>
                      </a:r>
                      <a:endParaRPr lang="ko-KR" altLang="en-US" b="0" dirty="0">
                        <a:solidFill>
                          <a:sysClr val="windowText" lastClr="000000"/>
                        </a:solidFill>
                        <a:latin typeface="프리젠테이션 8 ExtraBold" charset="-127"/>
                        <a:ea typeface="프리젠테이션 8 ExtraBold" charset="-127"/>
                      </a:endParaRPr>
                    </a:p>
                  </a:txBody>
                  <a:tcPr>
                    <a:solidFill>
                      <a:srgbClr val="A3D9D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ysClr val="windowText" lastClr="000000"/>
                          </a:solidFill>
                          <a:latin typeface="프리젠테이션 8 ExtraBold" charset="-127"/>
                          <a:ea typeface="프리젠테이션 8 ExtraBold" charset="-127"/>
                        </a:rPr>
                        <a:t>있는 그대로 제공</a:t>
                      </a:r>
                    </a:p>
                  </a:txBody>
                  <a:tcPr>
                    <a:solidFill>
                      <a:srgbClr val="A3D9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방해요소 미리 제거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정제된 데이터 제공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교사의 편향이 작용할 가능성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학생이 혐오발언 등을 제거하도록 지도하는 것도 정보윤리교육</a:t>
                      </a:r>
                    </a:p>
                  </a:txBody>
                  <a:tcPr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정보윤리를 교육할 수 있는 기회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💕 불확실성이 증대된 미래사회에 스스로 대응할 수 있는 능력 함양</a:t>
                      </a:r>
                      <a:endParaRPr lang="en-US" altLang="ko-KR" b="0" dirty="0">
                        <a:latin typeface="프리젠테이션 4 Regular" charset="-127"/>
                        <a:ea typeface="프리젠테이션 4 Regular" charset="-127"/>
                      </a:endParaRPr>
                    </a:p>
                    <a:p>
                      <a:pPr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</a:t>
                      </a:r>
                      <a:r>
                        <a:rPr lang="ko-KR" altLang="en-US" b="0" dirty="0" err="1">
                          <a:latin typeface="프리젠테이션 4 Regular" charset="-127"/>
                          <a:ea typeface="프리젠테이션 4 Regular" charset="-127"/>
                        </a:rPr>
                        <a:t>리터러시가</a:t>
                      </a:r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 부족한 학생은</a:t>
                      </a:r>
                      <a:r>
                        <a:rPr lang="en-US" altLang="ko-KR" b="0" dirty="0">
                          <a:latin typeface="프리젠테이션 4 Regular" charset="-127"/>
                          <a:ea typeface="프리젠테이션 4 Regular" charset="-127"/>
                        </a:rPr>
                        <a:t>?</a:t>
                      </a:r>
                    </a:p>
                    <a:p>
                      <a:pPr marL="360000" indent="-457200" latinLnBrk="1"/>
                      <a:r>
                        <a:rPr lang="ko-KR" altLang="en-US" b="0" dirty="0">
                          <a:latin typeface="프리젠테이션 4 Regular" charset="-127"/>
                          <a:ea typeface="프리젠테이션 4 Regular" charset="-127"/>
                        </a:rPr>
                        <a:t>👎 노출 그 자체로 부정적인 영향</a:t>
                      </a:r>
                      <a:r>
                        <a:rPr lang="en-US" altLang="ko-KR" b="0" dirty="0">
                          <a:latin typeface="프리젠테이션 4 Regular" charset="-127"/>
                          <a:ea typeface="프리젠테이션 4 Regular" charset="-127"/>
                        </a:rPr>
                        <a:t>?</a:t>
                      </a:r>
                      <a:endParaRPr lang="ko-KR" altLang="en-US" b="0" dirty="0">
                        <a:latin typeface="프리젠테이션 4 Regular" charset="-127"/>
                        <a:ea typeface="프리젠테이션 4 Regular" charset="-127"/>
                      </a:endParaRPr>
                    </a:p>
                  </a:txBody>
                  <a:tcPr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4677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7226BA0-8B10-8DA0-0D37-D49FF7E8339A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수업에서의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꿀팁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4765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BC987-DEE9-CF8D-E2F8-D6B53658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298476B-229A-D6C1-95CC-F186564BA86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7D26C4-3DCC-286A-E0EC-F94E1C93AE1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BD699-E407-0262-3C38-9361BA145F3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수업에서의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꿀팁</a:t>
            </a:r>
            <a:endParaRPr lang="ko-KR" altLang="en-US" sz="2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22945F-A37A-4B8C-A8A7-76B8BF6D9FA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A2A0ED1-EB68-3D6F-679F-359037DFF68F}"/>
              </a:ext>
            </a:extLst>
          </p:cNvPr>
          <p:cNvGrpSpPr/>
          <p:nvPr/>
        </p:nvGrpSpPr>
        <p:grpSpPr>
          <a:xfrm>
            <a:off x="2794831" y="3139849"/>
            <a:ext cx="2552232" cy="1815327"/>
            <a:chOff x="2019768" y="3139850"/>
            <a:chExt cx="2230633" cy="1502230"/>
          </a:xfrm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67596A1E-365F-C757-7402-20655C0A7A27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2C167205-147C-71C9-5A14-315E45645E00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범주화</a:t>
              </a:r>
              <a:r>
                <a:rPr lang="en-US" altLang="ko-KR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요약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핵심 키워드</a:t>
              </a:r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, </a:t>
              </a:r>
              <a:r>
                <a:rPr lang="ko-KR" altLang="en-US" dirty="0" err="1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감정어</a:t>
              </a:r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 추출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주장에　대한　근거　추출</a:t>
              </a: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775F666-2DD8-AB56-DE28-3BEC8FA6AAE0}"/>
              </a:ext>
            </a:extLst>
          </p:cNvPr>
          <p:cNvGrpSpPr/>
          <p:nvPr/>
        </p:nvGrpSpPr>
        <p:grpSpPr>
          <a:xfrm>
            <a:off x="6905311" y="3139849"/>
            <a:ext cx="2552232" cy="1815327"/>
            <a:chOff x="2019768" y="3139850"/>
            <a:chExt cx="2230633" cy="1502230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858DCCD5-2F5B-0428-DAE0-58D4280DEF7D}"/>
                </a:ext>
              </a:extLst>
            </p:cNvPr>
            <p:cNvSpPr/>
            <p:nvPr/>
          </p:nvSpPr>
          <p:spPr>
            <a:xfrm>
              <a:off x="2072533" y="3165977"/>
              <a:ext cx="2177868" cy="1476103"/>
            </a:xfrm>
            <a:prstGeom prst="roundRect">
              <a:avLst>
                <a:gd name="adj" fmla="val 2548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47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E8D1FBC6-4C26-6BC0-8A60-F1708ABA88C3}"/>
                </a:ext>
              </a:extLst>
            </p:cNvPr>
            <p:cNvSpPr/>
            <p:nvPr/>
          </p:nvSpPr>
          <p:spPr>
            <a:xfrm>
              <a:off x="2019768" y="3139850"/>
              <a:ext cx="2177868" cy="1452634"/>
            </a:xfrm>
            <a:prstGeom prst="roundRect">
              <a:avLst>
                <a:gd name="adj" fmla="val 2548"/>
              </a:avLst>
            </a:prstGeom>
            <a:solidFill>
              <a:srgbClr val="FFFFF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highlight>
                    <a:srgbClr val="A3D9D1"/>
                  </a:highlight>
                  <a:latin typeface="프리젠테이션 4 Regular" pitchFamily="2" charset="-127"/>
                  <a:ea typeface="프리젠테이션 4 Regular" pitchFamily="2" charset="-127"/>
                </a:rPr>
                <a:t>시각화 및 인사이트 도출</a:t>
              </a:r>
              <a:endParaRPr lang="en-US" altLang="ko-KR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의사결정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설득 메시지 작성</a:t>
              </a:r>
              <a:endPara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프리젠테이션 4 Regular" pitchFamily="2" charset="-127"/>
                  <a:ea typeface="프리젠테이션 4 Regular" pitchFamily="2" charset="-127"/>
                </a:rPr>
                <a:t>…</a:t>
              </a:r>
              <a:endPara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3D5FA51-E7EC-2111-55F0-1A30D98CC65E}"/>
              </a:ext>
            </a:extLst>
          </p:cNvPr>
          <p:cNvSpPr txBox="1"/>
          <p:nvPr/>
        </p:nvSpPr>
        <p:spPr>
          <a:xfrm>
            <a:off x="1074221" y="2176746"/>
            <a:ext cx="8498404" cy="520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ko-KR" altLang="en-US" sz="2100" dirty="0">
                <a:latin typeface="프리젠테이션 4 Regular" pitchFamily="2" charset="-127"/>
                <a:ea typeface="프리젠테이션 4 Regular" pitchFamily="2" charset="-127"/>
              </a:rPr>
              <a:t>▨ 수집했다면</a:t>
            </a:r>
            <a:r>
              <a:rPr lang="en-US" altLang="ko-KR" sz="2100" dirty="0">
                <a:latin typeface="프리젠테이션 4 Regular" pitchFamily="2" charset="-127"/>
                <a:ea typeface="프리젠테이션 4 Regular" pitchFamily="2" charset="-127"/>
              </a:rPr>
              <a:t>?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B7135C7-F68D-1C32-24CC-A62E0E624754}"/>
              </a:ext>
            </a:extLst>
          </p:cNvPr>
          <p:cNvGrpSpPr/>
          <p:nvPr/>
        </p:nvGrpSpPr>
        <p:grpSpPr>
          <a:xfrm>
            <a:off x="289199" y="1507156"/>
            <a:ext cx="2699266" cy="626897"/>
            <a:chOff x="535001" y="1507156"/>
            <a:chExt cx="2699266" cy="626897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1CDA7160-C4A1-8D5B-4843-04EF2D9A06DA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05FDA479-41B3-94E4-9687-F76760565ACC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165B84D-933E-6641-2D26-5824F477EDD4}"/>
              </a:ext>
            </a:extLst>
          </p:cNvPr>
          <p:cNvSpPr txBox="1"/>
          <p:nvPr/>
        </p:nvSpPr>
        <p:spPr>
          <a:xfrm>
            <a:off x="389733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잠깐만 생각해 봐요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!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5646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DCA561-9F16-0650-4F9E-F0E967801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AB94393E-FCBB-1015-D3C9-F78197B4ACA2}"/>
              </a:ext>
            </a:extLst>
          </p:cNvPr>
          <p:cNvGrpSpPr/>
          <p:nvPr/>
        </p:nvGrpSpPr>
        <p:grpSpPr>
          <a:xfrm>
            <a:off x="781848" y="2652291"/>
            <a:ext cx="9135876" cy="1491862"/>
            <a:chOff x="992863" y="3729253"/>
            <a:chExt cx="5371074" cy="83948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838720E-565B-3BFC-F587-A39E6E9EAA95}"/>
                </a:ext>
              </a:extLst>
            </p:cNvPr>
            <p:cNvSpPr txBox="1"/>
            <p:nvPr/>
          </p:nvSpPr>
          <p:spPr>
            <a:xfrm>
              <a:off x="992863" y="4135765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인공지능 융합 수업 설계의 실제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B01768DD-E70B-DCE8-21FA-A241B17CEC74}"/>
                </a:ext>
              </a:extLst>
            </p:cNvPr>
            <p:cNvSpPr/>
            <p:nvPr/>
          </p:nvSpPr>
          <p:spPr>
            <a:xfrm>
              <a:off x="1061786" y="3729253"/>
              <a:ext cx="812493" cy="282698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>
                  <a:latin typeface="프리젠테이션 5 Medium" pitchFamily="2" charset="-127"/>
                  <a:ea typeface="프리젠테이션 5 Medium" pitchFamily="2" charset="-127"/>
                </a:rPr>
                <a:t>개발 방향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A2C89394-3493-BE8A-AD2E-07E0244B71A9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84C2D524-2458-7995-7B44-DC6E9A970D05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0EA64086-D4C5-C1C6-E316-F15777A46168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1F6410C-AAB2-182E-51BE-518B4C315638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29896F2-3A33-2A68-4AFE-FB733E37C7F5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700FE61-4B8C-7400-BE3F-6DA9B0066BDE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292F9695-0819-C2D1-97A2-FD0C49D8B212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763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227900-AFBD-9B23-327F-42B5C700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9D40A99-5AB7-4D57-BC49-9E9574C39062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F83C79E-6EA0-C724-CF4A-936DC21834B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2160C-5460-CC4A-713E-267D7A1325C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ADE1CB2-59AF-F9B4-4D21-3F68C31015A7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9B6338A3-085F-5A6D-12AC-BB6C7211BBF8}"/>
              </a:ext>
            </a:extLst>
          </p:cNvPr>
          <p:cNvGrpSpPr/>
          <p:nvPr/>
        </p:nvGrpSpPr>
        <p:grpSpPr>
          <a:xfrm>
            <a:off x="289196" y="1507156"/>
            <a:ext cx="2916120" cy="626897"/>
            <a:chOff x="535001" y="1507156"/>
            <a:chExt cx="2699266" cy="626897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38E39B5D-52F3-FBA1-254F-0FF186A14B1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6817C509-793E-918C-45CF-06D3AC337D23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5702BB3-0662-64DE-ACFD-57A5CE31BD65}"/>
              </a:ext>
            </a:extLst>
          </p:cNvPr>
          <p:cNvSpPr txBox="1"/>
          <p:nvPr/>
        </p:nvSpPr>
        <p:spPr>
          <a:xfrm>
            <a:off x="389730" y="1507154"/>
            <a:ext cx="2746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모형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1BC43FB9-ED4D-A2EC-CF72-B412B5EE119B}"/>
              </a:ext>
            </a:extLst>
          </p:cNvPr>
          <p:cNvSpPr/>
          <p:nvPr/>
        </p:nvSpPr>
        <p:spPr>
          <a:xfrm>
            <a:off x="1799303" y="2132429"/>
            <a:ext cx="3760037" cy="1783755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FA53F20-CF41-A510-A6DA-3DFC29ECABED}"/>
              </a:ext>
            </a:extLst>
          </p:cNvPr>
          <p:cNvSpPr/>
          <p:nvPr/>
        </p:nvSpPr>
        <p:spPr>
          <a:xfrm>
            <a:off x="1738931" y="2100857"/>
            <a:ext cx="3760037" cy="1755394"/>
          </a:xfrm>
          <a:prstGeom prst="roundRect">
            <a:avLst>
              <a:gd name="adj" fmla="val 2548"/>
            </a:avLst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rPr>
              <a:t>데이터 </a:t>
            </a:r>
            <a:r>
              <a:rPr lang="ko-KR" altLang="en-US" dirty="0" err="1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rPr>
              <a:t>리터러시</a:t>
            </a:r>
            <a:r>
              <a:rPr lang="ko-KR" altLang="en-US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rPr>
              <a:t> 향상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42CF8BCA-9BFA-E70E-1896-127B4C830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663" y="2449466"/>
            <a:ext cx="3205316" cy="1366321"/>
          </a:xfrm>
          <a:prstGeom prst="rect">
            <a:avLst/>
          </a:prstGeom>
        </p:spPr>
      </p:pic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177D7062-89F5-319D-1D2D-83E3C891FDEA}"/>
              </a:ext>
            </a:extLst>
          </p:cNvPr>
          <p:cNvSpPr/>
          <p:nvPr/>
        </p:nvSpPr>
        <p:spPr>
          <a:xfrm>
            <a:off x="6189986" y="2132429"/>
            <a:ext cx="3760037" cy="1783755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7F4DB1E-E132-E3CA-8500-D725DEC53AA6}"/>
              </a:ext>
            </a:extLst>
          </p:cNvPr>
          <p:cNvSpPr/>
          <p:nvPr/>
        </p:nvSpPr>
        <p:spPr>
          <a:xfrm>
            <a:off x="6129614" y="2100857"/>
            <a:ext cx="3760037" cy="1755394"/>
          </a:xfrm>
          <a:prstGeom prst="roundRect">
            <a:avLst>
              <a:gd name="adj" fmla="val 2548"/>
            </a:avLst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highlight>
                  <a:srgbClr val="A3D9D1"/>
                </a:highlight>
                <a:latin typeface="프리젠테이션 4 Regular" pitchFamily="2" charset="-127"/>
                <a:ea typeface="프리젠테이션 4 Regular" pitchFamily="2" charset="-127"/>
              </a:rPr>
              <a:t>프로그램 개발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88AB7B8B-57BE-0345-1AF7-E53C6C3FA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933" y="2485288"/>
            <a:ext cx="3503397" cy="1204558"/>
          </a:xfrm>
          <a:prstGeom prst="rect">
            <a:avLst/>
          </a:prstGeom>
        </p:spPr>
      </p:pic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84859A7A-D496-95B5-E9DE-05182CE48D04}"/>
              </a:ext>
            </a:extLst>
          </p:cNvPr>
          <p:cNvSpPr/>
          <p:nvPr/>
        </p:nvSpPr>
        <p:spPr>
          <a:xfrm>
            <a:off x="1799303" y="4211837"/>
            <a:ext cx="3760037" cy="1783755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43982E8A-7E61-12A9-626A-2FA70BC9AB9A}"/>
              </a:ext>
            </a:extLst>
          </p:cNvPr>
          <p:cNvSpPr/>
          <p:nvPr/>
        </p:nvSpPr>
        <p:spPr>
          <a:xfrm>
            <a:off x="1738931" y="4180265"/>
            <a:ext cx="3760037" cy="1755394"/>
          </a:xfrm>
          <a:prstGeom prst="roundRect">
            <a:avLst>
              <a:gd name="adj" fmla="val 2548"/>
            </a:avLst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dirty="0">
                <a:solidFill>
                  <a:schemeClr val="tx1"/>
                </a:solidFill>
                <a:highlight>
                  <a:srgbClr val="C2E3DE"/>
                </a:highlight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highlight>
                  <a:srgbClr val="C2E3DE"/>
                </a:highlight>
                <a:latin typeface="프리젠테이션 4 Regular" pitchFamily="2" charset="-127"/>
                <a:ea typeface="프리젠테이션 4 Regular" pitchFamily="2" charset="-127"/>
              </a:rPr>
              <a:t>기반 창작</a:t>
            </a:r>
            <a:endParaRPr lang="en-US" altLang="ko-KR" dirty="0">
              <a:solidFill>
                <a:schemeClr val="tx1"/>
              </a:solidFill>
              <a:highlight>
                <a:srgbClr val="C2E3DE"/>
              </a:highlight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8D23337-9F03-AAAA-2EB1-4D669E333682}"/>
              </a:ext>
            </a:extLst>
          </p:cNvPr>
          <p:cNvSpPr/>
          <p:nvPr/>
        </p:nvSpPr>
        <p:spPr>
          <a:xfrm>
            <a:off x="6189986" y="4211837"/>
            <a:ext cx="3760037" cy="1783755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1DEF3C16-AFE0-911C-1C07-67451072B5F9}"/>
              </a:ext>
            </a:extLst>
          </p:cNvPr>
          <p:cNvSpPr/>
          <p:nvPr/>
        </p:nvSpPr>
        <p:spPr>
          <a:xfrm>
            <a:off x="6129614" y="4180265"/>
            <a:ext cx="3760037" cy="1755394"/>
          </a:xfrm>
          <a:prstGeom prst="roundRect">
            <a:avLst>
              <a:gd name="adj" fmla="val 2548"/>
            </a:avLst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dirty="0">
                <a:solidFill>
                  <a:schemeClr val="tx1"/>
                </a:solidFill>
                <a:highlight>
                  <a:srgbClr val="C2E3DE"/>
                </a:highlight>
                <a:latin typeface="프리젠테이션 4 Regular" pitchFamily="2" charset="-127"/>
                <a:ea typeface="프리젠테이션 4 Regular" pitchFamily="2" charset="-127"/>
              </a:rPr>
              <a:t>피지컬 컴퓨팅</a:t>
            </a:r>
            <a:endParaRPr lang="en-US" altLang="ko-KR" dirty="0">
              <a:solidFill>
                <a:schemeClr val="tx1"/>
              </a:solidFill>
              <a:highlight>
                <a:srgbClr val="C2E3DE"/>
              </a:highlight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2A4A7A3B-8BCB-DEA1-3146-83D54D658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668" y="4589350"/>
            <a:ext cx="3411306" cy="1191121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D618BA5E-7D01-249C-481A-DACA19E55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476" y="4570458"/>
            <a:ext cx="3054309" cy="131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1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2AE15-D93D-F468-037B-4F5717C32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A636178-F738-C795-950F-63AF87E7BE8A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E5429B2-9C91-8365-CFCC-E892D9E69F4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B2E835-735F-2005-66C3-56188C4DD195}"/>
              </a:ext>
            </a:extLst>
          </p:cNvPr>
          <p:cNvSpPr txBox="1"/>
          <p:nvPr/>
        </p:nvSpPr>
        <p:spPr>
          <a:xfrm>
            <a:off x="805057" y="555460"/>
            <a:ext cx="5703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수업명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86448D7-70A1-1507-236D-F7C7D74B4E8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2B191D6E-F697-27B3-A269-60879D3CBB91}"/>
              </a:ext>
            </a:extLst>
          </p:cNvPr>
          <p:cNvGrpSpPr/>
          <p:nvPr/>
        </p:nvGrpSpPr>
        <p:grpSpPr>
          <a:xfrm>
            <a:off x="289195" y="1507156"/>
            <a:ext cx="3466727" cy="626897"/>
            <a:chOff x="535001" y="1507156"/>
            <a:chExt cx="2699266" cy="626897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303891C8-728F-FE67-6A81-FBF1A2D07AA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E8475F52-AAD9-B60C-9A7F-D6595AF21F30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BE58732-4262-2CC3-F1B9-1D314C950A87}"/>
              </a:ext>
            </a:extLst>
          </p:cNvPr>
          <p:cNvSpPr txBox="1"/>
          <p:nvPr/>
        </p:nvSpPr>
        <p:spPr>
          <a:xfrm>
            <a:off x="389730" y="1507154"/>
            <a:ext cx="3179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수업명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(=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</a:t>
            </a:r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)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정하기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4F6E948-F63A-1183-D52F-45FD8CBB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85" y="2799965"/>
            <a:ext cx="3877312" cy="178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화살표: 왼쪽 6">
            <a:extLst>
              <a:ext uri="{FF2B5EF4-FFF2-40B4-BE49-F238E27FC236}">
                <a16:creationId xmlns:a16="http://schemas.microsoft.com/office/drawing/2014/main" id="{5951A106-BF4E-B31E-F66E-507231B63B61}"/>
              </a:ext>
            </a:extLst>
          </p:cNvPr>
          <p:cNvSpPr/>
          <p:nvPr/>
        </p:nvSpPr>
        <p:spPr>
          <a:xfrm rot="10800000">
            <a:off x="5043951" y="3326052"/>
            <a:ext cx="960021" cy="727588"/>
          </a:xfrm>
          <a:prstGeom prst="lef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60B7AF5-D4AA-346D-F2DF-954471C1916F}"/>
              </a:ext>
            </a:extLst>
          </p:cNvPr>
          <p:cNvSpPr/>
          <p:nvPr/>
        </p:nvSpPr>
        <p:spPr>
          <a:xfrm>
            <a:off x="6236355" y="2114343"/>
            <a:ext cx="4248071" cy="45727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수업명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=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수업 주제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.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성취기준이 잘 드러나게 작성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00EF05-F428-1A9E-C661-F380497BAC18}"/>
              </a:ext>
            </a:extLst>
          </p:cNvPr>
          <p:cNvSpPr txBox="1"/>
          <p:nvPr/>
        </p:nvSpPr>
        <p:spPr>
          <a:xfrm>
            <a:off x="6180794" y="2615097"/>
            <a:ext cx="51883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우리의 의사소통 데이터를 분석하고 성찰하며 공동체의 담화 습관 개선 캠페인 실천하기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F7CD5D8-A7C7-CC8A-7518-78E138655A96}"/>
              </a:ext>
            </a:extLst>
          </p:cNvPr>
          <p:cNvSpPr/>
          <p:nvPr/>
        </p:nvSpPr>
        <p:spPr>
          <a:xfrm>
            <a:off x="6236355" y="3476491"/>
            <a:ext cx="1146242" cy="457279"/>
          </a:xfrm>
          <a:prstGeom prst="round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성취기준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FBF8EB-3E63-C716-ACAF-46233A4230C7}"/>
              </a:ext>
            </a:extLst>
          </p:cNvPr>
          <p:cNvSpPr txBox="1"/>
          <p:nvPr/>
        </p:nvSpPr>
        <p:spPr>
          <a:xfrm>
            <a:off x="6236355" y="3977246"/>
            <a:ext cx="5456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[10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공국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1-01-01]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대화의 원리를 고려하여 대화하고 자신의 듣기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·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말하기 과정과 공동체의 담화 관습을 성찰한다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[12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정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-02-03]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빅데이터의 개념과 특징에 대한 이해를 바탕으로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 해결에 적합한 데이터를 수집한다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55359E1-9FC2-09C5-C86D-1C991DC5F7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" t="26137" r="55076" b="61063"/>
          <a:stretch>
            <a:fillRect/>
          </a:stretch>
        </p:blipFill>
        <p:spPr>
          <a:xfrm>
            <a:off x="6245406" y="5266053"/>
            <a:ext cx="5447854" cy="68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34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11DED3-D61A-AC3D-90A6-8677BF179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E2BDBFF-4DD7-7683-3080-C3748E28D9CA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A39C3B2-EF0F-0102-345D-EE158D9FE13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7289183-5389-976F-016C-F8F9B09D944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A6B0331-3256-EC07-9E8C-3404645A44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1" t="14903" r="10513" b="17994"/>
          <a:stretch>
            <a:fillRect/>
          </a:stretch>
        </p:blipFill>
        <p:spPr>
          <a:xfrm>
            <a:off x="1679171" y="2176834"/>
            <a:ext cx="8833657" cy="3744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6712986F-7F27-BDE0-D333-7E57DB049612}"/>
              </a:ext>
            </a:extLst>
          </p:cNvPr>
          <p:cNvGrpSpPr/>
          <p:nvPr/>
        </p:nvGrpSpPr>
        <p:grpSpPr>
          <a:xfrm>
            <a:off x="289196" y="1507156"/>
            <a:ext cx="1991888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50E11421-3137-E8DF-10E7-B1DDA4268A3B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B043FBD7-C448-2336-B0B8-690F3FDDE19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1E6033E-6EEB-4889-61FE-22C35004B8C7}"/>
              </a:ext>
            </a:extLst>
          </p:cNvPr>
          <p:cNvSpPr txBox="1"/>
          <p:nvPr/>
        </p:nvSpPr>
        <p:spPr>
          <a:xfrm>
            <a:off x="389730" y="1507154"/>
            <a:ext cx="17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 설정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99E9B1-E097-0F05-E546-A39EA1DEAFC9}"/>
              </a:ext>
            </a:extLst>
          </p:cNvPr>
          <p:cNvSpPr txBox="1"/>
          <p:nvPr/>
        </p:nvSpPr>
        <p:spPr>
          <a:xfrm>
            <a:off x="805057" y="555460"/>
            <a:ext cx="5703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수업명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</a:t>
            </a:r>
          </a:p>
        </p:txBody>
      </p:sp>
    </p:spTree>
    <p:extLst>
      <p:ext uri="{BB962C8B-B14F-4D97-AF65-F5344CB8AC3E}">
        <p14:creationId xmlns:p14="http://schemas.microsoft.com/office/powerpoint/2010/main" val="2990104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3FE997-66B7-A6FB-761A-7F3DC701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1575E18-29EE-1423-8D2C-46AF431E039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DCD64F1-5955-3090-E877-AFD3EDAD2DE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DA46CBC-7505-1E1D-4BBE-2362BCDE9D6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C193EFBC-B68C-E0EE-8475-506D8ED4692D}"/>
              </a:ext>
            </a:extLst>
          </p:cNvPr>
          <p:cNvGrpSpPr/>
          <p:nvPr/>
        </p:nvGrpSpPr>
        <p:grpSpPr>
          <a:xfrm>
            <a:off x="289196" y="1507156"/>
            <a:ext cx="1991888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5E9E823B-5AEC-067D-2911-2B78627FE27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7E4A0F59-E080-C195-1B08-A7DC0C669678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CEBC874-087B-89E5-3C9F-45D83955BA04}"/>
              </a:ext>
            </a:extLst>
          </p:cNvPr>
          <p:cNvSpPr txBox="1"/>
          <p:nvPr/>
        </p:nvSpPr>
        <p:spPr>
          <a:xfrm>
            <a:off x="389730" y="1507154"/>
            <a:ext cx="17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 설정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8CF186-4E0D-8708-A385-A2B403D7EAF0}"/>
              </a:ext>
            </a:extLst>
          </p:cNvPr>
          <p:cNvSpPr txBox="1"/>
          <p:nvPr/>
        </p:nvSpPr>
        <p:spPr>
          <a:xfrm>
            <a:off x="805057" y="555460"/>
            <a:ext cx="5703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 err="1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수업명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주제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5277D87-42E6-17B7-B7B5-2ABB66A9BF5C}"/>
              </a:ext>
            </a:extLst>
          </p:cNvPr>
          <p:cNvSpPr/>
          <p:nvPr/>
        </p:nvSpPr>
        <p:spPr>
          <a:xfrm>
            <a:off x="1251832" y="2537983"/>
            <a:ext cx="4248071" cy="45727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학습 주제는 문장으로 쓰되</a:t>
            </a:r>
            <a:r>
              <a:rPr lang="en-US" altLang="ko-KR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bg1"/>
                </a:solidFill>
                <a:latin typeface="프리젠테이션 4 Regular" pitchFamily="2" charset="-127"/>
                <a:ea typeface="프리젠테이션 4 Regular" pitchFamily="2" charset="-127"/>
              </a:rPr>
              <a:t>다음 대분류 중 선택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577081-7896-2662-DD7F-9D575FB2C893}"/>
              </a:ext>
            </a:extLst>
          </p:cNvPr>
          <p:cNvSpPr txBox="1"/>
          <p:nvPr/>
        </p:nvSpPr>
        <p:spPr>
          <a:xfrm>
            <a:off x="1428812" y="3056003"/>
            <a:ext cx="310385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우주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문화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환경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진로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역사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관계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학교생활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실생활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미래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외국어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화살표: 왼쪽 13">
            <a:extLst>
              <a:ext uri="{FF2B5EF4-FFF2-40B4-BE49-F238E27FC236}">
                <a16:creationId xmlns:a16="http://schemas.microsoft.com/office/drawing/2014/main" id="{2F44A7DF-18FC-FEBC-65A3-D3D372B76139}"/>
              </a:ext>
            </a:extLst>
          </p:cNvPr>
          <p:cNvSpPr/>
          <p:nvPr/>
        </p:nvSpPr>
        <p:spPr>
          <a:xfrm rot="10800000">
            <a:off x="4817547" y="4078993"/>
            <a:ext cx="960021" cy="727588"/>
          </a:xfrm>
          <a:prstGeom prst="lef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03DDAD-CF0D-D1A3-46BD-0F612FB1B679}"/>
              </a:ext>
            </a:extLst>
          </p:cNvPr>
          <p:cNvSpPr txBox="1"/>
          <p:nvPr/>
        </p:nvSpPr>
        <p:spPr>
          <a:xfrm>
            <a:off x="6096000" y="3825619"/>
            <a:ext cx="5456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선생님께서 설정하신 학습 주제가 다음 대분류 안에 포함되기 어려울 수 있습니다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최대한 가장 가까운 대분류를 선택하여 주시기 바랍니다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>
                <a:latin typeface="프리젠테이션 4 Regular" pitchFamily="2" charset="-127"/>
                <a:ea typeface="프리젠테이션 4 Regular" pitchFamily="2" charset="-127"/>
              </a:rPr>
              <a:t>AiT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시스템 내 수업 지도안의 카테고리 분류를 위한 작업일 뿐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47773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5BBBB5-CE67-D50A-E1AE-50A034C6D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548ACE9-7AD6-04F9-AA5D-D6D3A757282C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CABF87E-853A-BD9E-0C4E-482802AE465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3F17B1-6640-63B1-17D9-0B33D5F849CA}"/>
              </a:ext>
            </a:extLst>
          </p:cNvPr>
          <p:cNvSpPr txBox="1"/>
          <p:nvPr/>
        </p:nvSpPr>
        <p:spPr>
          <a:xfrm>
            <a:off x="805057" y="555460"/>
            <a:ext cx="588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목표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하위 요소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61AEEE2-69CD-EBD8-CE44-360E0E09CB8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FD371CCD-1920-31DA-27EC-839D279D78AB}"/>
              </a:ext>
            </a:extLst>
          </p:cNvPr>
          <p:cNvGrpSpPr/>
          <p:nvPr/>
        </p:nvGrpSpPr>
        <p:grpSpPr>
          <a:xfrm>
            <a:off x="289196" y="1507156"/>
            <a:ext cx="1991888" cy="626897"/>
            <a:chOff x="535001" y="1507156"/>
            <a:chExt cx="2699266" cy="626897"/>
          </a:xfrm>
        </p:grpSpPr>
        <p:sp>
          <p:nvSpPr>
            <p:cNvPr id="7" name="사각형: 둥근 위쪽 모서리 6">
              <a:extLst>
                <a:ext uri="{FF2B5EF4-FFF2-40B4-BE49-F238E27FC236}">
                  <a16:creationId xmlns:a16="http://schemas.microsoft.com/office/drawing/2014/main" id="{A21AF7A4-98AF-71DC-5458-40CA40CD3197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4D32E0A7-29A4-BFBD-A989-955FABC61E7A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1D8719-36A1-E23D-01F8-166E290B15F3}"/>
              </a:ext>
            </a:extLst>
          </p:cNvPr>
          <p:cNvSpPr txBox="1"/>
          <p:nvPr/>
        </p:nvSpPr>
        <p:spPr>
          <a:xfrm>
            <a:off x="389730" y="1507154"/>
            <a:ext cx="1724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목표 설정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6456E63D-2A2C-4F0E-1F19-C491F0476A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32" b="16963"/>
          <a:stretch>
            <a:fillRect/>
          </a:stretch>
        </p:blipFill>
        <p:spPr>
          <a:xfrm>
            <a:off x="1651819" y="3539612"/>
            <a:ext cx="7892077" cy="15829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D114D-E671-9CBA-5757-AFB3353008CE}"/>
              </a:ext>
            </a:extLst>
          </p:cNvPr>
          <p:cNvSpPr txBox="1"/>
          <p:nvPr/>
        </p:nvSpPr>
        <p:spPr>
          <a:xfrm>
            <a:off x="1251831" y="2281094"/>
            <a:ext cx="877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인공지능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융합 수업은 문제 해결을 중심으로 이루어져야 해요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학습 목표는 학습의 결과로 획득되기를 의도하는 변화된 행동을 나타내는 행동 동사로 작성하세요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.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교과의 성취기준에 따른 학습 목표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+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학습 도구를 넘어선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학습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내용으로서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인공지능 기술 이해 학습 목표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인공지능 융합수업에서 참고할 수 있는 학습목표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예시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1403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AE556-4CF1-D95F-9E07-E44BC163D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BEAFC7B-E4F2-66F6-2E25-EE04CF468E45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2E33748-7BD8-363C-6BFD-3077825B424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A0A6CBB-B56E-610D-DEDB-8DF4F063E5B7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614620A8-482D-D965-14BA-12F42695BDDD}"/>
              </a:ext>
            </a:extLst>
          </p:cNvPr>
          <p:cNvSpPr/>
          <p:nvPr/>
        </p:nvSpPr>
        <p:spPr>
          <a:xfrm rot="5400000">
            <a:off x="2612721" y="-816370"/>
            <a:ext cx="461666" cy="5108717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4A5F6B5B-14E9-708A-DA26-0AF6CAEC5022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7BBAB-FA31-32C0-9370-014B6A6D7FDA}"/>
              </a:ext>
            </a:extLst>
          </p:cNvPr>
          <p:cNvSpPr txBox="1"/>
          <p:nvPr/>
        </p:nvSpPr>
        <p:spPr>
          <a:xfrm>
            <a:off x="389730" y="1507154"/>
            <a:ext cx="486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수업에 적절한 하위 요소 선정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BE0BF9F-856F-4281-2FDC-5C9EC04F2E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6" t="56896" r="7382" b="2849"/>
          <a:stretch>
            <a:fillRect/>
          </a:stretch>
        </p:blipFill>
        <p:spPr>
          <a:xfrm>
            <a:off x="579571" y="2930045"/>
            <a:ext cx="5325298" cy="203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D674486-62F9-097D-21AA-AA9567F4D861}"/>
              </a:ext>
            </a:extLst>
          </p:cNvPr>
          <p:cNvSpPr/>
          <p:nvPr/>
        </p:nvSpPr>
        <p:spPr>
          <a:xfrm>
            <a:off x="579571" y="2225424"/>
            <a:ext cx="3261606" cy="457278"/>
          </a:xfrm>
          <a:prstGeom prst="round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내용의 하위 요소 도출 및 계열화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64D0491-3249-87C0-A0A7-CE44F34F3C39}"/>
              </a:ext>
            </a:extLst>
          </p:cNvPr>
          <p:cNvSpPr/>
          <p:nvPr/>
        </p:nvSpPr>
        <p:spPr>
          <a:xfrm>
            <a:off x="5912707" y="5472011"/>
            <a:ext cx="5722907" cy="457278"/>
          </a:xfrm>
          <a:prstGeom prst="roundRect">
            <a:avLst/>
          </a:prstGeom>
          <a:solidFill>
            <a:srgbClr val="C2E3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  <a:latin typeface="프리젠테이션 8 ExtraBold" pitchFamily="2" charset="-127"/>
                <a:ea typeface="프리젠테이션 8 ExtraBold" pitchFamily="2" charset="-127"/>
              </a:rPr>
              <a:t>후술할 수업 모형을 미리 참고하면 하위 요소를 선정하는 데 도움이 됨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D84EB7F8-1FD0-9F7F-6E52-D91D837A4F61}"/>
              </a:ext>
            </a:extLst>
          </p:cNvPr>
          <p:cNvGrpSpPr/>
          <p:nvPr/>
        </p:nvGrpSpPr>
        <p:grpSpPr>
          <a:xfrm>
            <a:off x="6178981" y="2851941"/>
            <a:ext cx="5456633" cy="2194227"/>
            <a:chOff x="6084257" y="3045127"/>
            <a:chExt cx="5456633" cy="2194227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E54A9281-D129-DF3B-473F-B374ED76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7782" b="20437"/>
            <a:stretch>
              <a:fillRect/>
            </a:stretch>
          </p:blipFill>
          <p:spPr>
            <a:xfrm>
              <a:off x="6084257" y="3510116"/>
              <a:ext cx="5456633" cy="17292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BD7D9C8-293E-2DBA-A75D-C3CCA95E8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288" b="83233"/>
            <a:stretch>
              <a:fillRect/>
            </a:stretch>
          </p:blipFill>
          <p:spPr>
            <a:xfrm>
              <a:off x="6084257" y="3045127"/>
              <a:ext cx="5456633" cy="483516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7BB1185-711A-FF7F-BBE7-9D463E18D7C0}"/>
              </a:ext>
            </a:extLst>
          </p:cNvPr>
          <p:cNvSpPr txBox="1"/>
          <p:nvPr/>
        </p:nvSpPr>
        <p:spPr>
          <a:xfrm>
            <a:off x="805057" y="555460"/>
            <a:ext cx="588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목표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하위 요소</a:t>
            </a:r>
          </a:p>
        </p:txBody>
      </p:sp>
    </p:spTree>
    <p:extLst>
      <p:ext uri="{BB962C8B-B14F-4D97-AF65-F5344CB8AC3E}">
        <p14:creationId xmlns:p14="http://schemas.microsoft.com/office/powerpoint/2010/main" val="22348351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FEE02B-6035-A0F1-6CE3-1C9191219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81C105C-C7AB-EA33-3801-B1EB7E3324EE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F9B8D3-08FF-05A9-64DA-105AFF707BDC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0A6A57-E769-7B11-E7E9-37E7FEBE217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6D325D4-2716-DA12-4F89-B538B172F35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4774BB-7EEE-605F-D053-58E11BC4FA2A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57984C2C-6480-4374-F259-9BC6AEA2875B}"/>
              </a:ext>
            </a:extLst>
          </p:cNvPr>
          <p:cNvSpPr/>
          <p:nvPr/>
        </p:nvSpPr>
        <p:spPr>
          <a:xfrm rot="5400000">
            <a:off x="3768010" y="-1971659"/>
            <a:ext cx="461666" cy="7419295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A8E05A06-1F56-9EED-11A0-08DD244B6CC8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B723A4-7554-A140-58A5-7891CA5B9749}"/>
              </a:ext>
            </a:extLst>
          </p:cNvPr>
          <p:cNvSpPr txBox="1"/>
          <p:nvPr/>
        </p:nvSpPr>
        <p:spPr>
          <a:xfrm>
            <a:off x="389730" y="1507154"/>
            <a:ext cx="731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리터러시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향상을 위한 인공지능 융합 문제해결학습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52815E0-973C-DDC0-BC0B-F80C51B9237D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학습 주제 및 문제 상황 이해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3BC092-5794-C25B-505C-4F75C1210E03}"/>
              </a:ext>
            </a:extLst>
          </p:cNvPr>
          <p:cNvSpPr txBox="1"/>
          <p:nvPr/>
        </p:nvSpPr>
        <p:spPr>
          <a:xfrm>
            <a:off x="1113071" y="2762554"/>
            <a:ext cx="7026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주제 또는 문제 제시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 정의 및 문제 발견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학생들이 스스로 문제를 발견하거나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교사의 안내로 문제 선정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9C88E2D5-E36B-79F3-9645-BE58AF7ACF49}"/>
              </a:ext>
            </a:extLst>
          </p:cNvPr>
          <p:cNvSpPr/>
          <p:nvPr/>
        </p:nvSpPr>
        <p:spPr>
          <a:xfrm>
            <a:off x="945121" y="3577093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데이터 수집 방법 및 도구 학습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AD56E4-00BB-4D7F-1C29-489B364EBF8C}"/>
              </a:ext>
            </a:extLst>
          </p:cNvPr>
          <p:cNvSpPr txBox="1"/>
          <p:nvPr/>
        </p:nvSpPr>
        <p:spPr>
          <a:xfrm>
            <a:off x="1113070" y="4104049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 수집 범위와 방법 계획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어떤 데이터를 어떻게 수집할 것인지 선정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도구 및 기술 학습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엑셀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구글 스프레드시트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교육용 시각화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분석 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오렌지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3,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엔트리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Scratch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BC90706A-4B26-E60D-4548-C7EF47D334FA}"/>
              </a:ext>
            </a:extLst>
          </p:cNvPr>
          <p:cNvSpPr/>
          <p:nvPr/>
        </p:nvSpPr>
        <p:spPr>
          <a:xfrm>
            <a:off x="945121" y="492162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3.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데이터 수집 및 정제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F97D17-C725-2C37-67AA-D8621457C31F}"/>
              </a:ext>
            </a:extLst>
          </p:cNvPr>
          <p:cNvSpPr txBox="1"/>
          <p:nvPr/>
        </p:nvSpPr>
        <p:spPr>
          <a:xfrm>
            <a:off x="1113070" y="5448584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 수집 혹은 외부 공개 데이터 활용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공공데이터포털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지역정보 포털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기상청 데이터 등 활용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데이터 정제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가공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누락값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중복값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오류 데이터 확인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7240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4E18C6-DD59-5BE2-AF53-7C8A363F3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1CA608D-FF57-2259-6A54-E49A6F45D2D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74BCC46-6E05-93B9-98E2-BCEDF2CBD4A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64A3D-9F27-7A5E-DD09-8D85B03796FB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BA1741E-0B03-1ED4-EBFD-A7578131633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95F5EA-3C47-A29B-3003-8B1E3237512E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50678A2D-B7F0-B638-9E7B-5D46EA3289D9}"/>
              </a:ext>
            </a:extLst>
          </p:cNvPr>
          <p:cNvSpPr/>
          <p:nvPr/>
        </p:nvSpPr>
        <p:spPr>
          <a:xfrm rot="5400000">
            <a:off x="3768010" y="-1971659"/>
            <a:ext cx="461666" cy="7419295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6C3E1B66-A971-7741-5355-F12FD6884172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E03D8D-278A-C50D-9651-4115D38AE6E1}"/>
              </a:ext>
            </a:extLst>
          </p:cNvPr>
          <p:cNvSpPr txBox="1"/>
          <p:nvPr/>
        </p:nvSpPr>
        <p:spPr>
          <a:xfrm>
            <a:off x="389730" y="1507154"/>
            <a:ext cx="731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리터러시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향상을 위한 인공지능 융합 문제해결학습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D8714551-9EB6-EFB8-B9FE-51D3559C0128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4.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데이터 분석 및 시각화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5AB143-A4CC-425E-5715-5B495DED26F1}"/>
              </a:ext>
            </a:extLst>
          </p:cNvPr>
          <p:cNvSpPr txBox="1"/>
          <p:nvPr/>
        </p:nvSpPr>
        <p:spPr>
          <a:xfrm>
            <a:off x="1113070" y="2762554"/>
            <a:ext cx="86405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기초 통계 분석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평균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최빈값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분산 등 기본적인 통계 지표 확인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시각화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막대그래프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꺾은선그래프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원형 차트 등 기본 차트 활용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패턴 및 인사이트 도출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시각화된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결과를 토대로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‘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어떤 현상이 드러나며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이는 왜 그런지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’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설명하고 추론하기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DF5B21B-EB21-FE75-9894-CA9B7817BC59}"/>
              </a:ext>
            </a:extLst>
          </p:cNvPr>
          <p:cNvSpPr/>
          <p:nvPr/>
        </p:nvSpPr>
        <p:spPr>
          <a:xfrm>
            <a:off x="945121" y="385409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5. AI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모델 설계 또는 적용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691393-6F4A-1B02-037A-96695E51972A}"/>
              </a:ext>
            </a:extLst>
          </p:cNvPr>
          <p:cNvSpPr txBox="1"/>
          <p:nvPr/>
        </p:nvSpPr>
        <p:spPr>
          <a:xfrm>
            <a:off x="1113070" y="4381048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데이터 분류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예측 모델 설계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모델 성능 평가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92054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21BF0-3CC5-8D56-3F9B-E16DD5F62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BC0A21A-B6A5-C835-D5E5-F914BA87B7BD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C6B43EB-FFA7-BAE5-49FF-A76B05622F1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F399A-25E9-3000-8064-0FDD0CEE206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3E0598F-8B00-337E-1ACE-76960F3DA53E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F000B1-7C36-1251-712C-BC239EE37E9D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5A70E8CA-434B-4370-E6DC-944E736FEEA5}"/>
              </a:ext>
            </a:extLst>
          </p:cNvPr>
          <p:cNvSpPr/>
          <p:nvPr/>
        </p:nvSpPr>
        <p:spPr>
          <a:xfrm rot="5400000">
            <a:off x="3768010" y="-1971659"/>
            <a:ext cx="461666" cy="7419295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5AC11694-3968-571D-6716-9A71940DA0B9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E49EB8-85C6-79DA-C411-2AD57EF504DB}"/>
              </a:ext>
            </a:extLst>
          </p:cNvPr>
          <p:cNvSpPr txBox="1"/>
          <p:nvPr/>
        </p:nvSpPr>
        <p:spPr>
          <a:xfrm>
            <a:off x="389730" y="1507154"/>
            <a:ext cx="731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데이터 </a:t>
            </a:r>
            <a:r>
              <a:rPr lang="ko-KR" altLang="en-US" sz="2400" dirty="0" err="1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리터러시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 향상을 위한 인공지능 융합 문제해결학습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A9E845E9-70F9-4F7F-69FF-A918FC2BFC7D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6.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결과 해석 및 해결안 도출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92BDAB-F2F3-8864-74C4-8D53FD4EDB7E}"/>
              </a:ext>
            </a:extLst>
          </p:cNvPr>
          <p:cNvSpPr txBox="1"/>
          <p:nvPr/>
        </p:nvSpPr>
        <p:spPr>
          <a:xfrm>
            <a:off x="1113070" y="2762554"/>
            <a:ext cx="86405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분석 결과에 대한 토의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해결안 도출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실현 가능성과 한계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추가적인 고려 요소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윤리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프라이버시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사회적 영향 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고려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0E2F781-5A45-CA83-DB71-FB8043289AFD}"/>
              </a:ext>
            </a:extLst>
          </p:cNvPr>
          <p:cNvSpPr/>
          <p:nvPr/>
        </p:nvSpPr>
        <p:spPr>
          <a:xfrm>
            <a:off x="945121" y="3628335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7.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해결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D1FB1B-2664-E8E2-0E90-1B6031DD215D}"/>
              </a:ext>
            </a:extLst>
          </p:cNvPr>
          <p:cNvSpPr txBox="1"/>
          <p:nvPr/>
        </p:nvSpPr>
        <p:spPr>
          <a:xfrm>
            <a:off x="1113070" y="4155291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프로토타입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실행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 해결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730C53B-AC5B-D5E2-35C9-DDD64FC225A3}"/>
              </a:ext>
            </a:extLst>
          </p:cNvPr>
          <p:cNvSpPr/>
          <p:nvPr/>
        </p:nvSpPr>
        <p:spPr>
          <a:xfrm>
            <a:off x="945121" y="5021073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8.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공유 및 성찰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0411B6-0FC0-9495-50E1-0F535BE79CDF}"/>
              </a:ext>
            </a:extLst>
          </p:cNvPr>
          <p:cNvSpPr txBox="1"/>
          <p:nvPr/>
        </p:nvSpPr>
        <p:spPr>
          <a:xfrm>
            <a:off x="1113070" y="5548029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결과 공유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포스터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발표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온라인 플랫폼 공유 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수업 과정 및 협업 과정 성찰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052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27CE9B-D755-3A22-941D-ECAE8CC60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A54E8D3-92D5-9365-C5C5-B37190ECBB8B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B2692F5-0AD5-BA6C-E840-9EE167841CB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B610D6-D6DB-BBCD-5809-CEC64415A3FA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425FBD2-4F2A-F6B5-13C6-C9717A4EE66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6448C8-4361-AE48-1A99-EA7867FF73DD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582216FE-06EA-4692-2377-F92F1661D6F3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2DB8CF8E-048A-F1C8-CE0A-826839AC5EF3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도구 학습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0A29E-15B6-0D6C-EE33-49C6BBFE6D15}"/>
              </a:ext>
            </a:extLst>
          </p:cNvPr>
          <p:cNvSpPr txBox="1"/>
          <p:nvPr/>
        </p:nvSpPr>
        <p:spPr>
          <a:xfrm>
            <a:off x="1113070" y="2762554"/>
            <a:ext cx="78637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도구 익히기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블록코딩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(Scratch, Entry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),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머신러닝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(for Kids, Teachable Machine),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생성형 인공지능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파이썬 기반 간단한 라이브러리 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실습 중심의 경험 쌓기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72A077FB-98EE-2C2F-6E2B-942610963F6F}"/>
              </a:ext>
            </a:extLst>
          </p:cNvPr>
          <p:cNvSpPr/>
          <p:nvPr/>
        </p:nvSpPr>
        <p:spPr>
          <a:xfrm>
            <a:off x="945121" y="385409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발견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B56BB0-FE3E-0B47-EFB8-4FABB800E3D5}"/>
              </a:ext>
            </a:extLst>
          </p:cNvPr>
          <p:cNvSpPr txBox="1"/>
          <p:nvPr/>
        </p:nvSpPr>
        <p:spPr>
          <a:xfrm>
            <a:off x="1113070" y="4381048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생활 밀착형 문제 발견 및 선정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가치 탐색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발견한 문제가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로 해결할 수 있는지 판단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기대효과 확인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6AD57426-F00B-6111-86A6-1DF67CB13292}"/>
              </a:ext>
            </a:extLst>
          </p:cNvPr>
          <p:cNvSpPr/>
          <p:nvPr/>
        </p:nvSpPr>
        <p:spPr>
          <a:xfrm rot="5400000">
            <a:off x="2927352" y="-1131000"/>
            <a:ext cx="461666" cy="5737978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2AF927-FC90-6F78-199F-DDF140439058}"/>
              </a:ext>
            </a:extLst>
          </p:cNvPr>
          <p:cNvSpPr txBox="1"/>
          <p:nvPr/>
        </p:nvSpPr>
        <p:spPr>
          <a:xfrm>
            <a:off x="389730" y="1507154"/>
            <a:ext cx="541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프로그램 개발을 위한 인공지능 융합 수업 모형</a:t>
            </a:r>
          </a:p>
        </p:txBody>
      </p:sp>
    </p:spTree>
    <p:extLst>
      <p:ext uri="{BB962C8B-B14F-4D97-AF65-F5344CB8AC3E}">
        <p14:creationId xmlns:p14="http://schemas.microsoft.com/office/powerpoint/2010/main" val="42849789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40DC7-4E4E-A11B-ABA4-FAB9650E8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96EE58D-2585-3936-BC16-3BAA2409FBB9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C4AC215-1C60-BC27-D865-A62FFC35F4F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B96736-B423-C297-7AE2-A575A4C64B3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2F5C6B0-BD02-0F44-4E7E-9F062586E5DC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13C6D8-E2D3-0097-9309-727249A11BC0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98442FA6-701A-B6BD-D9FD-1115AE38C36E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FD0C4E3D-33FD-1EE9-BFCE-6BE7CBC56DB0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3.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분석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292F2E-7973-7241-140B-2D3600FAC02E}"/>
              </a:ext>
            </a:extLst>
          </p:cNvPr>
          <p:cNvSpPr txBox="1"/>
          <p:nvPr/>
        </p:nvSpPr>
        <p:spPr>
          <a:xfrm>
            <a:off x="1113070" y="2762554"/>
            <a:ext cx="7863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해결하고자 하는 문제 구조화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목표 설정 및 조건 확인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도구적 제한사항 파악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49283A3-A174-25F5-D94E-B0BD4CA607A0}"/>
              </a:ext>
            </a:extLst>
          </p:cNvPr>
          <p:cNvSpPr/>
          <p:nvPr/>
        </p:nvSpPr>
        <p:spPr>
          <a:xfrm>
            <a:off x="945121" y="385409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4.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해결안 도출 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(AI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모델 기획 및 설계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01F586-52DC-398D-E781-EFDE24F021AE}"/>
              </a:ext>
            </a:extLst>
          </p:cNvPr>
          <p:cNvSpPr txBox="1"/>
          <p:nvPr/>
        </p:nvSpPr>
        <p:spPr>
          <a:xfrm>
            <a:off x="1113070" y="4381048"/>
            <a:ext cx="81414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접근 방법 선택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AI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챗봇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 개발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머신러닝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프로그램 개발 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아이디어 스케치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화면 구성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사용자 인터페이스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입력 방식 등을 간단히 그림으로 표현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피드백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교사나 동료 학생과 함께 적절성 검토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프로토타입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초안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구상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F14E0B3E-2FE8-4E07-F0A3-0335194C8632}"/>
              </a:ext>
            </a:extLst>
          </p:cNvPr>
          <p:cNvSpPr/>
          <p:nvPr/>
        </p:nvSpPr>
        <p:spPr>
          <a:xfrm rot="5400000">
            <a:off x="2927352" y="-1131000"/>
            <a:ext cx="461666" cy="5737978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91993-67E9-1640-0DD3-269972BD01AE}"/>
              </a:ext>
            </a:extLst>
          </p:cNvPr>
          <p:cNvSpPr txBox="1"/>
          <p:nvPr/>
        </p:nvSpPr>
        <p:spPr>
          <a:xfrm>
            <a:off x="389730" y="1507154"/>
            <a:ext cx="541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프로그램 개발을 위한 인공지능 융합 수업 모형</a:t>
            </a:r>
          </a:p>
        </p:txBody>
      </p:sp>
    </p:spTree>
    <p:extLst>
      <p:ext uri="{BB962C8B-B14F-4D97-AF65-F5344CB8AC3E}">
        <p14:creationId xmlns:p14="http://schemas.microsoft.com/office/powerpoint/2010/main" val="1141374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359B4F-2C7A-056E-283F-00F2BB70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88132BD-329A-C457-8C0B-2583CA5DF3EB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E4A9735-1997-C107-6C28-0F1D12305BE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B6F5B4-7A23-FFBA-0267-E87F3502FE08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D5B876A-0C6D-5405-DB91-9E4001AB58F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853F08-7852-25BE-409D-F4032D875DF1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CAC5DACA-B44C-836C-0D7A-724467B4A6CE}"/>
              </a:ext>
            </a:extLst>
          </p:cNvPr>
          <p:cNvSpPr/>
          <p:nvPr/>
        </p:nvSpPr>
        <p:spPr>
          <a:xfrm rot="5400000">
            <a:off x="2927352" y="-1131000"/>
            <a:ext cx="461666" cy="5737978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20599D36-5329-CB60-DB6F-D817C49AB2BD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5CF8D8-2E0B-4B97-B306-8D2E88B13358}"/>
              </a:ext>
            </a:extLst>
          </p:cNvPr>
          <p:cNvSpPr txBox="1"/>
          <p:nvPr/>
        </p:nvSpPr>
        <p:spPr>
          <a:xfrm>
            <a:off x="389730" y="1507154"/>
            <a:ext cx="541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프로그램 개발을 위한 인공지능 융합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5776A89-5768-36D9-B0BE-E9DA9A691191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5.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해결 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프로그램 구현 및 테스트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D42A45-191B-95CA-B3EE-71FC45062F37}"/>
              </a:ext>
            </a:extLst>
          </p:cNvPr>
          <p:cNvSpPr txBox="1"/>
          <p:nvPr/>
        </p:nvSpPr>
        <p:spPr>
          <a:xfrm>
            <a:off x="1113070" y="2762554"/>
            <a:ext cx="78637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프로그램 구현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실제 도구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블록 코딩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머신러닝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 플랫폼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파이썬 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활용하여 학생들이 직접 코드 작성 및 모델 학습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테스트 및 개선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반복적 피드백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2D642DBE-51AA-95B8-3FDF-58ED68C034F5}"/>
              </a:ext>
            </a:extLst>
          </p:cNvPr>
          <p:cNvSpPr/>
          <p:nvPr/>
        </p:nvSpPr>
        <p:spPr>
          <a:xfrm>
            <a:off x="945121" y="4125883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6.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공유 및 성찰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BAE71A-3737-E7E8-275B-EF29A8723932}"/>
              </a:ext>
            </a:extLst>
          </p:cNvPr>
          <p:cNvSpPr txBox="1"/>
          <p:nvPr/>
        </p:nvSpPr>
        <p:spPr>
          <a:xfrm>
            <a:off x="1113070" y="4652839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결과 공유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포스터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발표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온라인 플랫폼 공유 등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수업 과정 및 협업 과정 성찰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44460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7E253-0FEE-424A-3B87-7317C938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D8EC297-75D4-289D-F25A-020F9195F62C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2DC60B2-7E34-8F11-C4E3-5ED5B6E4BD21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11C731-FF20-4EC8-4F34-C852E8DAC724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A566902-8503-3723-384B-527428B111C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3BBB1-4606-2153-4B6A-624D5F95270E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9B2842AF-18E2-5316-CCC5-8FA470BC6D47}"/>
              </a:ext>
            </a:extLst>
          </p:cNvPr>
          <p:cNvSpPr/>
          <p:nvPr/>
        </p:nvSpPr>
        <p:spPr>
          <a:xfrm rot="5400000">
            <a:off x="2627468" y="-831116"/>
            <a:ext cx="461666" cy="513821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EBF721C2-AF46-92A8-7E46-C20F02F876EA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2511E3-E8B6-B336-D724-33A89A7A8B79}"/>
              </a:ext>
            </a:extLst>
          </p:cNvPr>
          <p:cNvSpPr txBox="1"/>
          <p:nvPr/>
        </p:nvSpPr>
        <p:spPr>
          <a:xfrm>
            <a:off x="389730" y="1507154"/>
            <a:ext cx="503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기반 창작을 위한 인공지능 융합 수업 모형 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C3045A2-D804-3450-38EE-40FDD825DEF0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생성형 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AI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실습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EEDF3E-0691-3124-0AE3-9B1DE0A80088}"/>
              </a:ext>
            </a:extLst>
          </p:cNvPr>
          <p:cNvSpPr txBox="1"/>
          <p:nvPr/>
        </p:nvSpPr>
        <p:spPr>
          <a:xfrm>
            <a:off x="1113070" y="2762554"/>
            <a:ext cx="7863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생성 도구 소개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그림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영상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음악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텍스트 등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스토리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설명문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시나리오 등을 기반으로 한 생성 체험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9197F41D-698A-89E5-1920-E3D320B7A0BC}"/>
              </a:ext>
            </a:extLst>
          </p:cNvPr>
          <p:cNvSpPr/>
          <p:nvPr/>
        </p:nvSpPr>
        <p:spPr>
          <a:xfrm>
            <a:off x="945121" y="3572114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발견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F7B609-99C5-A480-6BDE-64F71E462C31}"/>
              </a:ext>
            </a:extLst>
          </p:cNvPr>
          <p:cNvSpPr txBox="1"/>
          <p:nvPr/>
        </p:nvSpPr>
        <p:spPr>
          <a:xfrm>
            <a:off x="1113070" y="4099070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실생활 속 문제 찾기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문제해결이 필요한 이유 확인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8E1A9D3-E1CC-9A33-7805-B4E8A238570E}"/>
              </a:ext>
            </a:extLst>
          </p:cNvPr>
          <p:cNvSpPr/>
          <p:nvPr/>
        </p:nvSpPr>
        <p:spPr>
          <a:xfrm>
            <a:off x="945121" y="490655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3.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분석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BF0BB-A0D8-D678-3853-C5A41527F72F}"/>
              </a:ext>
            </a:extLst>
          </p:cNvPr>
          <p:cNvSpPr txBox="1"/>
          <p:nvPr/>
        </p:nvSpPr>
        <p:spPr>
          <a:xfrm>
            <a:off x="1113070" y="5433508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정보 수집 및 처리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 상황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원인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영향 대상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해결의 필요성 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을 정리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0478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37C3FF-D3C2-8EDD-08E0-4A843C468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04E7786-224B-2385-C99E-E43DC6A6697C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D019050-CB96-6BD9-F0B3-C9BE93A3985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EE1579-5CA8-FCB7-D7E1-54D58065F0D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47881C8-C460-3737-31E3-E139024E477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0CAD86-A325-B3CD-F541-AF82F0ED6A1D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37C32D23-558A-2E8C-778E-33B39AC6E5E4}"/>
              </a:ext>
            </a:extLst>
          </p:cNvPr>
          <p:cNvSpPr/>
          <p:nvPr/>
        </p:nvSpPr>
        <p:spPr>
          <a:xfrm rot="5400000">
            <a:off x="2627468" y="-831116"/>
            <a:ext cx="461666" cy="513821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F868419D-36A1-51E7-553D-DF0949AC6178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081B78-34E7-D181-C2FA-57C7EAB6C823}"/>
              </a:ext>
            </a:extLst>
          </p:cNvPr>
          <p:cNvSpPr txBox="1"/>
          <p:nvPr/>
        </p:nvSpPr>
        <p:spPr>
          <a:xfrm>
            <a:off x="389730" y="1507154"/>
            <a:ext cx="503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기반 창작을 위한 인공지능 융합 수업 모형 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B2638DE8-17D7-8D49-7FF4-388435A7F61C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4.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해결안 도출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DDE9AF-714F-F65F-BAB4-AED9ABADA8C1}"/>
              </a:ext>
            </a:extLst>
          </p:cNvPr>
          <p:cNvSpPr txBox="1"/>
          <p:nvPr/>
        </p:nvSpPr>
        <p:spPr>
          <a:xfrm>
            <a:off x="1113070" y="2762554"/>
            <a:ext cx="7863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생성형 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활용 방안 결정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홍보 포스터 제작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영상 제작 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해결안 도출 및 윤리적 문제 검토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ABF12EF-19BC-8697-655A-EC02B051E8A7}"/>
              </a:ext>
            </a:extLst>
          </p:cNvPr>
          <p:cNvSpPr/>
          <p:nvPr/>
        </p:nvSpPr>
        <p:spPr>
          <a:xfrm>
            <a:off x="945121" y="3572114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5.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 문제 해결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3FB9D2-9E54-4725-B137-45B66B0D510B}"/>
              </a:ext>
            </a:extLst>
          </p:cNvPr>
          <p:cNvSpPr txBox="1"/>
          <p:nvPr/>
        </p:nvSpPr>
        <p:spPr>
          <a:xfrm>
            <a:off x="1113070" y="4099070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를 활용한 콘텐츠 제작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이미지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영상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텍스트 활용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결과물 기반 문제 해결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캠페인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전시 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454C6C0-BE2E-1322-1185-E70616006312}"/>
              </a:ext>
            </a:extLst>
          </p:cNvPr>
          <p:cNvSpPr/>
          <p:nvPr/>
        </p:nvSpPr>
        <p:spPr>
          <a:xfrm>
            <a:off x="945121" y="490655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6.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공유 및 성찰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503F1-A981-48F0-5D49-B6E4B32886D0}"/>
              </a:ext>
            </a:extLst>
          </p:cNvPr>
          <p:cNvSpPr txBox="1"/>
          <p:nvPr/>
        </p:nvSpPr>
        <p:spPr>
          <a:xfrm>
            <a:off x="1113070" y="5433508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결과 공유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포스터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발표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온라인 플랫폼 공유 등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수업 과정 및 협업 과정 성찰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449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62AB11-9EC8-ACD4-A187-16DC6501A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488EC3-3317-CB39-406E-D262319D2484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43AB0F5-536E-EE41-27D0-527ED2E718F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DB280-C9EC-E732-51F4-D623DBD105A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B05B08A-13C4-3248-9BCE-03CC632E87C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165B7-C666-1904-035C-0C406C2C171B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A30410D2-C9EF-BDDA-7A36-82E0BBA161AC}"/>
              </a:ext>
            </a:extLst>
          </p:cNvPr>
          <p:cNvSpPr/>
          <p:nvPr/>
        </p:nvSpPr>
        <p:spPr>
          <a:xfrm rot="5400000">
            <a:off x="2627468" y="-831116"/>
            <a:ext cx="461666" cy="513821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7185E555-8291-D78C-0832-0745972AE1BA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AC5BEC-B2A2-D079-F2E8-6F229C2A7CE7}"/>
              </a:ext>
            </a:extLst>
          </p:cNvPr>
          <p:cNvSpPr txBox="1"/>
          <p:nvPr/>
        </p:nvSpPr>
        <p:spPr>
          <a:xfrm>
            <a:off x="389730" y="1507154"/>
            <a:ext cx="503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피지컬 컴퓨팅을 위한 인공지능 융합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D866DD8-0CD3-D780-5688-1974F6DA8BED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1.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인공지능 및 피지컬 컴퓨팅 도구 소개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370759-682A-568A-4EB3-099B9D6F3712}"/>
              </a:ext>
            </a:extLst>
          </p:cNvPr>
          <p:cNvSpPr txBox="1"/>
          <p:nvPr/>
        </p:nvSpPr>
        <p:spPr>
          <a:xfrm>
            <a:off x="1113070" y="2762554"/>
            <a:ext cx="7863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MICRO:BIT, Arduino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센서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조도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거리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온도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), </a:t>
            </a:r>
            <a:r>
              <a:rPr lang="ko-KR" altLang="en-US" dirty="0" err="1">
                <a:latin typeface="프리젠테이션 4 Regular" pitchFamily="2" charset="-127"/>
                <a:ea typeface="프리젠테이션 4 Regular" pitchFamily="2" charset="-127"/>
              </a:rPr>
              <a:t>액추에이터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(LED,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모터 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사용 방법 확인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2367D6D-B5CE-E309-508C-E3673D28D24B}"/>
              </a:ext>
            </a:extLst>
          </p:cNvPr>
          <p:cNvSpPr/>
          <p:nvPr/>
        </p:nvSpPr>
        <p:spPr>
          <a:xfrm>
            <a:off x="945121" y="3404963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2.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발견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3A9A66-9D6F-2DF5-D783-41667E875BA3}"/>
              </a:ext>
            </a:extLst>
          </p:cNvPr>
          <p:cNvSpPr txBox="1"/>
          <p:nvPr/>
        </p:nvSpPr>
        <p:spPr>
          <a:xfrm>
            <a:off x="1113070" y="3931919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실생활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학교생활 속 문제 탐색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와 피지컬 컴퓨팅을 활용한 문제 해결 가능성 확인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5CAAF36-C4E5-ED2B-E282-86824C9CEB8A}"/>
              </a:ext>
            </a:extLst>
          </p:cNvPr>
          <p:cNvSpPr/>
          <p:nvPr/>
        </p:nvSpPr>
        <p:spPr>
          <a:xfrm>
            <a:off x="945121" y="4857392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3.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분석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C0725D-B229-666F-DEF9-BB5E182DA593}"/>
              </a:ext>
            </a:extLst>
          </p:cNvPr>
          <p:cNvSpPr txBox="1"/>
          <p:nvPr/>
        </p:nvSpPr>
        <p:spPr>
          <a:xfrm>
            <a:off x="1113070" y="5384348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문제 구체화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필요 도구 및 기술 정리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458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2E4C14-C5C4-CAF3-F85C-3A2925A87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4C2A692-B3C0-010F-6BBC-91762900C084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76E1A4B-C522-0A1C-F4DA-21963B25A4B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0CEE66-C494-9D11-F4CB-BC4A6FF54E7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수업 모형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B8E0B45-0376-45E5-3400-24242882CFC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A4B0F6-F59D-3AB3-BFBB-DA320AD2437E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870488DC-C274-57AC-CD1B-E141A221A3EF}"/>
              </a:ext>
            </a:extLst>
          </p:cNvPr>
          <p:cNvSpPr/>
          <p:nvPr/>
        </p:nvSpPr>
        <p:spPr>
          <a:xfrm rot="5400000">
            <a:off x="2627468" y="-831116"/>
            <a:ext cx="461666" cy="513821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36161E4E-5ED7-A586-133E-0E01F1A5BBBB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817A06-E2A4-E3F1-5855-EC4C6D9AFD1B}"/>
              </a:ext>
            </a:extLst>
          </p:cNvPr>
          <p:cNvSpPr txBox="1"/>
          <p:nvPr/>
        </p:nvSpPr>
        <p:spPr>
          <a:xfrm>
            <a:off x="389730" y="1507154"/>
            <a:ext cx="5037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피지컬 컴퓨팅을 위한 인공지능 융합 수업 모형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29B99B7-978D-B0B9-EC73-8EC27ED4C135}"/>
              </a:ext>
            </a:extLst>
          </p:cNvPr>
          <p:cNvSpPr/>
          <p:nvPr/>
        </p:nvSpPr>
        <p:spPr>
          <a:xfrm>
            <a:off x="945121" y="2235598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4.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해결안 도출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F764F9-2DDB-85B5-157A-C724EA13965E}"/>
              </a:ext>
            </a:extLst>
          </p:cNvPr>
          <p:cNvSpPr txBox="1"/>
          <p:nvPr/>
        </p:nvSpPr>
        <p:spPr>
          <a:xfrm>
            <a:off x="1113070" y="2762554"/>
            <a:ext cx="78637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아이디어 스케치 및 알고리즘 구상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하드웨어 연결도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센서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보드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출력 장치의 연결도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소프트웨어 흐름도</a:t>
            </a:r>
            <a:r>
              <a:rPr lang="en-US" altLang="ko-KR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센서 데이터 →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모델 → 판단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/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분류 결과 → 물리적 제어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출력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</a:t>
            </a:r>
          </a:p>
          <a:p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9781288-0EA5-4A22-0FE1-DE62D1D5F525}"/>
              </a:ext>
            </a:extLst>
          </p:cNvPr>
          <p:cNvSpPr/>
          <p:nvPr/>
        </p:nvSpPr>
        <p:spPr>
          <a:xfrm>
            <a:off x="945121" y="3764184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5.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문제 해결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(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구현 및 실험</a:t>
            </a:r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)</a:t>
            </a:r>
            <a:endParaRPr lang="ko-KR" altLang="en-US" dirty="0">
              <a:solidFill>
                <a:schemeClr val="bg1"/>
              </a:solidFill>
              <a:latin typeface="프리젠테이션 6 SemiBold" pitchFamily="2" charset="-127"/>
              <a:ea typeface="프리젠테이션 6 SemiBold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29B281-405A-4C22-6199-D4F6075501DE}"/>
              </a:ext>
            </a:extLst>
          </p:cNvPr>
          <p:cNvSpPr txBox="1"/>
          <p:nvPr/>
        </p:nvSpPr>
        <p:spPr>
          <a:xfrm>
            <a:off x="1113070" y="4291140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아이디어 구현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오류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(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버그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)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발생 시 디버깅 및 수정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모델 학습 및 적용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6582C70-D8A0-8208-90A5-25726526A8AE}"/>
              </a:ext>
            </a:extLst>
          </p:cNvPr>
          <p:cNvSpPr/>
          <p:nvPr/>
        </p:nvSpPr>
        <p:spPr>
          <a:xfrm>
            <a:off x="945121" y="5063370"/>
            <a:ext cx="4248071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6. </a:t>
            </a:r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공유 및 성찰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997C0-1D80-B9A4-1302-FB42618F637B}"/>
              </a:ext>
            </a:extLst>
          </p:cNvPr>
          <p:cNvSpPr txBox="1"/>
          <p:nvPr/>
        </p:nvSpPr>
        <p:spPr>
          <a:xfrm>
            <a:off x="1113070" y="5590326"/>
            <a:ext cx="81414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결과 공유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: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제작물 시연 및 발표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수업 과정 및 협업 과정 성찰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9604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07EC3-6DA8-0378-0D5D-5DE01D8C9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9B5B5E9-B10A-DFE4-7336-FA699C106A9E}"/>
              </a:ext>
            </a:extLst>
          </p:cNvPr>
          <p:cNvSpPr/>
          <p:nvPr/>
        </p:nvSpPr>
        <p:spPr>
          <a:xfrm>
            <a:off x="474133" y="1185333"/>
            <a:ext cx="6197818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773C49E-63F2-B315-4F78-1BE367D56DB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B3DB45-5118-A253-7543-F469D79EAF94}"/>
              </a:ext>
            </a:extLst>
          </p:cNvPr>
          <p:cNvSpPr txBox="1"/>
          <p:nvPr/>
        </p:nvSpPr>
        <p:spPr>
          <a:xfrm>
            <a:off x="805056" y="555460"/>
            <a:ext cx="680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학습자 특성 분석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,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차시 설계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E7E89AA-B006-FFB4-FEFB-A3D362C587A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C7F1F-FECC-A2DD-A966-8EA0FA84B406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4B740BB1-D2C3-EFA5-0B65-5D894C972586}"/>
              </a:ext>
            </a:extLst>
          </p:cNvPr>
          <p:cNvSpPr/>
          <p:nvPr/>
        </p:nvSpPr>
        <p:spPr>
          <a:xfrm rot="5400000">
            <a:off x="1191959" y="604393"/>
            <a:ext cx="461666" cy="2267191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9B25747F-FB64-D9DD-F0D6-E93F16B39A83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82C65-36DF-E2F8-2829-A8B3E5EB482C}"/>
              </a:ext>
            </a:extLst>
          </p:cNvPr>
          <p:cNvSpPr txBox="1"/>
          <p:nvPr/>
        </p:nvSpPr>
        <p:spPr>
          <a:xfrm>
            <a:off x="389730" y="1507154"/>
            <a:ext cx="2029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학습자 특성 분석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EB92E4F3-DDB8-ECA1-12A9-9D43365C0BE6}"/>
              </a:ext>
            </a:extLst>
          </p:cNvPr>
          <p:cNvSpPr/>
          <p:nvPr/>
        </p:nvSpPr>
        <p:spPr>
          <a:xfrm>
            <a:off x="945122" y="2587681"/>
            <a:ext cx="1237640" cy="358748"/>
          </a:xfrm>
          <a:prstGeom prst="round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bg1"/>
                </a:solidFill>
                <a:latin typeface="프리젠테이션 6 SemiBold" pitchFamily="2" charset="-127"/>
                <a:ea typeface="프리젠테이션 6 SemiBold" pitchFamily="2" charset="-127"/>
              </a:rPr>
              <a:t>학습자 특성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7888BD-1A1F-7A69-794A-64AC887B3A32}"/>
              </a:ext>
            </a:extLst>
          </p:cNvPr>
          <p:cNvSpPr txBox="1"/>
          <p:nvPr/>
        </p:nvSpPr>
        <p:spPr>
          <a:xfrm>
            <a:off x="1113070" y="3114637"/>
            <a:ext cx="21119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선수 지식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기능 수준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정의적 특성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디지털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/AI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활용 경험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  <a:latin typeface="프리젠테이션 4 Regular" pitchFamily="2" charset="-127"/>
                <a:ea typeface="프리젠테이션 4 Regular" pitchFamily="2" charset="-127"/>
              </a:rPr>
              <a:t>기타</a:t>
            </a:r>
            <a:endParaRPr lang="en-US" altLang="ko-KR" dirty="0">
              <a:solidFill>
                <a:schemeClr val="tx1"/>
              </a:solidFill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6" name="화살표: 왼쪽 5">
            <a:extLst>
              <a:ext uri="{FF2B5EF4-FFF2-40B4-BE49-F238E27FC236}">
                <a16:creationId xmlns:a16="http://schemas.microsoft.com/office/drawing/2014/main" id="{7EADA494-A259-CA94-0FD2-8275E215A1B2}"/>
              </a:ext>
            </a:extLst>
          </p:cNvPr>
          <p:cNvSpPr/>
          <p:nvPr/>
        </p:nvSpPr>
        <p:spPr>
          <a:xfrm rot="10800000">
            <a:off x="3309384" y="3489507"/>
            <a:ext cx="960021" cy="727588"/>
          </a:xfrm>
          <a:prstGeom prst="lef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CB0232-17AC-3190-B93C-C1106C391D39}"/>
              </a:ext>
            </a:extLst>
          </p:cNvPr>
          <p:cNvSpPr txBox="1"/>
          <p:nvPr/>
        </p:nvSpPr>
        <p:spPr>
          <a:xfrm>
            <a:off x="4265319" y="3570311"/>
            <a:ext cx="2288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성취기준에 대한 학습자의 특성 구체화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2DDAC0D4-B2F5-BB83-9D6A-131F2CC2A5D6}"/>
              </a:ext>
            </a:extLst>
          </p:cNvPr>
          <p:cNvSpPr/>
          <p:nvPr/>
        </p:nvSpPr>
        <p:spPr>
          <a:xfrm>
            <a:off x="7233670" y="1185333"/>
            <a:ext cx="4484197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2B65839E-D404-B6C5-1508-EFFC6B893FF2}"/>
              </a:ext>
            </a:extLst>
          </p:cNvPr>
          <p:cNvSpPr/>
          <p:nvPr/>
        </p:nvSpPr>
        <p:spPr>
          <a:xfrm rot="5400000">
            <a:off x="7477413" y="1081193"/>
            <a:ext cx="461666" cy="1313591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2599FBAA-BF8F-AF5B-9994-CEC2FCC81BA7}"/>
              </a:ext>
            </a:extLst>
          </p:cNvPr>
          <p:cNvSpPr/>
          <p:nvPr/>
        </p:nvSpPr>
        <p:spPr>
          <a:xfrm flipH="1" flipV="1">
            <a:off x="7051450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3A3B18-869E-38FF-C125-B5823C5244B9}"/>
              </a:ext>
            </a:extLst>
          </p:cNvPr>
          <p:cNvSpPr txBox="1"/>
          <p:nvPr/>
        </p:nvSpPr>
        <p:spPr>
          <a:xfrm>
            <a:off x="7151985" y="1507154"/>
            <a:ext cx="1313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차시 설계</a:t>
            </a:r>
            <a:endParaRPr lang="ko-KR" altLang="en-US" sz="2400" dirty="0">
              <a:solidFill>
                <a:schemeClr val="bg1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D9B357-FC69-633F-C7A4-F2B521E49958}"/>
              </a:ext>
            </a:extLst>
          </p:cNvPr>
          <p:cNvSpPr txBox="1"/>
          <p:nvPr/>
        </p:nvSpPr>
        <p:spPr>
          <a:xfrm>
            <a:off x="7708246" y="2960046"/>
            <a:ext cx="34923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인공지능 융합 수업에 도구에 대한 학습이 포함되도록 차시를 배정해야 함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인공지능 융합 수업은 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3~5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차시 정도 충분한 시간을 갖고 진행하는 것이 좋음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37517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736B89-5E50-8BB8-609F-E500896F5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4126D8D-AFB4-AC16-DEC1-C28FC8FDF019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EE46E10-5E2B-A888-0EA2-A1008989002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C58431-7058-B103-3425-B2557E400794}"/>
              </a:ext>
            </a:extLst>
          </p:cNvPr>
          <p:cNvSpPr txBox="1"/>
          <p:nvPr/>
        </p:nvSpPr>
        <p:spPr>
          <a:xfrm>
            <a:off x="805056" y="555460"/>
            <a:ext cx="680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환경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04B514E-B733-2ED0-8C74-3B03E0E0B25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8458CE-7A70-AD0D-F49D-1FFE5668F426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527F203F-54FB-0F6B-A4DE-D083032ED178}"/>
              </a:ext>
            </a:extLst>
          </p:cNvPr>
          <p:cNvSpPr/>
          <p:nvPr/>
        </p:nvSpPr>
        <p:spPr>
          <a:xfrm rot="5400000">
            <a:off x="1049391" y="746961"/>
            <a:ext cx="461666" cy="1982055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F0B3F435-E3F1-030A-478D-D4AFC091B688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9FF87B-2BAA-E2C9-A449-25765D91BF8E}"/>
              </a:ext>
            </a:extLst>
          </p:cNvPr>
          <p:cNvSpPr txBox="1"/>
          <p:nvPr/>
        </p:nvSpPr>
        <p:spPr>
          <a:xfrm>
            <a:off x="389731" y="1507154"/>
            <a:ext cx="1793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환경 분석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FF9505-D080-C9DF-9B2C-F06B53743955}"/>
              </a:ext>
            </a:extLst>
          </p:cNvPr>
          <p:cNvSpPr txBox="1"/>
          <p:nvPr/>
        </p:nvSpPr>
        <p:spPr>
          <a:xfrm>
            <a:off x="1020981" y="2226226"/>
            <a:ext cx="63732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학습이 이루어지는 학습 환경을 학습자 규모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교실 특성</a:t>
            </a:r>
            <a:r>
              <a:rPr lang="en-US" altLang="ko-KR" dirty="0">
                <a:latin typeface="프리젠테이션 4 Regular" pitchFamily="2" charset="-127"/>
                <a:ea typeface="프리젠테이션 4 Regular" pitchFamily="2" charset="-127"/>
              </a:rPr>
              <a:t>, </a:t>
            </a:r>
            <a:r>
              <a:rPr lang="ko-KR" altLang="en-US" dirty="0">
                <a:latin typeface="프리젠테이션 4 Regular" pitchFamily="2" charset="-127"/>
                <a:ea typeface="프리젠테이션 4 Regular" pitchFamily="2" charset="-127"/>
              </a:rPr>
              <a:t>기자재의 관점에서 분석</a:t>
            </a:r>
            <a:endParaRPr lang="en-US" altLang="ko-KR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3608810-A53D-9642-1B43-4365A4410A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34" b="2871"/>
          <a:stretch>
            <a:fillRect/>
          </a:stretch>
        </p:blipFill>
        <p:spPr>
          <a:xfrm>
            <a:off x="2592805" y="2688534"/>
            <a:ext cx="7006389" cy="3358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824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7B8BEC-166D-158F-ABDC-361F9D8F5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48BC582-EFBE-07A9-0ED7-3A84F6B8FB6F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EB7F5FC-CD4C-F035-42FC-CA72A595226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897C58-EC47-F5B7-FEF0-001C8C8E8B15}"/>
              </a:ext>
            </a:extLst>
          </p:cNvPr>
          <p:cNvSpPr txBox="1"/>
          <p:nvPr/>
        </p:nvSpPr>
        <p:spPr>
          <a:xfrm>
            <a:off x="805056" y="555460"/>
            <a:ext cx="680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인공지능 융합 수업 설계의 실제</a:t>
            </a:r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: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학습 환경 분석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2A6DD30-0143-73F6-21CC-6232D669E1AF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923175-1D21-A32C-2CCD-92D48E695BBC}"/>
              </a:ext>
            </a:extLst>
          </p:cNvPr>
          <p:cNvSpPr txBox="1"/>
          <p:nvPr/>
        </p:nvSpPr>
        <p:spPr>
          <a:xfrm>
            <a:off x="389729" y="1507154"/>
            <a:ext cx="249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3F782FDA-1622-A5A2-904E-984F959E2939}"/>
              </a:ext>
            </a:extLst>
          </p:cNvPr>
          <p:cNvSpPr/>
          <p:nvPr/>
        </p:nvSpPr>
        <p:spPr>
          <a:xfrm rot="5400000">
            <a:off x="896991" y="899361"/>
            <a:ext cx="461666" cy="1677255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3" name="직각 삼각형 12">
            <a:extLst>
              <a:ext uri="{FF2B5EF4-FFF2-40B4-BE49-F238E27FC236}">
                <a16:creationId xmlns:a16="http://schemas.microsoft.com/office/drawing/2014/main" id="{175CB0AA-2586-0927-D04E-F5CBE90F772C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0E5831-A8E8-7163-F6C1-782DC56C67F5}"/>
              </a:ext>
            </a:extLst>
          </p:cNvPr>
          <p:cNvSpPr txBox="1"/>
          <p:nvPr/>
        </p:nvSpPr>
        <p:spPr>
          <a:xfrm>
            <a:off x="389731" y="1507154"/>
            <a:ext cx="1507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난이도 설정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DF0265B-1FA7-0140-1B02-7D7B2D782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352" y="2364198"/>
            <a:ext cx="9649296" cy="3434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7364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E7CCAC-8862-6AC8-B80E-D700E8B42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CF3EFEF6-4BFC-83AF-428C-C86389F52A9E}"/>
              </a:ext>
            </a:extLst>
          </p:cNvPr>
          <p:cNvGrpSpPr/>
          <p:nvPr/>
        </p:nvGrpSpPr>
        <p:grpSpPr>
          <a:xfrm>
            <a:off x="781848" y="2652290"/>
            <a:ext cx="9135876" cy="2168971"/>
            <a:chOff x="992863" y="3729253"/>
            <a:chExt cx="5371074" cy="122049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7D41390-4078-B7A7-9B62-FF86C9647D50}"/>
                </a:ext>
              </a:extLst>
            </p:cNvPr>
            <p:cNvSpPr txBox="1"/>
            <p:nvPr/>
          </p:nvSpPr>
          <p:spPr>
            <a:xfrm>
              <a:off x="992863" y="4135765"/>
              <a:ext cx="5371074" cy="813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AIT </a:t>
              </a:r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시스템을 활용한</a:t>
              </a:r>
              <a:endParaRPr lang="en-US" altLang="ko-KR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endParaRPr>
            </a:p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8 ExtraBold" pitchFamily="2" charset="-127"/>
                  <a:ea typeface="프리젠테이션 8 ExtraBold" pitchFamily="2" charset="-127"/>
                </a:rPr>
                <a:t>인공지능 융합 수업 설계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A2DEF9A7-C82B-CF46-0772-DCF989422559}"/>
                </a:ext>
              </a:extLst>
            </p:cNvPr>
            <p:cNvSpPr/>
            <p:nvPr/>
          </p:nvSpPr>
          <p:spPr>
            <a:xfrm>
              <a:off x="1061786" y="3729253"/>
              <a:ext cx="812493" cy="282698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>
                  <a:latin typeface="프리젠테이션 5 Medium" pitchFamily="2" charset="-127"/>
                  <a:ea typeface="프리젠테이션 5 Medium" pitchFamily="2" charset="-127"/>
                </a:rPr>
                <a:t>개발 방향</a:t>
              </a:r>
              <a:endParaRPr lang="ko-KR" altLang="en-US" sz="2400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1A9FCC00-A7EE-5D2F-0240-C530FBC70A54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979ECD6D-2FD9-34ED-CB93-94E95320B473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0194D6F2-BA36-49C3-2A7E-3ED8C129884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97A1FFD-263E-4DF1-B226-3CE1C427620A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1FC6926-65BF-E838-C6B8-C6139D8288FF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049F04F-83E1-ECDD-A384-CE3DA3B4E233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06A51F0-D00C-400E-AAAF-BD9CB9E153B4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9329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1BB0E2-C64B-0062-8423-6E4AE0EC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08A1A26-113D-43CB-22DA-296811634F24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0BD2E3-5456-42D2-933C-C0DBCAB1A19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CD7A7-B304-87BC-FE86-A2D2F598B2D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AIT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시스템을 활용한 인공지능 융합 수업 설계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AAC3F91-ADC8-D1C9-90E0-CC361B8B04C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3F8A3C9-859C-75F8-6865-5A478EE04216}"/>
              </a:ext>
            </a:extLst>
          </p:cNvPr>
          <p:cNvGrpSpPr/>
          <p:nvPr/>
        </p:nvGrpSpPr>
        <p:grpSpPr>
          <a:xfrm>
            <a:off x="289195" y="1507156"/>
            <a:ext cx="2306521" cy="626897"/>
            <a:chOff x="535001" y="1507156"/>
            <a:chExt cx="2699266" cy="626897"/>
          </a:xfrm>
        </p:grpSpPr>
        <p:sp>
          <p:nvSpPr>
            <p:cNvPr id="10" name="사각형: 둥근 위쪽 모서리 9">
              <a:extLst>
                <a:ext uri="{FF2B5EF4-FFF2-40B4-BE49-F238E27FC236}">
                  <a16:creationId xmlns:a16="http://schemas.microsoft.com/office/drawing/2014/main" id="{24482C23-4785-80A6-0C21-377B8456CD19}"/>
                </a:ext>
              </a:extLst>
            </p:cNvPr>
            <p:cNvSpPr/>
            <p:nvPr/>
          </p:nvSpPr>
          <p:spPr>
            <a:xfrm rot="5400000">
              <a:off x="1653801" y="388356"/>
              <a:ext cx="461666" cy="2699266"/>
            </a:xfrm>
            <a:prstGeom prst="round2SameRect">
              <a:avLst/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EF11709D-B434-F448-80A6-EC235137303F}"/>
                </a:ext>
              </a:extLst>
            </p:cNvPr>
            <p:cNvSpPr/>
            <p:nvPr/>
          </p:nvSpPr>
          <p:spPr>
            <a:xfrm flipH="1" flipV="1">
              <a:off x="535001" y="1968816"/>
              <a:ext cx="182220" cy="165237"/>
            </a:xfrm>
            <a:prstGeom prst="rtTriangle">
              <a:avLst/>
            </a:prstGeom>
            <a:solidFill>
              <a:srgbClr val="0B7F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629AEE8-176E-FDD4-E8AC-2958108EB24C}"/>
              </a:ext>
            </a:extLst>
          </p:cNvPr>
          <p:cNvSpPr txBox="1"/>
          <p:nvPr/>
        </p:nvSpPr>
        <p:spPr>
          <a:xfrm>
            <a:off x="389729" y="1507154"/>
            <a:ext cx="1920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지원 유형 선택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00480A9B-DD29-88DB-87A8-CA5D707E9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669" y="1630526"/>
            <a:ext cx="6698591" cy="4118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화살표: 왼쪽 40">
            <a:extLst>
              <a:ext uri="{FF2B5EF4-FFF2-40B4-BE49-F238E27FC236}">
                <a16:creationId xmlns:a16="http://schemas.microsoft.com/office/drawing/2014/main" id="{8F105CF1-9B68-0842-32BB-73C63106FFF6}"/>
              </a:ext>
            </a:extLst>
          </p:cNvPr>
          <p:cNvSpPr/>
          <p:nvPr/>
        </p:nvSpPr>
        <p:spPr>
          <a:xfrm rot="12906121">
            <a:off x="3189192" y="4007852"/>
            <a:ext cx="960021" cy="727588"/>
          </a:xfrm>
          <a:prstGeom prst="lef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99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8556BF-87BD-2814-BA2A-1F4A8AC20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8371B2C-BE1E-C1D7-C1B9-3BF7BBEDA8E6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8D5694F-6D14-9B56-6AAB-0A4EFDACB34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CE67C-BB54-6397-FD8D-04F298EB1F7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AIT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시스템을 활용한 인공지능 융합 수업 설계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4C5A629-5EEF-9BC3-AF05-CB5DC22F050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81A46642-F9B4-E52C-A8D0-BA5774CE5713}"/>
              </a:ext>
            </a:extLst>
          </p:cNvPr>
          <p:cNvSpPr/>
          <p:nvPr/>
        </p:nvSpPr>
        <p:spPr>
          <a:xfrm rot="5400000">
            <a:off x="822143" y="974209"/>
            <a:ext cx="461666" cy="152756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A4C710DF-C285-9533-BDDF-6516F23777F4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83F568-8656-3C93-FED6-E82A91135363}"/>
              </a:ext>
            </a:extLst>
          </p:cNvPr>
          <p:cNvSpPr txBox="1"/>
          <p:nvPr/>
        </p:nvSpPr>
        <p:spPr>
          <a:xfrm>
            <a:off x="389730" y="1507154"/>
            <a:ext cx="134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결과 제출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A76386F-A619-E7BD-A892-F3D99D6B5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303" y="1621455"/>
            <a:ext cx="8729190" cy="4201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2CF43632-6C58-2BF9-DCA1-58C99F61AF68}"/>
              </a:ext>
            </a:extLst>
          </p:cNvPr>
          <p:cNvSpPr/>
          <p:nvPr/>
        </p:nvSpPr>
        <p:spPr>
          <a:xfrm rot="2640531">
            <a:off x="9953536" y="4558663"/>
            <a:ext cx="1273215" cy="821802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8E102C3-DB96-6A69-2BE0-7B287DCBF3F9}"/>
              </a:ext>
            </a:extLst>
          </p:cNvPr>
          <p:cNvSpPr/>
          <p:nvPr/>
        </p:nvSpPr>
        <p:spPr>
          <a:xfrm>
            <a:off x="10729732" y="5486400"/>
            <a:ext cx="798653" cy="504946"/>
          </a:xfrm>
          <a:prstGeom prst="rect">
            <a:avLst/>
          </a:prstGeom>
          <a:noFill/>
          <a:ln w="38100">
            <a:solidFill>
              <a:srgbClr val="0EAA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756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ED877-DE37-2855-9570-095B6D2D5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A359ECA-654B-6F4A-B5F2-DB7A37A72A3D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A1ECB61-FD0F-C181-0CA7-7D6B430BB75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EFCCF-8896-B03D-510C-54033495854F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AIT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시스템을 활용한 인공지능 융합 수업 설계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37D56FA-8EB2-C86B-3A06-8F7A382E3A7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DF1F5B8D-AF3E-23CC-F233-7AD829687FCD}"/>
              </a:ext>
            </a:extLst>
          </p:cNvPr>
          <p:cNvSpPr/>
          <p:nvPr/>
        </p:nvSpPr>
        <p:spPr>
          <a:xfrm rot="5400000">
            <a:off x="822143" y="974209"/>
            <a:ext cx="461666" cy="152756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E18E85A3-E838-0FE5-F0F2-1F146A3AD4B2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F4C068-01AA-6C82-0B41-AB4719937490}"/>
              </a:ext>
            </a:extLst>
          </p:cNvPr>
          <p:cNvSpPr txBox="1"/>
          <p:nvPr/>
        </p:nvSpPr>
        <p:spPr>
          <a:xfrm>
            <a:off x="389730" y="1507154"/>
            <a:ext cx="134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결과 제출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351362D-8EEF-C489-8C31-4F6D59E17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938" y="1470984"/>
            <a:ext cx="9198891" cy="4328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863463BB-51DE-41C1-CB80-99A99540C9FD}"/>
              </a:ext>
            </a:extLst>
          </p:cNvPr>
          <p:cNvSpPr/>
          <p:nvPr/>
        </p:nvSpPr>
        <p:spPr>
          <a:xfrm rot="8008824">
            <a:off x="2729254" y="1840925"/>
            <a:ext cx="1273215" cy="821802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CB3F351-44EE-EE68-2E11-0A6613E0EFD2}"/>
              </a:ext>
            </a:extLst>
          </p:cNvPr>
          <p:cNvSpPr/>
          <p:nvPr/>
        </p:nvSpPr>
        <p:spPr>
          <a:xfrm>
            <a:off x="2135339" y="2801074"/>
            <a:ext cx="798653" cy="504946"/>
          </a:xfrm>
          <a:prstGeom prst="rect">
            <a:avLst/>
          </a:prstGeom>
          <a:noFill/>
          <a:ln w="38100">
            <a:solidFill>
              <a:srgbClr val="0EAA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7216B06C-44EC-5ACC-61E4-B8C293C726A0}"/>
              </a:ext>
            </a:extLst>
          </p:cNvPr>
          <p:cNvSpPr/>
          <p:nvPr/>
        </p:nvSpPr>
        <p:spPr>
          <a:xfrm rot="19481870">
            <a:off x="9531676" y="2769966"/>
            <a:ext cx="1273215" cy="821802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D1CF803-0602-EAD6-629F-766F270E738D}"/>
              </a:ext>
            </a:extLst>
          </p:cNvPr>
          <p:cNvSpPr/>
          <p:nvPr/>
        </p:nvSpPr>
        <p:spPr>
          <a:xfrm>
            <a:off x="10720775" y="2231910"/>
            <a:ext cx="798653" cy="504946"/>
          </a:xfrm>
          <a:prstGeom prst="rect">
            <a:avLst/>
          </a:prstGeom>
          <a:noFill/>
          <a:ln w="38100">
            <a:solidFill>
              <a:srgbClr val="0EAA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5806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0C5075-4078-736D-B81E-575CCF690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4C0F2D1-E53D-20BB-78BB-57F90EB81D28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538DE62-225A-70F8-3B44-5D67C8E98E2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FBEA5-1691-7E78-B591-18459B7E656A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AIT </a:t>
            </a:r>
            <a:r>
              <a:rPr lang="ko-KR" altLang="en-US" sz="2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시스템을 활용한 인공지능 융합 수업 설계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DE7FDC9-E483-45B1-8DBA-CB2A9A31EEF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7FF6494F-D3AE-ED76-3700-7480F75F2742}"/>
              </a:ext>
            </a:extLst>
          </p:cNvPr>
          <p:cNvSpPr/>
          <p:nvPr/>
        </p:nvSpPr>
        <p:spPr>
          <a:xfrm rot="5400000">
            <a:off x="822143" y="974209"/>
            <a:ext cx="461666" cy="1527560"/>
          </a:xfrm>
          <a:prstGeom prst="round2SameRect">
            <a:avLst/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4" name="직각 삼각형 13">
            <a:extLst>
              <a:ext uri="{FF2B5EF4-FFF2-40B4-BE49-F238E27FC236}">
                <a16:creationId xmlns:a16="http://schemas.microsoft.com/office/drawing/2014/main" id="{0B63571E-1CA4-4BA1-2767-C1CC19A5B908}"/>
              </a:ext>
            </a:extLst>
          </p:cNvPr>
          <p:cNvSpPr/>
          <p:nvPr/>
        </p:nvSpPr>
        <p:spPr>
          <a:xfrm flipH="1" flipV="1">
            <a:off x="289196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A80D31-CF58-1AA0-2251-7B2A061303DE}"/>
              </a:ext>
            </a:extLst>
          </p:cNvPr>
          <p:cNvSpPr txBox="1"/>
          <p:nvPr/>
        </p:nvSpPr>
        <p:spPr>
          <a:xfrm>
            <a:off x="389730" y="1507154"/>
            <a:ext cx="134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8 ExtraBold" pitchFamily="2" charset="-127"/>
                <a:ea typeface="프리젠테이션 8 ExtraBold" pitchFamily="2" charset="-127"/>
              </a:rPr>
              <a:t>결과 제출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51BE4E9-E1DF-CD89-61FD-1E55D92C3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298" y="1185333"/>
            <a:ext cx="5706738" cy="492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ECC29DED-24DD-6947-243D-AC6EB6D7098D}"/>
              </a:ext>
            </a:extLst>
          </p:cNvPr>
          <p:cNvSpPr/>
          <p:nvPr/>
        </p:nvSpPr>
        <p:spPr>
          <a:xfrm rot="7206693">
            <a:off x="8385781" y="4551542"/>
            <a:ext cx="1273215" cy="821802"/>
          </a:xfrm>
          <a:prstGeom prst="rightArrow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21C71D1-F6ED-8D82-B465-A7DBB6DA5138}"/>
              </a:ext>
            </a:extLst>
          </p:cNvPr>
          <p:cNvSpPr/>
          <p:nvPr/>
        </p:nvSpPr>
        <p:spPr>
          <a:xfrm>
            <a:off x="7938464" y="5603537"/>
            <a:ext cx="798653" cy="504946"/>
          </a:xfrm>
          <a:prstGeom prst="rect">
            <a:avLst/>
          </a:prstGeom>
          <a:noFill/>
          <a:ln w="38100">
            <a:solidFill>
              <a:srgbClr val="0EAA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5848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C09DA-0BE1-21C4-594A-D11BAA43C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E92525-7A11-0791-A7C1-A68C7A1D10B1}"/>
              </a:ext>
            </a:extLst>
          </p:cNvPr>
          <p:cNvSpPr txBox="1"/>
          <p:nvPr/>
        </p:nvSpPr>
        <p:spPr>
          <a:xfrm>
            <a:off x="781848" y="3374707"/>
            <a:ext cx="9135876" cy="769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수고하셨습니다</a:t>
            </a:r>
            <a:r>
              <a:rPr lang="en-US" altLang="ko-KR" sz="4400" dirty="0">
                <a:solidFill>
                  <a:srgbClr val="0B7F6E"/>
                </a:solidFill>
                <a:latin typeface="프리젠테이션 8 ExtraBold" pitchFamily="2" charset="-127"/>
                <a:ea typeface="프리젠테이션 8 ExtraBold" pitchFamily="2" charset="-127"/>
              </a:rPr>
              <a:t>.</a:t>
            </a:r>
            <a:endParaRPr lang="ko-KR" altLang="en-US" sz="4400" dirty="0">
              <a:solidFill>
                <a:srgbClr val="0B7F6E"/>
              </a:solidFill>
              <a:latin typeface="프리젠테이션 8 ExtraBold" pitchFamily="2" charset="-127"/>
              <a:ea typeface="프리젠테이션 8 ExtraBold" pitchFamily="2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F2D5F28-2D95-E646-BB62-3CE72D079838}"/>
              </a:ext>
            </a:extLst>
          </p:cNvPr>
          <p:cNvSpPr/>
          <p:nvPr/>
        </p:nvSpPr>
        <p:spPr>
          <a:xfrm rot="10800000">
            <a:off x="8954039" y="-467549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CC3C30A1-BD80-6A9E-429E-4B66B8B6B9AA}"/>
              </a:ext>
            </a:extLst>
          </p:cNvPr>
          <p:cNvCxnSpPr>
            <a:cxnSpLocks/>
          </p:cNvCxnSpPr>
          <p:nvPr/>
        </p:nvCxnSpPr>
        <p:spPr>
          <a:xfrm>
            <a:off x="899082" y="4162554"/>
            <a:ext cx="3314103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9A0CC250-3081-3458-13EB-8CAD338A4ACD}"/>
              </a:ext>
            </a:extLst>
          </p:cNvPr>
          <p:cNvGrpSpPr/>
          <p:nvPr/>
        </p:nvGrpSpPr>
        <p:grpSpPr>
          <a:xfrm>
            <a:off x="6887701" y="5239266"/>
            <a:ext cx="2816842" cy="6399533"/>
            <a:chOff x="6005170" y="959004"/>
            <a:chExt cx="2816842" cy="6399533"/>
          </a:xfrm>
          <a:gradFill>
            <a:gsLst>
              <a:gs pos="0">
                <a:srgbClr val="ECF0EF"/>
              </a:gs>
              <a:gs pos="100000">
                <a:srgbClr val="0EAA93"/>
              </a:gs>
            </a:gsLst>
            <a:lin ang="5400000" scaled="1"/>
          </a:gradFill>
        </p:grpSpPr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0058B79B-CCFA-3AC5-4847-92EC4466EA2A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9B71FD74-0AFC-A710-91F5-B470D3405352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프리젠테이션 4 Regular" pitchFamily="2" charset="-127"/>
                <a:ea typeface="프리젠테이션 4 Regular" pitchFamily="2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1E29FFC-CD9C-4450-16FB-242F3FC48BC1}"/>
              </a:ext>
            </a:extLst>
          </p:cNvPr>
          <p:cNvSpPr/>
          <p:nvPr/>
        </p:nvSpPr>
        <p:spPr>
          <a:xfrm rot="16200000" flipH="1">
            <a:off x="-6476154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55F6C12-196A-E006-5D0F-F0CB97228466}"/>
              </a:ext>
            </a:extLst>
          </p:cNvPr>
          <p:cNvSpPr/>
          <p:nvPr/>
        </p:nvSpPr>
        <p:spPr>
          <a:xfrm>
            <a:off x="899082" y="2652292"/>
            <a:ext cx="1492425" cy="495228"/>
          </a:xfrm>
          <a:prstGeom prst="roundRect">
            <a:avLst>
              <a:gd name="adj" fmla="val 5000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프리젠테이션 5 Medium" pitchFamily="2" charset="-127"/>
                <a:ea typeface="프리젠테이션 5 Medium" pitchFamily="2" charset="-127"/>
              </a:rPr>
              <a:t>연수 안내</a:t>
            </a:r>
            <a:endParaRPr lang="ko-KR" altLang="en-US" sz="2400" dirty="0">
              <a:latin typeface="프리젠테이션 4 Regular" pitchFamily="2" charset="-127"/>
              <a:ea typeface="프리젠테이션 4 Regular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9059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B7F6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4605</TotalTime>
  <Words>4057</Words>
  <Application>Microsoft Office PowerPoint</Application>
  <PresentationFormat>와이드스크린</PresentationFormat>
  <Paragraphs>502</Paragraphs>
  <Slides>69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69</vt:i4>
      </vt:variant>
    </vt:vector>
  </HeadingPairs>
  <TitlesOfParts>
    <vt:vector size="78" baseType="lpstr">
      <vt:lpstr>프리젠테이션 4 Regular</vt:lpstr>
      <vt:lpstr>프리젠테이션 7 Bold</vt:lpstr>
      <vt:lpstr>프리젠테이션 5 Medium</vt:lpstr>
      <vt:lpstr>프리젠테이션 8 ExtraBold</vt:lpstr>
      <vt:lpstr>프리젠테이션 6 SemiBold</vt:lpstr>
      <vt:lpstr>프리젠테이션 9 Black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수림 최</dc:creator>
  <cp:lastModifiedBy>김민기</cp:lastModifiedBy>
  <cp:revision>62</cp:revision>
  <dcterms:created xsi:type="dcterms:W3CDTF">2024-02-06T07:33:57Z</dcterms:created>
  <dcterms:modified xsi:type="dcterms:W3CDTF">2025-07-27T06:55:46Z</dcterms:modified>
</cp:coreProperties>
</file>