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361" r:id="rId3"/>
    <p:sldId id="280" r:id="rId4"/>
    <p:sldId id="309" r:id="rId5"/>
    <p:sldId id="308" r:id="rId6"/>
    <p:sldId id="310" r:id="rId7"/>
    <p:sldId id="311" r:id="rId8"/>
    <p:sldId id="313" r:id="rId9"/>
    <p:sldId id="314" r:id="rId10"/>
    <p:sldId id="315" r:id="rId11"/>
    <p:sldId id="312" r:id="rId12"/>
    <p:sldId id="316" r:id="rId13"/>
    <p:sldId id="320" r:id="rId14"/>
    <p:sldId id="321" r:id="rId15"/>
    <p:sldId id="282" r:id="rId16"/>
    <p:sldId id="278" r:id="rId17"/>
    <p:sldId id="317" r:id="rId18"/>
    <p:sldId id="318" r:id="rId19"/>
    <p:sldId id="277" r:id="rId20"/>
    <p:sldId id="319" r:id="rId21"/>
    <p:sldId id="322" r:id="rId22"/>
    <p:sldId id="323" r:id="rId23"/>
    <p:sldId id="362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283" r:id="rId37"/>
    <p:sldId id="342" r:id="rId38"/>
    <p:sldId id="363" r:id="rId39"/>
    <p:sldId id="339" r:id="rId40"/>
    <p:sldId id="337" r:id="rId41"/>
    <p:sldId id="340" r:id="rId42"/>
    <p:sldId id="341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2" r:id="rId53"/>
    <p:sldId id="353" r:id="rId54"/>
    <p:sldId id="355" r:id="rId55"/>
    <p:sldId id="356" r:id="rId56"/>
    <p:sldId id="357" r:id="rId57"/>
    <p:sldId id="358" r:id="rId58"/>
    <p:sldId id="359" r:id="rId59"/>
    <p:sldId id="360" r:id="rId60"/>
  </p:sldIdLst>
  <p:sldSz cx="12192000" cy="6858000"/>
  <p:notesSz cx="6858000" cy="9144000"/>
  <p:embeddedFontLst>
    <p:embeddedFont>
      <p:font typeface="프리젠테이션 3 Light" pitchFamily="2" charset="-127"/>
      <p:regular r:id="rId61"/>
    </p:embeddedFont>
    <p:embeddedFont>
      <p:font typeface="프리젠테이션 4 Regular" pitchFamily="2" charset="-127"/>
      <p:regular r:id="rId62"/>
    </p:embeddedFont>
    <p:embeddedFont>
      <p:font typeface="프리젠테이션 5 Medium" pitchFamily="2" charset="-127"/>
      <p:regular r:id="rId63"/>
    </p:embeddedFont>
    <p:embeddedFont>
      <p:font typeface="프리젠테이션 8 ExtraBold" pitchFamily="2" charset="-127"/>
      <p:bold r:id="rId6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F6E"/>
    <a:srgbClr val="FCFCFC"/>
    <a:srgbClr val="A3D9D1"/>
    <a:srgbClr val="FFFFFF"/>
    <a:srgbClr val="D9EAE7"/>
    <a:srgbClr val="DAE6E4"/>
    <a:srgbClr val="F5F5F5"/>
    <a:srgbClr val="F6F6F6"/>
    <a:srgbClr val="FAFAFA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50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613A7-9457-0AE5-B757-0B7437E0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700524-31E7-F803-CD3C-8D0E9BC9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FECE7-31FC-FE0F-87B3-A9DC9D24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FC2686-C770-B1A3-5D4F-55F6167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CD8B0-15CB-413E-84B0-8F7F849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97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3AF72-32D4-E0E7-CC26-FD0977CF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4571C-D27A-A49C-FB86-C53A6B68E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C68C57-CEE2-5C52-DD96-7ECD2B0E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9511B-5BB8-6998-BFD1-02505766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A2CB92-2EE3-06D0-2A37-2973759A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0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940DC-84D8-BCB2-09B5-70DD113F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B2B71-3CB9-0032-C77F-4B662246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B61FA-341A-3157-470F-3D1F8CAA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D9D98-BEB9-5866-DA56-621205AF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2FACD-D701-EEA1-0E60-4F46CACE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0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90C05-AEA6-33E8-A37A-8CDA3EC1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D0E0E9-BB61-5916-D6B9-50470404A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183616-F417-B9BE-95CE-1EF2E4138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AB231E-8A7A-9129-6A4E-52BF0266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47CAF1-4711-6EEF-3BC0-AF4DA224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00BE9-BFDE-D342-525D-B9D2F972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9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7A03C-162A-2C0D-6DD8-30BE7CBF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65A4AC-795D-D0C2-BAF4-63C15ACB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CA1E30-7309-37C7-989C-A17C5BD5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5341EB-D0F7-F16D-33C3-570C0670C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0A8536-315E-CEB5-FC37-D8004218C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B9A1BE1-B1AF-F259-7894-DC55BE23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41E8CD-7157-694D-7340-1656BBAD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D92E7C-995A-6F39-D4C1-A49BCD66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4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4A3E0-BEC9-C5BC-AD78-9EC5835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7A06D3-1758-C05A-489C-4271F0EE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A2D143-5A37-57E1-97FD-46FC3914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D16E02-3611-88D1-5D26-EEDC6845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597CC6-1A91-2DFC-0F95-D8E813D7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419C70-E052-DD22-BF2F-E3AD8AB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2BBDC3-9A01-9810-63B5-403B3D4B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0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0C2E1-28EF-7FE9-8AFC-D07C606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E089A-044E-1827-9D8A-F9D962BA0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9DBDF-FED9-4A4E-772F-32A9B507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9DA514-6F0E-FE16-62F9-2B4CBA70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6F08CE-D79B-38A5-BEF2-46612215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CD0D5C-7447-CB49-D418-EA666CF6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9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3F264-29E6-240E-DE54-EFE8E32F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DD64A9-2421-EBA6-24E4-1DBAFE88E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8982F4-E67F-BB0B-0F8B-E6F47BF8A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827553-4B66-4416-8032-3C0AF24D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62B78D-D0DA-87D6-9009-BC4CB63A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5D9629-3B68-2761-5560-2073047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D749-8A20-FE1C-25F5-7FEA929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4E5B33-9678-3855-A744-0C08AEEB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608A8-B163-FA87-5738-DE48E7EA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9BBCD7-5045-0B28-35A1-D978BFDD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7A6176-E865-8E71-935F-9C4421F0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B2ABB-0AD8-E184-9D5F-8CED35D92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3877AB-3491-ACEE-5DD7-DFA48018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7E7E4E-AB8B-3487-559A-4D896D93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2025-12-07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BEE90-44B5-6D61-705B-17D46C37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F5B2B-DB32-D8FF-CCFB-CFEBE514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AB9549-BB57-BA5D-8F32-E92BF20D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0E491-A178-E118-AA34-847E0D76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59001-AF1F-D964-32FC-A1CB554F4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AE77A059-5AA8-4673-830D-C8C74CE46062}" type="datetimeFigureOut">
              <a:rPr lang="ko-KR" altLang="en-US" smtClean="0"/>
              <a:pPr/>
              <a:t>2025-12-07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52838-4D87-3A26-D1E7-0C5B27C2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1D72C-DEB3-647E-ECD4-68B483F2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4E896965-9941-4284-B547-24D648C65B2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35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AB382-83E0-CB51-7EFF-71667B85E6A0}"/>
              </a:ext>
            </a:extLst>
          </p:cNvPr>
          <p:cNvSpPr txBox="1"/>
          <p:nvPr/>
        </p:nvSpPr>
        <p:spPr>
          <a:xfrm>
            <a:off x="669477" y="1856984"/>
            <a:ext cx="61860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활용</a:t>
            </a:r>
            <a:endParaRPr lang="en-US" altLang="ko-KR" sz="4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  <a:p>
            <a:r>
              <a:rPr lang="ko-KR" altLang="en-US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 </a:t>
            </a:r>
            <a:endParaRPr lang="en-US" altLang="ko-KR" sz="4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B6771-3EF4-BE4D-367B-7F3607361E90}"/>
              </a:ext>
            </a:extLst>
          </p:cNvPr>
          <p:cNvSpPr txBox="1"/>
          <p:nvPr/>
        </p:nvSpPr>
        <p:spPr>
          <a:xfrm>
            <a:off x="892097" y="4434046"/>
            <a:ext cx="4832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태안고등학교 교사 김민기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교육연수원 직무연수 강사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교육부 미래 수업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-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평가 연구회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네이버 교육데이터 처리 및 분석 프로그램 개발 자문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교육과정평가정보원 직무연수 강사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창비교과서 올해의 수업상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공통국어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1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600" dirty="0" err="1">
                <a:latin typeface="프리젠테이션 4 Regular" pitchFamily="2" charset="-127"/>
                <a:ea typeface="프리젠테이션 4 Regular" pitchFamily="2" charset="-127"/>
              </a:rPr>
              <a:t>독서와작문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 자습서 저자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B139261-F91D-36FC-D409-7781971E2B0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6A5C5EB-2C67-84E5-7CC8-80E323002D86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DFB950-2DCB-BB6B-8D6C-FB6AC5359EC6}"/>
              </a:ext>
            </a:extLst>
          </p:cNvPr>
          <p:cNvCxnSpPr>
            <a:cxnSpLocks/>
          </p:cNvCxnSpPr>
          <p:nvPr/>
        </p:nvCxnSpPr>
        <p:spPr>
          <a:xfrm>
            <a:off x="0" y="4162554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9D3916E-D31D-DD6B-2490-BBDCF7900C80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77AB8FB0-4A6B-634A-AB4C-DF8B2D64B23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DAF7BF5-6C76-11E3-2E89-8F3A5F5F19F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CB82FD35-6A12-1E3F-323B-53AFAEB0958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E4F76A1-99AC-2BED-D353-7FAA50B10A5A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1B8442DA-4627-F5CB-9AC6-6A478DED841F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F8234AB-FE17-F67E-BAF7-00E28EF05086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5161102-9BF6-E23D-4E9E-451CF35E2B9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AB036BC-DE25-6039-89AE-A384E8131559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4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6D80A-C675-B8CB-5A36-02D7CC86A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D7C65868-C323-ECEA-E2B1-D3F459900F72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5E3C942-B896-9FB7-D367-4DBDA9E55B93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빅데이터 처리 과정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76265161-9A44-C621-F537-7AD58942DD3F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1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79766CA7-7AD9-F7F7-21E3-FACDBCEEE342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4A43910-07C8-EDD8-5CDE-A38D7B714F75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5D16CEC-8561-5938-6AF7-FC9D5345E27E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3FD05AA-B0DB-BA00-37CC-025EA04B9CEA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5BBDA99-F83F-A580-0499-74B50C2E828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92BE744-D369-1965-0677-2D074166209F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C79C477-28B9-8A0D-51D5-5EA4F87C69A1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01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5C308-E4B8-16BA-1A1B-2B96E98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190915B-86E8-EA4C-AE67-A444DCFEE54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70813D9-4C17-130A-A65D-A34C23C06EB9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6B221F1-84B4-79D4-B985-15FD0B2C095F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639A9CD-F94B-5BC2-25EF-6217E236F40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ACE06C5-B889-7384-9386-465A23AEB0B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73C9619-E009-98BD-CC8B-29705527870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2FF04CE-7F4F-FDFF-41E7-F389C2DA7E9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개관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7C76CC-4E68-A4CC-3550-E271EB8785B4}"/>
              </a:ext>
            </a:extLst>
          </p:cNvPr>
          <p:cNvSpPr txBox="1"/>
          <p:nvPr/>
        </p:nvSpPr>
        <p:spPr>
          <a:xfrm>
            <a:off x="1302614" y="2306422"/>
            <a:ext cx="10084330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수집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A621B-A061-043C-F60E-B035F5AF965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ED400E-BDF5-C6DB-17C2-E46307333AB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FC8386-4EF7-C71C-9E6F-4B2B390320D1}"/>
              </a:ext>
            </a:extLst>
          </p:cNvPr>
          <p:cNvSpPr txBox="1"/>
          <p:nvPr/>
        </p:nvSpPr>
        <p:spPr>
          <a:xfrm>
            <a:off x="1302614" y="3255448"/>
            <a:ext cx="10084330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처리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CD1414-5104-A161-DA92-50A59ACA10B4}"/>
              </a:ext>
            </a:extLst>
          </p:cNvPr>
          <p:cNvSpPr txBox="1"/>
          <p:nvPr/>
        </p:nvSpPr>
        <p:spPr>
          <a:xfrm>
            <a:off x="1302614" y="4204474"/>
            <a:ext cx="10084330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분석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0B5C3F-F68E-6A04-8AF7-3250DE76F130}"/>
              </a:ext>
            </a:extLst>
          </p:cNvPr>
          <p:cNvSpPr txBox="1"/>
          <p:nvPr/>
        </p:nvSpPr>
        <p:spPr>
          <a:xfrm>
            <a:off x="1302614" y="5153500"/>
            <a:ext cx="10084330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활용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막힌 원호 14">
            <a:extLst>
              <a:ext uri="{FF2B5EF4-FFF2-40B4-BE49-F238E27FC236}">
                <a16:creationId xmlns:a16="http://schemas.microsoft.com/office/drawing/2014/main" id="{393FB927-2CFF-1884-18F2-C0E8C4CAB7BA}"/>
              </a:ext>
            </a:extLst>
          </p:cNvPr>
          <p:cNvSpPr/>
          <p:nvPr/>
        </p:nvSpPr>
        <p:spPr>
          <a:xfrm rot="14044584">
            <a:off x="3544747" y="1114276"/>
            <a:ext cx="1460646" cy="2266536"/>
          </a:xfrm>
          <a:prstGeom prst="blockArc">
            <a:avLst>
              <a:gd name="adj1" fmla="val 16200000"/>
              <a:gd name="adj2" fmla="val 17961648"/>
              <a:gd name="adj3" fmla="val 8486"/>
            </a:avLst>
          </a:pr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9" name="막힌 원호 18">
            <a:extLst>
              <a:ext uri="{FF2B5EF4-FFF2-40B4-BE49-F238E27FC236}">
                <a16:creationId xmlns:a16="http://schemas.microsoft.com/office/drawing/2014/main" id="{3FBAD2A6-A0C3-C02D-846F-A783780ADF40}"/>
              </a:ext>
            </a:extLst>
          </p:cNvPr>
          <p:cNvSpPr/>
          <p:nvPr/>
        </p:nvSpPr>
        <p:spPr>
          <a:xfrm rot="14044584">
            <a:off x="3544747" y="3953382"/>
            <a:ext cx="1460646" cy="2266536"/>
          </a:xfrm>
          <a:prstGeom prst="blockArc">
            <a:avLst>
              <a:gd name="adj1" fmla="val 16200000"/>
              <a:gd name="adj2" fmla="val 17961648"/>
              <a:gd name="adj3" fmla="val 8486"/>
            </a:avLst>
          </a:pr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DF95A6FC-3324-7EFD-54B2-1CDD41E0B00A}"/>
              </a:ext>
            </a:extLst>
          </p:cNvPr>
          <p:cNvSpPr/>
          <p:nvPr/>
        </p:nvSpPr>
        <p:spPr>
          <a:xfrm rot="14044584">
            <a:off x="3544747" y="2060645"/>
            <a:ext cx="1460646" cy="2266536"/>
          </a:xfrm>
          <a:prstGeom prst="blockArc">
            <a:avLst>
              <a:gd name="adj1" fmla="val 16200000"/>
              <a:gd name="adj2" fmla="val 17961648"/>
              <a:gd name="adj3" fmla="val 8486"/>
            </a:avLst>
          </a:pr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E3A245F7-E49C-74A1-5090-608C1AB2A418}"/>
              </a:ext>
            </a:extLst>
          </p:cNvPr>
          <p:cNvSpPr/>
          <p:nvPr/>
        </p:nvSpPr>
        <p:spPr>
          <a:xfrm rot="14044584">
            <a:off x="3544747" y="3007014"/>
            <a:ext cx="1460646" cy="2266536"/>
          </a:xfrm>
          <a:prstGeom prst="blockArc">
            <a:avLst>
              <a:gd name="adj1" fmla="val 16200000"/>
              <a:gd name="adj2" fmla="val 17961648"/>
              <a:gd name="adj3" fmla="val 8486"/>
            </a:avLst>
          </a:pr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6C197F8-64BC-2D5C-EF4A-539CD64EF82E}"/>
              </a:ext>
            </a:extLst>
          </p:cNvPr>
          <p:cNvGrpSpPr/>
          <p:nvPr/>
        </p:nvGrpSpPr>
        <p:grpSpPr>
          <a:xfrm>
            <a:off x="3316343" y="2077190"/>
            <a:ext cx="7094697" cy="888258"/>
            <a:chOff x="2885266" y="2077190"/>
            <a:chExt cx="7094697" cy="88825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AFF29A-09E7-3CD5-ACF8-82A45C99B7D3}"/>
                </a:ext>
              </a:extLst>
            </p:cNvPr>
            <p:cNvSpPr txBox="1"/>
            <p:nvPr/>
          </p:nvSpPr>
          <p:spPr>
            <a:xfrm>
              <a:off x="2885266" y="2077190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빅데이터의 종류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0FB66E-8659-0CAD-26AA-386336573BA7}"/>
                </a:ext>
              </a:extLst>
            </p:cNvPr>
            <p:cNvSpPr txBox="1"/>
            <p:nvPr/>
          </p:nvSpPr>
          <p:spPr>
            <a:xfrm>
              <a:off x="2885266" y="2503847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빅데이터 수집 경로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2697D44-72E8-88B1-F690-D14FD67EF860}"/>
              </a:ext>
            </a:extLst>
          </p:cNvPr>
          <p:cNvGrpSpPr/>
          <p:nvPr/>
        </p:nvGrpSpPr>
        <p:grpSpPr>
          <a:xfrm>
            <a:off x="3316343" y="4970582"/>
            <a:ext cx="7094697" cy="888258"/>
            <a:chOff x="2885266" y="2077190"/>
            <a:chExt cx="7094697" cy="88825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EB51BD-0D87-ECEC-855B-85CACDF01CEE}"/>
                </a:ext>
              </a:extLst>
            </p:cNvPr>
            <p:cNvSpPr txBox="1"/>
            <p:nvPr/>
          </p:nvSpPr>
          <p:spPr>
            <a:xfrm>
              <a:off x="2885266" y="2077190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변인 간 상관관계 도출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DD8F94-6D25-625A-733A-4DBB55336AA5}"/>
                </a:ext>
              </a:extLst>
            </p:cNvPr>
            <p:cNvSpPr txBox="1"/>
            <p:nvPr/>
          </p:nvSpPr>
          <p:spPr>
            <a:xfrm>
              <a:off x="2885266" y="2503847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가설 검증</a:t>
              </a:r>
              <a:r>
                <a:rPr lang="en-US" altLang="ko-KR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인사이트 획득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4E51395E-150E-A345-4EAD-196530FA767B}"/>
              </a:ext>
            </a:extLst>
          </p:cNvPr>
          <p:cNvGrpSpPr/>
          <p:nvPr/>
        </p:nvGrpSpPr>
        <p:grpSpPr>
          <a:xfrm>
            <a:off x="3316343" y="4006118"/>
            <a:ext cx="7094697" cy="888258"/>
            <a:chOff x="2885266" y="2077190"/>
            <a:chExt cx="7094697" cy="8882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28F877-B9CA-7AAE-659A-8C8BA7668311}"/>
                </a:ext>
              </a:extLst>
            </p:cNvPr>
            <p:cNvSpPr txBox="1"/>
            <p:nvPr/>
          </p:nvSpPr>
          <p:spPr>
            <a:xfrm>
              <a:off x="2885266" y="2077190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 err="1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일변량</a:t>
              </a:r>
              <a:r>
                <a:rPr lang="en-US" altLang="ko-KR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 err="1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다변량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 </a:t>
              </a:r>
              <a:r>
                <a:rPr lang="en-US" altLang="ko-KR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EDA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DF64F8-6DBD-4137-025B-BE307E8856FB}"/>
                </a:ext>
              </a:extLst>
            </p:cNvPr>
            <p:cNvSpPr txBox="1"/>
            <p:nvPr/>
          </p:nvSpPr>
          <p:spPr>
            <a:xfrm>
              <a:off x="2885266" y="2503847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목적에 맞게 시각화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AA96B887-89CB-DF36-8B21-3F88A33E445F}"/>
              </a:ext>
            </a:extLst>
          </p:cNvPr>
          <p:cNvGrpSpPr/>
          <p:nvPr/>
        </p:nvGrpSpPr>
        <p:grpSpPr>
          <a:xfrm>
            <a:off x="3316343" y="3041654"/>
            <a:ext cx="7094697" cy="888258"/>
            <a:chOff x="2885266" y="2077190"/>
            <a:chExt cx="7094697" cy="88825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5F0009-CF5C-4DF6-1BD3-A66329F0D8BC}"/>
                </a:ext>
              </a:extLst>
            </p:cNvPr>
            <p:cNvSpPr txBox="1"/>
            <p:nvPr/>
          </p:nvSpPr>
          <p:spPr>
            <a:xfrm>
              <a:off x="2885266" y="2077190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 err="1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이상값</a:t>
              </a:r>
              <a:r>
                <a:rPr lang="en-US" altLang="ko-KR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 err="1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결측값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 처리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142CB20-1283-2646-CA1C-8BD021CDCA22}"/>
                </a:ext>
              </a:extLst>
            </p:cNvPr>
            <p:cNvSpPr txBox="1"/>
            <p:nvPr/>
          </p:nvSpPr>
          <p:spPr>
            <a:xfrm>
              <a:off x="2885266" y="2503847"/>
              <a:ext cx="7094697" cy="461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18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메타데이터 제거</a:t>
              </a:r>
              <a:r>
                <a:rPr lang="en-US" altLang="ko-KR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,</a:t>
              </a:r>
              <a:r>
                <a:rPr lang="ko-KR" altLang="en-US" dirty="0">
                  <a:solidFill>
                    <a:schemeClr val="bg2">
                      <a:lumMod val="10000"/>
                    </a:schemeClr>
                  </a:solidFill>
                  <a:latin typeface="프리젠테이션 4 Regular" pitchFamily="2" charset="-127"/>
                  <a:ea typeface="프리젠테이션 4 Regular" pitchFamily="2" charset="-127"/>
                </a:rPr>
                <a:t> 데이터 형식 정제</a:t>
              </a:r>
              <a:endParaRPr lang="en-US" altLang="ko-KR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09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A1373-0081-7500-5CF2-B4007C120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57F5AE9-8B58-92B1-66ED-36CDA3F29E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D096722-340E-DA36-186F-D0298D6B3FD7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D15E81E8-E74F-D354-9116-C8D72AE3CF40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869E46A-930F-E299-9B87-A26DAFAC9694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29D5F03-C5CF-E1B6-F196-D68E4285A7C7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7654C30-1294-C54C-FC2F-D51A14CC84B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3391EC4-69BD-23E3-6E76-176B1D076D1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871E2E4-9345-B5A9-F674-F5D4D0C7231D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71859-4EDB-86D6-B32F-0C59868CEF1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DAADDE-4628-9443-0538-AC761FAD88C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1C2BCC-DDE2-7CC7-C6B0-71A771892F1C}"/>
              </a:ext>
            </a:extLst>
          </p:cNvPr>
          <p:cNvSpPr txBox="1"/>
          <p:nvPr/>
        </p:nvSpPr>
        <p:spPr>
          <a:xfrm>
            <a:off x="1074221" y="2176746"/>
            <a:ext cx="7094697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빅데이터의 종류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D9810737-6548-1ED2-E2D8-01769F314E46}"/>
              </a:ext>
            </a:extLst>
          </p:cNvPr>
          <p:cNvGrpSpPr/>
          <p:nvPr/>
        </p:nvGrpSpPr>
        <p:grpSpPr>
          <a:xfrm>
            <a:off x="2794831" y="3139849"/>
            <a:ext cx="2552232" cy="1815327"/>
            <a:chOff x="2019768" y="3139850"/>
            <a:chExt cx="2230633" cy="1502230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3A438691-AD33-AC2C-9F1C-931BA3F8C65B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C0FD03D6-6F40-8891-42A2-C8BCCD49B464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정형 데이터</a:t>
              </a:r>
              <a:endParaRPr lang="en-US" altLang="ko-KR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숫자</a:t>
              </a:r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날짜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범주 데이터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4F1BF60-E792-1CF3-3E9C-91472BB38ACD}"/>
              </a:ext>
            </a:extLst>
          </p:cNvPr>
          <p:cNvGrpSpPr/>
          <p:nvPr/>
        </p:nvGrpSpPr>
        <p:grpSpPr>
          <a:xfrm>
            <a:off x="6905311" y="3139849"/>
            <a:ext cx="2552232" cy="1815327"/>
            <a:chOff x="2019768" y="3139850"/>
            <a:chExt cx="2230633" cy="1502230"/>
          </a:xfrm>
        </p:grpSpPr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B5FC067B-B1DC-E105-63A0-A851F4C63373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2B262FD8-F562-22CD-60B7-4A3EADF4CEAB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비정형 데이터</a:t>
              </a:r>
              <a:endParaRPr lang="en-US" altLang="ko-KR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이름</a:t>
              </a:r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자연언어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전처리</a:t>
              </a:r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 전의 숫자 데이터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21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1E546-0348-693F-6675-937A390B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8986787-FD80-086E-7850-1FEEB995E2E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65A36E7-3A00-1EFD-9ACF-DD7491B3529C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4586635E-C7B8-176F-8CB8-402D4F526DB6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9358895C-9459-C1ED-E2B3-FD1E73E3AADF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5C737F4-22C0-D3F4-ADE2-C61C1D8FEA4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B93FB73C-F140-C0BA-4B33-8EC5246836F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411C5CF-CA6E-B923-C4C5-F00383435727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09FFA72-0BF7-D495-82F7-90BECB5B0DF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024C2F-878C-0608-93E7-EF28651791F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614E445-AFC9-FFEA-7B23-01F0C8089A0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3C5002-C278-B04D-3537-052BC61B4E24}"/>
              </a:ext>
            </a:extLst>
          </p:cNvPr>
          <p:cNvSpPr txBox="1"/>
          <p:nvPr/>
        </p:nvSpPr>
        <p:spPr>
          <a:xfrm>
            <a:off x="1074221" y="2176746"/>
            <a:ext cx="7094697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수집 경로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9994ECBF-545E-23DF-6697-3FE1B5BB0E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29"/>
          <a:stretch/>
        </p:blipFill>
        <p:spPr>
          <a:xfrm>
            <a:off x="1598659" y="2843579"/>
            <a:ext cx="3068591" cy="720926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9120FD3D-4E00-4872-42B9-419AB00C5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660" y="3958358"/>
            <a:ext cx="3134450" cy="694691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629E2E62-5CA2-5EE4-5AAD-3E388066D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660" y="5046902"/>
            <a:ext cx="3134450" cy="68526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BD8DD536-B297-B475-CD57-E29CD0BBD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943" y="2917287"/>
            <a:ext cx="2490887" cy="567739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D4D86781-7516-6FD8-350D-D248E52C9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2713" y="3968664"/>
            <a:ext cx="2073345" cy="567739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5A4782B-9BFB-BA91-9B2E-39F42B29AF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1689" y="5020041"/>
            <a:ext cx="2794326" cy="713935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95E4E56B-C1F1-A1BD-BAA0-89E2186D1D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6359" y="3857190"/>
            <a:ext cx="2086266" cy="790685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3968FAB1-76C0-C6FD-B2C2-59C9597F73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6359" y="2777234"/>
            <a:ext cx="1676634" cy="847843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DE947319-03C0-950F-FEC0-598E00EA14A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3143"/>
          <a:stretch/>
        </p:blipFill>
        <p:spPr>
          <a:xfrm>
            <a:off x="8286359" y="4952371"/>
            <a:ext cx="2350139" cy="8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5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05669-A8F8-9BA5-2C76-8E4DE10B6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E3FA999-2289-032D-8348-567363529BA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95D85B4F-5292-C70C-9D70-E06C6E606635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531A786A-103B-7CC7-CD6C-B937DC5848F5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B4AED42-8A8B-FF00-B5A5-FD176DD2DE51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3AD2F36-EDFF-3F64-DCE3-4C7D3F50893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C948F2F-1D5D-8654-6042-57CA9047FD4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63D346E-6969-C7BC-5EDD-ACADC01CD26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084331-F843-970B-ABC6-474220931CEF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구글 트렌드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B92C7D-62C7-8E44-A69E-3A467BB3583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A3812F3-85E2-273B-DACD-F72964D76BA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19195B37-25BA-6070-EE95-210EB5E288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29"/>
          <a:stretch/>
        </p:blipFill>
        <p:spPr>
          <a:xfrm>
            <a:off x="3416486" y="1470984"/>
            <a:ext cx="2699267" cy="63415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ADCB668-5081-70B0-3334-CF8337594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67" y="2537985"/>
            <a:ext cx="9144000" cy="223364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63652EB-2478-B1CB-1C58-AB7CF781FDF9}"/>
              </a:ext>
            </a:extLst>
          </p:cNvPr>
          <p:cNvSpPr/>
          <p:nvPr/>
        </p:nvSpPr>
        <p:spPr>
          <a:xfrm>
            <a:off x="3152503" y="4048532"/>
            <a:ext cx="1400447" cy="609193"/>
          </a:xfrm>
          <a:custGeom>
            <a:avLst/>
            <a:gdLst>
              <a:gd name="connsiteX0" fmla="*/ 0 w 1400447"/>
              <a:gd name="connsiteY0" fmla="*/ 0 h 609193"/>
              <a:gd name="connsiteX1" fmla="*/ 452811 w 1400447"/>
              <a:gd name="connsiteY1" fmla="*/ 0 h 609193"/>
              <a:gd name="connsiteX2" fmla="*/ 877613 w 1400447"/>
              <a:gd name="connsiteY2" fmla="*/ 0 h 609193"/>
              <a:gd name="connsiteX3" fmla="*/ 1400447 w 1400447"/>
              <a:gd name="connsiteY3" fmla="*/ 0 h 609193"/>
              <a:gd name="connsiteX4" fmla="*/ 1400447 w 1400447"/>
              <a:gd name="connsiteY4" fmla="*/ 609193 h 609193"/>
              <a:gd name="connsiteX5" fmla="*/ 961640 w 1400447"/>
              <a:gd name="connsiteY5" fmla="*/ 609193 h 609193"/>
              <a:gd name="connsiteX6" fmla="*/ 466816 w 1400447"/>
              <a:gd name="connsiteY6" fmla="*/ 609193 h 609193"/>
              <a:gd name="connsiteX7" fmla="*/ 0 w 1400447"/>
              <a:gd name="connsiteY7" fmla="*/ 609193 h 609193"/>
              <a:gd name="connsiteX8" fmla="*/ 0 w 1400447"/>
              <a:gd name="connsiteY8" fmla="*/ 0 h 609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447" h="609193" extrusionOk="0">
                <a:moveTo>
                  <a:pt x="0" y="0"/>
                </a:moveTo>
                <a:cubicBezTo>
                  <a:pt x="109312" y="11102"/>
                  <a:pt x="259272" y="20482"/>
                  <a:pt x="452811" y="0"/>
                </a:cubicBezTo>
                <a:cubicBezTo>
                  <a:pt x="646350" y="-20482"/>
                  <a:pt x="705529" y="15807"/>
                  <a:pt x="877613" y="0"/>
                </a:cubicBezTo>
                <a:cubicBezTo>
                  <a:pt x="1049697" y="-15807"/>
                  <a:pt x="1143569" y="16267"/>
                  <a:pt x="1400447" y="0"/>
                </a:cubicBezTo>
                <a:cubicBezTo>
                  <a:pt x="1401971" y="233680"/>
                  <a:pt x="1426370" y="436188"/>
                  <a:pt x="1400447" y="609193"/>
                </a:cubicBezTo>
                <a:cubicBezTo>
                  <a:pt x="1279242" y="589860"/>
                  <a:pt x="1105110" y="612653"/>
                  <a:pt x="961640" y="609193"/>
                </a:cubicBezTo>
                <a:cubicBezTo>
                  <a:pt x="818170" y="605733"/>
                  <a:pt x="706828" y="613641"/>
                  <a:pt x="466816" y="609193"/>
                </a:cubicBezTo>
                <a:cubicBezTo>
                  <a:pt x="226804" y="604745"/>
                  <a:pt x="207360" y="604584"/>
                  <a:pt x="0" y="609193"/>
                </a:cubicBezTo>
                <a:cubicBezTo>
                  <a:pt x="2225" y="315227"/>
                  <a:pt x="19261" y="174610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B7F6E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6FBAE8A-64E7-F2D1-E5A8-39A52BE0251C}"/>
              </a:ext>
            </a:extLst>
          </p:cNvPr>
          <p:cNvSpPr/>
          <p:nvPr/>
        </p:nvSpPr>
        <p:spPr>
          <a:xfrm>
            <a:off x="6350786" y="4048532"/>
            <a:ext cx="1400447" cy="609193"/>
          </a:xfrm>
          <a:custGeom>
            <a:avLst/>
            <a:gdLst>
              <a:gd name="connsiteX0" fmla="*/ 0 w 1400447"/>
              <a:gd name="connsiteY0" fmla="*/ 0 h 609193"/>
              <a:gd name="connsiteX1" fmla="*/ 452811 w 1400447"/>
              <a:gd name="connsiteY1" fmla="*/ 0 h 609193"/>
              <a:gd name="connsiteX2" fmla="*/ 877613 w 1400447"/>
              <a:gd name="connsiteY2" fmla="*/ 0 h 609193"/>
              <a:gd name="connsiteX3" fmla="*/ 1400447 w 1400447"/>
              <a:gd name="connsiteY3" fmla="*/ 0 h 609193"/>
              <a:gd name="connsiteX4" fmla="*/ 1400447 w 1400447"/>
              <a:gd name="connsiteY4" fmla="*/ 609193 h 609193"/>
              <a:gd name="connsiteX5" fmla="*/ 961640 w 1400447"/>
              <a:gd name="connsiteY5" fmla="*/ 609193 h 609193"/>
              <a:gd name="connsiteX6" fmla="*/ 466816 w 1400447"/>
              <a:gd name="connsiteY6" fmla="*/ 609193 h 609193"/>
              <a:gd name="connsiteX7" fmla="*/ 0 w 1400447"/>
              <a:gd name="connsiteY7" fmla="*/ 609193 h 609193"/>
              <a:gd name="connsiteX8" fmla="*/ 0 w 1400447"/>
              <a:gd name="connsiteY8" fmla="*/ 0 h 609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447" h="609193" extrusionOk="0">
                <a:moveTo>
                  <a:pt x="0" y="0"/>
                </a:moveTo>
                <a:cubicBezTo>
                  <a:pt x="109312" y="11102"/>
                  <a:pt x="259272" y="20482"/>
                  <a:pt x="452811" y="0"/>
                </a:cubicBezTo>
                <a:cubicBezTo>
                  <a:pt x="646350" y="-20482"/>
                  <a:pt x="705529" y="15807"/>
                  <a:pt x="877613" y="0"/>
                </a:cubicBezTo>
                <a:cubicBezTo>
                  <a:pt x="1049697" y="-15807"/>
                  <a:pt x="1143569" y="16267"/>
                  <a:pt x="1400447" y="0"/>
                </a:cubicBezTo>
                <a:cubicBezTo>
                  <a:pt x="1401971" y="233680"/>
                  <a:pt x="1426370" y="436188"/>
                  <a:pt x="1400447" y="609193"/>
                </a:cubicBezTo>
                <a:cubicBezTo>
                  <a:pt x="1279242" y="589860"/>
                  <a:pt x="1105110" y="612653"/>
                  <a:pt x="961640" y="609193"/>
                </a:cubicBezTo>
                <a:cubicBezTo>
                  <a:pt x="818170" y="605733"/>
                  <a:pt x="706828" y="613641"/>
                  <a:pt x="466816" y="609193"/>
                </a:cubicBezTo>
                <a:cubicBezTo>
                  <a:pt x="226804" y="604745"/>
                  <a:pt x="207360" y="604584"/>
                  <a:pt x="0" y="609193"/>
                </a:cubicBezTo>
                <a:cubicBezTo>
                  <a:pt x="2225" y="315227"/>
                  <a:pt x="19261" y="174610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B7F6E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E7691B5-DEAE-6812-D464-A09904990D43}"/>
              </a:ext>
            </a:extLst>
          </p:cNvPr>
          <p:cNvGrpSpPr/>
          <p:nvPr/>
        </p:nvGrpSpPr>
        <p:grpSpPr>
          <a:xfrm>
            <a:off x="4263713" y="480260"/>
            <a:ext cx="2896155" cy="3676337"/>
            <a:chOff x="4263713" y="480260"/>
            <a:chExt cx="2896155" cy="3676337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755A879-32CF-09D7-4CDE-E39737BA0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1525" y="480260"/>
              <a:ext cx="2628343" cy="2977111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sp>
          <p:nvSpPr>
            <p:cNvPr id="18" name="화살표: 오른쪽 17">
              <a:extLst>
                <a:ext uri="{FF2B5EF4-FFF2-40B4-BE49-F238E27FC236}">
                  <a16:creationId xmlns:a16="http://schemas.microsoft.com/office/drawing/2014/main" id="{86AF68C4-17B0-BA93-5178-3324D2E031F3}"/>
                </a:ext>
              </a:extLst>
            </p:cNvPr>
            <p:cNvSpPr/>
            <p:nvPr/>
          </p:nvSpPr>
          <p:spPr>
            <a:xfrm rot="18765488">
              <a:off x="4064337" y="3510701"/>
              <a:ext cx="845272" cy="446519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4D3D2BD-3F76-1FFA-34E9-09B6B67091AE}"/>
              </a:ext>
            </a:extLst>
          </p:cNvPr>
          <p:cNvGrpSpPr/>
          <p:nvPr/>
        </p:nvGrpSpPr>
        <p:grpSpPr>
          <a:xfrm>
            <a:off x="7701340" y="810109"/>
            <a:ext cx="2039632" cy="3346488"/>
            <a:chOff x="7701340" y="810109"/>
            <a:chExt cx="2039632" cy="3346488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62FAD3D4-C90C-070A-5E15-506EA44B6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69420" y="810109"/>
              <a:ext cx="1371552" cy="2844700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sp>
          <p:nvSpPr>
            <p:cNvPr id="19" name="화살표: 오른쪽 18">
              <a:extLst>
                <a:ext uri="{FF2B5EF4-FFF2-40B4-BE49-F238E27FC236}">
                  <a16:creationId xmlns:a16="http://schemas.microsoft.com/office/drawing/2014/main" id="{8B6810F4-332A-3731-42B2-4A8D750F6FE6}"/>
                </a:ext>
              </a:extLst>
            </p:cNvPr>
            <p:cNvSpPr/>
            <p:nvPr/>
          </p:nvSpPr>
          <p:spPr>
            <a:xfrm rot="18765488">
              <a:off x="7501964" y="3510701"/>
              <a:ext cx="845272" cy="446519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471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E4062-DD06-5304-A0BE-038D3D916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2E81F7F-1021-3D7E-3BCF-6599499BF9E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D248EC6-2BA5-8DB9-8C92-37C3C91E5CC6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6738391D-48D1-A20E-B26F-CE1145E5B275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E9723410-0C5C-C523-ED1B-F57AEF068E3F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AC50B92-69A5-FB79-5676-F92B74F359C2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7AC85D1-AC1E-FE0A-645A-3F5256523BF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41D06CA-6119-D965-A7F9-D3C88244F3FA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22E2FA2-4F25-DD24-9D42-F5D16C39F784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구글 트렌드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0223A-5774-E88D-2A29-5020AB53F1C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19013D5-09CD-7641-7423-D69261A5FAB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7AE271B6-2F66-7844-FE68-26D7E05D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29"/>
          <a:stretch/>
        </p:blipFill>
        <p:spPr>
          <a:xfrm>
            <a:off x="3416486" y="1470984"/>
            <a:ext cx="2699267" cy="6341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5D0B3D-8F77-20A2-05CD-5F0F9A0B5FE7}"/>
              </a:ext>
            </a:extLst>
          </p:cNvPr>
          <p:cNvSpPr txBox="1"/>
          <p:nvPr/>
        </p:nvSpPr>
        <p:spPr>
          <a:xfrm>
            <a:off x="1074221" y="2176746"/>
            <a:ext cx="7094697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시간 흐름에 따른 관심도 변화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444BBFB-E75F-A11F-A350-CC4D60A8A7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9432" y="3789433"/>
            <a:ext cx="6729951" cy="22025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08FD2E-E116-E6E5-61E9-F21F0CF3A8B9}"/>
              </a:ext>
            </a:extLst>
          </p:cNvPr>
          <p:cNvSpPr txBox="1"/>
          <p:nvPr/>
        </p:nvSpPr>
        <p:spPr>
          <a:xfrm>
            <a:off x="1884633" y="2846806"/>
            <a:ext cx="8316641" cy="1597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100" b="0" i="0" dirty="0">
                <a:effectLst/>
                <a:latin typeface="프리젠테이션 3 Light" pitchFamily="2" charset="-127"/>
                <a:ea typeface="프리젠테이션 3 Light" pitchFamily="2" charset="-127"/>
              </a:rPr>
              <a:t>수치는 특정 지역 및 기간을 기준으로 차트에서 </a:t>
            </a:r>
            <a:r>
              <a:rPr lang="ko-KR" altLang="en-US" sz="2100" b="0" i="0" dirty="0">
                <a:effectLst/>
                <a:highlight>
                  <a:srgbClr val="A3D9D1"/>
                </a:highlight>
                <a:latin typeface="프리젠테이션 3 Light" pitchFamily="2" charset="-127"/>
                <a:ea typeface="프리젠테이션 3 Light" pitchFamily="2" charset="-127"/>
              </a:rPr>
              <a:t>가장 높은 지점</a:t>
            </a:r>
            <a:r>
              <a:rPr lang="ko-KR" altLang="en-US" sz="2100" b="0" i="0" dirty="0">
                <a:effectLst/>
                <a:latin typeface="프리젠테이션 3 Light" pitchFamily="2" charset="-127"/>
                <a:ea typeface="프리젠테이션 3 Light" pitchFamily="2" charset="-127"/>
              </a:rPr>
              <a:t> 대비 검색 관심도를 나타냄</a:t>
            </a:r>
            <a:endParaRPr lang="en-US" altLang="ko-KR" sz="2100" b="0" i="0" dirty="0">
              <a:effectLst/>
              <a:latin typeface="프리젠테이션 3 Light" pitchFamily="2" charset="-127"/>
              <a:ea typeface="프리젠테이션 3 Light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📶 </a:t>
            </a:r>
            <a:r>
              <a:rPr lang="ko-KR" altLang="en-US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검색 빈도가 가장 높은 검색어의 경우 </a:t>
            </a:r>
            <a:r>
              <a:rPr lang="en-US" altLang="ko-KR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100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📶 </a:t>
            </a:r>
            <a:r>
              <a:rPr lang="ko-KR" altLang="en-US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검색 빈도가 그 절반 정도인 검색어의 경우 </a:t>
            </a:r>
            <a:r>
              <a:rPr lang="en-US" altLang="ko-KR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50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📶 </a:t>
            </a:r>
            <a:r>
              <a:rPr lang="ko-KR" altLang="en-US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해당 검색어에 대한 데이터가 충분하지 않은 경우 </a:t>
            </a:r>
            <a:r>
              <a:rPr lang="en-US" altLang="ko-KR" b="0" i="0" dirty="0">
                <a:effectLst/>
                <a:latin typeface="프리젠테이션 4 Regular" pitchFamily="2" charset="-127"/>
                <a:ea typeface="프리젠테이션 4 Regular" pitchFamily="2" charset="-127"/>
              </a:rPr>
              <a:t>0</a:t>
            </a:r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82D82577-90BD-F8A2-CD8C-5CDE279AAE5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1001" y="3841071"/>
            <a:ext cx="704949" cy="54776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5353921D-52AF-75AE-0045-C9C6605902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2432" y="4751850"/>
            <a:ext cx="752843" cy="50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8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FA5C4-9B19-0A72-AD57-DA5F0797C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62480C7-D5F3-3FA7-285B-C869CB67301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EC5409E-515C-AC42-8379-318BDD5A86B7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5667776-97CC-9870-3999-5A1175F3D869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BF30136D-63A1-15A4-3015-A8978E7F8E2F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537B3BA-D225-BA6F-FE8B-4F451AA116DB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EC8F057-AB22-96B6-F02D-70E0EE18BC9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1367858-C5E3-8C6C-C92C-A21368CCFA3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E2F1D33-129A-5B36-CE73-F3FAF2C8BA16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1FB5EE-5DBA-3132-25A8-F45E60D5155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FD0C61F-8B44-256D-AE98-0A29BBC7FC5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3EF69A7-84CC-BC2D-E38C-A82CA2C2CEB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9432" y="3789433"/>
            <a:ext cx="6729951" cy="220253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A7A7971B-DC40-C320-5F91-08D705916F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1001" y="3841071"/>
            <a:ext cx="704949" cy="54776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C0603C80-47E3-C4EB-C26E-FBFFD169CC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2432" y="4751850"/>
            <a:ext cx="752843" cy="5018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73030C-62D8-E1E7-3D46-EBC3427509BB}"/>
              </a:ext>
            </a:extLst>
          </p:cNvPr>
          <p:cNvSpPr txBox="1"/>
          <p:nvPr/>
        </p:nvSpPr>
        <p:spPr>
          <a:xfrm>
            <a:off x="1074221" y="2176746"/>
            <a:ext cx="9149642" cy="1974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두 개 이상 변인이 얼마나 관련이 있는가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✅시각화 차트를 통해 파악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✅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피어슨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상관계수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몸무게 등 정규분포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),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스피어만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순위 상관계수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검색량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등 정규분포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X)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673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64A2E-AD51-77DD-D9E3-68046E220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82C7484-B693-F685-C5DC-F5FC7167A16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AB2C7CED-7466-1C01-617B-4296DF91602C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971069B8-1C73-4131-47E5-5C1387335BBE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70AB1E5C-8F59-0238-3C91-8EA35FE2A3A9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4BB04882-6520-DB7E-6749-BB092271E529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E5FD14C-4968-2989-DF80-11FAB3F754C1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76B02E87-D9BE-7948-90C6-3C2F215D02B4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27BEB71-CE90-A566-82C7-1FED4887FCE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AD2477-8EDF-693D-0FCF-6F81B7F9DD6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F990DFE-5637-0330-B5BA-E22A8C451A1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284B4B-F20C-2867-9C88-195EE9BC3F24}"/>
              </a:ext>
            </a:extLst>
          </p:cNvPr>
          <p:cNvSpPr txBox="1"/>
          <p:nvPr/>
        </p:nvSpPr>
        <p:spPr>
          <a:xfrm>
            <a:off x="1074221" y="2176746"/>
            <a:ext cx="8498404" cy="1974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피어슨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상관계수 분석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산점도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(scatter plot)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를 통해 선형성 여부 먼저 확인해야 함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인과관계를 뜻하지 않음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데이터가 정규 분포를 따라야 함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936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2E81D-8344-8D67-3F98-EAE1E7F8D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D9C64D9-2381-5781-954E-13963C0A262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B8D36C-E622-0EF4-E93D-DBCA13C0EB22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AF5085FF-7854-17D9-66A2-9B023E2BDFF0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4F6D7CB5-FA2F-D7F2-8743-5CBE1428E41D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7C73DAE-3216-467D-5F76-D5FFA3CB99D4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76A897F1-BA96-8E3C-0C86-5AC90999EFE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65DE9D16-49B3-910C-3E41-47D3D4D9FB1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4D67C2B-7704-FE9E-6248-A3C42D5A888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B6344D-3B9F-3CA1-F756-25C9127815A7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B62FD05-EA51-6D6A-112D-EE0BDE664E3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643EE82-A520-9F90-10B4-FEEA61576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34" y="2904684"/>
            <a:ext cx="8138145" cy="28330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35C05A-ABCD-921D-46DE-FF1E7D44B8BF}"/>
              </a:ext>
            </a:extLst>
          </p:cNvPr>
          <p:cNvSpPr txBox="1"/>
          <p:nvPr/>
        </p:nvSpPr>
        <p:spPr>
          <a:xfrm>
            <a:off x="1074221" y="2176746"/>
            <a:ext cx="8498404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피어슨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상관계수 분석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3739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0C8C5-A52B-C22D-506B-7C6000CA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97B1622-FD54-476C-BF3C-D60A7517A4D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053E579-1B01-EFA1-E938-1CD409E3A568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BED5AA98-3753-6220-7EB8-DC0737323326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02043869-A78C-74DA-35B0-46A5E0337B97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217F5B8-CF09-9021-CE0E-6B60A7ADD96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3102CB45-9641-364D-0AE0-8C4650E404AA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0C9634-806D-326E-E053-50252BBA3EEE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AEACEDF-8222-8CBE-95AF-D7716319D1C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BCBC4D-8943-CBC2-ADAF-CA8786AA30CA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70DEE2A-C1DF-668A-E9ED-6354739C441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0413B2-2901-FCB3-F4D7-8E2BE0E1EB05}"/>
              </a:ext>
            </a:extLst>
          </p:cNvPr>
          <p:cNvSpPr txBox="1"/>
          <p:nvPr/>
        </p:nvSpPr>
        <p:spPr>
          <a:xfrm>
            <a:off x="1074221" y="2176746"/>
            <a:ext cx="8498404" cy="2459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스피어만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순위 분석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값 자체가 아니라 순위를 비교하여 두 변수 간의 상관 관계 측정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극단값의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영향 작음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인과관계를 뜻하지 않음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④ 만족도 점수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평점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등수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설문 순위 자료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6077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743CB-3386-8988-BD42-4094C0574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F50DCA3-1811-3B49-B434-2E764EFB2C2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4AC98A0-95EE-3EA6-2718-2C3279A3366A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A27F254B-86EB-F519-1C9D-C7A992D957E1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96F32E99-8EFE-0C86-B49F-86455B478B7A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0060625-FD6E-B5F3-04CD-7B91B274070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BC96A21-9A5A-D004-12A3-F76B78E89BA3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87C2354-575F-8029-1E91-29A377DAD7C4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286CE09-FC9A-541D-38F4-0C889AC3CD89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E3D8C6-004F-9499-309A-BC9E054114F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6DBF4EA-02AE-2BBD-E68B-29DD59F65A4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B2EB91-9E32-240B-1160-F51FD49FBF19}"/>
              </a:ext>
            </a:extLst>
          </p:cNvPr>
          <p:cNvSpPr txBox="1"/>
          <p:nvPr/>
        </p:nvSpPr>
        <p:spPr>
          <a:xfrm>
            <a:off x="1074221" y="2176746"/>
            <a:ext cx="8498404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스피어만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순위 분석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78456BB-FC67-4CEF-9F53-E6F516961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34" y="2888269"/>
            <a:ext cx="8101748" cy="276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19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8B3D0-51BF-F81F-E727-73F44CAF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7E08DF8-DAB6-5892-BE1F-34F38531A70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945B055-8AF0-3F63-5105-FA27720743FD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A5C60DC5-CD96-9D3D-24F6-2B940DEA5F2B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23E1AC0-F416-44B6-2908-66F78FCD9B9A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D13A1BC-AAE1-FB79-E2DC-C09D9BD9D9A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A1FC0F21-8EBE-7C0B-FCC5-EB021A0225ED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A9AC0320-46A9-17D6-FB62-E57B4B89481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DE3062B-3B36-4351-4645-D1339FC11A95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F14A7-D33F-9402-8400-1387DECBFEF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0E1A98D-28FC-5B14-B016-30D14B55956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EE8102-4EEF-4B62-C8A0-3F9F6F10693B}"/>
              </a:ext>
            </a:extLst>
          </p:cNvPr>
          <p:cNvSpPr txBox="1"/>
          <p:nvPr/>
        </p:nvSpPr>
        <p:spPr>
          <a:xfrm>
            <a:off x="1074221" y="2176746"/>
            <a:ext cx="10083306" cy="294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유의확률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(p-value)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분석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귀무가설과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대립가설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	-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귀무가설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두 변수 사이에는 아무 관계가 없다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	-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대립가설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두 변수 사이에는 관계가 있다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p-value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는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귀무가설이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참이라는 가정 하에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상관계수 이상으로 극단적인 결과가 나올 확률의 값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상관분석이나 회귀분석에서 사용하는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p-value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는 데이터의 독립성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정규성이 필요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7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10BE0-1680-13C9-8844-130E34B39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F68A4A8-A708-DDA6-20E2-9D33500D1F2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0E61C67-43E0-6590-F3F3-9C19759FBB82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FCA25A88-D5A8-6175-6083-AB71B1F49D2C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D7567A2-2546-51C2-6A1F-171DF65B31A1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1678FAA-4D7E-8C92-121D-E74DECF5681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2E7AE9DD-51D7-1AAB-F1D0-3F894998787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550A5A6-03D3-0312-1901-6EFD5E25E24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249E265-D7E7-F89E-A6BC-0744375D0CA4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85981D-A7D6-E71E-DC10-44B32FE1394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174F28-2C11-0052-39A4-0EDDD3FBDF3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BB13C3-C437-106D-A8E4-36DDF49F1F8F}"/>
              </a:ext>
            </a:extLst>
          </p:cNvPr>
          <p:cNvSpPr txBox="1"/>
          <p:nvPr/>
        </p:nvSpPr>
        <p:spPr>
          <a:xfrm>
            <a:off x="1074221" y="2176746"/>
            <a:ext cx="10083306" cy="1974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CCF(Cross-Correlation Function)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시간의 흐름에 따라 변화하는 데이터 변인들의 상관계수 계산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시간에 따른 연관성과 선후관계 분석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누가 먼저 움직이고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누가 나중에 따라오는지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시간차를 조정하면서 상관계수가 어떻게 달라지는지 관찰 가능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21FBA63-97E6-38BC-B554-07BAA66F6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086" y="4377318"/>
            <a:ext cx="7847989" cy="16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14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68AE7-7828-BD63-6CBA-32C2A97E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B8F3625-7C11-3B15-24C6-2049F386466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7565CBF-6B87-8C38-9D91-616F114A89C7}"/>
              </a:ext>
            </a:extLst>
          </p:cNvPr>
          <p:cNvSpPr/>
          <p:nvPr/>
        </p:nvSpPr>
        <p:spPr>
          <a:xfrm>
            <a:off x="805056" y="1298759"/>
            <a:ext cx="10641877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570BF82-B7C9-1628-2C96-294E85413572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E2DAF8B-A9B9-3D6C-568B-350E84D609D9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D9733797-E387-2BB7-FC5B-29622722BB1D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9DF26EB3-06AD-108E-68C9-6D4DB03844D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646DF46-DC9A-965F-7ADE-D51AAFC20591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구글 트렌드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B5B94-49AB-2AAC-4E22-95552505A07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5886AF6-E56A-C088-E395-C8E6C3C9D38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20FE0DB-6D5C-2A01-0A00-1439371B5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577" y="2825681"/>
            <a:ext cx="8299929" cy="299359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32B8489-AF0A-B598-20C7-7DE78D9DF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821" y="1937726"/>
            <a:ext cx="1320888" cy="60663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1597212-2E84-0018-335C-F601FE1D90A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6329" y="4557069"/>
            <a:ext cx="785922" cy="70971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9318C37-4107-6E39-F855-59DFD0AA22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9641" y="3247496"/>
            <a:ext cx="856353" cy="639685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69E71263-67EA-7F92-15D5-507CE1692758}"/>
              </a:ext>
            </a:extLst>
          </p:cNvPr>
          <p:cNvSpPr/>
          <p:nvPr/>
        </p:nvSpPr>
        <p:spPr>
          <a:xfrm>
            <a:off x="9316041" y="1973202"/>
            <a:ext cx="1400447" cy="609193"/>
          </a:xfrm>
          <a:custGeom>
            <a:avLst/>
            <a:gdLst>
              <a:gd name="connsiteX0" fmla="*/ 0 w 1400447"/>
              <a:gd name="connsiteY0" fmla="*/ 0 h 609193"/>
              <a:gd name="connsiteX1" fmla="*/ 452811 w 1400447"/>
              <a:gd name="connsiteY1" fmla="*/ 0 h 609193"/>
              <a:gd name="connsiteX2" fmla="*/ 877613 w 1400447"/>
              <a:gd name="connsiteY2" fmla="*/ 0 h 609193"/>
              <a:gd name="connsiteX3" fmla="*/ 1400447 w 1400447"/>
              <a:gd name="connsiteY3" fmla="*/ 0 h 609193"/>
              <a:gd name="connsiteX4" fmla="*/ 1400447 w 1400447"/>
              <a:gd name="connsiteY4" fmla="*/ 609193 h 609193"/>
              <a:gd name="connsiteX5" fmla="*/ 961640 w 1400447"/>
              <a:gd name="connsiteY5" fmla="*/ 609193 h 609193"/>
              <a:gd name="connsiteX6" fmla="*/ 466816 w 1400447"/>
              <a:gd name="connsiteY6" fmla="*/ 609193 h 609193"/>
              <a:gd name="connsiteX7" fmla="*/ 0 w 1400447"/>
              <a:gd name="connsiteY7" fmla="*/ 609193 h 609193"/>
              <a:gd name="connsiteX8" fmla="*/ 0 w 1400447"/>
              <a:gd name="connsiteY8" fmla="*/ 0 h 609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0447" h="609193" extrusionOk="0">
                <a:moveTo>
                  <a:pt x="0" y="0"/>
                </a:moveTo>
                <a:cubicBezTo>
                  <a:pt x="109312" y="11102"/>
                  <a:pt x="259272" y="20482"/>
                  <a:pt x="452811" y="0"/>
                </a:cubicBezTo>
                <a:cubicBezTo>
                  <a:pt x="646350" y="-20482"/>
                  <a:pt x="705529" y="15807"/>
                  <a:pt x="877613" y="0"/>
                </a:cubicBezTo>
                <a:cubicBezTo>
                  <a:pt x="1049697" y="-15807"/>
                  <a:pt x="1143569" y="16267"/>
                  <a:pt x="1400447" y="0"/>
                </a:cubicBezTo>
                <a:cubicBezTo>
                  <a:pt x="1401971" y="233680"/>
                  <a:pt x="1426370" y="436188"/>
                  <a:pt x="1400447" y="609193"/>
                </a:cubicBezTo>
                <a:cubicBezTo>
                  <a:pt x="1279242" y="589860"/>
                  <a:pt x="1105110" y="612653"/>
                  <a:pt x="961640" y="609193"/>
                </a:cubicBezTo>
                <a:cubicBezTo>
                  <a:pt x="818170" y="605733"/>
                  <a:pt x="706828" y="613641"/>
                  <a:pt x="466816" y="609193"/>
                </a:cubicBezTo>
                <a:cubicBezTo>
                  <a:pt x="226804" y="604745"/>
                  <a:pt x="207360" y="604584"/>
                  <a:pt x="0" y="609193"/>
                </a:cubicBezTo>
                <a:cubicBezTo>
                  <a:pt x="2225" y="315227"/>
                  <a:pt x="19261" y="174610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B7F6E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4374B55F-67DE-0F1A-3C9C-C91FC2F82A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229"/>
          <a:stretch/>
        </p:blipFill>
        <p:spPr>
          <a:xfrm>
            <a:off x="3416486" y="1470984"/>
            <a:ext cx="2699267" cy="63415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9C509CD-63A0-2C6B-0C22-00137E3972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5627" y="1780945"/>
            <a:ext cx="6420746" cy="3296110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64491510-F081-7ADA-A968-0EC5D99F84B2}"/>
              </a:ext>
            </a:extLst>
          </p:cNvPr>
          <p:cNvGrpSpPr/>
          <p:nvPr/>
        </p:nvGrpSpPr>
        <p:grpSpPr>
          <a:xfrm>
            <a:off x="6790555" y="3665076"/>
            <a:ext cx="1638409" cy="1365697"/>
            <a:chOff x="6790555" y="3665076"/>
            <a:chExt cx="1638409" cy="1365697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199664D-1134-E0F5-0DB6-E99A1ECF7B1D}"/>
                </a:ext>
              </a:extLst>
            </p:cNvPr>
            <p:cNvSpPr/>
            <p:nvPr/>
          </p:nvSpPr>
          <p:spPr>
            <a:xfrm>
              <a:off x="6790555" y="4421580"/>
              <a:ext cx="1400447" cy="609193"/>
            </a:xfrm>
            <a:custGeom>
              <a:avLst/>
              <a:gdLst>
                <a:gd name="connsiteX0" fmla="*/ 0 w 1400447"/>
                <a:gd name="connsiteY0" fmla="*/ 0 h 609193"/>
                <a:gd name="connsiteX1" fmla="*/ 452811 w 1400447"/>
                <a:gd name="connsiteY1" fmla="*/ 0 h 609193"/>
                <a:gd name="connsiteX2" fmla="*/ 877613 w 1400447"/>
                <a:gd name="connsiteY2" fmla="*/ 0 h 609193"/>
                <a:gd name="connsiteX3" fmla="*/ 1400447 w 1400447"/>
                <a:gd name="connsiteY3" fmla="*/ 0 h 609193"/>
                <a:gd name="connsiteX4" fmla="*/ 1400447 w 1400447"/>
                <a:gd name="connsiteY4" fmla="*/ 609193 h 609193"/>
                <a:gd name="connsiteX5" fmla="*/ 961640 w 1400447"/>
                <a:gd name="connsiteY5" fmla="*/ 609193 h 609193"/>
                <a:gd name="connsiteX6" fmla="*/ 466816 w 1400447"/>
                <a:gd name="connsiteY6" fmla="*/ 609193 h 609193"/>
                <a:gd name="connsiteX7" fmla="*/ 0 w 1400447"/>
                <a:gd name="connsiteY7" fmla="*/ 609193 h 609193"/>
                <a:gd name="connsiteX8" fmla="*/ 0 w 1400447"/>
                <a:gd name="connsiteY8" fmla="*/ 0 h 60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0447" h="609193" extrusionOk="0">
                  <a:moveTo>
                    <a:pt x="0" y="0"/>
                  </a:moveTo>
                  <a:cubicBezTo>
                    <a:pt x="109312" y="11102"/>
                    <a:pt x="259272" y="20482"/>
                    <a:pt x="452811" y="0"/>
                  </a:cubicBezTo>
                  <a:cubicBezTo>
                    <a:pt x="646350" y="-20482"/>
                    <a:pt x="705529" y="15807"/>
                    <a:pt x="877613" y="0"/>
                  </a:cubicBezTo>
                  <a:cubicBezTo>
                    <a:pt x="1049697" y="-15807"/>
                    <a:pt x="1143569" y="16267"/>
                    <a:pt x="1400447" y="0"/>
                  </a:cubicBezTo>
                  <a:cubicBezTo>
                    <a:pt x="1401971" y="233680"/>
                    <a:pt x="1426370" y="436188"/>
                    <a:pt x="1400447" y="609193"/>
                  </a:cubicBezTo>
                  <a:cubicBezTo>
                    <a:pt x="1279242" y="589860"/>
                    <a:pt x="1105110" y="612653"/>
                    <a:pt x="961640" y="609193"/>
                  </a:cubicBezTo>
                  <a:cubicBezTo>
                    <a:pt x="818170" y="605733"/>
                    <a:pt x="706828" y="613641"/>
                    <a:pt x="466816" y="609193"/>
                  </a:cubicBezTo>
                  <a:cubicBezTo>
                    <a:pt x="226804" y="604745"/>
                    <a:pt x="207360" y="604584"/>
                    <a:pt x="0" y="609193"/>
                  </a:cubicBezTo>
                  <a:cubicBezTo>
                    <a:pt x="2225" y="315227"/>
                    <a:pt x="19261" y="174610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화살표: 오른쪽 19">
              <a:extLst>
                <a:ext uri="{FF2B5EF4-FFF2-40B4-BE49-F238E27FC236}">
                  <a16:creationId xmlns:a16="http://schemas.microsoft.com/office/drawing/2014/main" id="{19BB5913-0FC6-A009-CD5F-35AB5C8427DF}"/>
                </a:ext>
              </a:extLst>
            </p:cNvPr>
            <p:cNvSpPr/>
            <p:nvPr/>
          </p:nvSpPr>
          <p:spPr>
            <a:xfrm rot="7959921">
              <a:off x="7745619" y="3838084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23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99E53-CFB0-1851-B4C7-B38FFCF7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CBBF898-B87D-6687-C3AC-F8D1141816B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DE5CB84B-DB23-24D7-7AF1-20BB62647744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A10BB24-FB45-292B-EC8E-1DF9C4E8A349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F6D63F7A-D4B9-A139-EF72-5E50D59F9461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AF0C197E-F9AF-1F36-CDAA-86F22A63646C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E09D26-E8EA-DE87-766D-FC8538BA5064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엑셀을 활용한 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전처리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E251F-A7E1-6AD4-C3EC-26BE0FE2BA38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C77DF7-D026-4AC0-C158-7B045752C00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BF8CCA5-B36A-DEE3-57BB-609AF039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968"/>
          <a:stretch/>
        </p:blipFill>
        <p:spPr>
          <a:xfrm>
            <a:off x="1640313" y="2244099"/>
            <a:ext cx="2362530" cy="367497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0D21C3C-BFFC-7630-D5D4-1ECC7FEA4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929" y="2244099"/>
            <a:ext cx="6383710" cy="2709314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98C17B12-38DB-AF9E-4B2B-3E3FA9C7C91E}"/>
              </a:ext>
            </a:extLst>
          </p:cNvPr>
          <p:cNvGrpSpPr/>
          <p:nvPr/>
        </p:nvGrpSpPr>
        <p:grpSpPr>
          <a:xfrm>
            <a:off x="6851561" y="1261765"/>
            <a:ext cx="1140891" cy="1350806"/>
            <a:chOff x="6851561" y="1261765"/>
            <a:chExt cx="1140891" cy="1350806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4A3D2ED-AD53-B889-3AA5-59827E0C7896}"/>
                </a:ext>
              </a:extLst>
            </p:cNvPr>
            <p:cNvSpPr/>
            <p:nvPr/>
          </p:nvSpPr>
          <p:spPr>
            <a:xfrm>
              <a:off x="6851561" y="2052582"/>
              <a:ext cx="553100" cy="559989"/>
            </a:xfrm>
            <a:custGeom>
              <a:avLst/>
              <a:gdLst>
                <a:gd name="connsiteX0" fmla="*/ 0 w 553100"/>
                <a:gd name="connsiteY0" fmla="*/ 0 h 559989"/>
                <a:gd name="connsiteX1" fmla="*/ 553100 w 553100"/>
                <a:gd name="connsiteY1" fmla="*/ 0 h 559989"/>
                <a:gd name="connsiteX2" fmla="*/ 553100 w 553100"/>
                <a:gd name="connsiteY2" fmla="*/ 559989 h 559989"/>
                <a:gd name="connsiteX3" fmla="*/ 0 w 553100"/>
                <a:gd name="connsiteY3" fmla="*/ 559989 h 559989"/>
                <a:gd name="connsiteX4" fmla="*/ 0 w 553100"/>
                <a:gd name="connsiteY4" fmla="*/ 0 h 559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100" h="559989" extrusionOk="0">
                  <a:moveTo>
                    <a:pt x="0" y="0"/>
                  </a:moveTo>
                  <a:cubicBezTo>
                    <a:pt x="224076" y="18062"/>
                    <a:pt x="297519" y="18892"/>
                    <a:pt x="553100" y="0"/>
                  </a:cubicBezTo>
                  <a:cubicBezTo>
                    <a:pt x="578966" y="115363"/>
                    <a:pt x="539632" y="309721"/>
                    <a:pt x="553100" y="559989"/>
                  </a:cubicBezTo>
                  <a:cubicBezTo>
                    <a:pt x="295216" y="586313"/>
                    <a:pt x="206321" y="561864"/>
                    <a:pt x="0" y="559989"/>
                  </a:cubicBezTo>
                  <a:cubicBezTo>
                    <a:pt x="22008" y="394716"/>
                    <a:pt x="16697" y="170580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화살표: 오른쪽 11">
              <a:extLst>
                <a:ext uri="{FF2B5EF4-FFF2-40B4-BE49-F238E27FC236}">
                  <a16:creationId xmlns:a16="http://schemas.microsoft.com/office/drawing/2014/main" id="{6D3BF224-478D-4609-D0E4-A1021517C6FA}"/>
                </a:ext>
              </a:extLst>
            </p:cNvPr>
            <p:cNvSpPr/>
            <p:nvPr/>
          </p:nvSpPr>
          <p:spPr>
            <a:xfrm rot="7959921">
              <a:off x="7309107" y="1434773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75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9E8FF-0B7F-A0E3-2883-C61F1765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E10F745-B708-81BC-2E36-D406782AD1D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C37483D-3AFF-66F6-D360-841C9DD832BD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3A1B899-90AF-7D99-1602-F201DCD0E25B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C153369-25C5-A6E5-3574-5FE2B09ADD14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1331EE91-FE93-ABA7-74B1-C4782D1CAA8E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8C5696-03BF-465C-E6DC-A5409E7C039B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엑셀을 활용한 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전처리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6C0E8-E4E9-4E4A-E540-E881DCC9B38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6AC0D8B-3465-3236-C5F3-994CEE7D21F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06F94CD-1F00-D26D-4F69-3836B0233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66" y="2329587"/>
            <a:ext cx="8478433" cy="1495634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524B36AB-98CE-5DF8-11D6-F388205C480F}"/>
              </a:ext>
            </a:extLst>
          </p:cNvPr>
          <p:cNvGrpSpPr/>
          <p:nvPr/>
        </p:nvGrpSpPr>
        <p:grpSpPr>
          <a:xfrm>
            <a:off x="1889760" y="2605988"/>
            <a:ext cx="1071492" cy="1685449"/>
            <a:chOff x="1889760" y="2605988"/>
            <a:chExt cx="1071492" cy="168544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3EA4D8BA-0A93-E25E-729B-AA5D6071B97E}"/>
                </a:ext>
              </a:extLst>
            </p:cNvPr>
            <p:cNvSpPr/>
            <p:nvPr/>
          </p:nvSpPr>
          <p:spPr>
            <a:xfrm>
              <a:off x="1889760" y="2605988"/>
              <a:ext cx="594041" cy="823012"/>
            </a:xfrm>
            <a:custGeom>
              <a:avLst/>
              <a:gdLst>
                <a:gd name="connsiteX0" fmla="*/ 0 w 594041"/>
                <a:gd name="connsiteY0" fmla="*/ 0 h 823012"/>
                <a:gd name="connsiteX1" fmla="*/ 594041 w 594041"/>
                <a:gd name="connsiteY1" fmla="*/ 0 h 823012"/>
                <a:gd name="connsiteX2" fmla="*/ 594041 w 594041"/>
                <a:gd name="connsiteY2" fmla="*/ 386816 h 823012"/>
                <a:gd name="connsiteX3" fmla="*/ 594041 w 594041"/>
                <a:gd name="connsiteY3" fmla="*/ 823012 h 823012"/>
                <a:gd name="connsiteX4" fmla="*/ 0 w 594041"/>
                <a:gd name="connsiteY4" fmla="*/ 823012 h 823012"/>
                <a:gd name="connsiteX5" fmla="*/ 0 w 594041"/>
                <a:gd name="connsiteY5" fmla="*/ 419736 h 823012"/>
                <a:gd name="connsiteX6" fmla="*/ 0 w 594041"/>
                <a:gd name="connsiteY6" fmla="*/ 0 h 82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041" h="823012" extrusionOk="0">
                  <a:moveTo>
                    <a:pt x="0" y="0"/>
                  </a:moveTo>
                  <a:cubicBezTo>
                    <a:pt x="196140" y="-25585"/>
                    <a:pt x="466269" y="15544"/>
                    <a:pt x="594041" y="0"/>
                  </a:cubicBezTo>
                  <a:cubicBezTo>
                    <a:pt x="580896" y="165651"/>
                    <a:pt x="606257" y="266811"/>
                    <a:pt x="594041" y="386816"/>
                  </a:cubicBezTo>
                  <a:cubicBezTo>
                    <a:pt x="581825" y="506821"/>
                    <a:pt x="584745" y="690845"/>
                    <a:pt x="594041" y="823012"/>
                  </a:cubicBezTo>
                  <a:cubicBezTo>
                    <a:pt x="387611" y="809885"/>
                    <a:pt x="290012" y="831933"/>
                    <a:pt x="0" y="823012"/>
                  </a:cubicBezTo>
                  <a:cubicBezTo>
                    <a:pt x="-15986" y="632174"/>
                    <a:pt x="-226" y="501226"/>
                    <a:pt x="0" y="419736"/>
                  </a:cubicBezTo>
                  <a:cubicBezTo>
                    <a:pt x="226" y="338246"/>
                    <a:pt x="-15313" y="208095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화살표: 오른쪽 11">
              <a:extLst>
                <a:ext uri="{FF2B5EF4-FFF2-40B4-BE49-F238E27FC236}">
                  <a16:creationId xmlns:a16="http://schemas.microsoft.com/office/drawing/2014/main" id="{3C5421C2-A5FA-72CF-BD07-0D365C81B2FC}"/>
                </a:ext>
              </a:extLst>
            </p:cNvPr>
            <p:cNvSpPr/>
            <p:nvPr/>
          </p:nvSpPr>
          <p:spPr>
            <a:xfrm rot="14362285">
              <a:off x="2277907" y="360809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056B73F-04C9-A485-DE83-968C0B5DE699}"/>
              </a:ext>
            </a:extLst>
          </p:cNvPr>
          <p:cNvSpPr txBox="1"/>
          <p:nvPr/>
        </p:nvSpPr>
        <p:spPr>
          <a:xfrm>
            <a:off x="3069966" y="4185986"/>
            <a:ext cx="8498404" cy="100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어려우시다면 메모장으로 열고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다른 이름으로 저장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엑셀 파일로 저장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엑셀에서 열기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하지만 귀찮아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64672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28C7B-B9A7-09DA-47C2-1BCF874AC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29A9426-04A3-8F7A-FE29-52F27F1688F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0DF1136-259C-2001-FA3F-9A55C3AEE72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187FE7E-6746-1625-9CD3-3A79A0532371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86566654-5A0C-171F-4A2F-C5B1D781F50C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B819916-8338-9DE3-88D4-A7313D80FD08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3932F9-43F4-0575-C735-784F2A95FDBB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엑셀을 활용한 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전처리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D3B5A0-C467-0925-C969-3CE79A1062D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D129D36-6C30-38B2-44BE-9248D7698A1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269FFC7-0DEA-461A-6E7F-5593938D2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263" y="2134053"/>
            <a:ext cx="5277484" cy="3887046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60BFFDB5-4C2D-D942-E2E5-FAF317B2DE89}"/>
              </a:ext>
            </a:extLst>
          </p:cNvPr>
          <p:cNvGrpSpPr/>
          <p:nvPr/>
        </p:nvGrpSpPr>
        <p:grpSpPr>
          <a:xfrm rot="16200000">
            <a:off x="5261275" y="4729259"/>
            <a:ext cx="1071492" cy="1685449"/>
            <a:chOff x="1889760" y="2605988"/>
            <a:chExt cx="1071492" cy="168544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D96BECF3-3731-0A82-0D23-933498B000F8}"/>
                </a:ext>
              </a:extLst>
            </p:cNvPr>
            <p:cNvSpPr/>
            <p:nvPr/>
          </p:nvSpPr>
          <p:spPr>
            <a:xfrm>
              <a:off x="1889760" y="2605988"/>
              <a:ext cx="594041" cy="823012"/>
            </a:xfrm>
            <a:custGeom>
              <a:avLst/>
              <a:gdLst>
                <a:gd name="connsiteX0" fmla="*/ 0 w 594041"/>
                <a:gd name="connsiteY0" fmla="*/ 0 h 823012"/>
                <a:gd name="connsiteX1" fmla="*/ 594041 w 594041"/>
                <a:gd name="connsiteY1" fmla="*/ 0 h 823012"/>
                <a:gd name="connsiteX2" fmla="*/ 594041 w 594041"/>
                <a:gd name="connsiteY2" fmla="*/ 386816 h 823012"/>
                <a:gd name="connsiteX3" fmla="*/ 594041 w 594041"/>
                <a:gd name="connsiteY3" fmla="*/ 823012 h 823012"/>
                <a:gd name="connsiteX4" fmla="*/ 0 w 594041"/>
                <a:gd name="connsiteY4" fmla="*/ 823012 h 823012"/>
                <a:gd name="connsiteX5" fmla="*/ 0 w 594041"/>
                <a:gd name="connsiteY5" fmla="*/ 419736 h 823012"/>
                <a:gd name="connsiteX6" fmla="*/ 0 w 594041"/>
                <a:gd name="connsiteY6" fmla="*/ 0 h 823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4041" h="823012" extrusionOk="0">
                  <a:moveTo>
                    <a:pt x="0" y="0"/>
                  </a:moveTo>
                  <a:cubicBezTo>
                    <a:pt x="196140" y="-25585"/>
                    <a:pt x="466269" y="15544"/>
                    <a:pt x="594041" y="0"/>
                  </a:cubicBezTo>
                  <a:cubicBezTo>
                    <a:pt x="580896" y="165651"/>
                    <a:pt x="606257" y="266811"/>
                    <a:pt x="594041" y="386816"/>
                  </a:cubicBezTo>
                  <a:cubicBezTo>
                    <a:pt x="581825" y="506821"/>
                    <a:pt x="584745" y="690845"/>
                    <a:pt x="594041" y="823012"/>
                  </a:cubicBezTo>
                  <a:cubicBezTo>
                    <a:pt x="387611" y="809885"/>
                    <a:pt x="290012" y="831933"/>
                    <a:pt x="0" y="823012"/>
                  </a:cubicBezTo>
                  <a:cubicBezTo>
                    <a:pt x="-15986" y="632174"/>
                    <a:pt x="-226" y="501226"/>
                    <a:pt x="0" y="419736"/>
                  </a:cubicBezTo>
                  <a:cubicBezTo>
                    <a:pt x="226" y="338246"/>
                    <a:pt x="-15313" y="208095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화살표: 오른쪽 11">
              <a:extLst>
                <a:ext uri="{FF2B5EF4-FFF2-40B4-BE49-F238E27FC236}">
                  <a16:creationId xmlns:a16="http://schemas.microsoft.com/office/drawing/2014/main" id="{BDA14DFE-E5EA-D5AE-3A88-AB0E6762D79A}"/>
                </a:ext>
              </a:extLst>
            </p:cNvPr>
            <p:cNvSpPr/>
            <p:nvPr/>
          </p:nvSpPr>
          <p:spPr>
            <a:xfrm rot="14362285">
              <a:off x="2277907" y="360809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555A42FE-9F19-5AC8-66AF-FD1895EF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689" y="1696154"/>
            <a:ext cx="5277484" cy="3125500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F5D57A-9F41-3262-95E8-AFA8045FEF64}"/>
              </a:ext>
            </a:extLst>
          </p:cNvPr>
          <p:cNvSpPr txBox="1"/>
          <p:nvPr/>
        </p:nvSpPr>
        <p:spPr>
          <a:xfrm>
            <a:off x="7226469" y="5013982"/>
            <a:ext cx="3534487" cy="100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다른 이름으로 저장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-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엑셀 파일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(*.xlsx)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로 저장하세요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5563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0F2B6-5664-088D-4612-367D7FF9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23B6DE-CBCB-88C8-F527-B95F89C93D9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C6F5014-2AB5-62B7-998B-DF85919A8CC5}"/>
              </a:ext>
            </a:extLst>
          </p:cNvPr>
          <p:cNvSpPr/>
          <p:nvPr/>
        </p:nvSpPr>
        <p:spPr>
          <a:xfrm>
            <a:off x="805057" y="1298759"/>
            <a:ext cx="10624943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F0F08DC-2E37-45E3-9625-AEFB1CCBFCD0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B43F3EC5-D346-8264-554C-F98F6D6428E9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73116-60A0-F247-B6D5-E4A982162BF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EED418F-67A7-5A53-7418-9FE12689DB1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5C15FB27-88B3-5C02-8040-F5AE2E131AC9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A5ADD8-7902-FA91-48ED-9D60F7DB8580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ChatGPT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를 활용한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전처리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437CE8-993E-AEC8-DF5C-6216C35AC5FE}"/>
              </a:ext>
            </a:extLst>
          </p:cNvPr>
          <p:cNvSpPr txBox="1"/>
          <p:nvPr/>
        </p:nvSpPr>
        <p:spPr>
          <a:xfrm>
            <a:off x="1074221" y="2176746"/>
            <a:ext cx="8498404" cy="294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*.csv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→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*.xlsx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로 변환할 필요 없음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작업을 한 번에 시키지 말 것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파일 살펴보고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전처리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계획 작성해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 +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파일 첨부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전처리해 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매우 큰 빅데이터 파일은 처리 안되거나 내용이 변경되기도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결국 엑셀로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전처리하는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것이 간편할 때가 많음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E815590-1C53-6624-96AA-F83AD557A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431" y="1471159"/>
            <a:ext cx="4204037" cy="4550799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2645584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E135B-FE25-379E-9771-ADD50E9A7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3301D8E-E5A9-9D89-7552-16689950D3E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9B57CC7-F565-2388-DEAC-61641D20B09A}"/>
              </a:ext>
            </a:extLst>
          </p:cNvPr>
          <p:cNvSpPr/>
          <p:nvPr/>
        </p:nvSpPr>
        <p:spPr>
          <a:xfrm>
            <a:off x="805057" y="1298759"/>
            <a:ext cx="10624943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67C40E2-7C1C-4327-5FA9-B59811C06F2D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6223AA6-9AA6-B8C1-D5EE-A63BD283437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88D24E-4788-11E8-E77B-E6553970B4A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F2546BA-B069-9B4C-4D9D-DC842408406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14051319-3A65-A074-5621-87043D449E57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B3CA9-1268-2888-5306-D0088ADEA459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ChatGPT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를 활용한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전처리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AB642F1-30A5-B77F-BDAF-DA678A30A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262" y="1389938"/>
            <a:ext cx="3732373" cy="472767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6C8C284-A49F-D62F-08B4-B85B058E6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464" y="2455315"/>
            <a:ext cx="3899275" cy="310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133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D8AF4E-341C-167A-A73B-E8C85997E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27FEB7D-027B-171C-061F-201A0200C53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E31AF8F3-4177-FB13-D433-ACB509284CCC}"/>
              </a:ext>
            </a:extLst>
          </p:cNvPr>
          <p:cNvSpPr/>
          <p:nvPr/>
        </p:nvSpPr>
        <p:spPr>
          <a:xfrm>
            <a:off x="805057" y="1298759"/>
            <a:ext cx="10624943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6725706-502A-A84F-A895-F67209DE1F18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02920B9C-B064-16B3-C0A2-29900425E34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AAD270-C308-15D4-B04A-9F20D76A3D7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BCE0A35-B01A-DCF8-D356-7738005E92C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9FB4B58E-5261-0C59-7F5E-B4D298AEF5AC}"/>
              </a:ext>
            </a:extLst>
          </p:cNvPr>
          <p:cNvSpPr/>
          <p:nvPr/>
        </p:nvSpPr>
        <p:spPr>
          <a:xfrm rot="5400000">
            <a:off x="2839133" y="-796978"/>
            <a:ext cx="461666" cy="5069933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48ABC-73E6-EC97-0109-2610B30F35A2}"/>
              </a:ext>
            </a:extLst>
          </p:cNvPr>
          <p:cNvSpPr txBox="1"/>
          <p:nvPr/>
        </p:nvSpPr>
        <p:spPr>
          <a:xfrm>
            <a:off x="871535" y="1507154"/>
            <a:ext cx="485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스피어만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상관 계수 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&amp;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p-value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9BD6DB7-B211-2FE6-4659-EC2F4B2D25B1}"/>
              </a:ext>
            </a:extLst>
          </p:cNvPr>
          <p:cNvGrpSpPr/>
          <p:nvPr/>
        </p:nvGrpSpPr>
        <p:grpSpPr>
          <a:xfrm>
            <a:off x="964221" y="2242422"/>
            <a:ext cx="5513390" cy="3399422"/>
            <a:chOff x="590751" y="1066334"/>
            <a:chExt cx="7834886" cy="4830800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4C56556-6B87-6266-1601-73B1D6EF4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363" b="87455"/>
            <a:stretch/>
          </p:blipFill>
          <p:spPr>
            <a:xfrm>
              <a:off x="590751" y="1066334"/>
              <a:ext cx="7834886" cy="629695"/>
            </a:xfrm>
            <a:prstGeom prst="rect">
              <a:avLst/>
            </a:prstGeom>
          </p:spPr>
        </p:pic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2AAC7608-22AE-910C-D1C4-4D200AA6B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8392"/>
            <a:stretch/>
          </p:blipFill>
          <p:spPr>
            <a:xfrm>
              <a:off x="590751" y="1672063"/>
              <a:ext cx="7834886" cy="4225071"/>
            </a:xfrm>
            <a:prstGeom prst="rect">
              <a:avLst/>
            </a:prstGeom>
          </p:spPr>
        </p:pic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BB5B0A4-A470-2372-2122-89EDC810EFAD}"/>
              </a:ext>
            </a:extLst>
          </p:cNvPr>
          <p:cNvSpPr/>
          <p:nvPr/>
        </p:nvSpPr>
        <p:spPr>
          <a:xfrm>
            <a:off x="981640" y="2242422"/>
            <a:ext cx="5513390" cy="3505235"/>
          </a:xfrm>
          <a:prstGeom prst="rect">
            <a:avLst/>
          </a:prstGeom>
          <a:noFill/>
          <a:ln w="38100">
            <a:solidFill>
              <a:srgbClr val="0B7F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5927831-F209-2438-ED78-DFB0C4636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079" y="2134053"/>
            <a:ext cx="4306497" cy="3746213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1482006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EA678-9E17-4A3F-D61D-7295C1D9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28F8FAA-9D73-76E3-2D24-60B6B2F89F6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C55CF01-6848-2EC6-34DB-4FB06093C27D}"/>
              </a:ext>
            </a:extLst>
          </p:cNvPr>
          <p:cNvSpPr/>
          <p:nvPr/>
        </p:nvSpPr>
        <p:spPr>
          <a:xfrm>
            <a:off x="805056" y="1298759"/>
            <a:ext cx="10641877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552EBBC-4DB4-33AD-021C-55C35454A845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CE082FE-3041-8A32-3767-9BAEC5E1056D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6D6802CA-2102-ADFD-60B8-6D49EDC636DD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BC7E3F86-5CCF-B755-E6B2-7A12687BDB5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9E8E307-2398-8CBD-4255-6A430E32038D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CCF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검정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A7D54-6B36-EF0C-F73E-CB242970C8D7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 과정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D71F555-0F40-17F0-9BF2-A39DCC8B696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E3D631C-BF34-2325-ACB2-416EB193F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71" y="2210739"/>
            <a:ext cx="5682286" cy="374169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11F9D62-6557-31AA-DF16-B7A5C59FE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349" y="1582040"/>
            <a:ext cx="6073507" cy="3977201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B8306AF4-62FA-0DA5-E5DB-3F9CB1FECD33}"/>
              </a:ext>
            </a:extLst>
          </p:cNvPr>
          <p:cNvGrpSpPr/>
          <p:nvPr/>
        </p:nvGrpSpPr>
        <p:grpSpPr>
          <a:xfrm>
            <a:off x="2138065" y="3010096"/>
            <a:ext cx="2683317" cy="1071492"/>
            <a:chOff x="2138065" y="3010096"/>
            <a:chExt cx="2683317" cy="1071492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0B9C0A8-ADB0-291F-11A1-DD8F8B3F0A00}"/>
                </a:ext>
              </a:extLst>
            </p:cNvPr>
            <p:cNvSpPr/>
            <p:nvPr/>
          </p:nvSpPr>
          <p:spPr>
            <a:xfrm rot="5400000">
              <a:off x="3613921" y="2396677"/>
              <a:ext cx="594041" cy="1820880"/>
            </a:xfrm>
            <a:custGeom>
              <a:avLst/>
              <a:gdLst>
                <a:gd name="connsiteX0" fmla="*/ 0 w 594041"/>
                <a:gd name="connsiteY0" fmla="*/ 0 h 1820880"/>
                <a:gd name="connsiteX1" fmla="*/ 594041 w 594041"/>
                <a:gd name="connsiteY1" fmla="*/ 0 h 1820880"/>
                <a:gd name="connsiteX2" fmla="*/ 594041 w 594041"/>
                <a:gd name="connsiteY2" fmla="*/ 552334 h 1820880"/>
                <a:gd name="connsiteX3" fmla="*/ 594041 w 594041"/>
                <a:gd name="connsiteY3" fmla="*/ 1195711 h 1820880"/>
                <a:gd name="connsiteX4" fmla="*/ 594041 w 594041"/>
                <a:gd name="connsiteY4" fmla="*/ 1820880 h 1820880"/>
                <a:gd name="connsiteX5" fmla="*/ 0 w 594041"/>
                <a:gd name="connsiteY5" fmla="*/ 1820880 h 1820880"/>
                <a:gd name="connsiteX6" fmla="*/ 0 w 594041"/>
                <a:gd name="connsiteY6" fmla="*/ 1177502 h 1820880"/>
                <a:gd name="connsiteX7" fmla="*/ 0 w 594041"/>
                <a:gd name="connsiteY7" fmla="*/ 534125 h 1820880"/>
                <a:gd name="connsiteX8" fmla="*/ 0 w 594041"/>
                <a:gd name="connsiteY8" fmla="*/ 0 h 182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4041" h="1820880" extrusionOk="0">
                  <a:moveTo>
                    <a:pt x="0" y="0"/>
                  </a:moveTo>
                  <a:cubicBezTo>
                    <a:pt x="196140" y="-25585"/>
                    <a:pt x="466269" y="15544"/>
                    <a:pt x="594041" y="0"/>
                  </a:cubicBezTo>
                  <a:cubicBezTo>
                    <a:pt x="606716" y="123929"/>
                    <a:pt x="589472" y="407488"/>
                    <a:pt x="594041" y="552334"/>
                  </a:cubicBezTo>
                  <a:cubicBezTo>
                    <a:pt x="598610" y="697180"/>
                    <a:pt x="574647" y="1026829"/>
                    <a:pt x="594041" y="1195711"/>
                  </a:cubicBezTo>
                  <a:cubicBezTo>
                    <a:pt x="613435" y="1364593"/>
                    <a:pt x="586375" y="1582042"/>
                    <a:pt x="594041" y="1820880"/>
                  </a:cubicBezTo>
                  <a:cubicBezTo>
                    <a:pt x="401201" y="1838603"/>
                    <a:pt x="251709" y="1810522"/>
                    <a:pt x="0" y="1820880"/>
                  </a:cubicBezTo>
                  <a:cubicBezTo>
                    <a:pt x="-22226" y="1524110"/>
                    <a:pt x="-5524" y="1347072"/>
                    <a:pt x="0" y="1177502"/>
                  </a:cubicBezTo>
                  <a:cubicBezTo>
                    <a:pt x="5524" y="1007932"/>
                    <a:pt x="20835" y="701360"/>
                    <a:pt x="0" y="534125"/>
                  </a:cubicBezTo>
                  <a:cubicBezTo>
                    <a:pt x="-20835" y="366890"/>
                    <a:pt x="-19878" y="209618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화살표: 오른쪽 16">
              <a:extLst>
                <a:ext uri="{FF2B5EF4-FFF2-40B4-BE49-F238E27FC236}">
                  <a16:creationId xmlns:a16="http://schemas.microsoft.com/office/drawing/2014/main" id="{A2552524-E290-62D2-9444-F57151E679AB}"/>
                </a:ext>
              </a:extLst>
            </p:cNvPr>
            <p:cNvSpPr/>
            <p:nvPr/>
          </p:nvSpPr>
          <p:spPr>
            <a:xfrm rot="19762285">
              <a:off x="2138065" y="3571251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234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8EC1-D593-C992-A7CD-DC6871E6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B64597E-2A34-0F4C-83AE-0DDA9B120F5D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67AED9B-44E8-0EF7-D8F2-AC2AB2B83F5A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빅데이터 수집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-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처리 실습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4A3EFFC1-BA76-7861-ED78-AA57FC641742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2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FC4D1928-DD76-FCFC-ABB3-B855CF7A7C0C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F33F849-25F0-B84C-2B52-F3647D47B2AD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CB215ED-B77C-2F18-E2C7-A1BAC6D1BE27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9B578BE-35F4-96CB-1621-F0D200A2377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A6595BC-B1BA-17E2-A53D-B354F78FB12E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B2CD084-EF65-0FD6-ED5B-CA9253FF7AA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CC4293C-994F-3362-D4FA-22E3A7BA9473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6083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2C5CD-35B5-D8BC-1BCC-54748E0D0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34A6D17-E500-9517-B55C-30BBBDF68E1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2586B33-5DE8-3EFC-2B7B-36A253F55C2B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44330FF9-BC79-08CE-E907-A87193787184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7F5790F7-CBEA-1DD6-640F-B17ED8317E76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CC7F312-E4CF-184A-3A13-90BFF3C4F768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72AE743-4EEF-A510-349B-66839CB5EF4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3ABCA89-C889-7AE7-8B1C-EB00F97EB20E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59E833B-FAA7-7D16-D926-1C1B1C548008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220BA8-5E02-B9EE-302F-16453DA042B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1D8EC70-95B4-B92A-FB00-56B1A5039E2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B0B2781-FFAC-1CED-C923-AA740FDC9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772" y="1424700"/>
            <a:ext cx="3338188" cy="464371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7288FDB3-D616-BC5E-6637-DE537D36E251}"/>
              </a:ext>
            </a:extLst>
          </p:cNvPr>
          <p:cNvGrpSpPr/>
          <p:nvPr/>
        </p:nvGrpSpPr>
        <p:grpSpPr>
          <a:xfrm rot="10800000">
            <a:off x="10298289" y="5079541"/>
            <a:ext cx="1450793" cy="1114819"/>
            <a:chOff x="1692457" y="3971924"/>
            <a:chExt cx="1450793" cy="1114819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C343BCF-F04A-E08E-A4CE-21B46C74085C}"/>
                </a:ext>
              </a:extLst>
            </p:cNvPr>
            <p:cNvSpPr/>
            <p:nvPr/>
          </p:nvSpPr>
          <p:spPr>
            <a:xfrm rot="5400000">
              <a:off x="2567160" y="3948286"/>
              <a:ext cx="552451" cy="599728"/>
            </a:xfrm>
            <a:custGeom>
              <a:avLst/>
              <a:gdLst>
                <a:gd name="connsiteX0" fmla="*/ 0 w 552451"/>
                <a:gd name="connsiteY0" fmla="*/ 0 h 599728"/>
                <a:gd name="connsiteX1" fmla="*/ 552451 w 552451"/>
                <a:gd name="connsiteY1" fmla="*/ 0 h 599728"/>
                <a:gd name="connsiteX2" fmla="*/ 552451 w 552451"/>
                <a:gd name="connsiteY2" fmla="*/ 599728 h 599728"/>
                <a:gd name="connsiteX3" fmla="*/ 0 w 552451"/>
                <a:gd name="connsiteY3" fmla="*/ 599728 h 599728"/>
                <a:gd name="connsiteX4" fmla="*/ 0 w 552451"/>
                <a:gd name="connsiteY4" fmla="*/ 0 h 59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451" h="599728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59385" y="217363"/>
                    <a:pt x="552812" y="360791"/>
                    <a:pt x="552451" y="599728"/>
                  </a:cubicBezTo>
                  <a:cubicBezTo>
                    <a:pt x="292102" y="598763"/>
                    <a:pt x="193536" y="609329"/>
                    <a:pt x="0" y="599728"/>
                  </a:cubicBezTo>
                  <a:cubicBezTo>
                    <a:pt x="-12167" y="475551"/>
                    <a:pt x="12945" y="156655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화살표: 오른쪽 17">
              <a:extLst>
                <a:ext uri="{FF2B5EF4-FFF2-40B4-BE49-F238E27FC236}">
                  <a16:creationId xmlns:a16="http://schemas.microsoft.com/office/drawing/2014/main" id="{D54BF634-EB10-87E7-685F-35680501FA35}"/>
                </a:ext>
              </a:extLst>
            </p:cNvPr>
            <p:cNvSpPr/>
            <p:nvPr/>
          </p:nvSpPr>
          <p:spPr>
            <a:xfrm rot="19762285">
              <a:off x="1692457" y="4576406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33B363BF-C819-4CB7-5435-4ABC472B1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606" y="2244604"/>
            <a:ext cx="6356616" cy="357247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3324106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6BB4CE-9C0F-3E12-394B-D2516E63E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46E17E5C-8F9B-C3F3-F22D-8F91E4AA42C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262CF2B-6364-2870-B7DF-A2E12A38C25F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54CAC20A-159C-DFCD-542E-C7578FF6685C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77F6240D-DC48-53CC-607E-9D2B11599CF7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2E71FB2-F7E9-0AA4-2C14-17E614321FE2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BD30C64-DFA9-7B9C-0572-EF7FAB529FD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D59EBC2-6B70-8E0E-9C8E-21E85380476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B2161EC-349B-0893-EF1F-5D586AAEB955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AFBA70-518D-5DCE-F960-59A1695FD89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EABB5B-8762-63B3-83B1-CEE116D6F25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F58BD1-7DB8-5947-6CE9-4A61622F38CE}"/>
              </a:ext>
            </a:extLst>
          </p:cNvPr>
          <p:cNvSpPr txBox="1"/>
          <p:nvPr/>
        </p:nvSpPr>
        <p:spPr>
          <a:xfrm>
            <a:off x="7923748" y="2244604"/>
            <a:ext cx="3345379" cy="1974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민기쌤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팬클럽 카페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민기쌤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교직원 연수 자료 게시판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빅데이터 활용 수업 연수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]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Google YouTube Data API v3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16098C23-C470-2C5C-30C0-FC05A0BB3E90}"/>
              </a:ext>
            </a:extLst>
          </p:cNvPr>
          <p:cNvGrpSpPr/>
          <p:nvPr/>
        </p:nvGrpSpPr>
        <p:grpSpPr>
          <a:xfrm>
            <a:off x="1183755" y="2366974"/>
            <a:ext cx="6696075" cy="2719769"/>
            <a:chOff x="1183755" y="2366974"/>
            <a:chExt cx="6696075" cy="2719769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58365D4-FC8A-02C3-88AC-0F5B37411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755" y="2366974"/>
              <a:ext cx="6696075" cy="2362200"/>
            </a:xfrm>
            <a:prstGeom prst="rect">
              <a:avLst/>
            </a:prstGeom>
            <a:noFill/>
            <a:ln w="38100">
              <a:solidFill>
                <a:srgbClr val="0B7F6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A03A4A90-1132-CA7D-F726-97242992111A}"/>
                </a:ext>
              </a:extLst>
            </p:cNvPr>
            <p:cNvGrpSpPr/>
            <p:nvPr/>
          </p:nvGrpSpPr>
          <p:grpSpPr>
            <a:xfrm>
              <a:off x="1692457" y="3971924"/>
              <a:ext cx="1450793" cy="1114819"/>
              <a:chOff x="1692457" y="3971924"/>
              <a:chExt cx="1450793" cy="1114819"/>
            </a:xfrm>
          </p:grpSpPr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75B8E32A-B32C-B73E-1EF4-23E6EF026C26}"/>
                  </a:ext>
                </a:extLst>
              </p:cNvPr>
              <p:cNvSpPr/>
              <p:nvPr/>
            </p:nvSpPr>
            <p:spPr>
              <a:xfrm rot="5400000">
                <a:off x="2567160" y="3948286"/>
                <a:ext cx="552451" cy="599728"/>
              </a:xfrm>
              <a:custGeom>
                <a:avLst/>
                <a:gdLst>
                  <a:gd name="connsiteX0" fmla="*/ 0 w 552451"/>
                  <a:gd name="connsiteY0" fmla="*/ 0 h 599728"/>
                  <a:gd name="connsiteX1" fmla="*/ 552451 w 552451"/>
                  <a:gd name="connsiteY1" fmla="*/ 0 h 599728"/>
                  <a:gd name="connsiteX2" fmla="*/ 552451 w 552451"/>
                  <a:gd name="connsiteY2" fmla="*/ 599728 h 599728"/>
                  <a:gd name="connsiteX3" fmla="*/ 0 w 552451"/>
                  <a:gd name="connsiteY3" fmla="*/ 599728 h 599728"/>
                  <a:gd name="connsiteX4" fmla="*/ 0 w 552451"/>
                  <a:gd name="connsiteY4" fmla="*/ 0 h 599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2451" h="599728" extrusionOk="0">
                    <a:moveTo>
                      <a:pt x="0" y="0"/>
                    </a:moveTo>
                    <a:cubicBezTo>
                      <a:pt x="196269" y="-14517"/>
                      <a:pt x="373004" y="-828"/>
                      <a:pt x="552451" y="0"/>
                    </a:cubicBezTo>
                    <a:cubicBezTo>
                      <a:pt x="559385" y="217363"/>
                      <a:pt x="552812" y="360791"/>
                      <a:pt x="552451" y="599728"/>
                    </a:cubicBezTo>
                    <a:cubicBezTo>
                      <a:pt x="292102" y="598763"/>
                      <a:pt x="193536" y="609329"/>
                      <a:pt x="0" y="599728"/>
                    </a:cubicBezTo>
                    <a:cubicBezTo>
                      <a:pt x="-12167" y="475551"/>
                      <a:pt x="12945" y="156655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화살표: 오른쪽 9">
                <a:extLst>
                  <a:ext uri="{FF2B5EF4-FFF2-40B4-BE49-F238E27FC236}">
                    <a16:creationId xmlns:a16="http://schemas.microsoft.com/office/drawing/2014/main" id="{C670143A-05A7-0C38-BDCC-F2C9FF545391}"/>
                  </a:ext>
                </a:extLst>
              </p:cNvPr>
              <p:cNvSpPr/>
              <p:nvPr/>
            </p:nvSpPr>
            <p:spPr>
              <a:xfrm rot="19762285">
                <a:off x="1692457" y="4576406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244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0F656-A450-EE47-3673-06B4A1FEF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D7F49D8-BF3E-8F83-8E27-75BFC7F93FA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A38DDA1-3CDA-0A05-98C6-25E5BEA1EB0F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1C5E8788-12FE-CA1D-D9D6-CC2DE7AFA0AC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50E3FAD1-F084-3FF3-08CA-DD781D51D687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A3FCCC0-F6DF-0C68-EB42-B6E654882A4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DBA7A20-1E44-4D41-BB0D-4C5D06A98E8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34AF5DD8-D3EC-1766-026B-82D7A71746C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5781F58-F59A-C1B1-B7B3-A13756275C66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43E86-8186-1673-F301-43DC8CBE977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0B729AA-C08A-437A-FDC1-E0C12162D82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B6B944C-F972-22F6-A4FB-0D209078C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2329587"/>
            <a:ext cx="8328137" cy="3485434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EA977B08-855C-7520-E661-BFAC72C96B56}"/>
              </a:ext>
            </a:extLst>
          </p:cNvPr>
          <p:cNvGrpSpPr/>
          <p:nvPr/>
        </p:nvGrpSpPr>
        <p:grpSpPr>
          <a:xfrm>
            <a:off x="8588557" y="2631741"/>
            <a:ext cx="1986840" cy="1114818"/>
            <a:chOff x="8588557" y="2631741"/>
            <a:chExt cx="1986840" cy="1114818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664E1AB-0777-9CA2-3F81-DD49962FD5A8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화살표: 오른쪽 14">
              <a:extLst>
                <a:ext uri="{FF2B5EF4-FFF2-40B4-BE49-F238E27FC236}">
                  <a16:creationId xmlns:a16="http://schemas.microsoft.com/office/drawing/2014/main" id="{ADED80A5-351F-A4F4-2BFC-8ED165DC3CA0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5156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60FE84-0201-3219-62EE-E42BBC69B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EB79CB3-42C4-308C-9308-3B36F2D49FE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144A34E-547B-F8F5-8D8B-64C10C62AD57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27E9D5C9-A9F4-8477-CCE6-C1032D9516E6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A7573E3C-661D-6356-BACD-3745F70ECFEB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047A8BB9-85BA-52EC-D9AF-58ADE46CAA63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F15EA076-7271-C362-CA90-16D02772E362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BDCB718C-D62C-7043-917F-1F06313A4112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A52FC8B-2118-6E61-1F3D-E0AF8660654D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8B6BD-EB82-EA1E-3134-9362E509940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D818507-8C62-CD70-1659-C7FF9DFBBCC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BD9A56E-31EF-46E5-BA1E-621DC78DC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76" y="1605466"/>
            <a:ext cx="3681100" cy="4282186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33B72FB6-F0F8-C9A7-03D6-D5CEBFA3D198}"/>
              </a:ext>
            </a:extLst>
          </p:cNvPr>
          <p:cNvGrpSpPr/>
          <p:nvPr/>
        </p:nvGrpSpPr>
        <p:grpSpPr>
          <a:xfrm>
            <a:off x="2968359" y="3965241"/>
            <a:ext cx="1986840" cy="1114818"/>
            <a:chOff x="8588557" y="2631741"/>
            <a:chExt cx="1986840" cy="1114818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EB3DA05-80FB-7D87-4489-606AC277F1F7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화살표: 오른쪽 14">
              <a:extLst>
                <a:ext uri="{FF2B5EF4-FFF2-40B4-BE49-F238E27FC236}">
                  <a16:creationId xmlns:a16="http://schemas.microsoft.com/office/drawing/2014/main" id="{38F1715A-2689-8D00-6D2C-DDE7FE6FE018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B7227B1-189C-51FA-BCB8-D54C9B206258}"/>
              </a:ext>
            </a:extLst>
          </p:cNvPr>
          <p:cNvGrpSpPr/>
          <p:nvPr/>
        </p:nvGrpSpPr>
        <p:grpSpPr>
          <a:xfrm>
            <a:off x="7623352" y="1605466"/>
            <a:ext cx="3533423" cy="3156698"/>
            <a:chOff x="7623352" y="1605466"/>
            <a:chExt cx="3533423" cy="3156698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11E2A38A-AF8E-0A73-6F95-1C0A8C7A4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3352" y="1605466"/>
              <a:ext cx="3533423" cy="3156698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5737F0D-FCA9-D36B-1DDD-58E26609F29E}"/>
                </a:ext>
              </a:extLst>
            </p:cNvPr>
            <p:cNvSpPr/>
            <p:nvPr/>
          </p:nvSpPr>
          <p:spPr>
            <a:xfrm>
              <a:off x="8006759" y="4010025"/>
              <a:ext cx="1991316" cy="149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dirty="0" err="1">
                  <a:solidFill>
                    <a:schemeClr val="tx1"/>
                  </a:solidFill>
                </a:rPr>
                <a:t>핫핫핫핫핫핫핫핫핫핫핫</a:t>
              </a:r>
              <a:r>
                <a:rPr lang="en-US" altLang="ko-KR" sz="1100" dirty="0">
                  <a:solidFill>
                    <a:schemeClr val="tx1"/>
                  </a:solidFill>
                </a:rPr>
                <a:t>-!</a:t>
              </a:r>
              <a:endParaRPr lang="ko-KR" altLang="en-US" sz="11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5708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7ECA2F-D0D4-2F8A-3B60-29C6E5790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D0A53B5-F8E5-4777-6FE1-25DBA37C5B9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5787083-B6A9-4F6D-013B-D2AAE70A82AE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D20FC09-2876-8615-14B7-5A6E178199D3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06B98BBC-C35B-77C6-5602-6F8147AFD779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83666D3-BE6C-57BC-0E55-5691F2333917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1A7CC7D7-20B2-7216-2084-17463B9E13F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4D33F015-FF6E-56EA-C2BD-D9CF906EC1F7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F34ECC5-B683-A767-1A9C-BAD51E218F19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60FE5D-A547-FCA4-DF9E-6675E47212B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A398ACF-2106-B613-AB1F-234753087A0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5CCEA19-BC16-7F09-0B20-F006BCF19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34" y="2369237"/>
            <a:ext cx="6173283" cy="342470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43306C-7E5D-57ED-CFCC-967EC201E0D4}"/>
              </a:ext>
            </a:extLst>
          </p:cNvPr>
          <p:cNvSpPr txBox="1"/>
          <p:nvPr/>
        </p:nvSpPr>
        <p:spPr>
          <a:xfrm>
            <a:off x="8323992" y="2592078"/>
            <a:ext cx="3345379" cy="294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주소창에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 err="1">
                <a:latin typeface="프리젠테이션 4 Regular" pitchFamily="2" charset="-127"/>
                <a:ea typeface="프리젠테이션 4 Regular" pitchFamily="2" charset="-127"/>
              </a:rPr>
              <a:t>sheet.new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를 쳐 보세요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구글 시트가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짜잔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~!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까먹으시면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 err="1">
                <a:latin typeface="프리젠테이션 4 Regular" pitchFamily="2" charset="-127"/>
                <a:ea typeface="프리젠테이션 4 Regular" pitchFamily="2" charset="-127"/>
              </a:rPr>
              <a:t>sheets.new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도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됨ㅋ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593DCA2-1607-66B4-3BD6-609B1B4EE924}"/>
              </a:ext>
            </a:extLst>
          </p:cNvPr>
          <p:cNvGrpSpPr/>
          <p:nvPr/>
        </p:nvGrpSpPr>
        <p:grpSpPr>
          <a:xfrm>
            <a:off x="3365862" y="2481888"/>
            <a:ext cx="1986840" cy="1114818"/>
            <a:chOff x="8588557" y="2631741"/>
            <a:chExt cx="1986840" cy="1114818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2233C1E-069E-E198-E272-B911C808CFBB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화살표: 오른쪽 19">
              <a:extLst>
                <a:ext uri="{FF2B5EF4-FFF2-40B4-BE49-F238E27FC236}">
                  <a16:creationId xmlns:a16="http://schemas.microsoft.com/office/drawing/2014/main" id="{DC7259FD-4437-F537-E1F0-28EB7CF71628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F8133C0-84BD-FE38-341A-18B183744B8F}"/>
              </a:ext>
            </a:extLst>
          </p:cNvPr>
          <p:cNvGrpSpPr/>
          <p:nvPr/>
        </p:nvGrpSpPr>
        <p:grpSpPr>
          <a:xfrm>
            <a:off x="5703443" y="3034339"/>
            <a:ext cx="3367180" cy="2471324"/>
            <a:chOff x="5703443" y="3034339"/>
            <a:chExt cx="3367180" cy="2471324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34A0E80F-D7F1-4643-7B5A-A0ADC3BF9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3443" y="3034339"/>
              <a:ext cx="3367180" cy="2471324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3963B609-33E5-86E1-7F5D-D0656BF35AEF}"/>
                </a:ext>
              </a:extLst>
            </p:cNvPr>
            <p:cNvGrpSpPr/>
            <p:nvPr/>
          </p:nvGrpSpPr>
          <p:grpSpPr>
            <a:xfrm rot="10800000">
              <a:off x="5784052" y="3107538"/>
              <a:ext cx="1986840" cy="1114818"/>
              <a:chOff x="8588557" y="2631741"/>
              <a:chExt cx="1986840" cy="1114818"/>
            </a:xfrm>
          </p:grpSpPr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A19EEA33-0950-2552-4289-7F5C651D04F5}"/>
                  </a:ext>
                </a:extLst>
              </p:cNvPr>
              <p:cNvSpPr/>
              <p:nvPr/>
            </p:nvSpPr>
            <p:spPr>
              <a:xfrm rot="5400000">
                <a:off x="9680220" y="2289015"/>
                <a:ext cx="552451" cy="1237903"/>
              </a:xfrm>
              <a:custGeom>
                <a:avLst/>
                <a:gdLst>
                  <a:gd name="connsiteX0" fmla="*/ 0 w 552451"/>
                  <a:gd name="connsiteY0" fmla="*/ 0 h 1237903"/>
                  <a:gd name="connsiteX1" fmla="*/ 552451 w 552451"/>
                  <a:gd name="connsiteY1" fmla="*/ 0 h 1237903"/>
                  <a:gd name="connsiteX2" fmla="*/ 552451 w 552451"/>
                  <a:gd name="connsiteY2" fmla="*/ 581814 h 1237903"/>
                  <a:gd name="connsiteX3" fmla="*/ 552451 w 552451"/>
                  <a:gd name="connsiteY3" fmla="*/ 1237903 h 1237903"/>
                  <a:gd name="connsiteX4" fmla="*/ 0 w 552451"/>
                  <a:gd name="connsiteY4" fmla="*/ 1237903 h 1237903"/>
                  <a:gd name="connsiteX5" fmla="*/ 0 w 552451"/>
                  <a:gd name="connsiteY5" fmla="*/ 631331 h 1237903"/>
                  <a:gd name="connsiteX6" fmla="*/ 0 w 552451"/>
                  <a:gd name="connsiteY6" fmla="*/ 0 h 1237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451" h="1237903" extrusionOk="0">
                    <a:moveTo>
                      <a:pt x="0" y="0"/>
                    </a:moveTo>
                    <a:cubicBezTo>
                      <a:pt x="196269" y="-14517"/>
                      <a:pt x="373004" y="-828"/>
                      <a:pt x="552451" y="0"/>
                    </a:cubicBezTo>
                    <a:cubicBezTo>
                      <a:pt x="561060" y="170028"/>
                      <a:pt x="560594" y="388561"/>
                      <a:pt x="552451" y="581814"/>
                    </a:cubicBezTo>
                    <a:cubicBezTo>
                      <a:pt x="544308" y="775067"/>
                      <a:pt x="556204" y="969585"/>
                      <a:pt x="552451" y="1237903"/>
                    </a:cubicBezTo>
                    <a:cubicBezTo>
                      <a:pt x="326192" y="1259414"/>
                      <a:pt x="182669" y="1260294"/>
                      <a:pt x="0" y="1237903"/>
                    </a:cubicBezTo>
                    <a:cubicBezTo>
                      <a:pt x="902" y="954614"/>
                      <a:pt x="4806" y="858972"/>
                      <a:pt x="0" y="631331"/>
                    </a:cubicBezTo>
                    <a:cubicBezTo>
                      <a:pt x="-4806" y="403690"/>
                      <a:pt x="-1865" y="31558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화살표: 오른쪽 25">
                <a:extLst>
                  <a:ext uri="{FF2B5EF4-FFF2-40B4-BE49-F238E27FC236}">
                    <a16:creationId xmlns:a16="http://schemas.microsoft.com/office/drawing/2014/main" id="{EF620E68-C68F-C589-8518-BE43B7329CE7}"/>
                  </a:ext>
                </a:extLst>
              </p:cNvPr>
              <p:cNvSpPr/>
              <p:nvPr/>
            </p:nvSpPr>
            <p:spPr>
              <a:xfrm rot="19762285">
                <a:off x="8588557" y="3236222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25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45F82-33D7-1509-4FE9-AAC22287D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74E7E7C-214C-7B50-6E77-E219A95AFCB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FA991F73-3325-6152-97E7-8D61DFA144E0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F7B39091-4355-7BC1-D0C6-559527B40021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6A05DAF3-84CB-42B6-DE4D-03308742D4E1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669723D-DAB2-3816-2BD8-D6E122390A6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A65BBF5D-BA2F-47FF-01FA-C3933B50A7A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6BD59AD8-C68C-F206-C6D5-4D6DBA18585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6262CD0-87E5-1831-1701-1A4207078A7D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B7D6C-FE9D-7921-2063-1E43B7912BC4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5DC78EF-8478-F6E7-A59E-5FC85F272AD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0C49435-0A3E-9352-CC84-0737725D0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34" y="2569702"/>
            <a:ext cx="7229475" cy="302377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3393424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C3C86-F59D-7AE4-A798-415F203EC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6FBD22C-1BA0-AB2C-4DFB-6627CAA8A4B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07EB3B8-0D63-9D10-9A4C-3DD83C603747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56571C78-59DA-1399-8344-8F0A34BF492C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B4FA0BAB-881F-13FA-08D3-46A0596C709A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A1DCE48-E2D3-6A01-CD64-57DE630E3FF8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1D0618D8-1D50-ABA6-0719-E1385A229FA2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9F97FE3A-9462-B9EA-5B08-89DB7ADB161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E3EBDCD-DDB3-632B-C732-191C84F91B65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1E83AC-BD2E-67EE-5D99-5B0CC0D0B76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E69D9C4-5C3C-298A-7127-C42E20495E7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63854FC-35A9-1B71-8F5B-69F9D1328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34" y="2339268"/>
            <a:ext cx="4736218" cy="3484639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E86164-E43A-8D1F-032E-6746C7F0E0D8}"/>
              </a:ext>
            </a:extLst>
          </p:cNvPr>
          <p:cNvSpPr txBox="1"/>
          <p:nvPr/>
        </p:nvSpPr>
        <p:spPr>
          <a:xfrm>
            <a:off x="4423310" y="3821580"/>
            <a:ext cx="3345379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전체를 복사하여 넣기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41FD5CA-477B-585F-2BD0-548825ACF6A9}"/>
              </a:ext>
            </a:extLst>
          </p:cNvPr>
          <p:cNvGrpSpPr/>
          <p:nvPr/>
        </p:nvGrpSpPr>
        <p:grpSpPr>
          <a:xfrm>
            <a:off x="6516510" y="1662020"/>
            <a:ext cx="4634310" cy="2679574"/>
            <a:chOff x="6516510" y="1662020"/>
            <a:chExt cx="4634310" cy="2679574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55A055F7-975B-242E-5765-218580F48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183" y="1662020"/>
              <a:ext cx="3957637" cy="2679574"/>
            </a:xfrm>
            <a:prstGeom prst="rect">
              <a:avLst/>
            </a:prstGeom>
            <a:noFill/>
            <a:ln w="38100">
              <a:solidFill>
                <a:srgbClr val="0B7F6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화살표: 오른쪽 12">
              <a:extLst>
                <a:ext uri="{FF2B5EF4-FFF2-40B4-BE49-F238E27FC236}">
                  <a16:creationId xmlns:a16="http://schemas.microsoft.com/office/drawing/2014/main" id="{91ADB7E8-79A4-411E-2E63-D2748B9157AB}"/>
                </a:ext>
              </a:extLst>
            </p:cNvPr>
            <p:cNvSpPr/>
            <p:nvPr/>
          </p:nvSpPr>
          <p:spPr>
            <a:xfrm rot="19762285">
              <a:off x="6516510" y="3490333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C1D64128-FFEF-3F02-14EA-96BC01D70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4267" y="1586291"/>
            <a:ext cx="329697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4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567A4-E2C4-EE3F-D1E4-B8125682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6C05007-418F-6038-86F6-AC62C329D3C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E692950-FCD7-BEC9-AEF2-66F36B8BB281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9BD7ECC-8902-1EBF-1823-1FB58BE6A045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4DCE52EF-A376-756A-135A-001C764C843B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4275C86-2FF8-D0E3-BEDC-C0FB9F8B34E2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B41713A-03E5-189F-D1A0-9104BBBF4DA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8BCEA0DF-E0D8-F95C-9AE8-644DAE024086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04FE923-87D8-651A-9C71-F3A00BA1C5EA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42E16-88D5-5801-3682-3BBAAE65DEC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32213CC-C446-B5B1-A051-A4DDC09CD03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A718CD-A35A-DCD9-769E-F86417E18A62}"/>
              </a:ext>
            </a:extLst>
          </p:cNvPr>
          <p:cNvSpPr txBox="1"/>
          <p:nvPr/>
        </p:nvSpPr>
        <p:spPr>
          <a:xfrm>
            <a:off x="2209012" y="3486552"/>
            <a:ext cx="3345379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서비스 설정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CFDA41D-BF2C-69BB-500D-7B2AF7037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002" y="1737986"/>
            <a:ext cx="3296973" cy="4267200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34" name="그룹 33">
            <a:extLst>
              <a:ext uri="{FF2B5EF4-FFF2-40B4-BE49-F238E27FC236}">
                <a16:creationId xmlns:a16="http://schemas.microsoft.com/office/drawing/2014/main" id="{3D9FA279-A52A-E185-07A2-B47FA83F77AF}"/>
              </a:ext>
            </a:extLst>
          </p:cNvPr>
          <p:cNvGrpSpPr/>
          <p:nvPr/>
        </p:nvGrpSpPr>
        <p:grpSpPr>
          <a:xfrm>
            <a:off x="5739642" y="2006436"/>
            <a:ext cx="5253453" cy="3434992"/>
            <a:chOff x="5739642" y="2006436"/>
            <a:chExt cx="5253453" cy="3434992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F3D720C-EB89-CBE1-90BC-209B973970F0}"/>
                </a:ext>
              </a:extLst>
            </p:cNvPr>
            <p:cNvGrpSpPr/>
            <p:nvPr/>
          </p:nvGrpSpPr>
          <p:grpSpPr>
            <a:xfrm>
              <a:off x="5739642" y="2006436"/>
              <a:ext cx="5077691" cy="2725804"/>
              <a:chOff x="5761759" y="1968816"/>
              <a:chExt cx="5077691" cy="2725804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C6BE47DA-C7F5-4B24-6E57-71698527A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61759" y="1968816"/>
                <a:ext cx="5077691" cy="2725804"/>
              </a:xfrm>
              <a:prstGeom prst="rect">
                <a:avLst/>
              </a:prstGeom>
              <a:ln w="38100">
                <a:solidFill>
                  <a:srgbClr val="0B7F6E"/>
                </a:solidFill>
              </a:ln>
            </p:spPr>
          </p:pic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1D1A1FD2-43B2-0BB7-0ABB-196E26778885}"/>
                  </a:ext>
                </a:extLst>
              </p:cNvPr>
              <p:cNvGrpSpPr/>
              <p:nvPr/>
            </p:nvGrpSpPr>
            <p:grpSpPr>
              <a:xfrm>
                <a:off x="6367290" y="2507916"/>
                <a:ext cx="1986840" cy="1114818"/>
                <a:chOff x="8588557" y="2631741"/>
                <a:chExt cx="1986840" cy="1114818"/>
              </a:xfrm>
            </p:grpSpPr>
            <p:sp>
              <p:nvSpPr>
                <p:cNvPr id="14" name="직사각형 13">
                  <a:extLst>
                    <a:ext uri="{FF2B5EF4-FFF2-40B4-BE49-F238E27FC236}">
                      <a16:creationId xmlns:a16="http://schemas.microsoft.com/office/drawing/2014/main" id="{17977BF9-830D-25E6-B6AC-75E57EB09FE4}"/>
                    </a:ext>
                  </a:extLst>
                </p:cNvPr>
                <p:cNvSpPr/>
                <p:nvPr/>
              </p:nvSpPr>
              <p:spPr>
                <a:xfrm rot="5400000">
                  <a:off x="9680220" y="2289015"/>
                  <a:ext cx="552451" cy="1237903"/>
                </a:xfrm>
                <a:custGeom>
                  <a:avLst/>
                  <a:gdLst>
                    <a:gd name="connsiteX0" fmla="*/ 0 w 552451"/>
                    <a:gd name="connsiteY0" fmla="*/ 0 h 1237903"/>
                    <a:gd name="connsiteX1" fmla="*/ 552451 w 552451"/>
                    <a:gd name="connsiteY1" fmla="*/ 0 h 1237903"/>
                    <a:gd name="connsiteX2" fmla="*/ 552451 w 552451"/>
                    <a:gd name="connsiteY2" fmla="*/ 581814 h 1237903"/>
                    <a:gd name="connsiteX3" fmla="*/ 552451 w 552451"/>
                    <a:gd name="connsiteY3" fmla="*/ 1237903 h 1237903"/>
                    <a:gd name="connsiteX4" fmla="*/ 0 w 552451"/>
                    <a:gd name="connsiteY4" fmla="*/ 1237903 h 1237903"/>
                    <a:gd name="connsiteX5" fmla="*/ 0 w 552451"/>
                    <a:gd name="connsiteY5" fmla="*/ 631331 h 1237903"/>
                    <a:gd name="connsiteX6" fmla="*/ 0 w 552451"/>
                    <a:gd name="connsiteY6" fmla="*/ 0 h 1237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2451" h="1237903" extrusionOk="0">
                      <a:moveTo>
                        <a:pt x="0" y="0"/>
                      </a:moveTo>
                      <a:cubicBezTo>
                        <a:pt x="196269" y="-14517"/>
                        <a:pt x="373004" y="-828"/>
                        <a:pt x="552451" y="0"/>
                      </a:cubicBezTo>
                      <a:cubicBezTo>
                        <a:pt x="561060" y="170028"/>
                        <a:pt x="560594" y="388561"/>
                        <a:pt x="552451" y="581814"/>
                      </a:cubicBezTo>
                      <a:cubicBezTo>
                        <a:pt x="544308" y="775067"/>
                        <a:pt x="556204" y="969585"/>
                        <a:pt x="552451" y="1237903"/>
                      </a:cubicBezTo>
                      <a:cubicBezTo>
                        <a:pt x="326192" y="1259414"/>
                        <a:pt x="182669" y="1260294"/>
                        <a:pt x="0" y="1237903"/>
                      </a:cubicBezTo>
                      <a:cubicBezTo>
                        <a:pt x="902" y="954614"/>
                        <a:pt x="4806" y="858972"/>
                        <a:pt x="0" y="631331"/>
                      </a:cubicBezTo>
                      <a:cubicBezTo>
                        <a:pt x="-4806" y="403690"/>
                        <a:pt x="-1865" y="315586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B7F6E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화살표: 오른쪽 15">
                  <a:extLst>
                    <a:ext uri="{FF2B5EF4-FFF2-40B4-BE49-F238E27FC236}">
                      <a16:creationId xmlns:a16="http://schemas.microsoft.com/office/drawing/2014/main" id="{0D5D1DFA-AF37-EAF9-CA89-4F1A58850AF1}"/>
                    </a:ext>
                  </a:extLst>
                </p:cNvPr>
                <p:cNvSpPr/>
                <p:nvPr/>
              </p:nvSpPr>
              <p:spPr>
                <a:xfrm rot="19762285">
                  <a:off x="8588557" y="3236222"/>
                  <a:ext cx="856353" cy="510337"/>
                </a:xfrm>
                <a:prstGeom prst="rightArrow">
                  <a:avLst/>
                </a:prstGeom>
                <a:solidFill>
                  <a:srgbClr val="0B7F6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10DE47-366C-5343-1EE2-0365E35E4CA1}"/>
                </a:ext>
              </a:extLst>
            </p:cNvPr>
            <p:cNvSpPr txBox="1"/>
            <p:nvPr/>
          </p:nvSpPr>
          <p:spPr>
            <a:xfrm>
              <a:off x="7647716" y="4921414"/>
              <a:ext cx="3345379" cy="520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EAA93"/>
                </a:buClr>
              </a:pPr>
              <a:r>
                <a:rPr lang="ko-KR" altLang="en-US" sz="2100" dirty="0">
                  <a:latin typeface="프리젠테이션 4 Regular" pitchFamily="2" charset="-127"/>
                  <a:ea typeface="프리젠테이션 4 Regular" pitchFamily="2" charset="-127"/>
                </a:rPr>
                <a:t>실행 버튼 </a:t>
              </a:r>
              <a:r>
                <a:rPr lang="ko-KR" altLang="en-US" sz="2100" dirty="0" err="1">
                  <a:latin typeface="프리젠테이션 4 Regular" pitchFamily="2" charset="-127"/>
                  <a:ea typeface="프리젠테이션 4 Regular" pitchFamily="2" charset="-127"/>
                </a:rPr>
                <a:t>꾸욱</a:t>
              </a:r>
              <a:r>
                <a:rPr lang="en-US" altLang="ko-KR" sz="2100" dirty="0">
                  <a:latin typeface="프리젠테이션 4 Regular" pitchFamily="2" charset="-127"/>
                  <a:ea typeface="프리젠테이션 4 Regular" pitchFamily="2" charset="-127"/>
                </a:rPr>
                <a:t>~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16855111-E8EB-6BB2-2E97-A9DAC18DB676}"/>
              </a:ext>
            </a:extLst>
          </p:cNvPr>
          <p:cNvGrpSpPr/>
          <p:nvPr/>
        </p:nvGrpSpPr>
        <p:grpSpPr>
          <a:xfrm>
            <a:off x="4725763" y="2214283"/>
            <a:ext cx="5169145" cy="2020643"/>
            <a:chOff x="6500226" y="336936"/>
            <a:chExt cx="5169145" cy="2020643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0B17E0CC-8D65-4610-2506-F0D2208EF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0226" y="336936"/>
              <a:ext cx="4492869" cy="2020643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E5BC9F48-78EE-0B80-B7FD-CE80149ED828}"/>
                </a:ext>
              </a:extLst>
            </p:cNvPr>
            <p:cNvGrpSpPr/>
            <p:nvPr/>
          </p:nvGrpSpPr>
          <p:grpSpPr>
            <a:xfrm rot="10800000">
              <a:off x="9682531" y="1213154"/>
              <a:ext cx="1986840" cy="1114818"/>
              <a:chOff x="8588557" y="2631741"/>
              <a:chExt cx="1986840" cy="1114818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E1ABBA1F-D571-9733-4618-62E84B3E8701}"/>
                  </a:ext>
                </a:extLst>
              </p:cNvPr>
              <p:cNvSpPr/>
              <p:nvPr/>
            </p:nvSpPr>
            <p:spPr>
              <a:xfrm rot="5400000">
                <a:off x="9680220" y="2289015"/>
                <a:ext cx="552451" cy="1237903"/>
              </a:xfrm>
              <a:custGeom>
                <a:avLst/>
                <a:gdLst>
                  <a:gd name="connsiteX0" fmla="*/ 0 w 552451"/>
                  <a:gd name="connsiteY0" fmla="*/ 0 h 1237903"/>
                  <a:gd name="connsiteX1" fmla="*/ 552451 w 552451"/>
                  <a:gd name="connsiteY1" fmla="*/ 0 h 1237903"/>
                  <a:gd name="connsiteX2" fmla="*/ 552451 w 552451"/>
                  <a:gd name="connsiteY2" fmla="*/ 581814 h 1237903"/>
                  <a:gd name="connsiteX3" fmla="*/ 552451 w 552451"/>
                  <a:gd name="connsiteY3" fmla="*/ 1237903 h 1237903"/>
                  <a:gd name="connsiteX4" fmla="*/ 0 w 552451"/>
                  <a:gd name="connsiteY4" fmla="*/ 1237903 h 1237903"/>
                  <a:gd name="connsiteX5" fmla="*/ 0 w 552451"/>
                  <a:gd name="connsiteY5" fmla="*/ 631331 h 1237903"/>
                  <a:gd name="connsiteX6" fmla="*/ 0 w 552451"/>
                  <a:gd name="connsiteY6" fmla="*/ 0 h 1237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451" h="1237903" extrusionOk="0">
                    <a:moveTo>
                      <a:pt x="0" y="0"/>
                    </a:moveTo>
                    <a:cubicBezTo>
                      <a:pt x="196269" y="-14517"/>
                      <a:pt x="373004" y="-828"/>
                      <a:pt x="552451" y="0"/>
                    </a:cubicBezTo>
                    <a:cubicBezTo>
                      <a:pt x="561060" y="170028"/>
                      <a:pt x="560594" y="388561"/>
                      <a:pt x="552451" y="581814"/>
                    </a:cubicBezTo>
                    <a:cubicBezTo>
                      <a:pt x="544308" y="775067"/>
                      <a:pt x="556204" y="969585"/>
                      <a:pt x="552451" y="1237903"/>
                    </a:cubicBezTo>
                    <a:cubicBezTo>
                      <a:pt x="326192" y="1259414"/>
                      <a:pt x="182669" y="1260294"/>
                      <a:pt x="0" y="1237903"/>
                    </a:cubicBezTo>
                    <a:cubicBezTo>
                      <a:pt x="902" y="954614"/>
                      <a:pt x="4806" y="858972"/>
                      <a:pt x="0" y="631331"/>
                    </a:cubicBezTo>
                    <a:cubicBezTo>
                      <a:pt x="-4806" y="403690"/>
                      <a:pt x="-1865" y="31558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화살표: 오른쪽 31">
                <a:extLst>
                  <a:ext uri="{FF2B5EF4-FFF2-40B4-BE49-F238E27FC236}">
                    <a16:creationId xmlns:a16="http://schemas.microsoft.com/office/drawing/2014/main" id="{34C591D9-5852-D430-5A52-E1F95E19E393}"/>
                  </a:ext>
                </a:extLst>
              </p:cNvPr>
              <p:cNvSpPr/>
              <p:nvPr/>
            </p:nvSpPr>
            <p:spPr>
              <a:xfrm rot="19762285">
                <a:off x="8588557" y="3236222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229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F393C-5B0A-2F61-6C02-D99C63535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9DB842F-802B-AFD7-7D00-531D20A81C1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49D3F2D-D6AD-7AE7-886B-0BDF83EA2827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5D6A7758-3F55-A5E2-4B07-405790FD7B24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1EBC030-4A3A-F793-01B3-066216828544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CCE7899-23DC-3C23-E28A-3C0CC2AD5E8E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19DEF12-9E17-42BF-C282-7726EA218AC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E30F34F-DE08-EEB0-0D0C-F234701B37E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1E4712E-3D76-1F22-D2DC-C36AE84571F6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B2E40C-9DD7-E517-8F4B-4B9F938CC43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84F0C0F-EE3A-B7E5-0AE4-AC6EA27B298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E898A7-2FD1-18FF-F4D9-4A1AE9ADC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56" y="2427194"/>
            <a:ext cx="5929942" cy="3350073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ACDF9AA2-8043-F577-DF16-1F656D335165}"/>
              </a:ext>
            </a:extLst>
          </p:cNvPr>
          <p:cNvGrpSpPr/>
          <p:nvPr/>
        </p:nvGrpSpPr>
        <p:grpSpPr>
          <a:xfrm rot="10800000">
            <a:off x="1812068" y="4130805"/>
            <a:ext cx="1986840" cy="1114818"/>
            <a:chOff x="8588557" y="2631741"/>
            <a:chExt cx="1986840" cy="1114818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0CF58FB-421F-9FBD-6A61-0467A59CCAFA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화살표: 오른쪽 21">
              <a:extLst>
                <a:ext uri="{FF2B5EF4-FFF2-40B4-BE49-F238E27FC236}">
                  <a16:creationId xmlns:a16="http://schemas.microsoft.com/office/drawing/2014/main" id="{F1BC728E-D373-E2E2-447A-9B0031396039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949EBA9-30F4-219A-FA5E-0043D8950F74}"/>
              </a:ext>
            </a:extLst>
          </p:cNvPr>
          <p:cNvGrpSpPr/>
          <p:nvPr/>
        </p:nvGrpSpPr>
        <p:grpSpPr>
          <a:xfrm>
            <a:off x="4454811" y="1968816"/>
            <a:ext cx="6390766" cy="2098359"/>
            <a:chOff x="4454811" y="1968816"/>
            <a:chExt cx="6390766" cy="2098359"/>
          </a:xfrm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53327702-45AF-D814-FFD0-43F27A3A4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4811" y="1968816"/>
              <a:ext cx="6390766" cy="2098359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88A09B55-E596-DB89-55F3-A897A5D581AD}"/>
                </a:ext>
              </a:extLst>
            </p:cNvPr>
            <p:cNvGrpSpPr/>
            <p:nvPr/>
          </p:nvGrpSpPr>
          <p:grpSpPr>
            <a:xfrm rot="10800000">
              <a:off x="5102580" y="2351115"/>
              <a:ext cx="1986840" cy="1114818"/>
              <a:chOff x="8588557" y="2631741"/>
              <a:chExt cx="1986840" cy="1114818"/>
            </a:xfrm>
          </p:grpSpPr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CFB35324-EEA0-4D5E-D34E-2D22DE1D0E27}"/>
                  </a:ext>
                </a:extLst>
              </p:cNvPr>
              <p:cNvSpPr/>
              <p:nvPr/>
            </p:nvSpPr>
            <p:spPr>
              <a:xfrm rot="5400000">
                <a:off x="9680220" y="2289015"/>
                <a:ext cx="552451" cy="1237903"/>
              </a:xfrm>
              <a:custGeom>
                <a:avLst/>
                <a:gdLst>
                  <a:gd name="connsiteX0" fmla="*/ 0 w 552451"/>
                  <a:gd name="connsiteY0" fmla="*/ 0 h 1237903"/>
                  <a:gd name="connsiteX1" fmla="*/ 552451 w 552451"/>
                  <a:gd name="connsiteY1" fmla="*/ 0 h 1237903"/>
                  <a:gd name="connsiteX2" fmla="*/ 552451 w 552451"/>
                  <a:gd name="connsiteY2" fmla="*/ 581814 h 1237903"/>
                  <a:gd name="connsiteX3" fmla="*/ 552451 w 552451"/>
                  <a:gd name="connsiteY3" fmla="*/ 1237903 h 1237903"/>
                  <a:gd name="connsiteX4" fmla="*/ 0 w 552451"/>
                  <a:gd name="connsiteY4" fmla="*/ 1237903 h 1237903"/>
                  <a:gd name="connsiteX5" fmla="*/ 0 w 552451"/>
                  <a:gd name="connsiteY5" fmla="*/ 631331 h 1237903"/>
                  <a:gd name="connsiteX6" fmla="*/ 0 w 552451"/>
                  <a:gd name="connsiteY6" fmla="*/ 0 h 1237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451" h="1237903" extrusionOk="0">
                    <a:moveTo>
                      <a:pt x="0" y="0"/>
                    </a:moveTo>
                    <a:cubicBezTo>
                      <a:pt x="196269" y="-14517"/>
                      <a:pt x="373004" y="-828"/>
                      <a:pt x="552451" y="0"/>
                    </a:cubicBezTo>
                    <a:cubicBezTo>
                      <a:pt x="561060" y="170028"/>
                      <a:pt x="560594" y="388561"/>
                      <a:pt x="552451" y="581814"/>
                    </a:cubicBezTo>
                    <a:cubicBezTo>
                      <a:pt x="544308" y="775067"/>
                      <a:pt x="556204" y="969585"/>
                      <a:pt x="552451" y="1237903"/>
                    </a:cubicBezTo>
                    <a:cubicBezTo>
                      <a:pt x="326192" y="1259414"/>
                      <a:pt x="182669" y="1260294"/>
                      <a:pt x="0" y="1237903"/>
                    </a:cubicBezTo>
                    <a:cubicBezTo>
                      <a:pt x="902" y="954614"/>
                      <a:pt x="4806" y="858972"/>
                      <a:pt x="0" y="631331"/>
                    </a:cubicBezTo>
                    <a:cubicBezTo>
                      <a:pt x="-4806" y="403690"/>
                      <a:pt x="-1865" y="31558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화살표: 오른쪽 36">
                <a:extLst>
                  <a:ext uri="{FF2B5EF4-FFF2-40B4-BE49-F238E27FC236}">
                    <a16:creationId xmlns:a16="http://schemas.microsoft.com/office/drawing/2014/main" id="{21BB4329-0411-75B1-52F8-B4265D84EF16}"/>
                  </a:ext>
                </a:extLst>
              </p:cNvPr>
              <p:cNvSpPr/>
              <p:nvPr/>
            </p:nvSpPr>
            <p:spPr>
              <a:xfrm rot="19762285">
                <a:off x="8588557" y="3236222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864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4F8A3-4A21-A7C4-A0A8-B0AB4CDC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F41500A-07FD-B528-296B-7DB492CB8D6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78DCBDA-96AB-D9C6-DFA7-8228B4DB4CC9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6732C3B0-42E4-5824-BF37-AA353CA291B2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0DCFA4E-5BE9-15D0-F501-095FB58CE854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E02EE4B-9F39-A306-5870-5F71D4814AF6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325C87F9-9302-5886-85E7-F878550D5F3A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0E68F95D-7456-48E6-1064-164DBE611C9D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336D55B-5A3B-2C13-BCF6-D03F530A9640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87E07-71AB-578F-619D-70CEFF9676C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DC70164-97E0-C91C-4CF5-1A144F1EEDA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3872301-BD14-D0BF-89D2-7F1C4F1F4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422" y="1507154"/>
            <a:ext cx="2435041" cy="464371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1363AA73-DC0A-785D-76C1-C4DF8FB8878D}"/>
              </a:ext>
            </a:extLst>
          </p:cNvPr>
          <p:cNvGrpSpPr/>
          <p:nvPr/>
        </p:nvGrpSpPr>
        <p:grpSpPr>
          <a:xfrm rot="10800000">
            <a:off x="3702268" y="2494656"/>
            <a:ext cx="1986840" cy="1114818"/>
            <a:chOff x="8588557" y="2631741"/>
            <a:chExt cx="1986840" cy="1114818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498708D-B750-E4D7-262F-89D7973507D5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화살표: 오른쪽 21">
              <a:extLst>
                <a:ext uri="{FF2B5EF4-FFF2-40B4-BE49-F238E27FC236}">
                  <a16:creationId xmlns:a16="http://schemas.microsoft.com/office/drawing/2014/main" id="{2E6173BC-068D-EEDA-15AC-0FBDD00A9198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C7A8B6A-9A45-6EFB-E4D3-3D4344AB4545}"/>
              </a:ext>
            </a:extLst>
          </p:cNvPr>
          <p:cNvGrpSpPr/>
          <p:nvPr/>
        </p:nvGrpSpPr>
        <p:grpSpPr>
          <a:xfrm rot="10800000">
            <a:off x="4976942" y="5005968"/>
            <a:ext cx="1986840" cy="1114818"/>
            <a:chOff x="8588557" y="2631741"/>
            <a:chExt cx="1986840" cy="1114818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7285F54-4746-2300-09E2-BDC8DB1989BE}"/>
                </a:ext>
              </a:extLst>
            </p:cNvPr>
            <p:cNvSpPr/>
            <p:nvPr/>
          </p:nvSpPr>
          <p:spPr>
            <a:xfrm rot="5400000">
              <a:off x="9680220" y="2289015"/>
              <a:ext cx="552451" cy="1237903"/>
            </a:xfrm>
            <a:custGeom>
              <a:avLst/>
              <a:gdLst>
                <a:gd name="connsiteX0" fmla="*/ 0 w 552451"/>
                <a:gd name="connsiteY0" fmla="*/ 0 h 1237903"/>
                <a:gd name="connsiteX1" fmla="*/ 552451 w 552451"/>
                <a:gd name="connsiteY1" fmla="*/ 0 h 1237903"/>
                <a:gd name="connsiteX2" fmla="*/ 552451 w 552451"/>
                <a:gd name="connsiteY2" fmla="*/ 581814 h 1237903"/>
                <a:gd name="connsiteX3" fmla="*/ 552451 w 552451"/>
                <a:gd name="connsiteY3" fmla="*/ 1237903 h 1237903"/>
                <a:gd name="connsiteX4" fmla="*/ 0 w 552451"/>
                <a:gd name="connsiteY4" fmla="*/ 1237903 h 1237903"/>
                <a:gd name="connsiteX5" fmla="*/ 0 w 552451"/>
                <a:gd name="connsiteY5" fmla="*/ 631331 h 1237903"/>
                <a:gd name="connsiteX6" fmla="*/ 0 w 552451"/>
                <a:gd name="connsiteY6" fmla="*/ 0 h 12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451" h="1237903" extrusionOk="0">
                  <a:moveTo>
                    <a:pt x="0" y="0"/>
                  </a:moveTo>
                  <a:cubicBezTo>
                    <a:pt x="196269" y="-14517"/>
                    <a:pt x="373004" y="-828"/>
                    <a:pt x="552451" y="0"/>
                  </a:cubicBezTo>
                  <a:cubicBezTo>
                    <a:pt x="561060" y="170028"/>
                    <a:pt x="560594" y="388561"/>
                    <a:pt x="552451" y="581814"/>
                  </a:cubicBezTo>
                  <a:cubicBezTo>
                    <a:pt x="544308" y="775067"/>
                    <a:pt x="556204" y="969585"/>
                    <a:pt x="552451" y="1237903"/>
                  </a:cubicBezTo>
                  <a:cubicBezTo>
                    <a:pt x="326192" y="1259414"/>
                    <a:pt x="182669" y="1260294"/>
                    <a:pt x="0" y="1237903"/>
                  </a:cubicBezTo>
                  <a:cubicBezTo>
                    <a:pt x="902" y="954614"/>
                    <a:pt x="4806" y="858972"/>
                    <a:pt x="0" y="631331"/>
                  </a:cubicBezTo>
                  <a:cubicBezTo>
                    <a:pt x="-4806" y="403690"/>
                    <a:pt x="-1865" y="315586"/>
                    <a:pt x="0" y="0"/>
                  </a:cubicBezTo>
                  <a:close/>
                </a:path>
              </a:pathLst>
            </a:custGeom>
            <a:noFill/>
            <a:ln w="38100">
              <a:solidFill>
                <a:srgbClr val="0B7F6E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화살표: 오른쪽 18">
              <a:extLst>
                <a:ext uri="{FF2B5EF4-FFF2-40B4-BE49-F238E27FC236}">
                  <a16:creationId xmlns:a16="http://schemas.microsoft.com/office/drawing/2014/main" id="{CD2177B1-667C-70B6-0933-C251CF3B5FBA}"/>
                </a:ext>
              </a:extLst>
            </p:cNvPr>
            <p:cNvSpPr/>
            <p:nvPr/>
          </p:nvSpPr>
          <p:spPr>
            <a:xfrm rot="19762285">
              <a:off x="8588557" y="3236222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E778D296-DC83-313E-E8B9-26FA193DD6B6}"/>
              </a:ext>
            </a:extLst>
          </p:cNvPr>
          <p:cNvGrpSpPr/>
          <p:nvPr/>
        </p:nvGrpSpPr>
        <p:grpSpPr>
          <a:xfrm>
            <a:off x="1250296" y="2646169"/>
            <a:ext cx="6141845" cy="2572559"/>
            <a:chOff x="1250296" y="2646169"/>
            <a:chExt cx="6141845" cy="2572559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00B831B-123E-DCE2-68A6-B3D533FDD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0296" y="2646169"/>
              <a:ext cx="6141845" cy="2572559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A5D65F12-5C6B-EFE2-1C63-D73104471B14}"/>
                </a:ext>
              </a:extLst>
            </p:cNvPr>
            <p:cNvGrpSpPr/>
            <p:nvPr/>
          </p:nvGrpSpPr>
          <p:grpSpPr>
            <a:xfrm>
              <a:off x="4471906" y="2714194"/>
              <a:ext cx="1986840" cy="1114818"/>
              <a:chOff x="8588557" y="2631741"/>
              <a:chExt cx="1986840" cy="1114818"/>
            </a:xfrm>
          </p:grpSpPr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9D3D611B-C8B7-688E-E23C-32B3038C5044}"/>
                  </a:ext>
                </a:extLst>
              </p:cNvPr>
              <p:cNvSpPr/>
              <p:nvPr/>
            </p:nvSpPr>
            <p:spPr>
              <a:xfrm rot="5400000">
                <a:off x="9680220" y="2289015"/>
                <a:ext cx="552451" cy="1237903"/>
              </a:xfrm>
              <a:custGeom>
                <a:avLst/>
                <a:gdLst>
                  <a:gd name="connsiteX0" fmla="*/ 0 w 552451"/>
                  <a:gd name="connsiteY0" fmla="*/ 0 h 1237903"/>
                  <a:gd name="connsiteX1" fmla="*/ 552451 w 552451"/>
                  <a:gd name="connsiteY1" fmla="*/ 0 h 1237903"/>
                  <a:gd name="connsiteX2" fmla="*/ 552451 w 552451"/>
                  <a:gd name="connsiteY2" fmla="*/ 581814 h 1237903"/>
                  <a:gd name="connsiteX3" fmla="*/ 552451 w 552451"/>
                  <a:gd name="connsiteY3" fmla="*/ 1237903 h 1237903"/>
                  <a:gd name="connsiteX4" fmla="*/ 0 w 552451"/>
                  <a:gd name="connsiteY4" fmla="*/ 1237903 h 1237903"/>
                  <a:gd name="connsiteX5" fmla="*/ 0 w 552451"/>
                  <a:gd name="connsiteY5" fmla="*/ 631331 h 1237903"/>
                  <a:gd name="connsiteX6" fmla="*/ 0 w 552451"/>
                  <a:gd name="connsiteY6" fmla="*/ 0 h 1237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451" h="1237903" extrusionOk="0">
                    <a:moveTo>
                      <a:pt x="0" y="0"/>
                    </a:moveTo>
                    <a:cubicBezTo>
                      <a:pt x="196269" y="-14517"/>
                      <a:pt x="373004" y="-828"/>
                      <a:pt x="552451" y="0"/>
                    </a:cubicBezTo>
                    <a:cubicBezTo>
                      <a:pt x="561060" y="170028"/>
                      <a:pt x="560594" y="388561"/>
                      <a:pt x="552451" y="581814"/>
                    </a:cubicBezTo>
                    <a:cubicBezTo>
                      <a:pt x="544308" y="775067"/>
                      <a:pt x="556204" y="969585"/>
                      <a:pt x="552451" y="1237903"/>
                    </a:cubicBezTo>
                    <a:cubicBezTo>
                      <a:pt x="326192" y="1259414"/>
                      <a:pt x="182669" y="1260294"/>
                      <a:pt x="0" y="1237903"/>
                    </a:cubicBezTo>
                    <a:cubicBezTo>
                      <a:pt x="902" y="954614"/>
                      <a:pt x="4806" y="858972"/>
                      <a:pt x="0" y="631331"/>
                    </a:cubicBezTo>
                    <a:cubicBezTo>
                      <a:pt x="-4806" y="403690"/>
                      <a:pt x="-1865" y="31558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화살표: 오른쪽 39">
                <a:extLst>
                  <a:ext uri="{FF2B5EF4-FFF2-40B4-BE49-F238E27FC236}">
                    <a16:creationId xmlns:a16="http://schemas.microsoft.com/office/drawing/2014/main" id="{C1139558-2BBA-DB05-0A0A-ED8A5D2DCA7D}"/>
                  </a:ext>
                </a:extLst>
              </p:cNvPr>
              <p:cNvSpPr/>
              <p:nvPr/>
            </p:nvSpPr>
            <p:spPr>
              <a:xfrm rot="19762285">
                <a:off x="8588557" y="3236222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33" name="그림 32">
            <a:extLst>
              <a:ext uri="{FF2B5EF4-FFF2-40B4-BE49-F238E27FC236}">
                <a16:creationId xmlns:a16="http://schemas.microsoft.com/office/drawing/2014/main" id="{D4D84924-24B7-F33C-104C-DECBF412E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67" y="3386936"/>
            <a:ext cx="4582164" cy="2105319"/>
          </a:xfrm>
          <a:prstGeom prst="rect">
            <a:avLst/>
          </a:prstGeom>
          <a:solidFill>
            <a:schemeClr val="bg1"/>
          </a:solidFill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224964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E0D0C8-D545-42D6-ACF9-85E1071D8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25CC1C9-A4C8-9DBC-6BB1-E10C155CFA4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517F40A-153A-8D5A-A4A3-40A3E20F8F0A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B0B31E1D-B9BF-EF5F-C8E1-C94DF76AA20D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84822173-F1C9-F3DD-BE1D-54CB87264A1E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B4D90A4-F28F-2A23-9325-79ADC5BDC75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BD25886-7D35-8747-9670-B34409DA01B0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4A306531-9CE1-C6B5-8FBE-999D8238AAC8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4177B1F-3AFB-A6A5-A1C1-2BC4E8EC43D3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BAAD9-E4DD-9C45-856B-61D6766230E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수집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B20DE63-D916-B9A9-03AD-6D26AC38F84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B495E69-0C94-2464-98A8-E31FDDDE3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56" y="1739495"/>
            <a:ext cx="6342074" cy="4090208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18941500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1A8CEE-0A1B-2DE1-355D-C30D88FA8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2F5D0DB-0B58-4134-69AE-458FC76E5DE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7CE22CD-9CB8-DD99-704B-FFE98D278364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A94775C-78DF-EDCF-F473-44793451784B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EF67442-0A80-DA66-5AC9-823A11EE38FC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BCD4127-963C-AD18-D409-448CE3D7A8B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E5A7C56-E3B0-8512-DB84-3E562979DC8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BE776B9-0FFF-5813-1F88-0D9FCA421F2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130E8E3-E467-5F84-A7C9-ED78C28C5B33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1D0241-36A2-1726-B1F1-B6E8BC802B3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FA9AB4-28A3-9F63-84C2-8FAC332A159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C3528C9-97A1-2CE4-A14A-817F73AB3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56" y="1739495"/>
            <a:ext cx="6342074" cy="4090208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35F6C5-4AEE-298A-D71F-AEF870B9FC51}"/>
              </a:ext>
            </a:extLst>
          </p:cNvPr>
          <p:cNvSpPr txBox="1"/>
          <p:nvPr/>
        </p:nvSpPr>
        <p:spPr>
          <a:xfrm>
            <a:off x="3595056" y="1737985"/>
            <a:ext cx="6342074" cy="4090208"/>
          </a:xfrm>
          <a:prstGeom prst="rect">
            <a:avLst/>
          </a:prstGeom>
          <a:solidFill>
            <a:srgbClr val="FFFFFF">
              <a:alpha val="85000"/>
            </a:srgbClr>
          </a:solidFill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수업 활용 시의 유의점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정치적 파벌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남녀 갈등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각종 혐오 발언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뜻하지 않은 광고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성적인 콘텐츠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교사가 전처리한 후 학생에게 제공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vs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있는 그대로 제공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5C498188-2B07-D4C7-1BA1-AA9BF50AA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848607"/>
              </p:ext>
            </p:extLst>
          </p:nvPr>
        </p:nvGraphicFramePr>
        <p:xfrm>
          <a:off x="3737986" y="3854752"/>
          <a:ext cx="6059158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9579">
                  <a:extLst>
                    <a:ext uri="{9D8B030D-6E8A-4147-A177-3AD203B41FA5}">
                      <a16:colId xmlns:a16="http://schemas.microsoft.com/office/drawing/2014/main" val="478242269"/>
                    </a:ext>
                  </a:extLst>
                </a:gridCol>
                <a:gridCol w="3029579">
                  <a:extLst>
                    <a:ext uri="{9D8B030D-6E8A-4147-A177-3AD203B41FA5}">
                      <a16:colId xmlns:a16="http://schemas.microsoft.com/office/drawing/2014/main" val="533280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교사가 </a:t>
                      </a:r>
                      <a:r>
                        <a:rPr lang="ko-KR" altLang="en-US" b="0" dirty="0" err="1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전처리</a:t>
                      </a:r>
                      <a:endParaRPr lang="ko-KR" altLang="en-US" b="0" dirty="0">
                        <a:solidFill>
                          <a:sysClr val="windowText" lastClr="000000"/>
                        </a:solidFill>
                        <a:latin typeface="프리젠테이션 8 ExtraBold" charset="-127"/>
                        <a:ea typeface="프리젠테이션 8 ExtraBold" charset="-127"/>
                      </a:endParaRPr>
                    </a:p>
                  </a:txBody>
                  <a:tcPr>
                    <a:solidFill>
                      <a:srgbClr val="A3D9D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있는 그대로 제공</a:t>
                      </a:r>
                    </a:p>
                  </a:txBody>
                  <a:tcPr>
                    <a:solidFill>
                      <a:srgbClr val="A3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방해요소 미리 제거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정제된 데이터 제공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교사의 편향이 작용할 가능성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학생이 혐오발언 등을 제거하도록 지도하는 것도 정보윤리교육</a:t>
                      </a:r>
                    </a:p>
                  </a:txBody>
                  <a:tcPr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정보윤리를 교육할 수 있는 기회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불확실성이 증대된 미래사회에 스스로 대응할 수 있는 능력 함양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</a:t>
                      </a:r>
                      <a:r>
                        <a:rPr lang="ko-KR" altLang="en-US" b="0" dirty="0" err="1">
                          <a:latin typeface="프리젠테이션 4 Regular" charset="-127"/>
                          <a:ea typeface="프리젠테이션 4 Regular" charset="-127"/>
                        </a:rPr>
                        <a:t>리터러시가</a:t>
                      </a:r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 부족한 학생은</a:t>
                      </a:r>
                      <a:r>
                        <a:rPr lang="en-US" altLang="ko-KR" b="0" dirty="0">
                          <a:latin typeface="프리젠테이션 4 Regular" charset="-127"/>
                          <a:ea typeface="프리젠테이션 4 Regular" charset="-127"/>
                        </a:rPr>
                        <a:t>?</a:t>
                      </a: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노출 그 자체로 부정적인 영향</a:t>
                      </a:r>
                      <a:r>
                        <a:rPr lang="en-US" altLang="ko-KR" b="0" dirty="0">
                          <a:latin typeface="프리젠테이션 4 Regular" charset="-127"/>
                          <a:ea typeface="프리젠테이션 4 Regular" charset="-127"/>
                        </a:rPr>
                        <a:t>?</a:t>
                      </a:r>
                      <a:endParaRPr lang="ko-KR" altLang="en-US" b="0" dirty="0">
                        <a:latin typeface="프리젠테이션 4 Regular" charset="-127"/>
                        <a:ea typeface="프리젠테이션 4 Regular" charset="-127"/>
                      </a:endParaRPr>
                    </a:p>
                  </a:txBody>
                  <a:tcPr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46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765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BC987-DEE9-CF8D-E2F8-D6B53658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298476B-229A-D6C1-95CC-F186564BA86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7D26C4-3DCC-286A-E0EC-F94E1C93AE1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BD699-E407-0262-3C38-9361BA145F3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22945F-A37A-4B8C-A8A7-76B8BF6D9FA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A2A0ED1-EB68-3D6F-679F-359037DFF68F}"/>
              </a:ext>
            </a:extLst>
          </p:cNvPr>
          <p:cNvGrpSpPr/>
          <p:nvPr/>
        </p:nvGrpSpPr>
        <p:grpSpPr>
          <a:xfrm>
            <a:off x="2794831" y="3139849"/>
            <a:ext cx="2552232" cy="1815327"/>
            <a:chOff x="2019768" y="3139850"/>
            <a:chExt cx="2230633" cy="150223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67596A1E-365F-C757-7402-20655C0A7A27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C167205-147C-71C9-5A14-315E45645E00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범주화</a:t>
              </a:r>
              <a:r>
                <a:rPr lang="en-US" altLang="ko-KR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요약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핵심 키워드</a:t>
              </a:r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 err="1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감정어</a:t>
              </a:r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 추출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775F666-2DD8-AB56-DE28-3BEC8FA6AAE0}"/>
              </a:ext>
            </a:extLst>
          </p:cNvPr>
          <p:cNvGrpSpPr/>
          <p:nvPr/>
        </p:nvGrpSpPr>
        <p:grpSpPr>
          <a:xfrm>
            <a:off x="6905311" y="3139849"/>
            <a:ext cx="2552232" cy="1815327"/>
            <a:chOff x="2019768" y="3139850"/>
            <a:chExt cx="2230633" cy="1502230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858DCCD5-2F5B-0428-DAE0-58D4280DEF7D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E8D1FBC6-4C26-6BC0-8A60-F1708ABA88C3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시각화 및 인사이트 도출</a:t>
              </a:r>
              <a:endParaRPr lang="en-US" altLang="ko-KR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의사결정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설득 메시지 작성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마케팅 전략 수립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…</a:t>
              </a:r>
              <a:endPara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C20A177-9913-F85B-35FC-30C2C68AE5B9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2A008B18-836A-FCDD-81B3-960535259E7F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A6CDD9FC-E1BB-6D93-5365-971029EE84D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980C69E-8703-D5AD-7174-57255E3336CC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D5FA51-E7EC-2111-55F0-1A30D98CC65E}"/>
              </a:ext>
            </a:extLst>
          </p:cNvPr>
          <p:cNvSpPr txBox="1"/>
          <p:nvPr/>
        </p:nvSpPr>
        <p:spPr>
          <a:xfrm>
            <a:off x="1074221" y="2176746"/>
            <a:ext cx="8498404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수집했다면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5646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A35C74-D463-F4CF-F819-09FB551D3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74934DB-F3CE-E322-FC8F-4826DC3281EC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BE35274-F1C7-17E6-76E8-022C6F2488B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C6BE4F-FD65-58B0-61A7-5A3850A7030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DC08545-5461-2684-7276-94EBB34D92C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C98EB16-FDE7-CC83-2E08-9BF9930ACD4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835E572D-DB8E-4A01-9984-ECF3F918B71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AAA34F37-7399-8C6C-2142-E7748882B88D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597CF41-B405-1F1A-61E8-42FB8985320C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E12B60B-4B4E-1A08-FC4F-A7920F8F8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6" y="2216162"/>
            <a:ext cx="6680718" cy="3729641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C70AE4A-0E15-754F-7311-2D364631862F}"/>
              </a:ext>
            </a:extLst>
          </p:cNvPr>
          <p:cNvSpPr/>
          <p:nvPr/>
        </p:nvSpPr>
        <p:spPr>
          <a:xfrm>
            <a:off x="3365862" y="3853543"/>
            <a:ext cx="991534" cy="177281"/>
          </a:xfrm>
          <a:prstGeom prst="rect">
            <a:avLst/>
          </a:prstGeom>
          <a:noFill/>
          <a:ln w="38100">
            <a:solidFill>
              <a:srgbClr val="0B7F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74B7C59-47D5-A1F4-1F39-BC118F736B3B}"/>
              </a:ext>
            </a:extLst>
          </p:cNvPr>
          <p:cNvGrpSpPr/>
          <p:nvPr/>
        </p:nvGrpSpPr>
        <p:grpSpPr>
          <a:xfrm>
            <a:off x="4427661" y="363764"/>
            <a:ext cx="3866365" cy="4120173"/>
            <a:chOff x="4427661" y="363764"/>
            <a:chExt cx="3866365" cy="4120173"/>
          </a:xfrm>
        </p:grpSpPr>
        <p:sp>
          <p:nvSpPr>
            <p:cNvPr id="12" name="화살표: 오른쪽 11">
              <a:extLst>
                <a:ext uri="{FF2B5EF4-FFF2-40B4-BE49-F238E27FC236}">
                  <a16:creationId xmlns:a16="http://schemas.microsoft.com/office/drawing/2014/main" id="{F518F5D6-901D-F905-DF1B-D5E9C6CF10C8}"/>
                </a:ext>
              </a:extLst>
            </p:cNvPr>
            <p:cNvSpPr/>
            <p:nvPr/>
          </p:nvSpPr>
          <p:spPr>
            <a:xfrm rot="19762285">
              <a:off x="4427661" y="3249304"/>
              <a:ext cx="856353" cy="510337"/>
            </a:xfrm>
            <a:prstGeom prst="rightArrow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1C50307-7BD3-5CBA-3681-738C8C61C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7244" y="363764"/>
              <a:ext cx="2746782" cy="4120173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DF99F6-2AF7-A443-F323-405C33A32311}"/>
              </a:ext>
            </a:extLst>
          </p:cNvPr>
          <p:cNvSpPr txBox="1"/>
          <p:nvPr/>
        </p:nvSpPr>
        <p:spPr>
          <a:xfrm>
            <a:off x="8323992" y="2592078"/>
            <a:ext cx="3345379" cy="1489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글자수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100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미만은 인사이트 도출하기 어려울 때가 많음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글자수 필터를 통해 적절히 제거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53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AC231-B3FB-E21A-EEAB-BD660232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4D913120-E428-1DFB-A400-F7941E4638CC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ADC3842-8688-8B48-B799-18008CAEC5FE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빅데이터 분석 실습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5611662E-1D94-C6D3-6DC7-F6321CDFFA76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3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89585F29-0F34-1DA3-A19F-D391F93EFD69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9007D76-F432-D474-B77B-A4527CC1F3A6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74F19D41-E579-BB57-4BDC-0B98FC1F7191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5A8B7A-49ED-4A08-D2CF-27E0216C063A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DF7F6DB-87B4-70DB-B941-AA78A9CCB1E6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821BC70-3F80-5F66-DCB0-9296332074C0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F508BEC-8B34-8C4D-BCFB-F7763A039771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31932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CD1C34-D98F-DFE3-A0A7-C8E91AC3B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69BB5F0-9B0C-6976-D4C2-1211A1968064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7C7B4AB-6C30-20A9-9DC0-85783385D7B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2E6DF4-9DE7-0916-F2C3-F515CDAD12E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처리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6D69925-62E3-E088-1024-2B5AA06451B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4AA7F2-1E6A-B989-1D45-33F6AF095C7D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FE77D0F7-173F-A2A8-08CD-62D3F9234E1F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B16B0D63-5AA9-34E5-F2A6-8A2231688AC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C34BFD4-A56B-F873-80C6-87D8718BD2E5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6E76988-3BC2-C9B9-EF30-7F00FC50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110" y="2452585"/>
            <a:ext cx="9097645" cy="3258005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1813351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F34F1-2486-5456-18A6-FBC35B773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0C0F170-FE88-11BE-DAFC-F5012A083974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17214DC-E4F0-1D59-211A-06AA07BEDB8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F361E3-954C-7126-937C-DA49432892F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2EA56A5-C522-884C-35D5-A14C1680F12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BA60DA1-0D7B-483D-E9B5-0F7E03413AD6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68A34BB0-2AA5-18CE-FAF2-60DBBB04887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1E962828-FA3F-8A37-7EE1-AFFCDB8B1FB8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F8C8D80-A989-CC86-AEC4-D4BBC165EAAC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57A37E7-D752-6C62-E874-DC99864945A3}"/>
              </a:ext>
            </a:extLst>
          </p:cNvPr>
          <p:cNvGrpSpPr/>
          <p:nvPr/>
        </p:nvGrpSpPr>
        <p:grpSpPr>
          <a:xfrm>
            <a:off x="1445031" y="2311945"/>
            <a:ext cx="9335803" cy="3038899"/>
            <a:chOff x="1445031" y="2311945"/>
            <a:chExt cx="9335803" cy="3038899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58B72841-EB56-8158-F8CB-603E9D63B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5031" y="2311945"/>
              <a:ext cx="9335803" cy="3038899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FB4AFC8-64CB-56D0-ABAD-CBB59559E9D1}"/>
                </a:ext>
              </a:extLst>
            </p:cNvPr>
            <p:cNvSpPr/>
            <p:nvPr/>
          </p:nvSpPr>
          <p:spPr>
            <a:xfrm>
              <a:off x="1463693" y="2379306"/>
              <a:ext cx="318455" cy="9050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73694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0602D-4D5B-1923-2D12-AF12EDF3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FD53020-EFFD-C975-E844-AE32A8415D1E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899B8C-05BE-A322-24EE-0F132225D4D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12F217-40DE-9043-AE1F-17250A9C4AD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9405169-EED5-2BA1-8F9F-F4D9F010163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D8A0410-F319-4EE5-2255-DB7C70557D88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12B36A04-4D19-234E-388E-6F39EF7326A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71BB8C7E-7D90-7E64-0A5A-D45AE4D9653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D1B2771-B287-DCD4-5DE2-53F2012BFE8D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0A9E99B-8505-0835-DD63-C2B1A33E4AB7}"/>
              </a:ext>
            </a:extLst>
          </p:cNvPr>
          <p:cNvGrpSpPr/>
          <p:nvPr/>
        </p:nvGrpSpPr>
        <p:grpSpPr>
          <a:xfrm>
            <a:off x="1409046" y="2514507"/>
            <a:ext cx="9373908" cy="3134162"/>
            <a:chOff x="1409046" y="1861919"/>
            <a:chExt cx="9373908" cy="3134162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121653C6-3122-4B47-8A1C-A49165841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9046" y="1861919"/>
              <a:ext cx="9373908" cy="3134162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55B95BAE-35BF-1139-D144-EAC9E227F5D5}"/>
                </a:ext>
              </a:extLst>
            </p:cNvPr>
            <p:cNvSpPr/>
            <p:nvPr/>
          </p:nvSpPr>
          <p:spPr>
            <a:xfrm>
              <a:off x="1996751" y="1968816"/>
              <a:ext cx="48519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70720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B1A390-C171-B6EC-BAFD-3E1A5A7F6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7D5542E-C3DC-6292-938F-557A735234B0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D03D047-07B0-BC4B-C323-6CE899AD66C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6F6DB-124D-41FB-FBCD-C903B2FACCC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EDFC148-9715-AF8E-35B9-E0E3F996FAF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6B01ADA-3F97-0059-9039-9DF4083BBD43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DDE686DA-B24E-9EE3-DB01-958406DB4C51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C17DCEC1-A401-9E6F-E591-4EDA5EF768E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CCD382E-3AE4-6881-E386-E3F2B6D41463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 지식 타임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F81026C-55F4-7CAF-DFCF-75F54C185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617" y="2121013"/>
            <a:ext cx="6912099" cy="3921150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3305613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041AD4-3F83-F992-A517-6D931AB50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6CDB071-76BE-9C66-F756-D910E0AB613C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BADBE02-7EED-1AC5-D6B2-B603090935E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CF8F76-64CA-3E1C-B1C4-28C1ABEEB268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6D84AD4-1481-C350-8BE0-8334625DFD7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8E489CC5-3537-4777-890B-8C29E102B98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E68530E7-02CC-A359-E79E-51F30239D954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F02943F0-F1B2-3570-5099-0B65AD26C9C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5887FF7-9585-18B9-C4D0-DAB888A58F1A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55F9EDE-6882-47C8-658C-68FAA1F6D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72" y="2547849"/>
            <a:ext cx="9354856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457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259756-DF3F-3B56-8C8E-B546BBED4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132720B-9757-C0CE-6E66-979514F578E5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8851094-F549-4E86-143A-DBBE01FC96C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99A35-0D0F-418C-FA8E-F38F643F91C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75B61DE-4E40-23F9-E3DD-9619E98103A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96E9DB5-377A-4530-6AFD-10A48090433D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1F2D5394-7394-D06D-D789-B60619A2AC1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0575F731-A45C-59BE-7914-BEC4B813E99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8640EC8-752E-2F21-EE60-4D3BD6E60275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E8C3FFB-8697-F391-D463-679414542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235" y="786292"/>
            <a:ext cx="7011416" cy="561057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2903732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513FF-B0B1-E6FF-FE18-6AA4502CE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2CEDCF5-F4D2-6EA4-D0D6-BED9A4CA5A1C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A414AAC-498D-65DC-52C1-B989740AB59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4D657-33FB-9C30-6C35-000A19E883C7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22A1B26-1220-D480-E469-44900B4ECAF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6CB0A7B-9705-3784-A4FC-778405BDECCB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80E2DF76-A771-6673-9E85-EB781944DBE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A9739120-5A54-B14F-9A84-EE0C1FA4B9A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809C75-AFF9-AA56-788F-89A647FD9664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59F2445-2662-68AF-DBF8-B57666FEC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235" y="771330"/>
            <a:ext cx="7011416" cy="5620430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3736454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E92D87-6369-0565-F693-C7AFB83F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CA4273B-CF8B-93BF-7C95-0A581FF22478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42A90E0-294F-04E7-68EB-742D39CAED4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C9FF54-F449-131E-657C-E4A9F74C1504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C926352-F54A-2BEA-77F5-B1C046EB123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8C6D6B0-8C1E-6387-92A7-C5CC5838DC0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B35E9F15-1517-CDE1-F698-64D3FC16954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5EC4DFE6-BC4A-67A3-666E-2165D6F83DB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895FF0-FCA7-2149-4528-8AD0FE1F98BF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8D6B65F-0117-CD76-FF25-B55087E56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56" y="2958361"/>
            <a:ext cx="9402487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62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75036-EDA9-40F7-67F7-D0AE18203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285EB25-3D68-DE55-026E-DB933756BD3A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584AF6E-C997-4F21-18F2-5EC66457C8C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A861F-CFD8-5058-B2E5-6965AF01BA8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8957796-4FCC-E9D8-9876-4C5094221FD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516E67B0-6507-164C-98AB-90373F30EA58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370E2558-C349-26A2-7562-74435F635D9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6E1F3500-1E2C-F43A-E531-A6E08B6E710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4E4C013-CDF3-6BF3-E09A-3BE990AB4A96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B12DC79-A582-9E1F-8580-F268ADCFE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282" y="2521068"/>
            <a:ext cx="7171283" cy="3548291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5611545-93F7-57C0-1FFC-51269E472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370" y="2141518"/>
            <a:ext cx="7753211" cy="3335446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66870E1-9AE4-CF4A-7AE8-1BA7D9B32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671" y="1763590"/>
            <a:ext cx="7356888" cy="3181531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7BF877B-C0CD-198D-13C9-64C41EE1D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283" y="1054092"/>
            <a:ext cx="7124948" cy="442287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37801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29AFB-F36E-E4BB-CC34-4CC94A5AB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253FD2F-787C-C32C-F869-3A7FE06BFAC3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E2433B9-5C70-1DA1-0B86-8ABA8FD3708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8690CA-A89D-16D1-A9BF-7C0AA4963EF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C188E63-811A-CCDA-2171-011C2A4EBDF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0F46B2B-E2DB-F34D-3853-DF1A49B10EAE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DFAC3EAC-E43A-6D63-29CC-C0713F70EAD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AD5DE778-6895-6D27-6A2E-3AEE070B79A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8865406-70A1-571D-2280-281F95F3E57A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20DD76E-E902-E71E-7201-247E12FBD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35" y="2600209"/>
            <a:ext cx="9345329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04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B9ED5-BED4-1927-B461-2FBED0984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377535B-B03F-7438-C29B-C44156FF872F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924D107-D452-3A31-59C1-59447EA1628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076D4D-0B95-66B6-C7A5-738EA5856EA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86FE5A5-1A3E-F052-1C84-0B4D668708B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5BBE2B0-E276-711C-133C-A050FB117C8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E630DC1C-6A7F-DBCF-4749-A30A55A33A4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6900D326-1170-C28A-8195-4A574CE48BD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FC610CD-67EA-53B1-F8C6-26DC65AF49D2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유튜브 댓글 수집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A4D631C-417D-1C6E-13F4-ED7865AC8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801" y="931895"/>
            <a:ext cx="7298570" cy="5571542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44CC1E61-E5B1-208C-AE3A-0DC2BE051726}"/>
              </a:ext>
            </a:extLst>
          </p:cNvPr>
          <p:cNvGrpSpPr/>
          <p:nvPr/>
        </p:nvGrpSpPr>
        <p:grpSpPr>
          <a:xfrm>
            <a:off x="982371" y="2210739"/>
            <a:ext cx="5682286" cy="3741697"/>
            <a:chOff x="982371" y="2210739"/>
            <a:chExt cx="5682286" cy="3741697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D4D252A8-5134-B864-DC99-A5A5972DC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371" y="2210739"/>
              <a:ext cx="5682286" cy="3741697"/>
            </a:xfrm>
            <a:prstGeom prst="rect">
              <a:avLst/>
            </a:prstGeom>
            <a:ln w="38100">
              <a:solidFill>
                <a:srgbClr val="0B7F6E"/>
              </a:solidFill>
            </a:ln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825959AD-7B90-1D2F-8DE6-815FBDF3014F}"/>
                </a:ext>
              </a:extLst>
            </p:cNvPr>
            <p:cNvGrpSpPr/>
            <p:nvPr/>
          </p:nvGrpSpPr>
          <p:grpSpPr>
            <a:xfrm>
              <a:off x="2138065" y="3010096"/>
              <a:ext cx="2683317" cy="1071492"/>
              <a:chOff x="2138065" y="3010096"/>
              <a:chExt cx="2683317" cy="1071492"/>
            </a:xfrm>
          </p:grpSpPr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246D172E-A394-31F3-F19C-DEFC6E3BEC8B}"/>
                  </a:ext>
                </a:extLst>
              </p:cNvPr>
              <p:cNvSpPr/>
              <p:nvPr/>
            </p:nvSpPr>
            <p:spPr>
              <a:xfrm rot="5400000">
                <a:off x="3613921" y="2396677"/>
                <a:ext cx="594041" cy="1820880"/>
              </a:xfrm>
              <a:custGeom>
                <a:avLst/>
                <a:gdLst>
                  <a:gd name="connsiteX0" fmla="*/ 0 w 594041"/>
                  <a:gd name="connsiteY0" fmla="*/ 0 h 1820880"/>
                  <a:gd name="connsiteX1" fmla="*/ 594041 w 594041"/>
                  <a:gd name="connsiteY1" fmla="*/ 0 h 1820880"/>
                  <a:gd name="connsiteX2" fmla="*/ 594041 w 594041"/>
                  <a:gd name="connsiteY2" fmla="*/ 552334 h 1820880"/>
                  <a:gd name="connsiteX3" fmla="*/ 594041 w 594041"/>
                  <a:gd name="connsiteY3" fmla="*/ 1195711 h 1820880"/>
                  <a:gd name="connsiteX4" fmla="*/ 594041 w 594041"/>
                  <a:gd name="connsiteY4" fmla="*/ 1820880 h 1820880"/>
                  <a:gd name="connsiteX5" fmla="*/ 0 w 594041"/>
                  <a:gd name="connsiteY5" fmla="*/ 1820880 h 1820880"/>
                  <a:gd name="connsiteX6" fmla="*/ 0 w 594041"/>
                  <a:gd name="connsiteY6" fmla="*/ 1177502 h 1820880"/>
                  <a:gd name="connsiteX7" fmla="*/ 0 w 594041"/>
                  <a:gd name="connsiteY7" fmla="*/ 534125 h 1820880"/>
                  <a:gd name="connsiteX8" fmla="*/ 0 w 594041"/>
                  <a:gd name="connsiteY8" fmla="*/ 0 h 182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4041" h="1820880" extrusionOk="0">
                    <a:moveTo>
                      <a:pt x="0" y="0"/>
                    </a:moveTo>
                    <a:cubicBezTo>
                      <a:pt x="196140" y="-25585"/>
                      <a:pt x="466269" y="15544"/>
                      <a:pt x="594041" y="0"/>
                    </a:cubicBezTo>
                    <a:cubicBezTo>
                      <a:pt x="606716" y="123929"/>
                      <a:pt x="589472" y="407488"/>
                      <a:pt x="594041" y="552334"/>
                    </a:cubicBezTo>
                    <a:cubicBezTo>
                      <a:pt x="598610" y="697180"/>
                      <a:pt x="574647" y="1026829"/>
                      <a:pt x="594041" y="1195711"/>
                    </a:cubicBezTo>
                    <a:cubicBezTo>
                      <a:pt x="613435" y="1364593"/>
                      <a:pt x="586375" y="1582042"/>
                      <a:pt x="594041" y="1820880"/>
                    </a:cubicBezTo>
                    <a:cubicBezTo>
                      <a:pt x="401201" y="1838603"/>
                      <a:pt x="251709" y="1810522"/>
                      <a:pt x="0" y="1820880"/>
                    </a:cubicBezTo>
                    <a:cubicBezTo>
                      <a:pt x="-22226" y="1524110"/>
                      <a:pt x="-5524" y="1347072"/>
                      <a:pt x="0" y="1177502"/>
                    </a:cubicBezTo>
                    <a:cubicBezTo>
                      <a:pt x="5524" y="1007932"/>
                      <a:pt x="20835" y="701360"/>
                      <a:pt x="0" y="534125"/>
                    </a:cubicBezTo>
                    <a:cubicBezTo>
                      <a:pt x="-20835" y="366890"/>
                      <a:pt x="-19878" y="209618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0B7F6E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화살표: 오른쪽 13">
                <a:extLst>
                  <a:ext uri="{FF2B5EF4-FFF2-40B4-BE49-F238E27FC236}">
                    <a16:creationId xmlns:a16="http://schemas.microsoft.com/office/drawing/2014/main" id="{5560B629-D651-620E-0A0E-8744D2C84CE5}"/>
                  </a:ext>
                </a:extLst>
              </p:cNvPr>
              <p:cNvSpPr/>
              <p:nvPr/>
            </p:nvSpPr>
            <p:spPr>
              <a:xfrm rot="19762285">
                <a:off x="2138065" y="3571251"/>
                <a:ext cx="856353" cy="510337"/>
              </a:xfrm>
              <a:prstGeom prst="rightArrow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25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519B53-B11F-0656-B495-3BA5F81F4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851A0E6-D299-7060-8186-0F77EB74AEB3}"/>
              </a:ext>
            </a:extLst>
          </p:cNvPr>
          <p:cNvSpPr/>
          <p:nvPr/>
        </p:nvSpPr>
        <p:spPr>
          <a:xfrm>
            <a:off x="492795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6000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en-US" altLang="ko-KR" sz="6000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Windows</a:t>
            </a:r>
            <a:r>
              <a:rPr lang="en-US" altLang="ko-KR" sz="6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en-US" altLang="ko-KR" sz="6000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fonts</a:t>
            </a:r>
          </a:p>
          <a:p>
            <a:pPr algn="ctr"/>
            <a:endParaRPr lang="en-US" altLang="ko-KR" sz="6000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algn="ctr"/>
            <a:endParaRPr lang="en-US" altLang="ko-KR" sz="6000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algn="ctr"/>
            <a:endParaRPr lang="ko-KR" altLang="en-US" sz="6000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3C30FEF-3EA1-1DAC-68AE-B04F0200C3F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46D40-BDCC-3046-8225-E8ABC7AA84C1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빅데이터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7C8C445-B799-8923-0008-9622BDED5C8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36FAE46-A411-A603-D14F-B79C39CFB5D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18" name="사각형: 둥근 위쪽 모서리 17">
              <a:extLst>
                <a:ext uri="{FF2B5EF4-FFF2-40B4-BE49-F238E27FC236}">
                  <a16:creationId xmlns:a16="http://schemas.microsoft.com/office/drawing/2014/main" id="{6857EB9F-DA6E-A20B-AA26-291E27D7EEE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CF82430A-916C-33F1-EB6F-1D8BB35DB7C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73A0C1D-8A07-8906-3E65-497DF206FB53}"/>
              </a:ext>
            </a:extLst>
          </p:cNvPr>
          <p:cNvSpPr txBox="1"/>
          <p:nvPr/>
        </p:nvSpPr>
        <p:spPr>
          <a:xfrm>
            <a:off x="871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한글 폰트 설치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4F5978B-6A89-F4AA-C24D-2B7B9DA8E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180" y="1488492"/>
            <a:ext cx="5580021" cy="4424433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FDE287B-2C48-6954-B1F4-CF341F4C5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047" y="1017125"/>
            <a:ext cx="7174281" cy="5043987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331F294-A0C0-5EA2-8437-E3FEA9123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827" y="1091509"/>
            <a:ext cx="7659752" cy="4749366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</p:spTree>
    <p:extLst>
      <p:ext uri="{BB962C8B-B14F-4D97-AF65-F5344CB8AC3E}">
        <p14:creationId xmlns:p14="http://schemas.microsoft.com/office/powerpoint/2010/main" val="186663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네이버 </a:t>
              </a:r>
              <a:r>
                <a:rPr lang="ko-KR" altLang="en-US" sz="4400" dirty="0" err="1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클로바노트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 활용 빅데이터 분석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4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BA1F6B94-B3D1-2982-624D-0485088836CD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C5264C5-4510-AF31-DC79-625DC94E6C77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365EF63-2490-05BF-631C-0F011763A01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00DF993-B1C0-6244-1E08-56C52837BDE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F437ECB-BEAE-A9E0-F957-E14503ED234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5C974D6-7DE3-AA29-6982-0584A0B4C49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8076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1373-0081-7500-5CF2-B4007C120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57F5AE9-8B58-92B1-66ED-36CDA3F29E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D096722-340E-DA36-186F-D0298D6B3FD7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D15E81E8-E74F-D354-9116-C8D72AE3CF40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869E46A-930F-E299-9B87-A26DAFAC9694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29D5F03-C5CF-E1B6-F196-D68E4285A7C7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7654C30-1294-C54C-FC2F-D51A14CC84B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3391EC4-69BD-23E3-6E76-176B1D076D1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871E2E4-9345-B5A9-F674-F5D4D0C7231D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71859-4EDB-86D6-B32F-0C59868CEF1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설치 및 로그인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DAADDE-4628-9443-0538-AC761FAD88C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1C2BCC-DDE2-7CC7-C6B0-71A771892F1C}"/>
              </a:ext>
            </a:extLst>
          </p:cNvPr>
          <p:cNvSpPr txBox="1"/>
          <p:nvPr/>
        </p:nvSpPr>
        <p:spPr>
          <a:xfrm>
            <a:off x="1074222" y="2176746"/>
            <a:ext cx="3584421" cy="277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네이버나 구글 등 검색 엔진에 네이버 </a:t>
            </a:r>
            <a:r>
              <a:rPr lang="ko-KR" altLang="en-US" sz="2100" dirty="0" err="1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클로바노트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 검색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클로바노트를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클릭하여 접속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네이버 아이디로 로그인하면 메인 페이지로 이동할 수 있음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0DA9447-1CBD-E18F-BB8D-87A39F752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862" y="2134053"/>
            <a:ext cx="6102484" cy="34960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AB47375F-14CC-EDB8-25E6-5D04B917EF5D}"/>
              </a:ext>
            </a:extLst>
          </p:cNvPr>
          <p:cNvGrpSpPr/>
          <p:nvPr/>
        </p:nvGrpSpPr>
        <p:grpSpPr>
          <a:xfrm>
            <a:off x="5572135" y="1838325"/>
            <a:ext cx="5267695" cy="4005491"/>
            <a:chOff x="5572135" y="1838325"/>
            <a:chExt cx="5267695" cy="4005491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EC14E45C-263B-7511-FBD3-6D0EDE882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2135" y="1838325"/>
              <a:ext cx="5267695" cy="400549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화살표: 위쪽 10">
              <a:extLst>
                <a:ext uri="{FF2B5EF4-FFF2-40B4-BE49-F238E27FC236}">
                  <a16:creationId xmlns:a16="http://schemas.microsoft.com/office/drawing/2014/main" id="{C90BB4EA-56C2-E69F-5957-E5753667B34E}"/>
                </a:ext>
              </a:extLst>
            </p:cNvPr>
            <p:cNvSpPr/>
            <p:nvPr/>
          </p:nvSpPr>
          <p:spPr>
            <a:xfrm rot="14057488">
              <a:off x="8558032" y="3300034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5360F55-D332-836F-A64B-39CBF5DFA36C}"/>
              </a:ext>
            </a:extLst>
          </p:cNvPr>
          <p:cNvGrpSpPr/>
          <p:nvPr/>
        </p:nvGrpSpPr>
        <p:grpSpPr>
          <a:xfrm>
            <a:off x="4840862" y="1915990"/>
            <a:ext cx="6195086" cy="3496038"/>
            <a:chOff x="1598959" y="2494821"/>
            <a:chExt cx="6195086" cy="3496038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9376BED4-A944-4291-6A81-EADB73ABD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8959" y="2494821"/>
              <a:ext cx="6195086" cy="34960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0" name="화살표: 위쪽 19">
              <a:extLst>
                <a:ext uri="{FF2B5EF4-FFF2-40B4-BE49-F238E27FC236}">
                  <a16:creationId xmlns:a16="http://schemas.microsoft.com/office/drawing/2014/main" id="{15CF9D3B-F473-2706-C595-4276163D18C5}"/>
                </a:ext>
              </a:extLst>
            </p:cNvPr>
            <p:cNvSpPr/>
            <p:nvPr/>
          </p:nvSpPr>
          <p:spPr>
            <a:xfrm rot="3024201">
              <a:off x="6647481" y="2714554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627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62A4A-57BA-570F-53D0-357858E30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E09E3513-1BCE-59B8-3D68-577E471737F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1E83FF5E-FBFD-FAEF-3A49-58230BEC0E13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0238C20-E5AD-6802-B621-00366D9D71C0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2E9843B5-3FF7-FA46-744B-809FA3208B02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69DD588-E35C-3067-F3E0-35440E0020F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65CD33B-ABE3-9B99-0CC4-F75BE0F6320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07695417-AA10-3BF3-2F97-4EFCFE2DC3F8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301CE45-ADBD-D1AE-099D-51E744A47638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53C229-CB2D-CD94-8013-5FDD96408ED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설치 및 로그인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0ACA458-6ED8-1173-B65A-D294E336F9B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50D297-6668-4B12-5AB8-89952CF1E20A}"/>
              </a:ext>
            </a:extLst>
          </p:cNvPr>
          <p:cNvSpPr txBox="1"/>
          <p:nvPr/>
        </p:nvSpPr>
        <p:spPr>
          <a:xfrm>
            <a:off x="1074222" y="2176746"/>
            <a:ext cx="3584421" cy="277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왼쪽 화면에서 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새 노트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클릭 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이런 화면이 안 보인다면 창 크기 키우기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노트 화면에서 제목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참석자 지정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이 화면에서 직접 녹음하거나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또는 이미 녹음한 파일을 첨부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A9123A2-939F-6DCB-1D84-3638D2A8FF7D}"/>
              </a:ext>
            </a:extLst>
          </p:cNvPr>
          <p:cNvGrpSpPr/>
          <p:nvPr/>
        </p:nvGrpSpPr>
        <p:grpSpPr>
          <a:xfrm>
            <a:off x="5870566" y="1910962"/>
            <a:ext cx="2616136" cy="3667637"/>
            <a:chOff x="5870566" y="1910962"/>
            <a:chExt cx="2616136" cy="3667637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F1182988-153D-AA0C-A5CB-A8D00D330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70566" y="1910962"/>
              <a:ext cx="2391109" cy="366763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화살표: 위쪽 11">
              <a:extLst>
                <a:ext uri="{FF2B5EF4-FFF2-40B4-BE49-F238E27FC236}">
                  <a16:creationId xmlns:a16="http://schemas.microsoft.com/office/drawing/2014/main" id="{9A7BBA8B-AB55-631D-ADF5-D87368753DF1}"/>
                </a:ext>
              </a:extLst>
            </p:cNvPr>
            <p:cNvSpPr/>
            <p:nvPr/>
          </p:nvSpPr>
          <p:spPr>
            <a:xfrm rot="18858569">
              <a:off x="7865274" y="2761340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BAAF7097-ED45-854A-7FA6-16B48D1A2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874" y="2359563"/>
            <a:ext cx="5586260" cy="3199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00D71582-8787-18D5-8AFA-E9B045E1D874}"/>
              </a:ext>
            </a:extLst>
          </p:cNvPr>
          <p:cNvGrpSpPr/>
          <p:nvPr/>
        </p:nvGrpSpPr>
        <p:grpSpPr>
          <a:xfrm>
            <a:off x="5864055" y="2138702"/>
            <a:ext cx="1515381" cy="1303670"/>
            <a:chOff x="5864055" y="2138702"/>
            <a:chExt cx="1515381" cy="1303670"/>
          </a:xfrm>
        </p:grpSpPr>
        <p:sp>
          <p:nvSpPr>
            <p:cNvPr id="17" name="화살표: 위쪽 16">
              <a:extLst>
                <a:ext uri="{FF2B5EF4-FFF2-40B4-BE49-F238E27FC236}">
                  <a16:creationId xmlns:a16="http://schemas.microsoft.com/office/drawing/2014/main" id="{2C03A63B-BF0B-2B0E-B907-4CB3F677D629}"/>
                </a:ext>
              </a:extLst>
            </p:cNvPr>
            <p:cNvSpPr/>
            <p:nvPr/>
          </p:nvSpPr>
          <p:spPr>
            <a:xfrm rot="14250382">
              <a:off x="5970578" y="2032179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화살표: 위쪽 17">
              <a:extLst>
                <a:ext uri="{FF2B5EF4-FFF2-40B4-BE49-F238E27FC236}">
                  <a16:creationId xmlns:a16="http://schemas.microsoft.com/office/drawing/2014/main" id="{7E0ADEC1-C3E9-4A61-DFE9-349AEA92CE63}"/>
                </a:ext>
              </a:extLst>
            </p:cNvPr>
            <p:cNvSpPr/>
            <p:nvPr/>
          </p:nvSpPr>
          <p:spPr>
            <a:xfrm rot="14250382">
              <a:off x="6758008" y="2820944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1707C84-E884-8791-FB09-28653316DE99}"/>
              </a:ext>
            </a:extLst>
          </p:cNvPr>
          <p:cNvGrpSpPr/>
          <p:nvPr/>
        </p:nvGrpSpPr>
        <p:grpSpPr>
          <a:xfrm>
            <a:off x="9208423" y="3841071"/>
            <a:ext cx="1174714" cy="736829"/>
            <a:chOff x="9208423" y="3841071"/>
            <a:chExt cx="1174714" cy="736829"/>
          </a:xfrm>
        </p:grpSpPr>
        <p:sp>
          <p:nvSpPr>
            <p:cNvPr id="32" name="화살표: 위쪽 31">
              <a:extLst>
                <a:ext uri="{FF2B5EF4-FFF2-40B4-BE49-F238E27FC236}">
                  <a16:creationId xmlns:a16="http://schemas.microsoft.com/office/drawing/2014/main" id="{0702EE6C-64F0-73C7-3A45-7039124BF742}"/>
                </a:ext>
              </a:extLst>
            </p:cNvPr>
            <p:cNvSpPr/>
            <p:nvPr/>
          </p:nvSpPr>
          <p:spPr>
            <a:xfrm rot="10800000">
              <a:off x="9868232" y="3849949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화살표: 위쪽 32">
              <a:extLst>
                <a:ext uri="{FF2B5EF4-FFF2-40B4-BE49-F238E27FC236}">
                  <a16:creationId xmlns:a16="http://schemas.microsoft.com/office/drawing/2014/main" id="{6FF0C39D-2DFA-D736-DF6E-84281C534811}"/>
                </a:ext>
              </a:extLst>
            </p:cNvPr>
            <p:cNvSpPr/>
            <p:nvPr/>
          </p:nvSpPr>
          <p:spPr>
            <a:xfrm rot="10800000">
              <a:off x="9208423" y="3841071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1286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C9ABD-92F6-11B5-0D6A-DA9D609EB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2420614-EF0C-68C3-FF2B-AFBFC0E911A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4A60FAD-6B6D-63A3-0A7C-CEF2199A1A36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39D0EA58-9483-D860-3D78-762C9798A955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EA3BAF2D-3D13-23A0-2C24-67104F79D4DA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8781070D-4A24-1EE9-41C2-1CDAA36BF61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7CDAAF4-B354-0008-588B-C6395BFB139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3E89A057-D63A-6C8B-6955-2C4ED73B299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A77D215-C116-EFFC-D699-5537144BC80B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DE32C1-87A0-B323-4339-156ABF7F3BA1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클로바노트에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녹음 파일 첨부 실습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151414D-0C40-0B3F-CD17-427C66A189D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8742D-E6F3-0FD3-4EE0-3169AEAFF283}"/>
              </a:ext>
            </a:extLst>
          </p:cNvPr>
          <p:cNvSpPr txBox="1"/>
          <p:nvPr/>
        </p:nvSpPr>
        <p:spPr>
          <a:xfrm>
            <a:off x="1074222" y="2176746"/>
            <a:ext cx="3584421" cy="3549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민기쌤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팬클럽 카페 접속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민기쌤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수업 자료 배포 게시판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 &gt; 2025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학년도 정보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NAVER CLOVA NOTE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실습용 음성 파일 게시글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네이버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클로바노트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실습용 음성 파일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.m4a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파일 다운로드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3DBC988-0D6C-988B-D8B1-AF14E1793E80}"/>
              </a:ext>
            </a:extLst>
          </p:cNvPr>
          <p:cNvGrpSpPr/>
          <p:nvPr/>
        </p:nvGrpSpPr>
        <p:grpSpPr>
          <a:xfrm>
            <a:off x="5230501" y="1737431"/>
            <a:ext cx="5103106" cy="3694128"/>
            <a:chOff x="5230501" y="1737431"/>
            <a:chExt cx="5103106" cy="3694128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2A79F316-FB90-F816-25C3-71539AA56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0501" y="1737431"/>
              <a:ext cx="5103106" cy="36941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2" name="화살표: 위쪽 31">
              <a:extLst>
                <a:ext uri="{FF2B5EF4-FFF2-40B4-BE49-F238E27FC236}">
                  <a16:creationId xmlns:a16="http://schemas.microsoft.com/office/drawing/2014/main" id="{63ABDB2D-BC4E-B902-272B-A116B78559F8}"/>
                </a:ext>
              </a:extLst>
            </p:cNvPr>
            <p:cNvSpPr/>
            <p:nvPr/>
          </p:nvSpPr>
          <p:spPr>
            <a:xfrm rot="13109251">
              <a:off x="9578652" y="2257894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43BB6E7-B9E7-ACA5-24C4-1CA3C18227D1}"/>
              </a:ext>
            </a:extLst>
          </p:cNvPr>
          <p:cNvGrpSpPr/>
          <p:nvPr/>
        </p:nvGrpSpPr>
        <p:grpSpPr>
          <a:xfrm>
            <a:off x="5055638" y="1907373"/>
            <a:ext cx="5508789" cy="3431264"/>
            <a:chOff x="5055638" y="1907373"/>
            <a:chExt cx="5409839" cy="3340608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F71A9CE-6232-C42C-0BC0-6BD055F7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5638" y="1907373"/>
              <a:ext cx="5409839" cy="334060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화살표: 위쪽 9">
              <a:extLst>
                <a:ext uri="{FF2B5EF4-FFF2-40B4-BE49-F238E27FC236}">
                  <a16:creationId xmlns:a16="http://schemas.microsoft.com/office/drawing/2014/main" id="{772EA695-3CF5-BBAC-27B6-46BD31640104}"/>
                </a:ext>
              </a:extLst>
            </p:cNvPr>
            <p:cNvSpPr/>
            <p:nvPr/>
          </p:nvSpPr>
          <p:spPr>
            <a:xfrm rot="13109251">
              <a:off x="9006794" y="2598315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854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C6C20-53FC-E0C7-48CC-88560395F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A27B679-867C-C414-4FC5-178666CC201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9FA8CF5D-DF0C-1C58-AFBC-5FEB984FE76D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A9458B1C-FCC2-8184-4F50-1AF47DE719B4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73C482F7-8FC0-8D25-6C69-36107D9C7E7C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34CDBE6-56BF-4EAF-332D-A8DCD7A5FDC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17FA7B58-1546-5FCF-1060-876A566FA952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B87EE6EE-C776-C430-9A82-A0D5D2FD2E16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87C4840-277C-0117-3CAA-D120CD52F42B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6715A1-5926-7E1B-E6F9-FAE75C7A5F1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클로바노트에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녹음 파일 첨부 실습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F275A02-021E-2A88-8036-7D52E4D58F3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F32506-8E8E-9801-1D4E-D851A11778E7}"/>
              </a:ext>
            </a:extLst>
          </p:cNvPr>
          <p:cNvSpPr txBox="1"/>
          <p:nvPr/>
        </p:nvSpPr>
        <p:spPr>
          <a:xfrm>
            <a:off x="1074222" y="2176746"/>
            <a:ext cx="3584421" cy="277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네이버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클로바노트의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새로운 노트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＇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에서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파일 첨부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버튼 클릭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네이버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클로바노트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실습용 음성 파일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을 선택하고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열기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버튼 클릭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변환에 약간의 시간 소요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D68D1C6-E677-388B-F94D-0473823DEA46}"/>
              </a:ext>
            </a:extLst>
          </p:cNvPr>
          <p:cNvGrpSpPr/>
          <p:nvPr/>
        </p:nvGrpSpPr>
        <p:grpSpPr>
          <a:xfrm>
            <a:off x="5189970" y="2327380"/>
            <a:ext cx="5586260" cy="3199678"/>
            <a:chOff x="5140874" y="2359563"/>
            <a:chExt cx="5586260" cy="3199678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ADCDC30E-21AE-F944-4429-BDD212C1F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0874" y="2359563"/>
              <a:ext cx="5586260" cy="319967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2" name="화살표: 위쪽 31">
              <a:extLst>
                <a:ext uri="{FF2B5EF4-FFF2-40B4-BE49-F238E27FC236}">
                  <a16:creationId xmlns:a16="http://schemas.microsoft.com/office/drawing/2014/main" id="{C2B07242-0F11-0745-92C6-C50967359A6A}"/>
                </a:ext>
              </a:extLst>
            </p:cNvPr>
            <p:cNvSpPr/>
            <p:nvPr/>
          </p:nvSpPr>
          <p:spPr>
            <a:xfrm rot="10800000">
              <a:off x="9868232" y="3849949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89512DD-BCB9-CD53-35F1-3251957D2066}"/>
              </a:ext>
            </a:extLst>
          </p:cNvPr>
          <p:cNvGrpSpPr/>
          <p:nvPr/>
        </p:nvGrpSpPr>
        <p:grpSpPr>
          <a:xfrm>
            <a:off x="5193846" y="2307805"/>
            <a:ext cx="5715507" cy="3199678"/>
            <a:chOff x="4706917" y="2297823"/>
            <a:chExt cx="5715507" cy="319967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D3C0BF36-7C79-AA3B-A30C-10808D046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6917" y="2297823"/>
              <a:ext cx="5599436" cy="319967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화살표: 위쪽 10">
              <a:extLst>
                <a:ext uri="{FF2B5EF4-FFF2-40B4-BE49-F238E27FC236}">
                  <a16:creationId xmlns:a16="http://schemas.microsoft.com/office/drawing/2014/main" id="{1B2CE203-5929-20B4-114F-FB19291B19C3}"/>
                </a:ext>
              </a:extLst>
            </p:cNvPr>
            <p:cNvSpPr/>
            <p:nvPr/>
          </p:nvSpPr>
          <p:spPr>
            <a:xfrm rot="13090969">
              <a:off x="7676551" y="2481260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화살표: 위쪽 13">
              <a:extLst>
                <a:ext uri="{FF2B5EF4-FFF2-40B4-BE49-F238E27FC236}">
                  <a16:creationId xmlns:a16="http://schemas.microsoft.com/office/drawing/2014/main" id="{DECF9D34-D34D-32B6-8FA7-A98D69F6EF4E}"/>
                </a:ext>
              </a:extLst>
            </p:cNvPr>
            <p:cNvSpPr/>
            <p:nvPr/>
          </p:nvSpPr>
          <p:spPr>
            <a:xfrm rot="13090969">
              <a:off x="9907519" y="4676414"/>
              <a:ext cx="514905" cy="727951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96AF1867-660E-10E4-8283-03B2AF268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672" y="1671903"/>
            <a:ext cx="5076241" cy="42574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48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D7B3C-A336-EB88-0555-C1484EBA9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B99221F-33E2-FC31-054A-77AC0C2A134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A1C1F46-372C-E7F3-B1DA-25922BE5834E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BEAA1E66-58AB-5B2A-B3FF-F8AB75FA5128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A8639584-410B-707A-09FF-EA56510D0FE0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32222AB-D3C2-E89A-CBEE-A202B641A718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21D525D-9BEC-8FBA-B6C9-F67E55D468A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B452839-C68B-0568-323E-A1A295CF2A4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DB06EF4-41C2-FFF4-197E-1E85E28DE5A1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6DD01D-3A2D-C27C-DFD4-0E0BD4099491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클로바노트에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녹음 파일 첨부 실습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C76099F-6104-F154-DF11-162430CBE64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5C8A13-563F-46D2-12C3-5BD07C3B933A}"/>
              </a:ext>
            </a:extLst>
          </p:cNvPr>
          <p:cNvSpPr txBox="1"/>
          <p:nvPr/>
        </p:nvSpPr>
        <p:spPr>
          <a:xfrm>
            <a:off x="1074222" y="2176746"/>
            <a:ext cx="3584421" cy="4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음성 기록이 다음 화면처럼 보임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5A5ACAB-4374-9BA3-8B74-8E03526C9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78" y="1654948"/>
            <a:ext cx="5300286" cy="437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54557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B3F0-83EC-E81E-B796-84131E202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003F948-1C5B-7A0D-18CA-D4762CA977E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C265CE3-4453-2BAE-BE81-CC98D6CB57E3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DF4B52A1-50C2-8C85-2E26-3D2ACDC53D56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846AEC09-B7A3-8517-F9DE-E991E773A867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EC77B46D-1F09-938C-D2A5-9CC407DBBF0E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B5D789B-C957-F012-EA0B-480A677C277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9156EECB-BAA2-F8DD-81B7-2D3534D059F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72CC641-04D3-ABEF-DB79-C1C25FEFDFA6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172F6-FB90-8F43-5447-042DDA18A2DA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클로바노트에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녹음 파일 첨부 실습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EFD0615-4C0A-FAD3-A449-D8EFB1F8E0E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E7D21D-AD85-79EB-4B20-FDC22B66621C}"/>
              </a:ext>
            </a:extLst>
          </p:cNvPr>
          <p:cNvSpPr txBox="1"/>
          <p:nvPr/>
        </p:nvSpPr>
        <p:spPr>
          <a:xfrm>
            <a:off x="1074222" y="2176746"/>
            <a:ext cx="3715492" cy="2386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참석자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1~’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을 눌러 이름 변경 가능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직접 입력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을 눌러 해당 목소리의 친구 이름 입력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반드시 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전체 구간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을 선택하고 나서 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변경</a:t>
            </a:r>
            <a:r>
              <a:rPr lang="en-US" altLang="ko-KR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sz="21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rPr>
              <a:t>버튼을 눌러야 함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D4B029B-1CAF-6771-EA50-F8B5C077C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081" y="1712769"/>
            <a:ext cx="4475263" cy="4175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화살표: 위쪽 9">
            <a:extLst>
              <a:ext uri="{FF2B5EF4-FFF2-40B4-BE49-F238E27FC236}">
                <a16:creationId xmlns:a16="http://schemas.microsoft.com/office/drawing/2014/main" id="{F21382C3-9E8E-21DF-6862-C7C9B0427CD0}"/>
              </a:ext>
            </a:extLst>
          </p:cNvPr>
          <p:cNvSpPr/>
          <p:nvPr/>
        </p:nvSpPr>
        <p:spPr>
          <a:xfrm rot="13109251">
            <a:off x="7145761" y="2686735"/>
            <a:ext cx="524323" cy="747706"/>
          </a:xfrm>
          <a:prstGeom prst="upArrow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55557DD0-CF7A-2E17-AE2B-6720623DF1ED}"/>
              </a:ext>
            </a:extLst>
          </p:cNvPr>
          <p:cNvSpPr/>
          <p:nvPr/>
        </p:nvSpPr>
        <p:spPr>
          <a:xfrm rot="13109251">
            <a:off x="7145760" y="4254279"/>
            <a:ext cx="524323" cy="747706"/>
          </a:xfrm>
          <a:prstGeom prst="upArrow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화살표: 위쪽 11">
            <a:extLst>
              <a:ext uri="{FF2B5EF4-FFF2-40B4-BE49-F238E27FC236}">
                <a16:creationId xmlns:a16="http://schemas.microsoft.com/office/drawing/2014/main" id="{9CB66282-7732-17BE-B4F9-D7ECE7F8F65A}"/>
              </a:ext>
            </a:extLst>
          </p:cNvPr>
          <p:cNvSpPr/>
          <p:nvPr/>
        </p:nvSpPr>
        <p:spPr>
          <a:xfrm rot="13109251">
            <a:off x="8021501" y="4603104"/>
            <a:ext cx="524323" cy="747706"/>
          </a:xfrm>
          <a:prstGeom prst="upArrow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60C29-3C9A-C8C8-D707-038BEC451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3686876-F5CD-A838-BBAD-EB0FC4EB4FF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90FE8DE-D508-BB56-66DB-D304592A2E5C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2AC7439C-861D-1879-037C-7BFC847EFA1E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C603B176-ABF6-7374-E9AB-466651994FA8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5F5CC59-6876-B208-ED17-BD3D6BEE8AC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9EC4F42-1369-8FF3-9E5B-EC91FB53308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4E990BC0-1794-F8D0-55D1-8A5758922C6A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E80BE2C-1A8B-FF9D-B681-3A3976606F67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1B22D-2F45-0192-20D7-76C12487B07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네이버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클로바노트에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녹음 파일 첨부 실습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87F7255-60D4-BB77-465B-03253217935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64BF4B-8C08-43D9-043F-3047A0B7F392}"/>
              </a:ext>
            </a:extLst>
          </p:cNvPr>
          <p:cNvSpPr txBox="1"/>
          <p:nvPr/>
        </p:nvSpPr>
        <p:spPr>
          <a:xfrm>
            <a:off x="1074222" y="2176746"/>
            <a:ext cx="3715492" cy="2386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친구들 이름을 모두 입력했다면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점유율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을 눌러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아직 변경되지 않은 사람이 있는지 찾기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참석자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5,6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등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아직 변경되지 않은 사람이 있다면 마저 변경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A0F46B5-A07D-AB4B-50E3-0D58219A68FF}"/>
              </a:ext>
            </a:extLst>
          </p:cNvPr>
          <p:cNvGrpSpPr/>
          <p:nvPr/>
        </p:nvGrpSpPr>
        <p:grpSpPr>
          <a:xfrm>
            <a:off x="6052081" y="1299848"/>
            <a:ext cx="4475263" cy="4588681"/>
            <a:chOff x="6052081" y="1299848"/>
            <a:chExt cx="4475263" cy="4588681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F55870EE-2A63-7360-C635-11ED9600C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52081" y="1712769"/>
              <a:ext cx="4475263" cy="41757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화살표: 위쪽 9">
              <a:extLst>
                <a:ext uri="{FF2B5EF4-FFF2-40B4-BE49-F238E27FC236}">
                  <a16:creationId xmlns:a16="http://schemas.microsoft.com/office/drawing/2014/main" id="{5980932C-086F-EB23-EBD5-B13FFF0AEFAC}"/>
                </a:ext>
              </a:extLst>
            </p:cNvPr>
            <p:cNvSpPr/>
            <p:nvPr/>
          </p:nvSpPr>
          <p:spPr>
            <a:xfrm rot="13109251">
              <a:off x="9133444" y="1299848"/>
              <a:ext cx="524323" cy="747706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5D55A6E9-FA6A-7544-AAE6-10AC6FA82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019" y="1554542"/>
            <a:ext cx="5363323" cy="4324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176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96376-B7C2-A129-2F31-571D70E44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C33F7C9-971F-D073-68CC-BA7A365395E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BD9376CE-F7C8-39D6-5903-52D125B34010}"/>
              </a:ext>
            </a:extLst>
          </p:cNvPr>
          <p:cNvGrpSpPr/>
          <p:nvPr/>
        </p:nvGrpSpPr>
        <p:grpSpPr>
          <a:xfrm>
            <a:off x="717220" y="1298758"/>
            <a:ext cx="10757559" cy="5084625"/>
            <a:chOff x="717220" y="1298758"/>
            <a:chExt cx="10757559" cy="5084625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2AAEA3DA-9534-FD90-EE3F-6065309D9A9B}"/>
                </a:ext>
              </a:extLst>
            </p:cNvPr>
            <p:cNvSpPr/>
            <p:nvPr/>
          </p:nvSpPr>
          <p:spPr>
            <a:xfrm>
              <a:off x="8050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D18B2394-BEB1-A0E2-D2FA-D07B69774A1B}"/>
                </a:ext>
              </a:extLst>
            </p:cNvPr>
            <p:cNvSpPr/>
            <p:nvPr/>
          </p:nvSpPr>
          <p:spPr>
            <a:xfrm>
              <a:off x="717220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183AAB4-649E-BE98-8CC4-60DAC792F8C4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DC9A7D3-C817-7AA4-5E35-4E0F5BFC538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8FFFE46-3B81-8614-0CDF-D2BAF7AF91A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C314A5D-BCD5-1024-2214-A02CAAC46C05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PC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729BF0-0309-7FB1-6B35-267EFA73172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음성 기록 다운로드 받기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6003622-3EE0-9E45-2048-C84CFC98AF2F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AA6B72-BB51-7A66-F2FF-B23385CB02F2}"/>
              </a:ext>
            </a:extLst>
          </p:cNvPr>
          <p:cNvSpPr txBox="1"/>
          <p:nvPr/>
        </p:nvSpPr>
        <p:spPr>
          <a:xfrm>
            <a:off x="1074222" y="2176746"/>
            <a:ext cx="3715492" cy="3158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다운로드 버튼을 눌러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음성 기록 다운로드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클릭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텍스트 문서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(.txt),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포함 정보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시간 기록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참석자 모두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를 체크하여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다운로드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버튼 클릭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342000" indent="-457200" algn="just">
              <a:lnSpc>
                <a:spcPct val="12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파일의 이름을 </a:t>
            </a:r>
            <a:r>
              <a:rPr lang="ko-KR" altLang="en-US" sz="2100" dirty="0" err="1">
                <a:latin typeface="프리젠테이션 4 Regular" pitchFamily="2" charset="-127"/>
                <a:ea typeface="프리젠테이션 4 Regular" pitchFamily="2" charset="-127"/>
              </a:rPr>
              <a:t>모둠명으로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 저장</a:t>
            </a:r>
            <a:endParaRPr lang="en-US" altLang="ko-KR" sz="2100" dirty="0">
              <a:solidFill>
                <a:schemeClr val="bg2">
                  <a:lumMod val="10000"/>
                </a:schemeClr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8D9B7B9-3873-8BC4-D479-D2312FBA25EE}"/>
              </a:ext>
            </a:extLst>
          </p:cNvPr>
          <p:cNvGrpSpPr/>
          <p:nvPr/>
        </p:nvGrpSpPr>
        <p:grpSpPr>
          <a:xfrm>
            <a:off x="5387010" y="1760201"/>
            <a:ext cx="5730768" cy="3471159"/>
            <a:chOff x="5387010" y="1760201"/>
            <a:chExt cx="5730768" cy="3471159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345EF1B-01D0-BD49-F340-D6B915AF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7010" y="1968816"/>
              <a:ext cx="5730768" cy="326254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화살표: 위쪽 9">
              <a:extLst>
                <a:ext uri="{FF2B5EF4-FFF2-40B4-BE49-F238E27FC236}">
                  <a16:creationId xmlns:a16="http://schemas.microsoft.com/office/drawing/2014/main" id="{5DA2D7F5-1385-9331-24E4-760ADC944F33}"/>
                </a:ext>
              </a:extLst>
            </p:cNvPr>
            <p:cNvSpPr/>
            <p:nvPr/>
          </p:nvSpPr>
          <p:spPr>
            <a:xfrm rot="8523970">
              <a:off x="9390897" y="1760201"/>
              <a:ext cx="524323" cy="747706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7436E98-F363-33F6-AA65-7282BBFA4790}"/>
              </a:ext>
            </a:extLst>
          </p:cNvPr>
          <p:cNvGrpSpPr/>
          <p:nvPr/>
        </p:nvGrpSpPr>
        <p:grpSpPr>
          <a:xfrm>
            <a:off x="5926667" y="1753064"/>
            <a:ext cx="4664433" cy="4193576"/>
            <a:chOff x="5926667" y="1753064"/>
            <a:chExt cx="4664433" cy="4193576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6507BFB7-B6F5-B2DA-7205-5566A7812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6667" y="1753064"/>
              <a:ext cx="4664433" cy="419357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화살표: 위쪽 11">
              <a:extLst>
                <a:ext uri="{FF2B5EF4-FFF2-40B4-BE49-F238E27FC236}">
                  <a16:creationId xmlns:a16="http://schemas.microsoft.com/office/drawing/2014/main" id="{0C76B403-09D7-4E35-9CC2-075B8025C1BA}"/>
                </a:ext>
              </a:extLst>
            </p:cNvPr>
            <p:cNvSpPr/>
            <p:nvPr/>
          </p:nvSpPr>
          <p:spPr>
            <a:xfrm rot="13254558">
              <a:off x="9969716" y="4842301"/>
              <a:ext cx="524323" cy="747706"/>
            </a:xfrm>
            <a:prstGeom prst="upArrow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3C8C6BD0-C1A9-7DBB-15E6-EE4213F47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018" y="2196114"/>
            <a:ext cx="5322752" cy="2854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061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B7F6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1189</Words>
  <Application>Microsoft Office PowerPoint</Application>
  <PresentationFormat>와이드스크린</PresentationFormat>
  <Paragraphs>261</Paragraphs>
  <Slides>59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59</vt:i4>
      </vt:variant>
    </vt:vector>
  </HeadingPairs>
  <TitlesOfParts>
    <vt:vector size="66" baseType="lpstr">
      <vt:lpstr>굴림</vt:lpstr>
      <vt:lpstr>Arial</vt:lpstr>
      <vt:lpstr>프리젠테이션 8 ExtraBold</vt:lpstr>
      <vt:lpstr>프리젠테이션 3 Light</vt:lpstr>
      <vt:lpstr>프리젠테이션 5 Medium</vt:lpstr>
      <vt:lpstr>프리젠테이션 4 Regular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수림 최</dc:creator>
  <cp:lastModifiedBy>민기 김</cp:lastModifiedBy>
  <cp:revision>36</cp:revision>
  <dcterms:created xsi:type="dcterms:W3CDTF">2024-02-06T07:33:57Z</dcterms:created>
  <dcterms:modified xsi:type="dcterms:W3CDTF">2025-12-07T07:07:56Z</dcterms:modified>
</cp:coreProperties>
</file>