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56" r:id="rId2"/>
    <p:sldId id="311" r:id="rId3"/>
    <p:sldId id="356" r:id="rId4"/>
    <p:sldId id="343" r:id="rId5"/>
    <p:sldId id="346" r:id="rId6"/>
    <p:sldId id="345" r:id="rId7"/>
    <p:sldId id="347" r:id="rId8"/>
    <p:sldId id="355" r:id="rId9"/>
    <p:sldId id="348" r:id="rId10"/>
    <p:sldId id="349" r:id="rId11"/>
    <p:sldId id="351" r:id="rId12"/>
    <p:sldId id="352" r:id="rId13"/>
    <p:sldId id="354" r:id="rId14"/>
    <p:sldId id="357" r:id="rId15"/>
    <p:sldId id="353" r:id="rId16"/>
    <p:sldId id="358" r:id="rId17"/>
    <p:sldId id="344" r:id="rId18"/>
    <p:sldId id="359" r:id="rId19"/>
    <p:sldId id="340" r:id="rId20"/>
  </p:sldIdLst>
  <p:sldSz cx="12192000" cy="6858000"/>
  <p:notesSz cx="6807200" cy="9939338"/>
  <p:embeddedFontLst>
    <p:embeddedFont>
      <p:font typeface="나눔고딕" panose="020D0604000000000000" pitchFamily="50" charset="-127"/>
      <p:regular r:id="rId22"/>
      <p:bold r:id="rId23"/>
    </p:embeddedFont>
    <p:embeddedFont>
      <p:font typeface="나눔고딕 ExtraBold" panose="020D0904000000000000" pitchFamily="50" charset="-127"/>
      <p:bold r:id="rId24"/>
    </p:embeddedFont>
    <p:embeddedFont>
      <p:font typeface="맑은 고딕" panose="020B0503020000020004" pitchFamily="50" charset="-127"/>
      <p:regular r:id="rId25"/>
      <p:bold r:id="rId2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23C"/>
    <a:srgbClr val="F3BA19"/>
    <a:srgbClr val="B863CF"/>
    <a:srgbClr val="E3F3FD"/>
    <a:srgbClr val="D8E8F2"/>
    <a:srgbClr val="ECD4E6"/>
    <a:srgbClr val="F7DFF1"/>
    <a:srgbClr val="3BB776"/>
    <a:srgbClr val="F39379"/>
    <a:srgbClr val="5B9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7" autoAdjust="0"/>
    <p:restoredTop sz="89756" autoAdjust="0"/>
  </p:normalViewPr>
  <p:slideViewPr>
    <p:cSldViewPr snapToGrid="0">
      <p:cViewPr varScale="1">
        <p:scale>
          <a:sx n="99" d="100"/>
          <a:sy n="99" d="100"/>
        </p:scale>
        <p:origin x="1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ko-KR" altLang="en-US" b="1" dirty="0">
                <a:solidFill>
                  <a:schemeClr val="tx1"/>
                </a:solidFill>
              </a:rPr>
              <a:t>연수 </a:t>
            </a:r>
            <a:r>
              <a:rPr lang="en-US" altLang="ko-KR" b="1" dirty="0">
                <a:solidFill>
                  <a:schemeClr val="tx1"/>
                </a:solidFill>
              </a:rPr>
              <a:t>‘</a:t>
            </a:r>
            <a:r>
              <a:rPr lang="ko-KR" altLang="en-US" b="1" dirty="0" err="1">
                <a:solidFill>
                  <a:schemeClr val="tx1"/>
                </a:solidFill>
              </a:rPr>
              <a:t>매우만족</a:t>
            </a:r>
            <a:r>
              <a:rPr lang="en-US" altLang="ko-KR" b="1" dirty="0">
                <a:solidFill>
                  <a:schemeClr val="tx1"/>
                </a:solidFill>
              </a:rPr>
              <a:t>’ 91%</a:t>
            </a:r>
            <a:r>
              <a:rPr lang="en-US" altLang="ko-KR" b="1" baseline="0" dirty="0">
                <a:solidFill>
                  <a:schemeClr val="tx1"/>
                </a:solidFill>
              </a:rPr>
              <a:t> </a:t>
            </a:r>
            <a:r>
              <a:rPr lang="ko-KR" altLang="en-US" b="1" baseline="0" dirty="0">
                <a:solidFill>
                  <a:schemeClr val="tx1"/>
                </a:solidFill>
              </a:rPr>
              <a:t>이상</a:t>
            </a:r>
            <a:endParaRPr lang="ko-KR" altLang="en-US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9571335485786532"/>
          <c:y val="3.89983563881687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연수 만족도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만족</c:v>
                </c:pt>
                <c:pt idx="1">
                  <c:v>보통 이하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93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19-4F70-9592-F8076CBFA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466267245351112"/>
          <c:y val="0.16778898442862986"/>
          <c:w val="0.22930323692899174"/>
          <c:h val="7.07356998989471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B634-A3DA-42EF-BFA1-3A163B3A2E2C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AE843-D0E0-455B-B1E0-BEA5CDC1B5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92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67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32399"/>
          </a:xfrm>
        </p:spPr>
        <p:txBody>
          <a:bodyPr/>
          <a:lstStyle>
            <a:lvl1pPr marL="0" indent="0" algn="ctr">
              <a:buNone/>
              <a:defRPr sz="24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43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>
            <a:no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0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09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886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53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28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710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500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89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65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35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7522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3673A-B73F-4636-824B-72A7B964AFBD}" type="datetimeFigureOut">
              <a:rPr lang="ko-KR" altLang="en-US" smtClean="0"/>
              <a:t>2025-01-16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75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고딕 ExtraBold" panose="020D0904000000000000" pitchFamily="50" charset="-127"/>
          <a:ea typeface="나눔고딕 ExtraBold" panose="020D0904000000000000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7">
            <a:extLst>
              <a:ext uri="{FF2B5EF4-FFF2-40B4-BE49-F238E27FC236}">
                <a16:creationId xmlns:a16="http://schemas.microsoft.com/office/drawing/2014/main" id="{EB0605D4-3941-D620-AD3E-229FF9F62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0665"/>
            <a:ext cx="9144000" cy="446020"/>
          </a:xfrm>
        </p:spPr>
        <p:txBody>
          <a:bodyPr anchor="ctr"/>
          <a:lstStyle/>
          <a:p>
            <a:r>
              <a:rPr lang="ko-KR" altLang="en-US" sz="3200" dirty="0"/>
              <a:t>연수 강사</a:t>
            </a:r>
            <a:r>
              <a:rPr lang="en-US" altLang="ko-KR" sz="3200" dirty="0"/>
              <a:t>: </a:t>
            </a:r>
            <a:r>
              <a:rPr lang="ko-KR" altLang="en-US" sz="3200" dirty="0"/>
              <a:t>김민기 선생님 </a:t>
            </a:r>
            <a:r>
              <a:rPr lang="en-US" altLang="ko-KR" sz="3200" dirty="0"/>
              <a:t>(</a:t>
            </a:r>
            <a:r>
              <a:rPr lang="ko-KR" altLang="en-US" sz="3200" dirty="0"/>
              <a:t>태안고등학교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sp>
        <p:nvSpPr>
          <p:cNvPr id="10" name="제목 9">
            <a:extLst>
              <a:ext uri="{FF2B5EF4-FFF2-40B4-BE49-F238E27FC236}">
                <a16:creationId xmlns:a16="http://schemas.microsoft.com/office/drawing/2014/main" id="{6B7019AE-3C35-AEFC-BCB2-AF788EAB1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66148"/>
            <a:ext cx="9144000" cy="2387600"/>
          </a:xfrm>
        </p:spPr>
        <p:txBody>
          <a:bodyPr anchor="ctr">
            <a:noAutofit/>
          </a:bodyPr>
          <a:lstStyle/>
          <a:p>
            <a:r>
              <a:rPr lang="ko-KR" altLang="en-US" sz="5000" dirty="0"/>
              <a:t>찾아가는 학교 컨설팅 사례 나눔</a:t>
            </a:r>
            <a:b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수요자 </a:t>
            </a:r>
            <a:r>
              <a:rPr lang="ko-KR" altLang="en-US" sz="32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맞춤형 연수 설계 </a:t>
            </a: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사례 중심으로</a:t>
            </a:r>
          </a:p>
        </p:txBody>
      </p:sp>
    </p:spTree>
    <p:extLst>
      <p:ext uri="{BB962C8B-B14F-4D97-AF65-F5344CB8AC3E}">
        <p14:creationId xmlns:p14="http://schemas.microsoft.com/office/powerpoint/2010/main" val="230259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김민기 선생님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3B435BE-619B-2A5E-A9A5-12AE9203E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1616"/>
            <a:ext cx="10515600" cy="1752275"/>
          </a:xfrm>
        </p:spPr>
        <p:txBody>
          <a:bodyPr anchor="t"/>
          <a:lstStyle/>
          <a:p>
            <a:r>
              <a:rPr lang="ko-KR" altLang="en-US" sz="2400" dirty="0"/>
              <a:t>교육부</a:t>
            </a:r>
            <a:r>
              <a:rPr lang="en-US" altLang="ko-KR" sz="2400" dirty="0"/>
              <a:t>		</a:t>
            </a:r>
            <a:r>
              <a:rPr lang="ko-KR" altLang="en-US" sz="2400" dirty="0"/>
              <a:t>이것 저것</a:t>
            </a:r>
            <a:endParaRPr lang="en-US" altLang="ko-KR" sz="2400" dirty="0"/>
          </a:p>
          <a:p>
            <a:r>
              <a:rPr lang="ko-KR" altLang="en-US" sz="2400" dirty="0"/>
              <a:t>충청남도교육청</a:t>
            </a:r>
            <a:r>
              <a:rPr lang="en-US" altLang="ko-KR" sz="2400" dirty="0"/>
              <a:t>	</a:t>
            </a:r>
            <a:r>
              <a:rPr lang="ko-KR" altLang="en-US" sz="2400" dirty="0"/>
              <a:t>이것 저것</a:t>
            </a:r>
            <a:endParaRPr lang="en-US" altLang="ko-KR" sz="2400" dirty="0"/>
          </a:p>
          <a:p>
            <a:r>
              <a:rPr lang="ko-KR" altLang="en-US" sz="2400" dirty="0" err="1"/>
              <a:t>창비</a:t>
            </a:r>
            <a:r>
              <a:rPr lang="ko-KR" altLang="en-US" sz="2400" dirty="0"/>
              <a:t> 교과서</a:t>
            </a:r>
            <a:r>
              <a:rPr lang="en-US" altLang="ko-KR" sz="2400" dirty="0"/>
              <a:t>		</a:t>
            </a:r>
            <a:r>
              <a:rPr lang="ko-KR" altLang="en-US" sz="2400" dirty="0"/>
              <a:t>이것 저것</a:t>
            </a:r>
            <a:endParaRPr lang="en-US" altLang="ko-KR" sz="2400" dirty="0"/>
          </a:p>
          <a:p>
            <a:r>
              <a:rPr lang="en-US" altLang="ko-KR" sz="2400" dirty="0"/>
              <a:t>KERIS		</a:t>
            </a:r>
            <a:r>
              <a:rPr lang="ko-KR" altLang="en-US" sz="2400" dirty="0"/>
              <a:t>이것 저것</a:t>
            </a:r>
            <a:endParaRPr lang="en-US" altLang="ko-KR" sz="2400" dirty="0"/>
          </a:p>
          <a:p>
            <a:r>
              <a:rPr lang="en-US" altLang="ko-KR" sz="2400" dirty="0"/>
              <a:t>EBS			</a:t>
            </a:r>
            <a:r>
              <a:rPr lang="ko-KR" altLang="en-US" sz="2400" dirty="0"/>
              <a:t>이것 저것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715076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34740-A4F6-6DE4-4072-463FD5834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6DDFE8-0167-A5A4-1EA4-80F055653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1462365"/>
            <a:ext cx="11220101" cy="533475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ko-KR" altLang="en-US" dirty="0"/>
              <a:t>모자이크 할 시간이 안 되어서</a:t>
            </a:r>
            <a:br>
              <a:rPr lang="en-US" altLang="ko-KR" dirty="0"/>
            </a:br>
            <a:r>
              <a:rPr lang="ko-KR" altLang="en-US" dirty="0"/>
              <a:t>대부분의 연수 강사 사진은 제 고양이 사진으로</a:t>
            </a:r>
            <a:br>
              <a:rPr lang="en-US" altLang="ko-KR" dirty="0"/>
            </a:br>
            <a:r>
              <a:rPr lang="ko-KR" altLang="en-US" dirty="0"/>
              <a:t>대체하였으니 너른 양해를 부탁드립니다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10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D7739-0DF1-67E9-5C5E-71463D757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C5786D-93A7-FF07-EB0D-8B858D5A0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0A35453-B8D8-FB6B-DE95-A508B120F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278980" cy="1752275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2400" dirty="0"/>
              <a:t>전자칠판 신규 도입</a:t>
            </a:r>
            <a:r>
              <a:rPr lang="en-US" altLang="ko-KR" sz="2400" dirty="0"/>
              <a:t>, </a:t>
            </a:r>
            <a:r>
              <a:rPr lang="ko-KR" altLang="en-US" sz="2400" dirty="0"/>
              <a:t>업체에서 </a:t>
            </a:r>
            <a:r>
              <a:rPr lang="en-US" altLang="ko-KR" sz="2400" dirty="0"/>
              <a:t>1</a:t>
            </a:r>
            <a:r>
              <a:rPr lang="ko-KR" altLang="en-US" sz="2400" dirty="0"/>
              <a:t>회 연수하였으나 교사 참여도 저조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ko-KR" altLang="en-US" sz="2400" dirty="0"/>
              <a:t>학생용 </a:t>
            </a:r>
            <a:r>
              <a:rPr lang="ko-KR" altLang="en-US" sz="2400" dirty="0" err="1"/>
              <a:t>크롬북</a:t>
            </a:r>
            <a:r>
              <a:rPr lang="ko-KR" altLang="en-US" sz="2400" dirty="0"/>
              <a:t> 보급률 우수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ko-KR" altLang="en-US" sz="2400" dirty="0"/>
              <a:t>학생 </a:t>
            </a:r>
            <a:r>
              <a:rPr lang="en-US" altLang="ko-KR" sz="2400" dirty="0"/>
              <a:t>1200</a:t>
            </a:r>
            <a:r>
              <a:rPr lang="ko-KR" altLang="en-US" sz="2400" dirty="0"/>
              <a:t>명 초과</a:t>
            </a:r>
            <a:r>
              <a:rPr lang="en-US" altLang="ko-KR" sz="2400" dirty="0"/>
              <a:t>, </a:t>
            </a:r>
            <a:r>
              <a:rPr lang="ko-KR" altLang="en-US" sz="2400" dirty="0"/>
              <a:t>수행평가 채점 및 </a:t>
            </a:r>
            <a:r>
              <a:rPr lang="ko-KR" altLang="en-US" sz="2400" dirty="0" err="1"/>
              <a:t>생기부</a:t>
            </a:r>
            <a:r>
              <a:rPr lang="ko-KR" altLang="en-US" sz="2400" dirty="0"/>
              <a:t> 개별화 어려움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ko-KR" altLang="en-US" sz="2400" dirty="0"/>
              <a:t>고교학점제 전면 도입에 따른 최소 성취 수준 보장 지도 어려움</a:t>
            </a:r>
            <a:endParaRPr lang="en-US" altLang="ko-K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44145A-6B5E-8695-D92F-1217872E3666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7362166A-D82C-F5BB-30AE-E97CEB35A4DC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상황 분석</a:t>
            </a:r>
          </a:p>
        </p:txBody>
      </p:sp>
    </p:spTree>
    <p:extLst>
      <p:ext uri="{BB962C8B-B14F-4D97-AF65-F5344CB8AC3E}">
        <p14:creationId xmlns:p14="http://schemas.microsoft.com/office/powerpoint/2010/main" val="3600604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99790-769D-DBAC-0D22-0B0C273F1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58CF83-6542-6237-F0C4-ED3259046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72987FA-B39A-CCE9-DDAF-7C482051C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278980" cy="1752275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2400" dirty="0"/>
              <a:t>전자칠판 신규 도입</a:t>
            </a:r>
            <a:r>
              <a:rPr lang="en-US" altLang="ko-KR" sz="2400" dirty="0"/>
              <a:t>, </a:t>
            </a:r>
            <a:r>
              <a:rPr lang="ko-KR" altLang="en-US" sz="2400" dirty="0"/>
              <a:t>업체에서 </a:t>
            </a:r>
            <a:r>
              <a:rPr lang="en-US" altLang="ko-KR" sz="2400" dirty="0"/>
              <a:t>1</a:t>
            </a:r>
            <a:r>
              <a:rPr lang="ko-KR" altLang="en-US" sz="2400" dirty="0"/>
              <a:t>회 연수하였으나 교사 참여도 저조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학생용 </a:t>
            </a:r>
            <a:r>
              <a:rPr lang="ko-KR" altLang="en-US" sz="2400" dirty="0" err="1">
                <a:solidFill>
                  <a:schemeClr val="bg2">
                    <a:lumMod val="90000"/>
                  </a:schemeClr>
                </a:solidFill>
              </a:rPr>
              <a:t>크롬북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 보급률 우수</a:t>
            </a:r>
            <a:endParaRPr lang="en-US" altLang="ko-KR" sz="2400" dirty="0">
              <a:solidFill>
                <a:schemeClr val="bg2">
                  <a:lumMod val="9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학생 </a:t>
            </a:r>
            <a:r>
              <a:rPr lang="en-US" altLang="ko-KR" sz="2400" dirty="0">
                <a:solidFill>
                  <a:schemeClr val="bg2">
                    <a:lumMod val="90000"/>
                  </a:schemeClr>
                </a:solidFill>
              </a:rPr>
              <a:t>1200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명 초과</a:t>
            </a:r>
            <a:r>
              <a:rPr lang="en-US" altLang="ko-KR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수행평가 채점 및 </a:t>
            </a:r>
            <a:r>
              <a:rPr lang="ko-KR" altLang="en-US" sz="2400" dirty="0" err="1">
                <a:solidFill>
                  <a:schemeClr val="bg2">
                    <a:lumMod val="90000"/>
                  </a:schemeClr>
                </a:solidFill>
              </a:rPr>
              <a:t>생기부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 개별화 어려움</a:t>
            </a:r>
            <a:endParaRPr lang="en-US" altLang="ko-KR" sz="2400" dirty="0">
              <a:solidFill>
                <a:schemeClr val="bg2">
                  <a:lumMod val="9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고교학점제 전면 도입에 따른 최소 성취 수준 보장 지도 어려움</a:t>
            </a:r>
            <a:endParaRPr lang="en-US" altLang="ko-KR" sz="2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31F036-A1C5-87E4-FF2F-82335355D51D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7153DB04-E584-DF12-EE50-AC8201FA7053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상황 분석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0B04C88-3FE3-335F-3017-583C3DF45A9E}"/>
              </a:ext>
            </a:extLst>
          </p:cNvPr>
          <p:cNvSpPr/>
          <p:nvPr/>
        </p:nvSpPr>
        <p:spPr>
          <a:xfrm>
            <a:off x="3869358" y="2795659"/>
            <a:ext cx="664142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5F4D690-70DC-0D7D-FFB9-7581DBB8BBBB}"/>
              </a:ext>
            </a:extLst>
          </p:cNvPr>
          <p:cNvSpPr/>
          <p:nvPr/>
        </p:nvSpPr>
        <p:spPr>
          <a:xfrm>
            <a:off x="7469207" y="2795659"/>
            <a:ext cx="2261934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805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B472-F160-39DC-18F1-6554E8DAF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D9439C-9BEA-32AD-C704-6CBC25E78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6E69641-EE24-3BAC-FAE2-6D99D0A75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538863" cy="1752275"/>
          </a:xfrm>
        </p:spPr>
        <p:txBody>
          <a:bodyPr anchor="t"/>
          <a:lstStyle/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코디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전자칠판 업체의 연수에 교사 참여도가 저조한 이유</a:t>
            </a:r>
            <a:r>
              <a:rPr lang="en-US" altLang="ko-KR" sz="2400" dirty="0"/>
              <a:t>?</a:t>
            </a:r>
          </a:p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학교</a:t>
            </a:r>
            <a:r>
              <a:rPr lang="en-US" altLang="ko-KR" sz="2400" b="1" dirty="0"/>
              <a:t>:</a:t>
            </a:r>
            <a:r>
              <a:rPr lang="en-US" altLang="ko-KR" sz="2400" dirty="0"/>
              <a:t> … </a:t>
            </a:r>
            <a:r>
              <a:rPr lang="ko-KR" altLang="en-US" sz="2400" dirty="0"/>
              <a:t>업체는 기능 설명 및 매뉴얼 교육만 진행하여 </a:t>
            </a:r>
            <a:r>
              <a:rPr lang="en-US" altLang="ko-KR" sz="2400" dirty="0"/>
              <a:t>… </a:t>
            </a:r>
            <a:r>
              <a:rPr lang="ko-KR" altLang="en-US" sz="2400" dirty="0"/>
              <a:t>선생님들의 특성은</a:t>
            </a:r>
            <a:r>
              <a:rPr lang="en-US" altLang="ko-KR" sz="2400" dirty="0"/>
              <a:t>, PDF</a:t>
            </a:r>
            <a:r>
              <a:rPr lang="ko-KR" altLang="en-US" sz="2400" dirty="0"/>
              <a:t>나 책자로 매뉴얼이 있다면 굳이 시간을 들여 연수를 듣지 않아도 된다고 생각해 </a:t>
            </a:r>
            <a:r>
              <a:rPr lang="en-US" altLang="ko-KR" sz="2400" dirty="0"/>
              <a:t>… </a:t>
            </a:r>
            <a:r>
              <a:rPr lang="ko-KR" altLang="en-US" sz="2400" dirty="0"/>
              <a:t>그러면서도 결국 </a:t>
            </a:r>
            <a:r>
              <a:rPr lang="en-US" altLang="ko-KR" sz="2400" dirty="0"/>
              <a:t>PDF</a:t>
            </a:r>
            <a:r>
              <a:rPr lang="ko-KR" altLang="en-US" sz="2400" dirty="0"/>
              <a:t>나 책자를 들여다 보지 않아서 사용 방법을 모르고 </a:t>
            </a:r>
            <a:r>
              <a:rPr lang="en-US" altLang="ko-KR" sz="2400" dirty="0"/>
              <a:t>… </a:t>
            </a:r>
            <a:r>
              <a:rPr lang="ko-KR" altLang="en-US" sz="2400" dirty="0"/>
              <a:t>낮은 활용률로 이어질 것이 우려됨</a:t>
            </a:r>
            <a:r>
              <a:rPr lang="en-US" altLang="ko-KR" sz="24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8E67C9-D5CD-85E2-D16C-ADEF7D873F98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B3AA5A01-37BB-436E-D76E-A1B7CB019A8E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심층 면담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613002E-07D0-A5D1-795D-78366DFB1606}"/>
              </a:ext>
            </a:extLst>
          </p:cNvPr>
          <p:cNvSpPr/>
          <p:nvPr/>
        </p:nvSpPr>
        <p:spPr>
          <a:xfrm>
            <a:off x="3089711" y="3450176"/>
            <a:ext cx="3513221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384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D283A-3304-D652-5A5A-36955B33B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38C244-1D91-D478-3FDA-B4B04DBBB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97F2FF-552D-82DD-2FAC-830195100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538863" cy="1752275"/>
          </a:xfrm>
        </p:spPr>
        <p:txBody>
          <a:bodyPr anchor="t"/>
          <a:lstStyle/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코디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전자칠판을 활용한 수업 사례를 중심으로</a:t>
            </a:r>
            <a:r>
              <a:rPr lang="en-US" altLang="ko-KR" sz="2400" dirty="0"/>
              <a:t>, </a:t>
            </a:r>
            <a:r>
              <a:rPr lang="ko-KR" altLang="en-US" sz="2400" dirty="0"/>
              <a:t>기능 설명을 끼워 넣으면 어떨까</a:t>
            </a:r>
            <a:r>
              <a:rPr lang="en-US" altLang="ko-KR" sz="2400" dirty="0"/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400" b="1" dirty="0"/>
              <a:t>학교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업체가 수업 사례를 어떻게</a:t>
            </a:r>
            <a:r>
              <a:rPr lang="en-US" altLang="ko-KR" sz="2400" dirty="0"/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400" dirty="0"/>
              <a:t>코디</a:t>
            </a:r>
            <a:r>
              <a:rPr lang="en-US" altLang="ko-KR" sz="2400" dirty="0"/>
              <a:t>: </a:t>
            </a:r>
            <a:r>
              <a:rPr lang="ko-KR" altLang="en-US" sz="2400" dirty="0"/>
              <a:t>교사가 연수하면 됨</a:t>
            </a:r>
            <a:r>
              <a:rPr lang="en-US" altLang="ko-KR" sz="24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2400" dirty="0"/>
              <a:t>학교</a:t>
            </a:r>
            <a:r>
              <a:rPr lang="en-US" altLang="ko-KR" sz="2400" dirty="0"/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0B6022-6945-F8EE-CF6F-770AC5C64817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3F87ACA3-0822-57ED-F20E-60F62704A7A4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연수 설계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D8D4759-B6AF-1887-D4F9-B4148803A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952" y="4852916"/>
            <a:ext cx="2502168" cy="1774715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A25720F2-13BD-403E-00F6-FEAAC0427EDF}"/>
              </a:ext>
            </a:extLst>
          </p:cNvPr>
          <p:cNvSpPr/>
          <p:nvPr/>
        </p:nvSpPr>
        <p:spPr>
          <a:xfrm>
            <a:off x="4230580" y="2781249"/>
            <a:ext cx="1284696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276727B-8BB2-11A4-C2D1-2F85D6E66B0A}"/>
              </a:ext>
            </a:extLst>
          </p:cNvPr>
          <p:cNvSpPr/>
          <p:nvPr/>
        </p:nvSpPr>
        <p:spPr>
          <a:xfrm>
            <a:off x="1785760" y="4145904"/>
            <a:ext cx="1563831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8810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2EDF5-54CB-B189-C0EF-95140E15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E36B1A-7E67-D6C0-48A2-4AC26AE16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D44CAB-900E-EEDF-72C0-AB221455C02B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B68995F0-207F-4E6E-5209-66477ABF170B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연수 진행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618B7D8-1F2C-51E0-029E-5F5D14DACA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38" t="35369" r="5720" b="20702"/>
          <a:stretch/>
        </p:blipFill>
        <p:spPr>
          <a:xfrm>
            <a:off x="2213809" y="2906832"/>
            <a:ext cx="7764381" cy="351192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6392AE8-4AC8-9367-5F77-F4224C572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720" y="2001558"/>
            <a:ext cx="6344559" cy="400107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BC66778B-8162-8C11-51FB-5B38AA07F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3360" y="3374905"/>
            <a:ext cx="820438" cy="75846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148274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46B32-387D-BA59-2D45-F3663D0ED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CECD8C-A119-9C2B-F99D-EB56765B0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B31AEAFF-84CB-7D80-D49A-16C8DED6D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278980" cy="1752275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전자칠판 신규 도입</a:t>
            </a:r>
            <a:r>
              <a:rPr lang="en-US" altLang="ko-KR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업체에서 </a:t>
            </a:r>
            <a:r>
              <a:rPr lang="en-US" altLang="ko-KR" sz="2400" dirty="0">
                <a:solidFill>
                  <a:schemeClr val="bg2">
                    <a:lumMod val="90000"/>
                  </a:schemeClr>
                </a:solidFill>
              </a:rPr>
              <a:t>1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회 연수하였으나 교사 참여도 저조</a:t>
            </a:r>
            <a:endParaRPr lang="en-US" altLang="ko-KR" sz="2400" dirty="0">
              <a:solidFill>
                <a:schemeClr val="bg2">
                  <a:lumMod val="9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/>
              <a:t>학생용 </a:t>
            </a:r>
            <a:r>
              <a:rPr lang="ko-KR" altLang="en-US" sz="2400" dirty="0" err="1"/>
              <a:t>크롬북</a:t>
            </a:r>
            <a:r>
              <a:rPr lang="ko-KR" altLang="en-US" sz="2400" dirty="0"/>
              <a:t> 보급률 우수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ko-KR" altLang="en-US" sz="2400" dirty="0"/>
              <a:t>학생 </a:t>
            </a:r>
            <a:r>
              <a:rPr lang="en-US" altLang="ko-KR" sz="2400" dirty="0"/>
              <a:t>1200</a:t>
            </a:r>
            <a:r>
              <a:rPr lang="ko-KR" altLang="en-US" sz="2400" dirty="0"/>
              <a:t>명 초과</a:t>
            </a:r>
            <a:r>
              <a:rPr lang="en-US" altLang="ko-KR" sz="2400" dirty="0"/>
              <a:t>, </a:t>
            </a:r>
            <a:r>
              <a:rPr lang="ko-KR" altLang="en-US" sz="2400" dirty="0"/>
              <a:t>수행평가 채점 및 </a:t>
            </a:r>
            <a:r>
              <a:rPr lang="ko-KR" altLang="en-US" sz="2400" dirty="0" err="1"/>
              <a:t>생기부</a:t>
            </a:r>
            <a:r>
              <a:rPr lang="ko-KR" altLang="en-US" sz="2400" dirty="0"/>
              <a:t> 개별화 어려움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고교학점제 전면 도입에 따른 최소 성취 수준 보장 지도 어려움</a:t>
            </a:r>
            <a:endParaRPr lang="en-US" altLang="ko-KR" sz="24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CEFD85-A317-E0F4-515E-106EE441FE51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0600182F-E72E-8683-1D16-34535D1716EB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상황 분석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0215B6A-E27E-C840-42B7-53AD0A61630C}"/>
              </a:ext>
            </a:extLst>
          </p:cNvPr>
          <p:cNvSpPr/>
          <p:nvPr/>
        </p:nvSpPr>
        <p:spPr>
          <a:xfrm>
            <a:off x="2184936" y="3507929"/>
            <a:ext cx="924023" cy="4865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AF4BF22-235B-D057-56DD-D259D52AF17C}"/>
              </a:ext>
            </a:extLst>
          </p:cNvPr>
          <p:cNvSpPr/>
          <p:nvPr/>
        </p:nvSpPr>
        <p:spPr>
          <a:xfrm>
            <a:off x="4957010" y="4152402"/>
            <a:ext cx="2926081" cy="4865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E0B1A5A-5576-300F-1916-5683CA755A4C}"/>
              </a:ext>
            </a:extLst>
          </p:cNvPr>
          <p:cNvSpPr/>
          <p:nvPr/>
        </p:nvSpPr>
        <p:spPr>
          <a:xfrm>
            <a:off x="1896177" y="4152402"/>
            <a:ext cx="1771048" cy="4865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2040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BB1B0-10EE-D422-FC25-DB6E59E09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07EFE6-826C-47A3-EC2A-4F09CE11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66945F23-C599-39CD-86E4-8F3A7BEE0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538863" cy="1752275"/>
          </a:xfrm>
        </p:spPr>
        <p:txBody>
          <a:bodyPr anchor="t"/>
          <a:lstStyle/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코디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수행평가를 어떻게 취합하여 평가하시는지</a:t>
            </a:r>
            <a:r>
              <a:rPr lang="en-US" altLang="ko-KR" sz="2400" dirty="0"/>
              <a:t>?</a:t>
            </a:r>
          </a:p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학교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학생 한 명당 한 </a:t>
            </a:r>
            <a:r>
              <a:rPr lang="ko-KR" altLang="en-US" sz="2400" dirty="0" err="1"/>
              <a:t>쪽씩만</a:t>
            </a:r>
            <a:r>
              <a:rPr lang="ko-KR" altLang="en-US" sz="2400" dirty="0"/>
              <a:t> 받아도 </a:t>
            </a:r>
            <a:r>
              <a:rPr lang="en-US" altLang="ko-KR" sz="2400" dirty="0"/>
              <a:t>400</a:t>
            </a:r>
            <a:r>
              <a:rPr lang="ko-KR" altLang="en-US" sz="2400" dirty="0"/>
              <a:t>쪽</a:t>
            </a:r>
            <a:r>
              <a:rPr lang="en-US" altLang="ko-KR" sz="2400" dirty="0"/>
              <a:t>… </a:t>
            </a:r>
            <a:r>
              <a:rPr lang="ko-KR" altLang="en-US" sz="2400" dirty="0"/>
              <a:t>악필을 알아보는 데 시간을 많이 소요 </a:t>
            </a:r>
            <a:r>
              <a:rPr lang="en-US" altLang="ko-KR" sz="2400" dirty="0"/>
              <a:t>… </a:t>
            </a:r>
            <a:r>
              <a:rPr lang="ko-KR" altLang="en-US" sz="2400" dirty="0"/>
              <a:t>수행평가 받은 것이 없어지는 일도 있어 </a:t>
            </a:r>
            <a:r>
              <a:rPr lang="en-US" altLang="ko-KR" sz="2400" dirty="0"/>
              <a:t>… </a:t>
            </a:r>
            <a:r>
              <a:rPr lang="ko-KR" altLang="en-US" sz="2400" dirty="0"/>
              <a:t>휴일이나 학교 행사가 중간에 끼면</a:t>
            </a:r>
            <a:r>
              <a:rPr lang="en-US" altLang="ko-KR" sz="2400" dirty="0"/>
              <a:t>, </a:t>
            </a:r>
            <a:r>
              <a:rPr lang="ko-KR" altLang="en-US" sz="2400" dirty="0"/>
              <a:t>각 반이 같은 수업 차시에 수행평가를 제출한다 해도 </a:t>
            </a:r>
            <a:r>
              <a:rPr lang="en-US" altLang="ko-KR" sz="2400" dirty="0"/>
              <a:t>1</a:t>
            </a:r>
            <a:r>
              <a:rPr lang="ko-KR" altLang="en-US" sz="2400" dirty="0"/>
              <a:t>주일 가까이 차이가 날 때가 있어 공정성 시비 </a:t>
            </a:r>
            <a:r>
              <a:rPr lang="en-US" altLang="ko-KR" sz="2400" dirty="0"/>
              <a:t>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939AFF-7891-C79B-7223-7BA0B43DB422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141A255C-0E57-2495-1547-4E6210CA4BC8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심층 면담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002A0C4-122D-B23A-F2E0-FCED09F70CA4}"/>
              </a:ext>
            </a:extLst>
          </p:cNvPr>
          <p:cNvSpPr/>
          <p:nvPr/>
        </p:nvSpPr>
        <p:spPr>
          <a:xfrm>
            <a:off x="3436618" y="3456702"/>
            <a:ext cx="3166313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61ADE24-FF1F-0FE2-DE46-CD6B287A6894}"/>
              </a:ext>
            </a:extLst>
          </p:cNvPr>
          <p:cNvSpPr/>
          <p:nvPr/>
        </p:nvSpPr>
        <p:spPr>
          <a:xfrm>
            <a:off x="6940214" y="3456702"/>
            <a:ext cx="3166313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1959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4E000-499F-2F3D-DA9E-B867D3BF8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098DC2-285D-4630-F2CC-2A443F76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DE460110-ACA2-3C53-B3F4-7ED503A45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538863" cy="1752275"/>
          </a:xfrm>
        </p:spPr>
        <p:txBody>
          <a:bodyPr anchor="t"/>
          <a:lstStyle/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코디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수행평가 디지털로 취합하지</a:t>
            </a:r>
            <a:r>
              <a:rPr lang="en-US" altLang="ko-KR" sz="2400" dirty="0"/>
              <a:t>.</a:t>
            </a:r>
          </a:p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학교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이메일로 받는 게 더 번거로울 때가 있음</a:t>
            </a:r>
            <a:r>
              <a:rPr lang="en-US" altLang="ko-KR" sz="2400" dirty="0"/>
              <a:t>. … </a:t>
            </a:r>
            <a:r>
              <a:rPr lang="ko-KR" altLang="en-US" sz="2400" dirty="0"/>
              <a:t>수행평가 파일명을 </a:t>
            </a:r>
            <a:r>
              <a:rPr lang="ko-KR" altLang="en-US" sz="2400" dirty="0" err="1"/>
              <a:t>제각각으로</a:t>
            </a:r>
            <a:r>
              <a:rPr lang="en-US" altLang="ko-KR" sz="2400" dirty="0"/>
              <a:t>, </a:t>
            </a:r>
            <a:r>
              <a:rPr lang="ko-KR" altLang="en-US" sz="2400" dirty="0"/>
              <a:t>한 명 한 명 다운받는 것도 큰 무리</a:t>
            </a:r>
            <a:r>
              <a:rPr lang="en-US" altLang="ko-KR" sz="2400" dirty="0"/>
              <a:t>, … </a:t>
            </a:r>
            <a:r>
              <a:rPr lang="ko-KR" altLang="en-US" sz="2400" dirty="0"/>
              <a:t>자기는 이메일 보냈다고 떼쓰기도</a:t>
            </a:r>
            <a:r>
              <a:rPr lang="en-US" altLang="ko-KR" sz="2400" dirty="0"/>
              <a:t> </a:t>
            </a:r>
            <a:r>
              <a:rPr lang="ko-KR" altLang="en-US" sz="2400" dirty="0"/>
              <a:t>함</a:t>
            </a:r>
            <a:r>
              <a:rPr lang="en-US" altLang="ko-KR" sz="2400" dirty="0"/>
              <a:t>. … </a:t>
            </a:r>
            <a:r>
              <a:rPr lang="ko-KR" altLang="en-US" sz="2400" dirty="0"/>
              <a:t>발신 이메일 계정과 제목</a:t>
            </a:r>
            <a:r>
              <a:rPr lang="en-US" altLang="ko-KR" sz="2400" dirty="0"/>
              <a:t>, </a:t>
            </a:r>
            <a:r>
              <a:rPr lang="ko-KR" altLang="en-US" sz="2400" dirty="0"/>
              <a:t>내용 그 어디에도 학생 인적사항을 적지 않아 채점에 애로사항이 생길 때도 많음</a:t>
            </a:r>
            <a:r>
              <a:rPr lang="en-US" altLang="ko-KR" sz="24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79EB01-6A14-B8D9-9377-A02E941AA941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5E2D5D79-7E05-D6EE-524F-DC8A76E2081A}"/>
              </a:ext>
            </a:extLst>
          </p:cNvPr>
          <p:cNvSpPr txBox="1">
            <a:spLocks/>
          </p:cNvSpPr>
          <p:nvPr/>
        </p:nvSpPr>
        <p:spPr>
          <a:xfrm>
            <a:off x="838199" y="1963058"/>
            <a:ext cx="5398972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심층 면담</a:t>
            </a:r>
          </a:p>
        </p:txBody>
      </p:sp>
    </p:spTree>
    <p:extLst>
      <p:ext uri="{BB962C8B-B14F-4D97-AF65-F5344CB8AC3E}">
        <p14:creationId xmlns:p14="http://schemas.microsoft.com/office/powerpoint/2010/main" val="3237945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AC90A-AC57-0386-77AB-BFBB148DD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1FF1DF-6304-7D40-554B-F661E771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DFDD35A-D921-08DC-3618-AB5DA787C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538863" cy="1752275"/>
          </a:xfrm>
        </p:spPr>
        <p:txBody>
          <a:bodyPr anchor="t"/>
          <a:lstStyle/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코디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구글 </a:t>
            </a:r>
            <a:r>
              <a:rPr lang="ko-KR" altLang="en-US" sz="2400" dirty="0" err="1"/>
              <a:t>클래스룸</a:t>
            </a:r>
            <a:r>
              <a:rPr lang="ko-KR" altLang="en-US" sz="2400" dirty="0"/>
              <a:t> 쓰면 좋지 않을까</a:t>
            </a:r>
            <a:r>
              <a:rPr lang="en-US" altLang="ko-KR" sz="2400" dirty="0"/>
              <a:t>? </a:t>
            </a:r>
            <a:r>
              <a:rPr lang="ko-KR" altLang="en-US" sz="2400" dirty="0"/>
              <a:t>학생용 </a:t>
            </a:r>
            <a:r>
              <a:rPr lang="ko-KR" altLang="en-US" sz="2400" dirty="0" err="1"/>
              <a:t>크롬북</a:t>
            </a:r>
            <a:r>
              <a:rPr lang="ko-KR" altLang="en-US" sz="2400" dirty="0"/>
              <a:t> 보급률 좋다면서</a:t>
            </a:r>
            <a:r>
              <a:rPr lang="en-US" altLang="ko-KR" sz="2400" dirty="0"/>
              <a:t>.</a:t>
            </a:r>
          </a:p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학교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구글 </a:t>
            </a:r>
            <a:r>
              <a:rPr lang="ko-KR" altLang="en-US" sz="2400" dirty="0" err="1"/>
              <a:t>클래스룸</a:t>
            </a:r>
            <a:r>
              <a:rPr lang="ko-KR" altLang="en-US" sz="2400" dirty="0"/>
              <a:t> </a:t>
            </a:r>
            <a:r>
              <a:rPr lang="ko-KR" altLang="en-US" sz="2400" dirty="0" err="1"/>
              <a:t>어렵다던데</a:t>
            </a:r>
            <a:r>
              <a:rPr lang="en-US" altLang="ko-KR" sz="2400" dirty="0"/>
              <a:t>, </a:t>
            </a:r>
            <a:r>
              <a:rPr lang="ko-KR" altLang="en-US" sz="2400" dirty="0"/>
              <a:t>어떻게 배움</a:t>
            </a:r>
            <a:r>
              <a:rPr lang="en-US" altLang="ko-KR" sz="2400" dirty="0"/>
              <a:t>?</a:t>
            </a:r>
          </a:p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코디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구글 트레이너 강사의 연수를 섭외해 주겠음</a:t>
            </a:r>
            <a:r>
              <a:rPr lang="en-US" altLang="ko-KR" sz="2400" dirty="0"/>
              <a:t>.</a:t>
            </a:r>
          </a:p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학교</a:t>
            </a:r>
            <a:r>
              <a:rPr lang="en-US" altLang="ko-KR" sz="2400" b="1" dirty="0"/>
              <a:t>: </a:t>
            </a:r>
            <a:endParaRPr lang="en-US" altLang="ko-K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173ABD-B83D-0C59-8019-58E6E81D3C2E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11B2C5DD-EF45-A459-AFD4-4AFCF89D5979}"/>
              </a:ext>
            </a:extLst>
          </p:cNvPr>
          <p:cNvSpPr txBox="1">
            <a:spLocks/>
          </p:cNvSpPr>
          <p:nvPr/>
        </p:nvSpPr>
        <p:spPr>
          <a:xfrm>
            <a:off x="838199" y="1963058"/>
            <a:ext cx="5398972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심층 면담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9C6CFDA-A3DE-F7C1-9497-CC975E10A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952" y="4852916"/>
            <a:ext cx="2502168" cy="1774715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48DE167B-A954-5059-FBB9-AA2F26967CBB}"/>
              </a:ext>
            </a:extLst>
          </p:cNvPr>
          <p:cNvSpPr/>
          <p:nvPr/>
        </p:nvSpPr>
        <p:spPr>
          <a:xfrm>
            <a:off x="1771448" y="2813029"/>
            <a:ext cx="1866902" cy="5334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1655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1C985-8FDA-9D60-52C3-1DE3A1C65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3FC610-20A0-68D8-AC40-C39B61DB7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FC23AA5A-44AB-AD52-785D-10DAB522C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538863" cy="1752275"/>
          </a:xfrm>
        </p:spPr>
        <p:txBody>
          <a:bodyPr anchor="t"/>
          <a:lstStyle/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코디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구글 </a:t>
            </a:r>
            <a:r>
              <a:rPr lang="ko-KR" altLang="en-US" sz="2400" dirty="0" err="1"/>
              <a:t>클래스룸으로</a:t>
            </a:r>
            <a:r>
              <a:rPr lang="ko-KR" altLang="en-US" sz="2400" dirty="0"/>
              <a:t> 학생 과제 받으면 인공지능으로 평가하기 편함</a:t>
            </a:r>
            <a:r>
              <a:rPr lang="en-US" altLang="ko-KR" sz="2400" dirty="0"/>
              <a:t>.</a:t>
            </a:r>
          </a:p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학교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교사가 평가해야 하지 않음</a:t>
            </a:r>
            <a:r>
              <a:rPr lang="en-US" altLang="ko-KR" sz="2400" dirty="0"/>
              <a:t>?</a:t>
            </a:r>
          </a:p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코디</a:t>
            </a:r>
            <a:r>
              <a:rPr lang="en-US" altLang="ko-KR" sz="2400" b="1" dirty="0"/>
              <a:t>:</a:t>
            </a:r>
            <a:r>
              <a:rPr lang="en-US" altLang="ko-KR" sz="2400" dirty="0"/>
              <a:t> </a:t>
            </a:r>
            <a:r>
              <a:rPr lang="ko-KR" altLang="en-US" sz="2400" dirty="0"/>
              <a:t>물론</a:t>
            </a:r>
            <a:r>
              <a:rPr lang="en-US" altLang="ko-KR" sz="2400" dirty="0"/>
              <a:t>. </a:t>
            </a:r>
            <a:r>
              <a:rPr lang="ko-KR" altLang="en-US" sz="2400" dirty="0"/>
              <a:t>그러나 인공지능의 도움을 일부 받으면 학생 개별화가 용이함</a:t>
            </a:r>
            <a:r>
              <a:rPr lang="en-US" altLang="ko-KR" sz="2400" dirty="0"/>
              <a:t>.</a:t>
            </a:r>
          </a:p>
          <a:p>
            <a:pPr marL="252000" indent="-457200">
              <a:lnSpc>
                <a:spcPct val="150000"/>
              </a:lnSpc>
              <a:buNone/>
            </a:pPr>
            <a:r>
              <a:rPr lang="ko-KR" altLang="en-US" sz="2400" b="1" dirty="0"/>
              <a:t>학교</a:t>
            </a:r>
            <a:r>
              <a:rPr lang="en-US" altLang="ko-KR" sz="2400" b="1" dirty="0"/>
              <a:t>: </a:t>
            </a:r>
            <a:endParaRPr lang="en-US" altLang="ko-K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5C41F6-1367-7D6E-7980-80A6DCBC444C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5D65CF7E-8FB9-A778-60B9-99B981B29BB7}"/>
              </a:ext>
            </a:extLst>
          </p:cNvPr>
          <p:cNvSpPr txBox="1">
            <a:spLocks/>
          </p:cNvSpPr>
          <p:nvPr/>
        </p:nvSpPr>
        <p:spPr>
          <a:xfrm>
            <a:off x="838199" y="1963058"/>
            <a:ext cx="5398972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심층 면담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BBFE546-7AB3-A9DB-15F8-7606ECEA7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952" y="4852916"/>
            <a:ext cx="2502168" cy="177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591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9B4F5-E326-B7C9-959F-623BD8F2E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99683B7-C10C-01EA-66DB-AA18BB47C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6EB60A-CAD2-57CB-16AB-090DF30641BB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E7148071-99F9-4061-B317-D72385CF8C9F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연수 진행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731D33E-6A39-3C36-E290-170A47324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076" y="2050768"/>
            <a:ext cx="6967112" cy="358053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A82F4271-D588-9CAD-06C8-C94EF1751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336" y="2893370"/>
            <a:ext cx="8167328" cy="357064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5626CC6-419E-C3FB-9EEF-B7AA9BD2B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745" y="4308016"/>
            <a:ext cx="1014313" cy="114690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25614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B3BC2-6E90-4ED1-E760-9D2FAF924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AC72F2-B6AA-2E23-9D04-7415DBC0C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15984F6-8AA5-6110-EBCE-FC7673956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278980" cy="1752275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전자칠판 신규 도입</a:t>
            </a:r>
            <a:r>
              <a:rPr lang="en-US" altLang="ko-KR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업체에서 </a:t>
            </a:r>
            <a:r>
              <a:rPr lang="en-US" altLang="ko-KR" sz="2400" dirty="0">
                <a:solidFill>
                  <a:schemeClr val="bg2">
                    <a:lumMod val="90000"/>
                  </a:schemeClr>
                </a:solidFill>
              </a:rPr>
              <a:t>1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회 연수하였으나 교사 참여도 저조</a:t>
            </a:r>
            <a:endParaRPr lang="en-US" altLang="ko-KR" sz="2400" dirty="0">
              <a:solidFill>
                <a:schemeClr val="bg2">
                  <a:lumMod val="9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학생용 </a:t>
            </a:r>
            <a:r>
              <a:rPr lang="ko-KR" altLang="en-US" sz="2400" dirty="0" err="1">
                <a:solidFill>
                  <a:schemeClr val="bg2">
                    <a:lumMod val="90000"/>
                  </a:schemeClr>
                </a:solidFill>
              </a:rPr>
              <a:t>크롬북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 보급률 우수</a:t>
            </a:r>
            <a:endParaRPr lang="en-US" altLang="ko-KR" sz="2400" dirty="0">
              <a:solidFill>
                <a:schemeClr val="bg2">
                  <a:lumMod val="9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학생 </a:t>
            </a:r>
            <a:r>
              <a:rPr lang="en-US" altLang="ko-KR" sz="2400" dirty="0">
                <a:solidFill>
                  <a:schemeClr val="bg2">
                    <a:lumMod val="90000"/>
                  </a:schemeClr>
                </a:solidFill>
              </a:rPr>
              <a:t>1200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명 초과</a:t>
            </a:r>
            <a:r>
              <a:rPr lang="en-US" altLang="ko-KR" sz="2400" dirty="0">
                <a:solidFill>
                  <a:schemeClr val="bg2">
                    <a:lumMod val="90000"/>
                  </a:schemeClr>
                </a:solidFill>
              </a:rPr>
              <a:t>, 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수행평가 채점 및 </a:t>
            </a:r>
            <a:r>
              <a:rPr lang="ko-KR" altLang="en-US" sz="2400" dirty="0" err="1">
                <a:solidFill>
                  <a:schemeClr val="bg2">
                    <a:lumMod val="90000"/>
                  </a:schemeClr>
                </a:solidFill>
              </a:rPr>
              <a:t>생기부</a:t>
            </a:r>
            <a:r>
              <a:rPr lang="ko-KR" altLang="en-US" sz="2400" dirty="0">
                <a:solidFill>
                  <a:schemeClr val="bg2">
                    <a:lumMod val="90000"/>
                  </a:schemeClr>
                </a:solidFill>
              </a:rPr>
              <a:t> 개별화 어려움</a:t>
            </a:r>
            <a:endParaRPr lang="en-US" altLang="ko-KR" sz="2400" dirty="0">
              <a:solidFill>
                <a:schemeClr val="bg2">
                  <a:lumMod val="9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/>
              <a:t>고교학점제 전면 도입에 따른 최소 성취 수준 보장 지도 어려움</a:t>
            </a:r>
            <a:endParaRPr lang="en-US" altLang="ko-K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F24770-443E-C6A6-87CD-4D5D2AAD9035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5E14618A-82B5-1A0C-A564-8049C96E34AE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상황 분석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28FFA66-03DF-6CAC-98DD-C944A4595C7F}"/>
              </a:ext>
            </a:extLst>
          </p:cNvPr>
          <p:cNvSpPr/>
          <p:nvPr/>
        </p:nvSpPr>
        <p:spPr>
          <a:xfrm>
            <a:off x="5024387" y="4835796"/>
            <a:ext cx="4215865" cy="4865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7068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1AE-91E3-5773-B28E-B708711AF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CF60F8-BCD6-3BF0-1718-C61138AB9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7C06EF-43AC-85E5-643D-7A0AC3182AF4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FDE82CAC-F882-1776-B537-B581B3AFB887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연수 진행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5063BA6-A648-4A69-8CAE-8FC9DE7D0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076" y="2050768"/>
            <a:ext cx="6967112" cy="35805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B237E3E-B8BE-28C3-8064-B5BB117746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20" b="20519"/>
          <a:stretch/>
        </p:blipFill>
        <p:spPr>
          <a:xfrm>
            <a:off x="1885362" y="2675823"/>
            <a:ext cx="8421275" cy="383085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44FAEAB-ECA8-3134-8D5B-E908BFF130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93" b="96429" l="6897" r="89969">
                        <a14:foregroundMark x1="68339" y1="98810" x2="17868" y2="85119"/>
                        <a14:foregroundMark x1="17868" y1="85119" x2="6583" y2="67262"/>
                        <a14:foregroundMark x1="6583" y1="67262" x2="10658" y2="31548"/>
                        <a14:foregroundMark x1="10658" y1="31548" x2="17241" y2="13393"/>
                        <a14:foregroundMark x1="17241" y1="13393" x2="34169" y2="2976"/>
                        <a14:foregroundMark x1="34169" y1="2976" x2="48589" y2="12798"/>
                        <a14:foregroundMark x1="48589" y1="12798" x2="62069" y2="33929"/>
                        <a14:foregroundMark x1="62069" y1="33929" x2="79937" y2="44940"/>
                        <a14:foregroundMark x1="79937" y1="44940" x2="90596" y2="61310"/>
                        <a14:foregroundMark x1="90596" y1="61310" x2="61442" y2="86310"/>
                        <a14:foregroundMark x1="61442" y1="86310" x2="67398" y2="96726"/>
                        <a14:foregroundMark x1="18809" y1="8631" x2="35110" y2="1190"/>
                        <a14:foregroundMark x1="35110" y1="1190" x2="46708" y2="9226"/>
                        <a14:foregroundMark x1="5956" y1="32143" x2="313" y2="89583"/>
                        <a14:foregroundMark x1="313" y1="89583" x2="61442" y2="98810"/>
                        <a14:foregroundMark x1="61442" y1="98810" x2="29154" y2="90774"/>
                        <a14:foregroundMark x1="29154" y1="90774" x2="18182" y2="72619"/>
                        <a14:foregroundMark x1="18182" y1="72619" x2="6897" y2="3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0534" y="3523024"/>
            <a:ext cx="1204345" cy="126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56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C37DE-1125-3B1C-2A38-FBEEC686D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7DB84A-B416-FCE4-F8EF-A6DA906EF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A</a:t>
            </a:r>
            <a:r>
              <a:rPr lang="ko-KR" altLang="en-US" dirty="0"/>
              <a:t>학교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816B64-5ED6-6D57-EE55-9AB850DA29C8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ED6FE47E-5E83-3F6E-A0E8-9D65D25C57D2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6958263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연수 만족도 </a:t>
            </a:r>
            <a:r>
              <a:rPr lang="en-US" altLang="ko-KR" sz="3200" dirty="0"/>
              <a:t>91% </a:t>
            </a:r>
            <a:r>
              <a:rPr lang="ko-KR" altLang="en-US" sz="3200" dirty="0"/>
              <a:t>이상 </a:t>
            </a:r>
            <a:r>
              <a:rPr lang="en-US" altLang="ko-KR" sz="3200" dirty="0"/>
              <a:t>‘</a:t>
            </a:r>
            <a:r>
              <a:rPr lang="ko-KR" altLang="en-US" sz="3200" dirty="0" err="1"/>
              <a:t>매우만족</a:t>
            </a:r>
            <a:r>
              <a:rPr lang="en-US" altLang="ko-KR" sz="3200" dirty="0"/>
              <a:t>’</a:t>
            </a:r>
            <a:endParaRPr lang="ko-KR" altLang="en-US" sz="3200" dirty="0"/>
          </a:p>
        </p:txBody>
      </p:sp>
      <p:graphicFrame>
        <p:nvGraphicFramePr>
          <p:cNvPr id="13" name="차트 12">
            <a:extLst>
              <a:ext uri="{FF2B5EF4-FFF2-40B4-BE49-F238E27FC236}">
                <a16:creationId xmlns:a16="http://schemas.microsoft.com/office/drawing/2014/main" id="{580F432D-BD0C-7E33-45B0-2FFCC4D04D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0860008"/>
              </p:ext>
            </p:extLst>
          </p:nvPr>
        </p:nvGraphicFramePr>
        <p:xfrm>
          <a:off x="4787486" y="1812322"/>
          <a:ext cx="6958262" cy="390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제목 1">
            <a:extLst>
              <a:ext uri="{FF2B5EF4-FFF2-40B4-BE49-F238E27FC236}">
                <a16:creationId xmlns:a16="http://schemas.microsoft.com/office/drawing/2014/main" id="{3AA34953-09ED-3B39-58FE-728D7D2A4832}"/>
              </a:ext>
            </a:extLst>
          </p:cNvPr>
          <p:cNvSpPr txBox="1">
            <a:spLocks/>
          </p:cNvSpPr>
          <p:nvPr/>
        </p:nvSpPr>
        <p:spPr>
          <a:xfrm>
            <a:off x="838200" y="2895525"/>
            <a:ext cx="6958263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차년도 연수 신청 의향 </a:t>
            </a:r>
            <a:r>
              <a:rPr lang="en-US" altLang="ko-KR" sz="3200" dirty="0"/>
              <a:t>‘</a:t>
            </a:r>
            <a:r>
              <a:rPr lang="ko-KR" altLang="en-US" sz="3200" dirty="0"/>
              <a:t>있음</a:t>
            </a:r>
            <a:r>
              <a:rPr lang="en-US" altLang="ko-KR" sz="3200" dirty="0"/>
              <a:t>’</a:t>
            </a:r>
            <a:endParaRPr lang="ko-KR" altLang="en-US" sz="3200" dirty="0"/>
          </a:p>
        </p:txBody>
      </p:sp>
      <p:sp>
        <p:nvSpPr>
          <p:cNvPr id="15" name="제목 1">
            <a:extLst>
              <a:ext uri="{FF2B5EF4-FFF2-40B4-BE49-F238E27FC236}">
                <a16:creationId xmlns:a16="http://schemas.microsoft.com/office/drawing/2014/main" id="{67A835C0-A2A0-B362-A93D-BF522CA5FC02}"/>
              </a:ext>
            </a:extLst>
          </p:cNvPr>
          <p:cNvSpPr txBox="1">
            <a:spLocks/>
          </p:cNvSpPr>
          <p:nvPr/>
        </p:nvSpPr>
        <p:spPr>
          <a:xfrm>
            <a:off x="838200" y="3622866"/>
            <a:ext cx="6958263" cy="1494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연수를 통해 디지털 역량 신장을</a:t>
            </a:r>
            <a:endParaRPr lang="en-US" altLang="ko-KR" sz="3200" dirty="0"/>
          </a:p>
          <a:p>
            <a:r>
              <a:rPr lang="en-US" altLang="ko-KR" sz="3200" dirty="0"/>
              <a:t>‘</a:t>
            </a:r>
            <a:r>
              <a:rPr lang="ko-KR" altLang="en-US" sz="3200" dirty="0"/>
              <a:t>분명히 느낌</a:t>
            </a:r>
            <a:r>
              <a:rPr lang="en-US" altLang="ko-KR" sz="3200" dirty="0"/>
              <a:t>＇</a:t>
            </a:r>
            <a:endParaRPr lang="ko-KR" altLang="en-US" sz="3200" dirty="0"/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id="{BFE8EBD0-CE1C-A2CB-8A98-8B75227A525F}"/>
              </a:ext>
            </a:extLst>
          </p:cNvPr>
          <p:cNvSpPr txBox="1">
            <a:spLocks/>
          </p:cNvSpPr>
          <p:nvPr/>
        </p:nvSpPr>
        <p:spPr>
          <a:xfrm>
            <a:off x="838200" y="4760509"/>
            <a:ext cx="10086474" cy="1494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수요자 중심 연수 설계 </a:t>
            </a:r>
            <a:r>
              <a:rPr lang="en-US" altLang="ko-KR" sz="3200" dirty="0"/>
              <a:t>– </a:t>
            </a:r>
            <a:r>
              <a:rPr lang="ko-KR" altLang="en-US" sz="3200" dirty="0"/>
              <a:t>찾아가는 학교 컨설팅</a:t>
            </a:r>
            <a:r>
              <a:rPr lang="en-US" altLang="ko-KR" sz="3200" dirty="0"/>
              <a:t>!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25290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71639-A9C0-9977-37C8-E9A5AD473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AB0F53-E520-740D-3716-D459858F0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ctr">
            <a:normAutofit fontScale="90000"/>
          </a:bodyPr>
          <a:lstStyle/>
          <a:p>
            <a:r>
              <a:rPr lang="en-US" altLang="ko-KR" dirty="0"/>
              <a:t>B</a:t>
            </a:r>
            <a:r>
              <a:rPr lang="ko-KR" altLang="en-US" dirty="0"/>
              <a:t>학교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7FB681A8-9600-DC9A-641A-51B9BA7AF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329" y="2753568"/>
            <a:ext cx="10278980" cy="1752275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US" altLang="ko-KR" sz="2400" dirty="0"/>
              <a:t>B</a:t>
            </a:r>
            <a:r>
              <a:rPr lang="ko-KR" altLang="en-US" sz="2400" dirty="0"/>
              <a:t>학교까지 발표하면 여기 계신 선생님들께서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en-US" altLang="ko-KR" sz="2400" dirty="0"/>
              <a:t>‘</a:t>
            </a:r>
            <a:r>
              <a:rPr lang="ko-KR" altLang="en-US" sz="2400" dirty="0"/>
              <a:t>매우 불만족</a:t>
            </a:r>
            <a:r>
              <a:rPr lang="en-US" altLang="ko-KR" sz="2400" dirty="0"/>
              <a:t>’ </a:t>
            </a:r>
            <a:r>
              <a:rPr lang="ko-KR" altLang="en-US" sz="2400" dirty="0"/>
              <a:t>예상</a:t>
            </a:r>
            <a:endParaRPr lang="en-US" altLang="ko-KR" sz="2400" dirty="0"/>
          </a:p>
          <a:p>
            <a:pPr>
              <a:lnSpc>
                <a:spcPct val="150000"/>
              </a:lnSpc>
            </a:pPr>
            <a:r>
              <a:rPr lang="ko-KR" altLang="en-US" sz="2400" dirty="0"/>
              <a:t>제 귀여운 고양이 사진으로 대체합니다</a:t>
            </a:r>
            <a:r>
              <a:rPr lang="en-US" altLang="ko-KR" sz="24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2369B0-9BAD-DE24-60FB-2FB4AD247CD2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FAB50BCF-297A-BE85-926F-9B95755D68E1}"/>
              </a:ext>
            </a:extLst>
          </p:cNvPr>
          <p:cNvSpPr txBox="1">
            <a:spLocks/>
          </p:cNvSpPr>
          <p:nvPr/>
        </p:nvSpPr>
        <p:spPr>
          <a:xfrm>
            <a:off x="838200" y="1963058"/>
            <a:ext cx="2174507" cy="533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r>
              <a:rPr lang="ko-KR" altLang="en-US" sz="3200" dirty="0"/>
              <a:t>상황 분석</a:t>
            </a:r>
          </a:p>
        </p:txBody>
      </p:sp>
    </p:spTree>
    <p:extLst>
      <p:ext uri="{BB962C8B-B14F-4D97-AF65-F5344CB8AC3E}">
        <p14:creationId xmlns:p14="http://schemas.microsoft.com/office/powerpoint/2010/main" val="2215424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66495" y="3162262"/>
            <a:ext cx="3160963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감사합니다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F25D1C-EDE1-5272-46A3-6B2BFBC2C1EC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61AFCCA-3A69-0355-78D3-5922F9DDC6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053"/>
          <a:stretch/>
        </p:blipFill>
        <p:spPr>
          <a:xfrm>
            <a:off x="986694" y="768011"/>
            <a:ext cx="4963218" cy="567270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868996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4986</TotalTime>
  <Words>688</Words>
  <Application>Microsoft Office PowerPoint</Application>
  <PresentationFormat>와이드스크린</PresentationFormat>
  <Paragraphs>99</Paragraphs>
  <Slides>19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4" baseType="lpstr">
      <vt:lpstr>나눔고딕 ExtraBold</vt:lpstr>
      <vt:lpstr>맑은 고딕</vt:lpstr>
      <vt:lpstr>Arial</vt:lpstr>
      <vt:lpstr>나눔고딕</vt:lpstr>
      <vt:lpstr>Office 테마</vt:lpstr>
      <vt:lpstr>찾아가는 학교 컨설팅 사례 나눔 수요자 맞춤형 연수 설계 사례 중심으로</vt:lpstr>
      <vt:lpstr>김민기 선생님</vt:lpstr>
      <vt:lpstr>모자이크 할 시간이 안 되어서 대부분의 연수 강사 사진은 제 고양이 사진으로 대체하였으니 너른 양해를 부탁드립니다.</vt:lpstr>
      <vt:lpstr>A학교</vt:lpstr>
      <vt:lpstr>A학교</vt:lpstr>
      <vt:lpstr>A학교</vt:lpstr>
      <vt:lpstr>A학교</vt:lpstr>
      <vt:lpstr>A학교</vt:lpstr>
      <vt:lpstr>A학교</vt:lpstr>
      <vt:lpstr>A학교</vt:lpstr>
      <vt:lpstr>A학교</vt:lpstr>
      <vt:lpstr>A학교</vt:lpstr>
      <vt:lpstr>A학교</vt:lpstr>
      <vt:lpstr>A학교</vt:lpstr>
      <vt:lpstr>A학교</vt:lpstr>
      <vt:lpstr>A학교</vt:lpstr>
      <vt:lpstr>A학교</vt:lpstr>
      <vt:lpstr>B학교</vt:lpstr>
      <vt:lpstr>감사합니다.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shin aehee</dc:creator>
  <cp:lastModifiedBy>유지선</cp:lastModifiedBy>
  <cp:revision>269</cp:revision>
  <cp:lastPrinted>2024-07-17T05:43:59Z</cp:lastPrinted>
  <dcterms:created xsi:type="dcterms:W3CDTF">2020-04-02T03:00:06Z</dcterms:created>
  <dcterms:modified xsi:type="dcterms:W3CDTF">2025-01-15T23:14:20Z</dcterms:modified>
</cp:coreProperties>
</file>