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4"/>
  </p:notesMasterIdLst>
  <p:sldIdLst>
    <p:sldId id="256" r:id="rId2"/>
    <p:sldId id="311" r:id="rId3"/>
    <p:sldId id="312" r:id="rId4"/>
    <p:sldId id="313" r:id="rId5"/>
    <p:sldId id="314" r:id="rId6"/>
    <p:sldId id="330" r:id="rId7"/>
    <p:sldId id="331" r:id="rId8"/>
    <p:sldId id="333" r:id="rId9"/>
    <p:sldId id="332" r:id="rId10"/>
    <p:sldId id="334" r:id="rId11"/>
    <p:sldId id="317" r:id="rId12"/>
    <p:sldId id="325" r:id="rId13"/>
    <p:sldId id="319" r:id="rId14"/>
    <p:sldId id="320" r:id="rId15"/>
    <p:sldId id="321" r:id="rId16"/>
    <p:sldId id="322" r:id="rId17"/>
    <p:sldId id="323" r:id="rId18"/>
    <p:sldId id="324" r:id="rId19"/>
    <p:sldId id="326" r:id="rId20"/>
    <p:sldId id="341" r:id="rId21"/>
    <p:sldId id="342" r:id="rId22"/>
    <p:sldId id="340" r:id="rId23"/>
  </p:sldIdLst>
  <p:sldSz cx="12192000" cy="6858000"/>
  <p:notesSz cx="6807200" cy="9939338"/>
  <p:embeddedFontLst>
    <p:embeddedFont>
      <p:font typeface="나눔스퀘어" panose="020B0600000101010101" pitchFamily="50" charset="-127"/>
      <p:regular r:id="rId25"/>
    </p:embeddedFont>
    <p:embeddedFont>
      <p:font typeface="나눔스퀘어 Bold" panose="020B0600000101010101" pitchFamily="50" charset="-127"/>
      <p:bold r:id="rId26"/>
    </p:embeddedFont>
    <p:embeddedFont>
      <p:font typeface="나눔스퀘어 ExtraBold" panose="020B0600000101010101" pitchFamily="50" charset="-127"/>
      <p:bold r:id="rId27"/>
    </p:embeddedFont>
    <p:embeddedFont>
      <p:font typeface="맑은 고딕" panose="020B0503020000020004" pitchFamily="50" charset="-127"/>
      <p:regular r:id="rId28"/>
      <p:bold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923C"/>
    <a:srgbClr val="F3BA19"/>
    <a:srgbClr val="B863CF"/>
    <a:srgbClr val="E3F3FD"/>
    <a:srgbClr val="D8E8F2"/>
    <a:srgbClr val="ECD4E6"/>
    <a:srgbClr val="F7DFF1"/>
    <a:srgbClr val="3BB776"/>
    <a:srgbClr val="F39379"/>
    <a:srgbClr val="5B98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7" autoAdjust="0"/>
    <p:restoredTop sz="89756" autoAdjust="0"/>
  </p:normalViewPr>
  <p:slideViewPr>
    <p:cSldViewPr snapToGrid="0">
      <p:cViewPr>
        <p:scale>
          <a:sx n="66" d="100"/>
          <a:sy n="66" d="100"/>
        </p:scale>
        <p:origin x="326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B634-A3DA-42EF-BFA1-3A163B3A2E2C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AE843-D0E0-455B-B1E0-BEA5CDC1B5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92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8035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71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540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218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525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833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6453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563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836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383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4810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1432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992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5959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1C92A-A561-D9F6-A580-CF62669F1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33C0C6A-7F62-F355-284E-BEA49B2F8F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73ED744-DC03-0257-0950-59BF85F58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EA4C13-E8A8-7874-15D7-0978F0E981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039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43302-A719-8AF1-6607-8833D0813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CBE9EC3-22BF-BA0D-F1BE-229FF7AA8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C7F37ED-2E23-0784-66B5-2623E136A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7AE4C19-0C82-E194-978A-BB2820B1A4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491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E843-D0E0-455B-B1E0-BEA5CDC1B502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0673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3434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anchor="ctr">
            <a:no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0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09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886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553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28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710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500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891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651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359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7522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3673A-B73F-4636-824B-72A7B964AFBD}" type="datetimeFigureOut">
              <a:rPr lang="ko-KR" altLang="en-US" smtClean="0"/>
              <a:t>2024-12-11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AAB91-353C-43BF-AB0F-083B55CC49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7756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 ExtraBold" panose="020B0600000101010101" pitchFamily="50" charset="-127"/>
          <a:ea typeface="나눔스퀘어 ExtraBold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ln>
            <a:solidFill>
              <a:schemeClr val="accent1">
                <a:alpha val="0"/>
              </a:schemeClr>
            </a:solidFill>
          </a:ln>
          <a:solidFill>
            <a:schemeClr val="tx1"/>
          </a:solidFill>
          <a:latin typeface="나눔스퀘어" panose="020B0600000101010101" pitchFamily="50" charset="-127"/>
          <a:ea typeface="나눔스퀘어" panose="020B060000010101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7">
            <a:extLst>
              <a:ext uri="{FF2B5EF4-FFF2-40B4-BE49-F238E27FC236}">
                <a16:creationId xmlns:a16="http://schemas.microsoft.com/office/drawing/2014/main" id="{EB0605D4-3941-D620-AD3E-229FF9F62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0665"/>
            <a:ext cx="9144000" cy="446020"/>
          </a:xfrm>
        </p:spPr>
        <p:txBody>
          <a:bodyPr anchor="ctr"/>
          <a:lstStyle/>
          <a:p>
            <a:r>
              <a:rPr lang="ko-KR" altLang="en-US" sz="3200" dirty="0"/>
              <a:t>연수 강사</a:t>
            </a:r>
            <a:r>
              <a:rPr lang="en-US" altLang="ko-KR" sz="3200" dirty="0"/>
              <a:t>: </a:t>
            </a:r>
            <a:r>
              <a:rPr lang="ko-KR" altLang="en-US" sz="3200" dirty="0"/>
              <a:t>김민기 선생님 </a:t>
            </a:r>
            <a:r>
              <a:rPr lang="en-US" altLang="ko-KR" sz="3200" dirty="0"/>
              <a:t>(</a:t>
            </a:r>
            <a:r>
              <a:rPr lang="ko-KR" altLang="en-US" sz="3200" dirty="0"/>
              <a:t>태안고등학교</a:t>
            </a:r>
            <a:r>
              <a:rPr lang="en-US" altLang="ko-KR" sz="3200" dirty="0"/>
              <a:t>)</a:t>
            </a:r>
            <a:endParaRPr lang="ko-KR" altLang="en-US" sz="3200" dirty="0"/>
          </a:p>
        </p:txBody>
      </p:sp>
      <p:sp>
        <p:nvSpPr>
          <p:cNvPr id="10" name="제목 9">
            <a:extLst>
              <a:ext uri="{FF2B5EF4-FFF2-40B4-BE49-F238E27FC236}">
                <a16:creationId xmlns:a16="http://schemas.microsoft.com/office/drawing/2014/main" id="{6B7019AE-3C35-AEFC-BCB2-AF788EAB1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66148"/>
            <a:ext cx="9144000" cy="2387600"/>
          </a:xfrm>
        </p:spPr>
        <p:txBody>
          <a:bodyPr anchor="ctr">
            <a:noAutofit/>
          </a:bodyPr>
          <a:lstStyle/>
          <a:p>
            <a:r>
              <a:rPr lang="ko-KR" altLang="en-US" dirty="0"/>
              <a:t>충남형 인공지능 교육 설계</a:t>
            </a:r>
            <a:br>
              <a:rPr lang="en-US" altLang="ko-KR" dirty="0"/>
            </a:br>
            <a:r>
              <a:rPr lang="ko-KR" altLang="en-US" sz="3200" dirty="0"/>
              <a:t>생성형 인공지능을 활용한 수업의 </a:t>
            </a:r>
            <a:r>
              <a:rPr lang="ko-KR" altLang="en-US" sz="3200" dirty="0">
                <a:solidFill>
                  <a:srgbClr val="FA923C"/>
                </a:solidFill>
              </a:rPr>
              <a:t>설계</a:t>
            </a:r>
            <a:r>
              <a:rPr lang="ko-KR" altLang="en-US" sz="3200" dirty="0"/>
              <a:t>를 중심으로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019BB2-0A93-733A-7E9B-4E8DA58D41CC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230259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김민기 선생님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3B435BE-619B-2A5E-A9A5-12AE9203E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1616"/>
            <a:ext cx="10515600" cy="1752275"/>
          </a:xfrm>
        </p:spPr>
        <p:txBody>
          <a:bodyPr anchor="t"/>
          <a:lstStyle/>
          <a:p>
            <a:r>
              <a:rPr lang="ko-KR" altLang="en-US" sz="2400" dirty="0"/>
              <a:t>네이버</a:t>
            </a:r>
            <a:r>
              <a:rPr lang="en-US" altLang="ko-KR" sz="2400" dirty="0"/>
              <a:t>(NAVER)	</a:t>
            </a:r>
            <a:r>
              <a:rPr lang="ko-KR" altLang="en-US" sz="2400" dirty="0"/>
              <a:t>빅데이터의 교육적 활용 방안 자문</a:t>
            </a:r>
            <a:endParaRPr lang="en-US" altLang="ko-KR" sz="2400" dirty="0"/>
          </a:p>
          <a:p>
            <a:r>
              <a:rPr lang="ko-KR" altLang="en-US" sz="2400" dirty="0"/>
              <a:t>충청남도교육청</a:t>
            </a:r>
            <a:r>
              <a:rPr lang="en-US" altLang="ko-KR" sz="2400" dirty="0"/>
              <a:t>	</a:t>
            </a:r>
            <a:r>
              <a:rPr lang="ko-KR" altLang="en-US" sz="2400" dirty="0"/>
              <a:t>단위교실</a:t>
            </a:r>
            <a:r>
              <a:rPr lang="en-US" altLang="ko-KR" sz="2400" dirty="0"/>
              <a:t>, </a:t>
            </a:r>
            <a:r>
              <a:rPr lang="ko-KR" altLang="en-US" sz="2400" dirty="0"/>
              <a:t>특별실</a:t>
            </a:r>
            <a:r>
              <a:rPr lang="en-US" altLang="ko-KR" sz="2400" dirty="0"/>
              <a:t>, </a:t>
            </a:r>
            <a:r>
              <a:rPr lang="ko-KR" altLang="en-US" sz="2400" dirty="0"/>
              <a:t>스마트교실 구축 연수 강사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			AI </a:t>
            </a:r>
            <a:r>
              <a:rPr lang="ko-KR" altLang="en-US" sz="2400" dirty="0"/>
              <a:t>활용 서술형 평가 피드백 시스템 구축 자문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			</a:t>
            </a:r>
            <a:r>
              <a:rPr lang="ko-KR" altLang="en-US" sz="2400" dirty="0"/>
              <a:t>마주온 교사지원단</a:t>
            </a:r>
            <a:r>
              <a:rPr lang="en-US" altLang="ko-KR" sz="2400" dirty="0"/>
              <a:t>, </a:t>
            </a:r>
            <a:r>
              <a:rPr lang="ko-KR" altLang="en-US" sz="2400" dirty="0"/>
              <a:t>정보교육지원단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			GPTs</a:t>
            </a:r>
            <a:r>
              <a:rPr lang="ko-KR" altLang="en-US" sz="2400" dirty="0"/>
              <a:t>를 활용한 교육청 업무 관련 질의 응답 시스템 개발 中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			</a:t>
            </a:r>
            <a:r>
              <a:rPr lang="ko-KR" altLang="en-US" sz="2400" dirty="0"/>
              <a:t>초</a:t>
            </a:r>
            <a:r>
              <a:rPr lang="en-US" altLang="ko-KR" sz="2400" dirty="0"/>
              <a:t>, </a:t>
            </a:r>
            <a:r>
              <a:rPr lang="ko-KR" altLang="en-US" sz="2400" dirty="0"/>
              <a:t>중</a:t>
            </a:r>
            <a:r>
              <a:rPr lang="en-US" altLang="ko-KR" sz="2400" dirty="0"/>
              <a:t>, </a:t>
            </a:r>
            <a:r>
              <a:rPr lang="ko-KR" altLang="en-US" sz="2400" dirty="0"/>
              <a:t>고 에듀테크</a:t>
            </a:r>
            <a:r>
              <a:rPr lang="en-US" altLang="ko-KR" sz="2400" dirty="0"/>
              <a:t>, </a:t>
            </a:r>
            <a:r>
              <a:rPr lang="ko-KR" altLang="en-US" sz="2400" dirty="0"/>
              <a:t>인공지능을 활용한 수업 설계 연수 다수</a:t>
            </a:r>
            <a:endParaRPr lang="en-US" altLang="ko-K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A78355-92A9-A080-4DEF-B007320DD0F4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715076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충남형 인공지능 교육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3B435BE-619B-2A5E-A9A5-12AE9203E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1619"/>
            <a:ext cx="10515600" cy="1752275"/>
          </a:xfrm>
        </p:spPr>
        <p:txBody>
          <a:bodyPr anchor="t"/>
          <a:lstStyle/>
          <a:p>
            <a:r>
              <a:rPr lang="ko-KR" altLang="en-US" sz="2400" dirty="0"/>
              <a:t> 인공지능 교육은 인공지능 개발자를 양성하는 것이 목적이 아님</a:t>
            </a:r>
            <a:endParaRPr lang="en-US" altLang="ko-KR" sz="2400" dirty="0"/>
          </a:p>
          <a:p>
            <a:r>
              <a:rPr lang="ko-KR" altLang="en-US" sz="2400" dirty="0"/>
              <a:t> </a:t>
            </a:r>
            <a:r>
              <a:rPr lang="ko-KR" altLang="en-US" sz="2400" dirty="0">
                <a:solidFill>
                  <a:srgbClr val="FA923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미래사회</a:t>
            </a:r>
            <a:r>
              <a:rPr lang="en-US" altLang="ko-KR" sz="2400" dirty="0">
                <a:solidFill>
                  <a:srgbClr val="FA923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*</a:t>
            </a:r>
            <a:r>
              <a:rPr lang="ko-KR" altLang="en-US" sz="2400" dirty="0"/>
              <a:t>를 대비한 창의융합형 인재를 키우는 것</a:t>
            </a:r>
            <a:endParaRPr lang="en-US" altLang="ko-KR" sz="2400" dirty="0"/>
          </a:p>
          <a:p>
            <a:r>
              <a:rPr lang="ko-KR" altLang="en-US" sz="2400" dirty="0"/>
              <a:t> 기존 교과와 연계한 융합교육의 형태로 적용</a:t>
            </a:r>
            <a:endParaRPr lang="en-US" altLang="ko-KR" sz="2400" dirty="0"/>
          </a:p>
          <a:p>
            <a:pPr marL="0" indent="0">
              <a:buNone/>
            </a:pP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	</a:t>
            </a:r>
            <a:r>
              <a:rPr lang="en-US" altLang="ko-KR" sz="2400" dirty="0">
                <a:solidFill>
                  <a:srgbClr val="FA923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* </a:t>
            </a:r>
            <a:r>
              <a:rPr lang="ko-KR" altLang="en-US" sz="2400" dirty="0">
                <a:solidFill>
                  <a:srgbClr val="FA923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미래사회</a:t>
            </a:r>
            <a:r>
              <a:rPr lang="en-US" altLang="ko-KR" sz="2400" dirty="0">
                <a:solidFill>
                  <a:srgbClr val="FA923C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:</a:t>
            </a:r>
            <a:r>
              <a:rPr lang="en-US" altLang="ko-KR" sz="2000" dirty="0"/>
              <a:t> </a:t>
            </a:r>
            <a:r>
              <a:rPr lang="ko-KR" altLang="en-US" sz="2400" dirty="0"/>
              <a:t>인공지능과 빅데이터가 지배하는 지능정보사회</a:t>
            </a:r>
            <a:endParaRPr lang="en-US" altLang="ko-KR" sz="2400" dirty="0"/>
          </a:p>
          <a:p>
            <a:endParaRPr lang="en-US" altLang="ko-K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152284-A1A2-790A-C5D6-81D5815D4C40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3144628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충남형 인공지능 핵심 역량 </a:t>
            </a:r>
            <a:r>
              <a:rPr lang="en-US" altLang="ko-KR" dirty="0"/>
              <a:t>7C</a:t>
            </a:r>
            <a:endParaRPr lang="ko-KR" altLang="en-US" dirty="0"/>
          </a:p>
        </p:txBody>
      </p:sp>
      <p:pic>
        <p:nvPicPr>
          <p:cNvPr id="1025" name="_x1176992648">
            <a:extLst>
              <a:ext uri="{FF2B5EF4-FFF2-40B4-BE49-F238E27FC236}">
                <a16:creationId xmlns:a16="http://schemas.microsoft.com/office/drawing/2014/main" id="{FF1212C2-3097-B370-ACE2-91444D28B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41640"/>
            <a:ext cx="3816819" cy="390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E592E856-C661-BC49-48E2-F5AE655E3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632825"/>
              </p:ext>
            </p:extLst>
          </p:nvPr>
        </p:nvGraphicFramePr>
        <p:xfrm>
          <a:off x="4540469" y="2041640"/>
          <a:ext cx="7118131" cy="4062090"/>
        </p:xfrm>
        <a:graphic>
          <a:graphicData uri="http://schemas.openxmlformats.org/drawingml/2006/table">
            <a:tbl>
              <a:tblPr/>
              <a:tblGrid>
                <a:gridCol w="2193699">
                  <a:extLst>
                    <a:ext uri="{9D8B030D-6E8A-4147-A177-3AD203B41FA5}">
                      <a16:colId xmlns:a16="http://schemas.microsoft.com/office/drawing/2014/main" val="621123198"/>
                    </a:ext>
                  </a:extLst>
                </a:gridCol>
                <a:gridCol w="4924432">
                  <a:extLst>
                    <a:ext uri="{9D8B030D-6E8A-4147-A177-3AD203B41FA5}">
                      <a16:colId xmlns:a16="http://schemas.microsoft.com/office/drawing/2014/main" val="3994022225"/>
                    </a:ext>
                  </a:extLst>
                </a:gridCol>
              </a:tblGrid>
              <a:tr h="61318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개념적 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AI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지식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Conceptual AI-Knowledge)</a:t>
                      </a:r>
                    </a:p>
                  </a:txBody>
                  <a:tcPr marL="24133" marR="24133" marT="16089" marB="16089" anchor="ctr">
                    <a:lnL>
                      <a:noFill/>
                    </a:lnL>
                    <a:lnR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교과 내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AI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관련 핵심적 내용을 기반으로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머신러닝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또는 </a:t>
                      </a: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딥러닝의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작동 원리를 교과 수준의 활동을 통해 이해하는 것</a:t>
                      </a:r>
                    </a:p>
                  </a:txBody>
                  <a:tcPr marL="24133" marR="24133" marT="16089" marB="16089" anchor="ctr">
                    <a:lnL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199213"/>
                  </a:ext>
                </a:extLst>
              </a:tr>
              <a:tr h="564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빅데이터 분석력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AI based Collation)</a:t>
                      </a:r>
                    </a:p>
                  </a:txBody>
                  <a:tcPr marL="24133" marR="24133" marT="16089" marB="16089" anchor="ctr">
                    <a:lnL>
                      <a:noFill/>
                    </a:lnL>
                    <a:lnR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방대한 양의 정보를 수집하여 분석하는 활동을 통해 학생 스스로 자신의 삶의 문제를 해결하는데 활용하는 능력</a:t>
                      </a:r>
                    </a:p>
                  </a:txBody>
                  <a:tcPr marL="24133" marR="24133" marT="16089" marB="16089" anchor="ctr">
                    <a:lnL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4562315"/>
                  </a:ext>
                </a:extLst>
              </a:tr>
              <a:tr h="564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AI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기반 비판적 사고력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400" kern="0" spc="-9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kern="0" spc="-9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AI based Critical Thinking) 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24133" marR="24133" marT="16089" marB="16089" anchor="ctr">
                    <a:lnL>
                      <a:noFill/>
                    </a:lnL>
                    <a:lnR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6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인간의 지능적 행동을 모방하기 위해 주어진 상황에 대한 편향되지 않은 분석이나 빅데이터를 기반하여 판단을 내리는 능력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4133" marR="24133" marT="16089" marB="16089" anchor="ctr">
                    <a:lnL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0045781"/>
                  </a:ext>
                </a:extLst>
              </a:tr>
              <a:tr h="564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AI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기반 융합 역량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AI based Convergence)</a:t>
                      </a:r>
                    </a:p>
                  </a:txBody>
                  <a:tcPr marL="24133" marR="24133" marT="16089" marB="16089" anchor="ctr">
                    <a:lnL>
                      <a:noFill/>
                    </a:lnL>
                    <a:lnR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인공지능적 사고를 통한 문제해결을 위해 내용과 방법적 측면에서 앎과 삶이 융합될 수 있도록 적용할 줄 아는 능력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4133" marR="24133" marT="16089" marB="16089" anchor="ctr">
                    <a:lnL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0846512"/>
                  </a:ext>
                </a:extLst>
              </a:tr>
              <a:tr h="564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컴퓨팅 사고력 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Computational Thinking)</a:t>
                      </a:r>
                    </a:p>
                  </a:txBody>
                  <a:tcPr marL="24133" marR="24133" marT="16089" marB="16089" anchor="ctr">
                    <a:lnL>
                      <a:noFill/>
                    </a:lnL>
                    <a:lnR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4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문제를 해결하는 데 필요한 해결 방법에 대해 정의를 내리고</a:t>
                      </a:r>
                      <a:r>
                        <a:rPr lang="en-US" altLang="ko-KR" sz="1400" kern="0" spc="-4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400" kern="0" spc="-4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문제를 해결하는 능력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4133" marR="24133" marT="16089" marB="16089" anchor="ctr">
                    <a:lnL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851739"/>
                  </a:ext>
                </a:extLst>
              </a:tr>
              <a:tr h="564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AI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기반 창의력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AI based Creativity)</a:t>
                      </a:r>
                    </a:p>
                  </a:txBody>
                  <a:tcPr marL="24133" marR="24133" marT="16089" marB="16089" anchor="ctr">
                    <a:lnL>
                      <a:noFill/>
                    </a:lnL>
                    <a:lnR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인공지능적 사고 과정에서 새로운 개념을 찾아내거나 기존에 있던 생각에 개념을 더하는 등 문제를 해결하는 능력</a:t>
                      </a:r>
                    </a:p>
                  </a:txBody>
                  <a:tcPr marL="24133" marR="24133" marT="16089" marB="16089" anchor="ctr">
                    <a:lnL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136711"/>
                  </a:ext>
                </a:extLst>
              </a:tr>
              <a:tr h="5649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AI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윤리성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AI based Conscience)</a:t>
                      </a:r>
                    </a:p>
                  </a:txBody>
                  <a:tcPr marL="24133" marR="24133" marT="16089" marB="16089" anchor="ctr">
                    <a:lnL>
                      <a:noFill/>
                    </a:lnL>
                    <a:lnR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6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인공지능을 활용한 문제해결에 윤리적 판단을 할 수 있는 역량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4133" marR="24133" marT="16089" marB="16089" anchor="ctr">
                    <a:lnL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52087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8D4CCD0-91AC-F7F8-97F7-FE62494C26CF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1968844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충남형 인공지능 핵심 역량 </a:t>
            </a:r>
            <a:r>
              <a:rPr lang="en-US" altLang="ko-KR" dirty="0"/>
              <a:t>7C</a:t>
            </a:r>
            <a:endParaRPr lang="ko-KR" altLang="en-US" dirty="0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4847920B-9623-628C-CDC9-F02DF72EC6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06681"/>
              </p:ext>
            </p:extLst>
          </p:nvPr>
        </p:nvGraphicFramePr>
        <p:xfrm>
          <a:off x="562324" y="1812322"/>
          <a:ext cx="6686549" cy="4554120"/>
        </p:xfrm>
        <a:graphic>
          <a:graphicData uri="http://schemas.openxmlformats.org/drawingml/2006/table">
            <a:tbl>
              <a:tblPr/>
              <a:tblGrid>
                <a:gridCol w="2299877">
                  <a:extLst>
                    <a:ext uri="{9D8B030D-6E8A-4147-A177-3AD203B41FA5}">
                      <a16:colId xmlns:a16="http://schemas.microsoft.com/office/drawing/2014/main" val="276732449"/>
                    </a:ext>
                  </a:extLst>
                </a:gridCol>
                <a:gridCol w="2173444">
                  <a:extLst>
                    <a:ext uri="{9D8B030D-6E8A-4147-A177-3AD203B41FA5}">
                      <a16:colId xmlns:a16="http://schemas.microsoft.com/office/drawing/2014/main" val="446392303"/>
                    </a:ext>
                  </a:extLst>
                </a:gridCol>
                <a:gridCol w="2213228">
                  <a:extLst>
                    <a:ext uri="{9D8B030D-6E8A-4147-A177-3AD203B41FA5}">
                      <a16:colId xmlns:a16="http://schemas.microsoft.com/office/drawing/2014/main" val="178223430"/>
                    </a:ext>
                  </a:extLst>
                </a:gridCol>
              </a:tblGrid>
              <a:tr h="1076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chemeClr val="tx1"/>
                          </a:solidFill>
                          <a:effectLst/>
                          <a:highlight>
                            <a:srgbClr val="E4D3EA"/>
                          </a:highlight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국가 수준 핵심 역량</a:t>
                      </a:r>
                    </a:p>
                  </a:txBody>
                  <a:tcPr marL="37994" marR="37994" marT="25330" marB="25330">
                    <a:lnL>
                      <a:noFill/>
                    </a:lnL>
                    <a:lnT w="2159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3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E4D3EA"/>
                          </a:highlight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충남교육 핵심역량</a:t>
                      </a:r>
                      <a:endParaRPr lang="ko-KR" altLang="en-US" b="0" dirty="0"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37994" marR="37994" marT="25330" marB="25330" anchor="b">
                    <a:lnR>
                      <a:noFill/>
                    </a:lnR>
                    <a:lnT w="2159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3E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E4D3EA"/>
                          </a:highlight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충남형 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E4D3EA"/>
                          </a:highlight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AI </a:t>
                      </a: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E4D3EA"/>
                          </a:highlight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핵심역량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highlight>
                            <a:srgbClr val="E4D3EA"/>
                          </a:highlight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(7C)</a:t>
                      </a:r>
                      <a:endParaRPr lang="ko-KR" altLang="en-US" b="0" dirty="0"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37994" marR="37994" marT="25330" marB="25330" anchor="b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196072"/>
                  </a:ext>
                </a:extLst>
              </a:tr>
              <a:tr h="6972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자기관리 역량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자기관리 능력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개념적 </a:t>
                      </a: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AI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지식</a:t>
                      </a: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8929438"/>
                  </a:ext>
                </a:extLst>
              </a:tr>
              <a:tr h="63016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지식정보처리 역량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다중 문해력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비판적 사고력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빅데이터 분석력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9474478"/>
                  </a:ext>
                </a:extLst>
              </a:tr>
              <a:tr h="6972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창의적 사고 역량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문제해결 능력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창의력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컴퓨팅 사고력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589101"/>
                  </a:ext>
                </a:extLst>
              </a:tr>
              <a:tr h="6972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의사소통 역량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대인관계 능력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AI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윤리성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864660"/>
                  </a:ext>
                </a:extLst>
              </a:tr>
              <a:tr h="6972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공동체 역량</a:t>
                      </a:r>
                      <a:endParaRPr lang="ko-KR" altLang="en-US" sz="1400" kern="0" spc="-3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민주시민 의식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AI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윤리성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3574677"/>
                  </a:ext>
                </a:extLst>
              </a:tr>
              <a:tr h="10769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심미적 감성 역량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문화적 소양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융합역량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2532870"/>
                  </a:ext>
                </a:extLst>
              </a:tr>
              <a:tr h="1076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생태적 감수성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077129"/>
                  </a:ext>
                </a:extLst>
              </a:tr>
            </a:tbl>
          </a:graphicData>
        </a:graphic>
      </p:graphicFrame>
      <p:pic>
        <p:nvPicPr>
          <p:cNvPr id="2050" name="_x1178838536">
            <a:extLst>
              <a:ext uri="{FF2B5EF4-FFF2-40B4-BE49-F238E27FC236}">
                <a16:creationId xmlns:a16="http://schemas.microsoft.com/office/drawing/2014/main" id="{5E61B6F7-1412-730B-FBF9-3CD74462B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975" y="1847917"/>
            <a:ext cx="317500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_x1178836952">
            <a:extLst>
              <a:ext uri="{FF2B5EF4-FFF2-40B4-BE49-F238E27FC236}">
                <a16:creationId xmlns:a16="http://schemas.microsoft.com/office/drawing/2014/main" id="{C0D87BD3-C14B-8772-9CA5-C73B14BB1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098" y="1847918"/>
            <a:ext cx="317500" cy="29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D468EB40-125E-39FE-1A0D-4ECFE2A28948}"/>
              </a:ext>
            </a:extLst>
          </p:cNvPr>
          <p:cNvCxnSpPr>
            <a:cxnSpLocks/>
          </p:cNvCxnSpPr>
          <p:nvPr/>
        </p:nvCxnSpPr>
        <p:spPr>
          <a:xfrm>
            <a:off x="7248873" y="2550423"/>
            <a:ext cx="1552227" cy="688077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344B78B3-E5DE-3743-EF6C-B8AF07396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616452"/>
              </p:ext>
            </p:extLst>
          </p:nvPr>
        </p:nvGraphicFramePr>
        <p:xfrm>
          <a:off x="8801100" y="2550423"/>
          <a:ext cx="2657475" cy="3077917"/>
        </p:xfrm>
        <a:graphic>
          <a:graphicData uri="http://schemas.openxmlformats.org/drawingml/2006/table">
            <a:tbl>
              <a:tblPr/>
              <a:tblGrid>
                <a:gridCol w="2657475">
                  <a:extLst>
                    <a:ext uri="{9D8B030D-6E8A-4147-A177-3AD203B41FA5}">
                      <a16:colId xmlns:a16="http://schemas.microsoft.com/office/drawing/2014/main" val="2053519337"/>
                    </a:ext>
                  </a:extLst>
                </a:gridCol>
              </a:tblGrid>
              <a:tr h="1076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chemeClr val="tx1"/>
                          </a:solidFill>
                          <a:effectLst/>
                          <a:highlight>
                            <a:srgbClr val="E4D3EA"/>
                          </a:highlight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충남형 인공지능 교육 </a:t>
                      </a:r>
                      <a:r>
                        <a:rPr lang="en-US" altLang="ko-KR" sz="1400" kern="0" spc="-30" dirty="0">
                          <a:solidFill>
                            <a:schemeClr val="tx1"/>
                          </a:solidFill>
                          <a:effectLst/>
                          <a:highlight>
                            <a:srgbClr val="E4D3EA"/>
                          </a:highlight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4</a:t>
                      </a:r>
                      <a:r>
                        <a:rPr lang="ko-KR" altLang="en-US" sz="1400" kern="0" spc="-30" dirty="0">
                          <a:solidFill>
                            <a:schemeClr val="tx1"/>
                          </a:solidFill>
                          <a:effectLst/>
                          <a:highlight>
                            <a:srgbClr val="E4D3EA"/>
                          </a:highlight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가지 영역</a:t>
                      </a:r>
                    </a:p>
                  </a:txBody>
                  <a:tcPr marL="37994" marR="37994" marT="25330" marB="2533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872509"/>
                  </a:ext>
                </a:extLst>
              </a:tr>
              <a:tr h="6805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인공지능 이해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848926"/>
                  </a:ext>
                </a:extLst>
              </a:tr>
              <a:tr h="6805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FA923C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인공지능 활용</a:t>
                      </a:r>
                      <a:endParaRPr lang="ko-KR" altLang="en-US" sz="1400" kern="0" spc="-30" dirty="0">
                        <a:solidFill>
                          <a:srgbClr val="FA923C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214296"/>
                  </a:ext>
                </a:extLst>
              </a:tr>
              <a:tr h="6805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인공지능 윤리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008924"/>
                  </a:ext>
                </a:extLst>
              </a:tr>
              <a:tr h="68050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FA923C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인공지능</a:t>
                      </a:r>
                      <a:r>
                        <a:rPr lang="ko-KR" altLang="en-US" sz="1400" kern="0" spc="0" dirty="0"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400" kern="0" spc="0" dirty="0">
                          <a:solidFill>
                            <a:srgbClr val="FA923C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융합</a:t>
                      </a:r>
                      <a:endParaRPr lang="ko-KR" altLang="en-US" sz="1400" kern="0" spc="-30" dirty="0">
                        <a:solidFill>
                          <a:srgbClr val="FA923C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37994" marR="37994" marT="25330" marB="2533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778296"/>
                  </a:ext>
                </a:extLst>
              </a:tr>
            </a:tbl>
          </a:graphicData>
        </a:graphic>
      </p:graphicFrame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346DFCE6-1883-7C8D-3A38-21882C1303DC}"/>
              </a:ext>
            </a:extLst>
          </p:cNvPr>
          <p:cNvCxnSpPr>
            <a:cxnSpLocks/>
          </p:cNvCxnSpPr>
          <p:nvPr/>
        </p:nvCxnSpPr>
        <p:spPr>
          <a:xfrm>
            <a:off x="7248872" y="3238500"/>
            <a:ext cx="1552226" cy="582860"/>
          </a:xfrm>
          <a:prstGeom prst="straightConnector1">
            <a:avLst/>
          </a:prstGeom>
          <a:ln w="3175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3383A299-1E61-784A-257C-4BA3DCA82AAB}"/>
              </a:ext>
            </a:extLst>
          </p:cNvPr>
          <p:cNvCxnSpPr>
            <a:cxnSpLocks/>
          </p:cNvCxnSpPr>
          <p:nvPr/>
        </p:nvCxnSpPr>
        <p:spPr>
          <a:xfrm>
            <a:off x="7248872" y="4614654"/>
            <a:ext cx="1552227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680AC910-6278-22CB-A8FB-4265EDAB80A1}"/>
              </a:ext>
            </a:extLst>
          </p:cNvPr>
          <p:cNvCxnSpPr>
            <a:cxnSpLocks/>
          </p:cNvCxnSpPr>
          <p:nvPr/>
        </p:nvCxnSpPr>
        <p:spPr>
          <a:xfrm flipV="1">
            <a:off x="7248871" y="4724400"/>
            <a:ext cx="1552228" cy="585579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16AC46A0-1BE2-0071-0957-A3308EF62D97}"/>
              </a:ext>
            </a:extLst>
          </p:cNvPr>
          <p:cNvCxnSpPr>
            <a:cxnSpLocks/>
          </p:cNvCxnSpPr>
          <p:nvPr/>
        </p:nvCxnSpPr>
        <p:spPr>
          <a:xfrm>
            <a:off x="7248871" y="3931131"/>
            <a:ext cx="1552227" cy="0"/>
          </a:xfrm>
          <a:prstGeom prst="straightConnector1">
            <a:avLst/>
          </a:prstGeom>
          <a:ln w="3175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F2DE4DB5-63AD-55B9-DF21-5D5A5E020FA5}"/>
              </a:ext>
            </a:extLst>
          </p:cNvPr>
          <p:cNvCxnSpPr>
            <a:cxnSpLocks/>
          </p:cNvCxnSpPr>
          <p:nvPr/>
        </p:nvCxnSpPr>
        <p:spPr>
          <a:xfrm flipV="1">
            <a:off x="7248871" y="5298177"/>
            <a:ext cx="1552227" cy="751764"/>
          </a:xfrm>
          <a:prstGeom prst="straightConnector1">
            <a:avLst/>
          </a:prstGeom>
          <a:ln w="31750">
            <a:solidFill>
              <a:srgbClr val="FA92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2C8A382-0381-D9E8-901E-50E1166ACEF3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3655073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생성형 </a:t>
            </a:r>
            <a:r>
              <a:rPr lang="en-US" altLang="ko-KR" dirty="0"/>
              <a:t>AI</a:t>
            </a:r>
            <a:r>
              <a:rPr lang="ko-KR" altLang="en-US" dirty="0"/>
              <a:t>를 활용한 수업 설계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D32A373-3AA7-D79E-C9D5-FB2FF8CC3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975910"/>
              </p:ext>
            </p:extLst>
          </p:nvPr>
        </p:nvGraphicFramePr>
        <p:xfrm>
          <a:off x="1295180" y="3047815"/>
          <a:ext cx="10273043" cy="1065905"/>
        </p:xfrm>
        <a:graphic>
          <a:graphicData uri="http://schemas.openxmlformats.org/drawingml/2006/table">
            <a:tbl>
              <a:tblPr/>
              <a:tblGrid>
                <a:gridCol w="10273043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</a:tblGrid>
              <a:tr h="1065905">
                <a:tc>
                  <a:txBody>
                    <a:bodyPr/>
                    <a:lstStyle/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① 성취 기준을 충족하는 데 효과적인 학습 내용이 제시되었는가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② 학습 내용의 폭과 깊이는 학습자의 수준과 배경 지식 정도에 적절한가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③ 학습 내용은 이전 학습에서 전이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(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세분화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/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구체화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)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하거나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이전 학습 내용을 개념화하는가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  <a:endParaRPr lang="ko-KR" altLang="en-US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740F729A-E8D6-687E-589D-1F9D526202DA}"/>
              </a:ext>
            </a:extLst>
          </p:cNvPr>
          <p:cNvSpPr txBox="1">
            <a:spLocks/>
          </p:cNvSpPr>
          <p:nvPr/>
        </p:nvSpPr>
        <p:spPr>
          <a:xfrm>
            <a:off x="733775" y="1781544"/>
            <a:ext cx="10168142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ko-KR" altLang="en-US" sz="2800" dirty="0"/>
              <a:t>생성형 인공지능을 활용한 수업 설계 체크리스트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2" y="2414679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1) </a:t>
            </a:r>
            <a:r>
              <a:rPr lang="ko-KR" altLang="en-US" sz="2200" dirty="0">
                <a:solidFill>
                  <a:srgbClr val="FA923C"/>
                </a:solidFill>
              </a:rPr>
              <a:t>성취 기준과 학습 내용의 연계</a:t>
            </a: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7E9A412-E3AF-486A-D214-0687421EABCB}"/>
              </a:ext>
            </a:extLst>
          </p:cNvPr>
          <p:cNvSpPr txBox="1">
            <a:spLocks/>
          </p:cNvSpPr>
          <p:nvPr/>
        </p:nvSpPr>
        <p:spPr>
          <a:xfrm>
            <a:off x="1068352" y="4415507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2) </a:t>
            </a:r>
            <a:r>
              <a:rPr lang="ko-KR" altLang="en-US" sz="2200" dirty="0">
                <a:solidFill>
                  <a:srgbClr val="FA923C"/>
                </a:solidFill>
              </a:rPr>
              <a:t>학습 내용과 학습 활동의 연계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D7A242B-79E8-A5CA-C61A-E4DA00B27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672672"/>
              </p:ext>
            </p:extLst>
          </p:nvPr>
        </p:nvGraphicFramePr>
        <p:xfrm>
          <a:off x="1295180" y="5005564"/>
          <a:ext cx="10273043" cy="1410771"/>
        </p:xfrm>
        <a:graphic>
          <a:graphicData uri="http://schemas.openxmlformats.org/drawingml/2006/table">
            <a:tbl>
              <a:tblPr/>
              <a:tblGrid>
                <a:gridCol w="10273043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</a:tblGrid>
              <a:tr h="1410771">
                <a:tc>
                  <a:txBody>
                    <a:bodyPr/>
                    <a:lstStyle/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① 학습 활동은 학습 내용을 이해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전이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내면화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적용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일반화하는 데 효과적인가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② 학습 활동은 학습자의 사고를 단계적으로 촉진하는 데 효과적인가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③ 학습 활동은 매우 구체적이고 친절하게 안내되었는가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  <a:endParaRPr lang="ko-KR" altLang="en-US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549214A-DFB6-8695-EE21-1007BEFAA805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1773229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D32A373-3AA7-D79E-C9D5-FB2FF8CC3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75125"/>
              </p:ext>
            </p:extLst>
          </p:nvPr>
        </p:nvGraphicFramePr>
        <p:xfrm>
          <a:off x="1295180" y="1729378"/>
          <a:ext cx="10273043" cy="1571340"/>
        </p:xfrm>
        <a:graphic>
          <a:graphicData uri="http://schemas.openxmlformats.org/drawingml/2006/table">
            <a:tbl>
              <a:tblPr/>
              <a:tblGrid>
                <a:gridCol w="10273043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</a:tblGrid>
              <a:tr h="1065905">
                <a:tc>
                  <a:txBody>
                    <a:bodyPr/>
                    <a:lstStyle/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① 인공지능을 활용하는 것이 검색 엔진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다른 에듀테크보다 교육적으로 더욱 효과적인가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② 인공지능 활용을 통해 비판적 사고력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빅데이터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(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자료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)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분석력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창의력을 제고할 수 있는가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③ 인공지능을 활용한 학습 활동이 학습 내용의 이해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전이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내면화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적용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일반화에 효과적인가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④ 학생이 인공지능을 활용하여 다른 사례의 문제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(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삶의 문제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)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를 해결할 수 있도록 지도하였는가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⑤ 학생의 의견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(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생각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),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추론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탐구 과정이 잘 드러나는 결과물을 산출할 수 있는가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</a:tbl>
          </a:graphicData>
        </a:graphic>
      </p:graphicFrame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2" y="1096242"/>
            <a:ext cx="9975333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3) </a:t>
            </a:r>
            <a:r>
              <a:rPr lang="ko-KR" altLang="en-US" sz="2200" dirty="0">
                <a:solidFill>
                  <a:srgbClr val="FA923C"/>
                </a:solidFill>
              </a:rPr>
              <a:t>학습 활동과 인공지능의 연계</a:t>
            </a: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7E9A412-E3AF-486A-D214-0687421EABCB}"/>
              </a:ext>
            </a:extLst>
          </p:cNvPr>
          <p:cNvSpPr txBox="1">
            <a:spLocks/>
          </p:cNvSpPr>
          <p:nvPr/>
        </p:nvSpPr>
        <p:spPr>
          <a:xfrm>
            <a:off x="1068353" y="3760930"/>
            <a:ext cx="9975332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4) </a:t>
            </a:r>
            <a:r>
              <a:rPr lang="ko-KR" altLang="en-US" sz="2200" dirty="0">
                <a:solidFill>
                  <a:srgbClr val="FA923C"/>
                </a:solidFill>
              </a:rPr>
              <a:t>인공지능 윤리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D7A242B-79E8-A5CA-C61A-E4DA00B27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736788"/>
              </p:ext>
            </p:extLst>
          </p:nvPr>
        </p:nvGraphicFramePr>
        <p:xfrm>
          <a:off x="1295180" y="4350987"/>
          <a:ext cx="10273043" cy="1410771"/>
        </p:xfrm>
        <a:graphic>
          <a:graphicData uri="http://schemas.openxmlformats.org/drawingml/2006/table">
            <a:tbl>
              <a:tblPr/>
              <a:tblGrid>
                <a:gridCol w="10273043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</a:tblGrid>
              <a:tr h="1410771">
                <a:tc>
                  <a:txBody>
                    <a:bodyPr/>
                    <a:lstStyle/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① 인공지능을 활용한 문제해결 과정에 학생이 윤리적 판단을 할 수 있는 기회를 제공하는가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② 학생이 인공지능의 한계와 위험성을 이해하고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이를 적절하게 고려할 수 있도록 지도하였는가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D75D4BC-6597-9467-F8D6-F53B01DC0B69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127880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D32A373-3AA7-D79E-C9D5-FB2FF8CC3DFC}"/>
              </a:ext>
            </a:extLst>
          </p:cNvPr>
          <p:cNvGraphicFramePr>
            <a:graphicFrameLocks noGrp="1"/>
          </p:cNvGraphicFramePr>
          <p:nvPr/>
        </p:nvGraphicFramePr>
        <p:xfrm>
          <a:off x="1295180" y="1729378"/>
          <a:ext cx="10273043" cy="1571340"/>
        </p:xfrm>
        <a:graphic>
          <a:graphicData uri="http://schemas.openxmlformats.org/drawingml/2006/table">
            <a:tbl>
              <a:tblPr/>
              <a:tblGrid>
                <a:gridCol w="10273043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</a:tblGrid>
              <a:tr h="1065905">
                <a:tc>
                  <a:txBody>
                    <a:bodyPr/>
                    <a:lstStyle/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① 인공지능을 활용하는 것이 검색 엔진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다른 에듀테크보다 교육적으로 더욱 효과적인가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② 인공지능 활용을 통해 비판적 사고력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빅데이터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(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자료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)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분석력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창의력을 제고할 수 있는가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③ 인공지능을 활용한 학습 활동이 학습 내용의 이해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전이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내면화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적용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일반화에 효과적인가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④ 학생이 인공지능을 활용하여 다른 사례의 문제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(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삶의 문제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)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를 해결할 수 있도록 지도하였는가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⑤ 학생의 의견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(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생각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),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추론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탐구 과정이 잘 드러나는 결과물을 산출할 수 있는가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</a:tbl>
          </a:graphicData>
        </a:graphic>
      </p:graphicFrame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2" y="1096242"/>
            <a:ext cx="9975333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3) </a:t>
            </a:r>
            <a:r>
              <a:rPr lang="ko-KR" altLang="en-US" sz="2200" dirty="0">
                <a:solidFill>
                  <a:srgbClr val="FA923C"/>
                </a:solidFill>
              </a:rPr>
              <a:t>학습 활동과 인공지능의 연계</a:t>
            </a: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7E9A412-E3AF-486A-D214-0687421EABCB}"/>
              </a:ext>
            </a:extLst>
          </p:cNvPr>
          <p:cNvSpPr txBox="1">
            <a:spLocks/>
          </p:cNvSpPr>
          <p:nvPr/>
        </p:nvSpPr>
        <p:spPr>
          <a:xfrm>
            <a:off x="1068353" y="3760930"/>
            <a:ext cx="9975332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4) </a:t>
            </a:r>
            <a:r>
              <a:rPr lang="ko-KR" altLang="en-US" sz="2200" dirty="0">
                <a:solidFill>
                  <a:srgbClr val="FA923C"/>
                </a:solidFill>
              </a:rPr>
              <a:t>인공지능 윤리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D7A242B-79E8-A5CA-C61A-E4DA00B2711C}"/>
              </a:ext>
            </a:extLst>
          </p:cNvPr>
          <p:cNvGraphicFramePr>
            <a:graphicFrameLocks noGrp="1"/>
          </p:cNvGraphicFramePr>
          <p:nvPr/>
        </p:nvGraphicFramePr>
        <p:xfrm>
          <a:off x="1295180" y="4350987"/>
          <a:ext cx="10273043" cy="1410771"/>
        </p:xfrm>
        <a:graphic>
          <a:graphicData uri="http://schemas.openxmlformats.org/drawingml/2006/table">
            <a:tbl>
              <a:tblPr/>
              <a:tblGrid>
                <a:gridCol w="10273043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</a:tblGrid>
              <a:tr h="1410771">
                <a:tc>
                  <a:txBody>
                    <a:bodyPr/>
                    <a:lstStyle/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① 인공지능을 활용한 문제해결 과정에 학생이 윤리적 판단을 할 수 있는 기회를 제공하는가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② 학생이 인공지능의 한계와 위험성을 이해하고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,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이를 적절하게 고려할 수 있도록 지도하였는가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C804D90-8EDD-2AF1-1248-56E5E86351FF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2387103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D32A373-3AA7-D79E-C9D5-FB2FF8CC3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6015"/>
              </p:ext>
            </p:extLst>
          </p:nvPr>
        </p:nvGraphicFramePr>
        <p:xfrm>
          <a:off x="1295180" y="2538511"/>
          <a:ext cx="10273043" cy="961740"/>
        </p:xfrm>
        <a:graphic>
          <a:graphicData uri="http://schemas.openxmlformats.org/drawingml/2006/table">
            <a:tbl>
              <a:tblPr/>
              <a:tblGrid>
                <a:gridCol w="10273043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① 성취 기준과 학습 내용이 적절히 연계되었는가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② 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Y: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적절히 연계되었다고 볼 수 있는 이유는 무엇인가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③ 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N: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연계성을 강화할 수 있는 방안은 무엇인가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  <a:endParaRPr lang="ko-KR" altLang="en-US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740F729A-E8D6-687E-589D-1F9D526202DA}"/>
              </a:ext>
            </a:extLst>
          </p:cNvPr>
          <p:cNvSpPr txBox="1">
            <a:spLocks/>
          </p:cNvSpPr>
          <p:nvPr/>
        </p:nvSpPr>
        <p:spPr>
          <a:xfrm>
            <a:off x="733775" y="1078810"/>
            <a:ext cx="10168142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ko-KR" altLang="en-US" sz="2800" dirty="0"/>
              <a:t>생성형 인공지능을 활용한 수업 비판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2" y="1970625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1) </a:t>
            </a:r>
            <a:r>
              <a:rPr lang="ko-KR" altLang="en-US" sz="2200" dirty="0">
                <a:solidFill>
                  <a:srgbClr val="FA923C"/>
                </a:solidFill>
              </a:rPr>
              <a:t>성취 기준과 학습 내용의 연계</a:t>
            </a: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7E9A412-E3AF-486A-D214-0687421EABCB}"/>
              </a:ext>
            </a:extLst>
          </p:cNvPr>
          <p:cNvSpPr txBox="1">
            <a:spLocks/>
          </p:cNvSpPr>
          <p:nvPr/>
        </p:nvSpPr>
        <p:spPr>
          <a:xfrm>
            <a:off x="1068352" y="3986684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2) </a:t>
            </a:r>
            <a:r>
              <a:rPr lang="ko-KR" altLang="en-US" sz="2200" dirty="0">
                <a:solidFill>
                  <a:srgbClr val="FA923C"/>
                </a:solidFill>
              </a:rPr>
              <a:t>학습 내용과 학습 활동의 연계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D7A242B-79E8-A5CA-C61A-E4DA00B27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177860"/>
              </p:ext>
            </p:extLst>
          </p:nvPr>
        </p:nvGraphicFramePr>
        <p:xfrm>
          <a:off x="1295180" y="4520159"/>
          <a:ext cx="10273043" cy="961740"/>
        </p:xfrm>
        <a:graphic>
          <a:graphicData uri="http://schemas.openxmlformats.org/drawingml/2006/table">
            <a:tbl>
              <a:tblPr/>
              <a:tblGrid>
                <a:gridCol w="10273043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① 학습 내용과 학습 활동이 적절히 연계되었는가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② 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Y: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적절히 연계되었다고 볼 수 있는 이유는 무엇인가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③ 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N: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연계성을 강화할 수 있는 방안은 무엇인가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  <a:endParaRPr lang="ko-KR" altLang="en-US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98D6BB3-C25E-7F6B-17A1-1BDC1FD1E31D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503483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>
            <a:extLst>
              <a:ext uri="{FF2B5EF4-FFF2-40B4-BE49-F238E27FC236}">
                <a16:creationId xmlns:a16="http://schemas.microsoft.com/office/drawing/2014/main" id="{2C8B4C00-910B-0C97-E3C2-72EDB74C531D}"/>
              </a:ext>
            </a:extLst>
          </p:cNvPr>
          <p:cNvSpPr txBox="1">
            <a:spLocks/>
          </p:cNvSpPr>
          <p:nvPr/>
        </p:nvSpPr>
        <p:spPr>
          <a:xfrm>
            <a:off x="1068352" y="1971369"/>
            <a:ext cx="9975333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3) </a:t>
            </a:r>
            <a:r>
              <a:rPr lang="ko-KR" altLang="en-US" sz="2200" dirty="0">
                <a:solidFill>
                  <a:srgbClr val="FA923C"/>
                </a:solidFill>
              </a:rPr>
              <a:t>학습 활동과 인공지능의 연계</a:t>
            </a: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5F0DA16F-1FAB-6D40-A9FA-FF7C56DB0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430322"/>
              </p:ext>
            </p:extLst>
          </p:nvPr>
        </p:nvGraphicFramePr>
        <p:xfrm>
          <a:off x="1295180" y="2534284"/>
          <a:ext cx="10273043" cy="961740"/>
        </p:xfrm>
        <a:graphic>
          <a:graphicData uri="http://schemas.openxmlformats.org/drawingml/2006/table">
            <a:tbl>
              <a:tblPr/>
              <a:tblGrid>
                <a:gridCol w="10273043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① 학습 활동 설계에 인공지능 활용이 적절히 연계되었는가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② 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Y: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적절히 연계되었다고 볼 수 있는 이유는 무엇인가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③ 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N: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연계성을 강화할 수 있는 방안은 무엇인가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  <a:endParaRPr lang="ko-KR" altLang="en-US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</a:tbl>
          </a:graphicData>
        </a:graphic>
      </p:graphicFrame>
      <p:sp>
        <p:nvSpPr>
          <p:cNvPr id="15" name="제목 1">
            <a:extLst>
              <a:ext uri="{FF2B5EF4-FFF2-40B4-BE49-F238E27FC236}">
                <a16:creationId xmlns:a16="http://schemas.microsoft.com/office/drawing/2014/main" id="{DC74B42D-CF1A-FF9E-290C-CE174E1D720D}"/>
              </a:ext>
            </a:extLst>
          </p:cNvPr>
          <p:cNvSpPr txBox="1">
            <a:spLocks/>
          </p:cNvSpPr>
          <p:nvPr/>
        </p:nvSpPr>
        <p:spPr>
          <a:xfrm>
            <a:off x="1068353" y="3994627"/>
            <a:ext cx="9975332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4) </a:t>
            </a:r>
            <a:r>
              <a:rPr lang="ko-KR" altLang="en-US" sz="2200" dirty="0">
                <a:solidFill>
                  <a:srgbClr val="FA923C"/>
                </a:solidFill>
              </a:rPr>
              <a:t>인공지능 윤리</a:t>
            </a: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CF19B87F-BCE0-99D0-77AF-F128F9A630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468006"/>
              </p:ext>
            </p:extLst>
          </p:nvPr>
        </p:nvGraphicFramePr>
        <p:xfrm>
          <a:off x="1295180" y="4513691"/>
          <a:ext cx="10273043" cy="961740"/>
        </p:xfrm>
        <a:graphic>
          <a:graphicData uri="http://schemas.openxmlformats.org/drawingml/2006/table">
            <a:tbl>
              <a:tblPr/>
              <a:tblGrid>
                <a:gridCol w="10273043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① 학생들이 인공지능 활용의 윤리적 측면을 고려하게끔 학습 활동을 설계하였는가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② 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Y: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어떤 점을 고려하는 활동이 설계되었는가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</a:p>
                    <a:p>
                      <a:pPr marL="25400" marR="2540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 ③ 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N: </a:t>
                      </a: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윤리적 측면을 고려하게끔 설계할 수 있는 방안은 무엇인가</a:t>
                      </a:r>
                      <a:r>
                        <a:rPr lang="en-US" altLang="ko-KR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?</a:t>
                      </a:r>
                      <a:endParaRPr lang="ko-KR" altLang="en-US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44DEB79-48A8-D78F-D40A-4BC3F014945B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1928690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사례 </a:t>
            </a:r>
            <a:r>
              <a:rPr lang="en-US" altLang="ko-KR" dirty="0"/>
              <a:t>1. </a:t>
            </a:r>
            <a:r>
              <a:rPr lang="ko-KR" altLang="en-US" dirty="0"/>
              <a:t>중학교 </a:t>
            </a:r>
            <a:r>
              <a:rPr lang="en-US" altLang="ko-KR" dirty="0"/>
              <a:t>2</a:t>
            </a:r>
            <a:r>
              <a:rPr lang="ko-KR" altLang="en-US" dirty="0"/>
              <a:t>학년 </a:t>
            </a:r>
            <a:r>
              <a:rPr lang="en-US" altLang="ko-KR" dirty="0"/>
              <a:t>– </a:t>
            </a:r>
            <a:r>
              <a:rPr lang="ko-KR" altLang="en-US" dirty="0" err="1"/>
              <a:t>창체</a:t>
            </a:r>
            <a:endParaRPr lang="ko-KR" altLang="en-US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D32A373-3AA7-D79E-C9D5-FB2FF8CC3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054348"/>
              </p:ext>
            </p:extLst>
          </p:nvPr>
        </p:nvGraphicFramePr>
        <p:xfrm>
          <a:off x="1068352" y="3047814"/>
          <a:ext cx="10251289" cy="3296729"/>
        </p:xfrm>
        <a:graphic>
          <a:graphicData uri="http://schemas.openxmlformats.org/drawingml/2006/table">
            <a:tbl>
              <a:tblPr/>
              <a:tblGrid>
                <a:gridCol w="2322558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  <a:gridCol w="7928731">
                  <a:extLst>
                    <a:ext uri="{9D8B030D-6E8A-4147-A177-3AD203B41FA5}">
                      <a16:colId xmlns:a16="http://schemas.microsoft.com/office/drawing/2014/main" val="2407373393"/>
                    </a:ext>
                  </a:extLst>
                </a:gridCol>
              </a:tblGrid>
              <a:tr h="872281">
                <a:tc>
                  <a:txBody>
                    <a:bodyPr/>
                    <a:lstStyle/>
                    <a:p>
                      <a:pPr marL="25400" marR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7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 소요 시간</a:t>
                      </a:r>
                      <a:endParaRPr lang="ko-KR" altLang="en-US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90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분 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  <a:tr h="805768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활동내용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대화형 인공지능 </a:t>
                      </a:r>
                      <a:r>
                        <a:rPr lang="ko-KR" altLang="en-US" sz="20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챗봇에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대해 알아보기</a:t>
                      </a: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대화형 인공지능 </a:t>
                      </a:r>
                      <a:r>
                        <a:rPr lang="ko-KR" altLang="en-US" sz="20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챗봇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간단히 활용하기</a:t>
                      </a:r>
                      <a:endParaRPr lang="ko-KR" altLang="en-US" sz="2000" kern="0" spc="-5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대화형 인공지능 </a:t>
                      </a:r>
                      <a:r>
                        <a:rPr lang="ko-KR" altLang="en-US" sz="20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챗봇의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올바른 활용 방안 알아보기 </a:t>
                      </a:r>
                      <a:endParaRPr lang="ko-KR" altLang="en-US" sz="2000" kern="0" spc="-5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777876"/>
                  </a:ext>
                </a:extLst>
              </a:tr>
              <a:tr h="805768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인공지능</a:t>
                      </a:r>
                    </a:p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교육도구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ChatGPT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69850" marR="25400" indent="-698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➜ </a:t>
                      </a:r>
                      <a:r>
                        <a:rPr lang="en-US" altLang="ko-KR" sz="2000" kern="0" spc="-3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kern="0" spc="-3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를 활용하여 나의 </a:t>
                      </a:r>
                      <a:r>
                        <a:rPr lang="en-US" altLang="ko-KR" sz="2000" kern="0" spc="-3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MBTI</a:t>
                      </a:r>
                      <a:r>
                        <a:rPr lang="ko-KR" altLang="en-US" sz="2000" kern="0" spc="-3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에 맞는 여행 계획 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세워보기</a:t>
                      </a:r>
                      <a:endParaRPr lang="ko-KR" altLang="en-US" sz="2000" kern="0" spc="-5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5778848"/>
                  </a:ext>
                </a:extLst>
              </a:tr>
              <a:tr h="548287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인공지능 교육</a:t>
                      </a:r>
                      <a:endParaRPr lang="en-US" altLang="ko-KR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 영역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0" marR="25400" indent="-698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5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인공지능 활용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141101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740F729A-E8D6-687E-589D-1F9D526202DA}"/>
              </a:ext>
            </a:extLst>
          </p:cNvPr>
          <p:cNvSpPr txBox="1">
            <a:spLocks/>
          </p:cNvSpPr>
          <p:nvPr/>
        </p:nvSpPr>
        <p:spPr>
          <a:xfrm>
            <a:off x="733774" y="1781544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ko-KR" altLang="en-US" sz="2800" dirty="0"/>
              <a:t>대화형 인공지능 </a:t>
            </a:r>
            <a:r>
              <a:rPr lang="ko-KR" altLang="en-US" sz="2800" dirty="0" err="1"/>
              <a:t>챗봇을</a:t>
            </a:r>
            <a:r>
              <a:rPr lang="ko-KR" altLang="en-US" sz="2800" dirty="0"/>
              <a:t> 활용하여 나의 </a:t>
            </a:r>
            <a:r>
              <a:rPr lang="en-US" altLang="ko-KR" sz="2800" dirty="0"/>
              <a:t>MBTI</a:t>
            </a:r>
            <a:r>
              <a:rPr lang="ko-KR" altLang="en-US" sz="2800" dirty="0"/>
              <a:t>에 맞는 여행 계획을 </a:t>
            </a:r>
            <a:r>
              <a:rPr lang="ko-KR" altLang="en-US" sz="2800" dirty="0" err="1"/>
              <a:t>세워요</a:t>
            </a:r>
            <a:endParaRPr lang="ko-KR" altLang="en-US" sz="2800" dirty="0"/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2" y="2414679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1) </a:t>
            </a:r>
            <a:r>
              <a:rPr lang="ko-KR" altLang="en-US" sz="2200" dirty="0">
                <a:solidFill>
                  <a:srgbClr val="FA923C"/>
                </a:solidFill>
              </a:rPr>
              <a:t>수업 개요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34289C-CA21-FC30-50EE-71056E430DB3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152752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3" y="1169203"/>
            <a:ext cx="11057192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2) </a:t>
            </a:r>
            <a:r>
              <a:rPr lang="ko-KR" altLang="en-US" sz="2200" dirty="0">
                <a:solidFill>
                  <a:srgbClr val="FA923C"/>
                </a:solidFill>
              </a:rPr>
              <a:t>수업 흐름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BFFC23FC-A8DA-7976-2B71-5030FAFB6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491761"/>
              </p:ext>
            </p:extLst>
          </p:nvPr>
        </p:nvGraphicFramePr>
        <p:xfrm>
          <a:off x="1068352" y="1702678"/>
          <a:ext cx="10564848" cy="4336748"/>
        </p:xfrm>
        <a:graphic>
          <a:graphicData uri="http://schemas.openxmlformats.org/drawingml/2006/table">
            <a:tbl>
              <a:tblPr/>
              <a:tblGrid>
                <a:gridCol w="1596845">
                  <a:extLst>
                    <a:ext uri="{9D8B030D-6E8A-4147-A177-3AD203B41FA5}">
                      <a16:colId xmlns:a16="http://schemas.microsoft.com/office/drawing/2014/main" val="2808597973"/>
                    </a:ext>
                  </a:extLst>
                </a:gridCol>
                <a:gridCol w="6910603">
                  <a:extLst>
                    <a:ext uri="{9D8B030D-6E8A-4147-A177-3AD203B41FA5}">
                      <a16:colId xmlns:a16="http://schemas.microsoft.com/office/drawing/2014/main" val="307434329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6723338"/>
                    </a:ext>
                  </a:extLst>
                </a:gridCol>
              </a:tblGrid>
              <a:tr h="4679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교과 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인공지능교육 활동 내용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26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충남형  인공지능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교육 영역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898643"/>
                  </a:ext>
                </a:extLst>
              </a:tr>
              <a:tr h="25443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창체</a:t>
                      </a:r>
                      <a:endParaRPr lang="ko-KR" altLang="en-US" sz="2000" b="1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대화형 인공지능 </a:t>
                      </a:r>
                      <a:r>
                        <a:rPr lang="ko-KR" altLang="en-US" sz="2000" b="1" kern="0" spc="0" dirty="0" err="1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챗봇에</a:t>
                      </a: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대해 알아보기</a:t>
                      </a: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대화형 인공지능 </a:t>
                      </a:r>
                      <a:r>
                        <a:rPr lang="ko-KR" altLang="en-US" sz="2000" kern="0" spc="-3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챗봇의</a:t>
                      </a:r>
                      <a:r>
                        <a:rPr lang="ko-KR" altLang="en-US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간단한 원리와 활용법</a:t>
                      </a:r>
                      <a:r>
                        <a:rPr lang="ko-KR" altLang="en-US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알아보기</a:t>
                      </a:r>
                      <a:endParaRPr lang="en-US" altLang="ko-KR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endParaRPr lang="ko-KR" altLang="en-US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대화형 인공지능 </a:t>
                      </a:r>
                      <a:r>
                        <a:rPr lang="ko-KR" altLang="en-US" sz="2000" b="1" kern="0" spc="0" dirty="0" err="1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챗봇</a:t>
                      </a: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간단히 활용하기</a:t>
                      </a:r>
                      <a:endParaRPr lang="ko-KR" altLang="en-US" sz="2000" b="1" kern="0" spc="-50" dirty="0">
                        <a:ln>
                          <a:noFill/>
                        </a:ln>
                        <a:solidFill>
                          <a:srgbClr val="FA923C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 </a:t>
                      </a:r>
                      <a:r>
                        <a:rPr lang="ko-KR" altLang="en-US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사용법 익히기</a:t>
                      </a:r>
                      <a:endParaRPr lang="en-US" altLang="ko-KR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를 활용하여 나의 </a:t>
                      </a:r>
                      <a:r>
                        <a:rPr lang="en-US" altLang="ko-KR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MBTI</a:t>
                      </a: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에 맞는 여행지</a:t>
                      </a:r>
                      <a:r>
                        <a:rPr lang="ko-KR" altLang="en-US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2000" kern="0" spc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추천받기</a:t>
                      </a:r>
                      <a:r>
                        <a:rPr lang="ko-KR" altLang="en-US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ko-KR" altLang="en-US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-2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kern="0" spc="-2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를 활용하여 나의 </a:t>
                      </a:r>
                      <a:r>
                        <a:rPr lang="en-US" altLang="ko-KR" sz="2000" kern="0" spc="-2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MBTI</a:t>
                      </a:r>
                      <a:r>
                        <a:rPr lang="ko-KR" altLang="en-US" sz="2000" kern="0" spc="-2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에 맞는 여행</a:t>
                      </a:r>
                      <a:r>
                        <a:rPr lang="ko-KR" altLang="en-US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계획 세우기</a:t>
                      </a:r>
                      <a:endParaRPr lang="en-US" altLang="ko-KR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endParaRPr lang="ko-KR" altLang="en-US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b="1" kern="0" spc="-10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대화형 인공지능 </a:t>
                      </a:r>
                      <a:r>
                        <a:rPr lang="ko-KR" altLang="en-US" sz="2000" b="1" kern="0" spc="-100" dirty="0" err="1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챗봇의</a:t>
                      </a:r>
                      <a:r>
                        <a:rPr lang="ko-KR" altLang="en-US" sz="2000" b="1" kern="0" spc="-10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올바른 활용 방안 알아보기</a:t>
                      </a:r>
                      <a:endParaRPr lang="en-US" altLang="ko-KR" sz="2000" b="1" kern="0" spc="-50" dirty="0">
                        <a:ln>
                          <a:noFill/>
                        </a:ln>
                        <a:solidFill>
                          <a:srgbClr val="FA923C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2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대화형 인공지능 </a:t>
                      </a:r>
                      <a:r>
                        <a:rPr lang="ko-KR" altLang="en-US" sz="2000" kern="0" spc="-2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챗봇의</a:t>
                      </a:r>
                      <a:r>
                        <a:rPr lang="ko-KR" altLang="en-US" sz="2000" kern="0" spc="-2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부작용과 관련한 뉴스</a:t>
                      </a:r>
                      <a:r>
                        <a:rPr lang="ko-KR" altLang="en-US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기사를 읽고 생각해보기</a:t>
                      </a:r>
                      <a:endParaRPr lang="en-US" altLang="ko-KR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대화형 인공지능의 올바른 활용 방안 이야기해보기</a:t>
                      </a:r>
                      <a:endParaRPr lang="ko-KR" altLang="en-US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7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 활용</a:t>
                      </a:r>
                      <a:endParaRPr lang="en-US" altLang="ko-KR" sz="2000" kern="0" spc="-7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0" lvl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7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 윤리</a:t>
                      </a: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297774"/>
                  </a:ext>
                </a:extLst>
              </a:tr>
            </a:tbl>
          </a:graphicData>
        </a:graphic>
      </p:graphicFrame>
      <p:sp>
        <p:nvSpPr>
          <p:cNvPr id="9" name="Rectangle 7">
            <a:extLst>
              <a:ext uri="{FF2B5EF4-FFF2-40B4-BE49-F238E27FC236}">
                <a16:creationId xmlns:a16="http://schemas.microsoft.com/office/drawing/2014/main" id="{1F38F30A-276B-9C08-56A4-EEF154BAC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213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A31140-299C-9E3A-1E64-DF39066AB0A4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1783814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사례 </a:t>
            </a:r>
            <a:r>
              <a:rPr lang="en-US" altLang="ko-KR" dirty="0"/>
              <a:t>2. </a:t>
            </a:r>
            <a:r>
              <a:rPr lang="ko-KR" altLang="en-US" dirty="0"/>
              <a:t>중학교 </a:t>
            </a:r>
            <a:r>
              <a:rPr lang="en-US" altLang="ko-KR" dirty="0"/>
              <a:t>3</a:t>
            </a:r>
            <a:r>
              <a:rPr lang="ko-KR" altLang="en-US" dirty="0"/>
              <a:t>학년 </a:t>
            </a:r>
            <a:r>
              <a:rPr lang="en-US" altLang="ko-KR" dirty="0"/>
              <a:t>– </a:t>
            </a:r>
            <a:r>
              <a:rPr lang="ko-KR" altLang="en-US" dirty="0" err="1"/>
              <a:t>창체</a:t>
            </a:r>
            <a:endParaRPr lang="ko-KR" altLang="en-US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D32A373-3AA7-D79E-C9D5-FB2FF8CC3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060189"/>
              </p:ext>
            </p:extLst>
          </p:nvPr>
        </p:nvGraphicFramePr>
        <p:xfrm>
          <a:off x="1068352" y="3047814"/>
          <a:ext cx="10251289" cy="3296729"/>
        </p:xfrm>
        <a:graphic>
          <a:graphicData uri="http://schemas.openxmlformats.org/drawingml/2006/table">
            <a:tbl>
              <a:tblPr/>
              <a:tblGrid>
                <a:gridCol w="2322558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  <a:gridCol w="7928731">
                  <a:extLst>
                    <a:ext uri="{9D8B030D-6E8A-4147-A177-3AD203B41FA5}">
                      <a16:colId xmlns:a16="http://schemas.microsoft.com/office/drawing/2014/main" val="2407373393"/>
                    </a:ext>
                  </a:extLst>
                </a:gridCol>
              </a:tblGrid>
              <a:tr h="872281">
                <a:tc>
                  <a:txBody>
                    <a:bodyPr/>
                    <a:lstStyle/>
                    <a:p>
                      <a:pPr marL="25400" marR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7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 소요 시간</a:t>
                      </a:r>
                      <a:endParaRPr lang="ko-KR" altLang="en-US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90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분 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  <a:tr h="805768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활동내용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우주전파환경에 대해 알아보기</a:t>
                      </a:r>
                      <a:endParaRPr lang="en-US" altLang="ko-KR" sz="20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우주전파예보관이 하는 일에 대해 알아보기</a:t>
                      </a:r>
                      <a:endParaRPr lang="en-US" altLang="ko-KR" sz="20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흑점데이터 수집 및 속성 확인하기</a:t>
                      </a:r>
                      <a:endParaRPr lang="ko-KR" altLang="en-US" sz="2000" kern="0" spc="-5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777876"/>
                  </a:ext>
                </a:extLst>
              </a:tr>
              <a:tr h="805768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인공지능</a:t>
                      </a:r>
                    </a:p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교육도구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Bing-Chat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69850" marR="25400" indent="-698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➜ </a:t>
                      </a:r>
                      <a:r>
                        <a:rPr lang="en-US" altLang="ko-KR" sz="2000" kern="0" spc="-3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Bing-Chat</a:t>
                      </a:r>
                      <a:r>
                        <a:rPr lang="ko-KR" altLang="en-US" sz="2000" kern="0" spc="-3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을 활용하여 우주전파예보 시나리오 작성하기</a:t>
                      </a:r>
                      <a:endParaRPr lang="ko-KR" altLang="en-US" sz="2000" kern="0" spc="-5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5778848"/>
                  </a:ext>
                </a:extLst>
              </a:tr>
              <a:tr h="548287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인공지능 교육</a:t>
                      </a:r>
                      <a:endParaRPr lang="en-US" altLang="ko-KR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 영역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0" marR="25400" indent="-698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5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인공지능 활용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141101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740F729A-E8D6-687E-589D-1F9D526202DA}"/>
              </a:ext>
            </a:extLst>
          </p:cNvPr>
          <p:cNvSpPr txBox="1">
            <a:spLocks/>
          </p:cNvSpPr>
          <p:nvPr/>
        </p:nvSpPr>
        <p:spPr>
          <a:xfrm>
            <a:off x="733774" y="1781544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ko-KR" altLang="en-US" sz="2800" dirty="0"/>
              <a:t>우주전파환경을 이해하고 우주전파예보 시나리오를 작성해요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2" y="2414679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1) </a:t>
            </a:r>
            <a:r>
              <a:rPr lang="ko-KR" altLang="en-US" sz="2200" dirty="0">
                <a:solidFill>
                  <a:srgbClr val="FA923C"/>
                </a:solidFill>
              </a:rPr>
              <a:t>수업 개요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553FFE-842A-C812-C9B3-5A068E8205AE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3082425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3" y="1169203"/>
            <a:ext cx="11057192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2) </a:t>
            </a:r>
            <a:r>
              <a:rPr lang="ko-KR" altLang="en-US" sz="2200" dirty="0">
                <a:solidFill>
                  <a:srgbClr val="FA923C"/>
                </a:solidFill>
              </a:rPr>
              <a:t>수업 흐름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BFFC23FC-A8DA-7976-2B71-5030FAFB6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017084"/>
              </p:ext>
            </p:extLst>
          </p:nvPr>
        </p:nvGraphicFramePr>
        <p:xfrm>
          <a:off x="1068352" y="1702678"/>
          <a:ext cx="10564848" cy="4946348"/>
        </p:xfrm>
        <a:graphic>
          <a:graphicData uri="http://schemas.openxmlformats.org/drawingml/2006/table">
            <a:tbl>
              <a:tblPr/>
              <a:tblGrid>
                <a:gridCol w="1596845">
                  <a:extLst>
                    <a:ext uri="{9D8B030D-6E8A-4147-A177-3AD203B41FA5}">
                      <a16:colId xmlns:a16="http://schemas.microsoft.com/office/drawing/2014/main" val="2808597973"/>
                    </a:ext>
                  </a:extLst>
                </a:gridCol>
                <a:gridCol w="6910603">
                  <a:extLst>
                    <a:ext uri="{9D8B030D-6E8A-4147-A177-3AD203B41FA5}">
                      <a16:colId xmlns:a16="http://schemas.microsoft.com/office/drawing/2014/main" val="307434329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6723338"/>
                    </a:ext>
                  </a:extLst>
                </a:gridCol>
              </a:tblGrid>
              <a:tr h="4679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교과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 및 교과 융합 활동 내용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26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충남 인공지능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핵심역량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898643"/>
                  </a:ext>
                </a:extLst>
              </a:tr>
              <a:tr h="25443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창체</a:t>
                      </a:r>
                      <a:endParaRPr lang="ko-KR" altLang="en-US" sz="2000" b="1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우주전파환경에 대해 알아보기</a:t>
                      </a: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우주전파환경의 의미</a:t>
                      </a:r>
                      <a:r>
                        <a:rPr lang="en-US" altLang="ko-KR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요소</a:t>
                      </a:r>
                      <a:r>
                        <a:rPr lang="en-US" altLang="ko-KR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중요성 알아보기</a:t>
                      </a:r>
                      <a:endParaRPr lang="en-US" altLang="ko-KR" sz="2000" kern="0" spc="-3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태양의 활동이 지구에 미치는 영향 알아보기</a:t>
                      </a:r>
                      <a:endParaRPr lang="en-US" altLang="ko-KR" sz="2000" kern="0" spc="-3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endParaRPr lang="en-US" altLang="ko-KR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2540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2870" algn="l"/>
                          <a:tab pos="102870" algn="l"/>
                        </a:tabLst>
                        <a:defRPr/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우주전파예보관이 하는 일에 대해 알아보기</a:t>
                      </a: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endParaRPr lang="ko-KR" altLang="en-US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흑점 데이터 수집 및 속성 확인하기</a:t>
                      </a:r>
                      <a:endParaRPr lang="en-US" altLang="ko-KR" sz="2000" b="1" kern="0" spc="0" dirty="0">
                        <a:ln>
                          <a:noFill/>
                        </a:ln>
                        <a:solidFill>
                          <a:srgbClr val="FA923C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5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공공데이터포털을</a:t>
                      </a: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활용하여 흑점 데이터를 수집하기</a:t>
                      </a:r>
                      <a:endParaRPr lang="en-US" altLang="ko-KR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각 데이터를 이루는 속성의 의미 파악하기</a:t>
                      </a:r>
                      <a:endParaRPr lang="en-US" altLang="ko-KR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endParaRPr lang="ko-KR" altLang="en-US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b="1" kern="0" spc="-10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대화형 인공지능 </a:t>
                      </a:r>
                      <a:r>
                        <a:rPr lang="ko-KR" altLang="en-US" sz="2000" b="1" kern="0" spc="-100" dirty="0" err="1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챗봇을</a:t>
                      </a:r>
                      <a:r>
                        <a:rPr lang="ko-KR" altLang="en-US" sz="2000" b="1" kern="0" spc="-10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활용하여 우주전파예보 시나리오 작성하기</a:t>
                      </a:r>
                      <a:endParaRPr lang="en-US" altLang="ko-KR" sz="2000" b="1" kern="0" spc="-100" dirty="0">
                        <a:ln>
                          <a:noFill/>
                        </a:ln>
                        <a:solidFill>
                          <a:srgbClr val="FA923C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Bing-Chat</a:t>
                      </a:r>
                      <a:r>
                        <a:rPr lang="ko-KR" altLang="en-US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에 질문하여 흑점데이터를 기반으로 우주전파환경에 대한 정보를 수집하고 </a:t>
                      </a:r>
                      <a:r>
                        <a:rPr lang="en-US" altLang="ko-KR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Bing-Chat</a:t>
                      </a:r>
                      <a:r>
                        <a:rPr lang="ko-KR" altLang="en-US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 도움을 받아 </a:t>
                      </a:r>
                      <a:r>
                        <a:rPr lang="ko-KR" altLang="en-US" sz="2000" kern="0" spc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우주전파에보</a:t>
                      </a:r>
                      <a:r>
                        <a:rPr lang="ko-KR" altLang="en-US" sz="2000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시나리오를 완성하기</a:t>
                      </a:r>
                      <a:endParaRPr lang="ko-KR" altLang="en-US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7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 활용</a:t>
                      </a: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297774"/>
                  </a:ext>
                </a:extLst>
              </a:tr>
            </a:tbl>
          </a:graphicData>
        </a:graphic>
      </p:graphicFrame>
      <p:sp>
        <p:nvSpPr>
          <p:cNvPr id="9" name="Rectangle 7">
            <a:extLst>
              <a:ext uri="{FF2B5EF4-FFF2-40B4-BE49-F238E27FC236}">
                <a16:creationId xmlns:a16="http://schemas.microsoft.com/office/drawing/2014/main" id="{1F38F30A-276B-9C08-56A4-EEF154BAC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213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034AD2-07CE-237C-0647-98F6BC0BEB55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1042889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사례 </a:t>
            </a:r>
            <a:r>
              <a:rPr lang="en-US" altLang="ko-KR" dirty="0"/>
              <a:t>3. </a:t>
            </a:r>
            <a:r>
              <a:rPr lang="ko-KR" altLang="en-US" dirty="0"/>
              <a:t>고등학교 </a:t>
            </a:r>
            <a:r>
              <a:rPr lang="en-US" altLang="ko-KR" dirty="0"/>
              <a:t>1</a:t>
            </a:r>
            <a:r>
              <a:rPr lang="ko-KR" altLang="en-US" dirty="0"/>
              <a:t>학년 </a:t>
            </a:r>
            <a:r>
              <a:rPr lang="en-US" altLang="ko-KR" dirty="0"/>
              <a:t>– </a:t>
            </a:r>
            <a:r>
              <a:rPr lang="ko-KR" altLang="en-US" dirty="0" err="1"/>
              <a:t>창체</a:t>
            </a:r>
            <a:endParaRPr lang="ko-KR" altLang="en-US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D32A373-3AA7-D79E-C9D5-FB2FF8CC3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967500"/>
              </p:ext>
            </p:extLst>
          </p:nvPr>
        </p:nvGraphicFramePr>
        <p:xfrm>
          <a:off x="1068352" y="3047814"/>
          <a:ext cx="10251289" cy="3296729"/>
        </p:xfrm>
        <a:graphic>
          <a:graphicData uri="http://schemas.openxmlformats.org/drawingml/2006/table">
            <a:tbl>
              <a:tblPr/>
              <a:tblGrid>
                <a:gridCol w="2322558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  <a:gridCol w="7928731">
                  <a:extLst>
                    <a:ext uri="{9D8B030D-6E8A-4147-A177-3AD203B41FA5}">
                      <a16:colId xmlns:a16="http://schemas.microsoft.com/office/drawing/2014/main" val="2407373393"/>
                    </a:ext>
                  </a:extLst>
                </a:gridCol>
              </a:tblGrid>
              <a:tr h="872281">
                <a:tc>
                  <a:txBody>
                    <a:bodyPr/>
                    <a:lstStyle/>
                    <a:p>
                      <a:pPr marL="25400" marR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7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 소요 시간</a:t>
                      </a:r>
                      <a:endParaRPr lang="ko-KR" altLang="en-US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50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분 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  <a:tr h="805768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활동내용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 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알아보기</a:t>
                      </a:r>
                      <a:endParaRPr lang="en-US" altLang="ko-KR" sz="20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독립운동가에 대한 정보 수집하기</a:t>
                      </a:r>
                      <a:endParaRPr lang="en-US" altLang="ko-KR" sz="20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를 활용하여 문제 해결하기</a:t>
                      </a:r>
                      <a:endParaRPr lang="ko-KR" altLang="en-US" sz="2000" kern="0" spc="-5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777876"/>
                  </a:ext>
                </a:extLst>
              </a:tr>
              <a:tr h="805768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인공지능</a:t>
                      </a:r>
                    </a:p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교육도구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ChatGPT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69850" marR="25400" indent="-698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➜ </a:t>
                      </a:r>
                      <a:r>
                        <a:rPr lang="en-US" altLang="ko-KR" sz="2000" kern="0" spc="-3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kern="0" spc="-3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에게 질문하고 대화하기</a:t>
                      </a:r>
                      <a:endParaRPr lang="ko-KR" altLang="en-US" sz="2000" kern="0" spc="-5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5778848"/>
                  </a:ext>
                </a:extLst>
              </a:tr>
              <a:tr h="548287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인공지능 교육</a:t>
                      </a:r>
                      <a:endParaRPr lang="en-US" altLang="ko-KR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 영역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0" marR="25400" indent="-698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5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인공지능 활용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141101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740F729A-E8D6-687E-589D-1F9D526202DA}"/>
              </a:ext>
            </a:extLst>
          </p:cNvPr>
          <p:cNvSpPr txBox="1">
            <a:spLocks/>
          </p:cNvSpPr>
          <p:nvPr/>
        </p:nvSpPr>
        <p:spPr>
          <a:xfrm>
            <a:off x="733774" y="1781544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800" dirty="0"/>
              <a:t>ChatGPT</a:t>
            </a:r>
            <a:r>
              <a:rPr lang="ko-KR" altLang="en-US" sz="2800" dirty="0"/>
              <a:t>와 함께 한국의 독립운동가를 맞혀봐요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2" y="2414679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1) </a:t>
            </a:r>
            <a:r>
              <a:rPr lang="ko-KR" altLang="en-US" sz="2200" dirty="0">
                <a:solidFill>
                  <a:srgbClr val="FA923C"/>
                </a:solidFill>
              </a:rPr>
              <a:t>수업 개요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34A6A8-FF91-6844-45AC-64B019C7FFF0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3370417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3" y="1169203"/>
            <a:ext cx="11057192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2) </a:t>
            </a:r>
            <a:r>
              <a:rPr lang="ko-KR" altLang="en-US" sz="2200" dirty="0">
                <a:solidFill>
                  <a:srgbClr val="FA923C"/>
                </a:solidFill>
              </a:rPr>
              <a:t>수업 흐름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BFFC23FC-A8DA-7976-2B71-5030FAFB6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509677"/>
              </p:ext>
            </p:extLst>
          </p:nvPr>
        </p:nvGraphicFramePr>
        <p:xfrm>
          <a:off x="1068352" y="1702678"/>
          <a:ext cx="10564848" cy="3727148"/>
        </p:xfrm>
        <a:graphic>
          <a:graphicData uri="http://schemas.openxmlformats.org/drawingml/2006/table">
            <a:tbl>
              <a:tblPr/>
              <a:tblGrid>
                <a:gridCol w="1596845">
                  <a:extLst>
                    <a:ext uri="{9D8B030D-6E8A-4147-A177-3AD203B41FA5}">
                      <a16:colId xmlns:a16="http://schemas.microsoft.com/office/drawing/2014/main" val="2808597973"/>
                    </a:ext>
                  </a:extLst>
                </a:gridCol>
                <a:gridCol w="6910603">
                  <a:extLst>
                    <a:ext uri="{9D8B030D-6E8A-4147-A177-3AD203B41FA5}">
                      <a16:colId xmlns:a16="http://schemas.microsoft.com/office/drawing/2014/main" val="307434329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6723338"/>
                    </a:ext>
                  </a:extLst>
                </a:gridCol>
              </a:tblGrid>
              <a:tr h="4679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교과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 및 교과 융합 활동 내용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26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충남 인공지능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핵심역량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898643"/>
                  </a:ext>
                </a:extLst>
              </a:tr>
              <a:tr h="25443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창체</a:t>
                      </a:r>
                      <a:endParaRPr lang="ko-KR" altLang="en-US" sz="2000" b="1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 </a:t>
                      </a: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알아보기</a:t>
                      </a: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 </a:t>
                      </a:r>
                      <a:r>
                        <a:rPr lang="ko-KR" altLang="en-US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알아보기</a:t>
                      </a:r>
                      <a:endParaRPr lang="en-US" altLang="ko-KR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2540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2870" algn="l"/>
                          <a:tab pos="102870" algn="l"/>
                        </a:tabLst>
                        <a:defRPr/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독립운동가에 대한 정보 수집하기</a:t>
                      </a: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관심 있는 독립운동가 수집하기</a:t>
                      </a:r>
                      <a:endParaRPr lang="en-US" altLang="ko-KR" sz="2000" kern="0" spc="-3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b="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인물과 관련된 활동 내용 조사하기</a:t>
                      </a:r>
                      <a:endParaRPr lang="en-US" altLang="ko-KR" sz="2000" b="0" kern="0" spc="-3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를 활용하여 문제 해결하기</a:t>
                      </a:r>
                      <a:endParaRPr lang="en-US" altLang="ko-KR" sz="2000" b="1" kern="0" spc="0" dirty="0">
                        <a:ln>
                          <a:noFill/>
                        </a:ln>
                        <a:solidFill>
                          <a:srgbClr val="FA923C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에 물어볼 내용 정리하기</a:t>
                      </a:r>
                      <a:endParaRPr lang="en-US" altLang="ko-KR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에 독립운동가와 관련된 내용 질문하기</a:t>
                      </a:r>
                      <a:endParaRPr lang="en-US" altLang="ko-KR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결과를 빠르게 얻을 수 있는 질문은 무엇인지 짝꿍과 토의하기</a:t>
                      </a:r>
                      <a:endParaRPr lang="en-US" altLang="ko-KR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와의 대화 내용 속 오류가 없는지 검토하기</a:t>
                      </a: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7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 활용</a:t>
                      </a: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297774"/>
                  </a:ext>
                </a:extLst>
              </a:tr>
            </a:tbl>
          </a:graphicData>
        </a:graphic>
      </p:graphicFrame>
      <p:sp>
        <p:nvSpPr>
          <p:cNvPr id="9" name="Rectangle 7">
            <a:extLst>
              <a:ext uri="{FF2B5EF4-FFF2-40B4-BE49-F238E27FC236}">
                <a16:creationId xmlns:a16="http://schemas.microsoft.com/office/drawing/2014/main" id="{1F38F30A-276B-9C08-56A4-EEF154BAC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213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C74765-947C-DD84-7FD3-CE47A0320D0C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1882833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사례 </a:t>
            </a:r>
            <a:r>
              <a:rPr lang="en-US" altLang="ko-KR" dirty="0"/>
              <a:t>4. </a:t>
            </a:r>
            <a:r>
              <a:rPr lang="ko-KR" altLang="en-US" dirty="0"/>
              <a:t>고등학교 </a:t>
            </a:r>
            <a:r>
              <a:rPr lang="en-US" altLang="ko-KR" dirty="0"/>
              <a:t>2</a:t>
            </a:r>
            <a:r>
              <a:rPr lang="ko-KR" altLang="en-US" dirty="0"/>
              <a:t>학년 </a:t>
            </a:r>
            <a:r>
              <a:rPr lang="en-US" altLang="ko-KR" dirty="0"/>
              <a:t>– </a:t>
            </a:r>
            <a:r>
              <a:rPr lang="ko-KR" altLang="en-US" dirty="0"/>
              <a:t>세계사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D32A373-3AA7-D79E-C9D5-FB2FF8CC3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329138"/>
              </p:ext>
            </p:extLst>
          </p:nvPr>
        </p:nvGraphicFramePr>
        <p:xfrm>
          <a:off x="1068352" y="3047814"/>
          <a:ext cx="10251289" cy="3296729"/>
        </p:xfrm>
        <a:graphic>
          <a:graphicData uri="http://schemas.openxmlformats.org/drawingml/2006/table">
            <a:tbl>
              <a:tblPr/>
              <a:tblGrid>
                <a:gridCol w="2322558">
                  <a:extLst>
                    <a:ext uri="{9D8B030D-6E8A-4147-A177-3AD203B41FA5}">
                      <a16:colId xmlns:a16="http://schemas.microsoft.com/office/drawing/2014/main" val="2667804452"/>
                    </a:ext>
                  </a:extLst>
                </a:gridCol>
                <a:gridCol w="7928731">
                  <a:extLst>
                    <a:ext uri="{9D8B030D-6E8A-4147-A177-3AD203B41FA5}">
                      <a16:colId xmlns:a16="http://schemas.microsoft.com/office/drawing/2014/main" val="2407373393"/>
                    </a:ext>
                  </a:extLst>
                </a:gridCol>
              </a:tblGrid>
              <a:tr h="872281">
                <a:tc>
                  <a:txBody>
                    <a:bodyPr/>
                    <a:lstStyle/>
                    <a:p>
                      <a:pPr marL="25400" marR="0" indent="-2540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7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 소요 시간</a:t>
                      </a:r>
                      <a:endParaRPr lang="ko-KR" altLang="en-US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350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50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분 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5375829"/>
                  </a:ext>
                </a:extLst>
              </a:tr>
              <a:tr h="805768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활동내용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로마 문화의 특징 이해하기</a:t>
                      </a:r>
                      <a:endParaRPr lang="en-US" altLang="ko-KR" sz="20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ChatGPT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를 이용하여 로마 관광 일정 작성하기</a:t>
                      </a:r>
                    </a:p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로마 관광 팸플릿 작성하기</a:t>
                      </a:r>
                      <a:endParaRPr lang="ko-KR" altLang="en-US" sz="2000" kern="0" spc="-5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777876"/>
                  </a:ext>
                </a:extLst>
              </a:tr>
              <a:tr h="805768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인공지능</a:t>
                      </a:r>
                    </a:p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교육도구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ChatGPT</a:t>
                      </a:r>
                      <a:endParaRPr lang="ko-KR" altLang="en-US" sz="20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69850" marR="25400" indent="-698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➜ </a:t>
                      </a:r>
                      <a:r>
                        <a:rPr lang="en-US" altLang="ko-KR" sz="2000" kern="0" spc="-3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kern="0" spc="-3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를 이용하여 로마 관광 팸플릿 제작하기</a:t>
                      </a:r>
                      <a:endParaRPr lang="ko-KR" altLang="en-US" sz="2000" kern="0" spc="-5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5778848"/>
                  </a:ext>
                </a:extLst>
              </a:tr>
              <a:tr h="548287">
                <a:tc>
                  <a:txBody>
                    <a:bodyPr/>
                    <a:lstStyle/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인공지능 교육</a:t>
                      </a:r>
                      <a:endParaRPr lang="en-US" altLang="ko-KR" sz="2000" kern="0" spc="0" dirty="0">
                        <a:solidFill>
                          <a:schemeClr val="tx1"/>
                        </a:solidFill>
                        <a:effectLst/>
                        <a:latin typeface="나눔스퀘어 ExtraBold" panose="020B0600000101010101" pitchFamily="50" charset="-127"/>
                        <a:ea typeface="나눔스퀘어 ExtraBold" panose="020B0600000101010101" pitchFamily="50" charset="-127"/>
                      </a:endParaRPr>
                    </a:p>
                    <a:p>
                      <a:pPr marL="25400" marR="25400" indent="0" algn="di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tx1"/>
                          </a:solidFill>
                          <a:effectLst/>
                          <a:latin typeface="나눔스퀘어 ExtraBold" panose="020B0600000101010101" pitchFamily="50" charset="-127"/>
                          <a:ea typeface="나눔스퀘어 ExtraBold" panose="020B0600000101010101" pitchFamily="50" charset="-127"/>
                        </a:rPr>
                        <a:t>활동 영역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9850" marR="25400" indent="-6985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5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인공지능 활용</a:t>
                      </a:r>
                    </a:p>
                  </a:txBody>
                  <a:tcPr marL="23670" marR="23670" marT="23670" marB="236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141101"/>
                  </a:ext>
                </a:extLst>
              </a:tr>
            </a:tbl>
          </a:graphicData>
        </a:graphic>
      </p:graphicFrame>
      <p:sp>
        <p:nvSpPr>
          <p:cNvPr id="8" name="제목 1">
            <a:extLst>
              <a:ext uri="{FF2B5EF4-FFF2-40B4-BE49-F238E27FC236}">
                <a16:creationId xmlns:a16="http://schemas.microsoft.com/office/drawing/2014/main" id="{740F729A-E8D6-687E-589D-1F9D526202DA}"/>
              </a:ext>
            </a:extLst>
          </p:cNvPr>
          <p:cNvSpPr txBox="1">
            <a:spLocks/>
          </p:cNvSpPr>
          <p:nvPr/>
        </p:nvSpPr>
        <p:spPr>
          <a:xfrm>
            <a:off x="733774" y="1781544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800" dirty="0"/>
              <a:t>ChatGPT</a:t>
            </a:r>
            <a:r>
              <a:rPr lang="ko-KR" altLang="en-US" sz="2800" dirty="0"/>
              <a:t>와 함께 로마 관광 팸플릿을 제작해요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2" y="2414679"/>
            <a:ext cx="11220101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1) </a:t>
            </a:r>
            <a:r>
              <a:rPr lang="ko-KR" altLang="en-US" sz="2200" dirty="0">
                <a:solidFill>
                  <a:srgbClr val="FA923C"/>
                </a:solidFill>
              </a:rPr>
              <a:t>수업 개요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2DA54D-8426-098E-09A4-62C6717B3655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4095196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3" y="1169203"/>
            <a:ext cx="11057192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2) </a:t>
            </a:r>
            <a:r>
              <a:rPr lang="ko-KR" altLang="en-US" sz="2200" dirty="0">
                <a:solidFill>
                  <a:srgbClr val="FA923C"/>
                </a:solidFill>
              </a:rPr>
              <a:t>수업 의도 및 인공 지능 융합 활동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BFFC23FC-A8DA-7976-2B71-5030FAFB6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60214"/>
              </p:ext>
            </p:extLst>
          </p:nvPr>
        </p:nvGraphicFramePr>
        <p:xfrm>
          <a:off x="1068352" y="1702678"/>
          <a:ext cx="10564848" cy="4499324"/>
        </p:xfrm>
        <a:graphic>
          <a:graphicData uri="http://schemas.openxmlformats.org/drawingml/2006/table">
            <a:tbl>
              <a:tblPr/>
              <a:tblGrid>
                <a:gridCol w="1596845">
                  <a:extLst>
                    <a:ext uri="{9D8B030D-6E8A-4147-A177-3AD203B41FA5}">
                      <a16:colId xmlns:a16="http://schemas.microsoft.com/office/drawing/2014/main" val="2808597973"/>
                    </a:ext>
                  </a:extLst>
                </a:gridCol>
                <a:gridCol w="8968003">
                  <a:extLst>
                    <a:ext uri="{9D8B030D-6E8A-4147-A177-3AD203B41FA5}">
                      <a16:colId xmlns:a16="http://schemas.microsoft.com/office/drawing/2014/main" val="3074343290"/>
                    </a:ext>
                  </a:extLst>
                </a:gridCol>
              </a:tblGrid>
              <a:tr h="2249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수업 의도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 latinLnBrk="1"/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세계사 교과 본 단원 주요 활동은 그리스 문화와 헬레니즘 문화를 수용한 로마 문화의 특징을 살펴보는 것이다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다양한 로마 문화를 알아보고 공통된 특징을 파악해 본다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서양 문화의 기틀이자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시민들을 만족시키기 위해 로마는 어떤 문화를 발전시켰는지 분석해 보고자 한다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본 수업에선 특히 로마 문화의 실용성에 초점을 맞춰 그 성격을 알아보고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이를 소개하는 팸플릿을 제작하여 학생들이 자신의 지식으로 체화하는 데 중점을 둔다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다양한 문화유산이 존재하는 만큼 인공지능을 통해 알아보고 그 특징을 설명해 보며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인공지능 교육과 교과학습을 융합해 교육 효과를 높이고자 한다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898643"/>
                  </a:ext>
                </a:extLst>
              </a:tr>
              <a:tr h="22496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 지능</a:t>
                      </a:r>
                      <a:endParaRPr lang="en-US" altLang="ko-KR" sz="2000" b="1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융합 활동</a:t>
                      </a: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 latinLnBrk="1"/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ChatGPT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이용하여 대화형 인공지능의 과정을 알고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그 특징을 이해할 수 있다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또한 자신이 원하는 결과를 얻기 위하여 다양한 질문과 명확한 질문을 시도할 수 있다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교과서 서술 외 존재하는 여러 로마 문화를 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ChatGPT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를 통해 알아보고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이를 소개하는 팸플릿을 제작하는 아이디어를 얻을 수 있다</a:t>
                      </a:r>
                      <a:r>
                        <a:rPr lang="en-US" altLang="ko-KR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297774"/>
                  </a:ext>
                </a:extLst>
              </a:tr>
            </a:tbl>
          </a:graphicData>
        </a:graphic>
      </p:graphicFrame>
      <p:sp>
        <p:nvSpPr>
          <p:cNvPr id="9" name="Rectangle 7">
            <a:extLst>
              <a:ext uri="{FF2B5EF4-FFF2-40B4-BE49-F238E27FC236}">
                <a16:creationId xmlns:a16="http://schemas.microsoft.com/office/drawing/2014/main" id="{1F38F30A-276B-9C08-56A4-EEF154BAC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213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7EAF7E-8AF9-27B9-7316-13143417663A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392043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>
            <a:extLst>
              <a:ext uri="{FF2B5EF4-FFF2-40B4-BE49-F238E27FC236}">
                <a16:creationId xmlns:a16="http://schemas.microsoft.com/office/drawing/2014/main" id="{BC6616BF-A13E-FDF0-75E4-C5BDEAE643D9}"/>
              </a:ext>
            </a:extLst>
          </p:cNvPr>
          <p:cNvSpPr txBox="1">
            <a:spLocks/>
          </p:cNvSpPr>
          <p:nvPr/>
        </p:nvSpPr>
        <p:spPr>
          <a:xfrm>
            <a:off x="1068353" y="1169203"/>
            <a:ext cx="11057192" cy="5334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  <a:cs typeface="+mj-cs"/>
              </a:defRPr>
            </a:lvl1pPr>
          </a:lstStyle>
          <a:p>
            <a:r>
              <a:rPr lang="en-US" altLang="ko-KR" sz="2200" dirty="0">
                <a:solidFill>
                  <a:srgbClr val="FA923C"/>
                </a:solidFill>
              </a:rPr>
              <a:t>3) </a:t>
            </a:r>
            <a:r>
              <a:rPr lang="ko-KR" altLang="en-US" sz="2200" dirty="0">
                <a:solidFill>
                  <a:srgbClr val="FA923C"/>
                </a:solidFill>
              </a:rPr>
              <a:t>수업 흐름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BFFC23FC-A8DA-7976-2B71-5030FAFB6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310181"/>
              </p:ext>
            </p:extLst>
          </p:nvPr>
        </p:nvGraphicFramePr>
        <p:xfrm>
          <a:off x="1068352" y="1702678"/>
          <a:ext cx="10564848" cy="3422348"/>
        </p:xfrm>
        <a:graphic>
          <a:graphicData uri="http://schemas.openxmlformats.org/drawingml/2006/table">
            <a:tbl>
              <a:tblPr/>
              <a:tblGrid>
                <a:gridCol w="1596845">
                  <a:extLst>
                    <a:ext uri="{9D8B030D-6E8A-4147-A177-3AD203B41FA5}">
                      <a16:colId xmlns:a16="http://schemas.microsoft.com/office/drawing/2014/main" val="2808597973"/>
                    </a:ext>
                  </a:extLst>
                </a:gridCol>
                <a:gridCol w="6910603">
                  <a:extLst>
                    <a:ext uri="{9D8B030D-6E8A-4147-A177-3AD203B41FA5}">
                      <a16:colId xmlns:a16="http://schemas.microsoft.com/office/drawing/2014/main" val="307434329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6723338"/>
                    </a:ext>
                  </a:extLst>
                </a:gridCol>
              </a:tblGrid>
              <a:tr h="4679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교과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 및 교과 융합 활동 내용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26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충남 인공지능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핵심역량</a:t>
                      </a:r>
                      <a:endParaRPr lang="ko-KR" altLang="en-US" sz="2000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898643"/>
                  </a:ext>
                </a:extLst>
              </a:tr>
              <a:tr h="25443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세계사</a:t>
                      </a:r>
                      <a:endParaRPr lang="en-US" altLang="ko-KR" sz="2000" b="1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(1</a:t>
                      </a: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차시</a:t>
                      </a:r>
                      <a:r>
                        <a:rPr lang="en-US" altLang="ko-KR" sz="2000" b="1" kern="0" spc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endParaRPr lang="ko-KR" altLang="en-US" sz="2000" b="1" kern="0" spc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28270" marR="25400" indent="-128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로마 문화의 특징 이해하기</a:t>
                      </a:r>
                      <a:endParaRPr lang="en-US" altLang="ko-KR" sz="2000" b="1" kern="0" spc="0" dirty="0">
                        <a:ln>
                          <a:noFill/>
                        </a:ln>
                        <a:solidFill>
                          <a:srgbClr val="FA923C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lvl="0" indent="-34290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  <a:defRPr/>
                      </a:pPr>
                      <a:r>
                        <a:rPr lang="ko-KR" altLang="en-US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로마 문화재 조사하기</a:t>
                      </a:r>
                      <a:endParaRPr lang="en-US" altLang="ko-KR" sz="2000" kern="0" spc="-3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lvl="0" indent="-34290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  <a:defRPr/>
                      </a:pPr>
                      <a:r>
                        <a:rPr lang="ko-KR" altLang="en-US" sz="2000" b="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로마 문화의 실용성 이해하기</a:t>
                      </a:r>
                      <a:endParaRPr lang="en-US" altLang="ko-KR" sz="2000" b="0" kern="0" spc="0" dirty="0">
                        <a:ln>
                          <a:noFill/>
                        </a:ln>
                        <a:solidFill>
                          <a:srgbClr val="FA923C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2540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2870" algn="l"/>
                          <a:tab pos="102870" algn="l"/>
                        </a:tabLst>
                        <a:defRPr/>
                      </a:pPr>
                      <a:r>
                        <a:rPr lang="en-US" altLang="ko-KR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를 활용하여 로마 관광 일정 작성하기</a:t>
                      </a: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다양한 로마 문화재를 조사하고</a:t>
                      </a:r>
                      <a:r>
                        <a:rPr lang="en-US" altLang="ko-KR" sz="200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en-US" altLang="ko-KR" sz="2000" b="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</a:t>
                      </a:r>
                      <a:r>
                        <a:rPr lang="ko-KR" altLang="en-US" sz="2000" b="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가지를 선정하기</a:t>
                      </a:r>
                      <a:endParaRPr lang="en-US" altLang="ko-KR" sz="2000" kern="0" spc="-3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b="0" kern="0" spc="-3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로마 관광코스를 작성하기</a:t>
                      </a:r>
                      <a:endParaRPr lang="en-US" altLang="ko-KR" sz="2000" b="0" kern="0" spc="-3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0" marR="2540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en-US" altLang="ko-KR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ChatGPT</a:t>
                      </a:r>
                      <a:r>
                        <a:rPr lang="ko-KR" altLang="en-US" sz="2000" b="1" kern="0" spc="0" dirty="0">
                          <a:ln>
                            <a:noFill/>
                          </a:ln>
                          <a:solidFill>
                            <a:srgbClr val="FA923C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를 활용하여 로마 관광 팸플릿 제작하기</a:t>
                      </a:r>
                      <a:endParaRPr lang="en-US" altLang="ko-KR" sz="2000" b="1" kern="0" spc="0" dirty="0">
                        <a:ln>
                          <a:noFill/>
                        </a:ln>
                        <a:solidFill>
                          <a:srgbClr val="FA923C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선정한 </a:t>
                      </a:r>
                      <a:r>
                        <a:rPr lang="en-US" altLang="ko-KR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</a:t>
                      </a: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가지 문화재를 소개하는 글 쓰기</a:t>
                      </a:r>
                      <a:endParaRPr lang="en-US" altLang="ko-KR" sz="2000" kern="0" spc="-5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marL="342900" marR="2540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  <a:tabLst>
                          <a:tab pos="102870" algn="l"/>
                          <a:tab pos="102870" algn="l"/>
                        </a:tabLst>
                      </a:pPr>
                      <a:r>
                        <a:rPr lang="ko-KR" altLang="en-US" sz="2000" kern="0" spc="-5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나만의 팸플릿을 제작하기</a:t>
                      </a: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-7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인공지능 활용</a:t>
                      </a:r>
                    </a:p>
                  </a:txBody>
                  <a:tcPr marL="26081" marR="26081" marT="17387" marB="1738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297774"/>
                  </a:ext>
                </a:extLst>
              </a:tr>
            </a:tbl>
          </a:graphicData>
        </a:graphic>
      </p:graphicFrame>
      <p:sp>
        <p:nvSpPr>
          <p:cNvPr id="9" name="Rectangle 7">
            <a:extLst>
              <a:ext uri="{FF2B5EF4-FFF2-40B4-BE49-F238E27FC236}">
                <a16:creationId xmlns:a16="http://schemas.microsoft.com/office/drawing/2014/main" id="{1F38F30A-276B-9C08-56A4-EEF154BAC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213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D9466C-3DA6-B010-C4DB-A4D3035C6828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712512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DB622-363D-AE35-4193-70A1FE874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7AF9393-6713-F67E-DAF9-DFF27302BEA6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D808724B-149B-32A0-7AB6-70CCA6263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213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898815DC-F104-0727-6926-D986D3F26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학교급별 생성형 </a:t>
            </a:r>
            <a:r>
              <a:rPr lang="en-US" altLang="ko-KR" dirty="0"/>
              <a:t>AI </a:t>
            </a:r>
            <a:r>
              <a:rPr lang="ko-KR" altLang="en-US" dirty="0"/>
              <a:t>활용 지침</a:t>
            </a:r>
          </a:p>
        </p:txBody>
      </p:sp>
      <p:pic>
        <p:nvPicPr>
          <p:cNvPr id="8" name="그림 7" descr="텍스트, 스크린샷, 번호, 폰트이(가) 표시된 사진&#10;&#10;자동 생성된 설명">
            <a:extLst>
              <a:ext uri="{FF2B5EF4-FFF2-40B4-BE49-F238E27FC236}">
                <a16:creationId xmlns:a16="http://schemas.microsoft.com/office/drawing/2014/main" id="{3E89CB82-4839-E726-236E-0201A3561C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" t="7833" r="7759" b="43255"/>
          <a:stretch/>
        </p:blipFill>
        <p:spPr>
          <a:xfrm>
            <a:off x="697015" y="1812322"/>
            <a:ext cx="6489091" cy="4889819"/>
          </a:xfrm>
          <a:prstGeom prst="rect">
            <a:avLst/>
          </a:prstGeom>
        </p:spPr>
      </p:pic>
      <p:sp>
        <p:nvSpPr>
          <p:cNvPr id="14" name="내용 개체 틀 4">
            <a:extLst>
              <a:ext uri="{FF2B5EF4-FFF2-40B4-BE49-F238E27FC236}">
                <a16:creationId xmlns:a16="http://schemas.microsoft.com/office/drawing/2014/main" id="{6FF11A72-9EA3-821E-5D3C-CD6B53C35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2947" y="2422982"/>
            <a:ext cx="4734261" cy="2062955"/>
          </a:xfrm>
        </p:spPr>
        <p:txBody>
          <a:bodyPr anchor="t"/>
          <a:lstStyle/>
          <a:p>
            <a:r>
              <a:rPr lang="ko-KR" altLang="en-US" sz="2400" dirty="0"/>
              <a:t>생성형 </a:t>
            </a:r>
            <a:r>
              <a:rPr lang="en-US" altLang="ko-KR" sz="2400" dirty="0"/>
              <a:t>AI</a:t>
            </a:r>
            <a:r>
              <a:rPr lang="ko-KR" altLang="en-US" sz="2400" dirty="0"/>
              <a:t>를 직접 사용하기 전 학부모 동의를 받아야 함</a:t>
            </a:r>
            <a:endParaRPr lang="en-US" altLang="ko-KR" sz="2400" dirty="0"/>
          </a:p>
          <a:p>
            <a:r>
              <a:rPr lang="ko-KR" altLang="en-US" sz="2400" dirty="0"/>
              <a:t>만 </a:t>
            </a:r>
            <a:r>
              <a:rPr lang="en-US" altLang="ko-KR" sz="2400" dirty="0"/>
              <a:t>13</a:t>
            </a:r>
            <a:r>
              <a:rPr lang="ko-KR" altLang="en-US" sz="2400" dirty="0"/>
              <a:t>세 이상</a:t>
            </a:r>
            <a:r>
              <a:rPr lang="en-US" altLang="ko-KR" sz="2400" dirty="0"/>
              <a:t>~</a:t>
            </a:r>
            <a:r>
              <a:rPr lang="ko-KR" altLang="en-US" sz="2400" dirty="0"/>
              <a:t>만 </a:t>
            </a:r>
            <a:r>
              <a:rPr lang="en-US" altLang="ko-KR" sz="2400" dirty="0"/>
              <a:t>18</a:t>
            </a:r>
            <a:r>
              <a:rPr lang="ko-KR" altLang="en-US" sz="2400" dirty="0"/>
              <a:t>세 미만은 부모나 법적 보호자의 동의 필요</a:t>
            </a:r>
            <a:endParaRPr lang="en-US" altLang="ko-KR" sz="2400" dirty="0"/>
          </a:p>
          <a:p>
            <a:r>
              <a:rPr lang="ko-KR" altLang="en-US" sz="2400" dirty="0"/>
              <a:t>교사는 법적 보호자에 해당하지 않음</a:t>
            </a:r>
            <a:endParaRPr lang="en-US" altLang="ko-KR" sz="2400" dirty="0"/>
          </a:p>
          <a:p>
            <a:r>
              <a:rPr lang="ko-KR" altLang="en-US" sz="2400" dirty="0"/>
              <a:t>교사의 시연을 관찰하는 것은 모든 연령대에서 가능함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16502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FC794-E4BE-FE97-C851-1C6580C1D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9ABF81CD-9D57-6086-78B5-0C09A44CC3F6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21FABB22-5063-C776-7395-B2F819456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213" y="1825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65ED3DF9-2A71-0A55-35CB-D2C12C886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9" y="846349"/>
            <a:ext cx="11220101" cy="533475"/>
          </a:xfrm>
        </p:spPr>
        <p:txBody>
          <a:bodyPr anchor="t">
            <a:normAutofit fontScale="90000"/>
          </a:bodyPr>
          <a:lstStyle/>
          <a:p>
            <a:r>
              <a:rPr lang="ko-KR" altLang="en-US" dirty="0"/>
              <a:t>생성형 인공지능 활용 학생 및 학부모 동의서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E56DC23C-8A8F-3C1A-E5C6-96D62D0F0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600" y="1607927"/>
            <a:ext cx="4148669" cy="504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99EDEF80-2C18-7A00-F020-980FD7F31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918" y="1607927"/>
            <a:ext cx="4051726" cy="504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381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4516" y="3162262"/>
            <a:ext cx="7062968" cy="53347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ko-KR" altLang="en-US" dirty="0"/>
              <a:t>감사합니다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F25D1C-EDE1-5272-46A3-6B2BFBC2C1EC}"/>
              </a:ext>
            </a:extLst>
          </p:cNvPr>
          <p:cNvSpPr txBox="1"/>
          <p:nvPr/>
        </p:nvSpPr>
        <p:spPr>
          <a:xfrm>
            <a:off x="8391745" y="75297"/>
            <a:ext cx="3733799" cy="3385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고덕중학교 교직원 연수 </a:t>
            </a:r>
            <a:r>
              <a:rPr lang="en-US" altLang="ko-KR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-</a:t>
            </a:r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  <a:cs typeface="ADLaM Display" panose="020F0502020204030204" pitchFamily="2" charset="0"/>
              </a:rPr>
              <a:t> 김민기 선생님</a:t>
            </a:r>
          </a:p>
        </p:txBody>
      </p:sp>
    </p:spTree>
    <p:extLst>
      <p:ext uri="{BB962C8B-B14F-4D97-AF65-F5344CB8AC3E}">
        <p14:creationId xmlns:p14="http://schemas.microsoft.com/office/powerpoint/2010/main" val="3868996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4796</TotalTime>
  <Words>1777</Words>
  <Application>Microsoft Office PowerPoint</Application>
  <PresentationFormat>와이드스크린</PresentationFormat>
  <Paragraphs>299</Paragraphs>
  <Slides>22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나눔스퀘어</vt:lpstr>
      <vt:lpstr>Arial</vt:lpstr>
      <vt:lpstr>나눔스퀘어 ExtraBold</vt:lpstr>
      <vt:lpstr>나눔스퀘어 Bold</vt:lpstr>
      <vt:lpstr>맑은 고딕</vt:lpstr>
      <vt:lpstr>Office 테마</vt:lpstr>
      <vt:lpstr>충남형 인공지능 교육 설계 생성형 인공지능을 활용한 수업의 설계를 중심으로</vt:lpstr>
      <vt:lpstr>김민기 선생님</vt:lpstr>
      <vt:lpstr>충남형 인공지능 교육</vt:lpstr>
      <vt:lpstr>충남형 인공지능 핵심 역량 7C</vt:lpstr>
      <vt:lpstr>충남형 인공지능 핵심 역량 7C</vt:lpstr>
      <vt:lpstr>생성형 AI를 활용한 수업 설계</vt:lpstr>
      <vt:lpstr>PowerPoint 프레젠테이션</vt:lpstr>
      <vt:lpstr>PowerPoint 프레젠테이션</vt:lpstr>
      <vt:lpstr>PowerPoint 프레젠테이션</vt:lpstr>
      <vt:lpstr>PowerPoint 프레젠테이션</vt:lpstr>
      <vt:lpstr>사례 1. 중학교 2학년 – 창체</vt:lpstr>
      <vt:lpstr>PowerPoint 프레젠테이션</vt:lpstr>
      <vt:lpstr>사례 2. 중학교 3학년 – 창체</vt:lpstr>
      <vt:lpstr>PowerPoint 프레젠테이션</vt:lpstr>
      <vt:lpstr>사례 3. 고등학교 1학년 – 창체</vt:lpstr>
      <vt:lpstr>PowerPoint 프레젠테이션</vt:lpstr>
      <vt:lpstr>사례 4. 고등학교 2학년 – 세계사</vt:lpstr>
      <vt:lpstr>PowerPoint 프레젠테이션</vt:lpstr>
      <vt:lpstr>PowerPoint 프레젠테이션</vt:lpstr>
      <vt:lpstr>학교급별 생성형 AI 활용 지침</vt:lpstr>
      <vt:lpstr>생성형 인공지능 활용 학생 및 학부모 동의서</vt:lpstr>
      <vt:lpstr>감사합니다.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shin aehee</dc:creator>
  <cp:lastModifiedBy>김민기</cp:lastModifiedBy>
  <cp:revision>262</cp:revision>
  <cp:lastPrinted>2024-07-17T05:43:59Z</cp:lastPrinted>
  <dcterms:created xsi:type="dcterms:W3CDTF">2020-04-02T03:00:06Z</dcterms:created>
  <dcterms:modified xsi:type="dcterms:W3CDTF">2024-12-11T01:54:04Z</dcterms:modified>
</cp:coreProperties>
</file>