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2"/>
  </p:notesMasterIdLst>
  <p:sldIdLst>
    <p:sldId id="256" r:id="rId2"/>
    <p:sldId id="311" r:id="rId3"/>
    <p:sldId id="313" r:id="rId4"/>
    <p:sldId id="314" r:id="rId5"/>
    <p:sldId id="359" r:id="rId6"/>
    <p:sldId id="339" r:id="rId7"/>
    <p:sldId id="349" r:id="rId8"/>
    <p:sldId id="346" r:id="rId9"/>
    <p:sldId id="351" r:id="rId10"/>
    <p:sldId id="350" r:id="rId11"/>
    <p:sldId id="360" r:id="rId12"/>
    <p:sldId id="330" r:id="rId13"/>
    <p:sldId id="341" r:id="rId14"/>
    <p:sldId id="342" r:id="rId15"/>
    <p:sldId id="344" r:id="rId16"/>
    <p:sldId id="343" r:id="rId17"/>
    <p:sldId id="345" r:id="rId18"/>
    <p:sldId id="376" r:id="rId19"/>
    <p:sldId id="377" r:id="rId20"/>
    <p:sldId id="347" r:id="rId21"/>
    <p:sldId id="348" r:id="rId22"/>
    <p:sldId id="352" r:id="rId23"/>
    <p:sldId id="361" r:id="rId24"/>
    <p:sldId id="363" r:id="rId25"/>
    <p:sldId id="364" r:id="rId26"/>
    <p:sldId id="365" r:id="rId27"/>
    <p:sldId id="366" r:id="rId28"/>
    <p:sldId id="367" r:id="rId29"/>
    <p:sldId id="368" r:id="rId30"/>
    <p:sldId id="369" r:id="rId31"/>
    <p:sldId id="370" r:id="rId32"/>
    <p:sldId id="371" r:id="rId33"/>
    <p:sldId id="372" r:id="rId34"/>
    <p:sldId id="373" r:id="rId35"/>
    <p:sldId id="374" r:id="rId36"/>
    <p:sldId id="375" r:id="rId37"/>
    <p:sldId id="378" r:id="rId38"/>
    <p:sldId id="379" r:id="rId39"/>
    <p:sldId id="362" r:id="rId40"/>
    <p:sldId id="358" r:id="rId41"/>
    <p:sldId id="353" r:id="rId42"/>
    <p:sldId id="354" r:id="rId43"/>
    <p:sldId id="355" r:id="rId44"/>
    <p:sldId id="356" r:id="rId45"/>
    <p:sldId id="357" r:id="rId46"/>
    <p:sldId id="380" r:id="rId47"/>
    <p:sldId id="381" r:id="rId48"/>
    <p:sldId id="382" r:id="rId49"/>
    <p:sldId id="383" r:id="rId50"/>
    <p:sldId id="340" r:id="rId51"/>
  </p:sldIdLst>
  <p:sldSz cx="12192000" cy="6858000"/>
  <p:notesSz cx="6807200" cy="9939338"/>
  <p:embeddedFontLst>
    <p:embeddedFont>
      <p:font typeface="나눔스퀘어" panose="020B0600000101010101" pitchFamily="50" charset="-127"/>
      <p:regular r:id="rId53"/>
    </p:embeddedFont>
    <p:embeddedFont>
      <p:font typeface="나눔스퀘어 Bold" panose="020B0600000101010101" pitchFamily="50" charset="-127"/>
      <p:bold r:id="rId54"/>
    </p:embeddedFont>
    <p:embeddedFont>
      <p:font typeface="나눔스퀘어 ExtraBold" panose="020B0600000101010101" pitchFamily="50" charset="-127"/>
      <p:bold r:id="rId55"/>
    </p:embeddedFont>
    <p:embeddedFont>
      <p:font typeface="맑은 고딕" panose="020B0503020000020004" pitchFamily="50" charset="-127"/>
      <p:regular r:id="rId56"/>
      <p:bold r:id="rId5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3FD"/>
    <a:srgbClr val="5B98DB"/>
    <a:srgbClr val="3BB776"/>
    <a:srgbClr val="B863CF"/>
    <a:srgbClr val="FA923C"/>
    <a:srgbClr val="F3BA19"/>
    <a:srgbClr val="D8E8F2"/>
    <a:srgbClr val="ECD4E6"/>
    <a:srgbClr val="F7DFF1"/>
    <a:srgbClr val="F393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82" autoAdjust="0"/>
    <p:restoredTop sz="94364" autoAdjust="0"/>
  </p:normalViewPr>
  <p:slideViewPr>
    <p:cSldViewPr snapToGrid="0">
      <p:cViewPr varScale="1">
        <p:scale>
          <a:sx n="94" d="100"/>
          <a:sy n="94" d="100"/>
        </p:scale>
        <p:origin x="60" y="4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7B634-A3DA-42EF-BFA1-3A163B3A2E2C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AE843-D0E0-455B-B1E0-BEA5CDC1B5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928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6098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8018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514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5044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8035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8671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3046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0247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4301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205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4632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25619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263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2310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6224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15439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35295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09517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4004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87084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85356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51694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4525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65735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36249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09092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83623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63092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53044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47690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48338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30303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41920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10916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00442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12489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4692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7062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46987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24517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50979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46419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0673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434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>
            <a:no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5000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7096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886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5537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28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8710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500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891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4651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359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75227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3673A-B73F-4636-824B-72A7B964AFBD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7756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 ExtraBold" panose="020B0600000101010101" pitchFamily="50" charset="-127"/>
          <a:ea typeface="나눔스퀘어 ExtraBold" panose="020B0600000101010101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quizn.show/pbd/search/boardview/48824" TargetMode="External"/><Relationship Id="rId4" Type="http://schemas.openxmlformats.org/officeDocument/2006/relationships/hyperlink" Target="https://www.quizn.show/pbd/search/boardview/53476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7">
            <a:extLst>
              <a:ext uri="{FF2B5EF4-FFF2-40B4-BE49-F238E27FC236}">
                <a16:creationId xmlns:a16="http://schemas.microsoft.com/office/drawing/2014/main" id="{EB0605D4-3941-D620-AD3E-229FF9F62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00665"/>
            <a:ext cx="9144000" cy="446020"/>
          </a:xfrm>
        </p:spPr>
        <p:txBody>
          <a:bodyPr anchor="ctr"/>
          <a:lstStyle/>
          <a:p>
            <a:r>
              <a:rPr lang="ko-KR" altLang="en-US" sz="3200" dirty="0"/>
              <a:t>연수 강사</a:t>
            </a:r>
            <a:r>
              <a:rPr lang="en-US" altLang="ko-KR" sz="3200" dirty="0"/>
              <a:t>: </a:t>
            </a:r>
            <a:r>
              <a:rPr lang="ko-KR" altLang="en-US" sz="3200" dirty="0"/>
              <a:t>김민기 선생님 </a:t>
            </a:r>
            <a:r>
              <a:rPr lang="en-US" altLang="ko-KR" sz="3200" dirty="0"/>
              <a:t>(</a:t>
            </a:r>
            <a:r>
              <a:rPr lang="ko-KR" altLang="en-US" sz="3200" dirty="0"/>
              <a:t>태안고등학교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  <p:sp>
        <p:nvSpPr>
          <p:cNvPr id="10" name="제목 9">
            <a:extLst>
              <a:ext uri="{FF2B5EF4-FFF2-40B4-BE49-F238E27FC236}">
                <a16:creationId xmlns:a16="http://schemas.microsoft.com/office/drawing/2014/main" id="{6B7019AE-3C35-AEFC-BCB2-AF788EAB1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66148"/>
            <a:ext cx="9144000" cy="2387600"/>
          </a:xfrm>
        </p:spPr>
        <p:txBody>
          <a:bodyPr anchor="ctr">
            <a:noAutofit/>
          </a:bodyPr>
          <a:lstStyle/>
          <a:p>
            <a:r>
              <a:rPr lang="ko-KR" altLang="en-US" dirty="0"/>
              <a:t>에듀테크 활용 수업의 설계</a:t>
            </a:r>
            <a:br>
              <a:rPr lang="en-US" altLang="ko-KR" dirty="0"/>
            </a:br>
            <a:r>
              <a:rPr lang="ko-KR" altLang="en-US" sz="3200" dirty="0" err="1">
                <a:solidFill>
                  <a:srgbClr val="0070C0"/>
                </a:solidFill>
              </a:rPr>
              <a:t>퀴즈앤</a:t>
            </a:r>
            <a:r>
              <a:rPr lang="ko-KR" altLang="en-US" sz="3200" dirty="0" err="1"/>
              <a:t>을</a:t>
            </a:r>
            <a:r>
              <a:rPr lang="ko-KR" altLang="en-US" sz="3200" dirty="0"/>
              <a:t> 활용한 학습자 참여형 </a:t>
            </a:r>
            <a:r>
              <a:rPr lang="ko-KR" altLang="en-US" sz="3200" dirty="0">
                <a:solidFill>
                  <a:srgbClr val="0070C0"/>
                </a:solidFill>
              </a:rPr>
              <a:t>거꾸로 수업</a:t>
            </a:r>
            <a:r>
              <a:rPr lang="ko-KR" altLang="en-US" sz="3200" dirty="0"/>
              <a:t> 설계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7C8D3472-9B2F-0425-25C1-A4DBAF8D96F7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19DBBF63-3C7C-5C4D-F5B0-7C889F4206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9977789-CAD8-D0BE-2F3E-AB9FA4168BD8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259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김민기 선생님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3B435BE-619B-2A5E-A9A5-12AE9203E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1616"/>
            <a:ext cx="10515600" cy="1752275"/>
          </a:xfrm>
        </p:spPr>
        <p:txBody>
          <a:bodyPr anchor="t"/>
          <a:lstStyle/>
          <a:p>
            <a:r>
              <a:rPr lang="ko-KR" altLang="en-US" sz="2400" dirty="0"/>
              <a:t>네이버</a:t>
            </a:r>
            <a:r>
              <a:rPr lang="en-US" altLang="ko-KR" sz="2400" dirty="0"/>
              <a:t>(NAVER)	</a:t>
            </a:r>
            <a:r>
              <a:rPr lang="ko-KR" altLang="en-US" sz="2400" dirty="0"/>
              <a:t>빅데이터의 교육적 활용 방안 자문</a:t>
            </a:r>
            <a:endParaRPr lang="en-US" altLang="ko-KR" sz="2400" dirty="0"/>
          </a:p>
          <a:p>
            <a:r>
              <a:rPr lang="ko-KR" altLang="en-US" sz="2400" dirty="0"/>
              <a:t>충청남도교육청</a:t>
            </a:r>
            <a:r>
              <a:rPr lang="en-US" altLang="ko-KR" sz="2400" dirty="0"/>
              <a:t>	</a:t>
            </a:r>
            <a:r>
              <a:rPr lang="ko-KR" altLang="en-US" sz="2400" dirty="0"/>
              <a:t>단위교실</a:t>
            </a:r>
            <a:r>
              <a:rPr lang="en-US" altLang="ko-KR" sz="2400" dirty="0"/>
              <a:t>, </a:t>
            </a:r>
            <a:r>
              <a:rPr lang="ko-KR" altLang="en-US" sz="2400" dirty="0"/>
              <a:t>특별실</a:t>
            </a:r>
            <a:r>
              <a:rPr lang="en-US" altLang="ko-KR" sz="2400" dirty="0"/>
              <a:t>, </a:t>
            </a:r>
            <a:r>
              <a:rPr lang="ko-KR" altLang="en-US" sz="2400" dirty="0"/>
              <a:t>스마트교실 구축 연수 강사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			AI </a:t>
            </a:r>
            <a:r>
              <a:rPr lang="ko-KR" altLang="en-US" sz="2400" dirty="0"/>
              <a:t>활용 서술형 평가 피드백 시스템 구축 자문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			</a:t>
            </a:r>
            <a:r>
              <a:rPr lang="ko-KR" altLang="en-US" sz="2400" dirty="0"/>
              <a:t>마주온 교사지원단</a:t>
            </a:r>
            <a:r>
              <a:rPr lang="en-US" altLang="ko-KR" sz="2400" dirty="0"/>
              <a:t>, </a:t>
            </a:r>
            <a:r>
              <a:rPr lang="ko-KR" altLang="en-US" sz="2400" dirty="0"/>
              <a:t>정보교육지원단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			GPTs</a:t>
            </a:r>
            <a:r>
              <a:rPr lang="ko-KR" altLang="en-US" sz="2400" dirty="0"/>
              <a:t>를 활용한 교육청 업무 관련 질의 응답 시스템 개발 中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			</a:t>
            </a:r>
            <a:r>
              <a:rPr lang="ko-KR" altLang="en-US" sz="2400" dirty="0"/>
              <a:t>초</a:t>
            </a:r>
            <a:r>
              <a:rPr lang="en-US" altLang="ko-KR" sz="2400" dirty="0"/>
              <a:t>, </a:t>
            </a:r>
            <a:r>
              <a:rPr lang="ko-KR" altLang="en-US" sz="2400" dirty="0"/>
              <a:t>중</a:t>
            </a:r>
            <a:r>
              <a:rPr lang="en-US" altLang="ko-KR" sz="2400" dirty="0"/>
              <a:t>, </a:t>
            </a:r>
            <a:r>
              <a:rPr lang="ko-KR" altLang="en-US" sz="2400" dirty="0"/>
              <a:t>고 에듀테크</a:t>
            </a:r>
            <a:r>
              <a:rPr lang="en-US" altLang="ko-KR" sz="2400" dirty="0"/>
              <a:t>, </a:t>
            </a:r>
            <a:r>
              <a:rPr lang="ko-KR" altLang="en-US" sz="2400" dirty="0"/>
              <a:t>인공지능을 활용한 수업 설계 연수 다수</a:t>
            </a:r>
            <a:endParaRPr lang="en-US" altLang="ko-KR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5076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왜 </a:t>
            </a:r>
            <a:r>
              <a:rPr lang="ko-KR" altLang="en-US" dirty="0" err="1"/>
              <a:t>퀴즈앤인가</a:t>
            </a:r>
            <a:r>
              <a:rPr lang="en-US" altLang="ko-KR" dirty="0"/>
              <a:t>?</a:t>
            </a:r>
            <a:endParaRPr lang="ko-KR" altLang="en-US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pic>
        <p:nvPicPr>
          <p:cNvPr id="4" name="그림 3" descr="텍스트, 스크린샷, 도표, 폰트이(가) 표시된 사진&#10;&#10;자동 생성된 설명">
            <a:extLst>
              <a:ext uri="{FF2B5EF4-FFF2-40B4-BE49-F238E27FC236}">
                <a16:creationId xmlns:a16="http://schemas.microsoft.com/office/drawing/2014/main" id="{C477C809-2D41-F78E-548B-634A042307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450" y="2136858"/>
            <a:ext cx="3632987" cy="3397215"/>
          </a:xfrm>
          <a:prstGeom prst="rect">
            <a:avLst/>
          </a:prstGeom>
        </p:spPr>
      </p:pic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738FF59F-CC1F-6FA9-B788-D618C373A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7939" y="2911998"/>
            <a:ext cx="5947611" cy="3099653"/>
          </a:xfrm>
        </p:spPr>
        <p:txBody>
          <a:bodyPr anchor="t"/>
          <a:lstStyle/>
          <a:p>
            <a:r>
              <a:rPr lang="ko-KR" altLang="en-US" sz="2400" dirty="0"/>
              <a:t>한국형</a:t>
            </a:r>
            <a:r>
              <a:rPr lang="en-US" altLang="ko-KR" sz="2400" dirty="0"/>
              <a:t>(</a:t>
            </a:r>
            <a:r>
              <a:rPr lang="ko-KR" altLang="en-US" sz="2400" dirty="0"/>
              <a:t>국내</a:t>
            </a:r>
            <a:r>
              <a:rPr lang="en-US" altLang="ko-KR" sz="2400" dirty="0"/>
              <a:t>) </a:t>
            </a:r>
            <a:r>
              <a:rPr lang="ko-KR" altLang="en-US" sz="2400" dirty="0"/>
              <a:t>통합 에듀테크 플랫폼</a:t>
            </a:r>
            <a:endParaRPr lang="en-US" altLang="ko-KR" sz="2400" dirty="0"/>
          </a:p>
          <a:p>
            <a:r>
              <a:rPr lang="ko-KR" altLang="en-US" sz="2400" dirty="0"/>
              <a:t>충남교육청 협약</a:t>
            </a:r>
            <a:r>
              <a:rPr lang="en-US" altLang="ko-KR" sz="2400" dirty="0"/>
              <a:t>, </a:t>
            </a:r>
            <a:r>
              <a:rPr lang="ko-KR" altLang="en-US" sz="2400" dirty="0"/>
              <a:t>유료 기능까지 이용 가능</a:t>
            </a:r>
            <a:endParaRPr lang="en-US" altLang="ko-KR" sz="2400" dirty="0"/>
          </a:p>
          <a:p>
            <a:r>
              <a:rPr lang="ko-KR" altLang="en-US" sz="2400" dirty="0"/>
              <a:t>학습자 회원 가입</a:t>
            </a:r>
            <a:r>
              <a:rPr lang="en-US" altLang="ko-KR" sz="2400" dirty="0"/>
              <a:t>, </a:t>
            </a:r>
            <a:r>
              <a:rPr lang="ko-KR" altLang="en-US" sz="2400" dirty="0"/>
              <a:t>앱 설치 필요 없음</a:t>
            </a:r>
            <a:endParaRPr lang="en-US" altLang="ko-KR" sz="2400" dirty="0"/>
          </a:p>
          <a:p>
            <a:r>
              <a:rPr lang="en-US" altLang="ko-KR" sz="2400" dirty="0"/>
              <a:t>PC, </a:t>
            </a:r>
            <a:r>
              <a:rPr lang="ko-KR" altLang="en-US" sz="2400" dirty="0"/>
              <a:t>스마트폰</a:t>
            </a:r>
            <a:r>
              <a:rPr lang="en-US" altLang="ko-KR" sz="2400" dirty="0"/>
              <a:t>, </a:t>
            </a:r>
            <a:r>
              <a:rPr lang="ko-KR" altLang="en-US" sz="2400" dirty="0"/>
              <a:t>태블릿</a:t>
            </a:r>
            <a:r>
              <a:rPr lang="en-US" altLang="ko-KR" sz="2400" dirty="0"/>
              <a:t>, </a:t>
            </a:r>
            <a:r>
              <a:rPr lang="ko-KR" altLang="en-US" sz="2400" b="1" dirty="0" err="1">
                <a:solidFill>
                  <a:srgbClr val="0070C0"/>
                </a:solidFill>
              </a:rPr>
              <a:t>크롬북</a:t>
            </a:r>
            <a:r>
              <a:rPr lang="ko-KR" altLang="en-US" sz="2400" dirty="0"/>
              <a:t> 모두 이용 가능</a:t>
            </a:r>
            <a:endParaRPr lang="en-US" altLang="ko-KR" sz="2400" dirty="0"/>
          </a:p>
          <a:p>
            <a:pPr marL="0" indent="0">
              <a:buNone/>
            </a:pP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1968844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종합 에듀테크 플랫폼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344B78B3-E5DE-3743-EF6C-B8AF073965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853860"/>
              </p:ext>
            </p:extLst>
          </p:nvPr>
        </p:nvGraphicFramePr>
        <p:xfrm>
          <a:off x="4876400" y="2335176"/>
          <a:ext cx="6888078" cy="2923575"/>
        </p:xfrm>
        <a:graphic>
          <a:graphicData uri="http://schemas.openxmlformats.org/drawingml/2006/table">
            <a:tbl>
              <a:tblPr/>
              <a:tblGrid>
                <a:gridCol w="1892567">
                  <a:extLst>
                    <a:ext uri="{9D8B030D-6E8A-4147-A177-3AD203B41FA5}">
                      <a16:colId xmlns:a16="http://schemas.microsoft.com/office/drawing/2014/main" val="2053519337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30356617"/>
                    </a:ext>
                  </a:extLst>
                </a:gridCol>
                <a:gridCol w="2252311">
                  <a:extLst>
                    <a:ext uri="{9D8B030D-6E8A-4147-A177-3AD203B41FA5}">
                      <a16:colId xmlns:a16="http://schemas.microsoft.com/office/drawing/2014/main" val="37508008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30" dirty="0" err="1">
                          <a:solidFill>
                            <a:schemeClr val="bg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퀴즈앤의</a:t>
                      </a:r>
                      <a:r>
                        <a:rPr lang="ko-KR" altLang="en-US" sz="1800" kern="0" spc="-30" dirty="0">
                          <a:solidFill>
                            <a:schemeClr val="bg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기능</a:t>
                      </a:r>
                    </a:p>
                  </a:txBody>
                  <a:tcPr marL="37994" marR="37994" marT="25330" marB="253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30" dirty="0">
                          <a:solidFill>
                            <a:schemeClr val="bg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기능 설명</a:t>
                      </a:r>
                    </a:p>
                  </a:txBody>
                  <a:tcPr marL="37994" marR="37994" marT="25330" marB="253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8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30" dirty="0">
                          <a:solidFill>
                            <a:schemeClr val="bg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유사 해외 플랫폼 서비스</a:t>
                      </a:r>
                    </a:p>
                  </a:txBody>
                  <a:tcPr marL="37994" marR="37994" marT="25330" marB="253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872509"/>
                  </a:ext>
                </a:extLst>
              </a:tr>
              <a:tr h="6805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-3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Show (</a:t>
                      </a:r>
                      <a:r>
                        <a:rPr lang="ko-KR" altLang="en-US" sz="1800" kern="0" spc="-3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쇼</a:t>
                      </a:r>
                      <a:r>
                        <a:rPr lang="en-US" altLang="ko-KR" sz="1800" kern="0" spc="-3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)</a:t>
                      </a:r>
                      <a:endParaRPr lang="ko-KR" altLang="en-US" sz="1800" kern="0" spc="-3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3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퀴즈 제작</a:t>
                      </a:r>
                      <a:r>
                        <a:rPr lang="en-US" altLang="ko-KR" sz="1800" kern="0" spc="-3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, </a:t>
                      </a:r>
                      <a:r>
                        <a:rPr lang="ko-KR" altLang="en-US" sz="1800" kern="0" spc="-3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진행 기능</a:t>
                      </a:r>
                    </a:p>
                  </a:txBody>
                  <a:tcPr marL="37994" marR="37994" marT="25330" marB="253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3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카훗</a:t>
                      </a:r>
                      <a:r>
                        <a:rPr lang="en-US" altLang="ko-KR" sz="1800" kern="0" spc="-3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, </a:t>
                      </a:r>
                      <a:r>
                        <a:rPr lang="ko-KR" altLang="en-US" sz="1800" kern="0" spc="-3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멘티미터</a:t>
                      </a:r>
                      <a:r>
                        <a:rPr lang="en-US" altLang="ko-KR" sz="1800" kern="0" spc="-3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, </a:t>
                      </a:r>
                      <a:r>
                        <a:rPr lang="ko-KR" altLang="en-US" sz="1800" kern="0" spc="-3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퀴지즈</a:t>
                      </a:r>
                      <a:endParaRPr lang="ko-KR" altLang="en-US" sz="1800" kern="0" spc="-3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848926"/>
                  </a:ext>
                </a:extLst>
              </a:tr>
              <a:tr h="6805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Board (</a:t>
                      </a:r>
                      <a:r>
                        <a:rPr lang="ko-KR" altLang="en-US" sz="180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보드</a:t>
                      </a:r>
                      <a:r>
                        <a:rPr lang="en-US" altLang="ko-KR" sz="180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)</a:t>
                      </a:r>
                      <a:endParaRPr lang="ko-KR" altLang="en-US" sz="1800" kern="0" spc="-3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3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온라인 협업 보드 기능</a:t>
                      </a:r>
                    </a:p>
                  </a:txBody>
                  <a:tcPr marL="37994" marR="37994" marT="25330" marB="253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3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패들렛</a:t>
                      </a:r>
                      <a:r>
                        <a:rPr lang="en-US" altLang="ko-KR" sz="1800" kern="0" spc="-3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, </a:t>
                      </a:r>
                      <a:r>
                        <a:rPr lang="ko-KR" altLang="en-US" sz="1800" kern="0" spc="-3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리노</a:t>
                      </a:r>
                    </a:p>
                  </a:txBody>
                  <a:tcPr marL="37994" marR="37994" marT="25330" marB="253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8214296"/>
                  </a:ext>
                </a:extLst>
              </a:tr>
              <a:tr h="6805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Video (</a:t>
                      </a: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비디오</a:t>
                      </a: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)</a:t>
                      </a:r>
                      <a:endParaRPr lang="ko-KR" altLang="en-US" sz="1800" kern="0" spc="-3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3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영상 내 퀴즈 제작</a:t>
                      </a:r>
                      <a:r>
                        <a:rPr lang="en-US" altLang="ko-KR" sz="1800" kern="0" spc="-3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, </a:t>
                      </a:r>
                      <a:r>
                        <a:rPr lang="ko-KR" altLang="en-US" sz="1800" kern="0" spc="-3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진행 기능</a:t>
                      </a:r>
                    </a:p>
                  </a:txBody>
                  <a:tcPr marL="37994" marR="37994" marT="25330" marB="253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3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에드퍼즐</a:t>
                      </a:r>
                      <a:r>
                        <a:rPr lang="en-US" altLang="ko-KR" sz="1800" kern="0" spc="-3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, </a:t>
                      </a:r>
                      <a:r>
                        <a:rPr lang="ko-KR" altLang="en-US" sz="1800" kern="0" spc="-3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니어팟</a:t>
                      </a:r>
                      <a:endParaRPr lang="ko-KR" altLang="en-US" sz="1800" kern="0" spc="-3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2008924"/>
                  </a:ext>
                </a:extLst>
              </a:tr>
            </a:tbl>
          </a:graphicData>
        </a:graphic>
      </p:graphicFrame>
      <p:pic>
        <p:nvPicPr>
          <p:cNvPr id="4" name="그림 3" descr="텍스트, 스크린샷, 도표, 폰트이(가) 표시된 사진&#10;&#10;자동 생성된 설명">
            <a:extLst>
              <a:ext uri="{FF2B5EF4-FFF2-40B4-BE49-F238E27FC236}">
                <a16:creationId xmlns:a16="http://schemas.microsoft.com/office/drawing/2014/main" id="{4FD8E57A-6856-717F-0AC1-D1B8AA7F05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0817" y="2098357"/>
            <a:ext cx="3632987" cy="339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73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2372" y="3123274"/>
            <a:ext cx="1965544" cy="611452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altLang="ko-KR" dirty="0"/>
              <a:t>Board</a:t>
            </a:r>
            <a:endParaRPr lang="ko-KR" altLang="en-US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3" name="제목 1">
            <a:extLst>
              <a:ext uri="{FF2B5EF4-FFF2-40B4-BE49-F238E27FC236}">
                <a16:creationId xmlns:a16="http://schemas.microsoft.com/office/drawing/2014/main" id="{78E719B7-53EE-31CA-58F3-6E47CA3895C0}"/>
              </a:ext>
            </a:extLst>
          </p:cNvPr>
          <p:cNvSpPr txBox="1">
            <a:spLocks/>
          </p:cNvSpPr>
          <p:nvPr/>
        </p:nvSpPr>
        <p:spPr>
          <a:xfrm>
            <a:off x="4431915" y="1802474"/>
            <a:ext cx="2270344" cy="6114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pPr algn="ctr"/>
            <a:r>
              <a:rPr lang="en-US" altLang="ko-KR" dirty="0"/>
              <a:t>Video</a:t>
            </a:r>
            <a:endParaRPr lang="ko-KR" altLang="en-US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78CB6CC3-7FA4-5A7F-43B1-87D08C9E94D2}"/>
              </a:ext>
            </a:extLst>
          </p:cNvPr>
          <p:cNvSpPr txBox="1">
            <a:spLocks/>
          </p:cNvSpPr>
          <p:nvPr/>
        </p:nvSpPr>
        <p:spPr>
          <a:xfrm>
            <a:off x="4431915" y="4444075"/>
            <a:ext cx="2270344" cy="6114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pPr algn="ctr"/>
            <a:r>
              <a:rPr lang="en-US" altLang="ko-KR" dirty="0"/>
              <a:t>Show</a:t>
            </a:r>
            <a:endParaRPr lang="ko-KR" altLang="en-US" dirty="0"/>
          </a:p>
        </p:txBody>
      </p:sp>
      <p:sp>
        <p:nvSpPr>
          <p:cNvPr id="5" name="화살표: 오른쪽 4">
            <a:extLst>
              <a:ext uri="{FF2B5EF4-FFF2-40B4-BE49-F238E27FC236}">
                <a16:creationId xmlns:a16="http://schemas.microsoft.com/office/drawing/2014/main" id="{2F681D87-9E4B-F825-60EC-F0402361803F}"/>
              </a:ext>
            </a:extLst>
          </p:cNvPr>
          <p:cNvSpPr/>
          <p:nvPr/>
        </p:nvSpPr>
        <p:spPr>
          <a:xfrm rot="20055189">
            <a:off x="3059175" y="2422960"/>
            <a:ext cx="1111484" cy="611452"/>
          </a:xfrm>
          <a:prstGeom prst="rightArrow">
            <a:avLst>
              <a:gd name="adj1" fmla="val 35758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화살표: 오른쪽 5">
            <a:extLst>
              <a:ext uri="{FF2B5EF4-FFF2-40B4-BE49-F238E27FC236}">
                <a16:creationId xmlns:a16="http://schemas.microsoft.com/office/drawing/2014/main" id="{A65AB750-B4DA-B20A-6C5B-C08999F1D8E1}"/>
              </a:ext>
            </a:extLst>
          </p:cNvPr>
          <p:cNvSpPr/>
          <p:nvPr/>
        </p:nvSpPr>
        <p:spPr>
          <a:xfrm rot="1544811" flipV="1">
            <a:off x="3059175" y="3823587"/>
            <a:ext cx="1111484" cy="611452"/>
          </a:xfrm>
          <a:prstGeom prst="rightArrow">
            <a:avLst>
              <a:gd name="adj1" fmla="val 35758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내용 개체 틀 4">
            <a:extLst>
              <a:ext uri="{FF2B5EF4-FFF2-40B4-BE49-F238E27FC236}">
                <a16:creationId xmlns:a16="http://schemas.microsoft.com/office/drawing/2014/main" id="{A51FE520-C657-0EAE-28A3-22A75E4F4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1638" y="2851381"/>
            <a:ext cx="4732991" cy="1155238"/>
          </a:xfrm>
        </p:spPr>
        <p:txBody>
          <a:bodyPr anchor="t"/>
          <a:lstStyle/>
          <a:p>
            <a:r>
              <a:rPr lang="en-US" altLang="ko-KR" sz="2400" dirty="0"/>
              <a:t>Board</a:t>
            </a:r>
            <a:r>
              <a:rPr lang="ko-KR" altLang="en-US" sz="2400" dirty="0"/>
              <a:t>를 베이스로 연계</a:t>
            </a:r>
            <a:endParaRPr lang="en-US" altLang="ko-KR" sz="2400" dirty="0"/>
          </a:p>
          <a:p>
            <a:r>
              <a:rPr lang="ko-KR" altLang="en-US" sz="2400" dirty="0"/>
              <a:t>마주온</a:t>
            </a:r>
            <a:r>
              <a:rPr lang="en-US" altLang="ko-KR" sz="2400" dirty="0"/>
              <a:t>, </a:t>
            </a:r>
            <a:r>
              <a:rPr lang="ko-KR" altLang="en-US" sz="2400" dirty="0"/>
              <a:t>구글 온라인 클래스도 가능</a:t>
            </a:r>
            <a:endParaRPr lang="en-US" altLang="ko-KR" sz="2400" dirty="0"/>
          </a:p>
          <a:p>
            <a:r>
              <a:rPr lang="ko-KR" altLang="en-US" sz="2400" dirty="0"/>
              <a:t>접근성</a:t>
            </a:r>
            <a:r>
              <a:rPr lang="en-US" altLang="ko-KR" sz="2400" dirty="0"/>
              <a:t>: </a:t>
            </a:r>
            <a:r>
              <a:rPr lang="ko-KR" altLang="en-US" sz="2400" dirty="0" err="1"/>
              <a:t>구온클</a:t>
            </a:r>
            <a:endParaRPr lang="en-US" altLang="ko-KR" sz="2400" dirty="0"/>
          </a:p>
          <a:p>
            <a:r>
              <a:rPr lang="ko-KR" altLang="en-US" sz="2400" dirty="0"/>
              <a:t>교육청의 칭찬</a:t>
            </a:r>
            <a:r>
              <a:rPr lang="en-US" altLang="ko-KR" sz="2400" dirty="0"/>
              <a:t>: </a:t>
            </a:r>
            <a:r>
              <a:rPr lang="ko-KR" altLang="en-US" sz="2400" dirty="0"/>
              <a:t>마주온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4183774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Play, Mission</a:t>
            </a:r>
            <a:endParaRPr lang="ko-KR" altLang="en-US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7A1AC942-CE9A-EF5B-160D-F0BF83EEC6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694" y="2369952"/>
            <a:ext cx="10640611" cy="211809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32C1A80E-428C-6FB6-323B-19C1D9373BD3}"/>
              </a:ext>
            </a:extLst>
          </p:cNvPr>
          <p:cNvSpPr/>
          <p:nvPr/>
        </p:nvSpPr>
        <p:spPr>
          <a:xfrm>
            <a:off x="9597657" y="3721395"/>
            <a:ext cx="517451" cy="4961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내용 개체 틀 4">
            <a:extLst>
              <a:ext uri="{FF2B5EF4-FFF2-40B4-BE49-F238E27FC236}">
                <a16:creationId xmlns:a16="http://schemas.microsoft.com/office/drawing/2014/main" id="{60888610-534E-F716-034E-EB4DC29D4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163" y="4797012"/>
            <a:ext cx="10611141" cy="1214640"/>
          </a:xfrm>
        </p:spPr>
        <p:txBody>
          <a:bodyPr anchor="t"/>
          <a:lstStyle/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실시간 현장</a:t>
            </a:r>
            <a:r>
              <a:rPr lang="en-US" altLang="ko-KR" sz="2400" dirty="0"/>
              <a:t>Play, </a:t>
            </a:r>
            <a:r>
              <a:rPr lang="ko-KR" altLang="en-US" sz="2400" dirty="0"/>
              <a:t>원격</a:t>
            </a:r>
            <a:r>
              <a:rPr lang="en-US" altLang="ko-KR" sz="2400" dirty="0"/>
              <a:t>Play</a:t>
            </a:r>
          </a:p>
          <a:p>
            <a:pPr marL="457200" indent="-457200">
              <a:buFont typeface="+mj-ea"/>
              <a:buAutoNum type="circleNumDbPlain"/>
            </a:pPr>
            <a:r>
              <a:rPr lang="en-US" altLang="ko-KR" sz="2400" dirty="0"/>
              <a:t>Mission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DDFFE90-F151-0F3F-FFE5-68E6DD3D3E13}"/>
              </a:ext>
            </a:extLst>
          </p:cNvPr>
          <p:cNvSpPr/>
          <p:nvPr/>
        </p:nvSpPr>
        <p:spPr>
          <a:xfrm>
            <a:off x="10171815" y="3721395"/>
            <a:ext cx="517451" cy="4961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004B59D6-32FD-0C81-D619-8B897C3923EC}"/>
              </a:ext>
            </a:extLst>
          </p:cNvPr>
          <p:cNvSpPr/>
          <p:nvPr/>
        </p:nvSpPr>
        <p:spPr>
          <a:xfrm>
            <a:off x="9491886" y="3412431"/>
            <a:ext cx="211542" cy="2115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rgbClr val="FF0000"/>
                </a:solidFill>
              </a:rPr>
              <a:t>1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247B3F1F-F17F-9C45-32C4-451D32BDE4A0}"/>
              </a:ext>
            </a:extLst>
          </p:cNvPr>
          <p:cNvSpPr/>
          <p:nvPr/>
        </p:nvSpPr>
        <p:spPr>
          <a:xfrm>
            <a:off x="10115108" y="3412431"/>
            <a:ext cx="211542" cy="2115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rgbClr val="FF0000"/>
                </a:solidFill>
              </a:rPr>
              <a:t>2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13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Play</a:t>
            </a:r>
            <a:endParaRPr lang="ko-KR" altLang="en-US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pic>
        <p:nvPicPr>
          <p:cNvPr id="10" name="그림 9">
            <a:extLst>
              <a:ext uri="{FF2B5EF4-FFF2-40B4-BE49-F238E27FC236}">
                <a16:creationId xmlns:a16="http://schemas.microsoft.com/office/drawing/2014/main" id="{B5AD6290-80E3-EB54-3621-6717F242DF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739" y="1647972"/>
            <a:ext cx="7456521" cy="461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527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4AD297B-BE35-0450-6654-868F340A9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99" y="1781544"/>
            <a:ext cx="8224006" cy="4714482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F80A9D48-E497-BDDD-E14D-614D013E1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Play </a:t>
            </a:r>
            <a:r>
              <a:rPr lang="ko-KR" altLang="en-US" dirty="0"/>
              <a:t>옵션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5A61B479-CE16-EE8D-51B8-9BF3F8CF39A2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A0B1916F-FACE-B7BF-ABEB-CC718E2E2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9DB2EE0-32B3-B9CA-41DD-5BF2B4340E01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1445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F80A9D48-E497-BDDD-E14D-614D013E1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Mission</a:t>
            </a:r>
            <a:endParaRPr lang="ko-KR" altLang="en-US" dirty="0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5A61B479-CE16-EE8D-51B8-9BF3F8CF39A2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A0B1916F-FACE-B7BF-ABEB-CC718E2E2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9DB2EE0-32B3-B9CA-41DD-5BF2B4340E01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0F279F72-A1A5-8483-6F71-B0F77F60BC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499" y="1708979"/>
            <a:ext cx="7162801" cy="4581756"/>
          </a:xfrm>
          <a:prstGeom prst="rect">
            <a:avLst/>
          </a:prstGeom>
        </p:spPr>
      </p:pic>
      <p:sp>
        <p:nvSpPr>
          <p:cNvPr id="4" name="내용 개체 틀 4">
            <a:extLst>
              <a:ext uri="{FF2B5EF4-FFF2-40B4-BE49-F238E27FC236}">
                <a16:creationId xmlns:a16="http://schemas.microsoft.com/office/drawing/2014/main" id="{C1E8AAD5-62CF-7241-D440-67126961C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3733" y="1781544"/>
            <a:ext cx="3784867" cy="2611322"/>
          </a:xfrm>
        </p:spPr>
        <p:txBody>
          <a:bodyPr anchor="t"/>
          <a:lstStyle/>
          <a:p>
            <a:pPr marL="0" indent="0">
              <a:buNone/>
            </a:pPr>
            <a:r>
              <a:rPr lang="ko-KR" altLang="en-US" sz="2400" dirty="0"/>
              <a:t>참여자들이 </a:t>
            </a:r>
            <a:r>
              <a:rPr lang="en-US" altLang="ko-KR" sz="2400" dirty="0"/>
              <a:t>PIN </a:t>
            </a:r>
            <a:r>
              <a:rPr lang="ko-KR" altLang="en-US" sz="2400" dirty="0"/>
              <a:t>번호</a:t>
            </a:r>
            <a:r>
              <a:rPr lang="en-US" altLang="ko-KR" sz="2400" dirty="0"/>
              <a:t>, URL </a:t>
            </a:r>
            <a:r>
              <a:rPr lang="ko-KR" altLang="en-US" sz="2400" dirty="0"/>
              <a:t>등을 통해 정해진 기간 내에 어디서든 참여하는 형식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1127158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81863EA-E75D-41CB-1656-2AEEC0DD42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5600" y="846349"/>
            <a:ext cx="6400800" cy="552704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74CB7ECE-3E27-963C-5871-6C235A108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Mission</a:t>
            </a:r>
            <a:endParaRPr lang="ko-KR" altLang="en-US" dirty="0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B7DC367-A36B-9CAA-F510-65C0F4A2AE13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B667F6F6-4169-407C-08A0-B0A132010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63D0C45-3AD6-EF45-4C92-08471A14E9EE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9426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4" name="제목 1">
            <a:extLst>
              <a:ext uri="{FF2B5EF4-FFF2-40B4-BE49-F238E27FC236}">
                <a16:creationId xmlns:a16="http://schemas.microsoft.com/office/drawing/2014/main" id="{78CB6CC3-7FA4-5A7F-43B1-87D08C9E94D2}"/>
              </a:ext>
            </a:extLst>
          </p:cNvPr>
          <p:cNvSpPr txBox="1">
            <a:spLocks/>
          </p:cNvSpPr>
          <p:nvPr/>
        </p:nvSpPr>
        <p:spPr>
          <a:xfrm>
            <a:off x="4494700" y="2843873"/>
            <a:ext cx="3202599" cy="5851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pPr algn="ctr"/>
            <a:r>
              <a:rPr lang="en-US" altLang="ko-KR" sz="7200" dirty="0"/>
              <a:t>Show</a:t>
            </a:r>
            <a:endParaRPr lang="ko-KR" altLang="en-US" sz="7200" dirty="0"/>
          </a:p>
        </p:txBody>
      </p:sp>
    </p:spTree>
    <p:extLst>
      <p:ext uri="{BB962C8B-B14F-4D97-AF65-F5344CB8AC3E}">
        <p14:creationId xmlns:p14="http://schemas.microsoft.com/office/powerpoint/2010/main" val="1519888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Show: </a:t>
            </a:r>
            <a:r>
              <a:rPr lang="ko-KR" altLang="en-US" dirty="0"/>
              <a:t>총 </a:t>
            </a:r>
            <a:r>
              <a:rPr lang="en-US" altLang="ko-KR" dirty="0"/>
              <a:t>10</a:t>
            </a:r>
            <a:r>
              <a:rPr lang="ko-KR" altLang="en-US" dirty="0"/>
              <a:t>가지의 퀴즈 유형 제공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pic>
        <p:nvPicPr>
          <p:cNvPr id="9" name="그림 8">
            <a:extLst>
              <a:ext uri="{FF2B5EF4-FFF2-40B4-BE49-F238E27FC236}">
                <a16:creationId xmlns:a16="http://schemas.microsoft.com/office/drawing/2014/main" id="{F3B06DE0-62F5-C64B-7701-7A5546D8A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15" y="1781544"/>
            <a:ext cx="3588250" cy="4644720"/>
          </a:xfrm>
          <a:prstGeom prst="rect">
            <a:avLst/>
          </a:prstGeom>
        </p:spPr>
      </p:pic>
      <p:sp>
        <p:nvSpPr>
          <p:cNvPr id="10" name="내용 개체 틀 4">
            <a:extLst>
              <a:ext uri="{FF2B5EF4-FFF2-40B4-BE49-F238E27FC236}">
                <a16:creationId xmlns:a16="http://schemas.microsoft.com/office/drawing/2014/main" id="{F15D529D-A88F-8B32-6905-FA1222CF9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7939" y="2796495"/>
            <a:ext cx="5947611" cy="3099653"/>
          </a:xfrm>
        </p:spPr>
        <p:txBody>
          <a:bodyPr anchor="t"/>
          <a:lstStyle/>
          <a:p>
            <a:r>
              <a:rPr lang="ko-KR" altLang="en-US" sz="2400" dirty="0"/>
              <a:t>다양한 퀴즈 유형을 섞어 제작 가능</a:t>
            </a:r>
            <a:endParaRPr lang="en-US" altLang="ko-KR" sz="2400" dirty="0"/>
          </a:p>
          <a:p>
            <a:r>
              <a:rPr lang="ko-KR" altLang="en-US" sz="2400" dirty="0"/>
              <a:t>다중 선택</a:t>
            </a:r>
            <a:r>
              <a:rPr lang="en-US" altLang="ko-KR" sz="2400" dirty="0"/>
              <a:t>, </a:t>
            </a:r>
            <a:r>
              <a:rPr lang="ko-KR" altLang="en-US" sz="2400" dirty="0"/>
              <a:t>복수 정답 가능</a:t>
            </a:r>
            <a:endParaRPr lang="en-US" altLang="ko-KR" sz="2400" dirty="0"/>
          </a:p>
          <a:p>
            <a:r>
              <a:rPr lang="ko-KR" altLang="en-US" sz="2400" dirty="0"/>
              <a:t>영상</a:t>
            </a:r>
            <a:r>
              <a:rPr lang="en-US" altLang="ko-KR" sz="2400" dirty="0"/>
              <a:t>(</a:t>
            </a:r>
            <a:r>
              <a:rPr lang="ko-KR" altLang="en-US" sz="2400" dirty="0"/>
              <a:t>유투브</a:t>
            </a:r>
            <a:r>
              <a:rPr lang="en-US" altLang="ko-KR" sz="2400" dirty="0"/>
              <a:t>) </a:t>
            </a:r>
            <a:r>
              <a:rPr lang="ko-KR" altLang="en-US" sz="2400" dirty="0"/>
              <a:t>특정 구간 재생 가능</a:t>
            </a:r>
            <a:endParaRPr lang="en-US" altLang="ko-KR" sz="2400" dirty="0"/>
          </a:p>
          <a:p>
            <a:r>
              <a:rPr lang="ko-KR" altLang="en-US" sz="2400" dirty="0"/>
              <a:t>음성 파일</a:t>
            </a:r>
            <a:r>
              <a:rPr lang="en-US" altLang="ko-KR" sz="2400" dirty="0"/>
              <a:t>(mp3) </a:t>
            </a:r>
            <a:r>
              <a:rPr lang="ko-KR" altLang="en-US" sz="2400" dirty="0"/>
              <a:t>재생 및 녹음</a:t>
            </a:r>
            <a:r>
              <a:rPr lang="en-US" altLang="ko-KR" sz="2400" dirty="0"/>
              <a:t>(</a:t>
            </a:r>
            <a:r>
              <a:rPr lang="ko-KR" altLang="en-US" sz="2400" dirty="0"/>
              <a:t>교사</a:t>
            </a:r>
            <a:r>
              <a:rPr lang="en-US" altLang="ko-KR" sz="2400" dirty="0"/>
              <a:t>)</a:t>
            </a:r>
            <a:r>
              <a:rPr lang="ko-KR" altLang="en-US" sz="2400" dirty="0"/>
              <a:t> 가능</a:t>
            </a:r>
            <a:endParaRPr lang="en-US" altLang="ko-KR" sz="2400" dirty="0"/>
          </a:p>
          <a:p>
            <a:r>
              <a:rPr lang="ko-KR" altLang="en-US" sz="2400" dirty="0"/>
              <a:t>영상형 활용 시 영상 시청 </a:t>
            </a:r>
            <a:r>
              <a:rPr lang="ko-KR" altLang="en-US" sz="2400" dirty="0" err="1"/>
              <a:t>진도율</a:t>
            </a:r>
            <a:r>
              <a:rPr lang="ko-KR" altLang="en-US" sz="2400" dirty="0"/>
              <a:t> 확인 가능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1773229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Show </a:t>
            </a:r>
            <a:r>
              <a:rPr lang="ko-KR" altLang="en-US" dirty="0"/>
              <a:t>① 선택형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8E309C51-AE65-0E61-A7E5-69B87B774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8" y="2193192"/>
            <a:ext cx="6182372" cy="3995851"/>
          </a:xfrm>
          <a:prstGeom prst="rect">
            <a:avLst/>
          </a:prstGeom>
        </p:spPr>
      </p:pic>
      <p:sp>
        <p:nvSpPr>
          <p:cNvPr id="7" name="내용 개체 틀 4">
            <a:extLst>
              <a:ext uri="{FF2B5EF4-FFF2-40B4-BE49-F238E27FC236}">
                <a16:creationId xmlns:a16="http://schemas.microsoft.com/office/drawing/2014/main" id="{F4CECD67-000D-42F9-450A-45FA6E8CB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4234" y="2663411"/>
            <a:ext cx="4352758" cy="3099653"/>
          </a:xfrm>
        </p:spPr>
        <p:txBody>
          <a:bodyPr anchor="t"/>
          <a:lstStyle/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실제 진행자 화면</a:t>
            </a:r>
            <a:endParaRPr lang="en-US" altLang="ko-KR" sz="2400" dirty="0"/>
          </a:p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실시간 현장</a:t>
            </a:r>
            <a:r>
              <a:rPr lang="en-US" altLang="ko-KR" sz="2400" dirty="0"/>
              <a:t>Play </a:t>
            </a:r>
            <a:r>
              <a:rPr lang="ko-KR" altLang="en-US" sz="2400" dirty="0"/>
              <a:t>학습자 화면</a:t>
            </a:r>
            <a:endParaRPr lang="en-US" altLang="ko-KR" sz="2400" dirty="0"/>
          </a:p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실시간 원격</a:t>
            </a:r>
            <a:r>
              <a:rPr lang="en-US" altLang="ko-KR" sz="2400" dirty="0"/>
              <a:t>Play, Mission </a:t>
            </a:r>
            <a:r>
              <a:rPr lang="ko-KR" altLang="en-US" sz="2400" dirty="0"/>
              <a:t>학습자 화면</a:t>
            </a:r>
            <a:r>
              <a:rPr lang="en-US" altLang="ko-KR" sz="2400" dirty="0"/>
              <a:t> (</a:t>
            </a:r>
            <a:r>
              <a:rPr lang="ko-KR" altLang="en-US" sz="2400" dirty="0"/>
              <a:t>기본옵션</a:t>
            </a:r>
            <a:r>
              <a:rPr lang="en-US" altLang="ko-KR" sz="2400" dirty="0"/>
              <a:t>)</a:t>
            </a:r>
          </a:p>
          <a:p>
            <a:r>
              <a:rPr lang="ko-KR" altLang="en-US" sz="2400" dirty="0"/>
              <a:t>답변노출 </a:t>
            </a:r>
            <a:r>
              <a:rPr lang="en-US" altLang="ko-KR" sz="2400" dirty="0"/>
              <a:t>Off/ On</a:t>
            </a:r>
            <a:r>
              <a:rPr lang="ko-KR" altLang="en-US" sz="2400" dirty="0"/>
              <a:t>으로 변경 시 선택항목에 텍스트가 표기됨</a:t>
            </a:r>
            <a:endParaRPr lang="en-US" altLang="ko-KR" sz="2400" dirty="0"/>
          </a:p>
          <a:p>
            <a:endParaRPr lang="en-US" altLang="ko-KR" sz="2400" dirty="0"/>
          </a:p>
          <a:p>
            <a:pPr marL="0" indent="0">
              <a:buNone/>
            </a:pP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842672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Show </a:t>
            </a:r>
            <a:r>
              <a:rPr lang="ko-KR" altLang="en-US" dirty="0"/>
              <a:t>② </a:t>
            </a:r>
            <a:r>
              <a:rPr lang="en-US" altLang="ko-KR" dirty="0"/>
              <a:t>OX</a:t>
            </a:r>
            <a:r>
              <a:rPr lang="ko-KR" altLang="en-US" dirty="0"/>
              <a:t>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8E309C51-AE65-0E61-A7E5-69B87B774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8" y="2193192"/>
            <a:ext cx="6182372" cy="3995851"/>
          </a:xfrm>
          <a:prstGeom prst="rect">
            <a:avLst/>
          </a:prstGeom>
        </p:spPr>
      </p:pic>
      <p:sp>
        <p:nvSpPr>
          <p:cNvPr id="7" name="내용 개체 틀 4">
            <a:extLst>
              <a:ext uri="{FF2B5EF4-FFF2-40B4-BE49-F238E27FC236}">
                <a16:creationId xmlns:a16="http://schemas.microsoft.com/office/drawing/2014/main" id="{F4CECD67-000D-42F9-450A-45FA6E8CB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4234" y="2663411"/>
            <a:ext cx="4352758" cy="3099653"/>
          </a:xfrm>
        </p:spPr>
        <p:txBody>
          <a:bodyPr anchor="t"/>
          <a:lstStyle/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실제 진행자 화면</a:t>
            </a:r>
            <a:endParaRPr lang="en-US" altLang="ko-KR" sz="2400" dirty="0"/>
          </a:p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실시간 현장</a:t>
            </a:r>
            <a:r>
              <a:rPr lang="en-US" altLang="ko-KR" sz="2400" dirty="0"/>
              <a:t>Play </a:t>
            </a:r>
            <a:r>
              <a:rPr lang="ko-KR" altLang="en-US" sz="2400" dirty="0"/>
              <a:t>학습자 화면 </a:t>
            </a:r>
            <a:r>
              <a:rPr lang="en-US" altLang="ko-KR" sz="2400" dirty="0"/>
              <a:t>(</a:t>
            </a:r>
            <a:r>
              <a:rPr lang="ko-KR" altLang="en-US" sz="2400" dirty="0"/>
              <a:t>기본옵션</a:t>
            </a:r>
            <a:r>
              <a:rPr lang="en-US" altLang="ko-KR" sz="2400" dirty="0"/>
              <a:t>)</a:t>
            </a:r>
          </a:p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실시간 원격</a:t>
            </a:r>
            <a:r>
              <a:rPr lang="en-US" altLang="ko-KR" sz="2400" dirty="0"/>
              <a:t>Play, Mission </a:t>
            </a:r>
            <a:r>
              <a:rPr lang="ko-KR" altLang="en-US" sz="2400" dirty="0"/>
              <a:t>학습자 화면 </a:t>
            </a:r>
            <a:r>
              <a:rPr lang="en-US" altLang="ko-KR" sz="2400" dirty="0"/>
              <a:t>(</a:t>
            </a:r>
            <a:r>
              <a:rPr lang="ko-KR" altLang="en-US" sz="2400" dirty="0"/>
              <a:t>기본옵션</a:t>
            </a:r>
            <a:r>
              <a:rPr lang="en-US" altLang="ko-KR" sz="2400" dirty="0"/>
              <a:t>)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6956F23-B945-5015-2897-5B0607856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98" y="2193192"/>
            <a:ext cx="6182372" cy="400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03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Show </a:t>
            </a:r>
            <a:r>
              <a:rPr lang="ko-KR" altLang="en-US" dirty="0"/>
              <a:t>③ 단답형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8E309C51-AE65-0E61-A7E5-69B87B774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8" y="2193192"/>
            <a:ext cx="6182372" cy="3995851"/>
          </a:xfrm>
          <a:prstGeom prst="rect">
            <a:avLst/>
          </a:prstGeom>
        </p:spPr>
      </p:pic>
      <p:sp>
        <p:nvSpPr>
          <p:cNvPr id="7" name="내용 개체 틀 4">
            <a:extLst>
              <a:ext uri="{FF2B5EF4-FFF2-40B4-BE49-F238E27FC236}">
                <a16:creationId xmlns:a16="http://schemas.microsoft.com/office/drawing/2014/main" id="{F4CECD67-000D-42F9-450A-45FA6E8CB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4234" y="2663411"/>
            <a:ext cx="4352758" cy="3099653"/>
          </a:xfrm>
        </p:spPr>
        <p:txBody>
          <a:bodyPr anchor="t"/>
          <a:lstStyle/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실제 진행자 화면</a:t>
            </a:r>
            <a:endParaRPr lang="en-US" altLang="ko-KR" sz="2400" dirty="0"/>
          </a:p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실시간 현장</a:t>
            </a:r>
            <a:r>
              <a:rPr lang="en-US" altLang="ko-KR" sz="2400" dirty="0"/>
              <a:t>Play </a:t>
            </a:r>
            <a:r>
              <a:rPr lang="ko-KR" altLang="en-US" sz="2400" dirty="0"/>
              <a:t>학습자 화면 </a:t>
            </a:r>
            <a:r>
              <a:rPr lang="en-US" altLang="ko-KR" sz="2400" dirty="0"/>
              <a:t>(</a:t>
            </a:r>
            <a:r>
              <a:rPr lang="ko-KR" altLang="en-US" sz="2400" dirty="0"/>
              <a:t>기본옵션</a:t>
            </a:r>
            <a:r>
              <a:rPr lang="en-US" altLang="ko-KR" sz="2400" dirty="0"/>
              <a:t>)</a:t>
            </a:r>
          </a:p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실시간 원격</a:t>
            </a:r>
            <a:r>
              <a:rPr lang="en-US" altLang="ko-KR" sz="2400" dirty="0"/>
              <a:t>Play, Mission </a:t>
            </a:r>
            <a:r>
              <a:rPr lang="ko-KR" altLang="en-US" sz="2400" dirty="0"/>
              <a:t>학습자 화면 </a:t>
            </a:r>
            <a:r>
              <a:rPr lang="en-US" altLang="ko-KR" sz="2400" dirty="0"/>
              <a:t>(</a:t>
            </a:r>
            <a:r>
              <a:rPr lang="ko-KR" altLang="en-US" sz="2400" dirty="0"/>
              <a:t>기본옵션</a:t>
            </a:r>
            <a:r>
              <a:rPr lang="en-US" altLang="ko-KR" sz="2400" dirty="0"/>
              <a:t>) </a:t>
            </a:r>
          </a:p>
          <a:p>
            <a:r>
              <a:rPr lang="ko-KR" altLang="en-US" sz="2400" dirty="0"/>
              <a:t>복수 정답 설정 가능</a:t>
            </a:r>
            <a:endParaRPr lang="en-US" altLang="ko-KR" sz="2400" dirty="0"/>
          </a:p>
          <a:p>
            <a:pPr marL="0" indent="0">
              <a:buNone/>
            </a:pPr>
            <a:endParaRPr lang="en-US" altLang="ko-KR" sz="24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6956F23-B945-5015-2897-5B0607856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98" y="2193192"/>
            <a:ext cx="6182372" cy="400208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3C13528-71D6-5B74-34A6-CA9DFC1335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497" y="2186956"/>
            <a:ext cx="6222365" cy="3995851"/>
          </a:xfrm>
          <a:prstGeom prst="rect">
            <a:avLst/>
          </a:prstGeom>
        </p:spPr>
      </p:pic>
      <p:sp>
        <p:nvSpPr>
          <p:cNvPr id="8" name="타원 7">
            <a:extLst>
              <a:ext uri="{FF2B5EF4-FFF2-40B4-BE49-F238E27FC236}">
                <a16:creationId xmlns:a16="http://schemas.microsoft.com/office/drawing/2014/main" id="{41F570CD-23CE-2B4D-BB90-C244D2BCADC9}"/>
              </a:ext>
            </a:extLst>
          </p:cNvPr>
          <p:cNvSpPr/>
          <p:nvPr/>
        </p:nvSpPr>
        <p:spPr>
          <a:xfrm>
            <a:off x="460721" y="2203451"/>
            <a:ext cx="158404" cy="1492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1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17219F15-EB9A-4319-CA5A-888FBD3BA692}"/>
              </a:ext>
            </a:extLst>
          </p:cNvPr>
          <p:cNvSpPr/>
          <p:nvPr/>
        </p:nvSpPr>
        <p:spPr>
          <a:xfrm>
            <a:off x="520700" y="4238637"/>
            <a:ext cx="104775" cy="1523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2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D5236518-B5BC-3BD4-A4AE-9A3EEF1FA39C}"/>
              </a:ext>
            </a:extLst>
          </p:cNvPr>
          <p:cNvSpPr/>
          <p:nvPr/>
        </p:nvSpPr>
        <p:spPr>
          <a:xfrm>
            <a:off x="3640137" y="4235462"/>
            <a:ext cx="104775" cy="1587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3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DC7323D-2E14-7831-B65C-FC025DBCDE29}"/>
              </a:ext>
            </a:extLst>
          </p:cNvPr>
          <p:cNvSpPr/>
          <p:nvPr/>
        </p:nvSpPr>
        <p:spPr>
          <a:xfrm>
            <a:off x="438496" y="4038600"/>
            <a:ext cx="88624" cy="17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119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Show </a:t>
            </a:r>
            <a:r>
              <a:rPr lang="ko-KR" altLang="en-US" dirty="0"/>
              <a:t>④ 영상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8E309C51-AE65-0E61-A7E5-69B87B774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8" y="2193192"/>
            <a:ext cx="6182372" cy="3995851"/>
          </a:xfrm>
          <a:prstGeom prst="rect">
            <a:avLst/>
          </a:prstGeom>
        </p:spPr>
      </p:pic>
      <p:sp>
        <p:nvSpPr>
          <p:cNvPr id="7" name="내용 개체 틀 4">
            <a:extLst>
              <a:ext uri="{FF2B5EF4-FFF2-40B4-BE49-F238E27FC236}">
                <a16:creationId xmlns:a16="http://schemas.microsoft.com/office/drawing/2014/main" id="{F4CECD67-000D-42F9-450A-45FA6E8CB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4234" y="2663411"/>
            <a:ext cx="4352758" cy="3099653"/>
          </a:xfrm>
        </p:spPr>
        <p:txBody>
          <a:bodyPr anchor="t"/>
          <a:lstStyle/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실제 진행자 화면</a:t>
            </a:r>
            <a:endParaRPr lang="en-US" altLang="ko-KR" sz="2400" dirty="0"/>
          </a:p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실시간 현장</a:t>
            </a:r>
            <a:r>
              <a:rPr lang="en-US" altLang="ko-KR" sz="2400" dirty="0"/>
              <a:t>Play </a:t>
            </a:r>
            <a:r>
              <a:rPr lang="ko-KR" altLang="en-US" sz="2400" dirty="0"/>
              <a:t>학습자 화면 </a:t>
            </a:r>
            <a:r>
              <a:rPr lang="en-US" altLang="ko-KR" sz="2400" dirty="0"/>
              <a:t>(</a:t>
            </a:r>
            <a:r>
              <a:rPr lang="ko-KR" altLang="en-US" sz="2400" dirty="0"/>
              <a:t>기본옵션</a:t>
            </a:r>
            <a:r>
              <a:rPr lang="en-US" altLang="ko-KR" sz="2400" dirty="0"/>
              <a:t>)</a:t>
            </a:r>
          </a:p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실시간 원격</a:t>
            </a:r>
            <a:r>
              <a:rPr lang="en-US" altLang="ko-KR" sz="2400" dirty="0"/>
              <a:t>Play, Mission </a:t>
            </a:r>
            <a:r>
              <a:rPr lang="ko-KR" altLang="en-US" sz="2400" dirty="0"/>
              <a:t>학습자 화면 </a:t>
            </a:r>
            <a:r>
              <a:rPr lang="en-US" altLang="ko-KR" sz="2400" dirty="0"/>
              <a:t>(</a:t>
            </a:r>
            <a:r>
              <a:rPr lang="ko-KR" altLang="en-US" sz="2400" dirty="0"/>
              <a:t>기본옵션</a:t>
            </a:r>
            <a:r>
              <a:rPr lang="en-US" altLang="ko-KR" sz="2400" dirty="0"/>
              <a:t>)</a:t>
            </a:r>
          </a:p>
          <a:p>
            <a:r>
              <a:rPr lang="en-US" altLang="ko-KR" sz="2400" dirty="0"/>
              <a:t>Play, Mission </a:t>
            </a:r>
            <a:r>
              <a:rPr lang="ko-KR" altLang="en-US" sz="2400" dirty="0"/>
              <a:t>시 자동으로 재생되며 진도 체크</a:t>
            </a:r>
            <a:endParaRPr lang="en-US" altLang="ko-KR" sz="2400" dirty="0"/>
          </a:p>
          <a:p>
            <a:r>
              <a:rPr lang="ko-KR" altLang="en-US" sz="2400" dirty="0"/>
              <a:t>퀴즈 전 선행학습 등으로 활용</a:t>
            </a:r>
            <a:endParaRPr lang="en-US" altLang="ko-KR" sz="24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6956F23-B945-5015-2897-5B0607856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98" y="2193192"/>
            <a:ext cx="6182372" cy="400208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B9BCAC7-5CF9-0670-7290-104A52FFAD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498" y="2193192"/>
            <a:ext cx="6228303" cy="3995851"/>
          </a:xfrm>
          <a:prstGeom prst="rect">
            <a:avLst/>
          </a:prstGeom>
        </p:spPr>
      </p:pic>
      <p:sp>
        <p:nvSpPr>
          <p:cNvPr id="8" name="타원 7">
            <a:extLst>
              <a:ext uri="{FF2B5EF4-FFF2-40B4-BE49-F238E27FC236}">
                <a16:creationId xmlns:a16="http://schemas.microsoft.com/office/drawing/2014/main" id="{29D443FB-5C9A-8092-FE1A-004328CD94D6}"/>
              </a:ext>
            </a:extLst>
          </p:cNvPr>
          <p:cNvSpPr/>
          <p:nvPr/>
        </p:nvSpPr>
        <p:spPr>
          <a:xfrm>
            <a:off x="467809" y="2217627"/>
            <a:ext cx="158404" cy="1492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1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40C81474-8D4A-CFC6-24C5-EB67CD7A1822}"/>
              </a:ext>
            </a:extLst>
          </p:cNvPr>
          <p:cNvSpPr/>
          <p:nvPr/>
        </p:nvSpPr>
        <p:spPr>
          <a:xfrm>
            <a:off x="527788" y="4252813"/>
            <a:ext cx="104775" cy="1523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2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CCB96238-C53B-339C-557F-7B2BD7B53ADD}"/>
              </a:ext>
            </a:extLst>
          </p:cNvPr>
          <p:cNvSpPr/>
          <p:nvPr/>
        </p:nvSpPr>
        <p:spPr>
          <a:xfrm>
            <a:off x="3647225" y="4249638"/>
            <a:ext cx="104775" cy="1587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3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EB5CCE6-2027-5E2B-7546-E7435072EF61}"/>
              </a:ext>
            </a:extLst>
          </p:cNvPr>
          <p:cNvSpPr/>
          <p:nvPr/>
        </p:nvSpPr>
        <p:spPr>
          <a:xfrm>
            <a:off x="438495" y="3905597"/>
            <a:ext cx="45719" cy="369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F5ED4A9-2594-6C7D-B27C-1A3A9E27D571}"/>
              </a:ext>
            </a:extLst>
          </p:cNvPr>
          <p:cNvSpPr/>
          <p:nvPr/>
        </p:nvSpPr>
        <p:spPr>
          <a:xfrm>
            <a:off x="461354" y="4030663"/>
            <a:ext cx="194284" cy="182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1630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Show </a:t>
            </a:r>
            <a:r>
              <a:rPr lang="ko-KR" altLang="en-US" dirty="0"/>
              <a:t>⑤ </a:t>
            </a:r>
            <a:r>
              <a:rPr lang="en-US" altLang="ko-KR" dirty="0"/>
              <a:t>Word Cloud</a:t>
            </a:r>
            <a:endParaRPr lang="ko-KR" altLang="en-US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8E309C51-AE65-0E61-A7E5-69B87B774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8" y="2193192"/>
            <a:ext cx="6182372" cy="3995851"/>
          </a:xfrm>
          <a:prstGeom prst="rect">
            <a:avLst/>
          </a:prstGeom>
        </p:spPr>
      </p:pic>
      <p:sp>
        <p:nvSpPr>
          <p:cNvPr id="7" name="내용 개체 틀 4">
            <a:extLst>
              <a:ext uri="{FF2B5EF4-FFF2-40B4-BE49-F238E27FC236}">
                <a16:creationId xmlns:a16="http://schemas.microsoft.com/office/drawing/2014/main" id="{F4CECD67-000D-42F9-450A-45FA6E8CB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4234" y="2663411"/>
            <a:ext cx="4352758" cy="3099653"/>
          </a:xfrm>
        </p:spPr>
        <p:txBody>
          <a:bodyPr anchor="t"/>
          <a:lstStyle/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실제 진행자 화면</a:t>
            </a:r>
            <a:endParaRPr lang="en-US" altLang="ko-KR" sz="2400" dirty="0"/>
          </a:p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실시간 현장</a:t>
            </a:r>
            <a:r>
              <a:rPr lang="en-US" altLang="ko-KR" sz="2400" dirty="0"/>
              <a:t>Play </a:t>
            </a:r>
            <a:r>
              <a:rPr lang="ko-KR" altLang="en-US" sz="2400" dirty="0"/>
              <a:t>학습자 화면 </a:t>
            </a:r>
            <a:r>
              <a:rPr lang="en-US" altLang="ko-KR" sz="2400" dirty="0"/>
              <a:t>(</a:t>
            </a:r>
            <a:r>
              <a:rPr lang="ko-KR" altLang="en-US" sz="2400" dirty="0"/>
              <a:t>기본옵션</a:t>
            </a:r>
            <a:r>
              <a:rPr lang="en-US" altLang="ko-KR" sz="2400" dirty="0"/>
              <a:t>)</a:t>
            </a:r>
          </a:p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실시간 원격</a:t>
            </a:r>
            <a:r>
              <a:rPr lang="en-US" altLang="ko-KR" sz="2400" dirty="0"/>
              <a:t>Play, Mission </a:t>
            </a:r>
            <a:r>
              <a:rPr lang="ko-KR" altLang="en-US" sz="2400" dirty="0"/>
              <a:t>학습자 화면 </a:t>
            </a:r>
            <a:r>
              <a:rPr lang="en-US" altLang="ko-KR" sz="2400" dirty="0"/>
              <a:t>(</a:t>
            </a:r>
            <a:r>
              <a:rPr lang="ko-KR" altLang="en-US" sz="2400" dirty="0"/>
              <a:t>기본옵션</a:t>
            </a:r>
            <a:r>
              <a:rPr lang="en-US" altLang="ko-KR" sz="2400" dirty="0"/>
              <a:t>)</a:t>
            </a:r>
          </a:p>
          <a:p>
            <a:r>
              <a:rPr lang="ko-KR" altLang="en-US" sz="2400" dirty="0"/>
              <a:t>입력된 단어들로 이미지를 구성함</a:t>
            </a:r>
            <a:endParaRPr lang="en-US" altLang="ko-KR" sz="2400" dirty="0"/>
          </a:p>
          <a:p>
            <a:r>
              <a:rPr lang="ko-KR" altLang="en-US" sz="2400" dirty="0"/>
              <a:t>한 사람당 입력할 수 있는 단어 개수 조절 가능</a:t>
            </a:r>
            <a:endParaRPr lang="en-US" altLang="ko-KR" sz="24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6956F23-B945-5015-2897-5B0607856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98" y="2193192"/>
            <a:ext cx="6182372" cy="400208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B9BCAC7-5CF9-0670-7290-104A52FFAD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498" y="2193192"/>
            <a:ext cx="6228303" cy="399585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9EB5CCE6-2027-5E2B-7546-E7435072EF61}"/>
              </a:ext>
            </a:extLst>
          </p:cNvPr>
          <p:cNvSpPr/>
          <p:nvPr/>
        </p:nvSpPr>
        <p:spPr>
          <a:xfrm>
            <a:off x="438495" y="3905597"/>
            <a:ext cx="45719" cy="369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F5ED4A9-2594-6C7D-B27C-1A3A9E27D571}"/>
              </a:ext>
            </a:extLst>
          </p:cNvPr>
          <p:cNvSpPr/>
          <p:nvPr/>
        </p:nvSpPr>
        <p:spPr>
          <a:xfrm>
            <a:off x="461354" y="4030663"/>
            <a:ext cx="194284" cy="182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11625AD-B96E-7685-E9E0-19C48AB393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634" y="2186956"/>
            <a:ext cx="6231876" cy="4008323"/>
          </a:xfrm>
          <a:prstGeom prst="rect">
            <a:avLst/>
          </a:prstGeom>
        </p:spPr>
      </p:pic>
      <p:grpSp>
        <p:nvGrpSpPr>
          <p:cNvPr id="17" name="그룹 16">
            <a:extLst>
              <a:ext uri="{FF2B5EF4-FFF2-40B4-BE49-F238E27FC236}">
                <a16:creationId xmlns:a16="http://schemas.microsoft.com/office/drawing/2014/main" id="{722E0E3E-7EFD-1B3A-A181-1134D4ECF6B0}"/>
              </a:ext>
            </a:extLst>
          </p:cNvPr>
          <p:cNvGrpSpPr/>
          <p:nvPr/>
        </p:nvGrpSpPr>
        <p:grpSpPr>
          <a:xfrm>
            <a:off x="446545" y="2208220"/>
            <a:ext cx="3284191" cy="2190760"/>
            <a:chOff x="467809" y="2217627"/>
            <a:chExt cx="3284191" cy="2190760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29D443FB-5C9A-8092-FE1A-004328CD94D6}"/>
                </a:ext>
              </a:extLst>
            </p:cNvPr>
            <p:cNvSpPr/>
            <p:nvPr/>
          </p:nvSpPr>
          <p:spPr>
            <a:xfrm>
              <a:off x="467809" y="2217627"/>
              <a:ext cx="158404" cy="1492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b="1" dirty="0">
                  <a:solidFill>
                    <a:srgbClr val="FF0000"/>
                  </a:solidFill>
                </a:rPr>
                <a:t>1</a:t>
              </a:r>
              <a:endParaRPr lang="ko-KR" altLang="en-US" sz="8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40C81474-8D4A-CFC6-24C5-EB67CD7A1822}"/>
                </a:ext>
              </a:extLst>
            </p:cNvPr>
            <p:cNvSpPr/>
            <p:nvPr/>
          </p:nvSpPr>
          <p:spPr>
            <a:xfrm>
              <a:off x="527788" y="4252813"/>
              <a:ext cx="104775" cy="15239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b="1" dirty="0">
                  <a:solidFill>
                    <a:srgbClr val="FF0000"/>
                  </a:solidFill>
                </a:rPr>
                <a:t>2</a:t>
              </a:r>
              <a:endParaRPr lang="ko-KR" altLang="en-US" sz="8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CCB96238-C53B-339C-557F-7B2BD7B53ADD}"/>
                </a:ext>
              </a:extLst>
            </p:cNvPr>
            <p:cNvSpPr/>
            <p:nvPr/>
          </p:nvSpPr>
          <p:spPr>
            <a:xfrm>
              <a:off x="3647225" y="4249638"/>
              <a:ext cx="104775" cy="1587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b="1" dirty="0">
                  <a:solidFill>
                    <a:srgbClr val="FF0000"/>
                  </a:solidFill>
                </a:rPr>
                <a:t>3</a:t>
              </a:r>
              <a:endParaRPr lang="ko-KR" altLang="en-US" sz="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0B38A5B-F6AB-4106-27E4-60AEC5EBEB35}"/>
              </a:ext>
            </a:extLst>
          </p:cNvPr>
          <p:cNvSpPr/>
          <p:nvPr/>
        </p:nvSpPr>
        <p:spPr>
          <a:xfrm>
            <a:off x="328625" y="3937496"/>
            <a:ext cx="45719" cy="369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9947B21-0999-3E5C-0A52-7C8DBCD3511D}"/>
              </a:ext>
            </a:extLst>
          </p:cNvPr>
          <p:cNvSpPr/>
          <p:nvPr/>
        </p:nvSpPr>
        <p:spPr>
          <a:xfrm>
            <a:off x="351484" y="4027122"/>
            <a:ext cx="194284" cy="182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9124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Show</a:t>
            </a:r>
            <a:r>
              <a:rPr lang="ko-KR" altLang="en-US" dirty="0"/>
              <a:t>를 </a:t>
            </a:r>
            <a:r>
              <a:rPr lang="en-US" altLang="ko-KR" dirty="0"/>
              <a:t>Mission</a:t>
            </a:r>
            <a:r>
              <a:rPr lang="ko-KR" altLang="en-US" dirty="0"/>
              <a:t>으로 만들기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pic>
        <p:nvPicPr>
          <p:cNvPr id="20" name="그림 19">
            <a:extLst>
              <a:ext uri="{FF2B5EF4-FFF2-40B4-BE49-F238E27FC236}">
                <a16:creationId xmlns:a16="http://schemas.microsoft.com/office/drawing/2014/main" id="{685BF8A8-AA9D-79B3-9EB9-91797EF37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9" y="2984639"/>
            <a:ext cx="7925906" cy="1638529"/>
          </a:xfrm>
          <a:prstGeom prst="rect">
            <a:avLst/>
          </a:prstGeom>
        </p:spPr>
      </p:pic>
      <p:sp>
        <p:nvSpPr>
          <p:cNvPr id="21" name="타원 20">
            <a:extLst>
              <a:ext uri="{FF2B5EF4-FFF2-40B4-BE49-F238E27FC236}">
                <a16:creationId xmlns:a16="http://schemas.microsoft.com/office/drawing/2014/main" id="{3D10CAF3-8838-3526-D03A-FE45F610529E}"/>
              </a:ext>
            </a:extLst>
          </p:cNvPr>
          <p:cNvSpPr/>
          <p:nvPr/>
        </p:nvSpPr>
        <p:spPr>
          <a:xfrm>
            <a:off x="6751364" y="3308606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 descr="노랑, 삼각형, 별, 천문학이(가) 표시된 사진&#10;&#10;자동 생성된 설명">
            <a:extLst>
              <a:ext uri="{FF2B5EF4-FFF2-40B4-BE49-F238E27FC236}">
                <a16:creationId xmlns:a16="http://schemas.microsoft.com/office/drawing/2014/main" id="{8C3BFFEA-82DF-6545-24CF-3E0F797BCD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5385" y="4225863"/>
            <a:ext cx="397305" cy="39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78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AE1D398-7235-2F70-353E-8E71D9BA0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191" y="1619464"/>
            <a:ext cx="8185453" cy="476558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Show Mission </a:t>
            </a:r>
            <a:r>
              <a:rPr lang="ko-KR" altLang="en-US" dirty="0" err="1"/>
              <a:t>국룰</a:t>
            </a:r>
            <a:r>
              <a:rPr lang="ko-KR" altLang="en-US" dirty="0"/>
              <a:t> 세팅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id="{55B70B27-A1B5-0EC0-117C-826FFBC76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D698F08B-3FCD-27ED-1705-2C9C7534A9BF}"/>
              </a:ext>
            </a:extLst>
          </p:cNvPr>
          <p:cNvSpPr/>
          <p:nvPr/>
        </p:nvSpPr>
        <p:spPr>
          <a:xfrm>
            <a:off x="6224240" y="3924247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69EE7F84-70D0-93A0-294C-F0609948F47A}"/>
              </a:ext>
            </a:extLst>
          </p:cNvPr>
          <p:cNvSpPr/>
          <p:nvPr/>
        </p:nvSpPr>
        <p:spPr>
          <a:xfrm>
            <a:off x="3834385" y="5395518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711B07E5-4F30-03ED-A3CC-DDC437C57E89}"/>
              </a:ext>
            </a:extLst>
          </p:cNvPr>
          <p:cNvSpPr/>
          <p:nvPr/>
        </p:nvSpPr>
        <p:spPr>
          <a:xfrm>
            <a:off x="3630431" y="4020319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4B745F2E-D7B3-2FF2-4642-5E39C0943D74}"/>
              </a:ext>
            </a:extLst>
          </p:cNvPr>
          <p:cNvSpPr/>
          <p:nvPr/>
        </p:nvSpPr>
        <p:spPr>
          <a:xfrm>
            <a:off x="6348957" y="5238536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8D027F89-C2CF-5A91-39A0-75B77AB0B5ED}"/>
              </a:ext>
            </a:extLst>
          </p:cNvPr>
          <p:cNvSpPr/>
          <p:nvPr/>
        </p:nvSpPr>
        <p:spPr>
          <a:xfrm>
            <a:off x="8977335" y="5332068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E421660C-0024-3EC3-3E85-6C3A07A29E4C}"/>
              </a:ext>
            </a:extLst>
          </p:cNvPr>
          <p:cNvSpPr/>
          <p:nvPr/>
        </p:nvSpPr>
        <p:spPr>
          <a:xfrm>
            <a:off x="8781473" y="4014052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0058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만든 </a:t>
            </a:r>
            <a:r>
              <a:rPr lang="en-US" altLang="ko-KR" dirty="0"/>
              <a:t>Show </a:t>
            </a:r>
            <a:r>
              <a:rPr lang="ko-KR" altLang="en-US" dirty="0"/>
              <a:t>미션은 </a:t>
            </a:r>
            <a:r>
              <a:rPr lang="en-US" altLang="ko-KR" dirty="0"/>
              <a:t>Report &gt; Show </a:t>
            </a:r>
            <a:r>
              <a:rPr lang="ko-KR" altLang="en-US" dirty="0"/>
              <a:t>진행결과 탭에</a:t>
            </a:r>
            <a:r>
              <a:rPr lang="en-US" altLang="ko-KR" dirty="0"/>
              <a:t>..</a:t>
            </a:r>
            <a:endParaRPr lang="ko-KR" altLang="en-US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2DFC4438-EF12-261E-E510-11583AC88B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499" y="1718340"/>
            <a:ext cx="5937901" cy="4498874"/>
          </a:xfrm>
          <a:prstGeom prst="rect">
            <a:avLst/>
          </a:prstGeom>
        </p:spPr>
      </p:pic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AB0484B4-63A7-DE22-809B-4895F1387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4234" y="2663411"/>
            <a:ext cx="4352758" cy="3099653"/>
          </a:xfrm>
        </p:spPr>
        <p:txBody>
          <a:bodyPr anchor="t"/>
          <a:lstStyle/>
          <a:p>
            <a:r>
              <a:rPr lang="ko-KR" altLang="en-US" sz="2400" dirty="0"/>
              <a:t>진행 중인 </a:t>
            </a:r>
            <a:r>
              <a:rPr lang="en-US" altLang="ko-KR" sz="2400" dirty="0"/>
              <a:t>Mission</a:t>
            </a:r>
            <a:r>
              <a:rPr lang="ko-KR" altLang="en-US" sz="2400" dirty="0"/>
              <a:t>과 </a:t>
            </a:r>
            <a:r>
              <a:rPr lang="en-US" altLang="ko-KR" sz="2400" dirty="0"/>
              <a:t>play </a:t>
            </a:r>
            <a:r>
              <a:rPr lang="ko-KR" altLang="en-US" sz="2400" dirty="0"/>
              <a:t>결과를 확인 할 수 있음</a:t>
            </a:r>
            <a:endParaRPr lang="en-US" altLang="ko-KR" sz="2400" dirty="0"/>
          </a:p>
          <a:p>
            <a:r>
              <a:rPr lang="ko-KR" altLang="en-US" sz="2400" dirty="0"/>
              <a:t>자세히 보기 버튼 </a:t>
            </a:r>
            <a:r>
              <a:rPr lang="en-US" altLang="ko-KR" sz="2400" dirty="0"/>
              <a:t>(</a:t>
            </a:r>
            <a:r>
              <a:rPr lang="ko-KR" altLang="en-US" sz="2400" dirty="0"/>
              <a:t>ⓥ</a:t>
            </a:r>
            <a:r>
              <a:rPr lang="en-US" altLang="ko-KR" sz="2400" dirty="0"/>
              <a:t>) </a:t>
            </a:r>
            <a:r>
              <a:rPr lang="ko-KR" altLang="en-US" sz="2400" dirty="0"/>
              <a:t>클릭 시 학습자별 랭킹</a:t>
            </a:r>
            <a:r>
              <a:rPr lang="en-US" altLang="ko-KR" sz="2400" dirty="0"/>
              <a:t>, </a:t>
            </a:r>
            <a:r>
              <a:rPr lang="ko-KR" altLang="en-US" sz="2400" dirty="0"/>
              <a:t>정답현황 확인 가능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2858549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Reports &gt; Show </a:t>
            </a:r>
            <a:r>
              <a:rPr lang="ko-KR" altLang="en-US" dirty="0"/>
              <a:t>진행결과 </a:t>
            </a:r>
            <a:r>
              <a:rPr lang="en-US" altLang="ko-KR" dirty="0"/>
              <a:t>&gt; </a:t>
            </a:r>
            <a:r>
              <a:rPr lang="ko-KR" altLang="en-US" dirty="0"/>
              <a:t>자세히 보기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AB0484B4-63A7-DE22-809B-4895F1387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4233" y="2663411"/>
            <a:ext cx="4471459" cy="3099653"/>
          </a:xfrm>
        </p:spPr>
        <p:txBody>
          <a:bodyPr anchor="t"/>
          <a:lstStyle/>
          <a:p>
            <a:pPr marL="0" indent="0">
              <a:buNone/>
            </a:pPr>
            <a:r>
              <a:rPr lang="ko-KR" altLang="en-US" sz="2400" dirty="0"/>
              <a:t>① 정답 현황</a:t>
            </a:r>
            <a:r>
              <a:rPr lang="en-US" altLang="ko-KR" sz="2400" dirty="0"/>
              <a:t>:</a:t>
            </a:r>
          </a:p>
          <a:p>
            <a:r>
              <a:rPr lang="ko-KR" altLang="en-US" sz="2400" dirty="0" err="1"/>
              <a:t>문제별</a:t>
            </a:r>
            <a:r>
              <a:rPr lang="ko-KR" altLang="en-US" sz="2400" dirty="0"/>
              <a:t> 정답 선택 인원</a:t>
            </a:r>
            <a:r>
              <a:rPr lang="en-US" altLang="ko-KR" sz="2400" dirty="0"/>
              <a:t>(</a:t>
            </a:r>
            <a:r>
              <a:rPr lang="ko-KR" altLang="en-US" sz="2400" dirty="0"/>
              <a:t>비율</a:t>
            </a:r>
            <a:r>
              <a:rPr lang="en-US" altLang="ko-KR" sz="2400" dirty="0"/>
              <a:t>) </a:t>
            </a:r>
            <a:r>
              <a:rPr lang="ko-KR" altLang="en-US" sz="2400" dirty="0"/>
              <a:t>확인</a:t>
            </a:r>
            <a:endParaRPr lang="en-US" altLang="ko-KR" sz="2400" dirty="0"/>
          </a:p>
          <a:p>
            <a:r>
              <a:rPr lang="ko-KR" altLang="en-US" sz="2400" dirty="0"/>
              <a:t>선택지 선택 인원</a:t>
            </a:r>
            <a:r>
              <a:rPr lang="en-US" altLang="ko-KR" sz="2400" dirty="0"/>
              <a:t>(</a:t>
            </a:r>
            <a:r>
              <a:rPr lang="ko-KR" altLang="en-US" sz="2400" dirty="0"/>
              <a:t>비율</a:t>
            </a:r>
            <a:r>
              <a:rPr lang="en-US" altLang="ko-KR" sz="2400" dirty="0"/>
              <a:t>)</a:t>
            </a:r>
            <a:r>
              <a:rPr lang="ko-KR" altLang="en-US" sz="2400" dirty="0"/>
              <a:t> 확인</a:t>
            </a:r>
            <a:endParaRPr lang="en-US" altLang="ko-KR" sz="2400" dirty="0"/>
          </a:p>
          <a:p>
            <a:r>
              <a:rPr lang="en-US" altLang="ko-KR" sz="2400" dirty="0"/>
              <a:t> </a:t>
            </a:r>
            <a:r>
              <a:rPr lang="ko-KR" altLang="en-US" sz="2400" dirty="0"/>
              <a:t>자세히 보기 버튼</a:t>
            </a:r>
            <a:r>
              <a:rPr lang="en-US" altLang="ko-KR" sz="2400" dirty="0"/>
              <a:t>:</a:t>
            </a:r>
            <a:r>
              <a:rPr lang="ko-KR" altLang="en-US" sz="2400" dirty="0"/>
              <a:t> 소요 시간 확인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② </a:t>
            </a:r>
            <a:r>
              <a:rPr lang="ko-KR" altLang="en-US" sz="2400" dirty="0"/>
              <a:t>종합 현황</a:t>
            </a:r>
            <a:endParaRPr lang="en-US" altLang="ko-KR" sz="24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FC58A31-0FDD-67C3-A557-D78A7E0BD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9" y="2117122"/>
            <a:ext cx="6336865" cy="309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577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Show </a:t>
            </a:r>
            <a:r>
              <a:rPr lang="ko-KR" altLang="en-US" dirty="0"/>
              <a:t>만들기 실습 </a:t>
            </a:r>
            <a:r>
              <a:rPr lang="en-US" altLang="ko-KR" dirty="0"/>
              <a:t>– Mission</a:t>
            </a:r>
            <a:r>
              <a:rPr lang="ko-KR" altLang="en-US" dirty="0"/>
              <a:t>까지 만들어 보아요</a:t>
            </a:r>
            <a:r>
              <a:rPr lang="en-US" altLang="ko-KR" dirty="0"/>
              <a:t>~!</a:t>
            </a:r>
            <a:endParaRPr lang="ko-KR" altLang="en-US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D6061CC-8EFB-095F-3DE1-96CB85251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2958"/>
            <a:ext cx="10515600" cy="175227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dirty="0"/>
              <a:t>1. </a:t>
            </a:r>
            <a:r>
              <a:rPr lang="ko-KR" altLang="en-US" dirty="0"/>
              <a:t>선택형 문제</a:t>
            </a:r>
            <a:r>
              <a:rPr lang="en-US" altLang="ko-KR" dirty="0"/>
              <a:t>: </a:t>
            </a:r>
            <a:r>
              <a:rPr lang="ko-KR" altLang="en-US" dirty="0"/>
              <a:t>우리나라의 수도는 어디인가요</a:t>
            </a:r>
            <a:r>
              <a:rPr lang="en-US" altLang="ko-KR" dirty="0"/>
              <a:t>?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 dirty="0"/>
              <a:t>부산</a:t>
            </a:r>
            <a:r>
              <a:rPr lang="en-US" altLang="ko-KR" dirty="0"/>
              <a:t>, </a:t>
            </a:r>
            <a:r>
              <a:rPr lang="ko-KR" altLang="en-US" dirty="0"/>
              <a:t>대구</a:t>
            </a:r>
            <a:r>
              <a:rPr lang="en-US" altLang="ko-KR" dirty="0"/>
              <a:t>, </a:t>
            </a:r>
            <a:r>
              <a:rPr lang="ko-KR" altLang="en-US" dirty="0"/>
              <a:t>인천</a:t>
            </a:r>
            <a:r>
              <a:rPr lang="en-US" altLang="ko-KR" dirty="0"/>
              <a:t>, </a:t>
            </a:r>
            <a:r>
              <a:rPr lang="ko-KR" altLang="en-US" dirty="0"/>
              <a:t>서울</a:t>
            </a:r>
            <a:r>
              <a:rPr lang="en-US" altLang="ko-KR" dirty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/>
              <a:t>2. OX</a:t>
            </a:r>
            <a:r>
              <a:rPr lang="ko-KR" altLang="en-US" dirty="0"/>
              <a:t>형 문제</a:t>
            </a:r>
            <a:r>
              <a:rPr lang="en-US" altLang="ko-KR" dirty="0"/>
              <a:t>: </a:t>
            </a:r>
            <a:r>
              <a:rPr lang="ko-KR" altLang="en-US" dirty="0"/>
              <a:t>지구는 태양계에서 세 번째 행성이다</a:t>
            </a:r>
            <a:r>
              <a:rPr lang="en-US" altLang="ko-KR" dirty="0"/>
              <a:t>. (</a:t>
            </a:r>
            <a:r>
              <a:rPr lang="ko-KR" altLang="en-US" dirty="0"/>
              <a:t>정답</a:t>
            </a:r>
            <a:r>
              <a:rPr lang="en-US" altLang="ko-KR" dirty="0"/>
              <a:t>: O)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/>
              <a:t>3. </a:t>
            </a:r>
            <a:r>
              <a:rPr lang="ko-KR" altLang="en-US" dirty="0"/>
              <a:t>단답형 문제</a:t>
            </a:r>
            <a:r>
              <a:rPr lang="en-US" altLang="ko-KR" dirty="0"/>
              <a:t>: </a:t>
            </a:r>
            <a:r>
              <a:rPr lang="ko-KR" altLang="en-US" dirty="0"/>
              <a:t>대한민국의 국화는 무엇인가요</a:t>
            </a:r>
            <a:r>
              <a:rPr lang="en-US" altLang="ko-KR" dirty="0"/>
              <a:t>? (</a:t>
            </a:r>
            <a:r>
              <a:rPr lang="ko-KR" altLang="en-US" dirty="0"/>
              <a:t>정답</a:t>
            </a:r>
            <a:r>
              <a:rPr lang="en-US" altLang="ko-KR" dirty="0"/>
              <a:t>: </a:t>
            </a:r>
            <a:r>
              <a:rPr lang="ko-KR" altLang="en-US" dirty="0"/>
              <a:t>무궁화</a:t>
            </a:r>
            <a:r>
              <a:rPr lang="en-US" altLang="ko-KR" dirty="0"/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/>
              <a:t>4. Word Cloud</a:t>
            </a:r>
            <a:r>
              <a:rPr lang="ko-KR" altLang="en-US" dirty="0"/>
              <a:t> 문제</a:t>
            </a:r>
            <a:r>
              <a:rPr lang="en-US" altLang="ko-KR" dirty="0"/>
              <a:t>: </a:t>
            </a:r>
            <a:r>
              <a:rPr lang="ko-KR" altLang="en-US" dirty="0"/>
              <a:t>학생들이 제일 좋아하는 과목은 무엇인가요</a:t>
            </a:r>
            <a:r>
              <a:rPr lang="en-US" altLang="ko-K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11787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4" name="제목 1">
            <a:extLst>
              <a:ext uri="{FF2B5EF4-FFF2-40B4-BE49-F238E27FC236}">
                <a16:creationId xmlns:a16="http://schemas.microsoft.com/office/drawing/2014/main" id="{78CB6CC3-7FA4-5A7F-43B1-87D08C9E94D2}"/>
              </a:ext>
            </a:extLst>
          </p:cNvPr>
          <p:cNvSpPr txBox="1">
            <a:spLocks/>
          </p:cNvSpPr>
          <p:nvPr/>
        </p:nvSpPr>
        <p:spPr>
          <a:xfrm>
            <a:off x="4494700" y="2843873"/>
            <a:ext cx="3202599" cy="5851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pPr algn="ctr"/>
            <a:r>
              <a:rPr lang="en-US" altLang="ko-KR" sz="7200" dirty="0"/>
              <a:t>Video</a:t>
            </a:r>
            <a:endParaRPr lang="ko-KR" altLang="en-US" sz="7200" dirty="0"/>
          </a:p>
        </p:txBody>
      </p:sp>
    </p:spTree>
    <p:extLst>
      <p:ext uri="{BB962C8B-B14F-4D97-AF65-F5344CB8AC3E}">
        <p14:creationId xmlns:p14="http://schemas.microsoft.com/office/powerpoint/2010/main" val="2863268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My Video – </a:t>
            </a:r>
            <a:r>
              <a:rPr lang="ko-KR" altLang="en-US" dirty="0"/>
              <a:t>생성된 </a:t>
            </a:r>
            <a:r>
              <a:rPr lang="en-US" altLang="ko-KR" dirty="0"/>
              <a:t>Video</a:t>
            </a:r>
            <a:r>
              <a:rPr lang="ko-KR" altLang="en-US" dirty="0"/>
              <a:t>가 있는 경우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5" name="타원 4">
            <a:extLst>
              <a:ext uri="{FF2B5EF4-FFF2-40B4-BE49-F238E27FC236}">
                <a16:creationId xmlns:a16="http://schemas.microsoft.com/office/drawing/2014/main" id="{9FEC34FC-732C-EDE3-CCDF-F5399AAE5F34}"/>
              </a:ext>
            </a:extLst>
          </p:cNvPr>
          <p:cNvSpPr/>
          <p:nvPr/>
        </p:nvSpPr>
        <p:spPr>
          <a:xfrm>
            <a:off x="3549351" y="5251435"/>
            <a:ext cx="158404" cy="1492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4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3" name="내용 개체 틀 4">
            <a:extLst>
              <a:ext uri="{FF2B5EF4-FFF2-40B4-BE49-F238E27FC236}">
                <a16:creationId xmlns:a16="http://schemas.microsoft.com/office/drawing/2014/main" id="{EF0F1800-9F74-653C-0779-2CBE13E9E8BE}"/>
              </a:ext>
            </a:extLst>
          </p:cNvPr>
          <p:cNvSpPr txBox="1">
            <a:spLocks/>
          </p:cNvSpPr>
          <p:nvPr/>
        </p:nvSpPr>
        <p:spPr>
          <a:xfrm>
            <a:off x="6941939" y="2593653"/>
            <a:ext cx="5032347" cy="309965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dirty="0"/>
              <a:t>영상 및 퀴즈 편집 가능</a:t>
            </a:r>
            <a:endParaRPr lang="en-US" altLang="ko-KR" sz="2400" dirty="0"/>
          </a:p>
          <a:p>
            <a:r>
              <a:rPr lang="en-US" altLang="ko-KR" sz="2400" dirty="0"/>
              <a:t>Video</a:t>
            </a:r>
            <a:r>
              <a:rPr lang="ko-KR" altLang="en-US" sz="2400" dirty="0"/>
              <a:t>를 선택하여 </a:t>
            </a:r>
            <a:r>
              <a:rPr lang="en-US" altLang="ko-KR" sz="2400" dirty="0"/>
              <a:t>Play</a:t>
            </a:r>
            <a:r>
              <a:rPr lang="ko-KR" altLang="en-US" sz="2400" dirty="0"/>
              <a:t>와 </a:t>
            </a:r>
            <a:r>
              <a:rPr lang="en-US" altLang="ko-KR" sz="2400" dirty="0"/>
              <a:t>Mission</a:t>
            </a:r>
            <a:r>
              <a:rPr lang="ko-KR" altLang="en-US" sz="2400" dirty="0"/>
              <a:t>을 진행할 수 있음</a:t>
            </a:r>
            <a:endParaRPr lang="en-US" altLang="ko-KR" sz="2400" dirty="0"/>
          </a:p>
          <a:p>
            <a:r>
              <a:rPr lang="ko-KR" altLang="en-US" sz="2400" dirty="0"/>
              <a:t>‘작성 중’ 문구</a:t>
            </a:r>
            <a:r>
              <a:rPr lang="en-US" altLang="ko-KR" sz="2400" dirty="0"/>
              <a:t>: Video </a:t>
            </a:r>
            <a:r>
              <a:rPr lang="ko-KR" altLang="en-US" sz="2400" dirty="0"/>
              <a:t>편집이 완료되지 않은 경우</a:t>
            </a:r>
            <a:r>
              <a:rPr lang="en-US" altLang="ko-KR" sz="2400" dirty="0"/>
              <a:t> (</a:t>
            </a:r>
            <a:r>
              <a:rPr lang="ko-KR" altLang="en-US" sz="2400" dirty="0"/>
              <a:t>작성 중인 경우 </a:t>
            </a:r>
            <a:r>
              <a:rPr lang="en-US" altLang="ko-KR" sz="2400" dirty="0"/>
              <a:t>Play</a:t>
            </a:r>
            <a:r>
              <a:rPr lang="ko-KR" altLang="en-US" sz="2400" dirty="0"/>
              <a:t>와 </a:t>
            </a:r>
            <a:r>
              <a:rPr lang="en-US" altLang="ko-KR" sz="2400" dirty="0"/>
              <a:t>Mission</a:t>
            </a:r>
            <a:r>
              <a:rPr lang="ko-KR" altLang="en-US" sz="2400" dirty="0"/>
              <a:t>을 진행할 수 없음</a:t>
            </a:r>
            <a:r>
              <a:rPr lang="en-US" altLang="ko-KR" sz="2400" dirty="0"/>
              <a:t>)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F97325C-9CFC-761D-ADED-9B27AC4638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559" y="1781544"/>
            <a:ext cx="6220094" cy="3911762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55B70B27-A1B5-0EC0-117C-826FFBC76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8329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My Video – </a:t>
            </a:r>
            <a:r>
              <a:rPr lang="ko-KR" altLang="en-US" dirty="0"/>
              <a:t>생성된 </a:t>
            </a:r>
            <a:r>
              <a:rPr lang="en-US" altLang="ko-KR" dirty="0"/>
              <a:t>Video</a:t>
            </a:r>
            <a:r>
              <a:rPr lang="ko-KR" altLang="en-US" dirty="0"/>
              <a:t>가 없는 경우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id="{55B70B27-A1B5-0EC0-117C-826FFBC76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38C9AF8-2D62-D6E7-3C89-E3C0DC038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9" y="2172540"/>
            <a:ext cx="8733209" cy="440930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EDB0590D-41D6-9CE0-AF23-462AAC34C06B}"/>
              </a:ext>
            </a:extLst>
          </p:cNvPr>
          <p:cNvSpPr/>
          <p:nvPr/>
        </p:nvSpPr>
        <p:spPr>
          <a:xfrm>
            <a:off x="3740727" y="5250873"/>
            <a:ext cx="2216728" cy="8589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 descr="노랑, 삼각형, 별, 천문학이(가) 표시된 사진&#10;&#10;자동 생성된 설명">
            <a:extLst>
              <a:ext uri="{FF2B5EF4-FFF2-40B4-BE49-F238E27FC236}">
                <a16:creationId xmlns:a16="http://schemas.microsoft.com/office/drawing/2014/main" id="{9BE7637E-FDCA-0F4E-7F77-1CE7BC078E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8909" y="5832764"/>
            <a:ext cx="554182" cy="554182"/>
          </a:xfrm>
          <a:prstGeom prst="rect">
            <a:avLst/>
          </a:prstGeom>
        </p:spPr>
      </p:pic>
      <p:sp>
        <p:nvSpPr>
          <p:cNvPr id="14" name="내용 개체 틀 4">
            <a:extLst>
              <a:ext uri="{FF2B5EF4-FFF2-40B4-BE49-F238E27FC236}">
                <a16:creationId xmlns:a16="http://schemas.microsoft.com/office/drawing/2014/main" id="{6FC4AC40-7075-3E5A-C0D3-53D3E7E9F283}"/>
              </a:ext>
            </a:extLst>
          </p:cNvPr>
          <p:cNvSpPr txBox="1">
            <a:spLocks/>
          </p:cNvSpPr>
          <p:nvPr/>
        </p:nvSpPr>
        <p:spPr>
          <a:xfrm>
            <a:off x="6373091" y="4377190"/>
            <a:ext cx="5032347" cy="12330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dirty="0">
                <a:highlight>
                  <a:srgbClr val="E3F3FD"/>
                </a:highlight>
              </a:rPr>
              <a:t>Video </a:t>
            </a:r>
            <a:r>
              <a:rPr lang="ko-KR" altLang="en-US" sz="2400" dirty="0">
                <a:highlight>
                  <a:srgbClr val="E3F3FD"/>
                </a:highlight>
              </a:rPr>
              <a:t>만들기 클릭</a:t>
            </a:r>
            <a:endParaRPr lang="en-US" altLang="ko-KR" sz="2400" dirty="0">
              <a:highlight>
                <a:srgbClr val="E3F3FD"/>
              </a:highlight>
            </a:endParaRPr>
          </a:p>
          <a:p>
            <a:r>
              <a:rPr lang="en-US" altLang="ko-KR" sz="2400" dirty="0" err="1">
                <a:highlight>
                  <a:srgbClr val="E3F3FD"/>
                </a:highlight>
              </a:rPr>
              <a:t>Youtube</a:t>
            </a:r>
            <a:r>
              <a:rPr lang="ko-KR" altLang="en-US" sz="2400" dirty="0">
                <a:highlight>
                  <a:srgbClr val="E3F3FD"/>
                </a:highlight>
              </a:rPr>
              <a:t>에 </a:t>
            </a:r>
            <a:r>
              <a:rPr lang="ko-KR" altLang="en-US" sz="2400" dirty="0" err="1">
                <a:highlight>
                  <a:srgbClr val="E3F3FD"/>
                </a:highlight>
              </a:rPr>
              <a:t>업로드된</a:t>
            </a:r>
            <a:r>
              <a:rPr lang="ko-KR" altLang="en-US" sz="2400" dirty="0">
                <a:highlight>
                  <a:srgbClr val="E3F3FD"/>
                </a:highlight>
              </a:rPr>
              <a:t> 동영상만</a:t>
            </a:r>
            <a:r>
              <a:rPr lang="en-US" altLang="ko-KR" sz="2400" dirty="0">
                <a:highlight>
                  <a:srgbClr val="E3F3FD"/>
                </a:highlight>
              </a:rPr>
              <a:t> </a:t>
            </a:r>
            <a:r>
              <a:rPr lang="ko-KR" altLang="en-US" sz="2400" dirty="0">
                <a:highlight>
                  <a:srgbClr val="E3F3FD"/>
                </a:highlight>
              </a:rPr>
              <a:t>가능</a:t>
            </a:r>
            <a:endParaRPr lang="en-US" altLang="ko-KR" sz="2400" dirty="0">
              <a:highlight>
                <a:srgbClr val="E3F3FD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604559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Video </a:t>
            </a:r>
            <a:r>
              <a:rPr lang="ko-KR" altLang="en-US" dirty="0"/>
              <a:t>만들기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id="{55B70B27-A1B5-0EC0-117C-826FFBC76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내용 개체 틀 4">
            <a:extLst>
              <a:ext uri="{FF2B5EF4-FFF2-40B4-BE49-F238E27FC236}">
                <a16:creationId xmlns:a16="http://schemas.microsoft.com/office/drawing/2014/main" id="{6FC4AC40-7075-3E5A-C0D3-53D3E7E9F283}"/>
              </a:ext>
            </a:extLst>
          </p:cNvPr>
          <p:cNvSpPr txBox="1">
            <a:spLocks/>
          </p:cNvSpPr>
          <p:nvPr/>
        </p:nvSpPr>
        <p:spPr>
          <a:xfrm>
            <a:off x="8074979" y="3084889"/>
            <a:ext cx="5032347" cy="12330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ea"/>
              <a:buAutoNum type="circleNumDbPlain"/>
            </a:pPr>
            <a:r>
              <a:rPr lang="en-US" altLang="ko-KR" sz="2400" dirty="0" err="1"/>
              <a:t>Youtube</a:t>
            </a:r>
            <a:r>
              <a:rPr lang="ko-KR" altLang="en-US" sz="2400" dirty="0"/>
              <a:t> </a:t>
            </a:r>
            <a:r>
              <a:rPr lang="en-US" altLang="ko-KR" sz="2400" dirty="0"/>
              <a:t>URL</a:t>
            </a:r>
            <a:r>
              <a:rPr lang="ko-KR" altLang="en-US" sz="2400" dirty="0"/>
              <a:t> 입력</a:t>
            </a:r>
            <a:endParaRPr lang="en-US" altLang="ko-KR" sz="2400" dirty="0"/>
          </a:p>
          <a:p>
            <a:pPr marL="457200" indent="-457200">
              <a:buFont typeface="+mj-ea"/>
              <a:buAutoNum type="circleNumDbPlain"/>
            </a:pPr>
            <a:r>
              <a:rPr lang="en-US" altLang="ko-KR" sz="2400" dirty="0"/>
              <a:t>‘</a:t>
            </a:r>
            <a:r>
              <a:rPr lang="ko-KR" altLang="en-US" sz="2400" dirty="0"/>
              <a:t>적용</a:t>
            </a:r>
            <a:r>
              <a:rPr lang="en-US" altLang="ko-KR" sz="2400" dirty="0"/>
              <a:t>’</a:t>
            </a:r>
            <a:r>
              <a:rPr lang="ko-KR" altLang="en-US" sz="2400" dirty="0"/>
              <a:t> 버튼 클릭</a:t>
            </a:r>
            <a:endParaRPr lang="en-US" altLang="ko-KR" sz="2400" dirty="0"/>
          </a:p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동영상 삽입 확인</a:t>
            </a:r>
            <a:endParaRPr lang="en-US" altLang="ko-KR" sz="24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7D7FDD5-267F-D03D-4E72-3C0B4BD7CF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805"/>
          <a:stretch/>
        </p:blipFill>
        <p:spPr>
          <a:xfrm>
            <a:off x="771008" y="1812322"/>
            <a:ext cx="6764109" cy="4255507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EDB0590D-41D6-9CE0-AF23-462AAC34C06B}"/>
              </a:ext>
            </a:extLst>
          </p:cNvPr>
          <p:cNvSpPr/>
          <p:nvPr/>
        </p:nvSpPr>
        <p:spPr>
          <a:xfrm>
            <a:off x="748144" y="2314469"/>
            <a:ext cx="2798620" cy="5334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EF4BABC-EC69-79D3-5B58-266F6355A0C1}"/>
              </a:ext>
            </a:extLst>
          </p:cNvPr>
          <p:cNvSpPr/>
          <p:nvPr/>
        </p:nvSpPr>
        <p:spPr>
          <a:xfrm>
            <a:off x="6171320" y="2466023"/>
            <a:ext cx="1386661" cy="5334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 descr="노랑, 삼각형, 별, 천문학이(가) 표시된 사진&#10;&#10;자동 생성된 설명">
            <a:extLst>
              <a:ext uri="{FF2B5EF4-FFF2-40B4-BE49-F238E27FC236}">
                <a16:creationId xmlns:a16="http://schemas.microsoft.com/office/drawing/2014/main" id="{9BE7637E-FDCA-0F4E-7F77-1CE7BC078E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8026" y="2722407"/>
            <a:ext cx="554182" cy="55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2507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Video </a:t>
            </a:r>
            <a:r>
              <a:rPr lang="ko-KR" altLang="en-US" dirty="0"/>
              <a:t>만들기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id="{55B70B27-A1B5-0EC0-117C-826FFBC76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내용 개체 틀 4">
            <a:extLst>
              <a:ext uri="{FF2B5EF4-FFF2-40B4-BE49-F238E27FC236}">
                <a16:creationId xmlns:a16="http://schemas.microsoft.com/office/drawing/2014/main" id="{6FC4AC40-7075-3E5A-C0D3-53D3E7E9F283}"/>
              </a:ext>
            </a:extLst>
          </p:cNvPr>
          <p:cNvSpPr txBox="1">
            <a:spLocks/>
          </p:cNvSpPr>
          <p:nvPr/>
        </p:nvSpPr>
        <p:spPr>
          <a:xfrm>
            <a:off x="8033415" y="3084889"/>
            <a:ext cx="5032347" cy="12330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영상 구간</a:t>
            </a:r>
            <a:r>
              <a:rPr lang="en-US" altLang="ko-KR" sz="2400" dirty="0"/>
              <a:t> </a:t>
            </a:r>
            <a:r>
              <a:rPr lang="ko-KR" altLang="en-US" sz="2400" dirty="0"/>
              <a:t>자르기</a:t>
            </a:r>
            <a:r>
              <a:rPr lang="en-US" altLang="ko-KR" sz="2400" dirty="0"/>
              <a:t>: </a:t>
            </a:r>
            <a:r>
              <a:rPr lang="ko-KR" altLang="en-US" sz="2400" dirty="0"/>
              <a:t>시작</a:t>
            </a:r>
            <a:r>
              <a:rPr lang="en-US" altLang="ko-KR" sz="2400" dirty="0"/>
              <a:t>~</a:t>
            </a:r>
            <a:r>
              <a:rPr lang="ko-KR" altLang="en-US" sz="2400" dirty="0"/>
              <a:t>끝</a:t>
            </a:r>
            <a:endParaRPr lang="en-US" altLang="ko-KR" sz="2400" dirty="0"/>
          </a:p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대표 이미지</a:t>
            </a:r>
            <a:r>
              <a:rPr lang="en-US" altLang="ko-KR" sz="2400" dirty="0"/>
              <a:t>: </a:t>
            </a:r>
            <a:r>
              <a:rPr lang="ko-KR" altLang="en-US" sz="2400" dirty="0"/>
              <a:t>썸네일 </a:t>
            </a:r>
            <a:r>
              <a:rPr lang="en-US" altLang="ko-KR" sz="2400" dirty="0"/>
              <a:t>or </a:t>
            </a:r>
            <a:r>
              <a:rPr lang="ko-KR" altLang="en-US" sz="2400" dirty="0"/>
              <a:t>등록</a:t>
            </a:r>
            <a:endParaRPr lang="en-US" altLang="ko-KR" sz="2400" dirty="0"/>
          </a:p>
          <a:p>
            <a:pPr marL="457200" indent="-457200">
              <a:buFont typeface="+mj-ea"/>
              <a:buAutoNum type="circleNumDbPlain"/>
            </a:pPr>
            <a:r>
              <a:rPr lang="en-US" altLang="ko-KR" sz="2400" dirty="0"/>
              <a:t>Video </a:t>
            </a:r>
            <a:r>
              <a:rPr lang="ko-KR" altLang="en-US" sz="2400" dirty="0"/>
              <a:t>제목</a:t>
            </a:r>
            <a:r>
              <a:rPr lang="en-US" altLang="ko-KR" sz="2400" dirty="0"/>
              <a:t>, </a:t>
            </a:r>
            <a:r>
              <a:rPr lang="ko-KR" altLang="en-US" sz="2400" dirty="0"/>
              <a:t>태그 등 작성</a:t>
            </a:r>
            <a:endParaRPr lang="en-US" altLang="ko-KR" sz="24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DB0590D-41D6-9CE0-AF23-462AAC34C06B}"/>
              </a:ext>
            </a:extLst>
          </p:cNvPr>
          <p:cNvSpPr/>
          <p:nvPr/>
        </p:nvSpPr>
        <p:spPr>
          <a:xfrm>
            <a:off x="748144" y="2314469"/>
            <a:ext cx="2798620" cy="5334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EF4BABC-EC69-79D3-5B58-266F6355A0C1}"/>
              </a:ext>
            </a:extLst>
          </p:cNvPr>
          <p:cNvSpPr/>
          <p:nvPr/>
        </p:nvSpPr>
        <p:spPr>
          <a:xfrm>
            <a:off x="6171320" y="2466023"/>
            <a:ext cx="1386661" cy="5334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 descr="노랑, 삼각형, 별, 천문학이(가) 표시된 사진&#10;&#10;자동 생성된 설명">
            <a:extLst>
              <a:ext uri="{FF2B5EF4-FFF2-40B4-BE49-F238E27FC236}">
                <a16:creationId xmlns:a16="http://schemas.microsoft.com/office/drawing/2014/main" id="{9BE7637E-FDCA-0F4E-7F77-1CE7BC078E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8026" y="2722407"/>
            <a:ext cx="554182" cy="55418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F630E49-6267-D4C6-AE68-61FED6C402A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265"/>
          <a:stretch/>
        </p:blipFill>
        <p:spPr>
          <a:xfrm>
            <a:off x="438499" y="1781544"/>
            <a:ext cx="7373709" cy="4477375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06CAEF71-5E1F-FABB-245C-2ED7539A7842}"/>
              </a:ext>
            </a:extLst>
          </p:cNvPr>
          <p:cNvSpPr/>
          <p:nvPr/>
        </p:nvSpPr>
        <p:spPr>
          <a:xfrm>
            <a:off x="5871365" y="1636208"/>
            <a:ext cx="2162050" cy="8298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2044B67-69A0-2398-7F23-EEB92D4BCF3D}"/>
              </a:ext>
            </a:extLst>
          </p:cNvPr>
          <p:cNvSpPr/>
          <p:nvPr/>
        </p:nvSpPr>
        <p:spPr>
          <a:xfrm>
            <a:off x="442974" y="5329803"/>
            <a:ext cx="1995426" cy="9291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04913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Video</a:t>
            </a:r>
            <a:r>
              <a:rPr lang="ko-KR" altLang="en-US" dirty="0"/>
              <a:t>에 </a:t>
            </a:r>
            <a:r>
              <a:rPr lang="en-US" altLang="ko-KR" dirty="0"/>
              <a:t>Quiz </a:t>
            </a:r>
            <a:r>
              <a:rPr lang="ko-KR" altLang="en-US" dirty="0"/>
              <a:t>추가하기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id="{55B70B27-A1B5-0EC0-117C-826FFBC76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F5B0010-19EB-B696-12F7-5DCF6AF0C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255" y="1605734"/>
            <a:ext cx="11130619" cy="4957796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63A12504-AFA4-EF11-BAFA-F7A9873B7007}"/>
              </a:ext>
            </a:extLst>
          </p:cNvPr>
          <p:cNvSpPr/>
          <p:nvPr/>
        </p:nvSpPr>
        <p:spPr>
          <a:xfrm>
            <a:off x="2981542" y="5440639"/>
            <a:ext cx="2962057" cy="9291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6009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Video</a:t>
            </a:r>
            <a:r>
              <a:rPr lang="ko-KR" altLang="en-US" dirty="0"/>
              <a:t>에 </a:t>
            </a:r>
            <a:r>
              <a:rPr lang="en-US" altLang="ko-KR" dirty="0"/>
              <a:t>Quiz </a:t>
            </a:r>
            <a:r>
              <a:rPr lang="ko-KR" altLang="en-US" dirty="0"/>
              <a:t>추가하기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id="{55B70B27-A1B5-0EC0-117C-826FFBC76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1494743-FBAF-F3D3-44A5-14D8C92D7D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9" y="1812322"/>
            <a:ext cx="6063867" cy="4616187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BAD35EA8-A393-D1E1-FFC3-1E914AC990AE}"/>
              </a:ext>
            </a:extLst>
          </p:cNvPr>
          <p:cNvSpPr/>
          <p:nvPr/>
        </p:nvSpPr>
        <p:spPr>
          <a:xfrm>
            <a:off x="3057188" y="4647301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 descr="노랑, 삼각형, 별, 천문학이(가) 표시된 사진&#10;&#10;자동 생성된 설명">
            <a:extLst>
              <a:ext uri="{FF2B5EF4-FFF2-40B4-BE49-F238E27FC236}">
                <a16:creationId xmlns:a16="http://schemas.microsoft.com/office/drawing/2014/main" id="{0685F593-D35A-2E31-F849-C5A5575539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0353" y="5482262"/>
            <a:ext cx="397305" cy="397305"/>
          </a:xfrm>
          <a:prstGeom prst="rect">
            <a:avLst/>
          </a:prstGeom>
        </p:spPr>
      </p:pic>
      <p:sp>
        <p:nvSpPr>
          <p:cNvPr id="8" name="내용 개체 틀 4">
            <a:extLst>
              <a:ext uri="{FF2B5EF4-FFF2-40B4-BE49-F238E27FC236}">
                <a16:creationId xmlns:a16="http://schemas.microsoft.com/office/drawing/2014/main" id="{89943E5D-F0B3-E34A-4AA6-3593A79093EF}"/>
              </a:ext>
            </a:extLst>
          </p:cNvPr>
          <p:cNvSpPr txBox="1">
            <a:spLocks/>
          </p:cNvSpPr>
          <p:nvPr/>
        </p:nvSpPr>
        <p:spPr>
          <a:xfrm>
            <a:off x="7159653" y="3084889"/>
            <a:ext cx="4498947" cy="12330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슬라이더를 움직여</a:t>
            </a:r>
            <a:r>
              <a:rPr lang="en-US" altLang="ko-KR" sz="2400" dirty="0"/>
              <a:t>, </a:t>
            </a:r>
            <a:r>
              <a:rPr lang="ko-KR" altLang="en-US" sz="2400" dirty="0"/>
              <a:t>퀴즈를 삽입할 대목을 선택</a:t>
            </a:r>
            <a:endParaRPr lang="en-US" altLang="ko-KR" sz="2400" dirty="0"/>
          </a:p>
          <a:p>
            <a:pPr marL="457200" indent="-457200">
              <a:buFont typeface="+mj-ea"/>
              <a:buAutoNum type="circleNumDbPlain"/>
            </a:pPr>
            <a:r>
              <a:rPr lang="en-US" altLang="ko-KR" sz="2400" dirty="0"/>
              <a:t>‘</a:t>
            </a:r>
            <a:r>
              <a:rPr lang="ko-KR" altLang="en-US" sz="2400" dirty="0"/>
              <a:t>퀴즈 추가하기</a:t>
            </a:r>
            <a:r>
              <a:rPr lang="en-US" altLang="ko-KR" sz="2400" dirty="0"/>
              <a:t>’ </a:t>
            </a:r>
            <a:r>
              <a:rPr lang="ko-KR" altLang="en-US" sz="2400" dirty="0"/>
              <a:t>버튼 클릭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20874161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Video</a:t>
            </a:r>
            <a:r>
              <a:rPr lang="ko-KR" altLang="en-US" dirty="0"/>
              <a:t>에 </a:t>
            </a:r>
            <a:r>
              <a:rPr lang="en-US" altLang="ko-KR" dirty="0"/>
              <a:t>Quiz </a:t>
            </a:r>
            <a:r>
              <a:rPr lang="ko-KR" altLang="en-US" dirty="0"/>
              <a:t>추가하기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id="{55B70B27-A1B5-0EC0-117C-826FFBC76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E1AF494-5308-3848-92AC-0FD48A848F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699" y="1618616"/>
            <a:ext cx="10648601" cy="484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1410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Video</a:t>
            </a:r>
            <a:r>
              <a:rPr lang="ko-KR" altLang="en-US" dirty="0"/>
              <a:t>에 </a:t>
            </a:r>
            <a:r>
              <a:rPr lang="en-US" altLang="ko-KR" dirty="0"/>
              <a:t>Quiz </a:t>
            </a:r>
            <a:r>
              <a:rPr lang="ko-KR" altLang="en-US" dirty="0"/>
              <a:t>추가하기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id="{55B70B27-A1B5-0EC0-117C-826FFBC76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0665D16-9DA7-9B38-B310-9459E1D8C9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859" y="2190751"/>
            <a:ext cx="3345012" cy="36004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52B6F62-5D4E-FBF9-CEE8-26BAE4C586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486" y="1812322"/>
            <a:ext cx="2926627" cy="47053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8" name="내용 개체 틀 4">
            <a:extLst>
              <a:ext uri="{FF2B5EF4-FFF2-40B4-BE49-F238E27FC236}">
                <a16:creationId xmlns:a16="http://schemas.microsoft.com/office/drawing/2014/main" id="{4CBBF058-43A1-726A-05E8-C136E79EE552}"/>
              </a:ext>
            </a:extLst>
          </p:cNvPr>
          <p:cNvSpPr txBox="1">
            <a:spLocks/>
          </p:cNvSpPr>
          <p:nvPr/>
        </p:nvSpPr>
        <p:spPr>
          <a:xfrm>
            <a:off x="7626597" y="3122989"/>
            <a:ext cx="4498947" cy="12330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ea"/>
              <a:buAutoNum type="circleNumDbPlain"/>
            </a:pPr>
            <a:r>
              <a:rPr lang="en-US" altLang="ko-KR" sz="2400" dirty="0"/>
              <a:t>O/X </a:t>
            </a:r>
            <a:r>
              <a:rPr lang="ko-KR" altLang="en-US" sz="2400" dirty="0"/>
              <a:t>타입</a:t>
            </a:r>
            <a:r>
              <a:rPr lang="en-US" altLang="ko-KR" sz="2400" dirty="0"/>
              <a:t>, </a:t>
            </a:r>
            <a:r>
              <a:rPr lang="ko-KR" altLang="en-US" sz="2400" dirty="0"/>
              <a:t>선택형 타입 추천</a:t>
            </a:r>
            <a:endParaRPr lang="en-US" altLang="ko-KR" sz="2400" dirty="0"/>
          </a:p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시간 제한 설정 가능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29506236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Video</a:t>
            </a:r>
            <a:r>
              <a:rPr lang="ko-KR" altLang="en-US" dirty="0"/>
              <a:t>에 </a:t>
            </a:r>
            <a:r>
              <a:rPr lang="en-US" altLang="ko-KR" dirty="0"/>
              <a:t>Quiz </a:t>
            </a:r>
            <a:r>
              <a:rPr lang="ko-KR" altLang="en-US" dirty="0"/>
              <a:t>추가하기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id="{55B70B27-A1B5-0EC0-117C-826FFBC76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내용 개체 틀 4">
            <a:extLst>
              <a:ext uri="{FF2B5EF4-FFF2-40B4-BE49-F238E27FC236}">
                <a16:creationId xmlns:a16="http://schemas.microsoft.com/office/drawing/2014/main" id="{4CBBF058-43A1-726A-05E8-C136E79EE552}"/>
              </a:ext>
            </a:extLst>
          </p:cNvPr>
          <p:cNvSpPr txBox="1">
            <a:spLocks/>
          </p:cNvSpPr>
          <p:nvPr/>
        </p:nvSpPr>
        <p:spPr>
          <a:xfrm>
            <a:off x="7230357" y="3343207"/>
            <a:ext cx="5327403" cy="12330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학습자 모바일 화면 예시</a:t>
            </a:r>
            <a:endParaRPr lang="en-US" altLang="ko-KR" sz="2400" dirty="0"/>
          </a:p>
          <a:p>
            <a:pPr marL="457200" indent="-457200">
              <a:buFont typeface="+mj-ea"/>
              <a:buAutoNum type="circleNumDbPlain"/>
            </a:pPr>
            <a:r>
              <a:rPr lang="ko-KR" altLang="en-US" sz="2400" dirty="0"/>
              <a:t>동영상 보다가 발등에 불 떨어짐</a:t>
            </a:r>
            <a:endParaRPr lang="en-US" altLang="ko-KR" sz="24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AEDB7F0-756A-378E-E548-AA836ABB04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7145" y="1660165"/>
            <a:ext cx="2854571" cy="4932699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B87CCBB5-7EAC-E06F-34CC-CB171BF72B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259" y="1660165"/>
            <a:ext cx="2679670" cy="4836476"/>
          </a:xfrm>
          <a:prstGeom prst="rect">
            <a:avLst/>
          </a:prstGeom>
        </p:spPr>
      </p:pic>
      <p:sp>
        <p:nvSpPr>
          <p:cNvPr id="16" name="화살표: 오른쪽 15">
            <a:extLst>
              <a:ext uri="{FF2B5EF4-FFF2-40B4-BE49-F238E27FC236}">
                <a16:creationId xmlns:a16="http://schemas.microsoft.com/office/drawing/2014/main" id="{BE1CE490-6C59-8BF9-A6A5-053BE04E69A9}"/>
              </a:ext>
            </a:extLst>
          </p:cNvPr>
          <p:cNvSpPr/>
          <p:nvPr/>
        </p:nvSpPr>
        <p:spPr>
          <a:xfrm>
            <a:off x="3242762" y="3654008"/>
            <a:ext cx="1111484" cy="611452"/>
          </a:xfrm>
          <a:prstGeom prst="rightArrow">
            <a:avLst>
              <a:gd name="adj1" fmla="val 35758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96022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Video</a:t>
            </a:r>
            <a:r>
              <a:rPr lang="ko-KR" altLang="en-US" dirty="0"/>
              <a:t>에 </a:t>
            </a:r>
            <a:r>
              <a:rPr lang="en-US" altLang="ko-KR" dirty="0"/>
              <a:t>Quiz </a:t>
            </a:r>
            <a:r>
              <a:rPr lang="ko-KR" altLang="en-US" dirty="0"/>
              <a:t>추가하기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id="{55B70B27-A1B5-0EC0-117C-826FFBC76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819D399-C297-CFB6-53A3-D0AF71B0C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6800" y="1602907"/>
            <a:ext cx="5611008" cy="487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7218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Video</a:t>
            </a:r>
            <a:r>
              <a:rPr lang="ko-KR" altLang="en-US" dirty="0"/>
              <a:t>를 </a:t>
            </a:r>
            <a:r>
              <a:rPr lang="en-US" altLang="ko-KR" dirty="0"/>
              <a:t>Mission</a:t>
            </a:r>
            <a:r>
              <a:rPr lang="ko-KR" altLang="en-US" dirty="0"/>
              <a:t>으로 만들기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id="{55B70B27-A1B5-0EC0-117C-826FFBC76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80EA366-5BC8-2D93-704E-5BFA4F445E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9" y="2939684"/>
            <a:ext cx="7887801" cy="1600423"/>
          </a:xfrm>
          <a:prstGeom prst="rect">
            <a:avLst/>
          </a:prstGeom>
        </p:spPr>
      </p:pic>
      <p:sp>
        <p:nvSpPr>
          <p:cNvPr id="6" name="타원 5">
            <a:extLst>
              <a:ext uri="{FF2B5EF4-FFF2-40B4-BE49-F238E27FC236}">
                <a16:creationId xmlns:a16="http://schemas.microsoft.com/office/drawing/2014/main" id="{66FCF0A0-8A99-C120-7A59-F4CC081564CF}"/>
              </a:ext>
            </a:extLst>
          </p:cNvPr>
          <p:cNvSpPr/>
          <p:nvPr/>
        </p:nvSpPr>
        <p:spPr>
          <a:xfrm>
            <a:off x="6733076" y="3307841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 descr="노랑, 삼각형, 별, 천문학이(가) 표시된 사진&#10;&#10;자동 생성된 설명">
            <a:extLst>
              <a:ext uri="{FF2B5EF4-FFF2-40B4-BE49-F238E27FC236}">
                <a16:creationId xmlns:a16="http://schemas.microsoft.com/office/drawing/2014/main" id="{3E986E48-EEEA-0085-8C79-68935E319D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7097" y="4225098"/>
            <a:ext cx="397305" cy="39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290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Video Mission </a:t>
            </a:r>
            <a:r>
              <a:rPr lang="ko-KR" altLang="en-US" dirty="0" err="1"/>
              <a:t>국룰</a:t>
            </a:r>
            <a:r>
              <a:rPr lang="ko-KR" altLang="en-US" dirty="0"/>
              <a:t> 세팅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id="{55B70B27-A1B5-0EC0-117C-826FFBC76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66FCF0A0-8A99-C120-7A59-F4CC081564CF}"/>
              </a:ext>
            </a:extLst>
          </p:cNvPr>
          <p:cNvSpPr/>
          <p:nvPr/>
        </p:nvSpPr>
        <p:spPr>
          <a:xfrm>
            <a:off x="6733076" y="3307841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 descr="노랑, 삼각형, 별, 천문학이(가) 표시된 사진&#10;&#10;자동 생성된 설명">
            <a:extLst>
              <a:ext uri="{FF2B5EF4-FFF2-40B4-BE49-F238E27FC236}">
                <a16:creationId xmlns:a16="http://schemas.microsoft.com/office/drawing/2014/main" id="{3E986E48-EEEA-0085-8C79-68935E319D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7097" y="4225098"/>
            <a:ext cx="397305" cy="39730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E4337DE-4F56-E008-C6C7-00AE6D00F3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3999" y="1710941"/>
            <a:ext cx="9701784" cy="4780508"/>
          </a:xfrm>
          <a:prstGeom prst="rect">
            <a:avLst/>
          </a:prstGeom>
        </p:spPr>
      </p:pic>
      <p:sp>
        <p:nvSpPr>
          <p:cNvPr id="8" name="타원 7">
            <a:extLst>
              <a:ext uri="{FF2B5EF4-FFF2-40B4-BE49-F238E27FC236}">
                <a16:creationId xmlns:a16="http://schemas.microsoft.com/office/drawing/2014/main" id="{D698F08B-3FCD-27ED-1705-2C9C7534A9BF}"/>
              </a:ext>
            </a:extLst>
          </p:cNvPr>
          <p:cNvSpPr/>
          <p:nvPr/>
        </p:nvSpPr>
        <p:spPr>
          <a:xfrm>
            <a:off x="5193123" y="4006270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B35712D0-C729-3951-8765-E8C549086CC8}"/>
              </a:ext>
            </a:extLst>
          </p:cNvPr>
          <p:cNvSpPr/>
          <p:nvPr/>
        </p:nvSpPr>
        <p:spPr>
          <a:xfrm>
            <a:off x="10027346" y="4020097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69EE7F84-70D0-93A0-294C-F0609948F47A}"/>
              </a:ext>
            </a:extLst>
          </p:cNvPr>
          <p:cNvSpPr/>
          <p:nvPr/>
        </p:nvSpPr>
        <p:spPr>
          <a:xfrm>
            <a:off x="4032548" y="5033009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711B07E5-4F30-03ED-A3CC-DDC437C57E89}"/>
              </a:ext>
            </a:extLst>
          </p:cNvPr>
          <p:cNvSpPr/>
          <p:nvPr/>
        </p:nvSpPr>
        <p:spPr>
          <a:xfrm>
            <a:off x="2859330" y="4020319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4B745F2E-D7B3-2FF2-4642-5E39C0943D74}"/>
              </a:ext>
            </a:extLst>
          </p:cNvPr>
          <p:cNvSpPr/>
          <p:nvPr/>
        </p:nvSpPr>
        <p:spPr>
          <a:xfrm>
            <a:off x="6389292" y="5005799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8D027F89-C2CF-5A91-39A0-75B77AB0B5ED}"/>
              </a:ext>
            </a:extLst>
          </p:cNvPr>
          <p:cNvSpPr/>
          <p:nvPr/>
        </p:nvSpPr>
        <p:spPr>
          <a:xfrm>
            <a:off x="8862247" y="5005799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E421660C-0024-3EC3-3E85-6C3A07A29E4C}"/>
              </a:ext>
            </a:extLst>
          </p:cNvPr>
          <p:cNvSpPr/>
          <p:nvPr/>
        </p:nvSpPr>
        <p:spPr>
          <a:xfrm>
            <a:off x="7620644" y="4020097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4493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만든 </a:t>
            </a:r>
            <a:r>
              <a:rPr lang="en-US" altLang="ko-KR" dirty="0"/>
              <a:t>Video </a:t>
            </a:r>
            <a:r>
              <a:rPr lang="ko-KR" altLang="en-US" dirty="0"/>
              <a:t>미션은 </a:t>
            </a:r>
            <a:r>
              <a:rPr lang="en-US" altLang="ko-KR" dirty="0"/>
              <a:t>Report &gt; Video </a:t>
            </a:r>
            <a:r>
              <a:rPr lang="ko-KR" altLang="en-US" dirty="0"/>
              <a:t>진행결과 탭에</a:t>
            </a:r>
            <a:r>
              <a:rPr lang="en-US" altLang="ko-KR" dirty="0"/>
              <a:t>..</a:t>
            </a:r>
            <a:endParaRPr lang="ko-KR" altLang="en-US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id="{55B70B27-A1B5-0EC0-117C-826FFBC76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CF23B0E-0D4E-97F0-C829-84808C11B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9" y="2138160"/>
            <a:ext cx="3453566" cy="36591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9" name="내용 개체 틀 4">
            <a:extLst>
              <a:ext uri="{FF2B5EF4-FFF2-40B4-BE49-F238E27FC236}">
                <a16:creationId xmlns:a16="http://schemas.microsoft.com/office/drawing/2014/main" id="{58B545E5-5498-5F19-32F6-DD235D87A0AA}"/>
              </a:ext>
            </a:extLst>
          </p:cNvPr>
          <p:cNvSpPr txBox="1">
            <a:spLocks/>
          </p:cNvSpPr>
          <p:nvPr/>
        </p:nvSpPr>
        <p:spPr>
          <a:xfrm>
            <a:off x="7673317" y="3578507"/>
            <a:ext cx="3445787" cy="14872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2400" dirty="0"/>
              <a:t>왜 여기에 저장되는지는</a:t>
            </a:r>
            <a:endParaRPr lang="en-US" altLang="ko-KR" sz="2400" dirty="0"/>
          </a:p>
          <a:p>
            <a:pPr marL="0" indent="0" algn="ctr">
              <a:buNone/>
            </a:pPr>
            <a:r>
              <a:rPr lang="ko-KR" altLang="en-US" sz="2400" dirty="0"/>
              <a:t>이해 불가</a:t>
            </a:r>
            <a:endParaRPr lang="en-US" altLang="ko-KR" sz="2400" dirty="0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25CDF31E-8A02-F8A1-57D4-03A8FE6F7A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8721" y="2138160"/>
            <a:ext cx="3187940" cy="36591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542410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Reports &gt; Video </a:t>
            </a:r>
            <a:r>
              <a:rPr lang="ko-KR" altLang="en-US" dirty="0"/>
              <a:t>진행결과 </a:t>
            </a:r>
            <a:r>
              <a:rPr lang="en-US" altLang="ko-KR" dirty="0"/>
              <a:t>&gt; </a:t>
            </a:r>
            <a:r>
              <a:rPr lang="ko-KR" altLang="en-US" dirty="0"/>
              <a:t>자세히 보기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AB0484B4-63A7-DE22-809B-4895F1387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4233" y="2663411"/>
            <a:ext cx="4471459" cy="3099653"/>
          </a:xfrm>
        </p:spPr>
        <p:txBody>
          <a:bodyPr anchor="t"/>
          <a:lstStyle/>
          <a:p>
            <a:pPr marL="0" indent="0">
              <a:buNone/>
            </a:pPr>
            <a:r>
              <a:rPr lang="ko-KR" altLang="en-US" sz="2400" dirty="0"/>
              <a:t>① 정답 현황</a:t>
            </a:r>
            <a:r>
              <a:rPr lang="en-US" altLang="ko-KR" sz="2400" dirty="0"/>
              <a:t>:</a:t>
            </a:r>
          </a:p>
          <a:p>
            <a:r>
              <a:rPr lang="ko-KR" altLang="en-US" sz="2400" dirty="0" err="1"/>
              <a:t>문제별</a:t>
            </a:r>
            <a:r>
              <a:rPr lang="ko-KR" altLang="en-US" sz="2400" dirty="0"/>
              <a:t> 정답 선택 인원</a:t>
            </a:r>
            <a:r>
              <a:rPr lang="en-US" altLang="ko-KR" sz="2400" dirty="0"/>
              <a:t>(</a:t>
            </a:r>
            <a:r>
              <a:rPr lang="ko-KR" altLang="en-US" sz="2400" dirty="0"/>
              <a:t>비율</a:t>
            </a:r>
            <a:r>
              <a:rPr lang="en-US" altLang="ko-KR" sz="2400" dirty="0"/>
              <a:t>) </a:t>
            </a:r>
            <a:r>
              <a:rPr lang="ko-KR" altLang="en-US" sz="2400" dirty="0"/>
              <a:t>확인</a:t>
            </a:r>
            <a:endParaRPr lang="en-US" altLang="ko-KR" sz="2400" dirty="0"/>
          </a:p>
          <a:p>
            <a:r>
              <a:rPr lang="ko-KR" altLang="en-US" sz="2400" dirty="0"/>
              <a:t>선택지 선택 인원</a:t>
            </a:r>
            <a:r>
              <a:rPr lang="en-US" altLang="ko-KR" sz="2400" dirty="0"/>
              <a:t>(</a:t>
            </a:r>
            <a:r>
              <a:rPr lang="ko-KR" altLang="en-US" sz="2400" dirty="0"/>
              <a:t>비율</a:t>
            </a:r>
            <a:r>
              <a:rPr lang="en-US" altLang="ko-KR" sz="2400" dirty="0"/>
              <a:t>)</a:t>
            </a:r>
            <a:r>
              <a:rPr lang="ko-KR" altLang="en-US" sz="2400" dirty="0"/>
              <a:t> 확인</a:t>
            </a:r>
            <a:endParaRPr lang="en-US" altLang="ko-KR" sz="2400" dirty="0"/>
          </a:p>
          <a:p>
            <a:r>
              <a:rPr lang="en-US" altLang="ko-KR" sz="2400" dirty="0"/>
              <a:t> </a:t>
            </a:r>
            <a:r>
              <a:rPr lang="ko-KR" altLang="en-US" sz="2400" dirty="0"/>
              <a:t>자세히 보기 버튼</a:t>
            </a:r>
            <a:r>
              <a:rPr lang="en-US" altLang="ko-KR" sz="2400" dirty="0"/>
              <a:t>:</a:t>
            </a:r>
            <a:r>
              <a:rPr lang="ko-KR" altLang="en-US" sz="2400" dirty="0"/>
              <a:t> 소요 시간 확인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② </a:t>
            </a:r>
            <a:r>
              <a:rPr lang="ko-KR" altLang="en-US" sz="2400" dirty="0"/>
              <a:t>종합 현황</a:t>
            </a:r>
            <a:endParaRPr lang="en-US" altLang="ko-KR" sz="24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FC58A31-0FDD-67C3-A557-D78A7E0BD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9" y="2117122"/>
            <a:ext cx="6336865" cy="309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672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Video </a:t>
            </a:r>
            <a:r>
              <a:rPr lang="ko-KR" altLang="en-US" dirty="0"/>
              <a:t>만들기 실습 </a:t>
            </a:r>
            <a:r>
              <a:rPr lang="en-US" altLang="ko-KR" dirty="0"/>
              <a:t>- Mission</a:t>
            </a:r>
            <a:r>
              <a:rPr lang="ko-KR" altLang="en-US" dirty="0"/>
              <a:t>까지 만들어 보아요</a:t>
            </a:r>
            <a:r>
              <a:rPr lang="en-US" altLang="ko-KR" dirty="0"/>
              <a:t>~!</a:t>
            </a:r>
            <a:endParaRPr lang="ko-KR" altLang="en-US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D6061CC-8EFB-095F-3DE1-96CB85251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2958"/>
            <a:ext cx="10515600" cy="175227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dirty="0"/>
              <a:t>1. </a:t>
            </a:r>
            <a:r>
              <a:rPr lang="ko-KR" altLang="en-US" dirty="0"/>
              <a:t>유튜브 동영상 한 가지 선택</a:t>
            </a:r>
            <a:endParaRPr lang="en-US" altLang="ko-KR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/>
              <a:t>3. </a:t>
            </a:r>
            <a:r>
              <a:rPr lang="ko-KR" altLang="en-US" dirty="0"/>
              <a:t>시작</a:t>
            </a:r>
            <a:r>
              <a:rPr lang="en-US" altLang="ko-KR" dirty="0"/>
              <a:t>, </a:t>
            </a:r>
            <a:r>
              <a:rPr lang="ko-KR" altLang="en-US" dirty="0"/>
              <a:t>끝 지점 설정</a:t>
            </a:r>
            <a:endParaRPr lang="en-US" altLang="ko-KR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/>
              <a:t>4. 2</a:t>
            </a:r>
            <a:r>
              <a:rPr lang="ko-KR" altLang="en-US" dirty="0"/>
              <a:t>개의 퀴즈 등록하기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7510479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4" name="제목 1">
            <a:extLst>
              <a:ext uri="{FF2B5EF4-FFF2-40B4-BE49-F238E27FC236}">
                <a16:creationId xmlns:a16="http://schemas.microsoft.com/office/drawing/2014/main" id="{78CB6CC3-7FA4-5A7F-43B1-87D08C9E94D2}"/>
              </a:ext>
            </a:extLst>
          </p:cNvPr>
          <p:cNvSpPr txBox="1">
            <a:spLocks/>
          </p:cNvSpPr>
          <p:nvPr/>
        </p:nvSpPr>
        <p:spPr>
          <a:xfrm>
            <a:off x="4494700" y="2843873"/>
            <a:ext cx="3202599" cy="5851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pPr algn="ctr"/>
            <a:r>
              <a:rPr lang="en-US" altLang="ko-KR" sz="7200" dirty="0"/>
              <a:t>Board</a:t>
            </a:r>
            <a:endParaRPr lang="ko-KR" altLang="en-US" sz="7200" dirty="0"/>
          </a:p>
        </p:txBody>
      </p:sp>
    </p:spTree>
    <p:extLst>
      <p:ext uri="{BB962C8B-B14F-4D97-AF65-F5344CB8AC3E}">
        <p14:creationId xmlns:p14="http://schemas.microsoft.com/office/powerpoint/2010/main" val="23721762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My Board – </a:t>
            </a:r>
            <a:r>
              <a:rPr lang="ko-KR" altLang="en-US" dirty="0"/>
              <a:t>생성된 보드가 있는 경우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27991A18-C0F5-3C2E-4525-B1646667D6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9" y="1812322"/>
            <a:ext cx="6951856" cy="3890826"/>
          </a:xfrm>
          <a:prstGeom prst="rect">
            <a:avLst/>
          </a:prstGeom>
        </p:spPr>
      </p:pic>
      <p:sp>
        <p:nvSpPr>
          <p:cNvPr id="6" name="내용 개체 틀 4">
            <a:extLst>
              <a:ext uri="{FF2B5EF4-FFF2-40B4-BE49-F238E27FC236}">
                <a16:creationId xmlns:a16="http://schemas.microsoft.com/office/drawing/2014/main" id="{4064DA41-9FBC-707A-44F8-7C8D25AA4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9567" y="2593653"/>
            <a:ext cx="3983445" cy="3099653"/>
          </a:xfrm>
        </p:spPr>
        <p:txBody>
          <a:bodyPr anchor="t"/>
          <a:lstStyle/>
          <a:p>
            <a:pPr marL="0" indent="0" algn="l">
              <a:buNone/>
            </a:pPr>
            <a:r>
              <a:rPr lang="ko-KR" altLang="en-US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① 추가 </a:t>
            </a:r>
            <a:r>
              <a:rPr lang="ko-KR" altLang="en-US" sz="1600" b="0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기능창</a:t>
            </a:r>
            <a:r>
              <a:rPr lang="ko-KR" altLang="en-US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 </a:t>
            </a:r>
            <a:r>
              <a:rPr lang="ko-KR" altLang="en-US" sz="1600" dirty="0">
                <a:solidFill>
                  <a:srgbClr val="0D0D0D"/>
                </a:solidFill>
                <a:highlight>
                  <a:srgbClr val="FFFFFF"/>
                </a:highlight>
              </a:rPr>
              <a:t>→ ⓐ </a:t>
            </a:r>
            <a:r>
              <a:rPr lang="en-US" altLang="ko-KR" sz="1600" dirty="0">
                <a:solidFill>
                  <a:srgbClr val="0D0D0D"/>
                </a:solidFill>
                <a:highlight>
                  <a:srgbClr val="FFFFFF"/>
                </a:highlight>
              </a:rPr>
              <a:t>(</a:t>
            </a:r>
            <a:r>
              <a:rPr lang="ko-KR" altLang="en-US" sz="1600" dirty="0">
                <a:solidFill>
                  <a:srgbClr val="0D0D0D"/>
                </a:solidFill>
                <a:highlight>
                  <a:srgbClr val="FFFFFF"/>
                </a:highlight>
              </a:rPr>
              <a:t>상태 값에 따라 기능 차이</a:t>
            </a:r>
            <a:r>
              <a:rPr lang="en-US" altLang="ko-KR" sz="1600" dirty="0">
                <a:solidFill>
                  <a:srgbClr val="0D0D0D"/>
                </a:solidFill>
                <a:highlight>
                  <a:srgbClr val="FFFFFF"/>
                </a:highlight>
              </a:rPr>
              <a:t>)</a:t>
            </a:r>
          </a:p>
          <a:p>
            <a:pPr marL="0" indent="0" algn="l">
              <a:buNone/>
            </a:pPr>
            <a:r>
              <a:rPr lang="en-US" altLang="ko-KR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② Board</a:t>
            </a:r>
            <a:r>
              <a:rPr lang="ko-KR" altLang="en-US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의 상태 값이 표시됨</a:t>
            </a:r>
            <a:r>
              <a:rPr lang="en-US" altLang="ko-KR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.</a:t>
            </a:r>
          </a:p>
          <a:p>
            <a:pPr marL="0" indent="0" algn="l">
              <a:buNone/>
            </a:pPr>
            <a:r>
              <a:rPr lang="en-US" altLang="ko-KR" sz="1600" dirty="0">
                <a:solidFill>
                  <a:srgbClr val="0D0D0D"/>
                </a:solidFill>
                <a:highlight>
                  <a:srgbClr val="FFFFFF"/>
                </a:highlight>
              </a:rPr>
              <a:t>           </a:t>
            </a:r>
            <a:r>
              <a:rPr lang="en-US" altLang="ko-KR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(‘</a:t>
            </a:r>
            <a:r>
              <a:rPr lang="ko-KR" altLang="en-US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진행 중</a:t>
            </a:r>
            <a:r>
              <a:rPr lang="en-US" altLang="ko-KR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’</a:t>
            </a:r>
            <a:r>
              <a:rPr lang="ko-KR" altLang="en-US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인 경우에만 참여 가능</a:t>
            </a:r>
            <a:r>
              <a:rPr lang="en-US" altLang="ko-KR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)</a:t>
            </a:r>
          </a:p>
          <a:p>
            <a:pPr marL="0" indent="0" algn="l">
              <a:buNone/>
            </a:pPr>
            <a:r>
              <a:rPr lang="en-US" altLang="ko-KR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③ </a:t>
            </a:r>
            <a:r>
              <a:rPr lang="ko-KR" altLang="en-US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해당 보드의 참여자 수 표시</a:t>
            </a:r>
            <a:endParaRPr lang="en-US" altLang="ko-KR" sz="1600" b="0" i="0" dirty="0">
              <a:solidFill>
                <a:srgbClr val="0D0D0D"/>
              </a:solidFill>
              <a:effectLst/>
              <a:highlight>
                <a:srgbClr val="FFFFFF"/>
              </a:highlight>
            </a:endParaRPr>
          </a:p>
          <a:p>
            <a:pPr marL="0" indent="0" algn="l">
              <a:buNone/>
            </a:pPr>
            <a:r>
              <a:rPr lang="en-US" altLang="ko-KR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④ </a:t>
            </a:r>
            <a:r>
              <a:rPr lang="ko-KR" altLang="en-US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보드 상세 페이지로 이동</a:t>
            </a:r>
            <a:endParaRPr lang="en-US" altLang="ko-KR" sz="1600" b="0" i="0" dirty="0">
              <a:solidFill>
                <a:srgbClr val="0D0D0D"/>
              </a:solidFill>
              <a:effectLst/>
              <a:highlight>
                <a:srgbClr val="FFFFFF"/>
              </a:highlight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9FEC34FC-732C-EDE3-CCDF-F5399AAE5F34}"/>
              </a:ext>
            </a:extLst>
          </p:cNvPr>
          <p:cNvSpPr/>
          <p:nvPr/>
        </p:nvSpPr>
        <p:spPr>
          <a:xfrm>
            <a:off x="3549351" y="5251435"/>
            <a:ext cx="158404" cy="1492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4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132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Board: </a:t>
            </a:r>
            <a:r>
              <a:rPr lang="ko-KR" altLang="en-US" dirty="0"/>
              <a:t>총 </a:t>
            </a:r>
            <a:r>
              <a:rPr lang="en-US" altLang="ko-KR" dirty="0"/>
              <a:t>12</a:t>
            </a:r>
            <a:r>
              <a:rPr lang="ko-KR" altLang="en-US" dirty="0"/>
              <a:t>종의 템플릿 제공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6" name="내용 개체 틀 4">
            <a:extLst>
              <a:ext uri="{FF2B5EF4-FFF2-40B4-BE49-F238E27FC236}">
                <a16:creationId xmlns:a16="http://schemas.microsoft.com/office/drawing/2014/main" id="{4064DA41-9FBC-707A-44F8-7C8D25AA4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7939" y="2796495"/>
            <a:ext cx="5947611" cy="3099653"/>
          </a:xfrm>
        </p:spPr>
        <p:txBody>
          <a:bodyPr anchor="t"/>
          <a:lstStyle/>
          <a:p>
            <a:r>
              <a:rPr lang="ko-KR" altLang="en-US" sz="2400" dirty="0"/>
              <a:t>다양한 템플릿 유형을 섞어 </a:t>
            </a:r>
            <a:r>
              <a:rPr lang="en-US" altLang="ko-KR" sz="2400" dirty="0"/>
              <a:t>Board </a:t>
            </a:r>
            <a:r>
              <a:rPr lang="ko-KR" altLang="en-US" sz="2400" dirty="0"/>
              <a:t>제작</a:t>
            </a:r>
            <a:endParaRPr lang="en-US" altLang="ko-KR" sz="2400" dirty="0"/>
          </a:p>
          <a:p>
            <a:r>
              <a:rPr lang="ko-KR" altLang="en-US" sz="2400" dirty="0"/>
              <a:t>복수 페이지</a:t>
            </a:r>
            <a:r>
              <a:rPr lang="en-US" altLang="ko-KR" sz="2400" dirty="0"/>
              <a:t>(</a:t>
            </a:r>
            <a:r>
              <a:rPr lang="ko-KR" altLang="en-US" sz="2400" dirty="0"/>
              <a:t>주제</a:t>
            </a:r>
            <a:r>
              <a:rPr lang="en-US" altLang="ko-KR" sz="2400" dirty="0"/>
              <a:t>)</a:t>
            </a:r>
            <a:r>
              <a:rPr lang="ko-KR" altLang="en-US" sz="2400" dirty="0"/>
              <a:t>의 </a:t>
            </a:r>
            <a:r>
              <a:rPr lang="en-US" altLang="ko-KR" sz="2400" dirty="0"/>
              <a:t>Board </a:t>
            </a:r>
            <a:r>
              <a:rPr lang="ko-KR" altLang="en-US" sz="2400" dirty="0"/>
              <a:t>제작 가능</a:t>
            </a:r>
            <a:endParaRPr lang="en-US" altLang="ko-KR" sz="2400" dirty="0"/>
          </a:p>
          <a:p>
            <a:r>
              <a:rPr lang="ko-KR" altLang="en-US" sz="2400" dirty="0" err="1"/>
              <a:t>방탈출</a:t>
            </a:r>
            <a:r>
              <a:rPr lang="ko-KR" altLang="en-US" sz="2400" dirty="0"/>
              <a:t> 템플릿 활용한 게임 제작 가능</a:t>
            </a:r>
            <a:endParaRPr lang="en-US" altLang="ko-KR" sz="2400" dirty="0"/>
          </a:p>
          <a:p>
            <a:r>
              <a:rPr lang="ko-KR" altLang="en-US" sz="2400" dirty="0"/>
              <a:t>챌린지 템플릿 활용한 미션 게임 가능</a:t>
            </a:r>
            <a:endParaRPr lang="en-US" altLang="ko-KR" sz="2400" dirty="0"/>
          </a:p>
          <a:p>
            <a:r>
              <a:rPr lang="ko-KR" altLang="en-US" sz="2400" dirty="0" err="1"/>
              <a:t>워드클라우드</a:t>
            </a:r>
            <a:r>
              <a:rPr lang="en-US" altLang="ko-KR" sz="2400" dirty="0"/>
              <a:t>, </a:t>
            </a:r>
            <a:r>
              <a:rPr lang="ko-KR" altLang="en-US" sz="2400" dirty="0"/>
              <a:t>투표</a:t>
            </a:r>
            <a:r>
              <a:rPr lang="en-US" altLang="ko-KR" sz="2400" dirty="0"/>
              <a:t>, </a:t>
            </a:r>
            <a:r>
              <a:rPr lang="ko-KR" altLang="en-US" sz="2400" dirty="0"/>
              <a:t>화이트보드 </a:t>
            </a:r>
            <a:r>
              <a:rPr lang="en-US" altLang="ko-KR" sz="2400" dirty="0"/>
              <a:t>…</a:t>
            </a:r>
          </a:p>
          <a:p>
            <a:endParaRPr lang="en-US" altLang="ko-KR" sz="24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1B5629D-25F9-7349-04DC-C87BAB735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115" y="2067098"/>
            <a:ext cx="2762250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27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My Board – </a:t>
            </a:r>
            <a:r>
              <a:rPr lang="ko-KR" altLang="en-US" dirty="0"/>
              <a:t>생성된 보드가 있는 경우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27991A18-C0F5-3C2E-4525-B1646667D6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9" y="1812322"/>
            <a:ext cx="6951856" cy="3890826"/>
          </a:xfrm>
          <a:prstGeom prst="rect">
            <a:avLst/>
          </a:prstGeom>
        </p:spPr>
      </p:pic>
      <p:sp>
        <p:nvSpPr>
          <p:cNvPr id="6" name="내용 개체 틀 4">
            <a:extLst>
              <a:ext uri="{FF2B5EF4-FFF2-40B4-BE49-F238E27FC236}">
                <a16:creationId xmlns:a16="http://schemas.microsoft.com/office/drawing/2014/main" id="{4064DA41-9FBC-707A-44F8-7C8D25AA4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9567" y="2593653"/>
            <a:ext cx="3983445" cy="3099653"/>
          </a:xfrm>
        </p:spPr>
        <p:txBody>
          <a:bodyPr anchor="t"/>
          <a:lstStyle/>
          <a:p>
            <a:pPr marL="0" indent="0" algn="l">
              <a:buNone/>
            </a:pPr>
            <a:r>
              <a:rPr lang="ko-KR" altLang="en-US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① 추가 </a:t>
            </a:r>
            <a:r>
              <a:rPr lang="ko-KR" altLang="en-US" sz="1600" b="0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기능창</a:t>
            </a:r>
            <a:r>
              <a:rPr lang="ko-KR" altLang="en-US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 </a:t>
            </a:r>
            <a:r>
              <a:rPr lang="ko-KR" altLang="en-US" sz="1600" dirty="0">
                <a:solidFill>
                  <a:srgbClr val="0D0D0D"/>
                </a:solidFill>
                <a:highlight>
                  <a:srgbClr val="FFFFFF"/>
                </a:highlight>
              </a:rPr>
              <a:t>→ ⓐ </a:t>
            </a:r>
            <a:r>
              <a:rPr lang="en-US" altLang="ko-KR" sz="1600" dirty="0">
                <a:solidFill>
                  <a:srgbClr val="0D0D0D"/>
                </a:solidFill>
                <a:highlight>
                  <a:srgbClr val="FFFFFF"/>
                </a:highlight>
              </a:rPr>
              <a:t>(</a:t>
            </a:r>
            <a:r>
              <a:rPr lang="ko-KR" altLang="en-US" sz="1600" dirty="0">
                <a:solidFill>
                  <a:srgbClr val="0D0D0D"/>
                </a:solidFill>
                <a:highlight>
                  <a:srgbClr val="FFFFFF"/>
                </a:highlight>
              </a:rPr>
              <a:t>상태 값에 따라 기능 차이</a:t>
            </a:r>
            <a:r>
              <a:rPr lang="en-US" altLang="ko-KR" sz="1600" dirty="0">
                <a:solidFill>
                  <a:srgbClr val="0D0D0D"/>
                </a:solidFill>
                <a:highlight>
                  <a:srgbClr val="FFFFFF"/>
                </a:highlight>
              </a:rPr>
              <a:t>)</a:t>
            </a:r>
          </a:p>
          <a:p>
            <a:pPr marL="0" indent="0" algn="l">
              <a:buNone/>
            </a:pPr>
            <a:r>
              <a:rPr lang="en-US" altLang="ko-KR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② Board</a:t>
            </a:r>
            <a:r>
              <a:rPr lang="ko-KR" altLang="en-US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의 상태 값이 표시됨</a:t>
            </a:r>
            <a:r>
              <a:rPr lang="en-US" altLang="ko-KR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.</a:t>
            </a:r>
          </a:p>
          <a:p>
            <a:pPr marL="0" indent="0" algn="l">
              <a:buNone/>
            </a:pPr>
            <a:r>
              <a:rPr lang="en-US" altLang="ko-KR" sz="1600" dirty="0">
                <a:solidFill>
                  <a:srgbClr val="0D0D0D"/>
                </a:solidFill>
                <a:highlight>
                  <a:srgbClr val="FFFFFF"/>
                </a:highlight>
              </a:rPr>
              <a:t>           </a:t>
            </a:r>
            <a:r>
              <a:rPr lang="en-US" altLang="ko-KR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(‘</a:t>
            </a:r>
            <a:r>
              <a:rPr lang="ko-KR" altLang="en-US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진행 중</a:t>
            </a:r>
            <a:r>
              <a:rPr lang="en-US" altLang="ko-KR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’</a:t>
            </a:r>
            <a:r>
              <a:rPr lang="ko-KR" altLang="en-US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인 경우에만 참여 가능</a:t>
            </a:r>
            <a:r>
              <a:rPr lang="en-US" altLang="ko-KR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)</a:t>
            </a:r>
          </a:p>
          <a:p>
            <a:pPr marL="0" indent="0" algn="l">
              <a:buNone/>
            </a:pPr>
            <a:r>
              <a:rPr lang="en-US" altLang="ko-KR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③ </a:t>
            </a:r>
            <a:r>
              <a:rPr lang="ko-KR" altLang="en-US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해당 보드의 참여자 수 표시</a:t>
            </a:r>
            <a:endParaRPr lang="en-US" altLang="ko-KR" sz="1600" b="0" i="0" dirty="0">
              <a:solidFill>
                <a:srgbClr val="0D0D0D"/>
              </a:solidFill>
              <a:effectLst/>
              <a:highlight>
                <a:srgbClr val="FFFFFF"/>
              </a:highlight>
            </a:endParaRPr>
          </a:p>
          <a:p>
            <a:pPr marL="0" indent="0" algn="l">
              <a:buNone/>
            </a:pPr>
            <a:r>
              <a:rPr lang="en-US" altLang="ko-KR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④ </a:t>
            </a:r>
            <a:r>
              <a:rPr lang="ko-KR" altLang="en-US" sz="16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보드 상세 페이지로 이동</a:t>
            </a:r>
            <a:endParaRPr lang="en-US" altLang="ko-KR" sz="1600" b="0" i="0" dirty="0">
              <a:solidFill>
                <a:srgbClr val="0D0D0D"/>
              </a:solidFill>
              <a:effectLst/>
              <a:highlight>
                <a:srgbClr val="FFFFFF"/>
              </a:highlight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9FEC34FC-732C-EDE3-CCDF-F5399AAE5F34}"/>
              </a:ext>
            </a:extLst>
          </p:cNvPr>
          <p:cNvSpPr/>
          <p:nvPr/>
        </p:nvSpPr>
        <p:spPr>
          <a:xfrm>
            <a:off x="3549351" y="5251435"/>
            <a:ext cx="158404" cy="1492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4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9920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추가 </a:t>
            </a:r>
            <a:r>
              <a:rPr lang="ko-KR" altLang="en-US" dirty="0" err="1"/>
              <a:t>기능창</a:t>
            </a:r>
            <a:endParaRPr lang="ko-KR" altLang="en-US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6" name="내용 개체 틀 4">
            <a:extLst>
              <a:ext uri="{FF2B5EF4-FFF2-40B4-BE49-F238E27FC236}">
                <a16:creationId xmlns:a16="http://schemas.microsoft.com/office/drawing/2014/main" id="{4064DA41-9FBC-707A-44F8-7C8D25AA4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3433" y="1979158"/>
            <a:ext cx="3983445" cy="3099653"/>
          </a:xfrm>
        </p:spPr>
        <p:txBody>
          <a:bodyPr anchor="t"/>
          <a:lstStyle/>
          <a:p>
            <a:pPr algn="l"/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생성된 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Board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에 대한 추가 기능이며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, 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상태 값에 따라 기능이 다름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① 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대기 중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: 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버튼을 클릭하면 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Board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가 시작되고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, 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참여자가 참여할 수 있음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② 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진행 중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: 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종료하기 클릭 시 보드가 종료되어 참여자가 더 이상 참여할 수 없음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③ 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진행 중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: 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복사하기 클릭 시 진행자가 등록한 포스트만 복사되고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, 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상태 값은 진행 중으로 복사됨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④ 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종료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:  Board 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정보 클릭 시 ⓐ</a:t>
            </a:r>
            <a:r>
              <a:rPr lang="ko-KR" altLang="en-US" sz="1400" b="0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팝업창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 표시</a:t>
            </a:r>
            <a:r>
              <a:rPr lang="en-US" altLang="ko-KR" sz="1400" dirty="0">
                <a:solidFill>
                  <a:srgbClr val="0D0D0D"/>
                </a:solidFill>
                <a:highlight>
                  <a:srgbClr val="FFFFFF"/>
                </a:highlight>
              </a:rPr>
              <a:t>.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 QR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코드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, URL 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및 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PIN 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번호 복사 및 공유 가능 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(</a:t>
            </a:r>
            <a:r>
              <a:rPr lang="ko-KR" altLang="en-US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ⓑ버튼</a:t>
            </a:r>
            <a:r>
              <a:rPr lang="en-US" altLang="ko-KR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구글 클래스 룸에 공유 버튼을 클릭하면 구글 클래스 룸에 공유되며</a:t>
            </a:r>
            <a:r>
              <a:rPr lang="en-US" altLang="ko-KR" sz="12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, QR</a:t>
            </a:r>
            <a:r>
              <a:rPr lang="ko-KR" altLang="en-US" sz="12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코드 다운로드 시 해당 보드의 </a:t>
            </a:r>
            <a:r>
              <a:rPr lang="en-US" altLang="ko-KR" sz="12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QR</a:t>
            </a:r>
            <a:r>
              <a:rPr lang="ko-KR" altLang="en-US" sz="12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코드가 다운로드됨</a:t>
            </a:r>
            <a:r>
              <a:rPr lang="en-US" altLang="ko-KR" sz="12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엑셀 다운로드 클릭 시 해당 보드에 등록된 모든 포스트와 댓글 정보가 엑셀로 다운로드됨</a:t>
            </a:r>
            <a:r>
              <a:rPr lang="en-US" altLang="ko-KR" sz="12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.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25ECEF5-EA70-1A2D-F072-3CA8AD9FF4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9" y="2014961"/>
            <a:ext cx="7262781" cy="389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0200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Board </a:t>
            </a:r>
            <a:r>
              <a:rPr lang="ko-KR" altLang="en-US" dirty="0"/>
              <a:t>기본설정 </a:t>
            </a:r>
            <a:r>
              <a:rPr lang="en-US" altLang="ko-KR" dirty="0"/>
              <a:t>(1)</a:t>
            </a:r>
            <a:endParaRPr lang="ko-KR" altLang="en-US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7C35AFF9-D9B4-5DB4-9242-51ACAA5E0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6E3333CA-7AFB-6B32-B58D-EAB4A826B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99" y="1825625"/>
            <a:ext cx="9313333" cy="469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810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Board </a:t>
            </a:r>
            <a:r>
              <a:rPr lang="ko-KR" altLang="en-US" dirty="0"/>
              <a:t>기본설정 </a:t>
            </a:r>
            <a:r>
              <a:rPr lang="en-US" altLang="ko-KR" dirty="0"/>
              <a:t>(2)</a:t>
            </a:r>
            <a:endParaRPr lang="ko-KR" altLang="en-US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B5A97698-D6C2-8C13-1106-BF312375EB9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122" y="2140277"/>
            <a:ext cx="7142477" cy="3871374"/>
          </a:xfrm>
          <a:prstGeom prst="rect">
            <a:avLst/>
          </a:prstGeom>
        </p:spPr>
      </p:pic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48634A8-FB80-653D-B59D-148F44227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8766" y="2427892"/>
            <a:ext cx="3983445" cy="3099653"/>
          </a:xfrm>
        </p:spPr>
        <p:txBody>
          <a:bodyPr anchor="t"/>
          <a:lstStyle/>
          <a:p>
            <a:pPr algn="l"/>
            <a:r>
              <a:rPr lang="en-US" altLang="ko-KR" sz="1600" b="0" i="0" dirty="0">
                <a:solidFill>
                  <a:srgbClr val="0D0D0D"/>
                </a:solidFill>
                <a:effectLst/>
              </a:rPr>
              <a:t>Board </a:t>
            </a:r>
            <a:r>
              <a:rPr lang="ko-KR" altLang="en-US" sz="1600" b="0" i="0" dirty="0">
                <a:solidFill>
                  <a:srgbClr val="0D0D0D"/>
                </a:solidFill>
                <a:effectLst/>
              </a:rPr>
              <a:t>기본 설정 </a:t>
            </a:r>
            <a:r>
              <a:rPr lang="en-US" altLang="ko-KR" sz="1600" b="0" i="0" dirty="0">
                <a:solidFill>
                  <a:srgbClr val="0D0D0D"/>
                </a:solidFill>
                <a:effectLst/>
              </a:rPr>
              <a:t>– </a:t>
            </a:r>
            <a:r>
              <a:rPr lang="ko-KR" altLang="en-US" sz="1600" b="0" i="0" dirty="0">
                <a:solidFill>
                  <a:srgbClr val="0D0D0D"/>
                </a:solidFill>
                <a:effectLst/>
              </a:rPr>
              <a:t>닉네임 입력 기능</a:t>
            </a:r>
          </a:p>
          <a:p>
            <a:pPr algn="l"/>
            <a:r>
              <a:rPr lang="en-US" altLang="ko-KR" sz="1600" b="0" i="0" dirty="0">
                <a:solidFill>
                  <a:srgbClr val="0D0D0D"/>
                </a:solidFill>
                <a:effectLst/>
              </a:rPr>
              <a:t>※ </a:t>
            </a:r>
            <a:r>
              <a:rPr lang="ko-KR" altLang="en-US" sz="1600" b="0" i="0" dirty="0">
                <a:solidFill>
                  <a:srgbClr val="0D0D0D"/>
                </a:solidFill>
                <a:effectLst/>
              </a:rPr>
              <a:t>닉네임 입력만 사용하는 경우</a:t>
            </a:r>
            <a:r>
              <a:rPr lang="en-US" altLang="ko-KR" sz="1600" b="0" i="0" dirty="0">
                <a:solidFill>
                  <a:srgbClr val="0D0D0D"/>
                </a:solidFill>
                <a:effectLst/>
              </a:rPr>
              <a:t>, </a:t>
            </a:r>
            <a:r>
              <a:rPr lang="ko-KR" altLang="en-US" sz="1600" b="0" i="0" dirty="0">
                <a:solidFill>
                  <a:srgbClr val="0D0D0D"/>
                </a:solidFill>
                <a:effectLst/>
              </a:rPr>
              <a:t>컴퓨터를 </a:t>
            </a:r>
            <a:r>
              <a:rPr lang="ko-KR" altLang="en-US" sz="1600" b="0" i="0" dirty="0" err="1">
                <a:solidFill>
                  <a:srgbClr val="0D0D0D"/>
                </a:solidFill>
                <a:effectLst/>
              </a:rPr>
              <a:t>재부팅하거나</a:t>
            </a:r>
            <a:r>
              <a:rPr lang="ko-KR" altLang="en-US" sz="1600" b="0" i="0" dirty="0">
                <a:solidFill>
                  <a:srgbClr val="0D0D0D"/>
                </a:solidFill>
                <a:effectLst/>
              </a:rPr>
              <a:t> 세션이 끊기면 동일한 닉네임을 사용할 수 없음</a:t>
            </a:r>
            <a:r>
              <a:rPr lang="en-US" altLang="ko-KR" sz="1600" b="0" i="0" dirty="0">
                <a:solidFill>
                  <a:srgbClr val="0D0D0D"/>
                </a:solidFill>
                <a:effectLst/>
              </a:rPr>
              <a:t>.</a:t>
            </a:r>
          </a:p>
          <a:p>
            <a:pPr algn="l"/>
            <a:r>
              <a:rPr lang="ko-KR" altLang="en-US" sz="1600" dirty="0">
                <a:solidFill>
                  <a:srgbClr val="0D0D0D"/>
                </a:solidFill>
              </a:rPr>
              <a:t>그것은 선생님들께 </a:t>
            </a:r>
            <a:r>
              <a:rPr lang="ko-KR" altLang="en-US" sz="1600" b="1" dirty="0">
                <a:solidFill>
                  <a:srgbClr val="0070C0"/>
                </a:solidFill>
              </a:rPr>
              <a:t>참혹한 결과</a:t>
            </a:r>
            <a:r>
              <a:rPr lang="ko-KR" altLang="en-US" sz="1600" dirty="0">
                <a:solidFill>
                  <a:srgbClr val="0D0D0D"/>
                </a:solidFill>
              </a:rPr>
              <a:t>를</a:t>
            </a:r>
            <a:r>
              <a:rPr lang="en-US" altLang="ko-KR" sz="1600" dirty="0">
                <a:solidFill>
                  <a:srgbClr val="0D0D0D"/>
                </a:solidFill>
              </a:rPr>
              <a:t>….</a:t>
            </a:r>
            <a:endParaRPr lang="en-US" altLang="ko-KR" sz="1600" b="0" i="0" dirty="0">
              <a:solidFill>
                <a:srgbClr val="0D0D0D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259791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개별 </a:t>
            </a:r>
            <a:r>
              <a:rPr lang="en-US" altLang="ko-KR" dirty="0"/>
              <a:t>Board </a:t>
            </a:r>
            <a:r>
              <a:rPr lang="ko-KR" altLang="en-US" dirty="0"/>
              <a:t>설정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48634A8-FB80-653D-B59D-148F44227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0046" y="3958036"/>
            <a:ext cx="3983445" cy="3099653"/>
          </a:xfrm>
        </p:spPr>
        <p:txBody>
          <a:bodyPr anchor="t"/>
          <a:lstStyle/>
          <a:p>
            <a:pPr algn="l"/>
            <a:r>
              <a:rPr lang="ko-KR" altLang="en-US" sz="1600" dirty="0">
                <a:solidFill>
                  <a:srgbClr val="0D0D0D"/>
                </a:solidFill>
                <a:highlight>
                  <a:srgbClr val="E3F3FD"/>
                </a:highlight>
              </a:rPr>
              <a:t>게시글 승인 기능</a:t>
            </a:r>
            <a:r>
              <a:rPr lang="en-US" altLang="ko-KR" sz="1600" dirty="0">
                <a:solidFill>
                  <a:srgbClr val="0D0D0D"/>
                </a:solidFill>
                <a:highlight>
                  <a:srgbClr val="E3F3FD"/>
                </a:highlight>
              </a:rPr>
              <a:t>: </a:t>
            </a:r>
            <a:r>
              <a:rPr lang="ko-KR" altLang="en-US" sz="1600" dirty="0">
                <a:solidFill>
                  <a:srgbClr val="0D0D0D"/>
                </a:solidFill>
                <a:highlight>
                  <a:srgbClr val="E3F3FD"/>
                </a:highlight>
              </a:rPr>
              <a:t>수행평가에서 활용 가능</a:t>
            </a:r>
            <a:endParaRPr lang="en-US" altLang="ko-KR" sz="1600" dirty="0">
              <a:solidFill>
                <a:srgbClr val="0D0D0D"/>
              </a:solidFill>
              <a:highlight>
                <a:srgbClr val="E3F3FD"/>
              </a:highlight>
            </a:endParaRPr>
          </a:p>
          <a:p>
            <a:pPr algn="l"/>
            <a:r>
              <a:rPr lang="ko-KR" altLang="en-US" sz="1600" dirty="0">
                <a:solidFill>
                  <a:srgbClr val="0D0D0D"/>
                </a:solidFill>
                <a:highlight>
                  <a:srgbClr val="E3F3FD"/>
                </a:highlight>
              </a:rPr>
              <a:t>제출 기한 종료 후 일괄 공개 등</a:t>
            </a:r>
            <a:endParaRPr lang="en-US" altLang="ko-KR" sz="1600" dirty="0">
              <a:solidFill>
                <a:srgbClr val="0D0D0D"/>
              </a:solidFill>
              <a:highlight>
                <a:srgbClr val="E3F3FD"/>
              </a:highlight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894AD4CB-690C-2581-A29D-19AE89B50E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7557" y="1946783"/>
            <a:ext cx="2388034" cy="3561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0418F19-4F05-50D7-ED01-5498E60659B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8289" y="1946782"/>
            <a:ext cx="2751759" cy="35807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8591092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개별 보드 만들기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AE53FD04-265E-6F3B-F169-A1E28DC93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625" y="2212813"/>
            <a:ext cx="10213848" cy="2727156"/>
          </a:xfrm>
          <a:prstGeom prst="rect">
            <a:avLst/>
          </a:prstGeom>
        </p:spPr>
      </p:pic>
      <p:sp>
        <p:nvSpPr>
          <p:cNvPr id="10" name="타원 9">
            <a:extLst>
              <a:ext uri="{FF2B5EF4-FFF2-40B4-BE49-F238E27FC236}">
                <a16:creationId xmlns:a16="http://schemas.microsoft.com/office/drawing/2014/main" id="{A0DEE176-1DE4-A071-C5AE-B343F4968E70}"/>
              </a:ext>
            </a:extLst>
          </p:cNvPr>
          <p:cNvSpPr/>
          <p:nvPr/>
        </p:nvSpPr>
        <p:spPr>
          <a:xfrm>
            <a:off x="4814691" y="3307841"/>
            <a:ext cx="1281309" cy="12322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 descr="노랑, 삼각형, 별, 천문학이(가) 표시된 사진&#10;&#10;자동 생성된 설명">
            <a:extLst>
              <a:ext uri="{FF2B5EF4-FFF2-40B4-BE49-F238E27FC236}">
                <a16:creationId xmlns:a16="http://schemas.microsoft.com/office/drawing/2014/main" id="{A91C7D10-D722-B236-ABCC-53DBB49E2D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8712" y="4225098"/>
            <a:ext cx="397305" cy="39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5913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en-US" altLang="ko-KR" dirty="0"/>
              <a:t>Board</a:t>
            </a:r>
            <a:r>
              <a:rPr lang="ko-KR" altLang="en-US" dirty="0"/>
              <a:t>를 활용한 플립 러닝</a:t>
            </a:r>
            <a:r>
              <a:rPr lang="en-US" altLang="ko-KR" dirty="0"/>
              <a:t> </a:t>
            </a:r>
            <a:r>
              <a:rPr lang="ko-KR" altLang="en-US" dirty="0"/>
              <a:t>수업 설계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3" name="내용 개체 틀 4">
            <a:extLst>
              <a:ext uri="{FF2B5EF4-FFF2-40B4-BE49-F238E27FC236}">
                <a16:creationId xmlns:a16="http://schemas.microsoft.com/office/drawing/2014/main" id="{B101951F-D6C4-7B03-70BD-D04FC50A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9636" y="2469877"/>
            <a:ext cx="4984492" cy="3293409"/>
          </a:xfrm>
        </p:spPr>
        <p:txBody>
          <a:bodyPr anchor="t"/>
          <a:lstStyle/>
          <a:p>
            <a:r>
              <a:rPr lang="ko-KR" altLang="en-US" sz="2400" dirty="0" err="1"/>
              <a:t>인트로</a:t>
            </a:r>
            <a:r>
              <a:rPr lang="ko-KR" altLang="en-US" sz="2400" dirty="0"/>
              <a:t> 동영상 </a:t>
            </a:r>
            <a:endParaRPr lang="en-US" altLang="ko-KR" sz="2400" dirty="0"/>
          </a:p>
          <a:p>
            <a:r>
              <a:rPr lang="en-US" altLang="ko-KR" sz="2400" dirty="0"/>
              <a:t>Word Cloud:</a:t>
            </a:r>
            <a:r>
              <a:rPr lang="ko-KR" altLang="en-US" sz="2400" dirty="0"/>
              <a:t> 동기화</a:t>
            </a:r>
            <a:endParaRPr lang="en-US" altLang="ko-KR" sz="2400" dirty="0"/>
          </a:p>
          <a:p>
            <a:r>
              <a:rPr lang="en-US" altLang="ko-KR" sz="2400" dirty="0"/>
              <a:t>Poll: </a:t>
            </a:r>
            <a:r>
              <a:rPr lang="ko-KR" altLang="en-US" sz="2400" dirty="0"/>
              <a:t>진단 평가</a:t>
            </a:r>
            <a:endParaRPr lang="en-US" altLang="ko-KR" sz="2400" dirty="0"/>
          </a:p>
          <a:p>
            <a:r>
              <a:rPr lang="en-US" altLang="ko-KR" sz="2400" dirty="0"/>
              <a:t>Video + Mission: </a:t>
            </a:r>
            <a:r>
              <a:rPr lang="ko-KR" altLang="en-US" sz="2400" dirty="0"/>
              <a:t>수업 내용 전개</a:t>
            </a:r>
            <a:endParaRPr lang="en-US" altLang="ko-KR" sz="2400" dirty="0"/>
          </a:p>
          <a:p>
            <a:r>
              <a:rPr lang="en-US" altLang="ko-KR" sz="2400" dirty="0"/>
              <a:t>Show + Mission: </a:t>
            </a:r>
            <a:r>
              <a:rPr lang="ko-KR" altLang="en-US" sz="2400" dirty="0"/>
              <a:t>형성 평가</a:t>
            </a:r>
            <a:r>
              <a:rPr lang="en-US" altLang="ko-KR" sz="2400" dirty="0"/>
              <a:t> </a:t>
            </a:r>
          </a:p>
          <a:p>
            <a:r>
              <a:rPr lang="ko-KR" altLang="en-US" sz="2400" dirty="0"/>
              <a:t>담벼락 </a:t>
            </a:r>
            <a:r>
              <a:rPr lang="en-US" altLang="ko-KR" sz="2400" dirty="0"/>
              <a:t>or </a:t>
            </a:r>
            <a:r>
              <a:rPr lang="ko-KR" altLang="en-US" sz="2400" dirty="0"/>
              <a:t>컬렉션 </a:t>
            </a:r>
            <a:r>
              <a:rPr lang="en-US" altLang="ko-KR" sz="2400" dirty="0"/>
              <a:t>: </a:t>
            </a:r>
            <a:r>
              <a:rPr lang="ko-KR" altLang="en-US" sz="2400" dirty="0"/>
              <a:t>느낀 점</a:t>
            </a:r>
            <a:r>
              <a:rPr lang="en-US" altLang="ko-KR" sz="2400" dirty="0"/>
              <a:t>, </a:t>
            </a:r>
            <a:r>
              <a:rPr lang="ko-KR" altLang="en-US" sz="2400" dirty="0"/>
              <a:t>학습 요약</a:t>
            </a:r>
            <a:endParaRPr lang="en-US" altLang="ko-KR" sz="2400" dirty="0"/>
          </a:p>
          <a:p>
            <a:r>
              <a:rPr lang="ko-KR" altLang="en-US" sz="2400" b="1" dirty="0">
                <a:solidFill>
                  <a:srgbClr val="0070C0"/>
                </a:solidFill>
              </a:rPr>
              <a:t>수행 평가에 포트폴리오 명목으로 학습 참여 반영</a:t>
            </a:r>
            <a:endParaRPr lang="en-US" altLang="ko-KR" sz="2400" b="1" dirty="0">
              <a:solidFill>
                <a:srgbClr val="0070C0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256E007-56B0-078C-C430-9579361376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752" y="2284957"/>
            <a:ext cx="6614160" cy="316476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DE8FB8E-F1A6-704F-3F87-F5D8391999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036" y="3110972"/>
            <a:ext cx="1751362" cy="2446848"/>
          </a:xfrm>
          <a:prstGeom prst="rect">
            <a:avLst/>
          </a:prstGeom>
        </p:spPr>
      </p:pic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79A3BD46-C67F-4270-37B0-DC4CB0FEA0F5}"/>
              </a:ext>
            </a:extLst>
          </p:cNvPr>
          <p:cNvSpPr/>
          <p:nvPr/>
        </p:nvSpPr>
        <p:spPr>
          <a:xfrm rot="20055189">
            <a:off x="848881" y="4391210"/>
            <a:ext cx="1350238" cy="375536"/>
          </a:xfrm>
          <a:prstGeom prst="rightArrow">
            <a:avLst>
              <a:gd name="adj1" fmla="val 35758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47165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수업 활용 예시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  <p:sp>
        <p:nvSpPr>
          <p:cNvPr id="3" name="내용 개체 틀 4">
            <a:extLst>
              <a:ext uri="{FF2B5EF4-FFF2-40B4-BE49-F238E27FC236}">
                <a16:creationId xmlns:a16="http://schemas.microsoft.com/office/drawing/2014/main" id="{B101951F-D6C4-7B03-70BD-D04FC50A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9" y="2369293"/>
            <a:ext cx="9784468" cy="3293409"/>
          </a:xfrm>
        </p:spPr>
        <p:txBody>
          <a:bodyPr anchor="t"/>
          <a:lstStyle/>
          <a:p>
            <a:r>
              <a:rPr lang="ko-KR" altLang="en-US" sz="2400" b="1" dirty="0">
                <a:solidFill>
                  <a:srgbClr val="0070C0"/>
                </a:solidFill>
              </a:rPr>
              <a:t>음악 수업 예시</a:t>
            </a:r>
            <a:endParaRPr lang="en-US" altLang="ko-KR" sz="2400" b="1" dirty="0">
              <a:solidFill>
                <a:srgbClr val="0070C0"/>
              </a:solidFill>
            </a:endParaRPr>
          </a:p>
          <a:p>
            <a:r>
              <a:rPr lang="en-US" altLang="ko-KR" sz="2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https://www.quizn.show/pbd/search/boardview/53476</a:t>
            </a:r>
            <a:endParaRPr lang="en-US" altLang="ko-KR" sz="2400" dirty="0"/>
          </a:p>
          <a:p>
            <a:endParaRPr lang="en-US" altLang="ko-KR" sz="2400" dirty="0"/>
          </a:p>
          <a:p>
            <a:r>
              <a:rPr lang="ko-KR" altLang="en-US" sz="2400" b="1" dirty="0">
                <a:solidFill>
                  <a:srgbClr val="0070C0"/>
                </a:solidFill>
              </a:rPr>
              <a:t>지구과학 수업 예시</a:t>
            </a:r>
            <a:endParaRPr lang="en-US" altLang="ko-KR" sz="2400" b="1" dirty="0">
              <a:solidFill>
                <a:srgbClr val="0070C0"/>
              </a:solidFill>
            </a:endParaRPr>
          </a:p>
          <a:p>
            <a:r>
              <a:rPr lang="en-US" altLang="ko-KR" sz="24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https://www.quizn.show/pbd/search/boardview/48824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25676577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64516" y="3162262"/>
            <a:ext cx="7062968" cy="533475"/>
          </a:xfrm>
        </p:spPr>
        <p:txBody>
          <a:bodyPr anchor="t">
            <a:normAutofit fontScale="90000"/>
          </a:bodyPr>
          <a:lstStyle/>
          <a:p>
            <a:pPr algn="ctr"/>
            <a:r>
              <a:rPr lang="ko-KR" altLang="en-US" dirty="0"/>
              <a:t>감사합니다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B1193F0-FE99-E963-90B8-0A004CD4199A}"/>
              </a:ext>
            </a:extLst>
          </p:cNvPr>
          <p:cNvGrpSpPr/>
          <p:nvPr/>
        </p:nvGrpSpPr>
        <p:grpSpPr>
          <a:xfrm>
            <a:off x="66456" y="75297"/>
            <a:ext cx="12059088" cy="369332"/>
            <a:chOff x="66456" y="75297"/>
            <a:chExt cx="12059088" cy="36933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C092C33-7515-B90E-51E2-763A7BC93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56" y="75297"/>
              <a:ext cx="2915087" cy="3693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3E179-4776-ED33-FB4F-2605B9519075}"/>
                </a:ext>
              </a:extLst>
            </p:cNvPr>
            <p:cNvSpPr txBox="1"/>
            <p:nvPr/>
          </p:nvSpPr>
          <p:spPr>
            <a:xfrm>
              <a:off x="8391745" y="75297"/>
              <a:ext cx="3733799" cy="338554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/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남면초등학교 교직원 연수 </a:t>
              </a:r>
              <a:r>
                <a:rPr lang="en-US" altLang="ko-KR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- </a:t>
              </a:r>
              <a:r>
                <a:rPr lang="ko-KR" altLang="en-US" sz="1600" dirty="0">
                  <a:latin typeface="나눔스퀘어" panose="020B0600000101010101" pitchFamily="50" charset="-127"/>
                  <a:ea typeface="나눔스퀘어" panose="020B0600000101010101" pitchFamily="50" charset="-127"/>
                  <a:cs typeface="ADLaM Display" panose="020F0502020204030204" pitchFamily="2" charset="0"/>
                </a:rPr>
                <a:t>김민기 선생님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8996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5349</TotalTime>
  <Words>1586</Words>
  <Application>Microsoft Office PowerPoint</Application>
  <PresentationFormat>와이드스크린</PresentationFormat>
  <Paragraphs>292</Paragraphs>
  <Slides>50</Slides>
  <Notes>43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6" baseType="lpstr">
      <vt:lpstr>나눔스퀘어</vt:lpstr>
      <vt:lpstr>나눔스퀘어 Bold</vt:lpstr>
      <vt:lpstr>Arial</vt:lpstr>
      <vt:lpstr>나눔스퀘어 ExtraBold</vt:lpstr>
      <vt:lpstr>맑은 고딕</vt:lpstr>
      <vt:lpstr>Office 테마</vt:lpstr>
      <vt:lpstr>에듀테크 활용 수업의 설계 퀴즈앤을 활용한 학습자 참여형 거꾸로 수업 설계</vt:lpstr>
      <vt:lpstr>김민기 선생님</vt:lpstr>
      <vt:lpstr>왜 퀴즈앤인가?</vt:lpstr>
      <vt:lpstr>종합 에듀테크 플랫폼</vt:lpstr>
      <vt:lpstr>Board</vt:lpstr>
      <vt:lpstr>Play, Mission</vt:lpstr>
      <vt:lpstr>Play</vt:lpstr>
      <vt:lpstr>Play 옵션</vt:lpstr>
      <vt:lpstr>Mission</vt:lpstr>
      <vt:lpstr>Mission</vt:lpstr>
      <vt:lpstr>PowerPoint 프레젠테이션</vt:lpstr>
      <vt:lpstr>Show: 총 10가지의 퀴즈 유형 제공</vt:lpstr>
      <vt:lpstr>Show ① 선택형</vt:lpstr>
      <vt:lpstr>Show ② OX형</vt:lpstr>
      <vt:lpstr>Show ③ 단답형</vt:lpstr>
      <vt:lpstr>Show ④ 영상</vt:lpstr>
      <vt:lpstr>Show ⑤ Word Cloud</vt:lpstr>
      <vt:lpstr>Show를 Mission으로 만들기</vt:lpstr>
      <vt:lpstr>Show Mission 국룰 세팅</vt:lpstr>
      <vt:lpstr>만든 Show 미션은 Report &gt; Show 진행결과 탭에..</vt:lpstr>
      <vt:lpstr>Reports &gt; Show 진행결과 &gt; 자세히 보기</vt:lpstr>
      <vt:lpstr>Show 만들기 실습 – Mission까지 만들어 보아요~!</vt:lpstr>
      <vt:lpstr>PowerPoint 프레젠테이션</vt:lpstr>
      <vt:lpstr>My Video – 생성된 Video가 있는 경우</vt:lpstr>
      <vt:lpstr>My Video – 생성된 Video가 없는 경우</vt:lpstr>
      <vt:lpstr>Video 만들기</vt:lpstr>
      <vt:lpstr>Video 만들기</vt:lpstr>
      <vt:lpstr>Video에 Quiz 추가하기</vt:lpstr>
      <vt:lpstr>Video에 Quiz 추가하기</vt:lpstr>
      <vt:lpstr>Video에 Quiz 추가하기</vt:lpstr>
      <vt:lpstr>Video에 Quiz 추가하기</vt:lpstr>
      <vt:lpstr>Video에 Quiz 추가하기</vt:lpstr>
      <vt:lpstr>Video에 Quiz 추가하기</vt:lpstr>
      <vt:lpstr>Video를 Mission으로 만들기</vt:lpstr>
      <vt:lpstr>Video Mission 국룰 세팅</vt:lpstr>
      <vt:lpstr>만든 Video 미션은 Report &gt; Video 진행결과 탭에..</vt:lpstr>
      <vt:lpstr>Reports &gt; Video 진행결과 &gt; 자세히 보기</vt:lpstr>
      <vt:lpstr>Video 만들기 실습 - Mission까지 만들어 보아요~!</vt:lpstr>
      <vt:lpstr>PowerPoint 프레젠테이션</vt:lpstr>
      <vt:lpstr>My Board – 생성된 보드가 있는 경우</vt:lpstr>
      <vt:lpstr>Board: 총 12종의 템플릿 제공</vt:lpstr>
      <vt:lpstr>My Board – 생성된 보드가 있는 경우</vt:lpstr>
      <vt:lpstr>추가 기능창</vt:lpstr>
      <vt:lpstr>Board 기본설정 (1)</vt:lpstr>
      <vt:lpstr>Board 기본설정 (2)</vt:lpstr>
      <vt:lpstr>개별 Board 설정</vt:lpstr>
      <vt:lpstr>개별 보드 만들기</vt:lpstr>
      <vt:lpstr>Board를 활용한 플립 러닝 수업 설계</vt:lpstr>
      <vt:lpstr>수업 활용 예시</vt:lpstr>
      <vt:lpstr>감사합니다.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김민기</dc:creator>
  <cp:lastModifiedBy>김민기</cp:lastModifiedBy>
  <cp:revision>281</cp:revision>
  <cp:lastPrinted>2024-07-17T05:43:59Z</cp:lastPrinted>
  <dcterms:created xsi:type="dcterms:W3CDTF">2020-04-02T03:00:06Z</dcterms:created>
  <dcterms:modified xsi:type="dcterms:W3CDTF">2024-12-03T04:38:34Z</dcterms:modified>
</cp:coreProperties>
</file>