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59" r:id="rId4"/>
    <p:sldId id="260" r:id="rId5"/>
    <p:sldId id="263"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20ACD1"/>
    <a:srgbClr val="33C5E1"/>
    <a:srgbClr val="038BB8"/>
    <a:srgbClr val="78C7CE"/>
    <a:srgbClr val="CDF6E6"/>
    <a:srgbClr val="5D807C"/>
    <a:srgbClr val="7DA59B"/>
    <a:srgbClr val="9900CC"/>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DF8F43-1B1F-4B15-8040-B72E2FE62945}" v="9" dt="2025-06-16T07:34:09.4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51" autoAdjust="0"/>
    <p:restoredTop sz="94660"/>
  </p:normalViewPr>
  <p:slideViewPr>
    <p:cSldViewPr snapToGrid="0">
      <p:cViewPr varScale="1">
        <p:scale>
          <a:sx n="67" d="100"/>
          <a:sy n="67" d="100"/>
        </p:scale>
        <p:origin x="228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grath, Sam @ Edinburgh" userId="cc3d7076-90b3-4bff-b035-d3f6dd70ed91" providerId="ADAL" clId="{36DF8F43-1B1F-4B15-8040-B72E2FE62945}"/>
    <pc:docChg chg="modSld">
      <pc:chgData name="Mcgrath, Sam @ Edinburgh" userId="cc3d7076-90b3-4bff-b035-d3f6dd70ed91" providerId="ADAL" clId="{36DF8F43-1B1F-4B15-8040-B72E2FE62945}" dt="2025-06-16T07:33:30.600" v="66" actId="20577"/>
      <pc:docMkLst>
        <pc:docMk/>
      </pc:docMkLst>
      <pc:sldChg chg="modSp mod">
        <pc:chgData name="Mcgrath, Sam @ Edinburgh" userId="cc3d7076-90b3-4bff-b035-d3f6dd70ed91" providerId="ADAL" clId="{36DF8F43-1B1F-4B15-8040-B72E2FE62945}" dt="2025-06-16T07:33:02.139" v="44" actId="115"/>
        <pc:sldMkLst>
          <pc:docMk/>
          <pc:sldMk cId="865830585" sldId="263"/>
        </pc:sldMkLst>
        <pc:spChg chg="mod">
          <ac:chgData name="Mcgrath, Sam @ Edinburgh" userId="cc3d7076-90b3-4bff-b035-d3f6dd70ed91" providerId="ADAL" clId="{36DF8F43-1B1F-4B15-8040-B72E2FE62945}" dt="2025-06-16T07:33:02.139" v="44" actId="115"/>
          <ac:spMkLst>
            <pc:docMk/>
            <pc:sldMk cId="865830585" sldId="263"/>
            <ac:spMk id="9" creationId="{54BE5CED-C80F-4134-9CBB-8F56654E4D61}"/>
          </ac:spMkLst>
        </pc:spChg>
      </pc:sldChg>
      <pc:sldChg chg="modSp mod">
        <pc:chgData name="Mcgrath, Sam @ Edinburgh" userId="cc3d7076-90b3-4bff-b035-d3f6dd70ed91" providerId="ADAL" clId="{36DF8F43-1B1F-4B15-8040-B72E2FE62945}" dt="2025-06-16T07:33:30.600" v="66" actId="20577"/>
        <pc:sldMkLst>
          <pc:docMk/>
          <pc:sldMk cId="3229335624" sldId="264"/>
        </pc:sldMkLst>
        <pc:spChg chg="mod">
          <ac:chgData name="Mcgrath, Sam @ Edinburgh" userId="cc3d7076-90b3-4bff-b035-d3f6dd70ed91" providerId="ADAL" clId="{36DF8F43-1B1F-4B15-8040-B72E2FE62945}" dt="2025-06-16T07:33:30.600" v="66" actId="20577"/>
          <ac:spMkLst>
            <pc:docMk/>
            <pc:sldMk cId="3229335624" sldId="264"/>
            <ac:spMk id="8" creationId="{B562FDF1-E143-4613-8D46-4C62F9D7B8B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18090F1-FBBA-4733-BD81-D7EFB2FCA717}" type="datetimeFigureOut">
              <a:rPr lang="en-GB" smtClean="0"/>
              <a:t>16/06/2025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6EBA681-B0E9-4586-A9B6-561D947D8889}" type="slidenum">
              <a:rPr lang="en-GB" smtClean="0"/>
              <a:t>‹#›</a:t>
            </a:fld>
            <a:endParaRPr lang="en-GB" dirty="0"/>
          </a:p>
        </p:txBody>
      </p:sp>
    </p:spTree>
    <p:extLst>
      <p:ext uri="{BB962C8B-B14F-4D97-AF65-F5344CB8AC3E}">
        <p14:creationId xmlns:p14="http://schemas.microsoft.com/office/powerpoint/2010/main" val="195011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8090F1-FBBA-4733-BD81-D7EFB2FCA717}" type="datetimeFigureOut">
              <a:rPr lang="en-GB" smtClean="0"/>
              <a:t>16/06/2025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6EBA681-B0E9-4586-A9B6-561D947D8889}" type="slidenum">
              <a:rPr lang="en-GB" smtClean="0"/>
              <a:t>‹#›</a:t>
            </a:fld>
            <a:endParaRPr lang="en-GB" dirty="0"/>
          </a:p>
        </p:txBody>
      </p:sp>
    </p:spTree>
    <p:extLst>
      <p:ext uri="{BB962C8B-B14F-4D97-AF65-F5344CB8AC3E}">
        <p14:creationId xmlns:p14="http://schemas.microsoft.com/office/powerpoint/2010/main" val="653624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8090F1-FBBA-4733-BD81-D7EFB2FCA717}" type="datetimeFigureOut">
              <a:rPr lang="en-GB" smtClean="0"/>
              <a:t>16/06/2025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6EBA681-B0E9-4586-A9B6-561D947D8889}" type="slidenum">
              <a:rPr lang="en-GB" smtClean="0"/>
              <a:t>‹#›</a:t>
            </a:fld>
            <a:endParaRPr lang="en-GB" dirty="0"/>
          </a:p>
        </p:txBody>
      </p:sp>
    </p:spTree>
    <p:extLst>
      <p:ext uri="{BB962C8B-B14F-4D97-AF65-F5344CB8AC3E}">
        <p14:creationId xmlns:p14="http://schemas.microsoft.com/office/powerpoint/2010/main" val="3261775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18090F1-FBBA-4733-BD81-D7EFB2FCA717}" type="datetimeFigureOut">
              <a:rPr lang="en-GB" smtClean="0"/>
              <a:t>16/06/2025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6EBA681-B0E9-4586-A9B6-561D947D8889}" type="slidenum">
              <a:rPr lang="en-GB" smtClean="0"/>
              <a:t>‹#›</a:t>
            </a:fld>
            <a:endParaRPr lang="en-GB" dirty="0"/>
          </a:p>
        </p:txBody>
      </p:sp>
    </p:spTree>
    <p:extLst>
      <p:ext uri="{BB962C8B-B14F-4D97-AF65-F5344CB8AC3E}">
        <p14:creationId xmlns:p14="http://schemas.microsoft.com/office/powerpoint/2010/main" val="1569556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18090F1-FBBA-4733-BD81-D7EFB2FCA717}" type="datetimeFigureOut">
              <a:rPr lang="en-GB" smtClean="0"/>
              <a:t>16/06/2025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B6EBA681-B0E9-4586-A9B6-561D947D8889}" type="slidenum">
              <a:rPr lang="en-GB" smtClean="0"/>
              <a:t>‹#›</a:t>
            </a:fld>
            <a:endParaRPr lang="en-GB" dirty="0"/>
          </a:p>
        </p:txBody>
      </p:sp>
    </p:spTree>
    <p:extLst>
      <p:ext uri="{BB962C8B-B14F-4D97-AF65-F5344CB8AC3E}">
        <p14:creationId xmlns:p14="http://schemas.microsoft.com/office/powerpoint/2010/main" val="2229604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8090F1-FBBA-4733-BD81-D7EFB2FCA717}" type="datetimeFigureOut">
              <a:rPr lang="en-GB" smtClean="0"/>
              <a:t>16/06/2025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B6EBA681-B0E9-4586-A9B6-561D947D8889}" type="slidenum">
              <a:rPr lang="en-GB" smtClean="0"/>
              <a:t>‹#›</a:t>
            </a:fld>
            <a:endParaRPr lang="en-GB" dirty="0"/>
          </a:p>
        </p:txBody>
      </p:sp>
    </p:spTree>
    <p:extLst>
      <p:ext uri="{BB962C8B-B14F-4D97-AF65-F5344CB8AC3E}">
        <p14:creationId xmlns:p14="http://schemas.microsoft.com/office/powerpoint/2010/main" val="3739760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8090F1-FBBA-4733-BD81-D7EFB2FCA717}" type="datetimeFigureOut">
              <a:rPr lang="en-GB" smtClean="0"/>
              <a:t>16/06/2025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B6EBA681-B0E9-4586-A9B6-561D947D8889}" type="slidenum">
              <a:rPr lang="en-GB" smtClean="0"/>
              <a:t>‹#›</a:t>
            </a:fld>
            <a:endParaRPr lang="en-GB" dirty="0"/>
          </a:p>
        </p:txBody>
      </p:sp>
    </p:spTree>
    <p:extLst>
      <p:ext uri="{BB962C8B-B14F-4D97-AF65-F5344CB8AC3E}">
        <p14:creationId xmlns:p14="http://schemas.microsoft.com/office/powerpoint/2010/main" val="88862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18090F1-FBBA-4733-BD81-D7EFB2FCA717}" type="datetimeFigureOut">
              <a:rPr lang="en-GB" smtClean="0"/>
              <a:t>16/06/2025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6EBA681-B0E9-4586-A9B6-561D947D8889}" type="slidenum">
              <a:rPr lang="en-GB" smtClean="0"/>
              <a:t>‹#›</a:t>
            </a:fld>
            <a:endParaRPr lang="en-GB" dirty="0"/>
          </a:p>
        </p:txBody>
      </p:sp>
    </p:spTree>
    <p:extLst>
      <p:ext uri="{BB962C8B-B14F-4D97-AF65-F5344CB8AC3E}">
        <p14:creationId xmlns:p14="http://schemas.microsoft.com/office/powerpoint/2010/main" val="4200341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18090F1-FBBA-4733-BD81-D7EFB2FCA717}" type="datetimeFigureOut">
              <a:rPr lang="en-GB" smtClean="0"/>
              <a:t>16/06/2025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6EBA681-B0E9-4586-A9B6-561D947D8889}" type="slidenum">
              <a:rPr lang="en-GB" smtClean="0"/>
              <a:t>‹#›</a:t>
            </a:fld>
            <a:endParaRPr lang="en-GB" dirty="0"/>
          </a:p>
        </p:txBody>
      </p:sp>
    </p:spTree>
    <p:extLst>
      <p:ext uri="{BB962C8B-B14F-4D97-AF65-F5344CB8AC3E}">
        <p14:creationId xmlns:p14="http://schemas.microsoft.com/office/powerpoint/2010/main" val="4018672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8090F1-FBBA-4733-BD81-D7EFB2FCA717}" type="datetimeFigureOut">
              <a:rPr lang="en-GB" smtClean="0"/>
              <a:t>16/06/2025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6EBA681-B0E9-4586-A9B6-561D947D8889}" type="slidenum">
              <a:rPr lang="en-GB" smtClean="0"/>
              <a:t>‹#›</a:t>
            </a:fld>
            <a:endParaRPr lang="en-GB" dirty="0"/>
          </a:p>
        </p:txBody>
      </p:sp>
    </p:spTree>
    <p:extLst>
      <p:ext uri="{BB962C8B-B14F-4D97-AF65-F5344CB8AC3E}">
        <p14:creationId xmlns:p14="http://schemas.microsoft.com/office/powerpoint/2010/main" val="2413413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8090F1-FBBA-4733-BD81-D7EFB2FCA717}" type="datetimeFigureOut">
              <a:rPr lang="en-GB" smtClean="0"/>
              <a:t>16/06/2025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6EBA681-B0E9-4586-A9B6-561D947D8889}" type="slidenum">
              <a:rPr lang="en-GB" smtClean="0"/>
              <a:t>‹#›</a:t>
            </a:fld>
            <a:endParaRPr lang="en-GB" dirty="0"/>
          </a:p>
        </p:txBody>
      </p:sp>
    </p:spTree>
    <p:extLst>
      <p:ext uri="{BB962C8B-B14F-4D97-AF65-F5344CB8AC3E}">
        <p14:creationId xmlns:p14="http://schemas.microsoft.com/office/powerpoint/2010/main" val="552505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E18090F1-FBBA-4733-BD81-D7EFB2FCA717}" type="datetimeFigureOut">
              <a:rPr lang="en-GB" smtClean="0"/>
              <a:t>16/06/2025</a:t>
            </a:fld>
            <a:endParaRPr lang="en-GB"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6EBA681-B0E9-4586-A9B6-561D947D8889}" type="slidenum">
              <a:rPr lang="en-GB" smtClean="0"/>
              <a:t>‹#›</a:t>
            </a:fld>
            <a:endParaRPr lang="en-GB" dirty="0"/>
          </a:p>
        </p:txBody>
      </p:sp>
    </p:spTree>
    <p:extLst>
      <p:ext uri="{BB962C8B-B14F-4D97-AF65-F5344CB8AC3E}">
        <p14:creationId xmlns:p14="http://schemas.microsoft.com/office/powerpoint/2010/main" val="500624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g.co/kgs/W9jo64h"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mailto:sam.mcgrath1997@gmail.com"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warhammer-community.com/2019/05/21/introducing-battle-readygw-homepage-post-1fw-homepage-post-1/"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www.warhammer-community.com/faqs/#warhammer-age-of-sigmar"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www.listbot.co.uk/"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oup of men riding a large animal&#10;&#10;AI-generated content may be incorrect.">
            <a:extLst>
              <a:ext uri="{FF2B5EF4-FFF2-40B4-BE49-F238E27FC236}">
                <a16:creationId xmlns:a16="http://schemas.microsoft.com/office/drawing/2014/main" id="{4D7F38B5-059F-517F-122A-8952D6F95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6858000" cy="9906000"/>
          </a:xfrm>
          <a:prstGeom prst="rect">
            <a:avLst/>
          </a:prstGeom>
          <a:effectLst>
            <a:outerShdw blurRad="50800" dist="50800" dir="5400000" algn="ctr" rotWithShape="0">
              <a:srgbClr val="000000"/>
            </a:outerShdw>
          </a:effectLst>
        </p:spPr>
      </p:pic>
      <p:pic>
        <p:nvPicPr>
          <p:cNvPr id="1028" name="Picture 4" descr="Warhammer Age Of Sigmar Logo, HD Png Download , Transparent Png Image -  PNGitem">
            <a:extLst>
              <a:ext uri="{FF2B5EF4-FFF2-40B4-BE49-F238E27FC236}">
                <a16:creationId xmlns:a16="http://schemas.microsoft.com/office/drawing/2014/main" id="{4D52CBE2-7D8E-4FE5-BE55-295F1668F828}"/>
              </a:ext>
            </a:extLst>
          </p:cNvPr>
          <p:cNvPicPr>
            <a:picLocks noChangeAspect="1" noChangeArrowheads="1"/>
          </p:cNvPicPr>
          <p:nvPr/>
        </p:nvPicPr>
        <p:blipFill rotWithShape="1">
          <a:blip r:embed="rId3">
            <a:clrChange>
              <a:clrFrom>
                <a:srgbClr val="F6F6F6"/>
              </a:clrFrom>
              <a:clrTo>
                <a:srgbClr val="F6F6F6">
                  <a:alpha val="0"/>
                </a:srgbClr>
              </a:clrTo>
            </a:clrChange>
            <a:extLst>
              <a:ext uri="{28A0092B-C50C-407E-A947-70E740481C1C}">
                <a14:useLocalDpi xmlns:a14="http://schemas.microsoft.com/office/drawing/2010/main" val="0"/>
              </a:ext>
            </a:extLst>
          </a:blip>
          <a:srcRect t="28430" r="433" b="27760"/>
          <a:stretch/>
        </p:blipFill>
        <p:spPr bwMode="auto">
          <a:xfrm>
            <a:off x="1455785" y="8783611"/>
            <a:ext cx="3946426" cy="972400"/>
          </a:xfrm>
          <a:prstGeom prst="rect">
            <a:avLst/>
          </a:prstGeom>
          <a:noFill/>
          <a:effectLst>
            <a:glow rad="127000">
              <a:schemeClr val="bg1">
                <a:alpha val="50000"/>
              </a:schemeClr>
            </a:glo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09EE402-BD85-23DD-6C31-4F199E4BB14C}"/>
              </a:ext>
            </a:extLst>
          </p:cNvPr>
          <p:cNvPicPr>
            <a:picLocks noChangeAspect="1"/>
          </p:cNvPicPr>
          <p:nvPr/>
        </p:nvPicPr>
        <p:blipFill>
          <a:blip r:embed="rId4"/>
          <a:stretch>
            <a:fillRect/>
          </a:stretch>
        </p:blipFill>
        <p:spPr>
          <a:xfrm>
            <a:off x="-2" y="8216852"/>
            <a:ext cx="1394426" cy="1689148"/>
          </a:xfrm>
          <a:prstGeom prst="rect">
            <a:avLst/>
          </a:prstGeom>
        </p:spPr>
      </p:pic>
      <p:sp>
        <p:nvSpPr>
          <p:cNvPr id="6" name="TextBox 5">
            <a:extLst>
              <a:ext uri="{FF2B5EF4-FFF2-40B4-BE49-F238E27FC236}">
                <a16:creationId xmlns:a16="http://schemas.microsoft.com/office/drawing/2014/main" id="{A1912A22-9D8E-D177-FB80-92EEA03250E1}"/>
              </a:ext>
            </a:extLst>
          </p:cNvPr>
          <p:cNvSpPr txBox="1"/>
          <p:nvPr/>
        </p:nvSpPr>
        <p:spPr>
          <a:xfrm>
            <a:off x="753286" y="5736623"/>
            <a:ext cx="5561635" cy="3170099"/>
          </a:xfrm>
          <a:prstGeom prst="rect">
            <a:avLst/>
          </a:prstGeom>
          <a:solidFill>
            <a:schemeClr val="bg1">
              <a:alpha val="49000"/>
            </a:schemeClr>
          </a:solidFill>
        </p:spPr>
        <p:txBody>
          <a:bodyPr wrap="square" rtlCol="0">
            <a:spAutoFit/>
          </a:bodyPr>
          <a:lstStyle/>
          <a:p>
            <a:pPr algn="ctr"/>
            <a:r>
              <a:rPr lang="en-GB" sz="4000" b="1" u="sng" dirty="0">
                <a:latin typeface="Sitka Banner Semibold" pitchFamily="2" charset="0"/>
              </a:rPr>
              <a:t>CAPITAL PUNISHMENT 2</a:t>
            </a:r>
          </a:p>
          <a:p>
            <a:pPr algn="ctr"/>
            <a:r>
              <a:rPr lang="en-GB" sz="3200" b="1" dirty="0">
                <a:latin typeface="Sitka Banner Semibold" pitchFamily="2" charset="0"/>
              </a:rPr>
              <a:t>Saturday 20</a:t>
            </a:r>
            <a:r>
              <a:rPr lang="en-GB" sz="3200" b="1" baseline="30000" dirty="0">
                <a:latin typeface="Sitka Banner Semibold" pitchFamily="2" charset="0"/>
              </a:rPr>
              <a:t>th</a:t>
            </a:r>
            <a:r>
              <a:rPr lang="en-GB" sz="3200" b="1" dirty="0">
                <a:latin typeface="Sitka Banner Semibold" pitchFamily="2" charset="0"/>
              </a:rPr>
              <a:t> September</a:t>
            </a:r>
          </a:p>
          <a:p>
            <a:pPr algn="ctr"/>
            <a:r>
              <a:rPr lang="en-GB" sz="3200" b="1" dirty="0">
                <a:latin typeface="Sitka Banner Semibold" pitchFamily="2" charset="0"/>
              </a:rPr>
              <a:t>The Arena – Edinburgh</a:t>
            </a:r>
          </a:p>
          <a:p>
            <a:pPr algn="ctr"/>
            <a:endParaRPr lang="en-GB" sz="3200" b="1" dirty="0">
              <a:latin typeface="Sitka Banner Semibold" pitchFamily="2" charset="0"/>
            </a:endParaRPr>
          </a:p>
          <a:p>
            <a:pPr algn="ctr"/>
            <a:r>
              <a:rPr lang="en-GB" sz="3200" b="1" dirty="0">
                <a:latin typeface="Sitka Banner Semibold" pitchFamily="2" charset="0"/>
              </a:rPr>
              <a:t>2000 pts Age of Sigmar Tournament</a:t>
            </a:r>
          </a:p>
        </p:txBody>
      </p:sp>
    </p:spTree>
    <p:extLst>
      <p:ext uri="{BB962C8B-B14F-4D97-AF65-F5344CB8AC3E}">
        <p14:creationId xmlns:p14="http://schemas.microsoft.com/office/powerpoint/2010/main" val="103955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group of men riding a large animal&#10;&#10;AI-generated content may be incorrect.">
            <a:extLst>
              <a:ext uri="{FF2B5EF4-FFF2-40B4-BE49-F238E27FC236}">
                <a16:creationId xmlns:a16="http://schemas.microsoft.com/office/drawing/2014/main" id="{CAA4CBA5-BDD7-5880-8AEC-86B310BA1345}"/>
              </a:ext>
            </a:extLst>
          </p:cNvPr>
          <p:cNvPicPr>
            <a:picLocks noChangeAspect="1"/>
          </p:cNvPicPr>
          <p:nvPr/>
        </p:nvPicPr>
        <p:blipFill>
          <a:blip r:embed="rId2">
            <a:alphaModFix amt="53000"/>
            <a:extLst>
              <a:ext uri="{28A0092B-C50C-407E-A947-70E740481C1C}">
                <a14:useLocalDpi xmlns:a14="http://schemas.microsoft.com/office/drawing/2010/main" val="0"/>
              </a:ext>
            </a:extLst>
          </a:blip>
          <a:stretch>
            <a:fillRect/>
          </a:stretch>
        </p:blipFill>
        <p:spPr>
          <a:xfrm>
            <a:off x="0" y="0"/>
            <a:ext cx="6858000" cy="9906000"/>
          </a:xfrm>
          <a:prstGeom prst="rect">
            <a:avLst/>
          </a:prstGeom>
          <a:effectLst>
            <a:outerShdw blurRad="50800" dist="50800" dir="5400000" algn="ctr" rotWithShape="0">
              <a:srgbClr val="000000">
                <a:alpha val="3000"/>
              </a:srgbClr>
            </a:outerShdw>
          </a:effectLst>
        </p:spPr>
      </p:pic>
      <p:grpSp>
        <p:nvGrpSpPr>
          <p:cNvPr id="17" name="Group 16">
            <a:extLst>
              <a:ext uri="{FF2B5EF4-FFF2-40B4-BE49-F238E27FC236}">
                <a16:creationId xmlns:a16="http://schemas.microsoft.com/office/drawing/2014/main" id="{F9C1D949-46B9-42BA-A7E6-9426FF8BD724}"/>
              </a:ext>
            </a:extLst>
          </p:cNvPr>
          <p:cNvGrpSpPr/>
          <p:nvPr/>
        </p:nvGrpSpPr>
        <p:grpSpPr>
          <a:xfrm>
            <a:off x="133353" y="97704"/>
            <a:ext cx="3117848" cy="2534291"/>
            <a:chOff x="133353" y="250104"/>
            <a:chExt cx="3117848" cy="2534291"/>
          </a:xfrm>
        </p:grpSpPr>
        <p:sp>
          <p:nvSpPr>
            <p:cNvPr id="4" name="TextBox 3">
              <a:extLst>
                <a:ext uri="{FF2B5EF4-FFF2-40B4-BE49-F238E27FC236}">
                  <a16:creationId xmlns:a16="http://schemas.microsoft.com/office/drawing/2014/main" id="{B288906F-12D8-4400-948B-B8BA7C63267D}"/>
                </a:ext>
              </a:extLst>
            </p:cNvPr>
            <p:cNvSpPr txBox="1"/>
            <p:nvPr/>
          </p:nvSpPr>
          <p:spPr>
            <a:xfrm>
              <a:off x="133353" y="753070"/>
              <a:ext cx="3117848" cy="2031325"/>
            </a:xfrm>
            <a:prstGeom prst="rect">
              <a:avLst/>
            </a:prstGeom>
            <a:solidFill>
              <a:schemeClr val="bg1">
                <a:alpha val="70000"/>
              </a:schemeClr>
            </a:solidFill>
          </p:spPr>
          <p:txBody>
            <a:bodyPr wrap="square" rtlCol="0">
              <a:spAutoFit/>
            </a:bodyPr>
            <a:lstStyle/>
            <a:p>
              <a:pPr algn="just"/>
              <a:r>
                <a:rPr lang="en-GB" sz="1400" b="1" dirty="0">
                  <a:latin typeface="Bahnschrift SemiLight SemiConde" panose="020B0502040204020203" pitchFamily="34" charset="0"/>
                </a:rPr>
                <a:t>Arena</a:t>
              </a:r>
            </a:p>
            <a:p>
              <a:pPr algn="just"/>
              <a:endParaRPr lang="en-GB" sz="1400" b="1" dirty="0">
                <a:latin typeface="Bahnschrift SemiLight SemiConde" panose="020B0502040204020203" pitchFamily="34" charset="0"/>
              </a:endParaRPr>
            </a:p>
            <a:p>
              <a:pPr algn="just"/>
              <a:r>
                <a:rPr lang="en-GB" sz="1400" dirty="0">
                  <a:latin typeface="Bahnschrift SemiLight SemiConde" panose="020B0502040204020203" pitchFamily="34" charset="0"/>
                </a:rPr>
                <a:t>Customs House</a:t>
              </a:r>
            </a:p>
            <a:p>
              <a:pPr algn="just"/>
              <a:r>
                <a:rPr lang="en-GB" sz="1400" dirty="0">
                  <a:latin typeface="Bahnschrift SemiLight SemiConde" panose="020B0502040204020203" pitchFamily="34" charset="0"/>
                </a:rPr>
                <a:t>65-67 Commercial St.</a:t>
              </a:r>
            </a:p>
            <a:p>
              <a:pPr algn="just"/>
              <a:r>
                <a:rPr lang="en-GB" sz="1400" dirty="0">
                  <a:latin typeface="Bahnschrift SemiLight SemiConde" panose="020B0502040204020203" pitchFamily="34" charset="0"/>
                </a:rPr>
                <a:t>Leith</a:t>
              </a:r>
            </a:p>
            <a:p>
              <a:pPr algn="just"/>
              <a:r>
                <a:rPr lang="en-GB" sz="1400" dirty="0">
                  <a:latin typeface="Bahnschrift SemiLight SemiConde" panose="020B0502040204020203" pitchFamily="34" charset="0"/>
                </a:rPr>
                <a:t>EH8 6LH</a:t>
              </a:r>
            </a:p>
            <a:p>
              <a:pPr algn="just"/>
              <a:r>
                <a:rPr lang="en-GB" sz="1400" dirty="0">
                  <a:solidFill>
                    <a:srgbClr val="20ACD1"/>
                  </a:solidFill>
                  <a:latin typeface="Bahnschrift SemiLight SemiConde" panose="020B0502040204020203" pitchFamily="34" charset="0"/>
                  <a:hlinkClick r:id="rId3">
                    <a:extLst>
                      <a:ext uri="{A12FA001-AC4F-418D-AE19-62706E023703}">
                        <ahyp:hlinkClr xmlns:ahyp="http://schemas.microsoft.com/office/drawing/2018/hyperlinkcolor" val="tx"/>
                      </a:ext>
                    </a:extLst>
                  </a:hlinkClick>
                </a:rPr>
                <a:t>View on Google Maps</a:t>
              </a:r>
              <a:endParaRPr lang="en-GB" sz="1400" dirty="0">
                <a:solidFill>
                  <a:srgbClr val="20ACD1"/>
                </a:solidFill>
                <a:latin typeface="Bahnschrift SemiLight SemiConde" panose="020B0502040204020203" pitchFamily="34" charset="0"/>
              </a:endParaRPr>
            </a:p>
            <a:p>
              <a:pPr algn="just"/>
              <a:endParaRPr lang="en-GB" sz="1400" b="1" dirty="0">
                <a:latin typeface="Bahnschrift SemiLight SemiConde" panose="020B0502040204020203" pitchFamily="34" charset="0"/>
              </a:endParaRPr>
            </a:p>
            <a:p>
              <a:pPr algn="just"/>
              <a:r>
                <a:rPr lang="en-GB" sz="1400" dirty="0">
                  <a:latin typeface="Bahnschrift SemiLight SemiConde" panose="020B0502040204020203" pitchFamily="34" charset="0"/>
                </a:rPr>
                <a:t>Please use the side door entrance.</a:t>
              </a:r>
              <a:endParaRPr lang="en-GB" sz="1400" b="1" dirty="0">
                <a:latin typeface="Bahnschrift SemiLight SemiConde" panose="020B0502040204020203" pitchFamily="34" charset="0"/>
              </a:endParaRPr>
            </a:p>
          </p:txBody>
        </p:sp>
        <p:sp>
          <p:nvSpPr>
            <p:cNvPr id="5" name="Rectangle 4">
              <a:extLst>
                <a:ext uri="{FF2B5EF4-FFF2-40B4-BE49-F238E27FC236}">
                  <a16:creationId xmlns:a16="http://schemas.microsoft.com/office/drawing/2014/main" id="{C587B10D-0A77-43C2-8476-D3831DF0AAAE}"/>
                </a:ext>
              </a:extLst>
            </p:cNvPr>
            <p:cNvSpPr/>
            <p:nvPr/>
          </p:nvSpPr>
          <p:spPr>
            <a:xfrm>
              <a:off x="471001" y="250104"/>
              <a:ext cx="2442551" cy="523220"/>
            </a:xfrm>
            <a:prstGeom prst="rect">
              <a:avLst/>
            </a:prstGeom>
            <a:noFill/>
          </p:spPr>
          <p:txBody>
            <a:bodyPr wrap="squar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Location</a:t>
              </a:r>
            </a:p>
          </p:txBody>
        </p:sp>
      </p:grpSp>
      <p:grpSp>
        <p:nvGrpSpPr>
          <p:cNvPr id="15" name="Group 14">
            <a:extLst>
              <a:ext uri="{FF2B5EF4-FFF2-40B4-BE49-F238E27FC236}">
                <a16:creationId xmlns:a16="http://schemas.microsoft.com/office/drawing/2014/main" id="{3CEA5720-7D3B-463C-87B6-829B595D691B}"/>
              </a:ext>
            </a:extLst>
          </p:cNvPr>
          <p:cNvGrpSpPr/>
          <p:nvPr/>
        </p:nvGrpSpPr>
        <p:grpSpPr>
          <a:xfrm>
            <a:off x="133350" y="2769336"/>
            <a:ext cx="6591293" cy="2955853"/>
            <a:chOff x="3568701" y="2774400"/>
            <a:chExt cx="3155944" cy="2955853"/>
          </a:xfrm>
        </p:grpSpPr>
        <p:sp>
          <p:nvSpPr>
            <p:cNvPr id="8" name="TextBox 7">
              <a:extLst>
                <a:ext uri="{FF2B5EF4-FFF2-40B4-BE49-F238E27FC236}">
                  <a16:creationId xmlns:a16="http://schemas.microsoft.com/office/drawing/2014/main" id="{B562FDF1-E143-4613-8D46-4C62F9D7B8B0}"/>
                </a:ext>
              </a:extLst>
            </p:cNvPr>
            <p:cNvSpPr txBox="1"/>
            <p:nvPr/>
          </p:nvSpPr>
          <p:spPr>
            <a:xfrm>
              <a:off x="3568701" y="3268040"/>
              <a:ext cx="3155944" cy="2462213"/>
            </a:xfrm>
            <a:prstGeom prst="rect">
              <a:avLst/>
            </a:prstGeom>
            <a:solidFill>
              <a:schemeClr val="bg1">
                <a:alpha val="70000"/>
              </a:schemeClr>
            </a:solidFill>
          </p:spPr>
          <p:txBody>
            <a:bodyPr wrap="square" rtlCol="0">
              <a:spAutoFit/>
            </a:bodyPr>
            <a:lstStyle/>
            <a:p>
              <a:pPr algn="just"/>
              <a:r>
                <a:rPr lang="en-GB" sz="1400" dirty="0">
                  <a:latin typeface="Bahnschrift SemiLight SemiConde" panose="020B0502040204020203" pitchFamily="34" charset="0"/>
                </a:rPr>
                <a:t>Tickets are £18. Please send payment via PayPal Friends and Family to </a:t>
              </a:r>
              <a:r>
                <a:rPr lang="en-GB" sz="1400" dirty="0">
                  <a:solidFill>
                    <a:srgbClr val="20ACD1"/>
                  </a:solidFill>
                  <a:latin typeface="Bahnschrift SemiLight SemiConde" panose="020B0502040204020203" pitchFamily="34" charset="0"/>
                </a:rPr>
                <a:t>sam.mcgrath1997@gmail.com. </a:t>
              </a:r>
              <a:r>
                <a:rPr lang="en-GB" sz="1400" dirty="0">
                  <a:latin typeface="Bahnschrift SemiLight SemiConde" panose="020B0502040204020203" pitchFamily="34" charset="0"/>
                </a:rPr>
                <a:t>Tickets will be non-refundable after 23:59  on Friday 12</a:t>
              </a:r>
              <a:r>
                <a:rPr lang="en-GB" sz="1400" baseline="30000" dirty="0">
                  <a:latin typeface="Bahnschrift SemiLight SemiConde" panose="020B0502040204020203" pitchFamily="34" charset="0"/>
                </a:rPr>
                <a:t>th</a:t>
              </a:r>
              <a:r>
                <a:rPr lang="en-GB" sz="1400" dirty="0">
                  <a:latin typeface="Bahnschrift SemiLight SemiConde" panose="020B0502040204020203" pitchFamily="34" charset="0"/>
                </a:rPr>
                <a:t> September 2025. </a:t>
              </a:r>
            </a:p>
            <a:p>
              <a:pPr algn="just"/>
              <a:endParaRPr lang="en-GB" sz="1400" dirty="0">
                <a:latin typeface="Bahnschrift SemiLight SemiConde" panose="020B0502040204020203" pitchFamily="34" charset="0"/>
              </a:endParaRPr>
            </a:p>
            <a:p>
              <a:pPr algn="just"/>
              <a:r>
                <a:rPr lang="en-GB" sz="1400" dirty="0">
                  <a:latin typeface="Bahnschrift SemiLight SemiConde" panose="020B0502040204020203" pitchFamily="34" charset="0"/>
                </a:rPr>
                <a:t>Lunch is </a:t>
              </a:r>
              <a:r>
                <a:rPr lang="en-GB" sz="1400" u="sng" dirty="0">
                  <a:latin typeface="Bahnschrift SemiLight SemiConde" panose="020B0502040204020203" pitchFamily="34" charset="0"/>
                </a:rPr>
                <a:t>not</a:t>
              </a:r>
              <a:r>
                <a:rPr lang="en-GB" sz="1400" dirty="0">
                  <a:latin typeface="Bahnschrift SemiLight SemiConde" panose="020B0502040204020203" pitchFamily="34" charset="0"/>
                </a:rPr>
                <a:t> included. There are loads of places nearby for picking up lunch. Which you can bring back to the venue. While you are out for your lunch please visit Valour games one street away from the arena for all your hobby needs. (set to open Q3 2025) </a:t>
              </a:r>
            </a:p>
            <a:p>
              <a:pPr algn="just"/>
              <a:endParaRPr lang="en-GB" sz="1400" dirty="0">
                <a:latin typeface="Bahnschrift SemiLight SemiConde" panose="020B0502040204020203" pitchFamily="34" charset="0"/>
              </a:endParaRPr>
            </a:p>
            <a:p>
              <a:pPr algn="just"/>
              <a:r>
                <a:rPr lang="en-GB" sz="1400" dirty="0">
                  <a:latin typeface="Bahnschrift SemiLight SemiConde" panose="020B0502040204020203" pitchFamily="34" charset="0"/>
                </a:rPr>
                <a:t>There are 24 places available.</a:t>
              </a:r>
            </a:p>
            <a:p>
              <a:pPr algn="just"/>
              <a:endParaRPr lang="en-GB" sz="1400" dirty="0">
                <a:latin typeface="Bahnschrift SemiLight SemiConde" panose="020B0502040204020203" pitchFamily="34" charset="0"/>
              </a:endParaRPr>
            </a:p>
            <a:p>
              <a:pPr algn="just"/>
              <a:r>
                <a:rPr lang="en-GB" sz="1400" dirty="0">
                  <a:latin typeface="Bahnschrift SemiLight SemiConde" panose="020B0502040204020203" pitchFamily="34" charset="0"/>
                </a:rPr>
                <a:t>Please include names &amp; email addresses of all players being paid for. </a:t>
              </a:r>
            </a:p>
          </p:txBody>
        </p:sp>
        <p:sp>
          <p:nvSpPr>
            <p:cNvPr id="9" name="Rectangle 8">
              <a:extLst>
                <a:ext uri="{FF2B5EF4-FFF2-40B4-BE49-F238E27FC236}">
                  <a16:creationId xmlns:a16="http://schemas.microsoft.com/office/drawing/2014/main" id="{FAA9C1EB-2ACF-41FF-A9A9-A23E2386FD7C}"/>
                </a:ext>
              </a:extLst>
            </p:cNvPr>
            <p:cNvSpPr/>
            <p:nvPr/>
          </p:nvSpPr>
          <p:spPr>
            <a:xfrm>
              <a:off x="4783194" y="2774400"/>
              <a:ext cx="655621" cy="523220"/>
            </a:xfrm>
            <a:prstGeom prst="rect">
              <a:avLst/>
            </a:prstGeom>
            <a:noFill/>
          </p:spPr>
          <p:txBody>
            <a:bodyPr wrap="non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Tickets</a:t>
              </a:r>
            </a:p>
          </p:txBody>
        </p:sp>
      </p:grpSp>
      <p:grpSp>
        <p:nvGrpSpPr>
          <p:cNvPr id="16" name="Group 15">
            <a:extLst>
              <a:ext uri="{FF2B5EF4-FFF2-40B4-BE49-F238E27FC236}">
                <a16:creationId xmlns:a16="http://schemas.microsoft.com/office/drawing/2014/main" id="{E671E472-E4F6-46C4-B1A4-E47A268316A6}"/>
              </a:ext>
            </a:extLst>
          </p:cNvPr>
          <p:cNvGrpSpPr/>
          <p:nvPr/>
        </p:nvGrpSpPr>
        <p:grpSpPr>
          <a:xfrm>
            <a:off x="3568701" y="97704"/>
            <a:ext cx="3155945" cy="2535647"/>
            <a:chOff x="133353" y="2724640"/>
            <a:chExt cx="3155945" cy="2535647"/>
          </a:xfrm>
        </p:grpSpPr>
        <p:sp>
          <p:nvSpPr>
            <p:cNvPr id="12" name="TextBox 11">
              <a:extLst>
                <a:ext uri="{FF2B5EF4-FFF2-40B4-BE49-F238E27FC236}">
                  <a16:creationId xmlns:a16="http://schemas.microsoft.com/office/drawing/2014/main" id="{AFA36497-36C7-4355-A456-04ED21BF40D0}"/>
                </a:ext>
              </a:extLst>
            </p:cNvPr>
            <p:cNvSpPr txBox="1"/>
            <p:nvPr/>
          </p:nvSpPr>
          <p:spPr>
            <a:xfrm>
              <a:off x="133353" y="3228962"/>
              <a:ext cx="3155945" cy="2031325"/>
            </a:xfrm>
            <a:prstGeom prst="rect">
              <a:avLst/>
            </a:prstGeom>
            <a:solidFill>
              <a:schemeClr val="bg1">
                <a:alpha val="70000"/>
              </a:schemeClr>
            </a:solidFill>
          </p:spPr>
          <p:txBody>
            <a:bodyPr wrap="square" rtlCol="0">
              <a:spAutoFit/>
            </a:bodyPr>
            <a:lstStyle/>
            <a:p>
              <a:pPr algn="ctr"/>
              <a:r>
                <a:rPr lang="en-GB" sz="1400" dirty="0">
                  <a:latin typeface="Bahnschrift SemiBold SemiConden" panose="020B0502040204020203" pitchFamily="34" charset="0"/>
                </a:rPr>
                <a:t>Saturday 20th September 2025</a:t>
              </a:r>
            </a:p>
            <a:p>
              <a:pPr algn="just"/>
              <a:endParaRPr lang="en-GB" sz="1400" dirty="0">
                <a:latin typeface="Bahnschrift SemiLight SemiConde" panose="020B0502040204020203" pitchFamily="34" charset="0"/>
              </a:endParaRPr>
            </a:p>
            <a:p>
              <a:pPr algn="just"/>
              <a:r>
                <a:rPr lang="en-GB" sz="1400" dirty="0">
                  <a:latin typeface="Bahnschrift SemiLight SemiConde" panose="020B0502040204020203" pitchFamily="34" charset="0"/>
                </a:rPr>
                <a:t>9:15 – 9:30		Registration </a:t>
              </a:r>
            </a:p>
            <a:p>
              <a:pPr algn="just"/>
              <a:r>
                <a:rPr lang="en-GB" sz="1400" dirty="0">
                  <a:latin typeface="Bahnschrift SemiLight SemiConde" panose="020B0502040204020203" pitchFamily="34" charset="0"/>
                </a:rPr>
                <a:t>9:30 – 12:15		Game 1</a:t>
              </a:r>
            </a:p>
            <a:p>
              <a:pPr algn="just"/>
              <a:r>
                <a:rPr lang="en-GB" sz="1400" dirty="0">
                  <a:latin typeface="Bahnschrift SemiLight SemiConde" panose="020B0502040204020203" pitchFamily="34" charset="0"/>
                </a:rPr>
                <a:t>12:15 – 13:00		Lunch &amp; Best Army</a:t>
              </a:r>
            </a:p>
            <a:p>
              <a:pPr algn="just"/>
              <a:r>
                <a:rPr lang="en-GB" sz="1400" dirty="0">
                  <a:latin typeface="Bahnschrift SemiLight SemiConde" panose="020B0502040204020203" pitchFamily="34" charset="0"/>
                </a:rPr>
                <a:t>13:00 – 15:45		Game 2 </a:t>
              </a:r>
            </a:p>
            <a:p>
              <a:pPr algn="just"/>
              <a:r>
                <a:rPr lang="en-GB" sz="1400" dirty="0">
                  <a:latin typeface="Bahnschrift SemiLight SemiConde" panose="020B0502040204020203" pitchFamily="34" charset="0"/>
                </a:rPr>
                <a:t>15:45 – 16:00		Break</a:t>
              </a:r>
            </a:p>
            <a:p>
              <a:pPr algn="just"/>
              <a:r>
                <a:rPr lang="en-GB" sz="1400" dirty="0">
                  <a:latin typeface="Bahnschrift SemiLight SemiConde" panose="020B0502040204020203" pitchFamily="34" charset="0"/>
                </a:rPr>
                <a:t>16:00 – 18:45		Game 3</a:t>
              </a:r>
            </a:p>
            <a:p>
              <a:pPr algn="just"/>
              <a:r>
                <a:rPr lang="en-GB" sz="1400" dirty="0">
                  <a:latin typeface="Bahnschrift SemiLight SemiConde" panose="020B0502040204020203" pitchFamily="34" charset="0"/>
                </a:rPr>
                <a:t>18:45 - 19:00		Awards</a:t>
              </a:r>
            </a:p>
          </p:txBody>
        </p:sp>
        <p:sp>
          <p:nvSpPr>
            <p:cNvPr id="13" name="Rectangle 12">
              <a:extLst>
                <a:ext uri="{FF2B5EF4-FFF2-40B4-BE49-F238E27FC236}">
                  <a16:creationId xmlns:a16="http://schemas.microsoft.com/office/drawing/2014/main" id="{B57F76F6-4A41-413E-96EC-C3C11A86A23D}"/>
                </a:ext>
              </a:extLst>
            </p:cNvPr>
            <p:cNvSpPr/>
            <p:nvPr/>
          </p:nvSpPr>
          <p:spPr>
            <a:xfrm>
              <a:off x="490049" y="2724640"/>
              <a:ext cx="2442551" cy="523220"/>
            </a:xfrm>
            <a:prstGeom prst="rect">
              <a:avLst/>
            </a:prstGeom>
            <a:noFill/>
          </p:spPr>
          <p:txBody>
            <a:bodyPr wrap="squar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Schedule</a:t>
              </a:r>
            </a:p>
          </p:txBody>
        </p:sp>
      </p:grpSp>
      <p:grpSp>
        <p:nvGrpSpPr>
          <p:cNvPr id="2" name="Group 1">
            <a:extLst>
              <a:ext uri="{FF2B5EF4-FFF2-40B4-BE49-F238E27FC236}">
                <a16:creationId xmlns:a16="http://schemas.microsoft.com/office/drawing/2014/main" id="{BC0B1BD9-0F12-4AEE-9586-E15F217B6D23}"/>
              </a:ext>
            </a:extLst>
          </p:cNvPr>
          <p:cNvGrpSpPr/>
          <p:nvPr/>
        </p:nvGrpSpPr>
        <p:grpSpPr>
          <a:xfrm>
            <a:off x="133349" y="5725189"/>
            <a:ext cx="6591293" cy="2277498"/>
            <a:chOff x="134127" y="6444450"/>
            <a:chExt cx="6591293" cy="2277498"/>
          </a:xfrm>
        </p:grpSpPr>
        <p:sp>
          <p:nvSpPr>
            <p:cNvPr id="22" name="TextBox 21">
              <a:extLst>
                <a:ext uri="{FF2B5EF4-FFF2-40B4-BE49-F238E27FC236}">
                  <a16:creationId xmlns:a16="http://schemas.microsoft.com/office/drawing/2014/main" id="{AFBE5205-E5B3-4197-A862-6293AD019E97}"/>
                </a:ext>
              </a:extLst>
            </p:cNvPr>
            <p:cNvSpPr txBox="1"/>
            <p:nvPr/>
          </p:nvSpPr>
          <p:spPr>
            <a:xfrm>
              <a:off x="134127" y="6906066"/>
              <a:ext cx="6591293" cy="1815882"/>
            </a:xfrm>
            <a:prstGeom prst="rect">
              <a:avLst/>
            </a:prstGeom>
            <a:solidFill>
              <a:schemeClr val="bg1">
                <a:alpha val="70000"/>
              </a:schemeClr>
            </a:solidFill>
          </p:spPr>
          <p:txBody>
            <a:bodyPr wrap="square" rtlCol="0">
              <a:spAutoFit/>
            </a:bodyPr>
            <a:lstStyle/>
            <a:p>
              <a:pPr marL="285750" indent="-285750" algn="just">
                <a:buFont typeface="Arial" panose="020B0604020202020204" pitchFamily="34" charset="0"/>
                <a:buChar char="•"/>
              </a:pPr>
              <a:r>
                <a:rPr lang="en-GB" sz="1400" dirty="0">
                  <a:latin typeface="Bahnschrift SemiLight SemiConde" panose="020B0502040204020203" pitchFamily="34" charset="0"/>
                </a:rPr>
                <a:t>Your army </a:t>
              </a:r>
            </a:p>
            <a:p>
              <a:pPr marL="285750" indent="-285750" algn="just">
                <a:buFont typeface="Arial" panose="020B0604020202020204" pitchFamily="34" charset="0"/>
                <a:buChar char="•"/>
              </a:pPr>
              <a:r>
                <a:rPr lang="en-GB" sz="1400" dirty="0">
                  <a:latin typeface="Bahnschrift SemiLight SemiConde" panose="020B0502040204020203" pitchFamily="34" charset="0"/>
                </a:rPr>
                <a:t>A copy of your full army list to show each opponent (paper or electronic).</a:t>
              </a:r>
            </a:p>
            <a:p>
              <a:pPr marL="285750" indent="-285750" algn="just">
                <a:buFont typeface="Arial" panose="020B0604020202020204" pitchFamily="34" charset="0"/>
                <a:buChar char="•"/>
              </a:pPr>
              <a:r>
                <a:rPr lang="en-GB" sz="1400" dirty="0">
                  <a:latin typeface="Bahnschrift SemiLight SemiConde" panose="020B0502040204020203" pitchFamily="34" charset="0"/>
                </a:rPr>
                <a:t>Objective markers (diameter 40mm). Acrylic or mouse mat 3” zones are even better.</a:t>
              </a:r>
            </a:p>
            <a:p>
              <a:pPr marL="285750" indent="-285750" algn="just">
                <a:buFont typeface="Arial" panose="020B0604020202020204" pitchFamily="34" charset="0"/>
                <a:buChar char="•"/>
              </a:pPr>
              <a:r>
                <a:rPr lang="en-GB" sz="1400" dirty="0">
                  <a:latin typeface="Bahnschrift SemiLight SemiConde" panose="020B0502040204020203" pitchFamily="34" charset="0"/>
                </a:rPr>
                <a:t>Age of Sigmar 4 Core Rules, Current version of the General’s Handbook, and the most recent FAQs (paper or electronic).</a:t>
              </a:r>
            </a:p>
            <a:p>
              <a:pPr marL="285750" indent="-285750" algn="just">
                <a:buFont typeface="Arial" panose="020B0604020202020204" pitchFamily="34" charset="0"/>
                <a:buChar char="•"/>
              </a:pPr>
              <a:r>
                <a:rPr lang="en-GB" sz="1400" dirty="0">
                  <a:latin typeface="Bahnschrift SemiLight SemiConde" panose="020B0502040204020203" pitchFamily="34" charset="0"/>
                </a:rPr>
                <a:t>Full Warscroll and Formation rules for your army (paper or electronic).</a:t>
              </a:r>
            </a:p>
            <a:p>
              <a:pPr marL="285750" indent="-285750" algn="just">
                <a:buFont typeface="Arial" panose="020B0604020202020204" pitchFamily="34" charset="0"/>
                <a:buChar char="•"/>
              </a:pPr>
              <a:r>
                <a:rPr lang="en-GB" sz="1400" dirty="0">
                  <a:latin typeface="Bahnschrift SemiLight SemiConde" panose="020B0502040204020203" pitchFamily="34" charset="0"/>
                </a:rPr>
                <a:t>Dice, Tape Measure, Pen, Paper, Glue.</a:t>
              </a:r>
            </a:p>
            <a:p>
              <a:pPr marL="285750" indent="-285750" algn="just">
                <a:buFont typeface="Arial" panose="020B0604020202020204" pitchFamily="34" charset="0"/>
                <a:buChar char="•"/>
              </a:pPr>
              <a:r>
                <a:rPr lang="en-GB" sz="1400" dirty="0">
                  <a:latin typeface="Bahnschrift SemiLight SemiConde" panose="020B0502040204020203" pitchFamily="34" charset="0"/>
                </a:rPr>
                <a:t>Wound and effect markers.</a:t>
              </a:r>
            </a:p>
          </p:txBody>
        </p:sp>
        <p:sp>
          <p:nvSpPr>
            <p:cNvPr id="23" name="Rectangle 22">
              <a:extLst>
                <a:ext uri="{FF2B5EF4-FFF2-40B4-BE49-F238E27FC236}">
                  <a16:creationId xmlns:a16="http://schemas.microsoft.com/office/drawing/2014/main" id="{C6CE8E48-67B1-45BA-884E-642CB15CA948}"/>
                </a:ext>
              </a:extLst>
            </p:cNvPr>
            <p:cNvSpPr/>
            <p:nvPr/>
          </p:nvSpPr>
          <p:spPr>
            <a:xfrm>
              <a:off x="2078059" y="6444450"/>
              <a:ext cx="2544286" cy="523220"/>
            </a:xfrm>
            <a:prstGeom prst="rect">
              <a:avLst/>
            </a:prstGeom>
            <a:noFill/>
          </p:spPr>
          <p:txBody>
            <a:bodyPr wrap="non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What to bring</a:t>
              </a:r>
            </a:p>
          </p:txBody>
        </p:sp>
      </p:grpSp>
      <p:sp>
        <p:nvSpPr>
          <p:cNvPr id="35" name="Rectangle 34">
            <a:extLst>
              <a:ext uri="{FF2B5EF4-FFF2-40B4-BE49-F238E27FC236}">
                <a16:creationId xmlns:a16="http://schemas.microsoft.com/office/drawing/2014/main" id="{32B0DF50-0BF5-4FF3-B78E-8E7E2FDB637F}"/>
              </a:ext>
            </a:extLst>
          </p:cNvPr>
          <p:cNvSpPr/>
          <p:nvPr/>
        </p:nvSpPr>
        <p:spPr>
          <a:xfrm>
            <a:off x="2607875" y="8108762"/>
            <a:ext cx="1483098" cy="523220"/>
          </a:xfrm>
          <a:prstGeom prst="rect">
            <a:avLst/>
          </a:prstGeom>
          <a:noFill/>
        </p:spPr>
        <p:txBody>
          <a:bodyPr wrap="non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Updates</a:t>
            </a:r>
          </a:p>
        </p:txBody>
      </p:sp>
      <p:sp>
        <p:nvSpPr>
          <p:cNvPr id="11" name="TextBox 10">
            <a:extLst>
              <a:ext uri="{FF2B5EF4-FFF2-40B4-BE49-F238E27FC236}">
                <a16:creationId xmlns:a16="http://schemas.microsoft.com/office/drawing/2014/main" id="{7C63A17A-9DE6-0AE4-3083-C1284A8D50A6}"/>
              </a:ext>
            </a:extLst>
          </p:cNvPr>
          <p:cNvSpPr txBox="1"/>
          <p:nvPr/>
        </p:nvSpPr>
        <p:spPr>
          <a:xfrm>
            <a:off x="133348" y="8689504"/>
            <a:ext cx="6591293" cy="738664"/>
          </a:xfrm>
          <a:prstGeom prst="rect">
            <a:avLst/>
          </a:prstGeom>
          <a:solidFill>
            <a:schemeClr val="bg1">
              <a:alpha val="70000"/>
            </a:schemeClr>
          </a:solidFill>
        </p:spPr>
        <p:txBody>
          <a:bodyPr wrap="square" rtlCol="0">
            <a:spAutoFit/>
          </a:bodyPr>
          <a:lstStyle/>
          <a:p>
            <a:pPr marL="285750" indent="-285750">
              <a:buFont typeface="Arial" panose="020B0604020202020204" pitchFamily="34" charset="0"/>
              <a:buChar char="•"/>
            </a:pPr>
            <a:r>
              <a:rPr lang="en-GB" sz="1400" dirty="0">
                <a:latin typeface="Bahnschrift SemiLight SemiConde" panose="020B0502040204020203" pitchFamily="34" charset="0"/>
              </a:rPr>
              <a:t>The tournament organiser (TO) Sam McGrath can be reached at </a:t>
            </a:r>
            <a:r>
              <a:rPr lang="en-GB" sz="1400" dirty="0">
                <a:latin typeface="Bahnschrift SemiLight SemiConde" panose="020B0502040204020203" pitchFamily="34" charset="0"/>
                <a:hlinkClick r:id="rId4"/>
              </a:rPr>
              <a:t>sam.mcgrath1997@gmail.com</a:t>
            </a:r>
            <a:endParaRPr lang="en-GB" sz="1400" dirty="0">
              <a:latin typeface="Bahnschrift SemiLight SemiConde" panose="020B0502040204020203" pitchFamily="34" charset="0"/>
            </a:endParaRPr>
          </a:p>
          <a:p>
            <a:pPr marL="285750" indent="-285750" algn="just">
              <a:buFont typeface="Arial" panose="020B0604020202020204" pitchFamily="34" charset="0"/>
              <a:buChar char="•"/>
            </a:pPr>
            <a:r>
              <a:rPr lang="en-GB" sz="1400" dirty="0">
                <a:latin typeface="Bahnschrift SemiLight SemiConde" panose="020B0502040204020203" pitchFamily="34" charset="0"/>
              </a:rPr>
              <a:t>The event will be run on Milarki </a:t>
            </a:r>
          </a:p>
        </p:txBody>
      </p:sp>
    </p:spTree>
    <p:extLst>
      <p:ext uri="{BB962C8B-B14F-4D97-AF65-F5344CB8AC3E}">
        <p14:creationId xmlns:p14="http://schemas.microsoft.com/office/powerpoint/2010/main" val="3229335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oup of men riding a large animal&#10;&#10;AI-generated content may be incorrect.">
            <a:extLst>
              <a:ext uri="{FF2B5EF4-FFF2-40B4-BE49-F238E27FC236}">
                <a16:creationId xmlns:a16="http://schemas.microsoft.com/office/drawing/2014/main" id="{18455F7C-26FD-A29E-EDAE-DC59E7372B34}"/>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14" name="TextBox 13">
            <a:extLst>
              <a:ext uri="{FF2B5EF4-FFF2-40B4-BE49-F238E27FC236}">
                <a16:creationId xmlns:a16="http://schemas.microsoft.com/office/drawing/2014/main" id="{24D3A601-4622-4B44-9AA8-C2498704979F}"/>
              </a:ext>
            </a:extLst>
          </p:cNvPr>
          <p:cNvSpPr txBox="1"/>
          <p:nvPr/>
        </p:nvSpPr>
        <p:spPr>
          <a:xfrm>
            <a:off x="165409" y="558434"/>
            <a:ext cx="6591293" cy="3970318"/>
          </a:xfrm>
          <a:prstGeom prst="rect">
            <a:avLst/>
          </a:prstGeom>
          <a:solidFill>
            <a:schemeClr val="bg1">
              <a:alpha val="70000"/>
            </a:schemeClr>
          </a:solidFill>
        </p:spPr>
        <p:txBody>
          <a:bodyPr wrap="square" rtlCol="0">
            <a:spAutoFit/>
          </a:bodyPr>
          <a:lstStyle/>
          <a:p>
            <a:r>
              <a:rPr lang="en-GB" sz="1400" dirty="0">
                <a:latin typeface="Bahnschrift SemiLight SemiConde" panose="020B0502040204020203" pitchFamily="34" charset="0"/>
              </a:rPr>
              <a:t>This is an Age of Sigmar event &amp; will use the newest version of the ‘Core Rules’.</a:t>
            </a:r>
          </a:p>
          <a:p>
            <a:endParaRPr lang="en-GB" sz="1400" dirty="0">
              <a:latin typeface="Bahnschrift SemiLight SemiConde" panose="020B0502040204020203" pitchFamily="34" charset="0"/>
            </a:endParaRPr>
          </a:p>
          <a:p>
            <a:pPr marL="285750" indent="-285750" algn="just">
              <a:buFont typeface="Arial" panose="020B0604020202020204" pitchFamily="34" charset="0"/>
              <a:buChar char="•"/>
            </a:pPr>
            <a:r>
              <a:rPr lang="en-GB" sz="1400" dirty="0">
                <a:latin typeface="Bahnschrift SemiLight SemiConde" panose="020B0502040204020203" pitchFamily="34" charset="0"/>
              </a:rPr>
              <a:t>The event will use the ‘Battlepack: Pitched Battles’ from ‘the current version of the General’s Handbook on the date of list submission.</a:t>
            </a:r>
          </a:p>
          <a:p>
            <a:pPr marL="285750" indent="-285750" algn="just">
              <a:buFont typeface="Arial" panose="020B0604020202020204" pitchFamily="34" charset="0"/>
              <a:buChar char="•"/>
            </a:pPr>
            <a:r>
              <a:rPr lang="en-GB" sz="1400" dirty="0">
                <a:latin typeface="Bahnschrift SemiLight SemiConde" panose="020B0502040204020203" pitchFamily="34" charset="0"/>
              </a:rPr>
              <a:t>Armies must be constructed using the restrictions for a 2000 point game. </a:t>
            </a:r>
          </a:p>
          <a:p>
            <a:pPr marL="285750" indent="-285750" algn="just">
              <a:buFont typeface="Arial" panose="020B0604020202020204" pitchFamily="34" charset="0"/>
              <a:buChar char="•"/>
            </a:pPr>
            <a:r>
              <a:rPr lang="en-GB" sz="1400" dirty="0">
                <a:latin typeface="Bahnschrift SemiLight SemiConde" panose="020B0502040204020203" pitchFamily="34" charset="0"/>
              </a:rPr>
              <a:t>All Battleplans are from the current version of the General’s Handbook on the date of list submission.</a:t>
            </a:r>
          </a:p>
          <a:p>
            <a:pPr marL="285750" indent="-285750" algn="just">
              <a:buFont typeface="Arial" panose="020B0604020202020204" pitchFamily="34" charset="0"/>
              <a:buChar char="•"/>
            </a:pPr>
            <a:r>
              <a:rPr lang="en-GB" sz="1400" dirty="0">
                <a:latin typeface="Bahnschrift SemiLight SemiConde" panose="020B0502040204020203" pitchFamily="34" charset="0"/>
              </a:rPr>
              <a:t>All latest GW FAQs (Designer’s Commentary &amp; Errata), Battlescroll &amp; White Dwarf Battletome updates issued until list submission will be in play. </a:t>
            </a:r>
          </a:p>
          <a:p>
            <a:pPr marL="285750" indent="-285750" algn="just">
              <a:buFont typeface="Arial" panose="020B0604020202020204" pitchFamily="34" charset="0"/>
              <a:buChar char="•"/>
            </a:pPr>
            <a:r>
              <a:rPr lang="en-GB" sz="1400" dirty="0">
                <a:latin typeface="Bahnschrift SemiLight SemiConde" panose="020B0502040204020203" pitchFamily="34" charset="0"/>
              </a:rPr>
              <a:t>If multiple versions of any Warscroll or Battletome rules exist, the most recent version must be used.</a:t>
            </a:r>
          </a:p>
          <a:p>
            <a:pPr marL="285750" indent="-285750" algn="just">
              <a:buFont typeface="Arial" panose="020B0604020202020204" pitchFamily="34" charset="0"/>
              <a:buChar char="•"/>
            </a:pPr>
            <a:r>
              <a:rPr lang="en-GB" sz="1400" dirty="0">
                <a:latin typeface="Bahnschrift SemiLight SemiConde" panose="020B0502040204020203" pitchFamily="34" charset="0"/>
              </a:rPr>
              <a:t>Any Battletome issued before list submission will be in play.</a:t>
            </a:r>
          </a:p>
          <a:p>
            <a:pPr marL="285750" indent="-285750" algn="just">
              <a:buFont typeface="Arial" panose="020B0604020202020204" pitchFamily="34" charset="0"/>
              <a:buChar char="•"/>
            </a:pPr>
            <a:r>
              <a:rPr lang="en-GB" sz="1400" dirty="0">
                <a:latin typeface="Bahnschrift SemiLight SemiConde" panose="020B0502040204020203" pitchFamily="34" charset="0"/>
              </a:rPr>
              <a:t>Any rules queries regarding a Battletome without its official FAQ/Errata will be taken by the TO. Decisions will be based on providing the least possible benefit to the Battletome without its official FAQ/Errata </a:t>
            </a:r>
          </a:p>
          <a:p>
            <a:pPr marL="285750" indent="-285750" algn="just">
              <a:buFont typeface="Arial" panose="020B0604020202020204" pitchFamily="34" charset="0"/>
              <a:buChar char="•"/>
            </a:pPr>
            <a:r>
              <a:rPr lang="en-GB" sz="1400" dirty="0">
                <a:latin typeface="Bahnschrift SemiLight SemiConde" panose="020B0502040204020203" pitchFamily="34" charset="0"/>
              </a:rPr>
              <a:t>Players will be randomly paired for Round 1 except for any grudges. Further rounds will be based on gaming  scores.</a:t>
            </a:r>
          </a:p>
          <a:p>
            <a:pPr marL="285750" indent="-285750" algn="just">
              <a:buFont typeface="Arial" panose="020B0604020202020204" pitchFamily="34" charset="0"/>
              <a:buChar char="•"/>
            </a:pPr>
            <a:r>
              <a:rPr lang="en-GB" sz="1400" dirty="0">
                <a:latin typeface="Bahnschrift SemiLight SemiConde" panose="020B0502040204020203" pitchFamily="34" charset="0"/>
              </a:rPr>
              <a:t>Grudges are allowed and encouraged. (grudges must be formally accepted)</a:t>
            </a:r>
          </a:p>
        </p:txBody>
      </p:sp>
      <p:sp>
        <p:nvSpPr>
          <p:cNvPr id="25" name="Rectangle 24">
            <a:extLst>
              <a:ext uri="{FF2B5EF4-FFF2-40B4-BE49-F238E27FC236}">
                <a16:creationId xmlns:a16="http://schemas.microsoft.com/office/drawing/2014/main" id="{B3419942-D3DA-4190-8D06-99B8C57C1F39}"/>
              </a:ext>
            </a:extLst>
          </p:cNvPr>
          <p:cNvSpPr/>
          <p:nvPr/>
        </p:nvSpPr>
        <p:spPr>
          <a:xfrm>
            <a:off x="2516372" y="74664"/>
            <a:ext cx="1889366" cy="523220"/>
          </a:xfrm>
          <a:prstGeom prst="rect">
            <a:avLst/>
          </a:prstGeom>
          <a:noFill/>
        </p:spPr>
        <p:txBody>
          <a:bodyPr wrap="squar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Format</a:t>
            </a:r>
          </a:p>
        </p:txBody>
      </p:sp>
      <p:grpSp>
        <p:nvGrpSpPr>
          <p:cNvPr id="26" name="Group 25">
            <a:extLst>
              <a:ext uri="{FF2B5EF4-FFF2-40B4-BE49-F238E27FC236}">
                <a16:creationId xmlns:a16="http://schemas.microsoft.com/office/drawing/2014/main" id="{45D9FA6E-7CC4-41E8-BA06-78DBEA8549A5}"/>
              </a:ext>
            </a:extLst>
          </p:cNvPr>
          <p:cNvGrpSpPr/>
          <p:nvPr/>
        </p:nvGrpSpPr>
        <p:grpSpPr>
          <a:xfrm>
            <a:off x="165409" y="8047635"/>
            <a:ext cx="6591293" cy="1222012"/>
            <a:chOff x="133350" y="3270451"/>
            <a:chExt cx="6591293" cy="914981"/>
          </a:xfrm>
        </p:grpSpPr>
        <p:sp>
          <p:nvSpPr>
            <p:cNvPr id="27" name="TextBox 26">
              <a:extLst>
                <a:ext uri="{FF2B5EF4-FFF2-40B4-BE49-F238E27FC236}">
                  <a16:creationId xmlns:a16="http://schemas.microsoft.com/office/drawing/2014/main" id="{D6FE3E23-C139-4DA4-8567-5F010981EB01}"/>
                </a:ext>
              </a:extLst>
            </p:cNvPr>
            <p:cNvSpPr txBox="1"/>
            <p:nvPr/>
          </p:nvSpPr>
          <p:spPr>
            <a:xfrm>
              <a:off x="133350" y="3662212"/>
              <a:ext cx="6591293" cy="523220"/>
            </a:xfrm>
            <a:prstGeom prst="rect">
              <a:avLst/>
            </a:prstGeom>
            <a:solidFill>
              <a:schemeClr val="bg1">
                <a:alpha val="70000"/>
              </a:schemeClr>
            </a:solidFill>
          </p:spPr>
          <p:txBody>
            <a:bodyPr wrap="square" rtlCol="0">
              <a:spAutoFit/>
            </a:bodyPr>
            <a:lstStyle/>
            <a:p>
              <a:pPr marL="285750" indent="-285750">
                <a:buFont typeface="Arial" panose="020B0604020202020204" pitchFamily="34" charset="0"/>
                <a:buChar char="•"/>
              </a:pPr>
              <a:r>
                <a:rPr lang="en-GB" sz="1400" dirty="0">
                  <a:latin typeface="Bahnschrift SemiLight SemiConde" panose="020B0502040204020203" pitchFamily="34" charset="0"/>
                </a:rPr>
                <a:t>Battleplans will be determined by TO from the current version of the General’s Handbook.</a:t>
              </a:r>
            </a:p>
            <a:p>
              <a:pPr marL="285750" indent="-285750">
                <a:buFont typeface="Arial" panose="020B0604020202020204" pitchFamily="34" charset="0"/>
                <a:buChar char="•"/>
              </a:pPr>
              <a:r>
                <a:rPr lang="en-GB" sz="1400" dirty="0">
                  <a:latin typeface="Bahnschrift SemiLight SemiConde" panose="020B0502040204020203" pitchFamily="34" charset="0"/>
                </a:rPr>
                <a:t>Battle plans will be revealed at the same time as list publication</a:t>
              </a:r>
              <a:endParaRPr lang="en-GB" sz="1400" u="sng" dirty="0">
                <a:latin typeface="Bahnschrift SemiLight SemiConde" panose="020B0502040204020203" pitchFamily="34" charset="0"/>
              </a:endParaRPr>
            </a:p>
          </p:txBody>
        </p:sp>
        <p:sp>
          <p:nvSpPr>
            <p:cNvPr id="28" name="Rectangle 27">
              <a:extLst>
                <a:ext uri="{FF2B5EF4-FFF2-40B4-BE49-F238E27FC236}">
                  <a16:creationId xmlns:a16="http://schemas.microsoft.com/office/drawing/2014/main" id="{7B064165-6982-4135-9738-581222EBA8B8}"/>
                </a:ext>
              </a:extLst>
            </p:cNvPr>
            <p:cNvSpPr/>
            <p:nvPr/>
          </p:nvSpPr>
          <p:spPr>
            <a:xfrm>
              <a:off x="2285893" y="3270451"/>
              <a:ext cx="2222083" cy="391761"/>
            </a:xfrm>
            <a:prstGeom prst="rect">
              <a:avLst/>
            </a:prstGeom>
            <a:noFill/>
          </p:spPr>
          <p:txBody>
            <a:bodyPr wrap="non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Battleplans</a:t>
              </a:r>
            </a:p>
          </p:txBody>
        </p:sp>
      </p:grpSp>
      <p:grpSp>
        <p:nvGrpSpPr>
          <p:cNvPr id="5" name="Group 4">
            <a:extLst>
              <a:ext uri="{FF2B5EF4-FFF2-40B4-BE49-F238E27FC236}">
                <a16:creationId xmlns:a16="http://schemas.microsoft.com/office/drawing/2014/main" id="{B0056BC7-5C03-890D-5859-9287F92F319C}"/>
              </a:ext>
            </a:extLst>
          </p:cNvPr>
          <p:cNvGrpSpPr/>
          <p:nvPr/>
        </p:nvGrpSpPr>
        <p:grpSpPr>
          <a:xfrm>
            <a:off x="165409" y="4854029"/>
            <a:ext cx="6591293" cy="3045817"/>
            <a:chOff x="133350" y="3131583"/>
            <a:chExt cx="6591293" cy="3045817"/>
          </a:xfrm>
        </p:grpSpPr>
        <p:sp>
          <p:nvSpPr>
            <p:cNvPr id="8" name="TextBox 7">
              <a:extLst>
                <a:ext uri="{FF2B5EF4-FFF2-40B4-BE49-F238E27FC236}">
                  <a16:creationId xmlns:a16="http://schemas.microsoft.com/office/drawing/2014/main" id="{9AC19BC6-04F9-4049-99A2-19C4EDA14906}"/>
                </a:ext>
              </a:extLst>
            </p:cNvPr>
            <p:cNvSpPr txBox="1"/>
            <p:nvPr/>
          </p:nvSpPr>
          <p:spPr>
            <a:xfrm>
              <a:off x="133350" y="3715187"/>
              <a:ext cx="6591293" cy="2462213"/>
            </a:xfrm>
            <a:prstGeom prst="rect">
              <a:avLst/>
            </a:prstGeom>
            <a:solidFill>
              <a:schemeClr val="bg1">
                <a:alpha val="70000"/>
              </a:schemeClr>
            </a:solidFill>
          </p:spPr>
          <p:txBody>
            <a:bodyPr wrap="square" rtlCol="0">
              <a:spAutoFit/>
            </a:bodyPr>
            <a:lstStyle/>
            <a:p>
              <a:pPr marL="285750" indent="-285750" algn="just">
                <a:buFont typeface="Arial" panose="020B0604020202020204" pitchFamily="34" charset="0"/>
                <a:buChar char="•"/>
              </a:pPr>
              <a:r>
                <a:rPr lang="en-GB" sz="1400" dirty="0">
                  <a:latin typeface="Bahnschrift SemiLight SemiConde" panose="020B0502040204020203" pitchFamily="34" charset="0"/>
                </a:rPr>
                <a:t>Armies should be painted to Games Workshop’s </a:t>
              </a:r>
              <a:r>
                <a:rPr lang="en-GB" sz="1400" dirty="0">
                  <a:solidFill>
                    <a:srgbClr val="20ACD1"/>
                  </a:solidFill>
                  <a:latin typeface="Bahnschrift SemiLight SemiConde" panose="020B0502040204020203" pitchFamily="34" charset="0"/>
                  <a:hlinkClick r:id="rId3">
                    <a:extLst>
                      <a:ext uri="{A12FA001-AC4F-418D-AE19-62706E023703}">
                        <ahyp:hlinkClr xmlns:ahyp="http://schemas.microsoft.com/office/drawing/2018/hyperlinkcolor" val="tx"/>
                      </a:ext>
                    </a:extLst>
                  </a:hlinkClick>
                </a:rPr>
                <a:t>Battle Ready</a:t>
              </a:r>
              <a:r>
                <a:rPr lang="en-GB" sz="1400" dirty="0">
                  <a:solidFill>
                    <a:srgbClr val="20ACD1"/>
                  </a:solidFill>
                  <a:latin typeface="Bahnschrift SemiLight SemiConde" panose="020B0502040204020203" pitchFamily="34" charset="0"/>
                </a:rPr>
                <a:t> </a:t>
              </a:r>
              <a:r>
                <a:rPr lang="en-GB" sz="1400" dirty="0">
                  <a:latin typeface="Bahnschrift SemiLight SemiConde" panose="020B0502040204020203" pitchFamily="34" charset="0"/>
                </a:rPr>
                <a:t>standard in the General’s Handbook, in summary; minimum 3 base colours where possible, cohesive, shaded &amp; have simple basing, Unpainted armies will be accepted however painted armies are preferred and encouraged </a:t>
              </a:r>
            </a:p>
            <a:p>
              <a:pPr marL="285750" indent="-285750" algn="just">
                <a:buFont typeface="Arial" panose="020B0604020202020204" pitchFamily="34" charset="0"/>
                <a:buChar char="•"/>
              </a:pPr>
              <a:r>
                <a:rPr lang="en-GB" sz="1400" dirty="0">
                  <a:latin typeface="Bahnschrift SemiLight SemiConde" panose="020B0502040204020203" pitchFamily="34" charset="0"/>
                </a:rPr>
                <a:t>Models bases should be round or oval matching the current Games Workshop base sizes within the </a:t>
              </a:r>
              <a:r>
                <a:rPr lang="en-GB" sz="1400" dirty="0">
                  <a:solidFill>
                    <a:srgbClr val="20ACD1"/>
                  </a:solidFill>
                  <a:latin typeface="Bahnschrift SemiLight SemiConde" panose="020B0502040204020203" pitchFamily="34" charset="0"/>
                  <a:hlinkClick r:id="rId4">
                    <a:extLst>
                      <a:ext uri="{A12FA001-AC4F-418D-AE19-62706E023703}">
                        <ahyp:hlinkClr xmlns:ahyp="http://schemas.microsoft.com/office/drawing/2018/hyperlinkcolor" val="tx"/>
                      </a:ext>
                    </a:extLst>
                  </a:hlinkClick>
                </a:rPr>
                <a:t>Warhammer Community FAQs</a:t>
              </a:r>
              <a:endParaRPr lang="en-GB" sz="1400" dirty="0">
                <a:solidFill>
                  <a:srgbClr val="20ACD1"/>
                </a:solidFill>
                <a:latin typeface="Bahnschrift SemiLight SemiConde" panose="020B0502040204020203" pitchFamily="34" charset="0"/>
              </a:endParaRPr>
            </a:p>
            <a:p>
              <a:pPr marL="285750" indent="-285750" algn="just">
                <a:buFont typeface="Arial" panose="020B0604020202020204" pitchFamily="34" charset="0"/>
                <a:buChar char="•"/>
              </a:pPr>
              <a:r>
                <a:rPr lang="en-GB" sz="1400" dirty="0">
                  <a:latin typeface="Bahnschrift SemiLight SemiConde" panose="020B0502040204020203" pitchFamily="34" charset="0"/>
                </a:rPr>
                <a:t>Conversions or models from other manufacturers will be allowed (in fact positively welcomed), these should be relatively comparable to the stock model in size &amp; shape. Please contact the TO in advance for approval.</a:t>
              </a:r>
            </a:p>
            <a:p>
              <a:pPr marL="285750" indent="-285750" algn="just">
                <a:buFont typeface="Arial" panose="020B0604020202020204" pitchFamily="34" charset="0"/>
                <a:buChar char="•"/>
              </a:pPr>
              <a:r>
                <a:rPr lang="en-GB" sz="1400" dirty="0">
                  <a:latin typeface="Bahnschrift SemiLight SemiConde" panose="020B0502040204020203" pitchFamily="34" charset="0"/>
                </a:rPr>
                <a:t>If you’re unsure that your army will be considered appropriately painted or based please contact the TO as soon as possible before the event. </a:t>
              </a:r>
            </a:p>
          </p:txBody>
        </p:sp>
        <p:sp>
          <p:nvSpPr>
            <p:cNvPr id="9" name="Rectangle 8">
              <a:extLst>
                <a:ext uri="{FF2B5EF4-FFF2-40B4-BE49-F238E27FC236}">
                  <a16:creationId xmlns:a16="http://schemas.microsoft.com/office/drawing/2014/main" id="{9DF1563A-D82D-7EC1-7471-8BE180946C18}"/>
                </a:ext>
              </a:extLst>
            </p:cNvPr>
            <p:cNvSpPr/>
            <p:nvPr/>
          </p:nvSpPr>
          <p:spPr>
            <a:xfrm>
              <a:off x="1532481" y="3131583"/>
              <a:ext cx="3728906" cy="523220"/>
            </a:xfrm>
            <a:prstGeom prst="rect">
              <a:avLst/>
            </a:prstGeom>
            <a:noFill/>
          </p:spPr>
          <p:txBody>
            <a:bodyPr wrap="non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Painting &amp; modelling</a:t>
              </a:r>
            </a:p>
          </p:txBody>
        </p:sp>
      </p:grpSp>
    </p:spTree>
    <p:extLst>
      <p:ext uri="{BB962C8B-B14F-4D97-AF65-F5344CB8AC3E}">
        <p14:creationId xmlns:p14="http://schemas.microsoft.com/office/powerpoint/2010/main" val="961127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men riding a large animal&#10;&#10;AI-generated content may be incorrect.">
            <a:extLst>
              <a:ext uri="{FF2B5EF4-FFF2-40B4-BE49-F238E27FC236}">
                <a16:creationId xmlns:a16="http://schemas.microsoft.com/office/drawing/2014/main" id="{6AFE2897-AA33-6768-69FA-B66E0EA1A128}"/>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18" name="Group 17">
            <a:extLst>
              <a:ext uri="{FF2B5EF4-FFF2-40B4-BE49-F238E27FC236}">
                <a16:creationId xmlns:a16="http://schemas.microsoft.com/office/drawing/2014/main" id="{81E44C1F-4E16-41ED-ACA9-DE196CBF324A}"/>
              </a:ext>
            </a:extLst>
          </p:cNvPr>
          <p:cNvGrpSpPr/>
          <p:nvPr/>
        </p:nvGrpSpPr>
        <p:grpSpPr>
          <a:xfrm>
            <a:off x="133346" y="2168615"/>
            <a:ext cx="6591293" cy="7294304"/>
            <a:chOff x="133351" y="6506292"/>
            <a:chExt cx="6591293" cy="7294304"/>
          </a:xfrm>
        </p:grpSpPr>
        <p:sp>
          <p:nvSpPr>
            <p:cNvPr id="20" name="TextBox 19">
              <a:extLst>
                <a:ext uri="{FF2B5EF4-FFF2-40B4-BE49-F238E27FC236}">
                  <a16:creationId xmlns:a16="http://schemas.microsoft.com/office/drawing/2014/main" id="{41C77ADF-F7D2-459B-A23F-5C03BF8C15EF}"/>
                </a:ext>
              </a:extLst>
            </p:cNvPr>
            <p:cNvSpPr txBox="1"/>
            <p:nvPr/>
          </p:nvSpPr>
          <p:spPr>
            <a:xfrm>
              <a:off x="133351" y="7029512"/>
              <a:ext cx="6591293" cy="6771084"/>
            </a:xfrm>
            <a:prstGeom prst="rect">
              <a:avLst/>
            </a:prstGeom>
            <a:solidFill>
              <a:schemeClr val="bg1">
                <a:alpha val="70000"/>
              </a:schemeClr>
            </a:solidFill>
          </p:spPr>
          <p:txBody>
            <a:bodyPr wrap="square" rtlCol="0">
              <a:spAutoFit/>
            </a:bodyPr>
            <a:lstStyle/>
            <a:p>
              <a:pPr algn="just"/>
              <a:r>
                <a:rPr lang="en-GB" sz="1400" dirty="0">
                  <a:latin typeface="Bahnschrift SemiLight SemiConde" panose="020B0502040204020203" pitchFamily="34" charset="0"/>
                </a:rPr>
                <a:t>AOS is a collaborative game clear communication is required to make the game work. Players should follow the “Player’s Code” from the General’s Handbook, in addition to this they should also adhere to the following rules:</a:t>
              </a:r>
            </a:p>
            <a:p>
              <a:pPr algn="just"/>
              <a:endParaRPr lang="en-GB" sz="1400" dirty="0">
                <a:latin typeface="Bahnschrift SemiLight SemiConde" panose="020B0502040204020203" pitchFamily="34" charset="0"/>
              </a:endParaRPr>
            </a:p>
            <a:p>
              <a:pPr algn="just"/>
              <a:r>
                <a:rPr lang="en-GB" sz="1400" u="sng" dirty="0">
                  <a:latin typeface="Bahnschrift SemiLight SemiConde" panose="020B0502040204020203" pitchFamily="34" charset="0"/>
                </a:rPr>
                <a:t>Rolling Dice</a:t>
              </a:r>
            </a:p>
            <a:p>
              <a:pPr marL="285750" indent="-285750" algn="just">
                <a:buFont typeface="Arial" panose="020B0604020202020204" pitchFamily="34" charset="0"/>
                <a:buChar char="•"/>
              </a:pPr>
              <a:r>
                <a:rPr lang="en-GB" sz="1400" dirty="0">
                  <a:latin typeface="Bahnschrift SemiLight SemiConde" panose="020B0502040204020203" pitchFamily="34" charset="0"/>
                </a:rPr>
                <a:t>Reroll any dice not flat on the table. Agree with opponent before the game if dice landing in scenery should be rerolled.</a:t>
              </a:r>
            </a:p>
            <a:p>
              <a:pPr marL="285750" indent="-285750" algn="just">
                <a:buFont typeface="Arial" panose="020B0604020202020204" pitchFamily="34" charset="0"/>
                <a:buChar char="•"/>
              </a:pPr>
              <a:r>
                <a:rPr lang="en-GB" sz="1400" dirty="0">
                  <a:latin typeface="Bahnschrift SemiLight SemiConde" panose="020B0502040204020203" pitchFamily="34" charset="0"/>
                </a:rPr>
                <a:t>Announce all rolls before dice leave your hand, or before you remove any successes/fails. Failing to do so may result in the roll being discounted &amp;  you will be required to roll again.</a:t>
              </a:r>
            </a:p>
            <a:p>
              <a:pPr marL="285750" indent="-285750" algn="just">
                <a:buFont typeface="Arial" panose="020B0604020202020204" pitchFamily="34" charset="0"/>
                <a:buChar char="•"/>
              </a:pPr>
              <a:r>
                <a:rPr lang="en-GB" sz="1400" dirty="0">
                  <a:latin typeface="Bahnschrift SemiLight SemiConde" panose="020B0502040204020203" pitchFamily="34" charset="0"/>
                </a:rPr>
                <a:t>Remove fails &amp; allow opponent to witness successful rolls before proceeding.</a:t>
              </a:r>
            </a:p>
            <a:p>
              <a:pPr algn="just"/>
              <a:br>
                <a:rPr lang="en-GB" sz="1400" dirty="0">
                  <a:latin typeface="Bahnschrift SemiLight SemiConde" panose="020B0502040204020203" pitchFamily="34" charset="0"/>
                </a:rPr>
              </a:br>
              <a:r>
                <a:rPr lang="en-GB" sz="1400" u="sng" dirty="0">
                  <a:latin typeface="Bahnschrift SemiLight SemiConde" panose="020B0502040204020203" pitchFamily="34" charset="0"/>
                </a:rPr>
                <a:t>Marking Status</a:t>
              </a:r>
            </a:p>
            <a:p>
              <a:pPr marL="285750" indent="-285750" algn="just">
                <a:buFont typeface="Arial" panose="020B0604020202020204" pitchFamily="34" charset="0"/>
                <a:buChar char="•"/>
              </a:pPr>
              <a:r>
                <a:rPr lang="en-GB" sz="1400" dirty="0">
                  <a:latin typeface="Bahnschrift SemiLight SemiConde" panose="020B0502040204020203" pitchFamily="34" charset="0"/>
                </a:rPr>
                <a:t>Command points available should be marked and clear for both players</a:t>
              </a:r>
            </a:p>
            <a:p>
              <a:pPr marL="285750" indent="-285750" algn="just">
                <a:buFont typeface="Arial" panose="020B0604020202020204" pitchFamily="34" charset="0"/>
                <a:buChar char="•"/>
              </a:pPr>
              <a:r>
                <a:rPr lang="en-GB" sz="1400" dirty="0">
                  <a:latin typeface="Bahnschrift SemiLight SemiConde" panose="020B0502040204020203" pitchFamily="34" charset="0"/>
                </a:rPr>
                <a:t>Wound/health markers should clearly marked near to the model, this can be done with tokens or dice. Please be clear with your opponent whether you are counting up or down. </a:t>
              </a:r>
            </a:p>
            <a:p>
              <a:pPr marL="285750" indent="-285750" algn="just">
                <a:buFont typeface="Arial" panose="020B0604020202020204" pitchFamily="34" charset="0"/>
                <a:buChar char="•"/>
              </a:pPr>
              <a:r>
                <a:rPr lang="en-GB" sz="1400" dirty="0">
                  <a:latin typeface="Bahnschrift SemiLight SemiConde" panose="020B0502040204020203" pitchFamily="34" charset="0"/>
                </a:rPr>
                <a:t>Status and effects from abilities of spells or abilities should clearly marked near to the model.</a:t>
              </a:r>
            </a:p>
            <a:p>
              <a:pPr marL="285750" indent="-285750" algn="just">
                <a:buFont typeface="Arial" panose="020B0604020202020204" pitchFamily="34" charset="0"/>
                <a:buChar char="•"/>
              </a:pPr>
              <a:r>
                <a:rPr lang="en-GB" sz="1400" dirty="0">
                  <a:latin typeface="Bahnschrift SemiLight SemiConde" panose="020B0502040204020203" pitchFamily="34" charset="0"/>
                </a:rPr>
                <a:t>Any additional “off board” abilities such as Tzeentch Destiny Dice or Kruleboyz Dirty Tricks should be clearly marked and available to both players.</a:t>
              </a:r>
            </a:p>
            <a:p>
              <a:pPr marL="285750" indent="-285750" algn="just">
                <a:buFont typeface="Arial" panose="020B0604020202020204" pitchFamily="34" charset="0"/>
                <a:buChar char="•"/>
              </a:pPr>
              <a:endParaRPr lang="en-GB" sz="1400" dirty="0">
                <a:latin typeface="Bahnschrift SemiLight SemiConde" panose="020B0502040204020203" pitchFamily="34" charset="0"/>
              </a:endParaRPr>
            </a:p>
            <a:p>
              <a:pPr algn="just"/>
              <a:r>
                <a:rPr lang="en-GB" sz="1400" u="sng" dirty="0">
                  <a:latin typeface="Bahnschrift SemiLight SemiConde" panose="020B0502040204020203" pitchFamily="34" charset="0"/>
                </a:rPr>
                <a:t>Measurements</a:t>
              </a:r>
            </a:p>
            <a:p>
              <a:pPr marL="285750" indent="-285750" algn="just">
                <a:buFont typeface="Arial" panose="020B0604020202020204" pitchFamily="34" charset="0"/>
                <a:buChar char="•"/>
              </a:pPr>
              <a:r>
                <a:rPr lang="en-GB" sz="1400" dirty="0">
                  <a:latin typeface="Bahnschrift SemiLight SemiConde" panose="020B0502040204020203" pitchFamily="34" charset="0"/>
                </a:rPr>
                <a:t>State intent and get your opponent's agreement before moving models.</a:t>
              </a:r>
            </a:p>
            <a:p>
              <a:pPr marL="285750" indent="-285750" algn="just">
                <a:buFont typeface="Arial" panose="020B0604020202020204" pitchFamily="34" charset="0"/>
                <a:buChar char="•"/>
              </a:pPr>
              <a:r>
                <a:rPr lang="en-GB" sz="1400" dirty="0">
                  <a:latin typeface="Bahnschrift SemiLight SemiConde" panose="020B0502040204020203" pitchFamily="34" charset="0"/>
                </a:rPr>
                <a:t>Don’t change the game state if there is any doubt in a measurement. Please use proxy bases to check.</a:t>
              </a:r>
            </a:p>
            <a:p>
              <a:pPr marL="285750" indent="-285750" algn="just">
                <a:buFont typeface="Arial" panose="020B0604020202020204" pitchFamily="34" charset="0"/>
                <a:buChar char="•"/>
              </a:pPr>
              <a:r>
                <a:rPr lang="en-GB" sz="1400" dirty="0">
                  <a:latin typeface="Bahnschrift SemiLight SemiConde" panose="020B0502040204020203" pitchFamily="34" charset="0"/>
                </a:rPr>
                <a:t>Declare if a model/unit is touching a zone (e.g. the range of an objective marker)</a:t>
              </a:r>
            </a:p>
            <a:p>
              <a:pPr marL="285750" indent="-285750" algn="just">
                <a:buFont typeface="Arial" panose="020B0604020202020204" pitchFamily="34" charset="0"/>
                <a:buChar char="•"/>
              </a:pPr>
              <a:r>
                <a:rPr lang="en-GB" sz="1400" dirty="0">
                  <a:latin typeface="Bahnschrift SemiLight SemiConde" panose="020B0502040204020203" pitchFamily="34" charset="0"/>
                </a:rPr>
                <a:t>Declare if a model/unit intends to be inside/outside the range of an ability (e.g. wholly within 12” of another model)</a:t>
              </a:r>
            </a:p>
            <a:p>
              <a:pPr marL="285750" indent="-285750" algn="just">
                <a:buFont typeface="Arial" panose="020B0604020202020204" pitchFamily="34" charset="0"/>
                <a:buChar char="•"/>
              </a:pPr>
              <a:r>
                <a:rPr lang="en-GB" sz="1400" dirty="0">
                  <a:latin typeface="Bahnschrift SemiLight SemiConde" panose="020B0502040204020203" pitchFamily="34" charset="0"/>
                </a:rPr>
                <a:t>Declare if a model/unit intends to be in or out of another units combat range.</a:t>
              </a:r>
            </a:p>
          </p:txBody>
        </p:sp>
        <p:sp>
          <p:nvSpPr>
            <p:cNvPr id="21" name="Rectangle 20">
              <a:extLst>
                <a:ext uri="{FF2B5EF4-FFF2-40B4-BE49-F238E27FC236}">
                  <a16:creationId xmlns:a16="http://schemas.microsoft.com/office/drawing/2014/main" id="{85196029-2484-4503-8030-E5BEE54DCE4F}"/>
                </a:ext>
              </a:extLst>
            </p:cNvPr>
            <p:cNvSpPr/>
            <p:nvPr/>
          </p:nvSpPr>
          <p:spPr>
            <a:xfrm>
              <a:off x="1143755" y="6506292"/>
              <a:ext cx="4570483" cy="523220"/>
            </a:xfrm>
            <a:prstGeom prst="rect">
              <a:avLst/>
            </a:prstGeom>
            <a:noFill/>
          </p:spPr>
          <p:txBody>
            <a:bodyPr wrap="non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Etiquette and Clean Play</a:t>
              </a:r>
            </a:p>
          </p:txBody>
        </p:sp>
      </p:grpSp>
      <p:grpSp>
        <p:nvGrpSpPr>
          <p:cNvPr id="7" name="Group 6">
            <a:extLst>
              <a:ext uri="{FF2B5EF4-FFF2-40B4-BE49-F238E27FC236}">
                <a16:creationId xmlns:a16="http://schemas.microsoft.com/office/drawing/2014/main" id="{B872ED5D-D93B-84FE-113C-3EB892D74D64}"/>
              </a:ext>
            </a:extLst>
          </p:cNvPr>
          <p:cNvGrpSpPr/>
          <p:nvPr/>
        </p:nvGrpSpPr>
        <p:grpSpPr>
          <a:xfrm>
            <a:off x="133351" y="229303"/>
            <a:ext cx="6591293" cy="1477327"/>
            <a:chOff x="133352" y="6812362"/>
            <a:chExt cx="6591293" cy="1477327"/>
          </a:xfrm>
        </p:grpSpPr>
        <p:sp>
          <p:nvSpPr>
            <p:cNvPr id="8" name="TextBox 7">
              <a:extLst>
                <a:ext uri="{FF2B5EF4-FFF2-40B4-BE49-F238E27FC236}">
                  <a16:creationId xmlns:a16="http://schemas.microsoft.com/office/drawing/2014/main" id="{1B2C64FF-FC35-D606-9A13-0EC1C8133E68}"/>
                </a:ext>
              </a:extLst>
            </p:cNvPr>
            <p:cNvSpPr txBox="1"/>
            <p:nvPr/>
          </p:nvSpPr>
          <p:spPr>
            <a:xfrm>
              <a:off x="133352" y="7335582"/>
              <a:ext cx="6591293" cy="954107"/>
            </a:xfrm>
            <a:prstGeom prst="rect">
              <a:avLst/>
            </a:prstGeom>
            <a:solidFill>
              <a:schemeClr val="bg1">
                <a:alpha val="70000"/>
              </a:schemeClr>
            </a:solidFill>
          </p:spPr>
          <p:txBody>
            <a:bodyPr wrap="square" rtlCol="0">
              <a:spAutoFit/>
            </a:bodyPr>
            <a:lstStyle/>
            <a:p>
              <a:pPr marL="285750" indent="-285750" algn="just">
                <a:buFont typeface="Arial" panose="020B0604020202020204" pitchFamily="34" charset="0"/>
                <a:buChar char="•"/>
              </a:pPr>
              <a:r>
                <a:rPr lang="en-GB" sz="1400" dirty="0">
                  <a:latin typeface="Bahnschrift SemiLight SemiConde" panose="020B0502040204020203" pitchFamily="34" charset="0"/>
                </a:rPr>
                <a:t>Objective markers should be placed  so that their exact position is clear to both players.</a:t>
              </a:r>
            </a:p>
            <a:p>
              <a:pPr marL="285750" indent="-285750" algn="just">
                <a:buFont typeface="Arial" panose="020B0604020202020204" pitchFamily="34" charset="0"/>
                <a:buChar char="•"/>
              </a:pPr>
              <a:r>
                <a:rPr lang="en-GB" sz="1400" dirty="0">
                  <a:latin typeface="Bahnschrift SemiLight SemiConde" panose="020B0502040204020203" pitchFamily="34" charset="0"/>
                </a:rPr>
                <a:t>Terrain will be placed players at the start of the game according to the battleplan maps.</a:t>
              </a:r>
            </a:p>
            <a:p>
              <a:pPr marL="285750" indent="-285750" algn="just">
                <a:buFont typeface="Arial" panose="020B0604020202020204" pitchFamily="34" charset="0"/>
                <a:buChar char="•"/>
              </a:pPr>
              <a:r>
                <a:rPr lang="en-GB" sz="1400" dirty="0">
                  <a:latin typeface="Bahnschrift SemiLight SemiConde" panose="020B0502040204020203" pitchFamily="34" charset="0"/>
                </a:rPr>
                <a:t>The type of terrain (unstable etc.) should be agreed before the game starts and ideally marked.</a:t>
              </a:r>
            </a:p>
          </p:txBody>
        </p:sp>
        <p:sp>
          <p:nvSpPr>
            <p:cNvPr id="9" name="Rectangle 8">
              <a:extLst>
                <a:ext uri="{FF2B5EF4-FFF2-40B4-BE49-F238E27FC236}">
                  <a16:creationId xmlns:a16="http://schemas.microsoft.com/office/drawing/2014/main" id="{0EF0233E-0315-27E8-8A3C-15ED6A0244A4}"/>
                </a:ext>
              </a:extLst>
            </p:cNvPr>
            <p:cNvSpPr/>
            <p:nvPr/>
          </p:nvSpPr>
          <p:spPr>
            <a:xfrm>
              <a:off x="1745681" y="6812362"/>
              <a:ext cx="3366627" cy="523220"/>
            </a:xfrm>
            <a:prstGeom prst="rect">
              <a:avLst/>
            </a:prstGeom>
            <a:noFill/>
          </p:spPr>
          <p:txBody>
            <a:bodyPr wrap="non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Terrain &amp; objectives</a:t>
              </a:r>
            </a:p>
          </p:txBody>
        </p:sp>
      </p:grpSp>
    </p:spTree>
    <p:extLst>
      <p:ext uri="{BB962C8B-B14F-4D97-AF65-F5344CB8AC3E}">
        <p14:creationId xmlns:p14="http://schemas.microsoft.com/office/powerpoint/2010/main" val="3774434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group of men riding a large animal&#10;&#10;AI-generated content may be incorrect.">
            <a:extLst>
              <a:ext uri="{FF2B5EF4-FFF2-40B4-BE49-F238E27FC236}">
                <a16:creationId xmlns:a16="http://schemas.microsoft.com/office/drawing/2014/main" id="{3925FEE6-C6F3-BAEB-B1DC-2B7C025BFADB}"/>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grpSp>
        <p:nvGrpSpPr>
          <p:cNvPr id="18" name="Group 17">
            <a:extLst>
              <a:ext uri="{FF2B5EF4-FFF2-40B4-BE49-F238E27FC236}">
                <a16:creationId xmlns:a16="http://schemas.microsoft.com/office/drawing/2014/main" id="{81E44C1F-4E16-41ED-ACA9-DE196CBF324A}"/>
              </a:ext>
            </a:extLst>
          </p:cNvPr>
          <p:cNvGrpSpPr/>
          <p:nvPr/>
        </p:nvGrpSpPr>
        <p:grpSpPr>
          <a:xfrm>
            <a:off x="133327" y="3317260"/>
            <a:ext cx="6591293" cy="3353351"/>
            <a:chOff x="133342" y="8917126"/>
            <a:chExt cx="6591293" cy="3450323"/>
          </a:xfrm>
        </p:grpSpPr>
        <p:sp>
          <p:nvSpPr>
            <p:cNvPr id="20" name="TextBox 19">
              <a:extLst>
                <a:ext uri="{FF2B5EF4-FFF2-40B4-BE49-F238E27FC236}">
                  <a16:creationId xmlns:a16="http://schemas.microsoft.com/office/drawing/2014/main" id="{41C77ADF-F7D2-459B-A23F-5C03BF8C15EF}"/>
                </a:ext>
              </a:extLst>
            </p:cNvPr>
            <p:cNvSpPr txBox="1"/>
            <p:nvPr/>
          </p:nvSpPr>
          <p:spPr>
            <a:xfrm>
              <a:off x="133342" y="9390686"/>
              <a:ext cx="6591293" cy="2976763"/>
            </a:xfrm>
            <a:prstGeom prst="rect">
              <a:avLst/>
            </a:prstGeom>
            <a:solidFill>
              <a:schemeClr val="bg1">
                <a:alpha val="70000"/>
              </a:schemeClr>
            </a:solidFill>
          </p:spPr>
          <p:txBody>
            <a:bodyPr wrap="square" rtlCol="0">
              <a:spAutoFit/>
            </a:bodyPr>
            <a:lstStyle/>
            <a:p>
              <a:pPr algn="just"/>
              <a:r>
                <a:rPr lang="en-GB" sz="1400" dirty="0">
                  <a:latin typeface="Bahnschrift SemiLight SemiConde" panose="020B0502040204020203" pitchFamily="34" charset="0"/>
                </a:rPr>
                <a:t>Lists must be submitted on Milarki by 23:59 on Friday 12th of September 2025.</a:t>
              </a:r>
            </a:p>
            <a:p>
              <a:pPr algn="just"/>
              <a:endParaRPr lang="en-GB" sz="1400" dirty="0">
                <a:latin typeface="Bahnschrift SemiLight SemiConde" panose="020B0502040204020203" pitchFamily="34" charset="0"/>
              </a:endParaRPr>
            </a:p>
            <a:p>
              <a:pPr marL="285750" indent="-285750" algn="just">
                <a:buFont typeface="Arial" panose="020B0604020202020204" pitchFamily="34" charset="0"/>
                <a:buChar char="•"/>
              </a:pPr>
              <a:r>
                <a:rPr lang="en-GB" sz="1400" dirty="0">
                  <a:latin typeface="Bahnschrift SemiLight SemiConde" panose="020B0502040204020203" pitchFamily="34" charset="0"/>
                </a:rPr>
                <a:t>Upload the list in text format copied from</a:t>
              </a:r>
              <a:r>
                <a:rPr lang="en-GB" sz="1400" b="1" dirty="0">
                  <a:solidFill>
                    <a:schemeClr val="accent2"/>
                  </a:solidFill>
                  <a:latin typeface="Bahnschrift SemiLight SemiConde" panose="020B0502040204020203" pitchFamily="34" charset="0"/>
                </a:rPr>
                <a:t> </a:t>
              </a:r>
              <a:r>
                <a:rPr lang="en-GB" sz="1400" dirty="0">
                  <a:solidFill>
                    <a:srgbClr val="20ACD1"/>
                  </a:solidFill>
                  <a:latin typeface="Bahnschrift SemiLight SemiConde" panose="020B0502040204020203" pitchFamily="34" charset="0"/>
                  <a:hlinkClick r:id="rId3">
                    <a:extLst>
                      <a:ext uri="{A12FA001-AC4F-418D-AE19-62706E023703}">
                        <ahyp:hlinkClr xmlns:ahyp="http://schemas.microsoft.com/office/drawing/2018/hyperlinkcolor" val="tx"/>
                      </a:ext>
                    </a:extLst>
                  </a:hlinkClick>
                </a:rPr>
                <a:t>Listbot</a:t>
              </a:r>
              <a:r>
                <a:rPr lang="en-GB" sz="1400" b="1" dirty="0">
                  <a:solidFill>
                    <a:schemeClr val="accent2"/>
                  </a:solidFill>
                  <a:latin typeface="Bahnschrift SemiLight SemiConde" panose="020B0502040204020203" pitchFamily="34" charset="0"/>
                </a:rPr>
                <a:t> </a:t>
              </a:r>
              <a:r>
                <a:rPr lang="en-GB" sz="1400" dirty="0">
                  <a:latin typeface="Bahnschrift SemiLight SemiConde" panose="020B0502040204020203" pitchFamily="34" charset="0"/>
                </a:rPr>
                <a:t>or the Games Workshop Stormforge App (Listbot is a nicer format and probably has less mistakes in it).</a:t>
              </a:r>
            </a:p>
            <a:p>
              <a:pPr marL="285750" indent="-285750" algn="just">
                <a:buFont typeface="Arial" panose="020B0604020202020204" pitchFamily="34" charset="0"/>
                <a:buChar char="•"/>
              </a:pPr>
              <a:r>
                <a:rPr lang="en-GB" sz="1400" dirty="0">
                  <a:latin typeface="Bahnschrift SemiLight SemiConde" panose="020B0502040204020203" pitchFamily="34" charset="0"/>
                </a:rPr>
                <a:t>The following must be specified on the lists &amp; used for all 3 games:</a:t>
              </a:r>
            </a:p>
            <a:p>
              <a:pPr marL="742950" lvl="1" indent="-285750" algn="just">
                <a:buFont typeface="Arial" panose="020B0604020202020204" pitchFamily="34" charset="0"/>
                <a:buChar char="•"/>
              </a:pPr>
              <a:r>
                <a:rPr lang="en-GB" sz="1400" dirty="0">
                  <a:latin typeface="Bahnschrift SemiLight SemiConde" panose="020B0502040204020203" pitchFamily="34" charset="0"/>
                </a:rPr>
                <a:t>Army Faction</a:t>
              </a:r>
            </a:p>
            <a:p>
              <a:pPr marL="742950" lvl="1" indent="-285750" algn="just">
                <a:buFont typeface="Arial" panose="020B0604020202020204" pitchFamily="34" charset="0"/>
                <a:buChar char="•"/>
              </a:pPr>
              <a:r>
                <a:rPr lang="en-GB" sz="1400" dirty="0">
                  <a:latin typeface="Bahnschrift SemiLight SemiConde" panose="020B0502040204020203" pitchFamily="34" charset="0"/>
                </a:rPr>
                <a:t>Battle Formation</a:t>
              </a:r>
            </a:p>
            <a:p>
              <a:pPr marL="742950" lvl="1" indent="-285750" algn="just">
                <a:buFont typeface="Arial" panose="020B0604020202020204" pitchFamily="34" charset="0"/>
                <a:buChar char="•"/>
              </a:pPr>
              <a:r>
                <a:rPr lang="en-GB" sz="1400" dirty="0">
                  <a:latin typeface="Bahnschrift SemiLight SemiConde" panose="020B0502040204020203" pitchFamily="34" charset="0"/>
                </a:rPr>
                <a:t>Spell, Prayer and Manifestation selection</a:t>
              </a:r>
            </a:p>
            <a:p>
              <a:pPr marL="742950" lvl="1" indent="-285750" algn="just">
                <a:buFont typeface="Arial" panose="020B0604020202020204" pitchFamily="34" charset="0"/>
                <a:buChar char="•"/>
              </a:pPr>
              <a:r>
                <a:rPr lang="en-GB" sz="1400" dirty="0">
                  <a:latin typeface="Bahnschrift SemiLight SemiConde" panose="020B0502040204020203" pitchFamily="34" charset="0"/>
                </a:rPr>
                <a:t>Units including cost and a note of upgrades </a:t>
              </a:r>
            </a:p>
            <a:p>
              <a:pPr marL="742950" lvl="1" indent="-285750" algn="just">
                <a:buFont typeface="Arial" panose="020B0604020202020204" pitchFamily="34" charset="0"/>
                <a:buChar char="•"/>
              </a:pPr>
              <a:r>
                <a:rPr lang="en-GB" sz="1400" dirty="0">
                  <a:latin typeface="Bahnschrift SemiLight SemiConde" panose="020B0502040204020203" pitchFamily="34" charset="0"/>
                </a:rPr>
                <a:t>Clearly marked regiments </a:t>
              </a:r>
            </a:p>
            <a:p>
              <a:pPr marL="742950" lvl="1" indent="-285750" algn="just">
                <a:buFont typeface="Arial" panose="020B0604020202020204" pitchFamily="34" charset="0"/>
                <a:buChar char="•"/>
              </a:pPr>
              <a:r>
                <a:rPr lang="en-GB" sz="1400" dirty="0">
                  <a:latin typeface="Bahnschrift SemiLight SemiConde" panose="020B0502040204020203" pitchFamily="34" charset="0"/>
                </a:rPr>
                <a:t>Total number of drops</a:t>
              </a:r>
            </a:p>
            <a:p>
              <a:pPr marL="742950" lvl="1" indent="-285750" algn="just">
                <a:buFont typeface="Arial" panose="020B0604020202020204" pitchFamily="34" charset="0"/>
                <a:buChar char="•"/>
              </a:pPr>
              <a:r>
                <a:rPr lang="en-GB" sz="1400" dirty="0">
                  <a:latin typeface="Bahnschrift SemiLight SemiConde" panose="020B0502040204020203" pitchFamily="34" charset="0"/>
                </a:rPr>
                <a:t>Battle tactics</a:t>
              </a:r>
            </a:p>
            <a:p>
              <a:pPr marL="285750" indent="-285750" algn="just">
                <a:buFont typeface="Arial" panose="020B0604020202020204" pitchFamily="34" charset="0"/>
                <a:buChar char="•"/>
              </a:pPr>
              <a:r>
                <a:rPr lang="en-GB" sz="1400" dirty="0">
                  <a:latin typeface="Bahnschrift SemiLight SemiConde" panose="020B0502040204020203" pitchFamily="34" charset="0"/>
                </a:rPr>
                <a:t>Lists including the reserve player will be published in the week before the event.</a:t>
              </a:r>
            </a:p>
          </p:txBody>
        </p:sp>
        <p:sp>
          <p:nvSpPr>
            <p:cNvPr id="21" name="Rectangle 20">
              <a:extLst>
                <a:ext uri="{FF2B5EF4-FFF2-40B4-BE49-F238E27FC236}">
                  <a16:creationId xmlns:a16="http://schemas.microsoft.com/office/drawing/2014/main" id="{85196029-2484-4503-8030-E5BEE54DCE4F}"/>
                </a:ext>
              </a:extLst>
            </p:cNvPr>
            <p:cNvSpPr/>
            <p:nvPr/>
          </p:nvSpPr>
          <p:spPr>
            <a:xfrm>
              <a:off x="2029405" y="8917126"/>
              <a:ext cx="2799164" cy="538350"/>
            </a:xfrm>
            <a:prstGeom prst="rect">
              <a:avLst/>
            </a:prstGeom>
            <a:noFill/>
          </p:spPr>
          <p:txBody>
            <a:bodyPr wrap="non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List Submission</a:t>
              </a:r>
            </a:p>
          </p:txBody>
        </p:sp>
      </p:grpSp>
      <p:grpSp>
        <p:nvGrpSpPr>
          <p:cNvPr id="7" name="Group 6">
            <a:extLst>
              <a:ext uri="{FF2B5EF4-FFF2-40B4-BE49-F238E27FC236}">
                <a16:creationId xmlns:a16="http://schemas.microsoft.com/office/drawing/2014/main" id="{1D237CDC-6F42-CCA5-FCC0-B019C30FA801}"/>
              </a:ext>
            </a:extLst>
          </p:cNvPr>
          <p:cNvGrpSpPr/>
          <p:nvPr/>
        </p:nvGrpSpPr>
        <p:grpSpPr>
          <a:xfrm>
            <a:off x="133324" y="6670612"/>
            <a:ext cx="6591293" cy="3266739"/>
            <a:chOff x="133341" y="6813083"/>
            <a:chExt cx="6591293" cy="3501421"/>
          </a:xfrm>
        </p:grpSpPr>
        <p:sp>
          <p:nvSpPr>
            <p:cNvPr id="9" name="TextBox 8">
              <a:extLst>
                <a:ext uri="{FF2B5EF4-FFF2-40B4-BE49-F238E27FC236}">
                  <a16:creationId xmlns:a16="http://schemas.microsoft.com/office/drawing/2014/main" id="{54BE5CED-C80F-4134-9CBB-8F56654E4D61}"/>
                </a:ext>
              </a:extLst>
            </p:cNvPr>
            <p:cNvSpPr txBox="1"/>
            <p:nvPr/>
          </p:nvSpPr>
          <p:spPr>
            <a:xfrm>
              <a:off x="133341" y="7213564"/>
              <a:ext cx="6591293" cy="3100940"/>
            </a:xfrm>
            <a:prstGeom prst="rect">
              <a:avLst/>
            </a:prstGeom>
            <a:solidFill>
              <a:schemeClr val="bg1">
                <a:alpha val="70000"/>
              </a:schemeClr>
            </a:solidFill>
          </p:spPr>
          <p:txBody>
            <a:bodyPr wrap="square" rtlCol="0">
              <a:spAutoFit/>
            </a:bodyPr>
            <a:lstStyle/>
            <a:p>
              <a:pPr algn="just"/>
              <a:r>
                <a:rPr lang="en-GB" sz="1400" dirty="0">
                  <a:latin typeface="Bahnschrift SemiLight SemiConde" panose="020B0502040204020203" pitchFamily="34" charset="0"/>
                </a:rPr>
                <a:t>There isn’t much in the way of prize money, most of the profits will go towards improving events in the local scene going forward. There be prizes for the below three people.</a:t>
              </a:r>
            </a:p>
            <a:p>
              <a:pPr algn="just"/>
              <a:endParaRPr lang="en-GB" sz="1400" u="sng" dirty="0">
                <a:latin typeface="Bahnschrift SemiLight SemiConde" panose="020B0502040204020203" pitchFamily="34" charset="0"/>
              </a:endParaRPr>
            </a:p>
            <a:p>
              <a:pPr algn="just"/>
              <a:r>
                <a:rPr lang="en-GB" sz="1400" u="sng" dirty="0">
                  <a:latin typeface="Bahnschrift SemiLight SemiConde" panose="020B0502040204020203" pitchFamily="34" charset="0"/>
                </a:rPr>
                <a:t>Champion</a:t>
              </a:r>
            </a:p>
            <a:p>
              <a:pPr algn="just"/>
              <a:r>
                <a:rPr lang="en-GB" sz="1400" dirty="0">
                  <a:latin typeface="Bahnschrift SemiLight SemiConde" panose="020B0502040204020203" pitchFamily="34" charset="0"/>
                </a:rPr>
                <a:t>The player scoring the most wins;</a:t>
              </a:r>
            </a:p>
            <a:p>
              <a:pPr marL="742950" lvl="1" indent="-285750" algn="just">
                <a:buFont typeface="Arial" panose="020B0604020202020204" pitchFamily="34" charset="0"/>
                <a:buChar char="•"/>
              </a:pPr>
              <a:r>
                <a:rPr lang="en-GB" sz="1400" dirty="0">
                  <a:latin typeface="Bahnschrift SemiLight SemiConde" panose="020B0502040204020203" pitchFamily="34" charset="0"/>
                </a:rPr>
                <a:t>First tie breaker VPs Scored</a:t>
              </a:r>
            </a:p>
            <a:p>
              <a:pPr marL="742950" lvl="1" indent="-285750" algn="just">
                <a:buFont typeface="Arial" panose="020B0604020202020204" pitchFamily="34" charset="0"/>
                <a:buChar char="•"/>
              </a:pPr>
              <a:r>
                <a:rPr lang="en-GB" sz="1400" dirty="0">
                  <a:latin typeface="Bahnschrift SemiLight SemiConde" panose="020B0502040204020203" pitchFamily="34" charset="0"/>
                </a:rPr>
                <a:t>Second tie breaker Battle Tactics Scored</a:t>
              </a:r>
            </a:p>
            <a:p>
              <a:pPr marL="742950" lvl="1" indent="-285750" algn="just">
                <a:buFont typeface="Arial" panose="020B0604020202020204" pitchFamily="34" charset="0"/>
                <a:buChar char="•"/>
              </a:pPr>
              <a:r>
                <a:rPr lang="en-GB" sz="1400" dirty="0">
                  <a:latin typeface="Bahnschrift SemiLight SemiConde" panose="020B0502040204020203" pitchFamily="34" charset="0"/>
                </a:rPr>
                <a:t>Third tie breaker will be Strength of Schedule</a:t>
              </a:r>
            </a:p>
            <a:p>
              <a:pPr algn="just"/>
              <a:r>
                <a:rPr lang="en-GB" sz="1400" u="sng" dirty="0">
                  <a:latin typeface="Bahnschrift SemiLight SemiConde" panose="020B0502040204020203" pitchFamily="34" charset="0"/>
                </a:rPr>
                <a:t>Best Painted</a:t>
              </a:r>
            </a:p>
            <a:p>
              <a:pPr algn="just"/>
              <a:r>
                <a:rPr lang="en-GB" sz="1400" dirty="0">
                  <a:latin typeface="Bahnschrift SemiLight SemiConde" panose="020B0502040204020203" pitchFamily="34" charset="0"/>
                </a:rPr>
                <a:t>The player with the most votes from the shortlisted armies.</a:t>
              </a:r>
              <a:endParaRPr lang="en-GB" sz="1400" u="sng" dirty="0">
                <a:latin typeface="Bahnschrift SemiLight SemiConde" panose="020B0502040204020203" pitchFamily="34" charset="0"/>
              </a:endParaRPr>
            </a:p>
            <a:p>
              <a:pPr algn="just"/>
              <a:r>
                <a:rPr lang="en-GB" sz="1400" u="sng" dirty="0">
                  <a:latin typeface="Bahnschrift SemiLight SemiConde" panose="020B0502040204020203" pitchFamily="34" charset="0"/>
                </a:rPr>
                <a:t>Best Sports</a:t>
              </a:r>
            </a:p>
            <a:p>
              <a:pPr algn="just"/>
              <a:r>
                <a:rPr lang="en-GB" sz="1400" dirty="0">
                  <a:latin typeface="Bahnschrift SemiLight SemiConde" panose="020B0502040204020203" pitchFamily="34" charset="0"/>
                </a:rPr>
                <a:t>Sponsored by valour games</a:t>
              </a:r>
            </a:p>
            <a:p>
              <a:pPr algn="just"/>
              <a:r>
                <a:rPr lang="en-GB" sz="1400" dirty="0">
                  <a:latin typeface="Bahnschrift SemiLight SemiConde" panose="020B0502040204020203" pitchFamily="34" charset="0"/>
                </a:rPr>
                <a:t> </a:t>
              </a:r>
            </a:p>
          </p:txBody>
        </p:sp>
        <p:sp>
          <p:nvSpPr>
            <p:cNvPr id="10" name="Rectangle 9">
              <a:extLst>
                <a:ext uri="{FF2B5EF4-FFF2-40B4-BE49-F238E27FC236}">
                  <a16:creationId xmlns:a16="http://schemas.microsoft.com/office/drawing/2014/main" id="{011DBBFC-0179-4701-B38A-061A6DCDAC8B}"/>
                </a:ext>
              </a:extLst>
            </p:cNvPr>
            <p:cNvSpPr/>
            <p:nvPr/>
          </p:nvSpPr>
          <p:spPr>
            <a:xfrm>
              <a:off x="2838121" y="6813083"/>
              <a:ext cx="1181735" cy="523220"/>
            </a:xfrm>
            <a:prstGeom prst="rect">
              <a:avLst/>
            </a:prstGeom>
            <a:noFill/>
          </p:spPr>
          <p:txBody>
            <a:bodyPr wrap="non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Prizes</a:t>
              </a:r>
            </a:p>
          </p:txBody>
        </p:sp>
      </p:grpSp>
      <p:grpSp>
        <p:nvGrpSpPr>
          <p:cNvPr id="3" name="Group 2">
            <a:extLst>
              <a:ext uri="{FF2B5EF4-FFF2-40B4-BE49-F238E27FC236}">
                <a16:creationId xmlns:a16="http://schemas.microsoft.com/office/drawing/2014/main" id="{B1297DB7-41AE-BF9A-8939-4AB4C186C92E}"/>
              </a:ext>
            </a:extLst>
          </p:cNvPr>
          <p:cNvGrpSpPr/>
          <p:nvPr/>
        </p:nvGrpSpPr>
        <p:grpSpPr>
          <a:xfrm>
            <a:off x="133333" y="58192"/>
            <a:ext cx="6591293" cy="3200876"/>
            <a:chOff x="133353" y="4383481"/>
            <a:chExt cx="6591293" cy="3200876"/>
          </a:xfrm>
        </p:grpSpPr>
        <p:sp>
          <p:nvSpPr>
            <p:cNvPr id="4" name="TextBox 3">
              <a:extLst>
                <a:ext uri="{FF2B5EF4-FFF2-40B4-BE49-F238E27FC236}">
                  <a16:creationId xmlns:a16="http://schemas.microsoft.com/office/drawing/2014/main" id="{9407AA11-B68E-991E-CDD4-8656D2874985}"/>
                </a:ext>
              </a:extLst>
            </p:cNvPr>
            <p:cNvSpPr txBox="1"/>
            <p:nvPr/>
          </p:nvSpPr>
          <p:spPr>
            <a:xfrm>
              <a:off x="133353" y="4906701"/>
              <a:ext cx="6591293" cy="2677656"/>
            </a:xfrm>
            <a:prstGeom prst="rect">
              <a:avLst/>
            </a:prstGeom>
            <a:solidFill>
              <a:schemeClr val="bg1">
                <a:alpha val="70000"/>
              </a:schemeClr>
            </a:solidFill>
          </p:spPr>
          <p:txBody>
            <a:bodyPr wrap="square" rtlCol="0">
              <a:spAutoFit/>
            </a:bodyPr>
            <a:lstStyle/>
            <a:p>
              <a:pPr marL="285750" indent="-285750" algn="just">
                <a:buFont typeface="Arial" panose="020B0604020202020204" pitchFamily="34" charset="0"/>
                <a:buChar char="•"/>
              </a:pPr>
              <a:r>
                <a:rPr lang="en-GB" sz="1400" dirty="0">
                  <a:latin typeface="Bahnschrift SemiLight SemiConde" panose="020B0502040204020203" pitchFamily="34" charset="0"/>
                </a:rPr>
                <a:t>Players must endeavour to complete the full 5 turns within the allotted 2 hours 35 minutes for each game &amp; should manage the time appropriately.  </a:t>
              </a:r>
            </a:p>
            <a:p>
              <a:pPr marL="285750" indent="-285750" algn="just">
                <a:buFont typeface="Arial" panose="020B0604020202020204" pitchFamily="34" charset="0"/>
                <a:buChar char="•"/>
              </a:pPr>
              <a:r>
                <a:rPr lang="en-GB" sz="1400" dirty="0">
                  <a:latin typeface="Bahnschrift SemiLight SemiConde" panose="020B0502040204020203" pitchFamily="34" charset="0"/>
                </a:rPr>
                <a:t>Chess clocks may be used on the agreement of both players. You will need to supply your own.</a:t>
              </a:r>
            </a:p>
            <a:p>
              <a:pPr marL="285750" indent="-285750" algn="just">
                <a:buFont typeface="Arial" panose="020B0604020202020204" pitchFamily="34" charset="0"/>
                <a:buChar char="•"/>
              </a:pPr>
              <a:r>
                <a:rPr lang="en-GB" sz="1400" dirty="0">
                  <a:latin typeface="Bahnschrift SemiLight SemiConde" panose="020B0502040204020203" pitchFamily="34" charset="0"/>
                </a:rPr>
                <a:t>Please contact the TO if you feel your game is being affected by slow play, deliberate or otherwise. </a:t>
              </a:r>
            </a:p>
            <a:p>
              <a:pPr marL="285750" indent="-285750" algn="just">
                <a:buFont typeface="Arial" panose="020B0604020202020204" pitchFamily="34" charset="0"/>
                <a:buChar char="•"/>
              </a:pPr>
              <a:r>
                <a:rPr lang="en-GB" sz="1400" dirty="0">
                  <a:latin typeface="Bahnschrift SemiLight SemiConde" panose="020B0502040204020203" pitchFamily="34" charset="0"/>
                </a:rPr>
                <a:t>No dice will be rolled after the round time limit has passed unless the TO has approved. </a:t>
              </a:r>
            </a:p>
            <a:p>
              <a:pPr marL="285750" indent="-285750" algn="just">
                <a:buFont typeface="Arial" panose="020B0604020202020204" pitchFamily="34" charset="0"/>
                <a:buChar char="•"/>
              </a:pPr>
              <a:r>
                <a:rPr lang="en-GB" sz="1400" dirty="0">
                  <a:latin typeface="Bahnschrift SemiLight SemiConde" panose="020B0502040204020203" pitchFamily="34" charset="0"/>
                </a:rPr>
                <a:t>If a game won't be completed in time, the players should have a measured and pragmatic discussion, and any key rolls should be made to determine who would most likely have been the winner and the VP score calculated. </a:t>
              </a:r>
            </a:p>
            <a:p>
              <a:pPr marL="285750" indent="-285750" algn="just">
                <a:buFont typeface="Arial" panose="020B0604020202020204" pitchFamily="34" charset="0"/>
                <a:buChar char="•"/>
              </a:pPr>
              <a:r>
                <a:rPr lang="en-GB" sz="1400" dirty="0">
                  <a:latin typeface="Bahnschrift SemiLight SemiConde" panose="020B0502040204020203" pitchFamily="34" charset="0"/>
                </a:rPr>
                <a:t>Games that have not been played or extrapolated with both players agreement will be judged as both players losing.</a:t>
              </a:r>
            </a:p>
          </p:txBody>
        </p:sp>
        <p:sp>
          <p:nvSpPr>
            <p:cNvPr id="6" name="Rectangle 5">
              <a:extLst>
                <a:ext uri="{FF2B5EF4-FFF2-40B4-BE49-F238E27FC236}">
                  <a16:creationId xmlns:a16="http://schemas.microsoft.com/office/drawing/2014/main" id="{39E2F2F8-56F5-0E0D-4C15-68E1B0263CBE}"/>
                </a:ext>
              </a:extLst>
            </p:cNvPr>
            <p:cNvSpPr/>
            <p:nvPr/>
          </p:nvSpPr>
          <p:spPr>
            <a:xfrm>
              <a:off x="2285091" y="4383481"/>
              <a:ext cx="2287807" cy="523220"/>
            </a:xfrm>
            <a:prstGeom prst="rect">
              <a:avLst/>
            </a:prstGeom>
            <a:noFill/>
          </p:spPr>
          <p:txBody>
            <a:bodyPr wrap="none" lIns="91440" tIns="45720" rIns="91440" bIns="45720">
              <a:spAutoFit/>
            </a:bodyPr>
            <a:lstStyle/>
            <a:p>
              <a:pPr algn="ctr"/>
              <a:r>
                <a:rPr lang="en-US" sz="2800" b="1" dirty="0">
                  <a:ln w="9525">
                    <a:solidFill>
                      <a:srgbClr val="20ACD1"/>
                    </a:solidFill>
                  </a:ln>
                  <a:solidFill>
                    <a:schemeClr val="bg1"/>
                  </a:solidFill>
                  <a:effectLst>
                    <a:glow rad="139700">
                      <a:schemeClr val="accent5">
                        <a:satMod val="175000"/>
                        <a:alpha val="40000"/>
                      </a:schemeClr>
                    </a:glow>
                    <a:outerShdw blurRad="38100" dist="19050" dir="2700000" algn="tl" rotWithShape="0">
                      <a:schemeClr val="dk1">
                        <a:alpha val="40000"/>
                      </a:schemeClr>
                    </a:outerShdw>
                  </a:effectLst>
                  <a:latin typeface="Viner Hand ITC" panose="03070502030502020203" pitchFamily="66" charset="0"/>
                  <a:cs typeface="Dubai" panose="020B0503030403030204" pitchFamily="34" charset="-78"/>
                </a:rPr>
                <a:t>Timekeeping</a:t>
              </a:r>
            </a:p>
          </p:txBody>
        </p:sp>
      </p:grpSp>
    </p:spTree>
    <p:extLst>
      <p:ext uri="{BB962C8B-B14F-4D97-AF65-F5344CB8AC3E}">
        <p14:creationId xmlns:p14="http://schemas.microsoft.com/office/powerpoint/2010/main" val="8658305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bb24e89f-6132-424b-9c64-0340397f5d20}" enabled="1" method="Privileged" siteId="{0159e9d0-09a0-4edf-96ba-a3deea363c28}" removed="0"/>
</clbl:labelList>
</file>

<file path=docProps/app.xml><?xml version="1.0" encoding="utf-8"?>
<Properties xmlns="http://schemas.openxmlformats.org/officeDocument/2006/extended-properties" xmlns:vt="http://schemas.openxmlformats.org/officeDocument/2006/docPropsVTypes">
  <TotalTime>12668</TotalTime>
  <Words>1386</Words>
  <Application>Microsoft Office PowerPoint</Application>
  <PresentationFormat>A4 Paper (210x297 mm)</PresentationFormat>
  <Paragraphs>120</Paragraphs>
  <Slides>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vt:lpstr>
      <vt:lpstr>Bahnschrift SemiBold SemiConden</vt:lpstr>
      <vt:lpstr>Bahnschrift SemiLight SemiConde</vt:lpstr>
      <vt:lpstr>Calibri</vt:lpstr>
      <vt:lpstr>Calibri Light</vt:lpstr>
      <vt:lpstr>Sitka Banner Semibold</vt:lpstr>
      <vt:lpstr>Viner Hand ITC</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Trevor Moffat</dc:creator>
  <cp:lastModifiedBy>Mcgrath, Sam @ Edinburgh</cp:lastModifiedBy>
  <cp:revision>80</cp:revision>
  <dcterms:created xsi:type="dcterms:W3CDTF">2022-04-13T14:54:48Z</dcterms:created>
  <dcterms:modified xsi:type="dcterms:W3CDTF">2025-06-16T07:34:19Z</dcterms:modified>
</cp:coreProperties>
</file>