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60"/>
  </p:notesMasterIdLst>
  <p:handoutMasterIdLst>
    <p:handoutMasterId r:id="rId61"/>
  </p:handoutMasterIdLst>
  <p:sldIdLst>
    <p:sldId id="533" r:id="rId2"/>
    <p:sldId id="269" r:id="rId3"/>
    <p:sldId id="307" r:id="rId4"/>
    <p:sldId id="369" r:id="rId5"/>
    <p:sldId id="437" r:id="rId6"/>
    <p:sldId id="336" r:id="rId7"/>
    <p:sldId id="305" r:id="rId8"/>
    <p:sldId id="520" r:id="rId9"/>
    <p:sldId id="522" r:id="rId10"/>
    <p:sldId id="517" r:id="rId11"/>
    <p:sldId id="523" r:id="rId12"/>
    <p:sldId id="524" r:id="rId13"/>
    <p:sldId id="525" r:id="rId14"/>
    <p:sldId id="526" r:id="rId15"/>
    <p:sldId id="518" r:id="rId16"/>
    <p:sldId id="527" r:id="rId17"/>
    <p:sldId id="528" r:id="rId18"/>
    <p:sldId id="521" r:id="rId19"/>
    <p:sldId id="519" r:id="rId20"/>
    <p:sldId id="529" r:id="rId21"/>
    <p:sldId id="530" r:id="rId22"/>
    <p:sldId id="532" r:id="rId23"/>
    <p:sldId id="303" r:id="rId24"/>
    <p:sldId id="534" r:id="rId25"/>
    <p:sldId id="535" r:id="rId26"/>
    <p:sldId id="536" r:id="rId27"/>
    <p:sldId id="537" r:id="rId28"/>
    <p:sldId id="538" r:id="rId29"/>
    <p:sldId id="539" r:id="rId30"/>
    <p:sldId id="540" r:id="rId31"/>
    <p:sldId id="541" r:id="rId32"/>
    <p:sldId id="542" r:id="rId33"/>
    <p:sldId id="543" r:id="rId34"/>
    <p:sldId id="544" r:id="rId35"/>
    <p:sldId id="545" r:id="rId36"/>
    <p:sldId id="546" r:id="rId37"/>
    <p:sldId id="547" r:id="rId38"/>
    <p:sldId id="548" r:id="rId39"/>
    <p:sldId id="549" r:id="rId40"/>
    <p:sldId id="550" r:id="rId41"/>
    <p:sldId id="551" r:id="rId42"/>
    <p:sldId id="552" r:id="rId43"/>
    <p:sldId id="553" r:id="rId44"/>
    <p:sldId id="554" r:id="rId45"/>
    <p:sldId id="555" r:id="rId46"/>
    <p:sldId id="556" r:id="rId47"/>
    <p:sldId id="557" r:id="rId48"/>
    <p:sldId id="558" r:id="rId49"/>
    <p:sldId id="559" r:id="rId50"/>
    <p:sldId id="560" r:id="rId51"/>
    <p:sldId id="561" r:id="rId52"/>
    <p:sldId id="562" r:id="rId53"/>
    <p:sldId id="563" r:id="rId54"/>
    <p:sldId id="564" r:id="rId55"/>
    <p:sldId id="565" r:id="rId56"/>
    <p:sldId id="566" r:id="rId57"/>
    <p:sldId id="567" r:id="rId58"/>
    <p:sldId id="56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216" y="72"/>
      </p:cViewPr>
      <p:guideLst/>
    </p:cSldViewPr>
  </p:slideViewPr>
  <p:notesTextViewPr>
    <p:cViewPr>
      <p:scale>
        <a:sx n="3" d="2"/>
        <a:sy n="3" d="2"/>
      </p:scale>
      <p:origin x="0" y="0"/>
    </p:cViewPr>
  </p:notesTextViewPr>
  <p:notesViewPr>
    <p:cSldViewPr snapToGrid="0" showGuides="1">
      <p:cViewPr varScale="1">
        <p:scale>
          <a:sx n="76" d="100"/>
          <a:sy n="76" d="100"/>
        </p:scale>
        <p:origin x="168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DF4E22-E98E-4F6B-977F-447F402EDE8D}" type="datetimeFigureOut">
              <a:rPr lang="en-US" smtClean="0"/>
              <a:t>9/5/2018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DC7F4F-41CA-4B09-9309-82952A673BCD}" type="slidenum">
              <a:rPr lang="en-US" smtClean="0"/>
              <a:t>‹#›</a:t>
            </a:fld>
            <a:endParaRPr lang="en-US"/>
          </a:p>
        </p:txBody>
      </p:sp>
    </p:spTree>
    <p:extLst>
      <p:ext uri="{BB962C8B-B14F-4D97-AF65-F5344CB8AC3E}">
        <p14:creationId xmlns:p14="http://schemas.microsoft.com/office/powerpoint/2010/main" val="1899143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AA3D-838A-4524-93AE-BB6F4B6FC72A}" type="datetimeFigureOut">
              <a:rPr lang="en-US" smtClean="0"/>
              <a:t>9/5/2018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45297-9661-4111-AC4D-7C1869DFF06C}" type="slidenum">
              <a:rPr lang="en-US" smtClean="0"/>
              <a:t>‹#›</a:t>
            </a:fld>
            <a:endParaRPr lang="en-US"/>
          </a:p>
        </p:txBody>
      </p:sp>
    </p:spTree>
    <p:extLst>
      <p:ext uri="{BB962C8B-B14F-4D97-AF65-F5344CB8AC3E}">
        <p14:creationId xmlns:p14="http://schemas.microsoft.com/office/powerpoint/2010/main" val="419294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C73D9D-BEC1-4A36-A912-403F7B61D841}" type="datetime1">
              <a:rPr lang="en-US" smtClean="0"/>
              <a:t>9/5/2018</a:t>
            </a:fld>
            <a:endParaRPr lang="en-US"/>
          </a:p>
        </p:txBody>
      </p:sp>
      <p:sp>
        <p:nvSpPr>
          <p:cNvPr id="5" name="Footer Placeholder 4"/>
          <p:cNvSpPr>
            <a:spLocks noGrp="1"/>
          </p:cNvSpPr>
          <p:nvPr>
            <p:ph type="ftr" sz="quarter" idx="11"/>
          </p:nvPr>
        </p:nvSpPr>
        <p:spPr>
          <a:xfrm>
            <a:off x="5332412" y="5883275"/>
            <a:ext cx="4324044" cy="365125"/>
          </a:xfrm>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407337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9459B6-5D04-429A-B7FB-48F7063307D2}" type="datetime1">
              <a:rPr lang="en-US" smtClean="0"/>
              <a:pPr/>
              <a:t>9/5/2018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a:p>
        </p:txBody>
      </p:sp>
      <p:sp>
        <p:nvSpPr>
          <p:cNvPr id="7" name="Slide Number Placeholder 6"/>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662382103"/>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459B6-5D04-429A-B7FB-48F7063307D2}" type="datetime1">
              <a:rPr lang="en-US" smtClean="0"/>
              <a:pPr/>
              <a:t>9/5/2018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963158599"/>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459B6-5D04-429A-B7FB-48F7063307D2}" type="datetime1">
              <a:rPr lang="en-US" smtClean="0"/>
              <a:pPr/>
              <a:t>9/5/2018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413210865"/>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459B6-5D04-429A-B7FB-48F7063307D2}" type="datetime1">
              <a:rPr lang="en-US" smtClean="0"/>
              <a:pPr/>
              <a:t>9/5/2018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744998778"/>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459B6-5D04-429A-B7FB-48F7063307D2}" type="datetime1">
              <a:rPr lang="en-US" smtClean="0"/>
              <a:pPr/>
              <a:t>9/5/2018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3472719114"/>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9459B6-5D04-429A-B7FB-48F7063307D2}" type="datetime1">
              <a:rPr lang="en-US" smtClean="0"/>
              <a:pPr/>
              <a:t>9/5/2018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pPr/>
              <a:t>‹#›</a:t>
            </a:fld>
            <a:endParaRPr lang="en-US"/>
          </a:p>
        </p:txBody>
      </p:sp>
    </p:spTree>
    <p:extLst>
      <p:ext uri="{BB962C8B-B14F-4D97-AF65-F5344CB8AC3E}">
        <p14:creationId xmlns:p14="http://schemas.microsoft.com/office/powerpoint/2010/main" val="3605594902"/>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0D7670-55F0-4C01-BDA5-393F3358D0D1}" type="datetime1">
              <a:rPr lang="en-US" smtClean="0"/>
              <a:t>9/5/2018</a:t>
            </a:fld>
            <a:endParaRPr lang="en-US"/>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373333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F570A4-2E99-4A4B-A2AC-4D556C089130}" type="datetime1">
              <a:rPr lang="en-US" smtClean="0"/>
              <a:t>9/5/2018</a:t>
            </a:fld>
            <a:endParaRPr lang="en-US"/>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196803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0575F1-C798-4463-ADA9-541C94461F29}" type="datetime1">
              <a:rPr lang="en-US" smtClean="0"/>
              <a:t>9/5/2018</a:t>
            </a:fld>
            <a:endParaRPr lang="en-US"/>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170507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26DD13-DF4B-4719-A326-B4861EB71C66}" type="datetime1">
              <a:rPr lang="en-US" smtClean="0"/>
              <a:t>9/5/2018</a:t>
            </a:fld>
            <a:endParaRPr lang="en-US"/>
          </a:p>
        </p:txBody>
      </p:sp>
      <p:sp>
        <p:nvSpPr>
          <p:cNvPr id="5" name="Footer Placeholder 4"/>
          <p:cNvSpPr>
            <a:spLocks noGrp="1"/>
          </p:cNvSpPr>
          <p:nvPr>
            <p:ph type="ftr" sz="quarter" idx="11"/>
          </p:nvPr>
        </p:nvSpPr>
        <p:spPr/>
        <p:txBody>
          <a:bodyPr/>
          <a:lstStyle/>
          <a:p>
            <a:r>
              <a:rPr lang="en-US" smtClean="0"/>
              <a:t>Add a footer</a:t>
            </a:r>
            <a:endParaRPr lang="en-US"/>
          </a:p>
        </p:txBody>
      </p:sp>
      <p:sp>
        <p:nvSpPr>
          <p:cNvPr id="6" name="Slide Number Placeholder 5"/>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252124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71DC53-4A94-4E7C-8BA7-C3E988DA2C17}" type="datetime1">
              <a:rPr lang="en-US" smtClean="0"/>
              <a:t>9/5/2018</a:t>
            </a:fld>
            <a:endParaRPr lang="en-US"/>
          </a:p>
        </p:txBody>
      </p:sp>
      <p:sp>
        <p:nvSpPr>
          <p:cNvPr id="6" name="Footer Placeholder 5"/>
          <p:cNvSpPr>
            <a:spLocks noGrp="1"/>
          </p:cNvSpPr>
          <p:nvPr>
            <p:ph type="ftr" sz="quarter" idx="11"/>
          </p:nvPr>
        </p:nvSpPr>
        <p:spPr/>
        <p:txBody>
          <a:bodyPr/>
          <a:lstStyle/>
          <a:p>
            <a:r>
              <a:rPr lang="en-US" smtClean="0"/>
              <a:t>Add a footer</a:t>
            </a:r>
            <a:endParaRPr lang="en-US"/>
          </a:p>
        </p:txBody>
      </p:sp>
      <p:sp>
        <p:nvSpPr>
          <p:cNvPr id="7" name="Slide Number Placeholder 6"/>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117339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79912A-DA7D-4888-BF1A-FFA8B711273B}" type="datetime1">
              <a:rPr lang="en-US" smtClean="0"/>
              <a:t>9/5/2018</a:t>
            </a:fld>
            <a:endParaRPr lang="en-US"/>
          </a:p>
        </p:txBody>
      </p:sp>
      <p:sp>
        <p:nvSpPr>
          <p:cNvPr id="8" name="Footer Placeholder 7"/>
          <p:cNvSpPr>
            <a:spLocks noGrp="1"/>
          </p:cNvSpPr>
          <p:nvPr>
            <p:ph type="ftr" sz="quarter" idx="11"/>
          </p:nvPr>
        </p:nvSpPr>
        <p:spPr/>
        <p:txBody>
          <a:bodyPr/>
          <a:lstStyle/>
          <a:p>
            <a:r>
              <a:rPr lang="en-US" smtClean="0"/>
              <a:t>Add a footer</a:t>
            </a:r>
            <a:endParaRPr lang="en-US"/>
          </a:p>
        </p:txBody>
      </p:sp>
      <p:sp>
        <p:nvSpPr>
          <p:cNvPr id="9" name="Slide Number Placeholder 8"/>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51403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51F66FA-4CB5-42BA-9ECC-EDEC67A1D389}" type="datetime1">
              <a:rPr lang="en-US" smtClean="0"/>
              <a:t>9/5/2018</a:t>
            </a:fld>
            <a:endParaRPr lang="en-US"/>
          </a:p>
        </p:txBody>
      </p:sp>
      <p:sp>
        <p:nvSpPr>
          <p:cNvPr id="4" name="Footer Placeholder 3"/>
          <p:cNvSpPr>
            <a:spLocks noGrp="1"/>
          </p:cNvSpPr>
          <p:nvPr>
            <p:ph type="ftr" sz="quarter" idx="11"/>
          </p:nvPr>
        </p:nvSpPr>
        <p:spPr/>
        <p:txBody>
          <a:bodyPr/>
          <a:lstStyle/>
          <a:p>
            <a:r>
              <a:rPr lang="en-US" smtClean="0"/>
              <a:t>Add a footer</a:t>
            </a:r>
            <a:endParaRPr lang="en-US"/>
          </a:p>
        </p:txBody>
      </p:sp>
      <p:sp>
        <p:nvSpPr>
          <p:cNvPr id="5" name="Slide Number Placeholder 4"/>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353005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67B65-FBBA-46B4-B227-600DAFCC8EF0}" type="datetime1">
              <a:rPr lang="en-US" smtClean="0"/>
              <a:t>9/5/2018</a:t>
            </a:fld>
            <a:endParaRPr lang="en-US"/>
          </a:p>
        </p:txBody>
      </p:sp>
      <p:sp>
        <p:nvSpPr>
          <p:cNvPr id="3" name="Footer Placeholder 2"/>
          <p:cNvSpPr>
            <a:spLocks noGrp="1"/>
          </p:cNvSpPr>
          <p:nvPr>
            <p:ph type="ftr" sz="quarter" idx="11"/>
          </p:nvPr>
        </p:nvSpPr>
        <p:spPr/>
        <p:txBody>
          <a:bodyPr/>
          <a:lstStyle/>
          <a:p>
            <a:r>
              <a:rPr lang="en-US" smtClean="0"/>
              <a:t>Add a footer</a:t>
            </a:r>
            <a:endParaRPr lang="en-US"/>
          </a:p>
        </p:txBody>
      </p:sp>
      <p:sp>
        <p:nvSpPr>
          <p:cNvPr id="4" name="Slide Number Placeholder 3"/>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141158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15529-BE6B-4FAF-92A8-E67316B287FA}" type="datetime1">
              <a:rPr lang="en-US" smtClean="0"/>
              <a:t>9/5/2018</a:t>
            </a:fld>
            <a:endParaRPr lang="en-US"/>
          </a:p>
        </p:txBody>
      </p:sp>
      <p:sp>
        <p:nvSpPr>
          <p:cNvPr id="6" name="Footer Placeholder 5"/>
          <p:cNvSpPr>
            <a:spLocks noGrp="1"/>
          </p:cNvSpPr>
          <p:nvPr>
            <p:ph type="ftr" sz="quarter" idx="11"/>
          </p:nvPr>
        </p:nvSpPr>
        <p:spPr/>
        <p:txBody>
          <a:bodyPr/>
          <a:lstStyle/>
          <a:p>
            <a:r>
              <a:rPr lang="en-US" smtClean="0"/>
              <a:t>Add a footer</a:t>
            </a:r>
            <a:endParaRPr lang="en-US"/>
          </a:p>
        </p:txBody>
      </p:sp>
      <p:sp>
        <p:nvSpPr>
          <p:cNvPr id="7" name="Slide Number Placeholder 6"/>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19822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DF48A-15DE-4D33-B881-E4E92245926D}" type="datetime1">
              <a:rPr lang="en-US" smtClean="0"/>
              <a:t>9/5/2018</a:t>
            </a:fld>
            <a:endParaRPr lang="en-US"/>
          </a:p>
        </p:txBody>
      </p:sp>
      <p:sp>
        <p:nvSpPr>
          <p:cNvPr id="6" name="Footer Placeholder 5"/>
          <p:cNvSpPr>
            <a:spLocks noGrp="1"/>
          </p:cNvSpPr>
          <p:nvPr>
            <p:ph type="ftr" sz="quarter" idx="11"/>
          </p:nvPr>
        </p:nvSpPr>
        <p:spPr/>
        <p:txBody>
          <a:bodyPr/>
          <a:lstStyle/>
          <a:p>
            <a:r>
              <a:rPr lang="en-US" smtClean="0"/>
              <a:t>Add a footer</a:t>
            </a:r>
            <a:endParaRPr lang="en-US"/>
          </a:p>
        </p:txBody>
      </p:sp>
      <p:sp>
        <p:nvSpPr>
          <p:cNvPr id="7" name="Slide Number Placeholder 6"/>
          <p:cNvSpPr>
            <a:spLocks noGrp="1"/>
          </p:cNvSpPr>
          <p:nvPr>
            <p:ph type="sldNum" sz="quarter" idx="12"/>
          </p:nvPr>
        </p:nvSpPr>
        <p:spPr/>
        <p:txBody>
          <a:bodyPr/>
          <a:lstStyle/>
          <a:p>
            <a:fld id="{92FB8604-3E91-4806-A5CC-428F0C480F73}" type="slidenum">
              <a:rPr lang="en-US" smtClean="0"/>
              <a:t>‹#›</a:t>
            </a:fld>
            <a:endParaRPr lang="en-US"/>
          </a:p>
        </p:txBody>
      </p:sp>
    </p:spTree>
    <p:extLst>
      <p:ext uri="{BB962C8B-B14F-4D97-AF65-F5344CB8AC3E}">
        <p14:creationId xmlns:p14="http://schemas.microsoft.com/office/powerpoint/2010/main" val="218076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89459B6-5D04-429A-B7FB-48F7063307D2}" type="datetime1">
              <a:rPr lang="en-US" smtClean="0"/>
              <a:pPr/>
              <a:t>9/5/2018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Add a footer</a:t>
            </a:r>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FB8604-3E91-4806-A5CC-428F0C480F73}" type="slidenum">
              <a:rPr lang="en-US" smtClean="0"/>
              <a:pPr/>
              <a:t>‹#›</a:t>
            </a:fld>
            <a:endParaRPr lang="en-US"/>
          </a:p>
        </p:txBody>
      </p:sp>
    </p:spTree>
    <p:extLst>
      <p:ext uri="{BB962C8B-B14F-4D97-AF65-F5344CB8AC3E}">
        <p14:creationId xmlns:p14="http://schemas.microsoft.com/office/powerpoint/2010/main" val="292637888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google.com/url?sa=i&amp;rct=j&amp;q=&amp;esrc=s&amp;source=images&amp;cd=&amp;cad=rja&amp;uact=8&amp;ved=2ahUKEwiK_ofllKXdAhVGMawKHfrYB2YQjRx6BAgBEAU&amp;url=https%3A%2F%2Fapprecs.com%2Fandroid%2Fwali.juz.amma%2Fjuz-amma&amp;psig=AOvVaw1zaigutw49AhapdlNcAuMd&amp;ust=153628151939269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iftaah.org/"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s://www.google.com/url?sa=i&amp;rct=j&amp;q=&amp;esrc=s&amp;source=images&amp;cd=&amp;cad=rja&amp;uact=8&amp;ved=2ahUKEwj6tZfuuejcAhWK4IUKHSb2DtcQjRx6BAgBEAU&amp;url=https://twitter.com/iqracartoon/status/956316977613754368&amp;psig=AOvVaw0hfYdAxSTToKGYmR9N3Utd&amp;ust=153419515690229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iftaah.org/"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s://www.google.co.uk/url?sa=i&amp;rct=j&amp;q=&amp;esrc=s&amp;source=images&amp;cd=&amp;cad=rja&amp;uact=8&amp;ved=2ahUKEwjCi4mfy-fcAhVMCxoKHRZoA6cQjRx6BAgBEAU&amp;url=http://tadeebulquran.com/surah-feel-translation-in-english/&amp;psig=AOvVaw0N99Pw2bpQhrrjypIJ2bfI&amp;ust=153416582491787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hyperlink" Target="https://www.google.co.uk/url?sa=i&amp;rct=j&amp;q=&amp;esrc=s&amp;source=images&amp;cd=&amp;cad=rja&amp;uact=8&amp;ved=2ahUKEwjAlcXArOjcAhXSbZoKHcDtBSgQjRx6BAgBEAU&amp;url=http://tadeebulquran.com/surah-quraish-translation-in-english/&amp;psig=AOvVaw1j0szkHShh6EqkKNnd6i1b&amp;ust=15341919402094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hyperlink" Target="https://www.google.com/url?sa=i&amp;rct=j&amp;q=&amp;esrc=s&amp;source=images&amp;cd=&amp;cad=rja&amp;uact=8&amp;ved=2ahUKEwj-s7rCnujcAhUQxxoKHcwWB4UQjRx6BAgBEAU&amp;url=https://www.amazon.co.uk/Quranic-Treasures-Al-Fil-Romana-Sharjeel/dp/9699915005&amp;psig=AOvVaw0erZrjik730_hFVqsm1AVe&amp;ust=153418817633032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iftaah.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738" y="-24704"/>
            <a:ext cx="2347347" cy="147726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1085054" y="1638841"/>
            <a:ext cx="10018713" cy="2237702"/>
          </a:xfrm>
        </p:spPr>
        <p:txBody>
          <a:bodyPr>
            <a:normAutofit fontScale="90000"/>
          </a:bodyPr>
          <a:lstStyle/>
          <a:p>
            <a:r>
              <a:rPr lang="nl-NL" b="1" dirty="0" smtClean="0">
                <a:solidFill>
                  <a:schemeClr val="accent4">
                    <a:lumMod val="50000"/>
                  </a:schemeClr>
                </a:solidFill>
                <a:latin typeface="Constantia" panose="02030602050306030303" pitchFamily="18" charset="0"/>
              </a:rPr>
              <a:t>Tafseer Week 5</a:t>
            </a:r>
            <a:br>
              <a:rPr lang="nl-NL" b="1" dirty="0" smtClean="0">
                <a:solidFill>
                  <a:schemeClr val="accent4">
                    <a:lumMod val="50000"/>
                  </a:schemeClr>
                </a:solidFill>
                <a:latin typeface="Constantia" panose="02030602050306030303" pitchFamily="18" charset="0"/>
              </a:rPr>
            </a:br>
            <a:r>
              <a:rPr lang="nl-NL" b="1" dirty="0" smtClean="0">
                <a:solidFill>
                  <a:schemeClr val="accent4">
                    <a:lumMod val="50000"/>
                  </a:schemeClr>
                </a:solidFill>
                <a:latin typeface="Constantia" panose="02030602050306030303" pitchFamily="18" charset="0"/>
              </a:rPr>
              <a:t/>
            </a:r>
            <a:br>
              <a:rPr lang="nl-NL" b="1" dirty="0" smtClean="0">
                <a:solidFill>
                  <a:schemeClr val="accent4">
                    <a:lumMod val="50000"/>
                  </a:schemeClr>
                </a:solidFill>
                <a:latin typeface="Constantia" panose="02030602050306030303" pitchFamily="18" charset="0"/>
              </a:rPr>
            </a:br>
            <a:r>
              <a:rPr lang="en-US" b="1" dirty="0">
                <a:solidFill>
                  <a:schemeClr val="accent4">
                    <a:lumMod val="50000"/>
                  </a:schemeClr>
                </a:solidFill>
                <a:latin typeface="Constantia" panose="02030602050306030303" pitchFamily="18" charset="0"/>
              </a:rPr>
              <a:t>Surah Al-Quraysh</a:t>
            </a:r>
            <a:br>
              <a:rPr lang="en-US" b="1" dirty="0">
                <a:solidFill>
                  <a:schemeClr val="accent4">
                    <a:lumMod val="50000"/>
                  </a:schemeClr>
                </a:solidFill>
                <a:latin typeface="Constantia" panose="02030602050306030303" pitchFamily="18" charset="0"/>
              </a:rPr>
            </a:br>
            <a:r>
              <a:rPr lang="en-US" b="1" dirty="0">
                <a:solidFill>
                  <a:schemeClr val="accent4">
                    <a:lumMod val="50000"/>
                  </a:schemeClr>
                </a:solidFill>
                <a:latin typeface="Constantia" panose="02030602050306030303" pitchFamily="18" charset="0"/>
              </a:rPr>
              <a:t>Surah Al-</a:t>
            </a:r>
            <a:r>
              <a:rPr lang="en-US" b="1" dirty="0" err="1">
                <a:solidFill>
                  <a:schemeClr val="accent4">
                    <a:lumMod val="50000"/>
                  </a:schemeClr>
                </a:solidFill>
                <a:latin typeface="Constantia" panose="02030602050306030303" pitchFamily="18" charset="0"/>
              </a:rPr>
              <a:t>Fīl</a:t>
            </a:r>
            <a:r>
              <a:rPr lang="en-US" b="1" dirty="0">
                <a:solidFill>
                  <a:schemeClr val="accent4">
                    <a:lumMod val="50000"/>
                  </a:schemeClr>
                </a:solidFill>
                <a:latin typeface="Constantia" panose="02030602050306030303" pitchFamily="18" charset="0"/>
              </a:rPr>
              <a:t>- The </a:t>
            </a:r>
            <a:r>
              <a:rPr lang="en-US" b="1" dirty="0" smtClean="0">
                <a:solidFill>
                  <a:schemeClr val="accent4">
                    <a:lumMod val="50000"/>
                  </a:schemeClr>
                </a:solidFill>
                <a:latin typeface="Constantia" panose="02030602050306030303" pitchFamily="18" charset="0"/>
              </a:rPr>
              <a:t>Elephant</a:t>
            </a:r>
            <a:r>
              <a:rPr lang="nl-NL" b="1" dirty="0" smtClean="0">
                <a:solidFill>
                  <a:schemeClr val="accent4">
                    <a:lumMod val="50000"/>
                  </a:schemeClr>
                </a:solidFill>
                <a:latin typeface="Constantia" panose="02030602050306030303" pitchFamily="18" charset="0"/>
              </a:rPr>
              <a:t/>
            </a:r>
            <a:br>
              <a:rPr lang="nl-NL" b="1" dirty="0" smtClean="0">
                <a:solidFill>
                  <a:schemeClr val="accent4">
                    <a:lumMod val="50000"/>
                  </a:schemeClr>
                </a:solidFill>
                <a:latin typeface="Constantia" panose="02030602050306030303" pitchFamily="18" charset="0"/>
              </a:rPr>
            </a:br>
            <a:endParaRPr lang="en-US" b="1" dirty="0">
              <a:solidFill>
                <a:schemeClr val="accent4">
                  <a:lumMod val="50000"/>
                </a:schemeClr>
              </a:solidFill>
              <a:latin typeface="Constantia" panose="02030602050306030303" pitchFamily="18" charset="0"/>
            </a:endParaRPr>
          </a:p>
        </p:txBody>
      </p:sp>
      <p:pic>
        <p:nvPicPr>
          <p:cNvPr id="1026" name="Picture 2" descr="Image result for juz amm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0" y="387654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75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Al-Quraysh</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2</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23797"/>
          <a:stretch/>
        </p:blipFill>
        <p:spPr>
          <a:xfrm>
            <a:off x="1567543" y="1914020"/>
            <a:ext cx="9062357" cy="3882624"/>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61223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2</a:t>
            </a:r>
            <a:endParaRPr lang="en-US" dirty="0">
              <a:latin typeface="Constantia" panose="02030602050306030303" pitchFamily="18" charset="0"/>
            </a:endParaRPr>
          </a:p>
        </p:txBody>
      </p:sp>
      <p:sp>
        <p:nvSpPr>
          <p:cNvPr id="3" name="Content Placeholder 2"/>
          <p:cNvSpPr>
            <a:spLocks noGrp="1"/>
          </p:cNvSpPr>
          <p:nvPr>
            <p:ph idx="1"/>
          </p:nvPr>
        </p:nvSpPr>
        <p:spPr>
          <a:xfrm>
            <a:off x="1128520" y="1752599"/>
            <a:ext cx="10730291" cy="4776990"/>
          </a:xfrm>
        </p:spPr>
        <p:txBody>
          <a:bodyPr>
            <a:noAutofit/>
          </a:bodyPr>
          <a:lstStyle/>
          <a:p>
            <a:pPr marL="0" indent="0">
              <a:buClrTx/>
              <a:buNone/>
            </a:pPr>
            <a:r>
              <a:rPr lang="en-US" dirty="0">
                <a:latin typeface="Constantia" panose="02030602050306030303" pitchFamily="18" charset="0"/>
              </a:rPr>
              <a:t>The </a:t>
            </a:r>
            <a:r>
              <a:rPr lang="en-US" dirty="0" err="1">
                <a:latin typeface="Constantia" panose="02030602050306030303" pitchFamily="18" charset="0"/>
              </a:rPr>
              <a:t>Eelaaf</a:t>
            </a:r>
            <a:r>
              <a:rPr lang="en-US" dirty="0">
                <a:latin typeface="Constantia" panose="02030602050306030303" pitchFamily="18" charset="0"/>
              </a:rPr>
              <a:t> is repeated in the second ayah – Why?</a:t>
            </a:r>
          </a:p>
          <a:p>
            <a:pPr>
              <a:buClrTx/>
              <a:buFont typeface="Wingdings" panose="05000000000000000000" pitchFamily="2" charset="2"/>
              <a:buChar char="Ø"/>
            </a:pPr>
            <a:r>
              <a:rPr lang="en-US" dirty="0">
                <a:latin typeface="Constantia" panose="02030602050306030303" pitchFamily="18" charset="0"/>
              </a:rPr>
              <a:t>To emphatically declare with emphasis – a strong emphasis. (i.e. </a:t>
            </a:r>
            <a:r>
              <a:rPr lang="en-US" dirty="0" smtClean="0">
                <a:latin typeface="Constantia" panose="02030602050306030303" pitchFamily="18" charset="0"/>
              </a:rPr>
              <a:t>Did you </a:t>
            </a:r>
            <a:r>
              <a:rPr lang="en-US" dirty="0">
                <a:latin typeface="Constantia" panose="02030602050306030303" pitchFamily="18" charset="0"/>
              </a:rPr>
              <a:t>hear what I said, Did you hear?!)</a:t>
            </a:r>
          </a:p>
          <a:p>
            <a:pPr>
              <a:buClrTx/>
              <a:buFont typeface="Wingdings" panose="05000000000000000000" pitchFamily="2" charset="2"/>
              <a:buChar char="Ø"/>
            </a:pPr>
            <a:r>
              <a:rPr lang="en-US" dirty="0">
                <a:latin typeface="Constantia" panose="02030602050306030303" pitchFamily="18" charset="0"/>
              </a:rPr>
              <a:t>Repetition is done in classical </a:t>
            </a:r>
            <a:r>
              <a:rPr lang="en-US" dirty="0" err="1">
                <a:latin typeface="Constantia" panose="02030602050306030303" pitchFamily="18" charset="0"/>
              </a:rPr>
              <a:t>arabic</a:t>
            </a:r>
            <a:r>
              <a:rPr lang="en-US" dirty="0">
                <a:latin typeface="Constantia" panose="02030602050306030303" pitchFamily="18" charset="0"/>
              </a:rPr>
              <a:t> to </a:t>
            </a:r>
            <a:r>
              <a:rPr lang="en-US" dirty="0" err="1">
                <a:latin typeface="Constantia" panose="02030602050306030303" pitchFamily="18" charset="0"/>
              </a:rPr>
              <a:t>emphasise</a:t>
            </a:r>
            <a:r>
              <a:rPr lang="en-US" dirty="0">
                <a:latin typeface="Constantia" panose="02030602050306030303" pitchFamily="18" charset="0"/>
              </a:rPr>
              <a:t> what Allah </a:t>
            </a:r>
            <a:r>
              <a:rPr lang="en-US" dirty="0" smtClean="0">
                <a:latin typeface="Constantia" panose="02030602050306030303" pitchFamily="18" charset="0"/>
              </a:rPr>
              <a:t>said. I.e</a:t>
            </a:r>
            <a:r>
              <a:rPr lang="en-US" dirty="0">
                <a:latin typeface="Constantia" panose="02030602050306030303" pitchFamily="18" charset="0"/>
              </a:rPr>
              <a:t>. For their </a:t>
            </a:r>
            <a:r>
              <a:rPr lang="en-US" dirty="0" err="1">
                <a:latin typeface="Constantia" panose="02030602050306030303" pitchFamily="18" charset="0"/>
              </a:rPr>
              <a:t>Elaaf</a:t>
            </a:r>
            <a:r>
              <a:rPr lang="en-US" dirty="0">
                <a:latin typeface="Constantia" panose="02030602050306030303" pitchFamily="18" charset="0"/>
              </a:rPr>
              <a:t> (soften their heart, did you hear – to </a:t>
            </a:r>
            <a:r>
              <a:rPr lang="en-US" dirty="0" smtClean="0">
                <a:latin typeface="Constantia" panose="02030602050306030303" pitchFamily="18" charset="0"/>
              </a:rPr>
              <a:t>soften your </a:t>
            </a:r>
            <a:r>
              <a:rPr lang="en-US" dirty="0">
                <a:latin typeface="Constantia" panose="02030602050306030303" pitchFamily="18" charset="0"/>
              </a:rPr>
              <a:t>hearts</a:t>
            </a:r>
            <a:r>
              <a:rPr lang="en-US" dirty="0" smtClean="0">
                <a:latin typeface="Constantia" panose="02030602050306030303" pitchFamily="18" charset="0"/>
              </a:rPr>
              <a:t>!)</a:t>
            </a:r>
          </a:p>
          <a:p>
            <a:pPr>
              <a:buClrTx/>
              <a:buFont typeface="Wingdings" panose="05000000000000000000" pitchFamily="2" charset="2"/>
              <a:buChar char="Ø"/>
            </a:pPr>
            <a:endParaRPr lang="en-US" dirty="0" smtClean="0">
              <a:latin typeface="Constantia" panose="02030602050306030303" pitchFamily="18" charset="0"/>
            </a:endParaRPr>
          </a:p>
          <a:p>
            <a:pPr marL="0" indent="0">
              <a:buClrTx/>
              <a:buNone/>
            </a:pPr>
            <a:r>
              <a:rPr lang="en-US" dirty="0">
                <a:latin typeface="Constantia" panose="02030602050306030303" pitchFamily="18" charset="0"/>
              </a:rPr>
              <a:t>Allah did the following </a:t>
            </a:r>
            <a:r>
              <a:rPr lang="en-US" dirty="0" err="1">
                <a:latin typeface="Constantia" panose="02030602050306030303" pitchFamily="18" charset="0"/>
              </a:rPr>
              <a:t>favours</a:t>
            </a:r>
            <a:r>
              <a:rPr lang="en-US" dirty="0">
                <a:latin typeface="Constantia" panose="02030602050306030303" pitchFamily="18" charset="0"/>
              </a:rPr>
              <a:t> for the Quraysh;</a:t>
            </a:r>
          </a:p>
          <a:p>
            <a:pPr marL="457200" indent="-457200">
              <a:buClrTx/>
              <a:buFont typeface="+mj-lt"/>
              <a:buAutoNum type="arabicPeriod"/>
            </a:pPr>
            <a:r>
              <a:rPr lang="en-US" dirty="0">
                <a:latin typeface="Constantia" panose="02030602050306030303" pitchFamily="18" charset="0"/>
              </a:rPr>
              <a:t>He destroyed </a:t>
            </a:r>
            <a:r>
              <a:rPr lang="en-US" dirty="0" err="1">
                <a:latin typeface="Constantia" panose="02030602050306030303" pitchFamily="18" charset="0"/>
              </a:rPr>
              <a:t>Abraha’s</a:t>
            </a:r>
            <a:r>
              <a:rPr lang="en-US" dirty="0">
                <a:latin typeface="Constantia" panose="02030602050306030303" pitchFamily="18" charset="0"/>
              </a:rPr>
              <a:t> army for them</a:t>
            </a:r>
          </a:p>
          <a:p>
            <a:pPr marL="457200" indent="-457200">
              <a:buClrTx/>
              <a:buFont typeface="+mj-lt"/>
              <a:buAutoNum type="arabicPeriod"/>
            </a:pPr>
            <a:r>
              <a:rPr lang="en-US" dirty="0">
                <a:latin typeface="Constantia" panose="02030602050306030303" pitchFamily="18" charset="0"/>
              </a:rPr>
              <a:t>He gave them the house of worship</a:t>
            </a:r>
          </a:p>
          <a:p>
            <a:pPr marL="457200" indent="-457200">
              <a:buClrTx/>
              <a:buFont typeface="+mj-lt"/>
              <a:buAutoNum type="arabicPeriod"/>
            </a:pPr>
            <a:r>
              <a:rPr lang="en-US" dirty="0">
                <a:latin typeface="Constantia" panose="02030602050306030303" pitchFamily="18" charset="0"/>
              </a:rPr>
              <a:t>T</a:t>
            </a:r>
            <a:r>
              <a:rPr lang="en-US" dirty="0" smtClean="0">
                <a:latin typeface="Constantia" panose="02030602050306030303" pitchFamily="18" charset="0"/>
              </a:rPr>
              <a:t>hey </a:t>
            </a:r>
            <a:r>
              <a:rPr lang="en-US" dirty="0">
                <a:latin typeface="Constantia" panose="02030602050306030303" pitchFamily="18" charset="0"/>
              </a:rPr>
              <a:t>are descendants of </a:t>
            </a:r>
            <a:r>
              <a:rPr lang="en-US" dirty="0" err="1">
                <a:latin typeface="Constantia" panose="02030602050306030303" pitchFamily="18" charset="0"/>
              </a:rPr>
              <a:t>Ibraheem</a:t>
            </a:r>
            <a:endParaRPr lang="en-US" dirty="0">
              <a:latin typeface="Constantia" panose="02030602050306030303" pitchFamily="18" charset="0"/>
            </a:endParaRPr>
          </a:p>
          <a:p>
            <a:pPr marL="457200" indent="-457200">
              <a:buClrTx/>
              <a:buFont typeface="+mj-lt"/>
              <a:buAutoNum type="arabicPeriod"/>
            </a:pPr>
            <a:r>
              <a:rPr lang="en-US" dirty="0" smtClean="0">
                <a:latin typeface="Constantia" panose="02030602050306030303" pitchFamily="18" charset="0"/>
              </a:rPr>
              <a:t>Allah </a:t>
            </a:r>
            <a:r>
              <a:rPr lang="en-US" dirty="0">
                <a:latin typeface="Constantia" panose="02030602050306030303" pitchFamily="18" charset="0"/>
              </a:rPr>
              <a:t>sent His final </a:t>
            </a:r>
            <a:r>
              <a:rPr lang="en-US" dirty="0" smtClean="0">
                <a:latin typeface="Constantia" panose="02030602050306030303" pitchFamily="18" charset="0"/>
              </a:rPr>
              <a:t>Messenger </a:t>
            </a:r>
            <a:r>
              <a:rPr lang="en-US" dirty="0">
                <a:latin typeface="Constantia" panose="02030602050306030303" pitchFamily="18" charset="0"/>
              </a:rPr>
              <a:t>(</a:t>
            </a:r>
            <a:r>
              <a:rPr lang="en-US" dirty="0" err="1">
                <a:latin typeface="Constantia" panose="02030602050306030303" pitchFamily="18" charset="0"/>
              </a:rPr>
              <a:t>sal</a:t>
            </a:r>
            <a:r>
              <a:rPr lang="en-US" dirty="0">
                <a:latin typeface="Constantia" panose="02030602050306030303" pitchFamily="18" charset="0"/>
              </a:rPr>
              <a:t> Allah </a:t>
            </a:r>
            <a:r>
              <a:rPr lang="en-US" dirty="0" err="1">
                <a:latin typeface="Constantia" panose="02030602050306030303" pitchFamily="18" charset="0"/>
              </a:rPr>
              <a:t>alayhiwasalam</a:t>
            </a:r>
            <a:r>
              <a:rPr lang="en-US" dirty="0">
                <a:latin typeface="Constantia" panose="02030602050306030303" pitchFamily="18" charset="0"/>
              </a:rPr>
              <a:t>) to them.</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4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Rahla</a:t>
            </a:r>
            <a:r>
              <a:rPr lang="en-US" dirty="0">
                <a:latin typeface="Constantia" panose="02030602050306030303" pitchFamily="18" charset="0"/>
              </a:rPr>
              <a:t> – </a:t>
            </a:r>
            <a:r>
              <a:rPr lang="en-US" dirty="0" err="1">
                <a:latin typeface="Constantia" panose="02030602050306030303" pitchFamily="18" charset="0"/>
              </a:rPr>
              <a:t>rihl</a:t>
            </a:r>
            <a:r>
              <a:rPr lang="en-US" dirty="0">
                <a:latin typeface="Constantia" panose="02030602050306030303" pitchFamily="18" charset="0"/>
              </a:rPr>
              <a:t> – merchandise. merchandise / baggage – journey where you carry a lot of bags- i.e. They sell so they pack </a:t>
            </a:r>
            <a:r>
              <a:rPr lang="en-US" dirty="0" err="1">
                <a:latin typeface="Constantia" panose="02030602050306030303" pitchFamily="18" charset="0"/>
              </a:rPr>
              <a:t>alot</a:t>
            </a:r>
            <a:r>
              <a:rPr lang="en-US" dirty="0">
                <a:latin typeface="Constantia" panose="02030602050306030303" pitchFamily="18" charset="0"/>
              </a:rPr>
              <a:t> of bags.</a:t>
            </a:r>
          </a:p>
          <a:p>
            <a:pPr>
              <a:buClrTx/>
              <a:buFont typeface="Wingdings" panose="05000000000000000000" pitchFamily="2" charset="2"/>
              <a:buChar char="Ø"/>
            </a:pPr>
            <a:r>
              <a:rPr lang="en-US" dirty="0">
                <a:latin typeface="Constantia" panose="02030602050306030303" pitchFamily="18" charset="0"/>
              </a:rPr>
              <a:t>So when you travel with camels – people will see all their </a:t>
            </a:r>
            <a:r>
              <a:rPr lang="en-US" dirty="0" smtClean="0">
                <a:latin typeface="Constantia" panose="02030602050306030303" pitchFamily="18" charset="0"/>
              </a:rPr>
              <a:t>products loads </a:t>
            </a:r>
            <a:r>
              <a:rPr lang="en-US" dirty="0">
                <a:latin typeface="Constantia" panose="02030602050306030303" pitchFamily="18" charset="0"/>
              </a:rPr>
              <a:t>of bags of merchandise for trade – yet none robs </a:t>
            </a:r>
            <a:r>
              <a:rPr lang="en-US" dirty="0" smtClean="0">
                <a:latin typeface="Constantia" panose="02030602050306030303" pitchFamily="18" charset="0"/>
              </a:rPr>
              <a:t>them and </a:t>
            </a:r>
            <a:r>
              <a:rPr lang="en-US" dirty="0">
                <a:latin typeface="Constantia" panose="02030602050306030303" pitchFamily="18" charset="0"/>
              </a:rPr>
              <a:t>whenever they wanted to – they could stop their trade for holidays.</a:t>
            </a:r>
          </a:p>
          <a:p>
            <a:pPr>
              <a:buClrTx/>
              <a:buFont typeface="Wingdings" panose="05000000000000000000" pitchFamily="2" charset="2"/>
              <a:buChar char="Ø"/>
            </a:pPr>
            <a:r>
              <a:rPr lang="en-US" dirty="0">
                <a:latin typeface="Constantia" panose="02030602050306030303" pitchFamily="18" charset="0"/>
              </a:rPr>
              <a:t>Other people had to travel because they could die if they never </a:t>
            </a:r>
            <a:r>
              <a:rPr lang="en-US" dirty="0" smtClean="0">
                <a:latin typeface="Constantia" panose="02030602050306030303" pitchFamily="18" charset="0"/>
              </a:rPr>
              <a:t>had food </a:t>
            </a:r>
            <a:r>
              <a:rPr lang="en-US" dirty="0">
                <a:latin typeface="Constantia" panose="02030602050306030303" pitchFamily="18" charset="0"/>
              </a:rPr>
              <a:t>and trade.</a:t>
            </a:r>
          </a:p>
          <a:p>
            <a:pPr>
              <a:buClrTx/>
              <a:buFont typeface="Wingdings" panose="05000000000000000000" pitchFamily="2" charset="2"/>
              <a:buChar char="Ø"/>
            </a:pPr>
            <a:r>
              <a:rPr lang="en-US" dirty="0" smtClean="0">
                <a:latin typeface="Constantia" panose="02030602050306030303" pitchFamily="18" charset="0"/>
              </a:rPr>
              <a:t>The </a:t>
            </a:r>
            <a:r>
              <a:rPr lang="en-US" dirty="0">
                <a:latin typeface="Constantia" panose="02030602050306030303" pitchFamily="18" charset="0"/>
              </a:rPr>
              <a:t>Quraysh were so rich in their trade – they could stop </a:t>
            </a:r>
            <a:r>
              <a:rPr lang="en-US" dirty="0" smtClean="0">
                <a:latin typeface="Constantia" panose="02030602050306030303" pitchFamily="18" charset="0"/>
              </a:rPr>
              <a:t>whenever they </a:t>
            </a:r>
            <a:r>
              <a:rPr lang="en-US" dirty="0">
                <a:latin typeface="Constantia" panose="02030602050306030303" pitchFamily="18" charset="0"/>
              </a:rPr>
              <a:t>wanted to.</a:t>
            </a:r>
          </a:p>
          <a:p>
            <a:pPr>
              <a:buClrTx/>
              <a:buFont typeface="Wingdings" panose="05000000000000000000" pitchFamily="2" charset="2"/>
              <a:buChar char="Ø"/>
            </a:pPr>
            <a:r>
              <a:rPr lang="en-US" dirty="0" err="1">
                <a:latin typeface="Constantia" panose="02030602050306030303" pitchFamily="18" charset="0"/>
              </a:rPr>
              <a:t>Ikrimah</a:t>
            </a:r>
            <a:r>
              <a:rPr lang="en-US" dirty="0">
                <a:latin typeface="Constantia" panose="02030602050306030303" pitchFamily="18" charset="0"/>
              </a:rPr>
              <a:t>: The Quraysh went to </a:t>
            </a:r>
            <a:r>
              <a:rPr lang="en-US" dirty="0" err="1">
                <a:latin typeface="Constantia" panose="02030602050306030303" pitchFamily="18" charset="0"/>
              </a:rPr>
              <a:t>Busra</a:t>
            </a:r>
            <a:r>
              <a:rPr lang="en-US" dirty="0">
                <a:latin typeface="Constantia" panose="02030602050306030303" pitchFamily="18" charset="0"/>
              </a:rPr>
              <a:t> and Yemen. They would switch </a:t>
            </a:r>
            <a:r>
              <a:rPr lang="en-US" dirty="0" smtClean="0">
                <a:latin typeface="Constantia" panose="02030602050306030303" pitchFamily="18" charset="0"/>
              </a:rPr>
              <a:t>with going </a:t>
            </a:r>
            <a:r>
              <a:rPr lang="en-US" dirty="0">
                <a:latin typeface="Constantia" panose="02030602050306030303" pitchFamily="18" charset="0"/>
              </a:rPr>
              <a:t>to one in summer and the other in winter simultaneously.</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08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Some say Allah criticized them for that, and that they should </a:t>
            </a:r>
            <a:r>
              <a:rPr lang="en-US" dirty="0" smtClean="0">
                <a:latin typeface="Constantia" panose="02030602050306030303" pitchFamily="18" charset="0"/>
              </a:rPr>
              <a:t>have stayed </a:t>
            </a:r>
            <a:r>
              <a:rPr lang="en-US" dirty="0">
                <a:latin typeface="Constantia" panose="02030602050306030303" pitchFamily="18" charset="0"/>
              </a:rPr>
              <a:t>in Makkah since the wealth was coming to them anyway</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They were business people and Allah exposed how they liked going </a:t>
            </a:r>
            <a:r>
              <a:rPr lang="en-US" dirty="0" smtClean="0">
                <a:latin typeface="Constantia" panose="02030602050306030303" pitchFamily="18" charset="0"/>
              </a:rPr>
              <a:t>to Syria </a:t>
            </a:r>
            <a:r>
              <a:rPr lang="en-US" dirty="0">
                <a:latin typeface="Constantia" panose="02030602050306030303" pitchFamily="18" charset="0"/>
              </a:rPr>
              <a:t>(Sham), and they made </a:t>
            </a:r>
            <a:r>
              <a:rPr lang="en-US" dirty="0" err="1">
                <a:latin typeface="Constantia" panose="02030602050306030303" pitchFamily="18" charset="0"/>
              </a:rPr>
              <a:t>alot</a:t>
            </a:r>
            <a:r>
              <a:rPr lang="en-US" dirty="0">
                <a:latin typeface="Constantia" panose="02030602050306030303" pitchFamily="18" charset="0"/>
              </a:rPr>
              <a:t> of poetry about that. In the </a:t>
            </a:r>
            <a:r>
              <a:rPr lang="en-US" dirty="0" smtClean="0">
                <a:latin typeface="Constantia" panose="02030602050306030303" pitchFamily="18" charset="0"/>
              </a:rPr>
              <a:t>winter they </a:t>
            </a:r>
            <a:r>
              <a:rPr lang="en-US" dirty="0">
                <a:latin typeface="Constantia" panose="02030602050306030303" pitchFamily="18" charset="0"/>
              </a:rPr>
              <a:t>would go to Yemen because it is extremely hot there, even </a:t>
            </a:r>
            <a:r>
              <a:rPr lang="en-US" dirty="0" smtClean="0">
                <a:latin typeface="Constantia" panose="02030602050306030303" pitchFamily="18" charset="0"/>
              </a:rPr>
              <a:t>in Summer</a:t>
            </a:r>
            <a:r>
              <a:rPr lang="en-US" dirty="0">
                <a:latin typeface="Constantia" panose="02030602050306030303" pitchFamily="18" charset="0"/>
              </a:rPr>
              <a:t>, and they would go to Syria in summer because it is </a:t>
            </a:r>
            <a:r>
              <a:rPr lang="en-US" dirty="0" smtClean="0">
                <a:latin typeface="Constantia" panose="02030602050306030303" pitchFamily="18" charset="0"/>
              </a:rPr>
              <a:t>cooler there</a:t>
            </a:r>
            <a:r>
              <a:rPr lang="en-US" dirty="0">
                <a:latin typeface="Constantia" panose="02030602050306030303" pitchFamily="18" charset="0"/>
              </a:rPr>
              <a:t>.</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1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Allah mentioned winter first, and summer second</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Winter is associated with lack of produce, and summer is related </a:t>
            </a:r>
            <a:r>
              <a:rPr lang="en-US" dirty="0" smtClean="0">
                <a:latin typeface="Constantia" panose="02030602050306030303" pitchFamily="18" charset="0"/>
              </a:rPr>
              <a:t>to produce </a:t>
            </a:r>
            <a:r>
              <a:rPr lang="en-US" dirty="0">
                <a:latin typeface="Constantia" panose="02030602050306030303" pitchFamily="18" charset="0"/>
              </a:rPr>
              <a:t>growing.</a:t>
            </a:r>
          </a:p>
          <a:p>
            <a:pPr>
              <a:buClrTx/>
              <a:buFont typeface="Wingdings" panose="05000000000000000000" pitchFamily="2" charset="2"/>
              <a:buChar char="Ø"/>
            </a:pPr>
            <a:r>
              <a:rPr lang="en-US" dirty="0">
                <a:latin typeface="Constantia" panose="02030602050306030303" pitchFamily="18" charset="0"/>
              </a:rPr>
              <a:t>Allah mentions winter first because it is miraculous that they </a:t>
            </a:r>
            <a:r>
              <a:rPr lang="en-US" dirty="0" smtClean="0">
                <a:latin typeface="Constantia" panose="02030602050306030303" pitchFamily="18" charset="0"/>
              </a:rPr>
              <a:t>even get </a:t>
            </a:r>
            <a:r>
              <a:rPr lang="en-US" dirty="0">
                <a:latin typeface="Constantia" panose="02030602050306030303" pitchFamily="18" charset="0"/>
              </a:rPr>
              <a:t>produce and food for the winter – a special </a:t>
            </a:r>
            <a:r>
              <a:rPr lang="en-US" dirty="0" err="1">
                <a:latin typeface="Constantia" panose="02030602050306030303" pitchFamily="18" charset="0"/>
              </a:rPr>
              <a:t>favour</a:t>
            </a:r>
            <a:r>
              <a:rPr lang="en-US" dirty="0">
                <a:latin typeface="Constantia" panose="02030602050306030303" pitchFamily="18" charset="0"/>
              </a:rPr>
              <a:t> of Allah </a:t>
            </a:r>
            <a:r>
              <a:rPr lang="en-US" dirty="0" smtClean="0">
                <a:latin typeface="Constantia" panose="02030602050306030303" pitchFamily="18" charset="0"/>
              </a:rPr>
              <a:t>to them</a:t>
            </a:r>
            <a:r>
              <a:rPr lang="en-US" dirty="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at-</a:t>
            </a:r>
            <a:r>
              <a:rPr lang="en-US" dirty="0" err="1">
                <a:latin typeface="Constantia" panose="02030602050306030303" pitchFamily="18" charset="0"/>
              </a:rPr>
              <a:t>Tabari</a:t>
            </a:r>
            <a:r>
              <a:rPr lang="en-US" dirty="0">
                <a:latin typeface="Constantia" panose="02030602050306030303" pitchFamily="18" charset="0"/>
              </a:rPr>
              <a:t> and </a:t>
            </a:r>
            <a:r>
              <a:rPr lang="en-US" dirty="0" err="1">
                <a:latin typeface="Constantia" panose="02030602050306030303" pitchFamily="18" charset="0"/>
              </a:rPr>
              <a:t>Qurtubi</a:t>
            </a:r>
            <a:r>
              <a:rPr lang="en-US" dirty="0">
                <a:latin typeface="Constantia" panose="02030602050306030303" pitchFamily="18" charset="0"/>
              </a:rPr>
              <a:t>: the winter is associated with lack of food, </a:t>
            </a:r>
            <a:r>
              <a:rPr lang="en-US" dirty="0" smtClean="0">
                <a:latin typeface="Constantia" panose="02030602050306030303" pitchFamily="18" charset="0"/>
              </a:rPr>
              <a:t>and the </a:t>
            </a:r>
            <a:r>
              <a:rPr lang="en-US" dirty="0">
                <a:latin typeface="Constantia" panose="02030602050306030303" pitchFamily="18" charset="0"/>
              </a:rPr>
              <a:t>warm climate was when the thief tribes would steal from </a:t>
            </a:r>
            <a:r>
              <a:rPr lang="en-US" dirty="0" smtClean="0">
                <a:latin typeface="Constantia" panose="02030602050306030303" pitchFamily="18" charset="0"/>
              </a:rPr>
              <a:t>caravans (they </a:t>
            </a:r>
            <a:r>
              <a:rPr lang="en-US" dirty="0">
                <a:latin typeface="Constantia" panose="02030602050306030303" pitchFamily="18" charset="0"/>
              </a:rPr>
              <a:t>would stay inside in the winters because it was really </a:t>
            </a:r>
            <a:r>
              <a:rPr lang="en-US" dirty="0" smtClean="0">
                <a:latin typeface="Constantia" panose="02030602050306030303" pitchFamily="18" charset="0"/>
              </a:rPr>
              <a:t>cold then</a:t>
            </a:r>
            <a:r>
              <a:rPr lang="en-US" dirty="0">
                <a:latin typeface="Constantia" panose="02030602050306030303" pitchFamily="18" charset="0"/>
              </a:rPr>
              <a:t>.)</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Al-Quraysh</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a:t>
            </a:r>
            <a:r>
              <a:rPr lang="en-US" dirty="0">
                <a:latin typeface="Constantia" panose="02030602050306030303" pitchFamily="18" charset="0"/>
              </a:rPr>
              <a:t>3</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24273"/>
          <a:stretch/>
        </p:blipFill>
        <p:spPr>
          <a:xfrm>
            <a:off x="1534886" y="2090100"/>
            <a:ext cx="9127671" cy="3886158"/>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89975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3</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fontAlgn="base">
              <a:buClrTx/>
              <a:buFont typeface="Wingdings" panose="05000000000000000000" pitchFamily="2" charset="2"/>
              <a:buChar char="Ø"/>
            </a:pPr>
            <a:r>
              <a:rPr lang="en-US" dirty="0" smtClean="0">
                <a:latin typeface="Constantia" panose="02030602050306030303" pitchFamily="18" charset="0"/>
              </a:rPr>
              <a:t>The favors </a:t>
            </a:r>
            <a:r>
              <a:rPr lang="en-US" dirty="0">
                <a:latin typeface="Constantia" panose="02030602050306030303" pitchFamily="18" charset="0"/>
              </a:rPr>
              <a:t>of Allah cannot be counted, and if they cannot – then</a:t>
            </a:r>
            <a:br>
              <a:rPr lang="en-US" dirty="0">
                <a:latin typeface="Constantia" panose="02030602050306030303" pitchFamily="18" charset="0"/>
              </a:rPr>
            </a:br>
            <a:r>
              <a:rPr lang="en-US" dirty="0" smtClean="0">
                <a:latin typeface="Constantia" panose="02030602050306030303" pitchFamily="18" charset="0"/>
              </a:rPr>
              <a:t>at least </a:t>
            </a:r>
            <a:r>
              <a:rPr lang="en-US" dirty="0">
                <a:latin typeface="Constantia" panose="02030602050306030303" pitchFamily="18" charset="0"/>
              </a:rPr>
              <a:t>worship Him for this one big </a:t>
            </a:r>
            <a:r>
              <a:rPr lang="en-US" dirty="0" smtClean="0">
                <a:latin typeface="Constantia" panose="02030602050306030303" pitchFamily="18" charset="0"/>
              </a:rPr>
              <a:t>favor </a:t>
            </a:r>
            <a:r>
              <a:rPr lang="en-US" dirty="0">
                <a:latin typeface="Constantia" panose="02030602050306030303" pitchFamily="18" charset="0"/>
              </a:rPr>
              <a:t>through which Allah has</a:t>
            </a:r>
            <a:br>
              <a:rPr lang="en-US" dirty="0">
                <a:latin typeface="Constantia" panose="02030602050306030303" pitchFamily="18" charset="0"/>
              </a:rPr>
            </a:br>
            <a:r>
              <a:rPr lang="en-US" dirty="0">
                <a:latin typeface="Constantia" panose="02030602050306030303" pitchFamily="18" charset="0"/>
              </a:rPr>
              <a:t>given you an easy lifestyle</a:t>
            </a:r>
            <a:r>
              <a:rPr lang="en-US" dirty="0" smtClean="0">
                <a:latin typeface="Constantia" panose="02030602050306030303" pitchFamily="18" charset="0"/>
              </a:rPr>
              <a:t>.</a:t>
            </a:r>
          </a:p>
          <a:p>
            <a:pPr fontAlgn="base">
              <a:buClrTx/>
              <a:buFont typeface="Wingdings" panose="05000000000000000000" pitchFamily="2" charset="2"/>
              <a:buChar char="Ø"/>
            </a:pPr>
            <a:endParaRPr lang="en-US" dirty="0">
              <a:latin typeface="Constantia" panose="02030602050306030303" pitchFamily="18" charset="0"/>
            </a:endParaRPr>
          </a:p>
          <a:p>
            <a:pPr fontAlgn="base">
              <a:buClrTx/>
              <a:buFont typeface="Wingdings" panose="05000000000000000000" pitchFamily="2" charset="2"/>
              <a:buChar char="Ø"/>
            </a:pPr>
            <a:r>
              <a:rPr lang="en-US" dirty="0">
                <a:latin typeface="Constantia" panose="02030602050306030303" pitchFamily="18" charset="0"/>
              </a:rPr>
              <a:t>That is the manifest </a:t>
            </a:r>
            <a:r>
              <a:rPr lang="en-US" dirty="0" smtClean="0">
                <a:latin typeface="Constantia" panose="02030602050306030303" pitchFamily="18" charset="0"/>
              </a:rPr>
              <a:t>favor </a:t>
            </a:r>
            <a:r>
              <a:rPr lang="en-US" dirty="0">
                <a:latin typeface="Constantia" panose="02030602050306030303" pitchFamily="18" charset="0"/>
              </a:rPr>
              <a:t>of Allah upon them that their economy can survive</a:t>
            </a:r>
            <a:r>
              <a:rPr lang="en-US" dirty="0" smtClean="0">
                <a:latin typeface="Constantia" panose="02030602050306030303" pitchFamily="18" charset="0"/>
              </a:rPr>
              <a:t>.</a:t>
            </a:r>
          </a:p>
          <a:p>
            <a:pPr fontAlgn="base">
              <a:buClrTx/>
              <a:buFont typeface="Wingdings" panose="05000000000000000000" pitchFamily="2" charset="2"/>
              <a:buChar char="Ø"/>
            </a:pPr>
            <a:endParaRPr lang="en-US" dirty="0">
              <a:latin typeface="Constantia" panose="02030602050306030303" pitchFamily="18" charset="0"/>
            </a:endParaRPr>
          </a:p>
          <a:p>
            <a:pPr fontAlgn="base">
              <a:buClrTx/>
              <a:buFont typeface="Wingdings" panose="05000000000000000000" pitchFamily="2" charset="2"/>
              <a:buChar char="Ø"/>
            </a:pPr>
            <a:r>
              <a:rPr lang="en-US" dirty="0">
                <a:latin typeface="Constantia" panose="02030602050306030303" pitchFamily="18" charset="0"/>
              </a:rPr>
              <a:t>It is also connected because Allah protected this house from </a:t>
            </a:r>
            <a:r>
              <a:rPr lang="en-US" dirty="0" err="1">
                <a:latin typeface="Constantia" panose="02030602050306030303" pitchFamily="18" charset="0"/>
              </a:rPr>
              <a:t>Abraha’s</a:t>
            </a:r>
            <a:r>
              <a:rPr lang="en-US" dirty="0">
                <a:latin typeface="Constantia" panose="02030602050306030303" pitchFamily="18" charset="0"/>
              </a:rPr>
              <a:t> army.</a:t>
            </a:r>
          </a:p>
          <a:p>
            <a:pPr>
              <a:buClrTx/>
              <a:buFont typeface="Wingdings" panose="05000000000000000000" pitchFamily="2" charset="2"/>
              <a:buChar char="Ø"/>
            </a:pP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98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3</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Why did Allah mention ‘that house’ (</a:t>
            </a:r>
            <a:r>
              <a:rPr lang="en-US" dirty="0" err="1">
                <a:latin typeface="Constantia" panose="02030602050306030303" pitchFamily="18" charset="0"/>
              </a:rPr>
              <a:t>hadhal</a:t>
            </a:r>
            <a:r>
              <a:rPr lang="en-US" dirty="0">
                <a:latin typeface="Constantia" panose="02030602050306030303" pitchFamily="18" charset="0"/>
              </a:rPr>
              <a:t> </a:t>
            </a:r>
            <a:r>
              <a:rPr lang="en-US" dirty="0" err="1">
                <a:latin typeface="Constantia" panose="02030602050306030303" pitchFamily="18" charset="0"/>
              </a:rPr>
              <a:t>bayt</a:t>
            </a:r>
            <a:r>
              <a:rPr lang="en-US" dirty="0">
                <a:latin typeface="Constantia" panose="02030602050306030303" pitchFamily="18" charset="0"/>
              </a:rPr>
              <a:t>)? Because </a:t>
            </a:r>
            <a:r>
              <a:rPr lang="en-US" dirty="0" err="1" smtClean="0">
                <a:latin typeface="Constantia" panose="02030602050306030303" pitchFamily="18" charset="0"/>
              </a:rPr>
              <a:t>Ibraheem</a:t>
            </a:r>
            <a:r>
              <a:rPr lang="en-US" dirty="0" smtClean="0">
                <a:latin typeface="Constantia" panose="02030602050306030303" pitchFamily="18" charset="0"/>
              </a:rPr>
              <a:t> built </a:t>
            </a:r>
            <a:r>
              <a:rPr lang="en-US" dirty="0">
                <a:latin typeface="Constantia" panose="02030602050306030303" pitchFamily="18" charset="0"/>
              </a:rPr>
              <a:t>it – that’s what gives them this status in the sight of </a:t>
            </a:r>
            <a:r>
              <a:rPr lang="en-US" dirty="0" smtClean="0">
                <a:latin typeface="Constantia" panose="02030602050306030303" pitchFamily="18" charset="0"/>
              </a:rPr>
              <a:t>the Arabs </a:t>
            </a:r>
            <a:r>
              <a:rPr lang="en-US" dirty="0">
                <a:latin typeface="Constantia" panose="02030602050306030303" pitchFamily="18" charset="0"/>
              </a:rPr>
              <a:t>– so they are not attacked in trade.</a:t>
            </a:r>
          </a:p>
          <a:p>
            <a:pPr>
              <a:buClrTx/>
              <a:buFont typeface="Wingdings" panose="05000000000000000000" pitchFamily="2" charset="2"/>
              <a:buChar char="Ø"/>
            </a:pPr>
            <a:r>
              <a:rPr lang="en-US" dirty="0">
                <a:latin typeface="Constantia" panose="02030602050306030303" pitchFamily="18" charset="0"/>
              </a:rPr>
              <a:t>This is the house which boosted and increased their economy – </a:t>
            </a:r>
            <a:r>
              <a:rPr lang="en-US" dirty="0" smtClean="0">
                <a:latin typeface="Constantia" panose="02030602050306030303" pitchFamily="18" charset="0"/>
              </a:rPr>
              <a:t>because they </a:t>
            </a:r>
            <a:r>
              <a:rPr lang="en-US" dirty="0">
                <a:latin typeface="Constantia" panose="02030602050306030303" pitchFamily="18" charset="0"/>
              </a:rPr>
              <a:t>told the other nations that all the Arabs unite their.</a:t>
            </a:r>
          </a:p>
          <a:p>
            <a:pPr>
              <a:buClrTx/>
              <a:buFont typeface="Wingdings" panose="05000000000000000000" pitchFamily="2" charset="2"/>
              <a:buChar char="Ø"/>
            </a:pPr>
            <a:r>
              <a:rPr lang="en-US" dirty="0">
                <a:latin typeface="Constantia" panose="02030602050306030303" pitchFamily="18" charset="0"/>
              </a:rPr>
              <a:t>It is that house which Allah protected against </a:t>
            </a:r>
            <a:r>
              <a:rPr lang="en-US" dirty="0" err="1">
                <a:latin typeface="Constantia" panose="02030602050306030303" pitchFamily="18" charset="0"/>
              </a:rPr>
              <a:t>Abraha</a:t>
            </a:r>
            <a:r>
              <a:rPr lang="en-US" dirty="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And it was that house – when </a:t>
            </a:r>
            <a:r>
              <a:rPr lang="en-US" dirty="0" err="1">
                <a:latin typeface="Constantia" panose="02030602050306030303" pitchFamily="18" charset="0"/>
              </a:rPr>
              <a:t>Ibraheem</a:t>
            </a:r>
            <a:r>
              <a:rPr lang="en-US" dirty="0">
                <a:latin typeface="Constantia" panose="02030602050306030303" pitchFamily="18" charset="0"/>
              </a:rPr>
              <a:t> built it – he said Allah make </a:t>
            </a:r>
            <a:r>
              <a:rPr lang="en-US" dirty="0" smtClean="0">
                <a:latin typeface="Constantia" panose="02030602050306030303" pitchFamily="18" charset="0"/>
              </a:rPr>
              <a:t>it a </a:t>
            </a:r>
            <a:r>
              <a:rPr lang="en-US" dirty="0">
                <a:latin typeface="Constantia" panose="02030602050306030303" pitchFamily="18" charset="0"/>
              </a:rPr>
              <a:t>house of security and provide it with foods.</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Al-Quraysh</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4</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25940"/>
          <a:stretch/>
        </p:blipFill>
        <p:spPr>
          <a:xfrm>
            <a:off x="1421101" y="2122714"/>
            <a:ext cx="9355241" cy="3895342"/>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0261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Al-Quraysh</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4</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b="24750"/>
          <a:stretch/>
        </p:blipFill>
        <p:spPr>
          <a:xfrm>
            <a:off x="1216479" y="1964870"/>
            <a:ext cx="9764486" cy="4131130"/>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29749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738" y="-24704"/>
            <a:ext cx="2347347" cy="14772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8438" t="31896" r="40535" b="23320"/>
          <a:stretch/>
        </p:blipFill>
        <p:spPr>
          <a:xfrm>
            <a:off x="1506082" y="1632174"/>
            <a:ext cx="9176658" cy="4528114"/>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204252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4</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Ibn Abbas: referring to Quraysh who were provided with food – based </a:t>
            </a:r>
            <a:r>
              <a:rPr lang="en-US" dirty="0" smtClean="0">
                <a:latin typeface="Constantia" panose="02030602050306030303" pitchFamily="18" charset="0"/>
              </a:rPr>
              <a:t>on the </a:t>
            </a:r>
            <a:r>
              <a:rPr lang="en-US" dirty="0" err="1">
                <a:latin typeface="Constantia" panose="02030602050306030303" pitchFamily="18" charset="0"/>
              </a:rPr>
              <a:t>du’a</a:t>
            </a:r>
            <a:r>
              <a:rPr lang="en-US" dirty="0">
                <a:latin typeface="Constantia" panose="02030602050306030303" pitchFamily="18" charset="0"/>
              </a:rPr>
              <a:t> of </a:t>
            </a:r>
            <a:r>
              <a:rPr lang="en-US" dirty="0" err="1">
                <a:latin typeface="Constantia" panose="02030602050306030303" pitchFamily="18" charset="0"/>
              </a:rPr>
              <a:t>Ibraheem</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az-Zamakhshari</a:t>
            </a:r>
            <a:r>
              <a:rPr lang="en-US" dirty="0">
                <a:latin typeface="Constantia" panose="02030602050306030303" pitchFamily="18" charset="0"/>
              </a:rPr>
              <a:t>: the </a:t>
            </a:r>
            <a:r>
              <a:rPr lang="en-US" dirty="0" err="1">
                <a:latin typeface="Constantia" panose="02030602050306030303" pitchFamily="18" charset="0"/>
              </a:rPr>
              <a:t>taNween</a:t>
            </a:r>
            <a:r>
              <a:rPr lang="en-US" dirty="0">
                <a:latin typeface="Constantia" panose="02030602050306030303" pitchFamily="18" charset="0"/>
              </a:rPr>
              <a:t> (</a:t>
            </a:r>
            <a:r>
              <a:rPr lang="en-US" dirty="0" err="1">
                <a:latin typeface="Constantia" panose="02030602050306030303" pitchFamily="18" charset="0"/>
              </a:rPr>
              <a:t>nakira</a:t>
            </a:r>
            <a:r>
              <a:rPr lang="en-US" dirty="0">
                <a:latin typeface="Constantia" panose="02030602050306030303" pitchFamily="18" charset="0"/>
              </a:rPr>
              <a:t>) on </a:t>
            </a:r>
            <a:r>
              <a:rPr lang="en-US" dirty="0" err="1">
                <a:latin typeface="Constantia" panose="02030602050306030303" pitchFamily="18" charset="0"/>
              </a:rPr>
              <a:t>Joo’iN</a:t>
            </a:r>
            <a:r>
              <a:rPr lang="en-US" dirty="0">
                <a:latin typeface="Constantia" panose="02030602050306030303" pitchFamily="18" charset="0"/>
              </a:rPr>
              <a:t> and </a:t>
            </a:r>
            <a:r>
              <a:rPr lang="en-US" dirty="0" err="1">
                <a:latin typeface="Constantia" panose="02030602050306030303" pitchFamily="18" charset="0"/>
              </a:rPr>
              <a:t>khawfiN</a:t>
            </a:r>
            <a:r>
              <a:rPr lang="en-US" dirty="0">
                <a:latin typeface="Constantia" panose="02030602050306030303" pitchFamily="18" charset="0"/>
              </a:rPr>
              <a:t> implies </a:t>
            </a:r>
            <a:r>
              <a:rPr lang="en-US" dirty="0" smtClean="0">
                <a:latin typeface="Constantia" panose="02030602050306030303" pitchFamily="18" charset="0"/>
              </a:rPr>
              <a:t>that Allah </a:t>
            </a:r>
            <a:r>
              <a:rPr lang="en-US" dirty="0">
                <a:latin typeface="Constantia" panose="02030602050306030303" pitchFamily="18" charset="0"/>
              </a:rPr>
              <a:t>protected them from the worst types of fear and worst types </a:t>
            </a:r>
            <a:r>
              <a:rPr lang="en-US" dirty="0" smtClean="0">
                <a:latin typeface="Constantia" panose="02030602050306030303" pitchFamily="18" charset="0"/>
              </a:rPr>
              <a:t>of hunger </a:t>
            </a:r>
            <a:r>
              <a:rPr lang="en-US" dirty="0">
                <a:latin typeface="Constantia" panose="02030602050306030303" pitchFamily="18" charset="0"/>
              </a:rPr>
              <a:t>(</a:t>
            </a:r>
            <a:r>
              <a:rPr lang="en-US" dirty="0" err="1">
                <a:latin typeface="Constantia" panose="02030602050306030303" pitchFamily="18" charset="0"/>
              </a:rPr>
              <a:t>shadeed</a:t>
            </a:r>
            <a:r>
              <a:rPr lang="en-US" dirty="0">
                <a:latin typeface="Constantia" panose="02030602050306030303" pitchFamily="18" charset="0"/>
              </a:rPr>
              <a:t> – severe</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Because before the caravans – they would be in extreme </a:t>
            </a:r>
            <a:r>
              <a:rPr lang="en-US" dirty="0" smtClean="0">
                <a:latin typeface="Constantia" panose="02030602050306030303" pitchFamily="18" charset="0"/>
              </a:rPr>
              <a:t>hunger. And </a:t>
            </a:r>
            <a:r>
              <a:rPr lang="en-US" dirty="0">
                <a:latin typeface="Constantia" panose="02030602050306030303" pitchFamily="18" charset="0"/>
              </a:rPr>
              <a:t>Allah protected them from the fear of being destroyed (</a:t>
            </a:r>
            <a:r>
              <a:rPr lang="en-US" dirty="0" err="1">
                <a:latin typeface="Constantia" panose="02030602050306030303" pitchFamily="18" charset="0"/>
              </a:rPr>
              <a:t>ie</a:t>
            </a:r>
            <a:r>
              <a:rPr lang="en-US" dirty="0">
                <a:latin typeface="Constantia" panose="02030602050306030303" pitchFamily="18" charset="0"/>
              </a:rPr>
              <a:t>. </a:t>
            </a:r>
            <a:r>
              <a:rPr lang="en-US" dirty="0" smtClean="0">
                <a:latin typeface="Constantia" panose="02030602050306030303" pitchFamily="18" charset="0"/>
              </a:rPr>
              <a:t>The army </a:t>
            </a:r>
            <a:r>
              <a:rPr lang="en-US" dirty="0">
                <a:latin typeface="Constantia" panose="02030602050306030303" pitchFamily="18" charset="0"/>
              </a:rPr>
              <a:t>of </a:t>
            </a:r>
            <a:r>
              <a:rPr lang="en-US" dirty="0" err="1">
                <a:latin typeface="Constantia" panose="02030602050306030303" pitchFamily="18" charset="0"/>
              </a:rPr>
              <a:t>Abraha</a:t>
            </a:r>
            <a:r>
              <a:rPr lang="en-US" dirty="0">
                <a:latin typeface="Constantia" panose="02030602050306030303" pitchFamily="18" charset="0"/>
              </a:rPr>
              <a:t> – the elephant). Or the fear of being snatched </a:t>
            </a:r>
            <a:r>
              <a:rPr lang="en-US" dirty="0" smtClean="0">
                <a:latin typeface="Constantia" panose="02030602050306030303" pitchFamily="18" charset="0"/>
              </a:rPr>
              <a:t>and kidnapped </a:t>
            </a:r>
            <a:r>
              <a:rPr lang="en-US" dirty="0">
                <a:latin typeface="Constantia" panose="02030602050306030303" pitchFamily="18" charset="0"/>
              </a:rPr>
              <a:t>when they travel.</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4</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Min </a:t>
            </a:r>
            <a:r>
              <a:rPr lang="en-US" dirty="0" err="1">
                <a:latin typeface="Constantia" panose="02030602050306030303" pitchFamily="18" charset="0"/>
              </a:rPr>
              <a:t>joo</a:t>
            </a:r>
            <a:r>
              <a:rPr lang="en-US" dirty="0">
                <a:latin typeface="Constantia" panose="02030602050306030303" pitchFamily="18" charset="0"/>
              </a:rPr>
              <a:t>’ [from hunger] – provides them; despite hunger, He gave them food, when there is no land fertile land for fruit, crops etc. in the barren dry city of </a:t>
            </a:r>
            <a:r>
              <a:rPr lang="en-US" dirty="0" smtClean="0">
                <a:latin typeface="Constantia" panose="02030602050306030303" pitchFamily="18" charset="0"/>
              </a:rPr>
              <a:t>Makkah</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And there is no real security there either – except because Allah </a:t>
            </a:r>
            <a:r>
              <a:rPr lang="en-US" dirty="0" smtClean="0">
                <a:latin typeface="Constantia" panose="02030602050306030303" pitchFamily="18" charset="0"/>
              </a:rPr>
              <a:t>has given </a:t>
            </a:r>
            <a:r>
              <a:rPr lang="en-US" dirty="0">
                <a:latin typeface="Constantia" panose="02030602050306030303" pitchFamily="18" charset="0"/>
              </a:rPr>
              <a:t>it. Because Makkah is in the middle of the desert – it </a:t>
            </a:r>
            <a:r>
              <a:rPr lang="en-US" dirty="0" smtClean="0">
                <a:latin typeface="Constantia" panose="02030602050306030303" pitchFamily="18" charset="0"/>
              </a:rPr>
              <a:t>should really </a:t>
            </a:r>
            <a:r>
              <a:rPr lang="en-US" dirty="0">
                <a:latin typeface="Constantia" panose="02030602050306030303" pitchFamily="18" charset="0"/>
              </a:rPr>
              <a:t>be open to attack. But despite that – Allah has given </a:t>
            </a:r>
            <a:r>
              <a:rPr lang="en-US" dirty="0" smtClean="0">
                <a:latin typeface="Constantia" panose="02030602050306030303" pitchFamily="18" charset="0"/>
              </a:rPr>
              <a:t>them security</a:t>
            </a:r>
          </a:p>
          <a:p>
            <a:pPr>
              <a:buClrTx/>
              <a:buFont typeface="Wingdings" panose="05000000000000000000" pitchFamily="2" charset="2"/>
              <a:buChar char="Ø"/>
            </a:pPr>
            <a:endParaRPr lang="en-US" dirty="0" smtClean="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min </a:t>
            </a:r>
            <a:r>
              <a:rPr lang="en-US" dirty="0" err="1">
                <a:latin typeface="Constantia" panose="02030602050306030303" pitchFamily="18" charset="0"/>
              </a:rPr>
              <a:t>joo</a:t>
            </a:r>
            <a:r>
              <a:rPr lang="en-US" dirty="0">
                <a:latin typeface="Constantia" panose="02030602050306030303" pitchFamily="18" charset="0"/>
              </a:rPr>
              <a:t>’ [from hunger] – </a:t>
            </a:r>
            <a:r>
              <a:rPr lang="en-US" dirty="0" err="1">
                <a:latin typeface="Constantia" panose="02030602050306030303" pitchFamily="18" charset="0"/>
              </a:rPr>
              <a:t>tab’eed</a:t>
            </a:r>
            <a:r>
              <a:rPr lang="en-US" dirty="0">
                <a:latin typeface="Constantia" panose="02030602050306030303" pitchFamily="18" charset="0"/>
              </a:rPr>
              <a:t> [distancing] – Allah put hunger and fear FAR away from them because they have full confidence Allah will protect this </a:t>
            </a:r>
            <a:r>
              <a:rPr lang="en-US" dirty="0" smtClean="0">
                <a:latin typeface="Constantia" panose="02030602050306030303" pitchFamily="18" charset="0"/>
              </a:rPr>
              <a:t>city</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4</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smtClean="0">
                <a:latin typeface="Constantia" panose="02030602050306030303" pitchFamily="18" charset="0"/>
              </a:rPr>
              <a:t>Allah </a:t>
            </a:r>
            <a:r>
              <a:rPr lang="en-US" dirty="0">
                <a:latin typeface="Constantia" panose="02030602050306030303" pitchFamily="18" charset="0"/>
              </a:rPr>
              <a:t>favors them with safety and gentleness, so they should single Him out for worship alone, without any partner. </a:t>
            </a:r>
            <a:endParaRPr lang="en-US" dirty="0" smtClean="0">
              <a:latin typeface="Constantia" panose="02030602050306030303" pitchFamily="18" charset="0"/>
            </a:endParaRPr>
          </a:p>
          <a:p>
            <a:pPr>
              <a:buClrTx/>
              <a:buFont typeface="Wingdings" panose="05000000000000000000" pitchFamily="2" charset="2"/>
              <a:buChar char="Ø"/>
            </a:pPr>
            <a:r>
              <a:rPr lang="en-US" dirty="0" smtClean="0">
                <a:latin typeface="Constantia" panose="02030602050306030303" pitchFamily="18" charset="0"/>
              </a:rPr>
              <a:t>They </a:t>
            </a:r>
            <a:r>
              <a:rPr lang="en-US" dirty="0">
                <a:latin typeface="Constantia" panose="02030602050306030303" pitchFamily="18" charset="0"/>
              </a:rPr>
              <a:t>should not worship any idol, rival or statue besides Him. </a:t>
            </a:r>
            <a:endParaRPr lang="en-US" dirty="0" smtClean="0">
              <a:latin typeface="Constantia" panose="02030602050306030303" pitchFamily="18" charset="0"/>
            </a:endParaRPr>
          </a:p>
          <a:p>
            <a:pPr>
              <a:buClrTx/>
              <a:buFont typeface="Wingdings" panose="05000000000000000000" pitchFamily="2" charset="2"/>
              <a:buChar char="Ø"/>
            </a:pPr>
            <a:r>
              <a:rPr lang="en-US" dirty="0" smtClean="0">
                <a:latin typeface="Constantia" panose="02030602050306030303" pitchFamily="18" charset="0"/>
              </a:rPr>
              <a:t>Therefore</a:t>
            </a:r>
            <a:r>
              <a:rPr lang="en-US" dirty="0">
                <a:latin typeface="Constantia" panose="02030602050306030303" pitchFamily="18" charset="0"/>
              </a:rPr>
              <a:t>, whoever accepts this command, Allah will give him safety in both this life and the Hereafter. </a:t>
            </a:r>
            <a:endParaRPr lang="en-US" dirty="0" smtClean="0">
              <a:latin typeface="Constantia" panose="02030602050306030303" pitchFamily="18" charset="0"/>
            </a:endParaRPr>
          </a:p>
          <a:p>
            <a:pPr>
              <a:buClrTx/>
              <a:buFont typeface="Wingdings" panose="05000000000000000000" pitchFamily="2" charset="2"/>
              <a:buChar char="Ø"/>
            </a:pPr>
            <a:r>
              <a:rPr lang="en-US" dirty="0" smtClean="0">
                <a:latin typeface="Constantia" panose="02030602050306030303" pitchFamily="18" charset="0"/>
              </a:rPr>
              <a:t>However</a:t>
            </a:r>
            <a:r>
              <a:rPr lang="en-US" dirty="0">
                <a:latin typeface="Constantia" panose="02030602050306030303" pitchFamily="18" charset="0"/>
              </a:rPr>
              <a:t>, whoever disobeys Him, He will remove both of them from him.</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38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8" name="Picture 14" descr="Image result for Surah al Quraish">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2" b="13255"/>
          <a:stretch/>
        </p:blipFill>
        <p:spPr bwMode="auto">
          <a:xfrm>
            <a:off x="2339296" y="702129"/>
            <a:ext cx="7826672" cy="5290457"/>
          </a:xfrm>
          <a:prstGeom prst="rect">
            <a:avLst/>
          </a:prstGeom>
          <a:ln w="2286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738" y="-24704"/>
            <a:ext cx="2347347" cy="14772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8304" t="31658" r="40938" b="23083"/>
          <a:stretch/>
        </p:blipFill>
        <p:spPr>
          <a:xfrm>
            <a:off x="2291982" y="1756007"/>
            <a:ext cx="8403370" cy="4212771"/>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87430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4" name="Picture 6" descr="Image result for Surah Fil English Arabic">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99" t="1939" r="2033" b="11580"/>
          <a:stretch/>
        </p:blipFill>
        <p:spPr bwMode="auto">
          <a:xfrm>
            <a:off x="3706586" y="359229"/>
            <a:ext cx="5355771"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72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408"/>
            <a:ext cx="10018713" cy="1752599"/>
          </a:xfrm>
        </p:spPr>
        <p:txBody>
          <a:bodyPr>
            <a:normAutofit/>
          </a:bodyPr>
          <a:lstStyle/>
          <a:p>
            <a:r>
              <a:rPr lang="en-US" b="1" dirty="0" smtClean="0">
                <a:latin typeface="Constantia" panose="02030602050306030303" pitchFamily="18" charset="0"/>
              </a:rPr>
              <a:t>Surah Al-</a:t>
            </a:r>
            <a:r>
              <a:rPr lang="en-US" b="1" dirty="0" err="1" smtClean="0">
                <a:latin typeface="Constantia" panose="02030602050306030303" pitchFamily="18" charset="0"/>
              </a:rPr>
              <a:t>Fīl</a:t>
            </a:r>
            <a:r>
              <a:rPr lang="en-US" b="1" dirty="0" smtClean="0">
                <a:latin typeface="Constantia" panose="02030602050306030303" pitchFamily="18" charset="0"/>
              </a:rPr>
              <a:t>- </a:t>
            </a:r>
            <a:r>
              <a:rPr lang="en-US" b="1" dirty="0">
                <a:latin typeface="Constantia" panose="02030602050306030303" pitchFamily="18" charset="0"/>
              </a:rPr>
              <a:t>The Elephant</a:t>
            </a:r>
            <a:r>
              <a:rPr lang="en-US" b="1" dirty="0" smtClean="0">
                <a:latin typeface="Constantia" panose="02030602050306030303" pitchFamily="18" charset="0"/>
              </a:rPr>
              <a:t/>
            </a:r>
            <a:br>
              <a:rPr lang="en-US" b="1" dirty="0" smtClean="0">
                <a:latin typeface="Constantia" panose="02030602050306030303" pitchFamily="18" charset="0"/>
              </a:rPr>
            </a:br>
            <a:r>
              <a:rPr lang="en-US" dirty="0" smtClean="0">
                <a:latin typeface="Constantia" panose="02030602050306030303" pitchFamily="18" charset="0"/>
              </a:rPr>
              <a:t>Word by Word Translation</a:t>
            </a:r>
            <a:endParaRPr lang="en-US" dirty="0">
              <a:latin typeface="Constantia" panose="02030602050306030303" pitchFamily="18" charset="0"/>
            </a:endParaRPr>
          </a:p>
        </p:txBody>
      </p:sp>
      <p:pic>
        <p:nvPicPr>
          <p:cNvPr id="4"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8571" r="8660"/>
          <a:stretch/>
        </p:blipFill>
        <p:spPr>
          <a:xfrm>
            <a:off x="3040174" y="1756007"/>
            <a:ext cx="6906985" cy="4691777"/>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063105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408"/>
            <a:ext cx="10018713" cy="1752599"/>
          </a:xfrm>
        </p:spPr>
        <p:txBody>
          <a:bodyPr>
            <a:normAutofit/>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endParaRPr lang="en-US" dirty="0">
              <a:latin typeface="Constantia" panose="02030602050306030303" pitchFamily="18" charset="0"/>
            </a:endParaRPr>
          </a:p>
        </p:txBody>
      </p:sp>
      <p:pic>
        <p:nvPicPr>
          <p:cNvPr id="4"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l="8438" t="26179" r="40803" b="35946"/>
          <a:stretch/>
        </p:blipFill>
        <p:spPr>
          <a:xfrm>
            <a:off x="1862001" y="2024743"/>
            <a:ext cx="9263332" cy="3886200"/>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4058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sz="2800" b="1" dirty="0" smtClean="0">
                <a:latin typeface="Constantia" panose="02030602050306030303" pitchFamily="18" charset="0"/>
              </a:rPr>
              <a:t>Period </a:t>
            </a:r>
            <a:r>
              <a:rPr lang="en-US" sz="2800" b="1" dirty="0">
                <a:latin typeface="Constantia" panose="02030602050306030303" pitchFamily="18" charset="0"/>
              </a:rPr>
              <a:t>of Revelation: </a:t>
            </a:r>
            <a:r>
              <a:rPr lang="en-US" sz="2800" dirty="0" err="1" smtClean="0">
                <a:latin typeface="Constantia" panose="02030602050306030303" pitchFamily="18" charset="0"/>
              </a:rPr>
              <a:t>Makkan</a:t>
            </a:r>
            <a:endParaRPr lang="en-US" sz="2800" dirty="0">
              <a:latin typeface="Constantia" panose="02030602050306030303" pitchFamily="18" charset="0"/>
            </a:endParaRPr>
          </a:p>
          <a:p>
            <a:pPr>
              <a:buClrTx/>
              <a:buFont typeface="Wingdings" panose="05000000000000000000" pitchFamily="2" charset="2"/>
              <a:buChar char="Ø"/>
            </a:pPr>
            <a:r>
              <a:rPr lang="en-US" sz="2800" b="1" dirty="0" smtClean="0">
                <a:latin typeface="Constantia" panose="02030602050306030303" pitchFamily="18" charset="0"/>
              </a:rPr>
              <a:t>Surah Number: </a:t>
            </a:r>
            <a:r>
              <a:rPr lang="en-US" sz="2800" dirty="0" smtClean="0">
                <a:latin typeface="Constantia" panose="02030602050306030303" pitchFamily="18" charset="0"/>
              </a:rPr>
              <a:t>105</a:t>
            </a:r>
          </a:p>
          <a:p>
            <a:pPr>
              <a:buClrTx/>
              <a:buFont typeface="Wingdings" panose="05000000000000000000" pitchFamily="2" charset="2"/>
              <a:buChar char="Ø"/>
            </a:pPr>
            <a:r>
              <a:rPr lang="en-US" sz="2800" b="1" dirty="0" smtClean="0">
                <a:latin typeface="Constantia" panose="02030602050306030303" pitchFamily="18" charset="0"/>
              </a:rPr>
              <a:t>Order </a:t>
            </a:r>
            <a:r>
              <a:rPr lang="en-US" sz="2800" b="1" dirty="0">
                <a:latin typeface="Constantia" panose="02030602050306030303" pitchFamily="18" charset="0"/>
              </a:rPr>
              <a:t>of Revelation</a:t>
            </a:r>
            <a:r>
              <a:rPr lang="en-US" sz="2800" b="1" dirty="0" smtClean="0">
                <a:latin typeface="Constantia" panose="02030602050306030303" pitchFamily="18" charset="0"/>
              </a:rPr>
              <a:t>: </a:t>
            </a:r>
            <a:r>
              <a:rPr lang="en-US" sz="2800" dirty="0" smtClean="0">
                <a:latin typeface="Constantia" panose="02030602050306030303" pitchFamily="18" charset="0"/>
              </a:rPr>
              <a:t>19</a:t>
            </a:r>
          </a:p>
          <a:p>
            <a:pPr>
              <a:buClrTx/>
              <a:buFont typeface="Wingdings" panose="05000000000000000000" pitchFamily="2" charset="2"/>
              <a:buChar char="Ø"/>
            </a:pPr>
            <a:r>
              <a:rPr lang="en-US" sz="2800" b="1" dirty="0" smtClean="0">
                <a:latin typeface="Constantia" panose="02030602050306030303" pitchFamily="18" charset="0"/>
              </a:rPr>
              <a:t>Number of Ayahs: </a:t>
            </a:r>
            <a:r>
              <a:rPr lang="en-US" sz="2800" dirty="0">
                <a:latin typeface="Constantia" panose="02030602050306030303" pitchFamily="18" charset="0"/>
              </a:rPr>
              <a:t>5</a:t>
            </a:r>
          </a:p>
          <a:p>
            <a:pPr>
              <a:buClrTx/>
              <a:buFont typeface="Wingdings" panose="05000000000000000000" pitchFamily="2" charset="2"/>
              <a:buChar char="Ø"/>
            </a:pPr>
            <a:r>
              <a:rPr lang="en-US" sz="2800" b="1" dirty="0">
                <a:latin typeface="Constantia" panose="02030602050306030303" pitchFamily="18" charset="0"/>
              </a:rPr>
              <a:t>Theme and Subject Matter</a:t>
            </a:r>
            <a:r>
              <a:rPr lang="en-US" sz="2800" b="1" dirty="0" smtClean="0">
                <a:latin typeface="Constantia" panose="02030602050306030303" pitchFamily="18" charset="0"/>
              </a:rPr>
              <a:t>:</a:t>
            </a:r>
          </a:p>
          <a:p>
            <a:pPr lvl="1">
              <a:buClrTx/>
              <a:buFont typeface="Wingdings" panose="05000000000000000000" pitchFamily="2" charset="2"/>
              <a:buChar char="Ø"/>
            </a:pPr>
            <a:r>
              <a:rPr lang="en-US" dirty="0" smtClean="0">
                <a:latin typeface="Constantia" panose="02030602050306030303" pitchFamily="18" charset="0"/>
              </a:rPr>
              <a:t>The Ka'ba </a:t>
            </a:r>
            <a:r>
              <a:rPr lang="en-US" dirty="0">
                <a:latin typeface="Constantia" panose="02030602050306030303" pitchFamily="18" charset="0"/>
              </a:rPr>
              <a:t>had been protected </a:t>
            </a:r>
            <a:endParaRPr lang="en-US" dirty="0" smtClean="0">
              <a:latin typeface="Constantia" panose="02030602050306030303" pitchFamily="18" charset="0"/>
            </a:endParaRPr>
          </a:p>
          <a:p>
            <a:pPr lvl="1">
              <a:buClrTx/>
              <a:buFont typeface="Wingdings" panose="05000000000000000000" pitchFamily="2" charset="2"/>
              <a:buChar char="Ø"/>
            </a:pPr>
            <a:r>
              <a:rPr lang="en-US" dirty="0" smtClean="0">
                <a:latin typeface="Constantia" panose="02030602050306030303" pitchFamily="18" charset="0"/>
              </a:rPr>
              <a:t>People who try to cause harm to the </a:t>
            </a:r>
            <a:r>
              <a:rPr lang="en-US" dirty="0" err="1" smtClean="0">
                <a:latin typeface="Constantia" panose="02030602050306030303" pitchFamily="18" charset="0"/>
              </a:rPr>
              <a:t>Kaba</a:t>
            </a:r>
            <a:r>
              <a:rPr lang="en-US" dirty="0" smtClean="0">
                <a:latin typeface="Constantia" panose="02030602050306030303" pitchFamily="18" charset="0"/>
              </a:rPr>
              <a:t> will be destroyed </a:t>
            </a:r>
          </a:p>
          <a:p>
            <a:pPr lvl="1">
              <a:buClrTx/>
              <a:buFont typeface="Wingdings" panose="05000000000000000000" pitchFamily="2" charset="2"/>
              <a:buChar char="Ø"/>
            </a:pPr>
            <a:r>
              <a:rPr lang="en-US" dirty="0" smtClean="0">
                <a:latin typeface="Constantia" panose="02030602050306030303" pitchFamily="18" charset="0"/>
              </a:rPr>
              <a:t>Allah shows His might by destroying a colossal army with feeble birds </a:t>
            </a:r>
          </a:p>
          <a:p>
            <a:pPr lvl="1">
              <a:buClrTx/>
              <a:buFont typeface="Wingdings" panose="05000000000000000000" pitchFamily="2" charset="2"/>
              <a:buChar char="Ø"/>
            </a:pP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21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An army of Elephants, </a:t>
            </a:r>
            <a:r>
              <a:rPr lang="en-US" dirty="0" err="1">
                <a:latin typeface="Constantia" panose="02030602050306030303" pitchFamily="18" charset="0"/>
              </a:rPr>
              <a:t>arabs</a:t>
            </a:r>
            <a:r>
              <a:rPr lang="en-US" dirty="0">
                <a:latin typeface="Constantia" panose="02030602050306030303" pitchFamily="18" charset="0"/>
              </a:rPr>
              <a:t> had never seen them in battle before. This was so strange and different to the Arabs that they called this year - '</a:t>
            </a:r>
            <a:r>
              <a:rPr lang="en-US" dirty="0" err="1">
                <a:latin typeface="Constantia" panose="02030602050306030303" pitchFamily="18" charset="0"/>
              </a:rPr>
              <a:t>Aam</a:t>
            </a:r>
            <a:r>
              <a:rPr lang="en-US" dirty="0">
                <a:latin typeface="Constantia" panose="02030602050306030303" pitchFamily="18" charset="0"/>
              </a:rPr>
              <a:t> al Feel - The Year of the Elephant</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How are they going to fight an army of Elephants?</a:t>
            </a:r>
          </a:p>
          <a:p>
            <a:pPr lvl="1">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So when you see the army of Elephants - you knew the peace of </a:t>
            </a:r>
            <a:r>
              <a:rPr lang="en-US" dirty="0" err="1">
                <a:latin typeface="Constantia" panose="02030602050306030303" pitchFamily="18" charset="0"/>
              </a:rPr>
              <a:t>of</a:t>
            </a:r>
            <a:r>
              <a:rPr lang="en-US" dirty="0">
                <a:latin typeface="Constantia" panose="02030602050306030303" pitchFamily="18" charset="0"/>
              </a:rPr>
              <a:t> Makkah had broken. There was fear. Elephants were like war Tanks.</a:t>
            </a:r>
          </a:p>
          <a:p>
            <a:pPr lvl="1">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 people of Makkah fled to the Mountains. Except a few who tried to negotiate with </a:t>
            </a:r>
            <a:r>
              <a:rPr lang="en-US" dirty="0" err="1">
                <a:latin typeface="Constantia" panose="02030602050306030303" pitchFamily="18" charset="0"/>
              </a:rPr>
              <a:t>Abraha</a:t>
            </a:r>
            <a:r>
              <a:rPr lang="en-US" dirty="0">
                <a:latin typeface="Constantia" panose="02030602050306030303" pitchFamily="18" charset="0"/>
              </a:rPr>
              <a:t>.</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26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6" name="Picture 8" descr="Image result for Surah Quraish English Arabic">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0" t="1694" r="2765" b="14898"/>
          <a:stretch/>
        </p:blipFill>
        <p:spPr bwMode="auto">
          <a:xfrm>
            <a:off x="3494314" y="517017"/>
            <a:ext cx="5306785" cy="599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61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The people of Makkah fled to the Mountains. Except a few who tried to negotiate with </a:t>
            </a:r>
            <a:r>
              <a:rPr lang="en-US" dirty="0" err="1">
                <a:latin typeface="Constantia" panose="02030602050306030303" pitchFamily="18" charset="0"/>
              </a:rPr>
              <a:t>Abraha</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None thought the peace in Makkah would remain. </a:t>
            </a:r>
            <a:r>
              <a:rPr lang="en-US" dirty="0" err="1">
                <a:latin typeface="Constantia" panose="02030602050306030303" pitchFamily="18" charset="0"/>
              </a:rPr>
              <a:t>Abraha</a:t>
            </a:r>
            <a:r>
              <a:rPr lang="en-US" dirty="0">
                <a:latin typeface="Constantia" panose="02030602050306030303" pitchFamily="18" charset="0"/>
              </a:rPr>
              <a:t> - the one who was the leader - had the main intent to destroy the </a:t>
            </a:r>
            <a:r>
              <a:rPr lang="en-US" dirty="0" err="1">
                <a:latin typeface="Constantia" panose="02030602050306030303" pitchFamily="18" charset="0"/>
              </a:rPr>
              <a:t>Ka'bah</a:t>
            </a:r>
            <a:r>
              <a:rPr lang="en-US" dirty="0">
                <a:latin typeface="Constantia" panose="02030602050306030303" pitchFamily="18" charset="0"/>
              </a:rPr>
              <a:t> and the city of Makkah.</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Under the most impossible of circumstances - Allah kept the </a:t>
            </a:r>
            <a:r>
              <a:rPr lang="en-US" dirty="0" err="1">
                <a:latin typeface="Constantia" panose="02030602050306030303" pitchFamily="18" charset="0"/>
              </a:rPr>
              <a:t>du'a</a:t>
            </a:r>
            <a:r>
              <a:rPr lang="en-US" dirty="0">
                <a:latin typeface="Constantia" panose="02030602050306030303" pitchFamily="18" charset="0"/>
              </a:rPr>
              <a:t>/prayer of </a:t>
            </a:r>
            <a:r>
              <a:rPr lang="en-US" dirty="0" err="1">
                <a:latin typeface="Constantia" panose="02030602050306030303" pitchFamily="18" charset="0"/>
              </a:rPr>
              <a:t>Ibraheem</a:t>
            </a:r>
            <a:r>
              <a:rPr lang="en-US" dirty="0">
                <a:latin typeface="Constantia" panose="02030602050306030303" pitchFamily="18" charset="0"/>
              </a:rPr>
              <a:t> answered - He kept the city safe by destroying </a:t>
            </a:r>
            <a:r>
              <a:rPr lang="en-US" dirty="0" err="1">
                <a:latin typeface="Constantia" panose="02030602050306030303" pitchFamily="18" charset="0"/>
              </a:rPr>
              <a:t>Abraha</a:t>
            </a:r>
            <a:r>
              <a:rPr lang="en-US" dirty="0">
                <a:latin typeface="Constantia" panose="02030602050306030303" pitchFamily="18" charset="0"/>
              </a:rPr>
              <a:t> and his army</a:t>
            </a:r>
            <a:r>
              <a:rPr lang="en-US" dirty="0" smtClean="0">
                <a:latin typeface="Constantia" panose="02030602050306030303" pitchFamily="18" charset="0"/>
              </a:rPr>
              <a:t>.</a:t>
            </a:r>
          </a:p>
          <a:p>
            <a:pPr>
              <a:buClrTx/>
              <a:buFont typeface="Wingdings" panose="05000000000000000000" pitchFamily="2" charset="2"/>
              <a:buChar char="Ø"/>
            </a:pPr>
            <a:r>
              <a:rPr lang="en-US" dirty="0" smtClean="0">
                <a:latin typeface="Constantia" panose="02030602050306030303" pitchFamily="18" charset="0"/>
              </a:rPr>
              <a:t>This is the </a:t>
            </a:r>
            <a:r>
              <a:rPr lang="en-US" dirty="0" err="1">
                <a:latin typeface="Constantia" panose="02030602050306030303" pitchFamily="18" charset="0"/>
              </a:rPr>
              <a:t>du'a</a:t>
            </a:r>
            <a:r>
              <a:rPr lang="en-US" dirty="0">
                <a:latin typeface="Constantia" panose="02030602050306030303" pitchFamily="18" charset="0"/>
              </a:rPr>
              <a:t>/prayer of </a:t>
            </a:r>
            <a:r>
              <a:rPr lang="en-US" dirty="0" smtClean="0">
                <a:latin typeface="Constantia" panose="02030602050306030303" pitchFamily="18" charset="0"/>
              </a:rPr>
              <a:t>Prophet </a:t>
            </a:r>
            <a:r>
              <a:rPr lang="en-US" dirty="0" err="1" smtClean="0">
                <a:latin typeface="Constantia" panose="02030602050306030303" pitchFamily="18" charset="0"/>
              </a:rPr>
              <a:t>Ibraheem</a:t>
            </a:r>
            <a:r>
              <a:rPr lang="en-US" dirty="0" smtClean="0">
                <a:latin typeface="Constantia" panose="02030602050306030303" pitchFamily="18" charset="0"/>
              </a:rPr>
              <a:t> "Our </a:t>
            </a:r>
            <a:r>
              <a:rPr lang="en-US" dirty="0">
                <a:latin typeface="Constantia" panose="02030602050306030303" pitchFamily="18" charset="0"/>
              </a:rPr>
              <a:t>Lord! And make us submissive unto You and of our offspring a nation submissive unto You, and show us our </a:t>
            </a:r>
            <a:r>
              <a:rPr lang="en-US" dirty="0" err="1">
                <a:latin typeface="Constantia" panose="02030602050306030303" pitchFamily="18" charset="0"/>
              </a:rPr>
              <a:t>Manasik</a:t>
            </a:r>
            <a:r>
              <a:rPr lang="en-US" dirty="0">
                <a:latin typeface="Constantia" panose="02030602050306030303" pitchFamily="18" charset="0"/>
              </a:rPr>
              <a:t> (all the ceremonies of pilgrimage - Hajj and '</a:t>
            </a:r>
            <a:r>
              <a:rPr lang="en-US" dirty="0" err="1">
                <a:latin typeface="Constantia" panose="02030602050306030303" pitchFamily="18" charset="0"/>
              </a:rPr>
              <a:t>Umrah</a:t>
            </a:r>
            <a:r>
              <a:rPr lang="en-US" dirty="0">
                <a:latin typeface="Constantia" panose="02030602050306030303" pitchFamily="18" charset="0"/>
              </a:rPr>
              <a:t>, etc.), and accept our repentance. Truly, You are the One Who accepts repentance, the Most Merciful. </a:t>
            </a:r>
            <a:r>
              <a:rPr lang="en-US" dirty="0" smtClean="0">
                <a:latin typeface="Constantia" panose="02030602050306030303" pitchFamily="18" charset="0"/>
              </a:rPr>
              <a:t>(al-</a:t>
            </a:r>
            <a:r>
              <a:rPr lang="en-US" dirty="0" err="1" smtClean="0">
                <a:latin typeface="Constantia" panose="02030602050306030303" pitchFamily="18" charset="0"/>
              </a:rPr>
              <a:t>Baqarah</a:t>
            </a:r>
            <a:r>
              <a:rPr lang="en-US" dirty="0" smtClean="0">
                <a:latin typeface="Constantia" panose="02030602050306030303" pitchFamily="18" charset="0"/>
              </a:rPr>
              <a:t> 128)</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33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1</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8571" t="26416" r="40938" b="36422"/>
          <a:stretch/>
        </p:blipFill>
        <p:spPr>
          <a:xfrm>
            <a:off x="1442360" y="2041072"/>
            <a:ext cx="9312724" cy="3853542"/>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56723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alam</a:t>
            </a:r>
            <a:r>
              <a:rPr lang="en-US" dirty="0">
                <a:latin typeface="Constantia" panose="02030602050306030303" pitchFamily="18" charset="0"/>
              </a:rPr>
              <a:t> </a:t>
            </a:r>
            <a:r>
              <a:rPr lang="en-US" dirty="0" err="1">
                <a:latin typeface="Constantia" panose="02030602050306030303" pitchFamily="18" charset="0"/>
              </a:rPr>
              <a:t>taRa</a:t>
            </a:r>
            <a:r>
              <a:rPr lang="en-US" dirty="0">
                <a:latin typeface="Constantia" panose="02030602050306030303" pitchFamily="18" charset="0"/>
              </a:rPr>
              <a:t> - did you not See</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alam</a:t>
            </a:r>
            <a:r>
              <a:rPr lang="en-US" dirty="0">
                <a:latin typeface="Constantia" panose="02030602050306030303" pitchFamily="18" charset="0"/>
              </a:rPr>
              <a:t> </a:t>
            </a:r>
            <a:r>
              <a:rPr lang="en-US" dirty="0" err="1">
                <a:latin typeface="Constantia" panose="02030602050306030303" pitchFamily="18" charset="0"/>
              </a:rPr>
              <a:t>taraW</a:t>
            </a:r>
            <a:r>
              <a:rPr lang="en-US" dirty="0">
                <a:latin typeface="Constantia" panose="02030602050306030303" pitchFamily="18" charset="0"/>
              </a:rPr>
              <a:t> - did You (Plural) not see?</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 scholars wondered whether this was referring other peoples individually, or to Allah's Messenger</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There is evidences for both. 1 - To Individuals or 2 - the Messenger is being asked</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10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1 - To Individuals:</a:t>
            </a:r>
          </a:p>
          <a:p>
            <a:pPr>
              <a:buClrTx/>
              <a:buFont typeface="Wingdings" panose="05000000000000000000" pitchFamily="2" charset="2"/>
              <a:buChar char="Ø"/>
            </a:pPr>
            <a:r>
              <a:rPr lang="en-US" dirty="0" err="1">
                <a:latin typeface="Constantia" panose="02030602050306030303" pitchFamily="18" charset="0"/>
              </a:rPr>
              <a:t>wa</a:t>
            </a:r>
            <a:r>
              <a:rPr lang="en-US" dirty="0">
                <a:latin typeface="Constantia" panose="02030602050306030303" pitchFamily="18" charset="0"/>
              </a:rPr>
              <a:t> </a:t>
            </a:r>
            <a:r>
              <a:rPr lang="en-US" dirty="0" err="1">
                <a:latin typeface="Constantia" panose="02030602050306030303" pitchFamily="18" charset="0"/>
              </a:rPr>
              <a:t>bil</a:t>
            </a:r>
            <a:r>
              <a:rPr lang="en-US" dirty="0">
                <a:latin typeface="Constantia" panose="02030602050306030303" pitchFamily="18" charset="0"/>
              </a:rPr>
              <a:t> </a:t>
            </a:r>
            <a:r>
              <a:rPr lang="en-US" dirty="0" err="1">
                <a:latin typeface="Constantia" panose="02030602050306030303" pitchFamily="18" charset="0"/>
              </a:rPr>
              <a:t>waalidayni</a:t>
            </a:r>
            <a:r>
              <a:rPr lang="en-US" dirty="0">
                <a:latin typeface="Constantia" panose="02030602050306030303" pitchFamily="18" charset="0"/>
              </a:rPr>
              <a:t> </a:t>
            </a:r>
            <a:r>
              <a:rPr lang="en-US" dirty="0" err="1">
                <a:latin typeface="Constantia" panose="02030602050306030303" pitchFamily="18" charset="0"/>
              </a:rPr>
              <a:t>ihsaana</a:t>
            </a:r>
            <a:r>
              <a:rPr lang="en-US" dirty="0">
                <a:latin typeface="Constantia" panose="02030602050306030303" pitchFamily="18" charset="0"/>
              </a:rPr>
              <a:t> - and be good to both your parents. (Surah al </a:t>
            </a:r>
            <a:r>
              <a:rPr lang="en-US" dirty="0" err="1">
                <a:latin typeface="Constantia" panose="02030602050306030303" pitchFamily="18" charset="0"/>
              </a:rPr>
              <a:t>Isra</a:t>
            </a:r>
            <a:r>
              <a:rPr lang="en-US" dirty="0">
                <a:latin typeface="Constantia" panose="02030602050306030303" pitchFamily="18" charset="0"/>
              </a:rPr>
              <a:t>' )</a:t>
            </a:r>
          </a:p>
          <a:p>
            <a:pPr>
              <a:buClrTx/>
              <a:buFont typeface="Wingdings" panose="05000000000000000000" pitchFamily="2" charset="2"/>
              <a:buChar char="Ø"/>
            </a:pPr>
            <a:r>
              <a:rPr lang="en-US" dirty="0">
                <a:latin typeface="Constantia" panose="02030602050306030303" pitchFamily="18" charset="0"/>
              </a:rPr>
              <a:t>Allah's Messenger does not have two parents in his lifetime because they had died along time ago before this command was given.</a:t>
            </a:r>
          </a:p>
          <a:p>
            <a:pPr>
              <a:buClrTx/>
              <a:buFont typeface="Wingdings" panose="05000000000000000000" pitchFamily="2" charset="2"/>
              <a:buChar char="Ø"/>
            </a:pPr>
            <a:r>
              <a:rPr lang="en-US" dirty="0">
                <a:latin typeface="Constantia" panose="02030602050306030303" pitchFamily="18" charset="0"/>
              </a:rPr>
              <a:t>This command is to other people. Even though the singular was used</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2 - the Messenger is being asked:</a:t>
            </a:r>
          </a:p>
          <a:p>
            <a:pPr>
              <a:buClrTx/>
              <a:buFont typeface="Wingdings" panose="05000000000000000000" pitchFamily="2" charset="2"/>
              <a:buChar char="Ø"/>
            </a:pPr>
            <a:r>
              <a:rPr lang="en-US" dirty="0">
                <a:latin typeface="Constantia" panose="02030602050306030303" pitchFamily="18" charset="0"/>
              </a:rPr>
              <a:t>But Allah's Messenger did not see it then. He was born after.</a:t>
            </a:r>
          </a:p>
          <a:p>
            <a:pPr>
              <a:buClrTx/>
              <a:buFont typeface="Wingdings" panose="05000000000000000000" pitchFamily="2" charset="2"/>
              <a:buChar char="Ø"/>
            </a:pPr>
            <a:r>
              <a:rPr lang="en-US" dirty="0">
                <a:latin typeface="Constantia" panose="02030602050306030303" pitchFamily="18" charset="0"/>
              </a:rPr>
              <a:t>so it can be in a figurative way; have you not heard, have you not </a:t>
            </a:r>
            <a:r>
              <a:rPr lang="en-US" dirty="0" err="1">
                <a:latin typeface="Constantia" panose="02030602050306030303" pitchFamily="18" charset="0"/>
              </a:rPr>
              <a:t>realised</a:t>
            </a:r>
            <a:r>
              <a:rPr lang="en-US" dirty="0">
                <a:latin typeface="Constantia" panose="02030602050306030303" pitchFamily="18" charset="0"/>
              </a:rPr>
              <a:t> how your Master dealt with the people of the Elephant?</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 In the phrase </a:t>
            </a:r>
            <a:r>
              <a:rPr lang="en-US" dirty="0" err="1">
                <a:latin typeface="Constantia" panose="02030602050306030303" pitchFamily="18" charset="0"/>
              </a:rPr>
              <a:t>Alam</a:t>
            </a:r>
            <a:r>
              <a:rPr lang="en-US" dirty="0">
                <a:latin typeface="Constantia" panose="02030602050306030303" pitchFamily="18" charset="0"/>
              </a:rPr>
              <a:t> </a:t>
            </a:r>
            <a:r>
              <a:rPr lang="en-US" dirty="0" err="1">
                <a:latin typeface="Constantia" panose="02030602050306030303" pitchFamily="18" charset="0"/>
              </a:rPr>
              <a:t>Tarra</a:t>
            </a:r>
            <a:r>
              <a:rPr lang="en-US" dirty="0">
                <a:latin typeface="Constantia" panose="02030602050306030303" pitchFamily="18" charset="0"/>
              </a:rPr>
              <a:t> there are two benefits</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Something you see physically (literally) with your eyes, or you </a:t>
            </a:r>
            <a:r>
              <a:rPr lang="en-US" dirty="0" err="1">
                <a:latin typeface="Constantia" panose="02030602050306030303" pitchFamily="18" charset="0"/>
              </a:rPr>
              <a:t>visualise</a:t>
            </a:r>
            <a:r>
              <a:rPr lang="en-US" dirty="0">
                <a:latin typeface="Constantia" panose="02030602050306030303" pitchFamily="18" charset="0"/>
              </a:rPr>
              <a:t> with your mind (figuratively</a:t>
            </a:r>
            <a:r>
              <a:rPr lang="en-US" dirty="0" smtClean="0">
                <a:latin typeface="Constantia" panose="02030602050306030303" pitchFamily="18" charset="0"/>
              </a:rPr>
              <a:t>).</a:t>
            </a:r>
          </a:p>
          <a:p>
            <a:pPr>
              <a:buClrTx/>
              <a:buFont typeface="Wingdings" panose="05000000000000000000" pitchFamily="2" charset="2"/>
              <a:buChar char="Ø"/>
            </a:pPr>
            <a:endParaRPr lang="en-US" dirty="0" smtClean="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Alam</a:t>
            </a:r>
            <a:r>
              <a:rPr lang="en-US" dirty="0">
                <a:latin typeface="Constantia" panose="02030602050306030303" pitchFamily="18" charset="0"/>
              </a:rPr>
              <a:t> </a:t>
            </a:r>
            <a:r>
              <a:rPr lang="en-US" dirty="0" err="1">
                <a:latin typeface="Constantia" panose="02030602050306030303" pitchFamily="18" charset="0"/>
              </a:rPr>
              <a:t>Tarra</a:t>
            </a:r>
            <a:r>
              <a:rPr lang="en-US" dirty="0">
                <a:latin typeface="Constantia" panose="02030602050306030303" pitchFamily="18" charset="0"/>
              </a:rPr>
              <a:t> - also Produces the meaning of </a:t>
            </a:r>
            <a:r>
              <a:rPr lang="en-US" b="1" u="sng" dirty="0">
                <a:latin typeface="Constantia" panose="02030602050306030303" pitchFamily="18" charset="0"/>
              </a:rPr>
              <a:t>Shock</a:t>
            </a:r>
            <a:r>
              <a:rPr lang="en-US" b="1" dirty="0" smtClean="0">
                <a:latin typeface="Constantia" panose="02030602050306030303" pitchFamily="18" charset="0"/>
              </a:rPr>
              <a:t>.</a:t>
            </a:r>
            <a:r>
              <a:rPr lang="en-US" b="1" i="1" dirty="0">
                <a:latin typeface="Constantia" panose="02030602050306030303" pitchFamily="18" charset="0"/>
              </a:rPr>
              <a:t/>
            </a:r>
            <a:br>
              <a:rPr lang="en-US" b="1" i="1" dirty="0">
                <a:latin typeface="Constantia" panose="02030602050306030303" pitchFamily="18" charset="0"/>
              </a:rPr>
            </a:br>
            <a:r>
              <a:rPr lang="en-US" b="1" i="1" dirty="0">
                <a:latin typeface="Constantia" panose="02030602050306030303" pitchFamily="18" charset="0"/>
              </a:rPr>
              <a:t>Didn't you not see/hear about how your Master dealt with them</a:t>
            </a:r>
            <a:r>
              <a:rPr lang="en-US" b="1" i="1" dirty="0" smtClean="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ash-</a:t>
            </a:r>
            <a:r>
              <a:rPr lang="en-US" dirty="0" err="1">
                <a:latin typeface="Constantia" panose="02030602050306030303" pitchFamily="18" charset="0"/>
              </a:rPr>
              <a:t>Shawkani</a:t>
            </a:r>
            <a:r>
              <a:rPr lang="en-US" dirty="0">
                <a:latin typeface="Constantia" panose="02030602050306030303" pitchFamily="18" charset="0"/>
              </a:rPr>
              <a:t> continues; </a:t>
            </a:r>
            <a:r>
              <a:rPr lang="en-US" dirty="0" err="1">
                <a:latin typeface="Constantia" panose="02030602050306030303" pitchFamily="18" charset="0"/>
              </a:rPr>
              <a:t>Alam</a:t>
            </a:r>
            <a:r>
              <a:rPr lang="en-US" dirty="0">
                <a:latin typeface="Constantia" panose="02030602050306030303" pitchFamily="18" charset="0"/>
              </a:rPr>
              <a:t> </a:t>
            </a:r>
            <a:r>
              <a:rPr lang="en-US" dirty="0" err="1">
                <a:latin typeface="Constantia" panose="02030602050306030303" pitchFamily="18" charset="0"/>
              </a:rPr>
              <a:t>tarra</a:t>
            </a:r>
            <a:r>
              <a:rPr lang="en-US" dirty="0">
                <a:latin typeface="Constantia" panose="02030602050306030303" pitchFamily="18" charset="0"/>
              </a:rPr>
              <a:t> </a:t>
            </a:r>
            <a:r>
              <a:rPr lang="en-US" dirty="0" err="1">
                <a:latin typeface="Constantia" panose="02030602050306030303" pitchFamily="18" charset="0"/>
              </a:rPr>
              <a:t>kayfa</a:t>
            </a:r>
            <a:r>
              <a:rPr lang="en-US" dirty="0">
                <a:latin typeface="Constantia" panose="02030602050306030303" pitchFamily="18" charset="0"/>
              </a:rPr>
              <a:t> - did you not see? (how Allah dealt with His enemies?) So the disbelievers should be aware that if they oppose Allah's Messenger, Allah can destroy them too. Just like He destroyed the people of the Elephant.</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 </a:t>
            </a:r>
            <a:r>
              <a:rPr lang="en-US" dirty="0" err="1">
                <a:latin typeface="Constantia" panose="02030602050306030303" pitchFamily="18" charset="0"/>
              </a:rPr>
              <a:t>Kayfa</a:t>
            </a:r>
            <a:r>
              <a:rPr lang="en-US" dirty="0">
                <a:latin typeface="Constantia" panose="02030602050306030303" pitchFamily="18" charset="0"/>
              </a:rPr>
              <a:t> (how) is used for </a:t>
            </a:r>
            <a:r>
              <a:rPr lang="en-US" b="1" dirty="0">
                <a:latin typeface="Constantia" panose="02030602050306030303" pitchFamily="18" charset="0"/>
              </a:rPr>
              <a:t>Amazement.</a:t>
            </a:r>
            <a:r>
              <a:rPr lang="en-US" dirty="0">
                <a:latin typeface="Constantia" panose="02030602050306030303" pitchFamily="18" charset="0"/>
              </a:rPr>
              <a:t> How could it be that a massive army of strong elephants come to you and you have no army to defend your city - yet they are destroyed?</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When a nations army dies abroad, the nation gets angry and sends more people to avenge them. However, </a:t>
            </a:r>
            <a:r>
              <a:rPr lang="en-US" dirty="0" err="1">
                <a:latin typeface="Constantia" panose="02030602050306030303" pitchFamily="18" charset="0"/>
              </a:rPr>
              <a:t>Abraha</a:t>
            </a:r>
            <a:r>
              <a:rPr lang="en-US" dirty="0">
                <a:latin typeface="Constantia" panose="02030602050306030303" pitchFamily="18" charset="0"/>
              </a:rPr>
              <a:t> did not die - he survived and made it all the way back to Yemen, so when the pebbles of </a:t>
            </a:r>
            <a:r>
              <a:rPr lang="en-US" dirty="0" err="1">
                <a:latin typeface="Constantia" panose="02030602050306030303" pitchFamily="18" charset="0"/>
              </a:rPr>
              <a:t>Sijjeel</a:t>
            </a:r>
            <a:r>
              <a:rPr lang="en-US" dirty="0">
                <a:latin typeface="Constantia" panose="02030602050306030303" pitchFamily="18" charset="0"/>
              </a:rPr>
              <a:t> hit him - they had peeled and burned his skin off as though he was melting (through which he gradually painfully died), so when he returned to his people - they saw his skin melting off and never wanted to avenge them - out of fear that they would get the same disease as him.</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39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RabbuKa</a:t>
            </a:r>
            <a:r>
              <a:rPr lang="en-US" dirty="0">
                <a:latin typeface="Constantia" panose="02030602050306030303" pitchFamily="18" charset="0"/>
              </a:rPr>
              <a:t> - Your Master.</a:t>
            </a:r>
          </a:p>
          <a:p>
            <a:pPr>
              <a:buClrTx/>
              <a:buFont typeface="Wingdings" panose="05000000000000000000" pitchFamily="2" charset="2"/>
              <a:buChar char="Ø"/>
            </a:pPr>
            <a:r>
              <a:rPr lang="en-US" dirty="0">
                <a:latin typeface="Constantia" panose="02030602050306030303" pitchFamily="18" charset="0"/>
              </a:rPr>
              <a:t>He didn't use the word Allah.</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Allah is an Ism '</a:t>
            </a:r>
            <a:r>
              <a:rPr lang="en-US" dirty="0" err="1">
                <a:latin typeface="Constantia" panose="02030602050306030303" pitchFamily="18" charset="0"/>
              </a:rPr>
              <a:t>Aalam</a:t>
            </a:r>
            <a:r>
              <a:rPr lang="en-US" dirty="0">
                <a:latin typeface="Constantia" panose="02030602050306030303" pitchFamily="18" charset="0"/>
              </a:rPr>
              <a:t> - a Name of Allah with ALL His Qualities included within it</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But Rabb signifies one main attribute of Being Master and therefore necessitating slavery. (it also signifies other Attributes like; al </a:t>
            </a:r>
            <a:r>
              <a:rPr lang="en-US" dirty="0" err="1">
                <a:latin typeface="Constantia" panose="02030602050306030303" pitchFamily="18" charset="0"/>
              </a:rPr>
              <a:t>Mun'im</a:t>
            </a:r>
            <a:r>
              <a:rPr lang="en-US" dirty="0">
                <a:latin typeface="Constantia" panose="02030602050306030303" pitchFamily="18" charset="0"/>
              </a:rPr>
              <a:t> [giver of </a:t>
            </a:r>
            <a:r>
              <a:rPr lang="en-US" dirty="0" err="1">
                <a:latin typeface="Constantia" panose="02030602050306030303" pitchFamily="18" charset="0"/>
              </a:rPr>
              <a:t>favours</a:t>
            </a:r>
            <a:r>
              <a:rPr lang="en-US" dirty="0">
                <a:latin typeface="Constantia" panose="02030602050306030303" pitchFamily="18" charset="0"/>
              </a:rPr>
              <a:t>], al </a:t>
            </a:r>
            <a:r>
              <a:rPr lang="en-US" dirty="0" err="1">
                <a:latin typeface="Constantia" panose="02030602050306030303" pitchFamily="18" charset="0"/>
              </a:rPr>
              <a:t>Qayyim</a:t>
            </a:r>
            <a:r>
              <a:rPr lang="en-US" dirty="0">
                <a:latin typeface="Constantia" panose="02030602050306030303" pitchFamily="18" charset="0"/>
              </a:rPr>
              <a:t> [powerful], al </a:t>
            </a:r>
            <a:r>
              <a:rPr lang="en-US" dirty="0" err="1">
                <a:latin typeface="Constantia" panose="02030602050306030303" pitchFamily="18" charset="0"/>
              </a:rPr>
              <a:t>MuRabbi</a:t>
            </a:r>
            <a:r>
              <a:rPr lang="en-US" dirty="0">
                <a:latin typeface="Constantia" panose="02030602050306030303" pitchFamily="18" charset="0"/>
              </a:rPr>
              <a:t> [Master], </a:t>
            </a:r>
            <a:r>
              <a:rPr lang="en-US" dirty="0" err="1">
                <a:latin typeface="Constantia" panose="02030602050306030303" pitchFamily="18" charset="0"/>
              </a:rPr>
              <a:t>Mu'ttee</a:t>
            </a:r>
            <a:r>
              <a:rPr lang="en-US" dirty="0">
                <a:latin typeface="Constantia" panose="02030602050306030303" pitchFamily="18" charset="0"/>
              </a:rPr>
              <a:t> [who gives </a:t>
            </a:r>
            <a:r>
              <a:rPr lang="en-US" dirty="0" err="1">
                <a:latin typeface="Constantia" panose="02030602050306030303" pitchFamily="18" charset="0"/>
              </a:rPr>
              <a:t>alot</a:t>
            </a:r>
            <a:r>
              <a:rPr lang="en-US" dirty="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But the main concept of Rabb is Him being the Master, and us therefore being the slaves.</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5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RabbuKa</a:t>
            </a:r>
            <a:r>
              <a:rPr lang="en-US" dirty="0">
                <a:latin typeface="Constantia" panose="02030602050306030303" pitchFamily="18" charset="0"/>
              </a:rPr>
              <a:t> - Your (singular 'you') Master.</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Your Master (O Muhammad) </a:t>
            </a:r>
          </a:p>
          <a:p>
            <a:pPr>
              <a:buClrTx/>
              <a:buFont typeface="Wingdings" panose="05000000000000000000" pitchFamily="2" charset="2"/>
              <a:buChar char="Ø"/>
            </a:pPr>
            <a:r>
              <a:rPr lang="en-US" dirty="0">
                <a:latin typeface="Constantia" panose="02030602050306030303" pitchFamily="18" charset="0"/>
              </a:rPr>
              <a:t>He mentions His Messenger, so He will protect him - just like He protected the Holy House in Makkah</a:t>
            </a:r>
            <a:r>
              <a:rPr lang="en-US" dirty="0" smtClean="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By saying </a:t>
            </a:r>
            <a:r>
              <a:rPr lang="en-US" dirty="0" err="1">
                <a:latin typeface="Constantia" panose="02030602050306030303" pitchFamily="18" charset="0"/>
              </a:rPr>
              <a:t>Rabbuk</a:t>
            </a:r>
            <a:r>
              <a:rPr lang="en-US" dirty="0">
                <a:latin typeface="Constantia" panose="02030602050306030303" pitchFamily="18" charset="0"/>
              </a:rPr>
              <a:t> - Your Master. Allah is implying that I am on your side (O Muhammad), and that I am enemies with your enemies. I can destroy them, just like I destroyed the enemies of this Holy House.</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9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1</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 Feel is the word for Elephant, and it is in singular form. </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Why did Allah use the singular word Elephant, when we know there were between 9 to 13 elephants in the army (the plural for Elephant is </a:t>
            </a:r>
            <a:r>
              <a:rPr lang="en-US" dirty="0" err="1">
                <a:latin typeface="Constantia" panose="02030602050306030303" pitchFamily="18" charset="0"/>
              </a:rPr>
              <a:t>aFyaal</a:t>
            </a:r>
            <a:r>
              <a:rPr lang="en-US" dirty="0">
                <a:latin typeface="Constantia" panose="02030602050306030303" pitchFamily="18" charset="0"/>
              </a:rPr>
              <a:t> [Elephants].) So why didn't Allah use the word </a:t>
            </a:r>
            <a:r>
              <a:rPr lang="en-US" dirty="0" err="1">
                <a:latin typeface="Constantia" panose="02030602050306030303" pitchFamily="18" charset="0"/>
              </a:rPr>
              <a:t>aFyaal</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1 - Because the army was known for the most famous Elephant which was huge/extremely big and the most famous of the elephants (known as Mahmood</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2 - Feel is a singular word which can refer to an entire category [Ism Jam'].</a:t>
            </a:r>
          </a:p>
          <a:p>
            <a:pPr>
              <a:buClrTx/>
              <a:buFont typeface="Wingdings" panose="05000000000000000000" pitchFamily="2" charset="2"/>
              <a:buChar char="Ø"/>
            </a:pPr>
            <a:r>
              <a:rPr lang="en-US" dirty="0">
                <a:latin typeface="Constantia" panose="02030602050306030303" pitchFamily="18" charset="0"/>
              </a:rPr>
              <a:t>The Elephant People. </a:t>
            </a:r>
            <a:r>
              <a:rPr lang="en-US" dirty="0" err="1">
                <a:latin typeface="Constantia" panose="02030602050306030303" pitchFamily="18" charset="0"/>
              </a:rPr>
              <a:t>Iddaafah</a:t>
            </a:r>
            <a:r>
              <a:rPr lang="en-US" dirty="0">
                <a:latin typeface="Constantia" panose="02030602050306030303" pitchFamily="18" charset="0"/>
              </a:rPr>
              <a:t> (causes an Identification) - these people were associated with the elephants.</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7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2</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8214" t="23082" r="19643" b="29276"/>
          <a:stretch/>
        </p:blipFill>
        <p:spPr>
          <a:xfrm>
            <a:off x="2310493" y="2220685"/>
            <a:ext cx="7576457" cy="3265715"/>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6714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408"/>
            <a:ext cx="10018713" cy="1752599"/>
          </a:xfrm>
        </p:spPr>
        <p:txBody>
          <a:bodyPr>
            <a:normAutofit/>
          </a:bodyPr>
          <a:lstStyle/>
          <a:p>
            <a:r>
              <a:rPr lang="en-US" b="1" dirty="0" smtClean="0">
                <a:latin typeface="Constantia" panose="02030602050306030303" pitchFamily="18" charset="0"/>
              </a:rPr>
              <a:t>Surah Al-Quraysh</a:t>
            </a:r>
            <a:br>
              <a:rPr lang="en-US" b="1" dirty="0" smtClean="0">
                <a:latin typeface="Constantia" panose="02030602050306030303" pitchFamily="18" charset="0"/>
              </a:rPr>
            </a:br>
            <a:r>
              <a:rPr lang="en-US" dirty="0" smtClean="0">
                <a:latin typeface="Constantia" panose="02030602050306030303" pitchFamily="18" charset="0"/>
              </a:rPr>
              <a:t>Word by Word Translation</a:t>
            </a:r>
            <a:endParaRPr lang="en-US" dirty="0">
              <a:latin typeface="Constantia" panose="02030602050306030303" pitchFamily="18" charset="0"/>
            </a:endParaRPr>
          </a:p>
        </p:txBody>
      </p:sp>
      <p:pic>
        <p:nvPicPr>
          <p:cNvPr id="4"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14464" r="14688"/>
          <a:stretch/>
        </p:blipFill>
        <p:spPr>
          <a:xfrm>
            <a:off x="3652495" y="1922484"/>
            <a:ext cx="5682343" cy="4509299"/>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810583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smtClean="0">
                <a:latin typeface="Constantia" panose="02030602050306030303" pitchFamily="18" charset="0"/>
              </a:rPr>
              <a:t>Alam</a:t>
            </a:r>
            <a:r>
              <a:rPr lang="en-US" dirty="0" smtClean="0">
                <a:latin typeface="Constantia" panose="02030602050306030303" pitchFamily="18" charset="0"/>
              </a:rPr>
              <a:t> </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Didn't He make their plot go to waste?</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 second: A lam - didn't He..?</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This is further emphasis of Allah helping and reminding us of His </a:t>
            </a:r>
            <a:r>
              <a:rPr lang="en-US" dirty="0" err="1">
                <a:latin typeface="Constantia" panose="02030602050306030303" pitchFamily="18" charset="0"/>
              </a:rPr>
              <a:t>favours</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yaj'al</a:t>
            </a:r>
            <a:r>
              <a:rPr lang="en-US" dirty="0">
                <a:latin typeface="Constantia" panose="02030602050306030303" pitchFamily="18" charset="0"/>
              </a:rPr>
              <a:t> is also present tense. Showing Continuity - He took their plot, and took it to waste.</a:t>
            </a:r>
          </a:p>
          <a:p>
            <a:pPr>
              <a:buClrTx/>
              <a:buFont typeface="Wingdings" panose="05000000000000000000" pitchFamily="2" charset="2"/>
              <a:buChar char="Ø"/>
            </a:pPr>
            <a:r>
              <a:rPr lang="en-US" dirty="0">
                <a:latin typeface="Constantia" panose="02030602050306030303" pitchFamily="18" charset="0"/>
              </a:rPr>
              <a:t>Showing that He will always do this - He will always make the plot of those who attempt to harm Allah's signs (religion etc.) go to waste.</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4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2</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Ja'ala</a:t>
            </a:r>
            <a:r>
              <a:rPr lang="en-US" dirty="0">
                <a:latin typeface="Constantia" panose="02030602050306030303" pitchFamily="18" charset="0"/>
              </a:rPr>
              <a:t> as opposed to </a:t>
            </a:r>
            <a:r>
              <a:rPr lang="en-US" dirty="0" err="1">
                <a:latin typeface="Constantia" panose="02030602050306030303" pitchFamily="18" charset="0"/>
              </a:rPr>
              <a:t>Fa'ala</a:t>
            </a:r>
            <a:r>
              <a:rPr lang="en-US" dirty="0">
                <a:latin typeface="Constantia" panose="02030602050306030303" pitchFamily="18" charset="0"/>
              </a:rPr>
              <a:t> in this ayah.</a:t>
            </a:r>
          </a:p>
          <a:p>
            <a:pPr>
              <a:buClrTx/>
              <a:buFont typeface="Wingdings" panose="05000000000000000000" pitchFamily="2" charset="2"/>
              <a:buChar char="Ø"/>
            </a:pPr>
            <a:r>
              <a:rPr lang="en-US" dirty="0" err="1">
                <a:latin typeface="Constantia" panose="02030602050306030303" pitchFamily="18" charset="0"/>
              </a:rPr>
              <a:t>Ja'ala</a:t>
            </a:r>
            <a:r>
              <a:rPr lang="en-US" dirty="0">
                <a:latin typeface="Constantia" panose="02030602050306030303" pitchFamily="18" charset="0"/>
              </a:rPr>
              <a:t> - take something and transform it into something else.</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So Allah let them make their plan, prepare for it, train for it, march forward in their armies for it, then fully execute it, and then suddenly - Allah transformed it into waste</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Allah didn't alleviate it at the beginning. Rather - He let them think that the plan was working. </a:t>
            </a:r>
            <a:r>
              <a:rPr lang="en-US" dirty="0" err="1">
                <a:latin typeface="Constantia" panose="02030602050306030303" pitchFamily="18" charset="0"/>
              </a:rPr>
              <a:t>Yaj'al</a:t>
            </a:r>
            <a:r>
              <a:rPr lang="en-US" dirty="0">
                <a:latin typeface="Constantia" panose="02030602050306030303" pitchFamily="18" charset="0"/>
              </a:rPr>
              <a:t> - Allah played them along and failed and fooled them right at the </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27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The word </a:t>
            </a:r>
            <a:r>
              <a:rPr lang="en-US" b="1" dirty="0" err="1">
                <a:latin typeface="Constantia" panose="02030602050306030303" pitchFamily="18" charset="0"/>
              </a:rPr>
              <a:t>Qayd</a:t>
            </a:r>
            <a:r>
              <a:rPr lang="en-US" b="1" dirty="0">
                <a:latin typeface="Constantia" panose="02030602050306030303" pitchFamily="18" charset="0"/>
              </a:rPr>
              <a:t> </a:t>
            </a:r>
            <a:r>
              <a:rPr lang="en-US" dirty="0">
                <a:latin typeface="Constantia" panose="02030602050306030303" pitchFamily="18" charset="0"/>
              </a:rPr>
              <a:t>is similar to </a:t>
            </a:r>
            <a:r>
              <a:rPr lang="en-US" dirty="0" err="1">
                <a:latin typeface="Constantia" panose="02030602050306030303" pitchFamily="18" charset="0"/>
              </a:rPr>
              <a:t>Makr</a:t>
            </a:r>
            <a:r>
              <a:rPr lang="en-US" dirty="0">
                <a:latin typeface="Constantia" panose="02030602050306030303" pitchFamily="18" charset="0"/>
              </a:rPr>
              <a:t> - </a:t>
            </a:r>
            <a:r>
              <a:rPr lang="en-US" b="1" dirty="0">
                <a:latin typeface="Constantia" panose="02030602050306030303" pitchFamily="18" charset="0"/>
              </a:rPr>
              <a:t>a Plot (a plan made to harm someone).</a:t>
            </a:r>
            <a:br>
              <a:rPr lang="en-US" b="1"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Military plans are </a:t>
            </a:r>
            <a:r>
              <a:rPr lang="en-US" dirty="0" err="1">
                <a:latin typeface="Constantia" panose="02030602050306030303" pitchFamily="18" charset="0"/>
              </a:rPr>
              <a:t>Qayd</a:t>
            </a:r>
            <a:r>
              <a:rPr lang="en-US" dirty="0">
                <a:latin typeface="Constantia" panose="02030602050306030303" pitchFamily="18" charset="0"/>
              </a:rPr>
              <a:t>, i.e. </a:t>
            </a:r>
            <a:r>
              <a:rPr lang="en-US" b="1" dirty="0">
                <a:latin typeface="Constantia" panose="02030602050306030303" pitchFamily="18" charset="0"/>
              </a:rPr>
              <a:t>Ambush which is secret</a:t>
            </a:r>
            <a:r>
              <a:rPr lang="en-US" b="1" dirty="0" smtClean="0">
                <a:latin typeface="Constantia" panose="02030602050306030303" pitchFamily="18" charset="0"/>
              </a:rPr>
              <a:t>.</a:t>
            </a:r>
            <a:r>
              <a:rPr lang="en-US" dirty="0">
                <a:latin typeface="Constantia" panose="02030602050306030303" pitchFamily="18" charset="0"/>
              </a:rPr>
              <a:t/>
            </a:r>
            <a:br>
              <a:rPr lang="en-US" dirty="0">
                <a:latin typeface="Constantia" panose="02030602050306030303" pitchFamily="18" charset="0"/>
              </a:rPr>
            </a:br>
            <a:r>
              <a:rPr lang="en-US" dirty="0" err="1">
                <a:latin typeface="Constantia" panose="02030602050306030303" pitchFamily="18" charset="0"/>
              </a:rPr>
              <a:t>Makr</a:t>
            </a:r>
            <a:r>
              <a:rPr lang="en-US" dirty="0">
                <a:latin typeface="Constantia" panose="02030602050306030303" pitchFamily="18" charset="0"/>
              </a:rPr>
              <a:t> = deception in a Plan. I.e. You lead people on and you are </a:t>
            </a:r>
            <a:r>
              <a:rPr lang="en-US" dirty="0" err="1">
                <a:latin typeface="Constantia" panose="02030602050306030303" pitchFamily="18" charset="0"/>
              </a:rPr>
              <a:t>decieving</a:t>
            </a:r>
            <a:r>
              <a:rPr lang="en-US" dirty="0">
                <a:latin typeface="Constantia" panose="02030602050306030303" pitchFamily="18" charset="0"/>
              </a:rPr>
              <a:t> them.</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Didn't He take your secret plot and put it to waste</a:t>
            </a:r>
            <a:r>
              <a:rPr lang="en-US" dirty="0" smtClean="0">
                <a:latin typeface="Constantia" panose="02030602050306030303" pitchFamily="18" charset="0"/>
              </a:rPr>
              <a:t>?</a:t>
            </a:r>
            <a:r>
              <a:rPr lang="en-US" b="1" dirty="0">
                <a:latin typeface="Constantia" panose="02030602050306030303" pitchFamily="18" charset="0"/>
              </a:rPr>
              <a:t/>
            </a:r>
            <a:br>
              <a:rPr lang="en-US" b="1" dirty="0">
                <a:latin typeface="Constantia" panose="02030602050306030303" pitchFamily="18" charset="0"/>
              </a:rPr>
            </a:br>
            <a:r>
              <a:rPr lang="en-US" b="1" dirty="0" err="1">
                <a:latin typeface="Constantia" panose="02030602050306030303" pitchFamily="18" charset="0"/>
              </a:rPr>
              <a:t>Qayd</a:t>
            </a:r>
            <a:r>
              <a:rPr lang="en-US" b="1" dirty="0">
                <a:latin typeface="Constantia" panose="02030602050306030303" pitchFamily="18" charset="0"/>
              </a:rPr>
              <a:t> is used as an attempt to harm someone secretly.</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How come it's called when his plan was open in clear day time?</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33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u="sng" dirty="0" smtClean="0">
                <a:latin typeface="Constantia" panose="02030602050306030303" pitchFamily="18" charset="0"/>
              </a:rPr>
              <a:t>Explanation</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marL="457200" indent="-457200">
              <a:buClrTx/>
              <a:buFont typeface="+mj-lt"/>
              <a:buAutoNum type="arabicPeriod"/>
            </a:pPr>
            <a:r>
              <a:rPr lang="en-US" dirty="0" smtClean="0">
                <a:latin typeface="Constantia" panose="02030602050306030303" pitchFamily="18" charset="0"/>
              </a:rPr>
              <a:t>Because </a:t>
            </a:r>
            <a:r>
              <a:rPr lang="en-US" dirty="0">
                <a:latin typeface="Constantia" panose="02030602050306030303" pitchFamily="18" charset="0"/>
              </a:rPr>
              <a:t>they were</a:t>
            </a:r>
            <a:r>
              <a:rPr lang="en-US" u="sng" dirty="0">
                <a:latin typeface="Constantia" panose="02030602050306030303" pitchFamily="18" charset="0"/>
              </a:rPr>
              <a:t> hiding </a:t>
            </a:r>
            <a:r>
              <a:rPr lang="en-US" b="1" u="sng" dirty="0">
                <a:latin typeface="Constantia" panose="02030602050306030303" pitchFamily="18" charset="0"/>
              </a:rPr>
              <a:t>animosity </a:t>
            </a:r>
            <a:r>
              <a:rPr lang="en-US" u="sng" dirty="0">
                <a:latin typeface="Constantia" panose="02030602050306030303" pitchFamily="18" charset="0"/>
              </a:rPr>
              <a:t>in their hearts against the </a:t>
            </a:r>
            <a:r>
              <a:rPr lang="en-US" u="sng" dirty="0" err="1">
                <a:latin typeface="Constantia" panose="02030602050306030303" pitchFamily="18" charset="0"/>
              </a:rPr>
              <a:t>Makkans</a:t>
            </a:r>
            <a:r>
              <a:rPr lang="en-US" dirty="0">
                <a:latin typeface="Constantia" panose="02030602050306030303" pitchFamily="18" charset="0"/>
              </a:rPr>
              <a:t> which they did not show to </a:t>
            </a:r>
            <a:r>
              <a:rPr lang="en-US" dirty="0" smtClean="0">
                <a:latin typeface="Constantia" panose="02030602050306030303" pitchFamily="18" charset="0"/>
              </a:rPr>
              <a:t>them</a:t>
            </a:r>
          </a:p>
          <a:p>
            <a:pPr marL="457200" indent="-457200">
              <a:buClrTx/>
              <a:buFont typeface="+mj-lt"/>
              <a:buAutoNum type="arabicPeriod"/>
            </a:pPr>
            <a:r>
              <a:rPr lang="en-US" dirty="0" smtClean="0">
                <a:latin typeface="Constantia" panose="02030602050306030303" pitchFamily="18" charset="0"/>
              </a:rPr>
              <a:t>Society which revolves around religion, similar to secular nations who now call to patriotism to ones nationality. These people use these </a:t>
            </a:r>
            <a:r>
              <a:rPr lang="en-US" dirty="0" err="1" smtClean="0">
                <a:latin typeface="Constantia" panose="02030602050306030303" pitchFamily="18" charset="0"/>
              </a:rPr>
              <a:t>these</a:t>
            </a:r>
            <a:r>
              <a:rPr lang="en-US" dirty="0" smtClean="0">
                <a:latin typeface="Constantia" panose="02030602050306030303" pitchFamily="18" charset="0"/>
              </a:rPr>
              <a:t> calls (of religion or national loyalty) to incite people to fight another people - even though the battle is usually for Economic benefit.</a:t>
            </a:r>
            <a:br>
              <a:rPr lang="en-US" dirty="0" smtClean="0">
                <a:latin typeface="Constantia" panose="02030602050306030303" pitchFamily="18" charset="0"/>
              </a:rPr>
            </a:br>
            <a:r>
              <a:rPr lang="en-US" dirty="0" smtClean="0">
                <a:latin typeface="Constantia" panose="02030602050306030303" pitchFamily="18" charset="0"/>
              </a:rPr>
              <a:t/>
            </a:r>
            <a:br>
              <a:rPr lang="en-US" dirty="0" smtClean="0">
                <a:latin typeface="Constantia" panose="02030602050306030303" pitchFamily="18" charset="0"/>
              </a:rPr>
            </a:br>
            <a:r>
              <a:rPr lang="en-US" b="1" dirty="0" smtClean="0">
                <a:latin typeface="Constantia" panose="02030602050306030303" pitchFamily="18" charset="0"/>
              </a:rPr>
              <a:t>So </a:t>
            </a:r>
            <a:r>
              <a:rPr lang="en-US" b="1" dirty="0" err="1" smtClean="0">
                <a:latin typeface="Constantia" panose="02030602050306030303" pitchFamily="18" charset="0"/>
              </a:rPr>
              <a:t>Abraha</a:t>
            </a:r>
            <a:r>
              <a:rPr lang="en-US" b="1" dirty="0" smtClean="0">
                <a:latin typeface="Constantia" panose="02030602050306030303" pitchFamily="18" charset="0"/>
              </a:rPr>
              <a:t> called people to have war of faiths, but the real </a:t>
            </a:r>
            <a:r>
              <a:rPr lang="en-US" b="1" dirty="0" err="1" smtClean="0">
                <a:latin typeface="Constantia" panose="02030602050306030303" pitchFamily="18" charset="0"/>
              </a:rPr>
              <a:t>Qayd</a:t>
            </a:r>
            <a:r>
              <a:rPr lang="en-US" b="1" dirty="0" smtClean="0">
                <a:latin typeface="Constantia" panose="02030602050306030303" pitchFamily="18" charset="0"/>
              </a:rPr>
              <a:t> was for economic benefits.</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6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2</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b="1" dirty="0" err="1">
                <a:latin typeface="Constantia" panose="02030602050306030303" pitchFamily="18" charset="0"/>
              </a:rPr>
              <a:t>Dalaala</a:t>
            </a:r>
            <a:r>
              <a:rPr lang="en-US" b="1" dirty="0">
                <a:latin typeface="Constantia" panose="02030602050306030303" pitchFamily="18" charset="0"/>
              </a:rPr>
              <a:t> (</a:t>
            </a:r>
            <a:r>
              <a:rPr lang="en-US" b="1" i="1" dirty="0" err="1">
                <a:latin typeface="Constantia" panose="02030602050306030303" pitchFamily="18" charset="0"/>
              </a:rPr>
              <a:t>taddleel</a:t>
            </a:r>
            <a:r>
              <a:rPr lang="en-US" b="1" dirty="0">
                <a:latin typeface="Constantia" panose="02030602050306030303" pitchFamily="18" charset="0"/>
              </a:rPr>
              <a:t>) - to waste, to destroy. </a:t>
            </a:r>
            <a:r>
              <a:rPr lang="en-US" dirty="0">
                <a:latin typeface="Constantia" panose="02030602050306030303" pitchFamily="18" charset="0"/>
              </a:rPr>
              <a:t>So it is no longer useable at all.</a:t>
            </a:r>
            <a:br>
              <a:rPr lang="en-US" dirty="0">
                <a:latin typeface="Constantia" panose="02030602050306030303" pitchFamily="18" charset="0"/>
              </a:rPr>
            </a:br>
            <a:r>
              <a:rPr lang="en-US" dirty="0">
                <a:latin typeface="Constantia" panose="02030602050306030303" pitchFamily="18" charset="0"/>
              </a:rPr>
              <a:t>dal-la - to be lost literally, to place something somewhere and not be able to find it</a:t>
            </a:r>
            <a:r>
              <a:rPr lang="en-US" dirty="0" smtClean="0">
                <a:latin typeface="Constantia" panose="02030602050306030303" pitchFamily="18" charset="0"/>
              </a:rPr>
              <a: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Didn't We take put the efforts of the Ethiopians /companions of the Elephant go to waste</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u="sng" dirty="0" smtClean="0">
                <a:latin typeface="Constantia" panose="02030602050306030303" pitchFamily="18" charset="0"/>
              </a:rPr>
              <a:t>Failures:</a:t>
            </a:r>
            <a:endParaRPr lang="en-US" dirty="0" smtClean="0">
              <a:latin typeface="Constantia" panose="02030602050306030303" pitchFamily="18" charset="0"/>
            </a:endParaRPr>
          </a:p>
          <a:p>
            <a:pPr marL="457200" indent="-457200">
              <a:buClrTx/>
              <a:buFont typeface="+mj-lt"/>
              <a:buAutoNum type="arabicPeriod"/>
            </a:pPr>
            <a:r>
              <a:rPr lang="en-US" dirty="0" smtClean="0">
                <a:latin typeface="Constantia" panose="02030602050306030303" pitchFamily="18" charset="0"/>
              </a:rPr>
              <a:t>They </a:t>
            </a:r>
            <a:r>
              <a:rPr lang="en-US" dirty="0">
                <a:latin typeface="Constantia" panose="02030602050306030303" pitchFamily="18" charset="0"/>
              </a:rPr>
              <a:t>built al </a:t>
            </a:r>
            <a:r>
              <a:rPr lang="en-US" dirty="0" err="1">
                <a:latin typeface="Constantia" panose="02030602050306030303" pitchFamily="18" charset="0"/>
              </a:rPr>
              <a:t>Qul</a:t>
            </a:r>
            <a:r>
              <a:rPr lang="en-US" dirty="0">
                <a:latin typeface="Constantia" panose="02030602050306030303" pitchFamily="18" charset="0"/>
              </a:rPr>
              <a:t>-lays (the </a:t>
            </a:r>
            <a:r>
              <a:rPr lang="en-US" dirty="0" err="1">
                <a:latin typeface="Constantia" panose="02030602050306030303" pitchFamily="18" charset="0"/>
              </a:rPr>
              <a:t>Chrisitian</a:t>
            </a:r>
            <a:r>
              <a:rPr lang="en-US" dirty="0">
                <a:latin typeface="Constantia" panose="02030602050306030303" pitchFamily="18" charset="0"/>
              </a:rPr>
              <a:t> temple - so people would worship at it) - that </a:t>
            </a:r>
            <a:r>
              <a:rPr lang="en-US" dirty="0" smtClean="0">
                <a:latin typeface="Constantia" panose="02030602050306030303" pitchFamily="18" charset="0"/>
              </a:rPr>
              <a:t>failed.</a:t>
            </a:r>
          </a:p>
          <a:p>
            <a:pPr marL="457200" indent="-457200">
              <a:buClrTx/>
              <a:buFont typeface="+mj-lt"/>
              <a:buAutoNum type="arabicPeriod"/>
            </a:pPr>
            <a:r>
              <a:rPr lang="en-US" dirty="0">
                <a:latin typeface="Constantia" panose="02030602050306030303" pitchFamily="18" charset="0"/>
              </a:rPr>
              <a:t>H</a:t>
            </a:r>
            <a:r>
              <a:rPr lang="en-US" dirty="0" smtClean="0">
                <a:latin typeface="Constantia" panose="02030602050306030303" pitchFamily="18" charset="0"/>
              </a:rPr>
              <a:t>e </a:t>
            </a:r>
            <a:r>
              <a:rPr lang="en-US" dirty="0">
                <a:latin typeface="Constantia" panose="02030602050306030303" pitchFamily="18" charset="0"/>
              </a:rPr>
              <a:t>tried to urge Arabs to love it like the </a:t>
            </a:r>
            <a:r>
              <a:rPr lang="en-US" dirty="0" err="1">
                <a:latin typeface="Constantia" panose="02030602050306030303" pitchFamily="18" charset="0"/>
              </a:rPr>
              <a:t>Ka'bah</a:t>
            </a:r>
            <a:r>
              <a:rPr lang="en-US" dirty="0">
                <a:latin typeface="Constantia" panose="02030602050306030303" pitchFamily="18" charset="0"/>
              </a:rPr>
              <a:t> - that </a:t>
            </a:r>
            <a:r>
              <a:rPr lang="en-US" dirty="0" smtClean="0">
                <a:latin typeface="Constantia" panose="02030602050306030303" pitchFamily="18" charset="0"/>
              </a:rPr>
              <a:t>failed.</a:t>
            </a:r>
          </a:p>
          <a:p>
            <a:pPr marL="457200" indent="-457200">
              <a:buClrTx/>
              <a:buFont typeface="+mj-lt"/>
              <a:buAutoNum type="arabicPeriod"/>
            </a:pPr>
            <a:r>
              <a:rPr lang="en-US" dirty="0" smtClean="0">
                <a:latin typeface="Constantia" panose="02030602050306030303" pitchFamily="18" charset="0"/>
              </a:rPr>
              <a:t>It </a:t>
            </a:r>
            <a:r>
              <a:rPr lang="en-US" dirty="0">
                <a:latin typeface="Constantia" panose="02030602050306030303" pitchFamily="18" charset="0"/>
              </a:rPr>
              <a:t>was burnt, and defecated on - another </a:t>
            </a:r>
            <a:r>
              <a:rPr lang="en-US" dirty="0" smtClean="0">
                <a:latin typeface="Constantia" panose="02030602050306030303" pitchFamily="18" charset="0"/>
              </a:rPr>
              <a:t>fail.</a:t>
            </a:r>
          </a:p>
          <a:p>
            <a:pPr marL="457200" indent="-457200">
              <a:buClrTx/>
              <a:buFont typeface="+mj-lt"/>
              <a:buAutoNum type="arabicPeriod"/>
            </a:pPr>
            <a:r>
              <a:rPr lang="en-US" dirty="0" smtClean="0">
                <a:latin typeface="Constantia" panose="02030602050306030303" pitchFamily="18" charset="0"/>
              </a:rPr>
              <a:t>They </a:t>
            </a:r>
            <a:r>
              <a:rPr lang="en-US" dirty="0">
                <a:latin typeface="Constantia" panose="02030602050306030303" pitchFamily="18" charset="0"/>
              </a:rPr>
              <a:t>planned and marched to take the </a:t>
            </a:r>
            <a:r>
              <a:rPr lang="en-US" dirty="0" err="1">
                <a:latin typeface="Constantia" panose="02030602050306030303" pitchFamily="18" charset="0"/>
              </a:rPr>
              <a:t>Ka'bah</a:t>
            </a:r>
            <a:r>
              <a:rPr lang="en-US" dirty="0">
                <a:latin typeface="Constantia" panose="02030602050306030303" pitchFamily="18" charset="0"/>
              </a:rPr>
              <a:t> and break it down - they failed.</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6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a:t>
            </a:r>
            <a:r>
              <a:rPr lang="en-US" dirty="0">
                <a:latin typeface="Constantia" panose="02030602050306030303" pitchFamily="18" charset="0"/>
              </a:rPr>
              <a:t>3</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8214" t="23320" r="19509" b="29276"/>
          <a:stretch/>
        </p:blipFill>
        <p:spPr>
          <a:xfrm>
            <a:off x="2302329" y="2155371"/>
            <a:ext cx="7592785" cy="3249386"/>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244974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3</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abaabeel</a:t>
            </a:r>
            <a:r>
              <a:rPr lang="en-US" dirty="0">
                <a:latin typeface="Constantia" panose="02030602050306030303" pitchFamily="18" charset="0"/>
              </a:rPr>
              <a:t> - herds upon herds upon herds.</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When Abdul </a:t>
            </a:r>
            <a:r>
              <a:rPr lang="en-US" dirty="0" err="1">
                <a:latin typeface="Constantia" panose="02030602050306030303" pitchFamily="18" charset="0"/>
              </a:rPr>
              <a:t>Mu'tallib</a:t>
            </a:r>
            <a:r>
              <a:rPr lang="en-US" dirty="0">
                <a:latin typeface="Constantia" panose="02030602050306030303" pitchFamily="18" charset="0"/>
              </a:rPr>
              <a:t> made the </a:t>
            </a:r>
            <a:r>
              <a:rPr lang="en-US" dirty="0" err="1">
                <a:latin typeface="Constantia" panose="02030602050306030303" pitchFamily="18" charset="0"/>
              </a:rPr>
              <a:t>du'a</a:t>
            </a:r>
            <a:r>
              <a:rPr lang="en-US" dirty="0">
                <a:latin typeface="Constantia" panose="02030602050306030303" pitchFamily="18" charset="0"/>
              </a:rPr>
              <a:t> (prayer) to Allah, he saw flocks/herds of birds flying from the direction of Yemen (interestingly because the army of </a:t>
            </a:r>
            <a:r>
              <a:rPr lang="en-US" dirty="0" err="1">
                <a:latin typeface="Constantia" panose="02030602050306030303" pitchFamily="18" charset="0"/>
              </a:rPr>
              <a:t>Abraha</a:t>
            </a:r>
            <a:r>
              <a:rPr lang="en-US" dirty="0">
                <a:latin typeface="Constantia" panose="02030602050306030303" pitchFamily="18" charset="0"/>
              </a:rPr>
              <a:t> also came from Yemen</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He then said;</a:t>
            </a:r>
          </a:p>
          <a:p>
            <a:pPr>
              <a:buClrTx/>
              <a:buFont typeface="Wingdings" panose="05000000000000000000" pitchFamily="2" charset="2"/>
              <a:buChar char="Ø"/>
            </a:pPr>
            <a:r>
              <a:rPr lang="en-US" dirty="0" smtClean="0">
                <a:latin typeface="Constantia" panose="02030602050306030303" pitchFamily="18" charset="0"/>
              </a:rPr>
              <a:t>I </a:t>
            </a:r>
            <a:r>
              <a:rPr lang="en-US" dirty="0">
                <a:latin typeface="Constantia" panose="02030602050306030303" pitchFamily="18" charset="0"/>
              </a:rPr>
              <a:t>swear by Allah, these are strange birds, they are not from Najd, nor are they from </a:t>
            </a:r>
            <a:r>
              <a:rPr lang="en-US" dirty="0" err="1">
                <a:latin typeface="Constantia" panose="02030602050306030303" pitchFamily="18" charset="0"/>
              </a:rPr>
              <a:t>Tahhaam</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Each bird carried 3 stones, two in its feet claws, and one in its beak</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Then the stone that would land - would land on a person and hit their head and come out from the other side.</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35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3</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Abu </a:t>
            </a:r>
            <a:r>
              <a:rPr lang="en-US" dirty="0" err="1">
                <a:latin typeface="Constantia" panose="02030602050306030303" pitchFamily="18" charset="0"/>
              </a:rPr>
              <a:t>Ubayda</a:t>
            </a:r>
            <a:r>
              <a:rPr lang="en-US" dirty="0">
                <a:latin typeface="Constantia" panose="02030602050306030303" pitchFamily="18" charset="0"/>
              </a:rPr>
              <a:t> said: </a:t>
            </a:r>
            <a:r>
              <a:rPr lang="en-US" dirty="0" err="1">
                <a:latin typeface="Constantia" panose="02030602050306030303" pitchFamily="18" charset="0"/>
              </a:rPr>
              <a:t>Ababeel</a:t>
            </a:r>
            <a:r>
              <a:rPr lang="en-US" dirty="0">
                <a:latin typeface="Constantia" panose="02030602050306030303" pitchFamily="18" charset="0"/>
              </a:rPr>
              <a:t> - multiple groups of different kinds (species</a:t>
            </a:r>
            <a:r>
              <a:rPr lang="en-US" dirty="0" smtClean="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an-</a:t>
            </a:r>
            <a:r>
              <a:rPr lang="en-US" dirty="0" err="1">
                <a:latin typeface="Constantia" panose="02030602050306030303" pitchFamily="18" charset="0"/>
              </a:rPr>
              <a:t>Nuhaas</a:t>
            </a:r>
            <a:r>
              <a:rPr lang="en-US" dirty="0">
                <a:latin typeface="Constantia" panose="02030602050306030303" pitchFamily="18" charset="0"/>
              </a:rPr>
              <a:t> (a great </a:t>
            </a:r>
            <a:r>
              <a:rPr lang="en-US" dirty="0" err="1">
                <a:latin typeface="Constantia" panose="02030602050306030303" pitchFamily="18" charset="0"/>
              </a:rPr>
              <a:t>arabic</a:t>
            </a:r>
            <a:r>
              <a:rPr lang="en-US" dirty="0">
                <a:latin typeface="Constantia" panose="02030602050306030303" pitchFamily="18" charset="0"/>
              </a:rPr>
              <a:t> grammarian in our Islamic history) said: The reality is that they are huge awesome flocks of many different kinds of birds / species</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They were coming from every part of the sky - so it was very dark in the sky. </a:t>
            </a:r>
            <a:endParaRPr lang="en-US" dirty="0" smtClean="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Weightless birds destroyed an army of </a:t>
            </a:r>
            <a:r>
              <a:rPr lang="en-US" dirty="0" smtClean="0">
                <a:latin typeface="Constantia" panose="02030602050306030303" pitchFamily="18" charset="0"/>
              </a:rPr>
              <a:t>Elephants?</a:t>
            </a:r>
          </a:p>
          <a:p>
            <a:pPr>
              <a:buClrTx/>
              <a:buFont typeface="Wingdings" panose="05000000000000000000" pitchFamily="2" charset="2"/>
              <a:buChar char="Ø"/>
            </a:pPr>
            <a:r>
              <a:rPr lang="en-US" dirty="0" smtClean="0">
                <a:latin typeface="Constantia" panose="02030602050306030303" pitchFamily="18" charset="0"/>
              </a:rPr>
              <a:t>How </a:t>
            </a:r>
            <a:r>
              <a:rPr lang="en-US" dirty="0">
                <a:latin typeface="Constantia" panose="02030602050306030303" pitchFamily="18" charset="0"/>
              </a:rPr>
              <a:t>can Allah use birds destroy an army</a:t>
            </a:r>
            <a:r>
              <a:rPr lang="en-US" dirty="0" smtClean="0">
                <a:latin typeface="Constantia" panose="02030602050306030303" pitchFamily="18" charset="0"/>
              </a:rPr>
              <a:t>?</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32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3</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b="1" dirty="0" err="1">
                <a:latin typeface="Constantia" panose="02030602050306030303" pitchFamily="18" charset="0"/>
              </a:rPr>
              <a:t>Tayr</a:t>
            </a:r>
            <a:r>
              <a:rPr lang="en-US" dirty="0">
                <a:latin typeface="Constantia" panose="02030602050306030303" pitchFamily="18" charset="0"/>
              </a:rPr>
              <a:t> - used as a collective/plural noun = </a:t>
            </a:r>
            <a:r>
              <a:rPr lang="en-US" b="1" dirty="0">
                <a:latin typeface="Constantia" panose="02030602050306030303" pitchFamily="18" charset="0"/>
              </a:rPr>
              <a:t>All kinds of birds</a:t>
            </a:r>
            <a:r>
              <a:rPr lang="en-US" dirty="0">
                <a:latin typeface="Constantia" panose="02030602050306030303" pitchFamily="18" charset="0"/>
              </a:rPr>
              <a:t>. (in comparison to </a:t>
            </a:r>
            <a:r>
              <a:rPr lang="en-US" dirty="0" err="1">
                <a:latin typeface="Constantia" panose="02030602050306030303" pitchFamily="18" charset="0"/>
              </a:rPr>
              <a:t>tayoor</a:t>
            </a:r>
            <a:r>
              <a:rPr lang="en-US" dirty="0">
                <a:latin typeface="Constantia" panose="02030602050306030303" pitchFamily="18" charset="0"/>
              </a:rPr>
              <a:t> which would be many birds only) </a:t>
            </a:r>
            <a:r>
              <a:rPr lang="en-US" dirty="0" err="1">
                <a:latin typeface="Constantia" panose="02030602050306030303" pitchFamily="18" charset="0"/>
              </a:rPr>
              <a:t>Tayran</a:t>
            </a:r>
            <a:r>
              <a:rPr lang="en-US" dirty="0">
                <a:latin typeface="Constantia" panose="02030602050306030303" pitchFamily="18" charset="0"/>
              </a:rPr>
              <a:t> implies ALL kinds of </a:t>
            </a:r>
            <a:r>
              <a:rPr lang="en-US" dirty="0" smtClean="0">
                <a:latin typeface="Constantia" panose="02030602050306030303" pitchFamily="18" charset="0"/>
              </a:rPr>
              <a:t>birds.</a:t>
            </a:r>
            <a:endParaRPr lang="en-US" dirty="0">
              <a:latin typeface="Constantia" panose="02030602050306030303" pitchFamily="18" charset="0"/>
            </a:endParaRP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smtClean="0">
                <a:latin typeface="Constantia" panose="02030602050306030303" pitchFamily="18" charset="0"/>
              </a:rPr>
              <a:t>Adding </a:t>
            </a:r>
            <a:r>
              <a:rPr lang="en-US" dirty="0" err="1">
                <a:latin typeface="Constantia" panose="02030602050306030303" pitchFamily="18" charset="0"/>
              </a:rPr>
              <a:t>tanween</a:t>
            </a:r>
            <a:r>
              <a:rPr lang="en-US" dirty="0">
                <a:latin typeface="Constantia" panose="02030602050306030303" pitchFamily="18" charset="0"/>
              </a:rPr>
              <a:t> on it - </a:t>
            </a:r>
            <a:r>
              <a:rPr lang="en-US" b="1" dirty="0" err="1">
                <a:latin typeface="Constantia" panose="02030602050306030303" pitchFamily="18" charset="0"/>
              </a:rPr>
              <a:t>Tayra</a:t>
            </a:r>
            <a:r>
              <a:rPr lang="en-US" b="1" u="sng" dirty="0" err="1">
                <a:latin typeface="Constantia" panose="02030602050306030303" pitchFamily="18" charset="0"/>
              </a:rPr>
              <a:t>N</a:t>
            </a:r>
            <a:r>
              <a:rPr lang="en-US" dirty="0">
                <a:latin typeface="Constantia" panose="02030602050306030303" pitchFamily="18" charset="0"/>
              </a:rPr>
              <a:t> - showing they were </a:t>
            </a:r>
            <a:r>
              <a:rPr lang="en-US" b="1" u="sng" dirty="0">
                <a:latin typeface="Constantia" panose="02030602050306030303" pitchFamily="18" charset="0"/>
              </a:rPr>
              <a:t>many birds of different kinds and to terrify</a:t>
            </a:r>
            <a:r>
              <a:rPr lang="en-US" b="1" u="sng" dirty="0" smtClean="0">
                <a:latin typeface="Constantia" panose="02030602050306030303" pitchFamily="18" charset="0"/>
              </a:rPr>
              <a:t>.</a:t>
            </a:r>
          </a:p>
          <a:p>
            <a:pPr>
              <a:buClrTx/>
              <a:buFont typeface="Wingdings" panose="05000000000000000000" pitchFamily="2" charset="2"/>
              <a:buChar char="Ø"/>
            </a:pPr>
            <a:endParaRPr lang="en-US" b="1" u="sng"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This exclamation of </a:t>
            </a:r>
            <a:r>
              <a:rPr lang="en-US" dirty="0" err="1">
                <a:latin typeface="Constantia" panose="02030602050306030303" pitchFamily="18" charset="0"/>
              </a:rPr>
              <a:t>tanween</a:t>
            </a:r>
            <a:r>
              <a:rPr lang="en-US" dirty="0">
                <a:latin typeface="Constantia" panose="02030602050306030303" pitchFamily="18" charset="0"/>
              </a:rPr>
              <a:t> which had guided shooting stones - they did not hit you. But you were there - what if they had hit you?</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4</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8348" t="23320" r="19644" b="29990"/>
          <a:stretch/>
        </p:blipFill>
        <p:spPr>
          <a:xfrm>
            <a:off x="2318657" y="2220686"/>
            <a:ext cx="7560129" cy="3200400"/>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858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408"/>
            <a:ext cx="10018713" cy="1752599"/>
          </a:xfrm>
        </p:spPr>
        <p:txBody>
          <a:bodyPr>
            <a:normAutofit/>
          </a:bodyPr>
          <a:lstStyle/>
          <a:p>
            <a:r>
              <a:rPr lang="en-US" b="1" dirty="0">
                <a:latin typeface="Constantia" panose="02030602050306030303" pitchFamily="18" charset="0"/>
              </a:rPr>
              <a:t>Surah Al-Quraysh</a:t>
            </a:r>
            <a:endParaRPr lang="en-US" dirty="0">
              <a:latin typeface="Constantia" panose="02030602050306030303" pitchFamily="18" charset="0"/>
            </a:endParaRPr>
          </a:p>
        </p:txBody>
      </p:sp>
      <p:pic>
        <p:nvPicPr>
          <p:cNvPr id="4"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b="24988"/>
          <a:stretch/>
        </p:blipFill>
        <p:spPr>
          <a:xfrm>
            <a:off x="2027802" y="1948152"/>
            <a:ext cx="8931729" cy="3766848"/>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129679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4</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err="1">
                <a:latin typeface="Constantia" panose="02030602050306030303" pitchFamily="18" charset="0"/>
              </a:rPr>
              <a:t>tarmee</a:t>
            </a:r>
            <a:r>
              <a:rPr lang="en-US" dirty="0">
                <a:latin typeface="Constantia" panose="02030602050306030303" pitchFamily="18" charset="0"/>
              </a:rPr>
              <a:t> - Ramee - to throw.</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tarmee</a:t>
            </a:r>
            <a:r>
              <a:rPr lang="en-US" dirty="0">
                <a:latin typeface="Constantia" panose="02030602050306030303" pitchFamily="18" charset="0"/>
              </a:rPr>
              <a:t> - present tense is being used. For present tense to be used to describe a past event = it was happening continuously</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 pebbles kept coming down continuously.</a:t>
            </a:r>
          </a:p>
          <a:p>
            <a:pPr marL="0" indent="0">
              <a:buClrTx/>
              <a:buNone/>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If Ramat (past tense of </a:t>
            </a:r>
            <a:r>
              <a:rPr lang="en-US" dirty="0" err="1">
                <a:latin typeface="Constantia" panose="02030602050306030303" pitchFamily="18" charset="0"/>
              </a:rPr>
              <a:t>Tarmee</a:t>
            </a:r>
            <a:r>
              <a:rPr lang="en-US" dirty="0">
                <a:latin typeface="Constantia" panose="02030602050306030303" pitchFamily="18" charset="0"/>
              </a:rPr>
              <a:t>) was used - it would imply that the birds only threw once</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But it kept coming down continuously like rain.</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4</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i="1" dirty="0">
                <a:latin typeface="Constantia" panose="02030602050306030303" pitchFamily="18" charset="0"/>
              </a:rPr>
              <a:t>bi </a:t>
            </a:r>
            <a:r>
              <a:rPr lang="en-US" i="1" dirty="0" err="1">
                <a:latin typeface="Constantia" panose="02030602050306030303" pitchFamily="18" charset="0"/>
              </a:rPr>
              <a:t>hijaaratin</a:t>
            </a:r>
            <a:r>
              <a:rPr lang="en-US" i="1" dirty="0" smtClean="0">
                <a:latin typeface="Constantia" panose="02030602050306030303" pitchFamily="18" charset="0"/>
              </a:rPr>
              <a:t>..</a:t>
            </a:r>
            <a:r>
              <a:rPr lang="en-US" dirty="0" smtClean="0">
                <a:latin typeface="Constantia" panose="02030602050306030303" pitchFamily="18" charset="0"/>
              </a:rPr>
              <a:t>With stones</a:t>
            </a:r>
            <a:endParaRPr lang="en-US" dirty="0">
              <a:latin typeface="Constantia" panose="02030602050306030303" pitchFamily="18" charset="0"/>
            </a:endParaRP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smtClean="0">
                <a:latin typeface="Constantia" panose="02030602050306030303" pitchFamily="18" charset="0"/>
              </a:rPr>
              <a:t>min </a:t>
            </a:r>
            <a:r>
              <a:rPr lang="en-US" dirty="0" err="1">
                <a:latin typeface="Constantia" panose="02030602050306030303" pitchFamily="18" charset="0"/>
              </a:rPr>
              <a:t>sijjeel</a:t>
            </a:r>
            <a:r>
              <a:rPr lang="en-US" dirty="0">
                <a:latin typeface="Constantia" panose="02030602050306030303" pitchFamily="18" charset="0"/>
              </a:rPr>
              <a:t> / from </a:t>
            </a:r>
            <a:r>
              <a:rPr lang="en-US" dirty="0" err="1" smtClean="0">
                <a:latin typeface="Constantia" panose="02030602050306030303" pitchFamily="18" charset="0"/>
              </a:rPr>
              <a:t>sijjeel</a:t>
            </a:r>
            <a:r>
              <a:rPr lang="en-US" dirty="0">
                <a:latin typeface="Constantia" panose="02030602050306030303" pitchFamily="18" charset="0"/>
              </a:rPr>
              <a:t/>
            </a:r>
            <a:br>
              <a:rPr lang="en-US" dirty="0">
                <a:latin typeface="Constantia" panose="02030602050306030303" pitchFamily="18" charset="0"/>
              </a:rPr>
            </a:br>
            <a:r>
              <a:rPr lang="en-US" dirty="0" err="1">
                <a:latin typeface="Constantia" panose="02030602050306030303" pitchFamily="18" charset="0"/>
              </a:rPr>
              <a:t>Sijjeel</a:t>
            </a:r>
            <a:r>
              <a:rPr lang="en-US" dirty="0">
                <a:latin typeface="Constantia" panose="02030602050306030303" pitchFamily="18" charset="0"/>
              </a:rPr>
              <a:t> was originally a Farsi (Persian) word, and gradually became an </a:t>
            </a:r>
            <a:r>
              <a:rPr lang="en-US" dirty="0" err="1">
                <a:latin typeface="Constantia" panose="02030602050306030303" pitchFamily="18" charset="0"/>
              </a:rPr>
              <a:t>arabic</a:t>
            </a:r>
            <a:r>
              <a:rPr lang="en-US" dirty="0">
                <a:latin typeface="Constantia" panose="02030602050306030303" pitchFamily="18" charset="0"/>
              </a:rPr>
              <a:t> </a:t>
            </a:r>
            <a:r>
              <a:rPr lang="en-US" dirty="0" smtClean="0">
                <a:latin typeface="Constantia" panose="02030602050306030303" pitchFamily="18" charset="0"/>
              </a:rPr>
              <a:t>word.</a:t>
            </a:r>
            <a:endParaRPr lang="en-US" b="1" dirty="0">
              <a:latin typeface="Constantia" panose="02030602050306030303" pitchFamily="18" charset="0"/>
            </a:endParaRPr>
          </a:p>
          <a:p>
            <a:pPr>
              <a:buClrTx/>
              <a:buFont typeface="Wingdings" panose="05000000000000000000" pitchFamily="2" charset="2"/>
              <a:buChar char="Ø"/>
            </a:pPr>
            <a:r>
              <a:rPr lang="en-US" b="1" dirty="0" err="1" smtClean="0">
                <a:latin typeface="Constantia" panose="02030602050306030303" pitchFamily="18" charset="0"/>
              </a:rPr>
              <a:t>Sange</a:t>
            </a:r>
            <a:r>
              <a:rPr lang="en-US" b="1" dirty="0" smtClean="0">
                <a:latin typeface="Constantia" panose="02030602050306030303" pitchFamily="18" charset="0"/>
              </a:rPr>
              <a:t> </a:t>
            </a:r>
            <a:r>
              <a:rPr lang="en-US" b="1" dirty="0">
                <a:latin typeface="Constantia" panose="02030602050306030303" pitchFamily="18" charset="0"/>
              </a:rPr>
              <a:t>Gil </a:t>
            </a:r>
            <a:r>
              <a:rPr lang="en-US" dirty="0">
                <a:latin typeface="Constantia" panose="02030602050306030303" pitchFamily="18" charset="0"/>
              </a:rPr>
              <a:t>(</a:t>
            </a:r>
            <a:r>
              <a:rPr lang="en-US" i="1" dirty="0" err="1">
                <a:latin typeface="Constantia" panose="02030602050306030303" pitchFamily="18" charset="0"/>
              </a:rPr>
              <a:t>Sijjeel</a:t>
            </a:r>
            <a:r>
              <a:rPr lang="en-US" i="1" dirty="0">
                <a:latin typeface="Constantia" panose="02030602050306030303" pitchFamily="18" charset="0"/>
              </a:rPr>
              <a:t> </a:t>
            </a:r>
            <a:r>
              <a:rPr lang="en-US" dirty="0">
                <a:latin typeface="Constantia" panose="02030602050306030303" pitchFamily="18" charset="0"/>
              </a:rPr>
              <a:t>in </a:t>
            </a:r>
            <a:r>
              <a:rPr lang="en-US" dirty="0" err="1">
                <a:latin typeface="Constantia" panose="02030602050306030303" pitchFamily="18" charset="0"/>
              </a:rPr>
              <a:t>arabic</a:t>
            </a:r>
            <a:r>
              <a:rPr lang="en-US" dirty="0">
                <a:latin typeface="Constantia" panose="02030602050306030303" pitchFamily="18" charset="0"/>
              </a:rPr>
              <a:t>) in Farsi refers to pebbles which form on the ground when it rains, the sand clogs up like mud. Then it is baked with the extreme heat of the </a:t>
            </a:r>
            <a:r>
              <a:rPr lang="en-US" dirty="0" smtClean="0">
                <a:latin typeface="Constantia" panose="02030602050306030303" pitchFamily="18" charset="0"/>
              </a:rPr>
              <a:t>sun.</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smtClean="0">
                <a:latin typeface="Constantia" panose="02030602050306030303" pitchFamily="18" charset="0"/>
              </a:rPr>
              <a:t>So </a:t>
            </a:r>
            <a:r>
              <a:rPr lang="en-US" dirty="0" err="1">
                <a:latin typeface="Constantia" panose="02030602050306030303" pitchFamily="18" charset="0"/>
              </a:rPr>
              <a:t>sijjeel</a:t>
            </a:r>
            <a:r>
              <a:rPr lang="en-US" dirty="0">
                <a:latin typeface="Constantia" panose="02030602050306030303" pitchFamily="18" charset="0"/>
              </a:rPr>
              <a:t> could refer to these dust based </a:t>
            </a:r>
            <a:r>
              <a:rPr lang="en-US" dirty="0" err="1" smtClean="0">
                <a:latin typeface="Constantia" panose="02030602050306030303" pitchFamily="18" charset="0"/>
              </a:rPr>
              <a:t>rocks.That</a:t>
            </a:r>
            <a:r>
              <a:rPr lang="en-US" dirty="0" smtClean="0">
                <a:latin typeface="Constantia" panose="02030602050306030303" pitchFamily="18" charset="0"/>
              </a:rPr>
              <a:t> </a:t>
            </a:r>
            <a:r>
              <a:rPr lang="en-US" dirty="0">
                <a:latin typeface="Constantia" panose="02030602050306030303" pitchFamily="18" charset="0"/>
              </a:rPr>
              <a:t>which is weak/powerless - Allah can destroy the strongest of things. He destroyed an army of Elephants by dust and birds.</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a:t>
            </a:r>
            <a:r>
              <a:rPr lang="en-US" dirty="0" smtClean="0">
                <a:latin typeface="Constantia" panose="02030602050306030303" pitchFamily="18" charset="0"/>
              </a:rPr>
              <a:t>4</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smtClean="0">
                <a:latin typeface="Constantia" panose="02030602050306030303" pitchFamily="18" charset="0"/>
              </a:rPr>
              <a:t>Ibn </a:t>
            </a:r>
            <a:r>
              <a:rPr lang="en-US" dirty="0">
                <a:latin typeface="Constantia" panose="02030602050306030303" pitchFamily="18" charset="0"/>
              </a:rPr>
              <a:t>Abbas: When the pebble would fall on anyone of them - it causes swelling and it burns and infects their skin.</a:t>
            </a:r>
          </a:p>
          <a:p>
            <a:pPr>
              <a:buClrTx/>
              <a:buFont typeface="Wingdings" panose="05000000000000000000" pitchFamily="2" charset="2"/>
              <a:buChar char="Ø"/>
            </a:pPr>
            <a:r>
              <a:rPr lang="en-US" dirty="0">
                <a:latin typeface="Constantia" panose="02030602050306030303" pitchFamily="18" charset="0"/>
              </a:rPr>
              <a:t>The first time a plague hit the </a:t>
            </a:r>
            <a:r>
              <a:rPr lang="en-US" dirty="0" smtClean="0">
                <a:latin typeface="Constantia" panose="02030602050306030303" pitchFamily="18" charset="0"/>
              </a:rPr>
              <a:t>Arabs </a:t>
            </a:r>
            <a:r>
              <a:rPr lang="en-US" dirty="0">
                <a:latin typeface="Constantia" panose="02030602050306030303" pitchFamily="18" charset="0"/>
              </a:rPr>
              <a:t>- it came from this attack and the rotting corpses. </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This is one of the worst calamities to have hit the Arab world in that location</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 pebbles would enter into the skulls. And the pebble would go in from one side and come out from the other side. This was like a really strong bullet.</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6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a:t>
            </a:r>
            <a:r>
              <a:rPr lang="en-US" dirty="0">
                <a:latin typeface="Constantia" panose="02030602050306030303" pitchFamily="18" charset="0"/>
              </a:rPr>
              <a:t>5</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8348" t="23320" r="19509" b="29752"/>
          <a:stretch/>
        </p:blipFill>
        <p:spPr>
          <a:xfrm>
            <a:off x="2310493" y="2269671"/>
            <a:ext cx="7576457" cy="3216729"/>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191264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5</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b="1" dirty="0" err="1">
                <a:latin typeface="Constantia" panose="02030602050306030303" pitchFamily="18" charset="0"/>
              </a:rPr>
              <a:t>Ja'ala</a:t>
            </a:r>
            <a:r>
              <a:rPr lang="en-US" b="1" dirty="0">
                <a:latin typeface="Constantia" panose="02030602050306030303" pitchFamily="18" charset="0"/>
              </a:rPr>
              <a:t> - you have something and make it into something else</a:t>
            </a:r>
            <a:r>
              <a:rPr lang="en-US" dirty="0">
                <a:latin typeface="Constantia" panose="02030602050306030303" pitchFamily="18" charset="0"/>
              </a:rPr>
              <a:t>, i.e. transformed Wood into a table</a:t>
            </a:r>
            <a:r>
              <a:rPr lang="en-US" dirty="0" smtClean="0">
                <a:latin typeface="Constantia" panose="02030602050306030303" pitchFamily="18" charset="0"/>
              </a:rPr>
              <a: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Ja'ala</a:t>
            </a:r>
            <a:r>
              <a:rPr lang="en-US" dirty="0">
                <a:latin typeface="Constantia" panose="02030602050306030303" pitchFamily="18" charset="0"/>
              </a:rPr>
              <a:t> - make from one form to another.</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Allah has made this strong army into like totally weak and dead empty corn stalks.</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6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5</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a:t>
            </a:r>
            <a:r>
              <a:rPr lang="en-US" dirty="0" err="1">
                <a:latin typeface="Constantia" panose="02030602050306030303" pitchFamily="18" charset="0"/>
              </a:rPr>
              <a:t>Ka</a:t>
            </a:r>
            <a:r>
              <a:rPr lang="en-US" dirty="0">
                <a:latin typeface="Constantia" panose="02030602050306030303" pitchFamily="18" charset="0"/>
              </a:rPr>
              <a:t>" as an independent word = 'Like/similar to</a:t>
            </a:r>
            <a:r>
              <a:rPr lang="en-US" dirty="0" smtClean="0">
                <a:latin typeface="Constantia" panose="02030602050306030303" pitchFamily="18" charset="0"/>
              </a:rPr>
              <a:t>.‘ (</a:t>
            </a:r>
            <a:r>
              <a:rPr lang="en-US" dirty="0" err="1">
                <a:latin typeface="Constantia" panose="02030602050306030303" pitchFamily="18" charset="0"/>
              </a:rPr>
              <a:t>tashbeeh</a:t>
            </a:r>
            <a:r>
              <a:rPr lang="en-US" dirty="0">
                <a:latin typeface="Constantia" panose="02030602050306030303" pitchFamily="18" charset="0"/>
              </a:rPr>
              <a:t> - likeness</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Allah describes us so we can imagine how this massive army transformed into like</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Asf</a:t>
            </a:r>
            <a:r>
              <a:rPr lang="en-US" dirty="0">
                <a:latin typeface="Constantia" panose="02030602050306030303" pitchFamily="18" charset="0"/>
              </a:rPr>
              <a:t> - '</a:t>
            </a:r>
            <a:r>
              <a:rPr lang="en-US" dirty="0" err="1">
                <a:latin typeface="Constantia" panose="02030602050306030303" pitchFamily="18" charset="0"/>
              </a:rPr>
              <a:t>Aasif</a:t>
            </a:r>
            <a:r>
              <a:rPr lang="en-US" dirty="0">
                <a:latin typeface="Constantia" panose="02030602050306030303" pitchFamily="18" charset="0"/>
              </a:rPr>
              <a:t> - winds which blow and cut off crumpled up leaves</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Reeh</a:t>
            </a:r>
            <a:r>
              <a:rPr lang="en-US" dirty="0">
                <a:latin typeface="Constantia" panose="02030602050306030303" pitchFamily="18" charset="0"/>
              </a:rPr>
              <a:t> al '</a:t>
            </a:r>
            <a:r>
              <a:rPr lang="en-US" dirty="0" err="1">
                <a:latin typeface="Constantia" panose="02030602050306030303" pitchFamily="18" charset="0"/>
              </a:rPr>
              <a:t>Aasif</a:t>
            </a:r>
            <a:r>
              <a:rPr lang="en-US" dirty="0">
                <a:latin typeface="Constantia" panose="02030602050306030303" pitchFamily="18" charset="0"/>
              </a:rPr>
              <a:t> - which blows leaves in the air</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a:t>
            </a:r>
            <a:r>
              <a:rPr lang="en-US" dirty="0" err="1">
                <a:latin typeface="Constantia" panose="02030602050306030303" pitchFamily="18" charset="0"/>
              </a:rPr>
              <a:t>Asf</a:t>
            </a:r>
            <a:r>
              <a:rPr lang="en-US" dirty="0">
                <a:latin typeface="Constantia" panose="02030602050306030303" pitchFamily="18" charset="0"/>
              </a:rPr>
              <a:t> also refers to straws which fly in the air.</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94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5</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b="1" dirty="0">
                <a:latin typeface="Constantia" panose="02030602050306030303" pitchFamily="18" charset="0"/>
              </a:rPr>
              <a:t>Ma/</a:t>
            </a:r>
            <a:r>
              <a:rPr lang="en-US" b="1" dirty="0" err="1">
                <a:latin typeface="Constantia" panose="02030602050306030303" pitchFamily="18" charset="0"/>
              </a:rPr>
              <a:t>kool</a:t>
            </a:r>
            <a:r>
              <a:rPr lang="en-US" b="1" dirty="0">
                <a:latin typeface="Constantia" panose="02030602050306030303" pitchFamily="18" charset="0"/>
              </a:rPr>
              <a:t> - that which is eaten.</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When cattle eat food, and when it eats a big piece, some part of it comes out of its mouth and flies into the air. The remains is called '</a:t>
            </a:r>
            <a:r>
              <a:rPr lang="en-US" dirty="0" err="1">
                <a:latin typeface="Constantia" panose="02030602050306030303" pitchFamily="18" charset="0"/>
              </a:rPr>
              <a:t>Asf</a:t>
            </a:r>
            <a:r>
              <a:rPr lang="en-US" dirty="0">
                <a:latin typeface="Constantia" panose="02030602050306030303" pitchFamily="18" charset="0"/>
              </a:rPr>
              <a:t> al Ma/</a:t>
            </a:r>
            <a:r>
              <a:rPr lang="en-US" dirty="0" err="1">
                <a:latin typeface="Constantia" panose="02030602050306030303" pitchFamily="18" charset="0"/>
              </a:rPr>
              <a:t>kool</a:t>
            </a:r>
            <a:r>
              <a:rPr lang="en-US" dirty="0">
                <a:latin typeface="Constantia" panose="02030602050306030303" pitchFamily="18" charset="0"/>
              </a:rPr>
              <a:t>.</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That's how they were crushed and destroyed.</a:t>
            </a:r>
            <a:br>
              <a:rPr lang="en-US" dirty="0">
                <a:latin typeface="Constantia" panose="02030602050306030303" pitchFamily="18" charset="0"/>
              </a:rPr>
            </a:br>
            <a:r>
              <a:rPr lang="en-US" b="1" dirty="0">
                <a:latin typeface="Constantia" panose="02030602050306030303" pitchFamily="18" charset="0"/>
              </a:rPr>
              <a:t/>
            </a:r>
            <a:br>
              <a:rPr lang="en-US" b="1" dirty="0">
                <a:latin typeface="Constantia" panose="02030602050306030303" pitchFamily="18" charset="0"/>
              </a:rPr>
            </a:br>
            <a:r>
              <a:rPr lang="en-US" b="1" dirty="0">
                <a:latin typeface="Constantia" panose="02030602050306030303" pitchFamily="18" charset="0"/>
              </a:rPr>
              <a:t>Really grinded and chewed. This is how He transformed them.</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It can also mean:</a:t>
            </a:r>
            <a:r>
              <a:rPr lang="en-US" b="1" dirty="0">
                <a:latin typeface="Constantia" panose="02030602050306030303" pitchFamily="18" charset="0"/>
              </a:rPr>
              <a:t/>
            </a:r>
            <a:br>
              <a:rPr lang="en-US" b="1" dirty="0">
                <a:latin typeface="Constantia" panose="02030602050306030303" pitchFamily="18" charset="0"/>
              </a:rPr>
            </a:br>
            <a:r>
              <a:rPr lang="en-US" b="1" dirty="0">
                <a:latin typeface="Constantia" panose="02030602050306030303" pitchFamily="18" charset="0"/>
              </a:rPr>
              <a:t>Ma/</a:t>
            </a:r>
            <a:r>
              <a:rPr lang="en-US" b="1" dirty="0" err="1">
                <a:latin typeface="Constantia" panose="02030602050306030303" pitchFamily="18" charset="0"/>
              </a:rPr>
              <a:t>kool</a:t>
            </a:r>
            <a:r>
              <a:rPr lang="en-US" b="1" dirty="0">
                <a:latin typeface="Constantia" panose="02030602050306030303" pitchFamily="18" charset="0"/>
              </a:rPr>
              <a:t> - that which is supposed to be eaten.</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4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a:t>
            </a:r>
            <a:r>
              <a:rPr lang="en-US" b="1" dirty="0" err="1">
                <a:latin typeface="Constantia" panose="02030602050306030303" pitchFamily="18" charset="0"/>
              </a:rPr>
              <a:t>Fīl</a:t>
            </a:r>
            <a:r>
              <a:rPr lang="en-US" b="1" dirty="0">
                <a:latin typeface="Constantia" panose="02030602050306030303" pitchFamily="18" charset="0"/>
              </a:rPr>
              <a:t>- The Elephant</a:t>
            </a:r>
            <a:r>
              <a:rPr lang="en-US" dirty="0">
                <a:latin typeface="Constantia" panose="02030602050306030303" pitchFamily="18" charset="0"/>
              </a:rPr>
              <a:t/>
            </a:r>
            <a:br>
              <a:rPr lang="en-US" dirty="0">
                <a:latin typeface="Constantia" panose="02030602050306030303" pitchFamily="18" charset="0"/>
              </a:rPr>
            </a:br>
            <a:r>
              <a:rPr lang="en-US" dirty="0">
                <a:latin typeface="Constantia" panose="02030602050306030303" pitchFamily="18" charset="0"/>
              </a:rPr>
              <a:t>Ayah 5</a:t>
            </a: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That which is about to be eaten up by its enemy. It is defenseless. Just like that animal is about to be eaten and it is defenseless, just like the hay and grass is defenseless before the cattle eat it.</a:t>
            </a: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These people were about to be eaten - about to be destroyed - and they were defenseless and weak</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Or these are the straws which the animals eat</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ash-</a:t>
            </a:r>
            <a:r>
              <a:rPr lang="en-US" dirty="0" err="1">
                <a:latin typeface="Constantia" panose="02030602050306030303" pitchFamily="18" charset="0"/>
              </a:rPr>
              <a:t>Shawkani</a:t>
            </a:r>
            <a:r>
              <a:rPr lang="en-US" dirty="0">
                <a:latin typeface="Constantia" panose="02030602050306030303" pitchFamily="18" charset="0"/>
              </a:rPr>
              <a:t>: Allah sent birds which threw pebbles made of clay baked into stones - so they became like eaten chewed up straws.</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0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Image result for Surah al Fil">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635"/>
          <a:stretch/>
        </p:blipFill>
        <p:spPr bwMode="auto">
          <a:xfrm>
            <a:off x="2455410" y="1034035"/>
            <a:ext cx="7468339" cy="4498295"/>
          </a:xfrm>
          <a:prstGeom prst="rect">
            <a:avLst/>
          </a:prstGeom>
          <a:ln w="2286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68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Al-Quraysh</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sz="2800" b="1" dirty="0" smtClean="0">
                <a:latin typeface="Constantia" panose="02030602050306030303" pitchFamily="18" charset="0"/>
              </a:rPr>
              <a:t>Period </a:t>
            </a:r>
            <a:r>
              <a:rPr lang="en-US" sz="2800" b="1" dirty="0">
                <a:latin typeface="Constantia" panose="02030602050306030303" pitchFamily="18" charset="0"/>
              </a:rPr>
              <a:t>of Revelation: </a:t>
            </a:r>
            <a:r>
              <a:rPr lang="en-US" sz="2800" dirty="0" err="1" smtClean="0">
                <a:latin typeface="Constantia" panose="02030602050306030303" pitchFamily="18" charset="0"/>
              </a:rPr>
              <a:t>Makkan</a:t>
            </a:r>
            <a:endParaRPr lang="en-US" sz="2800" dirty="0">
              <a:latin typeface="Constantia" panose="02030602050306030303" pitchFamily="18" charset="0"/>
            </a:endParaRPr>
          </a:p>
          <a:p>
            <a:pPr>
              <a:buClrTx/>
              <a:buFont typeface="Wingdings" panose="05000000000000000000" pitchFamily="2" charset="2"/>
              <a:buChar char="Ø"/>
            </a:pPr>
            <a:r>
              <a:rPr lang="en-US" sz="2800" b="1" dirty="0" smtClean="0">
                <a:latin typeface="Constantia" panose="02030602050306030303" pitchFamily="18" charset="0"/>
              </a:rPr>
              <a:t>Surah Number: </a:t>
            </a:r>
            <a:r>
              <a:rPr lang="en-US" sz="2800" dirty="0" smtClean="0">
                <a:latin typeface="Constantia" panose="02030602050306030303" pitchFamily="18" charset="0"/>
              </a:rPr>
              <a:t>106</a:t>
            </a:r>
          </a:p>
          <a:p>
            <a:pPr>
              <a:buClrTx/>
              <a:buFont typeface="Wingdings" panose="05000000000000000000" pitchFamily="2" charset="2"/>
              <a:buChar char="Ø"/>
            </a:pPr>
            <a:r>
              <a:rPr lang="en-US" sz="2800" b="1" dirty="0" smtClean="0">
                <a:latin typeface="Constantia" panose="02030602050306030303" pitchFamily="18" charset="0"/>
              </a:rPr>
              <a:t>Order </a:t>
            </a:r>
            <a:r>
              <a:rPr lang="en-US" sz="2800" b="1" dirty="0">
                <a:latin typeface="Constantia" panose="02030602050306030303" pitchFamily="18" charset="0"/>
              </a:rPr>
              <a:t>of Revelation</a:t>
            </a:r>
            <a:r>
              <a:rPr lang="en-US" sz="2800" b="1" dirty="0" smtClean="0">
                <a:latin typeface="Constantia" panose="02030602050306030303" pitchFamily="18" charset="0"/>
              </a:rPr>
              <a:t>: </a:t>
            </a:r>
            <a:r>
              <a:rPr lang="en-US" sz="2800" dirty="0" smtClean="0">
                <a:latin typeface="Constantia" panose="02030602050306030303" pitchFamily="18" charset="0"/>
              </a:rPr>
              <a:t>29</a:t>
            </a:r>
          </a:p>
          <a:p>
            <a:pPr>
              <a:buClrTx/>
              <a:buFont typeface="Wingdings" panose="05000000000000000000" pitchFamily="2" charset="2"/>
              <a:buChar char="Ø"/>
            </a:pPr>
            <a:r>
              <a:rPr lang="en-US" sz="2800" b="1" dirty="0" smtClean="0">
                <a:latin typeface="Constantia" panose="02030602050306030303" pitchFamily="18" charset="0"/>
              </a:rPr>
              <a:t>Number of Ayahs: </a:t>
            </a:r>
            <a:r>
              <a:rPr lang="en-US" sz="2800" dirty="0" smtClean="0">
                <a:latin typeface="Constantia" panose="02030602050306030303" pitchFamily="18" charset="0"/>
              </a:rPr>
              <a:t>4</a:t>
            </a:r>
            <a:endParaRPr lang="en-US" sz="2800" dirty="0">
              <a:latin typeface="Constantia" panose="02030602050306030303" pitchFamily="18" charset="0"/>
            </a:endParaRPr>
          </a:p>
          <a:p>
            <a:pPr>
              <a:buClrTx/>
              <a:buFont typeface="Wingdings" panose="05000000000000000000" pitchFamily="2" charset="2"/>
              <a:buChar char="Ø"/>
            </a:pPr>
            <a:r>
              <a:rPr lang="en-US" sz="2800" b="1" dirty="0">
                <a:latin typeface="Constantia" panose="02030602050306030303" pitchFamily="18" charset="0"/>
              </a:rPr>
              <a:t>Theme and Subject Matter</a:t>
            </a:r>
            <a:r>
              <a:rPr lang="en-US" sz="2800" b="1" dirty="0" smtClean="0">
                <a:latin typeface="Constantia" panose="02030602050306030303" pitchFamily="18" charset="0"/>
              </a:rPr>
              <a:t>:</a:t>
            </a:r>
          </a:p>
          <a:p>
            <a:pPr lvl="1">
              <a:buClrTx/>
              <a:buFont typeface="Wingdings" panose="05000000000000000000" pitchFamily="2" charset="2"/>
              <a:buChar char="Ø"/>
            </a:pPr>
            <a:r>
              <a:rPr lang="en-US" sz="2400" dirty="0">
                <a:latin typeface="Constantia" panose="02030602050306030303" pitchFamily="18" charset="0"/>
              </a:rPr>
              <a:t>Safety against fear </a:t>
            </a:r>
            <a:endParaRPr lang="en-US" sz="2400" dirty="0" smtClean="0">
              <a:latin typeface="Constantia" panose="02030602050306030303" pitchFamily="18" charset="0"/>
            </a:endParaRPr>
          </a:p>
          <a:p>
            <a:pPr lvl="1">
              <a:buClrTx/>
              <a:buFont typeface="Wingdings" panose="05000000000000000000" pitchFamily="2" charset="2"/>
              <a:buChar char="Ø"/>
            </a:pPr>
            <a:r>
              <a:rPr lang="en-US" sz="2400" dirty="0">
                <a:latin typeface="Constantia" panose="02030602050306030303" pitchFamily="18" charset="0"/>
              </a:rPr>
              <a:t>To remove </a:t>
            </a:r>
            <a:r>
              <a:rPr lang="en-US" sz="2400" dirty="0" smtClean="0">
                <a:latin typeface="Constantia" panose="02030602050306030303" pitchFamily="18" charset="0"/>
              </a:rPr>
              <a:t>harm</a:t>
            </a:r>
          </a:p>
          <a:p>
            <a:pPr lvl="1">
              <a:buClrTx/>
              <a:buFont typeface="Wingdings" panose="05000000000000000000" pitchFamily="2" charset="2"/>
              <a:buChar char="Ø"/>
            </a:pPr>
            <a:r>
              <a:rPr lang="en-US" sz="2400" dirty="0">
                <a:latin typeface="Constantia" panose="02030602050306030303" pitchFamily="18" charset="0"/>
              </a:rPr>
              <a:t>To give </a:t>
            </a:r>
            <a:r>
              <a:rPr lang="en-US" sz="2400" dirty="0" smtClean="0">
                <a:latin typeface="Constantia" panose="02030602050306030303" pitchFamily="18" charset="0"/>
              </a:rPr>
              <a:t>benefit</a:t>
            </a:r>
          </a:p>
          <a:p>
            <a:pPr lvl="1">
              <a:buClrTx/>
              <a:buFont typeface="Wingdings" panose="05000000000000000000" pitchFamily="2" charset="2"/>
              <a:buChar char="Ø"/>
            </a:pPr>
            <a:r>
              <a:rPr lang="en-US" sz="2400" dirty="0">
                <a:latin typeface="Constantia" panose="02030602050306030303" pitchFamily="18" charset="0"/>
              </a:rPr>
              <a:t>When you </a:t>
            </a:r>
            <a:r>
              <a:rPr lang="en-US" sz="2400" dirty="0" smtClean="0">
                <a:latin typeface="Constantia" panose="02030602050306030303" pitchFamily="18" charset="0"/>
              </a:rPr>
              <a:t>recognize </a:t>
            </a:r>
            <a:r>
              <a:rPr lang="en-US" sz="2400" dirty="0">
                <a:latin typeface="Constantia" panose="02030602050306030303" pitchFamily="18" charset="0"/>
              </a:rPr>
              <a:t>Allah’s </a:t>
            </a:r>
            <a:r>
              <a:rPr lang="en-US" sz="2400" dirty="0" smtClean="0">
                <a:latin typeface="Constantia" panose="02030602050306030303" pitchFamily="18" charset="0"/>
              </a:rPr>
              <a:t>favors </a:t>
            </a:r>
            <a:r>
              <a:rPr lang="en-US" sz="2400" dirty="0">
                <a:latin typeface="Constantia" panose="02030602050306030303" pitchFamily="18" charset="0"/>
              </a:rPr>
              <a:t>– you have to be His slave to </a:t>
            </a:r>
            <a:r>
              <a:rPr lang="en-US" sz="2400" dirty="0" smtClean="0">
                <a:latin typeface="Constantia" panose="02030602050306030303" pitchFamily="18" charset="0"/>
              </a:rPr>
              <a:t>show appreciation</a:t>
            </a: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39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4" y="-4"/>
            <a:ext cx="11576956" cy="1752599"/>
          </a:xfrm>
        </p:spPr>
        <p:txBody>
          <a:bodyPr/>
          <a:lstStyle/>
          <a:p>
            <a:r>
              <a:rPr lang="en-US" b="1" dirty="0">
                <a:latin typeface="Constantia" panose="02030602050306030303" pitchFamily="18" charset="0"/>
              </a:rPr>
              <a:t>Surah Al-Quraysh</a:t>
            </a:r>
            <a:r>
              <a:rPr lang="en-US" dirty="0" smtClean="0">
                <a:latin typeface="Constantia" panose="02030602050306030303" pitchFamily="18" charset="0"/>
              </a:rPr>
              <a:t/>
            </a:r>
            <a:br>
              <a:rPr lang="en-US" dirty="0" smtClean="0">
                <a:latin typeface="Constantia" panose="02030602050306030303" pitchFamily="18" charset="0"/>
              </a:rPr>
            </a:br>
            <a:r>
              <a:rPr lang="en-US" dirty="0" smtClean="0">
                <a:latin typeface="Constantia" panose="02030602050306030303" pitchFamily="18" charset="0"/>
              </a:rPr>
              <a:t>Ayah 1</a:t>
            </a:r>
            <a:endParaRPr lang="en-US" dirty="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b="23320"/>
          <a:stretch/>
        </p:blipFill>
        <p:spPr>
          <a:xfrm>
            <a:off x="1551215" y="2055280"/>
            <a:ext cx="9095014" cy="3920977"/>
          </a:xfrm>
          <a:prstGeom prst="rect">
            <a:avLst/>
          </a:prstGeom>
          <a:ln w="2286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3547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1</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Li – for</a:t>
            </a:r>
          </a:p>
          <a:p>
            <a:pPr>
              <a:buClrTx/>
              <a:buFont typeface="Wingdings" panose="05000000000000000000" pitchFamily="2" charset="2"/>
              <a:buChar char="Ø"/>
            </a:pPr>
            <a:r>
              <a:rPr lang="en-US" dirty="0" err="1">
                <a:latin typeface="Constantia" panose="02030602050306030303" pitchFamily="18" charset="0"/>
              </a:rPr>
              <a:t>Eelaaf</a:t>
            </a:r>
            <a:r>
              <a:rPr lang="en-US" dirty="0">
                <a:latin typeface="Constantia" panose="02030602050306030303" pitchFamily="18" charset="0"/>
              </a:rPr>
              <a:t> – </a:t>
            </a:r>
            <a:r>
              <a:rPr lang="en-US" dirty="0" err="1">
                <a:latin typeface="Constantia" panose="02030602050306030303" pitchFamily="18" charset="0"/>
              </a:rPr>
              <a:t>Ulfa</a:t>
            </a:r>
            <a:r>
              <a:rPr lang="en-US" dirty="0">
                <a:latin typeface="Constantia" panose="02030602050306030303" pitchFamily="18" charset="0"/>
              </a:rPr>
              <a:t> – to have a soft heart and make feelings of </a:t>
            </a:r>
            <a:r>
              <a:rPr lang="en-US" dirty="0" err="1">
                <a:latin typeface="Constantia" panose="02030602050306030303" pitchFamily="18" charset="0"/>
              </a:rPr>
              <a:t>affectiontowards</a:t>
            </a:r>
            <a:r>
              <a:rPr lang="en-US" dirty="0">
                <a:latin typeface="Constantia" panose="02030602050306030303" pitchFamily="18" charset="0"/>
              </a:rPr>
              <a:t> someone</a:t>
            </a:r>
            <a:r>
              <a:rPr lang="en-US" dirty="0" smtClean="0">
                <a:latin typeface="Constantia" panose="02030602050306030303" pitchFamily="18" charset="0"/>
              </a:rPr>
              <a:t>.</a:t>
            </a:r>
          </a:p>
          <a:p>
            <a:pPr>
              <a:buClrTx/>
              <a:buFont typeface="Wingdings" panose="05000000000000000000" pitchFamily="2" charset="2"/>
              <a:buChar char="Ø"/>
            </a:pPr>
            <a:r>
              <a:rPr lang="en-US" dirty="0" err="1">
                <a:latin typeface="Constantia" panose="02030602050306030303" pitchFamily="18" charset="0"/>
              </a:rPr>
              <a:t>Eelaaf</a:t>
            </a:r>
            <a:r>
              <a:rPr lang="en-US" dirty="0">
                <a:latin typeface="Constantia" panose="02030602050306030303" pitchFamily="18" charset="0"/>
              </a:rPr>
              <a:t> – to make love happen immediately.</a:t>
            </a:r>
          </a:p>
          <a:p>
            <a:pPr>
              <a:buClrTx/>
              <a:buFont typeface="Wingdings" panose="05000000000000000000" pitchFamily="2" charset="2"/>
              <a:buChar char="Ø"/>
            </a:pPr>
            <a:r>
              <a:rPr lang="en-US" dirty="0">
                <a:latin typeface="Constantia" panose="02030602050306030303" pitchFamily="18" charset="0"/>
              </a:rPr>
              <a:t>Ta/</a:t>
            </a:r>
            <a:r>
              <a:rPr lang="en-US" dirty="0" err="1">
                <a:latin typeface="Constantia" panose="02030602050306030303" pitchFamily="18" charset="0"/>
              </a:rPr>
              <a:t>leef</a:t>
            </a:r>
            <a:r>
              <a:rPr lang="en-US" dirty="0">
                <a:latin typeface="Constantia" panose="02030602050306030303" pitchFamily="18" charset="0"/>
              </a:rPr>
              <a:t> </a:t>
            </a:r>
            <a:r>
              <a:rPr lang="en-US" dirty="0" smtClean="0">
                <a:latin typeface="Constantia" panose="02030602050306030303" pitchFamily="18" charset="0"/>
              </a:rPr>
              <a:t>- to </a:t>
            </a:r>
            <a:r>
              <a:rPr lang="en-US" dirty="0">
                <a:latin typeface="Constantia" panose="02030602050306030303" pitchFamily="18" charset="0"/>
              </a:rPr>
              <a:t>make love happen gradually</a:t>
            </a:r>
            <a:r>
              <a:rPr lang="en-US" dirty="0" smtClean="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Allah has – for sudden affection (</a:t>
            </a:r>
            <a:r>
              <a:rPr lang="en-US" dirty="0" err="1">
                <a:latin typeface="Constantia" panose="02030602050306030303" pitchFamily="18" charset="0"/>
              </a:rPr>
              <a:t>Eelaaf</a:t>
            </a:r>
            <a:r>
              <a:rPr lang="en-US" dirty="0">
                <a:latin typeface="Constantia" panose="02030602050306030303" pitchFamily="18" charset="0"/>
              </a:rPr>
              <a:t>) from the Quraysh –</a:t>
            </a:r>
          </a:p>
          <a:p>
            <a:pPr>
              <a:buClrTx/>
              <a:buFont typeface="Wingdings" panose="05000000000000000000" pitchFamily="2" charset="2"/>
              <a:buChar char="Ø"/>
            </a:pPr>
            <a:r>
              <a:rPr lang="en-US" dirty="0">
                <a:latin typeface="Constantia" panose="02030602050306030303" pitchFamily="18" charset="0"/>
              </a:rPr>
              <a:t>He </a:t>
            </a:r>
            <a:r>
              <a:rPr lang="en-US" dirty="0" smtClean="0">
                <a:latin typeface="Constantia" panose="02030602050306030303" pitchFamily="18" charset="0"/>
              </a:rPr>
              <a:t>has </a:t>
            </a:r>
            <a:r>
              <a:rPr lang="en-US" dirty="0">
                <a:latin typeface="Constantia" panose="02030602050306030303" pitchFamily="18" charset="0"/>
              </a:rPr>
              <a:t>given them many </a:t>
            </a:r>
            <a:r>
              <a:rPr lang="en-US" dirty="0" smtClean="0">
                <a:latin typeface="Constantia" panose="02030602050306030303" pitchFamily="18" charset="0"/>
              </a:rPr>
              <a:t>favors, </a:t>
            </a:r>
            <a:r>
              <a:rPr lang="en-US" dirty="0">
                <a:latin typeface="Constantia" panose="02030602050306030303" pitchFamily="18" charset="0"/>
              </a:rPr>
              <a:t>even destroying the army of </a:t>
            </a:r>
            <a:r>
              <a:rPr lang="en-US" dirty="0" err="1">
                <a:latin typeface="Constantia" panose="02030602050306030303" pitchFamily="18" charset="0"/>
              </a:rPr>
              <a:t>Abraha</a:t>
            </a:r>
            <a:r>
              <a:rPr lang="en-US" dirty="0" smtClean="0">
                <a:latin typeface="Constantia" panose="02030602050306030303" pitchFamily="18" charset="0"/>
              </a:rPr>
              <a:t>.</a:t>
            </a:r>
          </a:p>
          <a:p>
            <a:pPr>
              <a:buClrTx/>
              <a:buFont typeface="Wingdings" panose="05000000000000000000" pitchFamily="2" charset="2"/>
              <a:buChar char="Ø"/>
            </a:pPr>
            <a:r>
              <a:rPr lang="en-US" dirty="0">
                <a:latin typeface="Constantia" panose="02030602050306030303" pitchFamily="18" charset="0"/>
              </a:rPr>
              <a:t>Abu </a:t>
            </a:r>
            <a:r>
              <a:rPr lang="en-US" dirty="0" err="1">
                <a:latin typeface="Constantia" panose="02030602050306030303" pitchFamily="18" charset="0"/>
              </a:rPr>
              <a:t>Zayd</a:t>
            </a:r>
            <a:r>
              <a:rPr lang="en-US" dirty="0">
                <a:latin typeface="Constantia" panose="02030602050306030303" pitchFamily="18" charset="0"/>
              </a:rPr>
              <a:t>: the entire surah al Feel – every individual </a:t>
            </a:r>
            <a:r>
              <a:rPr lang="en-US" dirty="0" err="1">
                <a:latin typeface="Constantia" panose="02030602050306030303" pitchFamily="18" charset="0"/>
              </a:rPr>
              <a:t>aayaat</a:t>
            </a:r>
            <a:r>
              <a:rPr lang="en-US" dirty="0">
                <a:latin typeface="Constantia" panose="02030602050306030303" pitchFamily="18" charset="0"/>
              </a:rPr>
              <a:t> of the previous surah </a:t>
            </a:r>
            <a:r>
              <a:rPr lang="en-US" dirty="0" smtClean="0">
                <a:latin typeface="Constantia" panose="02030602050306030303" pitchFamily="18" charset="0"/>
              </a:rPr>
              <a:t>is connected </a:t>
            </a:r>
            <a:r>
              <a:rPr lang="en-US" dirty="0">
                <a:latin typeface="Constantia" panose="02030602050306030303" pitchFamily="18" charset="0"/>
              </a:rPr>
              <a:t>to the first ayah of this surah.</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1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en-US" b="1" dirty="0">
                <a:latin typeface="Constantia" panose="02030602050306030303" pitchFamily="18" charset="0"/>
              </a:rPr>
              <a:t>Surah </a:t>
            </a:r>
            <a:r>
              <a:rPr lang="en-US" b="1" dirty="0" smtClean="0">
                <a:latin typeface="Constantia" panose="02030602050306030303" pitchFamily="18" charset="0"/>
              </a:rPr>
              <a:t>Al-Quraysh</a:t>
            </a:r>
            <a:br>
              <a:rPr lang="en-US" b="1" dirty="0" smtClean="0">
                <a:latin typeface="Constantia" panose="02030602050306030303" pitchFamily="18" charset="0"/>
              </a:rPr>
            </a:br>
            <a:r>
              <a:rPr lang="en-US" dirty="0" smtClean="0">
                <a:latin typeface="Constantia" panose="02030602050306030303" pitchFamily="18" charset="0"/>
              </a:rPr>
              <a:t>Ayah 1</a:t>
            </a:r>
            <a:endParaRPr lang="en-US" dirty="0">
              <a:latin typeface="Constantia" panose="02030602050306030303" pitchFamily="18" charset="0"/>
            </a:endParaRPr>
          </a:p>
        </p:txBody>
      </p:sp>
      <p:sp>
        <p:nvSpPr>
          <p:cNvPr id="3" name="Content Placeholder 2"/>
          <p:cNvSpPr>
            <a:spLocks noGrp="1"/>
          </p:cNvSpPr>
          <p:nvPr>
            <p:ph idx="1"/>
          </p:nvPr>
        </p:nvSpPr>
        <p:spPr>
          <a:xfrm>
            <a:off x="1128520" y="1636686"/>
            <a:ext cx="10730291" cy="4776990"/>
          </a:xfrm>
        </p:spPr>
        <p:txBody>
          <a:bodyPr>
            <a:noAutofit/>
          </a:bodyPr>
          <a:lstStyle/>
          <a:p>
            <a:pPr>
              <a:buClrTx/>
              <a:buFont typeface="Wingdings" panose="05000000000000000000" pitchFamily="2" charset="2"/>
              <a:buChar char="Ø"/>
            </a:pPr>
            <a:r>
              <a:rPr lang="en-US" dirty="0">
                <a:latin typeface="Constantia" panose="02030602050306030303" pitchFamily="18" charset="0"/>
              </a:rPr>
              <a:t>Quraysh – </a:t>
            </a:r>
            <a:r>
              <a:rPr lang="en-US" dirty="0" err="1">
                <a:latin typeface="Constantia" panose="02030602050306030303" pitchFamily="18" charset="0"/>
              </a:rPr>
              <a:t>taqarrush</a:t>
            </a:r>
            <a:r>
              <a:rPr lang="en-US" dirty="0">
                <a:latin typeface="Constantia" panose="02030602050306030303" pitchFamily="18" charset="0"/>
              </a:rPr>
              <a:t> – to gather people from many distances.</a:t>
            </a:r>
          </a:p>
          <a:p>
            <a:pPr>
              <a:buClrTx/>
              <a:buFont typeface="Wingdings" panose="05000000000000000000" pitchFamily="2" charset="2"/>
              <a:buChar char="Ø"/>
            </a:pPr>
            <a:r>
              <a:rPr lang="en-US" dirty="0">
                <a:latin typeface="Constantia" panose="02030602050306030303" pitchFamily="18" charset="0"/>
              </a:rPr>
              <a:t>1st: They were a gathering of many dispersed people by the man al </a:t>
            </a:r>
            <a:r>
              <a:rPr lang="en-US" dirty="0" err="1" smtClean="0">
                <a:latin typeface="Constantia" panose="02030602050306030303" pitchFamily="18" charset="0"/>
              </a:rPr>
              <a:t>Muj’im</a:t>
            </a:r>
            <a:endParaRPr lang="en-US" dirty="0" smtClean="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2nd: </a:t>
            </a:r>
            <a:r>
              <a:rPr lang="en-US" dirty="0" err="1">
                <a:latin typeface="Constantia" panose="02030602050306030303" pitchFamily="18" charset="0"/>
              </a:rPr>
              <a:t>Qarsh</a:t>
            </a:r>
            <a:r>
              <a:rPr lang="en-US" dirty="0">
                <a:latin typeface="Constantia" panose="02030602050306030303" pitchFamily="18" charset="0"/>
              </a:rPr>
              <a:t> – A massive beast in the </a:t>
            </a:r>
            <a:r>
              <a:rPr lang="en-US" dirty="0" err="1">
                <a:latin typeface="Constantia" panose="02030602050306030303" pitchFamily="18" charset="0"/>
              </a:rPr>
              <a:t>ocean.A</a:t>
            </a:r>
            <a:r>
              <a:rPr lang="en-US" dirty="0">
                <a:latin typeface="Constantia" panose="02030602050306030303" pitchFamily="18" charset="0"/>
              </a:rPr>
              <a:t> whale or octopus that </a:t>
            </a:r>
            <a:r>
              <a:rPr lang="en-US" dirty="0" smtClean="0">
                <a:latin typeface="Constantia" panose="02030602050306030303" pitchFamily="18" charset="0"/>
              </a:rPr>
              <a:t>can destroy ships</a:t>
            </a:r>
            <a:endParaRPr lang="en-US" dirty="0">
              <a:latin typeface="Constantia" panose="02030602050306030303" pitchFamily="18" charset="0"/>
            </a:endParaRPr>
          </a:p>
          <a:p>
            <a:pPr>
              <a:buClrTx/>
              <a:buFont typeface="Wingdings" panose="05000000000000000000" pitchFamily="2" charset="2"/>
              <a:buChar char="Ø"/>
            </a:pPr>
            <a:r>
              <a:rPr lang="en-US" dirty="0" err="1">
                <a:latin typeface="Constantia" panose="02030602050306030303" pitchFamily="18" charset="0"/>
              </a:rPr>
              <a:t>QuraYsh</a:t>
            </a:r>
            <a:r>
              <a:rPr lang="en-US" dirty="0">
                <a:latin typeface="Constantia" panose="02030602050306030303" pitchFamily="18" charset="0"/>
              </a:rPr>
              <a:t> is a </a:t>
            </a:r>
            <a:r>
              <a:rPr lang="en-US" dirty="0" err="1">
                <a:latin typeface="Constantia" panose="02030602050306030303" pitchFamily="18" charset="0"/>
              </a:rPr>
              <a:t>tasgheer</a:t>
            </a:r>
            <a:r>
              <a:rPr lang="en-US" dirty="0">
                <a:latin typeface="Constantia" panose="02030602050306030303" pitchFamily="18" charset="0"/>
              </a:rPr>
              <a:t>/</a:t>
            </a:r>
            <a:r>
              <a:rPr lang="en-US" dirty="0" err="1">
                <a:latin typeface="Constantia" panose="02030602050306030303" pitchFamily="18" charset="0"/>
              </a:rPr>
              <a:t>smallened</a:t>
            </a:r>
            <a:r>
              <a:rPr lang="en-US" dirty="0">
                <a:latin typeface="Constantia" panose="02030602050306030303" pitchFamily="18" charset="0"/>
              </a:rPr>
              <a:t> version of this big powerful </a:t>
            </a:r>
            <a:r>
              <a:rPr lang="en-US" dirty="0" smtClean="0">
                <a:latin typeface="Constantia" panose="02030602050306030303" pitchFamily="18" charset="0"/>
              </a:rPr>
              <a:t>beast. I.e</a:t>
            </a:r>
            <a:r>
              <a:rPr lang="en-US" dirty="0">
                <a:latin typeface="Constantia" panose="02030602050306030303" pitchFamily="18" charset="0"/>
              </a:rPr>
              <a:t>. They are big and powerful, but they are smaller than </a:t>
            </a:r>
            <a:r>
              <a:rPr lang="en-US" dirty="0" smtClean="0">
                <a:latin typeface="Constantia" panose="02030602050306030303" pitchFamily="18" charset="0"/>
              </a:rPr>
              <a:t>it</a:t>
            </a:r>
          </a:p>
          <a:p>
            <a:pPr>
              <a:buClrTx/>
              <a:buFont typeface="Wingdings" panose="05000000000000000000" pitchFamily="2" charset="2"/>
              <a:buChar char="Ø"/>
            </a:pPr>
            <a:r>
              <a:rPr lang="en-US" dirty="0">
                <a:latin typeface="Constantia" panose="02030602050306030303" pitchFamily="18" charset="0"/>
              </a:rPr>
              <a:t>Ibn Abbas was </a:t>
            </a:r>
            <a:r>
              <a:rPr lang="en-US" dirty="0" err="1">
                <a:latin typeface="Constantia" panose="02030602050306030303" pitchFamily="18" charset="0"/>
              </a:rPr>
              <a:t>askesd</a:t>
            </a:r>
            <a:r>
              <a:rPr lang="en-US" dirty="0">
                <a:latin typeface="Constantia" panose="02030602050306030303" pitchFamily="18" charset="0"/>
              </a:rPr>
              <a:t> why are they called Quraysh? He replied; Because the beast </a:t>
            </a:r>
            <a:r>
              <a:rPr lang="en-US" dirty="0" smtClean="0">
                <a:latin typeface="Constantia" panose="02030602050306030303" pitchFamily="18" charset="0"/>
              </a:rPr>
              <a:t>in the </a:t>
            </a:r>
            <a:r>
              <a:rPr lang="en-US" dirty="0">
                <a:latin typeface="Constantia" panose="02030602050306030303" pitchFamily="18" charset="0"/>
              </a:rPr>
              <a:t>ocean eats – but it is not eaten. It overpowers, but it cannot </a:t>
            </a:r>
            <a:r>
              <a:rPr lang="en-US" dirty="0" smtClean="0">
                <a:latin typeface="Constantia" panose="02030602050306030303" pitchFamily="18" charset="0"/>
              </a:rPr>
              <a:t>be overpowered</a:t>
            </a:r>
            <a:r>
              <a:rPr lang="en-US" dirty="0">
                <a:latin typeface="Constantia" panose="02030602050306030303" pitchFamily="18" charset="0"/>
              </a:rPr>
              <a:t>. And this is the case with Quraysh</a:t>
            </a:r>
            <a:r>
              <a:rPr lang="en-US" dirty="0" smtClean="0">
                <a:latin typeface="Constantia" panose="02030602050306030303" pitchFamily="18" charset="0"/>
              </a:rPr>
              <a:t>.</a:t>
            </a:r>
            <a:endParaRPr lang="en-US" dirty="0">
              <a:latin typeface="Constantia" panose="02030602050306030303" pitchFamily="18" charset="0"/>
            </a:endParaRPr>
          </a:p>
          <a:p>
            <a:pPr>
              <a:buClrTx/>
              <a:buFont typeface="Wingdings" panose="05000000000000000000" pitchFamily="2" charset="2"/>
              <a:buChar char="Ø"/>
            </a:pPr>
            <a:r>
              <a:rPr lang="en-US" dirty="0">
                <a:latin typeface="Constantia" panose="02030602050306030303" pitchFamily="18" charset="0"/>
              </a:rPr>
              <a:t>3rd: </a:t>
            </a:r>
            <a:r>
              <a:rPr lang="en-US" dirty="0" err="1">
                <a:latin typeface="Constantia" panose="02030602050306030303" pitchFamily="18" charset="0"/>
              </a:rPr>
              <a:t>Qarsh</a:t>
            </a:r>
            <a:r>
              <a:rPr lang="en-US" dirty="0">
                <a:latin typeface="Constantia" panose="02030602050306030303" pitchFamily="18" charset="0"/>
              </a:rPr>
              <a:t> – to earn (</a:t>
            </a:r>
            <a:r>
              <a:rPr lang="en-US" dirty="0" err="1">
                <a:latin typeface="Constantia" panose="02030602050306030303" pitchFamily="18" charset="0"/>
              </a:rPr>
              <a:t>qasb</a:t>
            </a:r>
            <a:r>
              <a:rPr lang="en-US" dirty="0">
                <a:latin typeface="Constantia" panose="02030602050306030303" pitchFamily="18" charset="0"/>
              </a:rPr>
              <a:t>) – they’re called that because of their </a:t>
            </a:r>
            <a:r>
              <a:rPr lang="en-US" dirty="0" smtClean="0">
                <a:latin typeface="Constantia" panose="02030602050306030303" pitchFamily="18" charset="0"/>
              </a:rPr>
              <a:t>constant trading </a:t>
            </a:r>
            <a:r>
              <a:rPr lang="en-US" dirty="0">
                <a:latin typeface="Constantia" panose="02030602050306030303" pitchFamily="18" charset="0"/>
              </a:rPr>
              <a:t>and travelling in the land</a:t>
            </a:r>
            <a:endParaRPr lang="en-US" dirty="0" smtClean="0">
              <a:latin typeface="Constantia" panose="02030602050306030303" pitchFamily="18" charset="0"/>
            </a:endParaRPr>
          </a:p>
        </p:txBody>
      </p:sp>
      <p:pic>
        <p:nvPicPr>
          <p:cNvPr id="5" name="Picture 2" descr="Miftaah Institu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4178" y="0"/>
            <a:ext cx="1643063" cy="1034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9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4898</TotalTime>
  <Words>3110</Words>
  <Application>Microsoft Office PowerPoint</Application>
  <PresentationFormat>Widescreen</PresentationFormat>
  <Paragraphs>254</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Constantia</vt:lpstr>
      <vt:lpstr>Corbel</vt:lpstr>
      <vt:lpstr>Wingdings</vt:lpstr>
      <vt:lpstr>Parallax</vt:lpstr>
      <vt:lpstr>Tafseer Week 5  Surah Al-Quraysh Surah Al-Fīl- The Elephant </vt:lpstr>
      <vt:lpstr>PowerPoint Presentation</vt:lpstr>
      <vt:lpstr>PowerPoint Presentation</vt:lpstr>
      <vt:lpstr>Surah Al-Quraysh Word by Word Translation</vt:lpstr>
      <vt:lpstr>Surah Al-Quraysh</vt:lpstr>
      <vt:lpstr>Surah Al-Quraysh</vt:lpstr>
      <vt:lpstr>Surah Al-Quraysh Ayah 1</vt:lpstr>
      <vt:lpstr>Surah Al-Quraysh Ayah 1</vt:lpstr>
      <vt:lpstr>Surah Al-Quraysh Ayah 1</vt:lpstr>
      <vt:lpstr>Surah Al-Quraysh Ayah 2</vt:lpstr>
      <vt:lpstr>Surah Al-Quraysh Ayah 2</vt:lpstr>
      <vt:lpstr>Surah Al-Quraysh Ayah 2</vt:lpstr>
      <vt:lpstr>Surah Al-Quraysh Ayah 2</vt:lpstr>
      <vt:lpstr>Surah Al-Quraysh Ayah 2</vt:lpstr>
      <vt:lpstr>Surah Al-Quraysh Ayah 3</vt:lpstr>
      <vt:lpstr>Surah Al-Quraysh Ayah 3</vt:lpstr>
      <vt:lpstr>Surah Al-Quraysh Ayah 3</vt:lpstr>
      <vt:lpstr>Surah Al-Quraysh Ayah 4</vt:lpstr>
      <vt:lpstr>Surah Al-Quraysh Ayah 4</vt:lpstr>
      <vt:lpstr>Surah Al-Quraysh Ayah 4</vt:lpstr>
      <vt:lpstr>Surah Al-Quraysh Ayah 4</vt:lpstr>
      <vt:lpstr>Surah Al-Quraysh Ayah 4</vt:lpstr>
      <vt:lpstr>PowerPoint Presentation</vt:lpstr>
      <vt:lpstr>PowerPoint Presentation</vt:lpstr>
      <vt:lpstr>PowerPoint Presentation</vt:lpstr>
      <vt:lpstr>Surah Al-Fīl- The Elephant Word by Word Translation</vt:lpstr>
      <vt:lpstr>Surah Al-Fīl- The Elephant</vt:lpstr>
      <vt:lpstr>Surah Al-Fīl- The Elephant</vt:lpstr>
      <vt:lpstr>Surah Al-Fīl- The Elephant</vt:lpstr>
      <vt:lpstr>Surah Al-Fīl- The Elephant</vt:lpstr>
      <vt:lpstr>Surah Al-Fīl- The Elephant Ayah 1</vt:lpstr>
      <vt:lpstr>Surah Al-Fīl- The Elephant Ayah 1</vt:lpstr>
      <vt:lpstr>Surah Al-Fīl- The Elephant Ayah 1</vt:lpstr>
      <vt:lpstr>Surah Al-Fīl- The Elephant Ayah 1</vt:lpstr>
      <vt:lpstr>Surah Al-Fīl- The Elephant Ayah 1</vt:lpstr>
      <vt:lpstr>Surah Al-Fīl- The Elephant Ayah 1</vt:lpstr>
      <vt:lpstr>Surah Al-Fīl- The Elephant Ayah 1</vt:lpstr>
      <vt:lpstr>Surah Al-Fīl- The Elephant Ayah 1</vt:lpstr>
      <vt:lpstr>Surah Al-Fīl- The Elephant Ayah 2</vt:lpstr>
      <vt:lpstr>Surah Al-Fīl- The Elephant Ayah 2</vt:lpstr>
      <vt:lpstr>Surah Al-Fīl- The Elephant Ayah 2</vt:lpstr>
      <vt:lpstr>Surah Al-Fīl- The Elephant Ayah 2</vt:lpstr>
      <vt:lpstr>Surah Al-Fīl- The Elephant Ayah 2</vt:lpstr>
      <vt:lpstr>Surah Al-Fīl- The Elephant Ayah 2</vt:lpstr>
      <vt:lpstr>Surah Al-Fīl- The Elephant Ayah 3</vt:lpstr>
      <vt:lpstr>Surah Al-Fīl- The Elephant Ayah 3</vt:lpstr>
      <vt:lpstr>Surah Al-Fīl- The Elephant Ayah 3</vt:lpstr>
      <vt:lpstr>Surah Al-Fīl- The Elephant Ayah 3</vt:lpstr>
      <vt:lpstr>Surah Al-Fīl- The Elephant Ayah 4</vt:lpstr>
      <vt:lpstr>Surah Al-Fīl- The Elephant Ayah 4</vt:lpstr>
      <vt:lpstr>Surah Al-Fīl- The Elephant Ayah 4</vt:lpstr>
      <vt:lpstr>Surah Al-Fīl- The Elephant Ayah 4</vt:lpstr>
      <vt:lpstr>Surah Al-Fīl- The Elephant Ayah 5</vt:lpstr>
      <vt:lpstr>Surah Al-Fīl- The Elephant Ayah 5</vt:lpstr>
      <vt:lpstr>Surah Al-Fīl- The Elephant Ayah 5</vt:lpstr>
      <vt:lpstr>Surah Al-Fīl- The Elephant Ayah 5</vt:lpstr>
      <vt:lpstr>Surah Al-Fīl- The Elephant Ayah 5</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Hafsa Hussain</dc:creator>
  <cp:lastModifiedBy>Hafsa Hussain</cp:lastModifiedBy>
  <cp:revision>303</cp:revision>
  <dcterms:created xsi:type="dcterms:W3CDTF">2018-02-04T03:56:07Z</dcterms:created>
  <dcterms:modified xsi:type="dcterms:W3CDTF">2018-09-06T00:56:36Z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