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7"/>
  </p:notesMasterIdLst>
  <p:handoutMasterIdLst>
    <p:handoutMasterId r:id="rId38"/>
  </p:handoutMasterIdLst>
  <p:sldIdLst>
    <p:sldId id="309" r:id="rId2"/>
    <p:sldId id="269" r:id="rId3"/>
    <p:sldId id="270" r:id="rId4"/>
    <p:sldId id="306" r:id="rId5"/>
    <p:sldId id="271" r:id="rId6"/>
    <p:sldId id="308" r:id="rId7"/>
    <p:sldId id="305" r:id="rId8"/>
    <p:sldId id="285" r:id="rId9"/>
    <p:sldId id="286" r:id="rId10"/>
    <p:sldId id="287" r:id="rId11"/>
    <p:sldId id="280" r:id="rId12"/>
    <p:sldId id="273" r:id="rId13"/>
    <p:sldId id="282" r:id="rId14"/>
    <p:sldId id="281" r:id="rId15"/>
    <p:sldId id="283" r:id="rId16"/>
    <p:sldId id="275" r:id="rId17"/>
    <p:sldId id="289" r:id="rId18"/>
    <p:sldId id="290" r:id="rId19"/>
    <p:sldId id="292" r:id="rId20"/>
    <p:sldId id="304" r:id="rId21"/>
    <p:sldId id="288" r:id="rId22"/>
    <p:sldId id="293" r:id="rId23"/>
    <p:sldId id="294" r:id="rId24"/>
    <p:sldId id="276" r:id="rId25"/>
    <p:sldId id="277" r:id="rId26"/>
    <p:sldId id="278" r:id="rId27"/>
    <p:sldId id="295" r:id="rId28"/>
    <p:sldId id="279" r:id="rId29"/>
    <p:sldId id="297" r:id="rId30"/>
    <p:sldId id="298" r:id="rId31"/>
    <p:sldId id="299" r:id="rId32"/>
    <p:sldId id="300" r:id="rId33"/>
    <p:sldId id="301" r:id="rId34"/>
    <p:sldId id="302" r:id="rId35"/>
    <p:sldId id="30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216" y="72"/>
      </p:cViewPr>
      <p:guideLst/>
    </p:cSldViewPr>
  </p:slideViewPr>
  <p:notesTextViewPr>
    <p:cViewPr>
      <p:scale>
        <a:sx n="3" d="2"/>
        <a:sy n="3" d="2"/>
      </p:scale>
      <p:origin x="0" y="0"/>
    </p:cViewPr>
  </p:notesTextViewPr>
  <p:notesViewPr>
    <p:cSldViewPr snapToGrid="0" showGuides="1">
      <p:cViewPr varScale="1">
        <p:scale>
          <a:sx n="76" d="100"/>
          <a:sy n="76" d="100"/>
        </p:scale>
        <p:origin x="168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DF4E22-E98E-4F6B-977F-447F402EDE8D}" type="datetimeFigureOut">
              <a:rPr lang="en-US" smtClean="0"/>
              <a:t>9/5/2018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DC7F4F-41CA-4B09-9309-82952A673BCD}" type="slidenum">
              <a:rPr lang="en-US" smtClean="0"/>
              <a:t>‹#›</a:t>
            </a:fld>
            <a:endParaRPr lang="en-US"/>
          </a:p>
        </p:txBody>
      </p:sp>
    </p:spTree>
    <p:extLst>
      <p:ext uri="{BB962C8B-B14F-4D97-AF65-F5344CB8AC3E}">
        <p14:creationId xmlns:p14="http://schemas.microsoft.com/office/powerpoint/2010/main" val="18991432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02AA3D-838A-4524-93AE-BB6F4B6FC72A}" type="datetimeFigureOut">
              <a:rPr lang="en-US" smtClean="0"/>
              <a:t>9/5/2018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945297-9661-4111-AC4D-7C1869DFF06C}" type="slidenum">
              <a:rPr lang="en-US" smtClean="0"/>
              <a:t>‹#›</a:t>
            </a:fld>
            <a:endParaRPr lang="en-US"/>
          </a:p>
        </p:txBody>
      </p:sp>
    </p:spTree>
    <p:extLst>
      <p:ext uri="{BB962C8B-B14F-4D97-AF65-F5344CB8AC3E}">
        <p14:creationId xmlns:p14="http://schemas.microsoft.com/office/powerpoint/2010/main" val="4192944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smtClean="0"/>
              <a:t>Imam al-</a:t>
            </a:r>
            <a:r>
              <a:rPr lang="en-US" sz="1200" u="sng" dirty="0" err="1" smtClean="0"/>
              <a:t>Aloosi</a:t>
            </a:r>
            <a:r>
              <a:rPr lang="en-US" sz="1200" u="sng" dirty="0" smtClean="0"/>
              <a:t> said</a:t>
            </a:r>
            <a:r>
              <a:rPr lang="en-US" sz="1200" dirty="0" smtClean="0"/>
              <a:t>:</a:t>
            </a:r>
            <a:r>
              <a:rPr lang="en-US" sz="1200" baseline="0" dirty="0" smtClean="0"/>
              <a:t> Made first two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Imam Ibn </a:t>
            </a:r>
            <a:r>
              <a:rPr lang="en-US" sz="1200" baseline="0" dirty="0" err="1" smtClean="0"/>
              <a:t>Kahir</a:t>
            </a:r>
            <a:r>
              <a:rPr lang="en-US" sz="1200" baseline="0" dirty="0" smtClean="0"/>
              <a:t> mentions in his </a:t>
            </a:r>
            <a:r>
              <a:rPr lang="en-US" sz="1200" baseline="0" dirty="0" err="1" smtClean="0"/>
              <a:t>tafsir</a:t>
            </a:r>
            <a:r>
              <a:rPr lang="en-US" sz="1200" baseline="0" dirty="0" smtClean="0"/>
              <a:t> the </a:t>
            </a:r>
            <a:r>
              <a:rPr lang="en-US" sz="1200" baseline="0" dirty="0" err="1" smtClean="0"/>
              <a:t>thirs</a:t>
            </a:r>
            <a:r>
              <a:rPr lang="en-US" sz="1200" baseline="0" dirty="0" smtClean="0"/>
              <a:t> point</a:t>
            </a:r>
            <a:endParaRPr lang="en-US" sz="1200" dirty="0" smtClean="0"/>
          </a:p>
        </p:txBody>
      </p:sp>
      <p:sp>
        <p:nvSpPr>
          <p:cNvPr id="4" name="Slide Number Placeholder 3"/>
          <p:cNvSpPr>
            <a:spLocks noGrp="1"/>
          </p:cNvSpPr>
          <p:nvPr>
            <p:ph type="sldNum" sz="quarter" idx="10"/>
          </p:nvPr>
        </p:nvSpPr>
        <p:spPr/>
        <p:txBody>
          <a:bodyPr/>
          <a:lstStyle/>
          <a:p>
            <a:fld id="{7F945297-9661-4111-AC4D-7C1869DFF06C}" type="slidenum">
              <a:rPr lang="en-US" smtClean="0"/>
              <a:t>16</a:t>
            </a:fld>
            <a:endParaRPr lang="en-US"/>
          </a:p>
        </p:txBody>
      </p:sp>
    </p:spTree>
    <p:extLst>
      <p:ext uri="{BB962C8B-B14F-4D97-AF65-F5344CB8AC3E}">
        <p14:creationId xmlns:p14="http://schemas.microsoft.com/office/powerpoint/2010/main" val="3666865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smtClean="0"/>
              <a:t>Imam al-</a:t>
            </a:r>
            <a:r>
              <a:rPr lang="en-US" sz="1200" u="sng" dirty="0" err="1" smtClean="0"/>
              <a:t>Aloosi</a:t>
            </a:r>
            <a:r>
              <a:rPr lang="en-US" sz="1200" u="sng" dirty="0" smtClean="0"/>
              <a:t> said</a:t>
            </a:r>
            <a:r>
              <a:rPr lang="en-US" sz="1200" dirty="0" smtClean="0"/>
              <a:t>:</a:t>
            </a:r>
            <a:r>
              <a:rPr lang="en-US" sz="1200" baseline="0" dirty="0" smtClean="0"/>
              <a:t> Made first two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Imam Ibn </a:t>
            </a:r>
            <a:r>
              <a:rPr lang="en-US" sz="1200" baseline="0" dirty="0" err="1" smtClean="0"/>
              <a:t>Kahir</a:t>
            </a:r>
            <a:r>
              <a:rPr lang="en-US" sz="1200" baseline="0" dirty="0" smtClean="0"/>
              <a:t> mentions in his </a:t>
            </a:r>
            <a:r>
              <a:rPr lang="en-US" sz="1200" baseline="0" dirty="0" err="1" smtClean="0"/>
              <a:t>tafsir</a:t>
            </a:r>
            <a:r>
              <a:rPr lang="en-US" sz="1200" baseline="0" dirty="0" smtClean="0"/>
              <a:t> the </a:t>
            </a:r>
            <a:r>
              <a:rPr lang="en-US" sz="1200" baseline="0" dirty="0" err="1" smtClean="0"/>
              <a:t>thirs</a:t>
            </a:r>
            <a:r>
              <a:rPr lang="en-US" sz="1200" baseline="0" dirty="0" smtClean="0"/>
              <a:t> point</a:t>
            </a:r>
            <a:endParaRPr lang="en-US" sz="1200" dirty="0" smtClean="0"/>
          </a:p>
        </p:txBody>
      </p:sp>
      <p:sp>
        <p:nvSpPr>
          <p:cNvPr id="4" name="Slide Number Placeholder 3"/>
          <p:cNvSpPr>
            <a:spLocks noGrp="1"/>
          </p:cNvSpPr>
          <p:nvPr>
            <p:ph type="sldNum" sz="quarter" idx="10"/>
          </p:nvPr>
        </p:nvSpPr>
        <p:spPr/>
        <p:txBody>
          <a:bodyPr/>
          <a:lstStyle/>
          <a:p>
            <a:fld id="{7F945297-9661-4111-AC4D-7C1869DFF06C}" type="slidenum">
              <a:rPr lang="en-US" smtClean="0"/>
              <a:t>17</a:t>
            </a:fld>
            <a:endParaRPr lang="en-US"/>
          </a:p>
        </p:txBody>
      </p:sp>
    </p:spTree>
    <p:extLst>
      <p:ext uri="{BB962C8B-B14F-4D97-AF65-F5344CB8AC3E}">
        <p14:creationId xmlns:p14="http://schemas.microsoft.com/office/powerpoint/2010/main" val="4118422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smtClean="0"/>
              <a:t>Imam al-</a:t>
            </a:r>
            <a:r>
              <a:rPr lang="en-US" sz="1200" u="sng" dirty="0" err="1" smtClean="0"/>
              <a:t>Aloosi</a:t>
            </a:r>
            <a:r>
              <a:rPr lang="en-US" sz="1200" u="sng" dirty="0" smtClean="0"/>
              <a:t> said</a:t>
            </a:r>
            <a:r>
              <a:rPr lang="en-US" sz="1200" dirty="0" smtClean="0"/>
              <a:t>:</a:t>
            </a:r>
            <a:r>
              <a:rPr lang="en-US" sz="1200" baseline="0" dirty="0" smtClean="0"/>
              <a:t> Made first two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Imam Ibn </a:t>
            </a:r>
            <a:r>
              <a:rPr lang="en-US" sz="1200" baseline="0" dirty="0" err="1" smtClean="0"/>
              <a:t>Kahir</a:t>
            </a:r>
            <a:r>
              <a:rPr lang="en-US" sz="1200" baseline="0" dirty="0" smtClean="0"/>
              <a:t> mentions in his </a:t>
            </a:r>
            <a:r>
              <a:rPr lang="en-US" sz="1200" baseline="0" dirty="0" err="1" smtClean="0"/>
              <a:t>tafsir</a:t>
            </a:r>
            <a:r>
              <a:rPr lang="en-US" sz="1200" baseline="0" dirty="0" smtClean="0"/>
              <a:t> the </a:t>
            </a:r>
            <a:r>
              <a:rPr lang="en-US" sz="1200" baseline="0" dirty="0" err="1" smtClean="0"/>
              <a:t>thirs</a:t>
            </a:r>
            <a:r>
              <a:rPr lang="en-US" sz="1200" baseline="0" dirty="0" smtClean="0"/>
              <a:t> point</a:t>
            </a:r>
            <a:endParaRPr lang="en-US" sz="1200" dirty="0" smtClean="0"/>
          </a:p>
        </p:txBody>
      </p:sp>
      <p:sp>
        <p:nvSpPr>
          <p:cNvPr id="4" name="Slide Number Placeholder 3"/>
          <p:cNvSpPr>
            <a:spLocks noGrp="1"/>
          </p:cNvSpPr>
          <p:nvPr>
            <p:ph type="sldNum" sz="quarter" idx="10"/>
          </p:nvPr>
        </p:nvSpPr>
        <p:spPr/>
        <p:txBody>
          <a:bodyPr/>
          <a:lstStyle/>
          <a:p>
            <a:fld id="{7F945297-9661-4111-AC4D-7C1869DFF06C}" type="slidenum">
              <a:rPr lang="en-US" smtClean="0"/>
              <a:t>18</a:t>
            </a:fld>
            <a:endParaRPr lang="en-US"/>
          </a:p>
        </p:txBody>
      </p:sp>
    </p:spTree>
    <p:extLst>
      <p:ext uri="{BB962C8B-B14F-4D97-AF65-F5344CB8AC3E}">
        <p14:creationId xmlns:p14="http://schemas.microsoft.com/office/powerpoint/2010/main" val="4007638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smtClean="0"/>
              <a:t>Imam al-</a:t>
            </a:r>
            <a:r>
              <a:rPr lang="en-US" sz="1200" u="sng" dirty="0" err="1" smtClean="0"/>
              <a:t>Aloosi</a:t>
            </a:r>
            <a:r>
              <a:rPr lang="en-US" sz="1200" u="sng" dirty="0" smtClean="0"/>
              <a:t> said</a:t>
            </a:r>
            <a:r>
              <a:rPr lang="en-US" sz="1200" dirty="0" smtClean="0"/>
              <a:t>:</a:t>
            </a:r>
            <a:r>
              <a:rPr lang="en-US" sz="1200" baseline="0" dirty="0" smtClean="0"/>
              <a:t> Made first two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Imam Ibn </a:t>
            </a:r>
            <a:r>
              <a:rPr lang="en-US" sz="1200" baseline="0" dirty="0" err="1" smtClean="0"/>
              <a:t>Kahir</a:t>
            </a:r>
            <a:r>
              <a:rPr lang="en-US" sz="1200" baseline="0" dirty="0" smtClean="0"/>
              <a:t> mentions in his </a:t>
            </a:r>
            <a:r>
              <a:rPr lang="en-US" sz="1200" baseline="0" dirty="0" err="1" smtClean="0"/>
              <a:t>tafsir</a:t>
            </a:r>
            <a:r>
              <a:rPr lang="en-US" sz="1200" baseline="0" dirty="0" smtClean="0"/>
              <a:t> the </a:t>
            </a:r>
            <a:r>
              <a:rPr lang="en-US" sz="1200" baseline="0" dirty="0" err="1" smtClean="0"/>
              <a:t>thirs</a:t>
            </a:r>
            <a:r>
              <a:rPr lang="en-US" sz="1200" baseline="0" dirty="0" smtClean="0"/>
              <a:t> point</a:t>
            </a:r>
            <a:endParaRPr lang="en-US" sz="1200" dirty="0" smtClean="0"/>
          </a:p>
        </p:txBody>
      </p:sp>
      <p:sp>
        <p:nvSpPr>
          <p:cNvPr id="4" name="Slide Number Placeholder 3"/>
          <p:cNvSpPr>
            <a:spLocks noGrp="1"/>
          </p:cNvSpPr>
          <p:nvPr>
            <p:ph type="sldNum" sz="quarter" idx="10"/>
          </p:nvPr>
        </p:nvSpPr>
        <p:spPr/>
        <p:txBody>
          <a:bodyPr/>
          <a:lstStyle/>
          <a:p>
            <a:fld id="{7F945297-9661-4111-AC4D-7C1869DFF06C}" type="slidenum">
              <a:rPr lang="en-US" smtClean="0"/>
              <a:t>19</a:t>
            </a:fld>
            <a:endParaRPr lang="en-US"/>
          </a:p>
        </p:txBody>
      </p:sp>
    </p:spTree>
    <p:extLst>
      <p:ext uri="{BB962C8B-B14F-4D97-AF65-F5344CB8AC3E}">
        <p14:creationId xmlns:p14="http://schemas.microsoft.com/office/powerpoint/2010/main" val="2200298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smtClean="0"/>
              <a:t>Imam al-</a:t>
            </a:r>
            <a:r>
              <a:rPr lang="en-US" sz="1200" u="sng" dirty="0" err="1" smtClean="0"/>
              <a:t>Aloosi</a:t>
            </a:r>
            <a:r>
              <a:rPr lang="en-US" sz="1200" u="sng" dirty="0" smtClean="0"/>
              <a:t> said</a:t>
            </a:r>
            <a:r>
              <a:rPr lang="en-US" sz="1200" dirty="0" smtClean="0"/>
              <a:t>:</a:t>
            </a:r>
            <a:r>
              <a:rPr lang="en-US" sz="1200" baseline="0" dirty="0" smtClean="0"/>
              <a:t> Made first two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Imam Ibn </a:t>
            </a:r>
            <a:r>
              <a:rPr lang="en-US" sz="1200" baseline="0" dirty="0" err="1" smtClean="0"/>
              <a:t>Kahir</a:t>
            </a:r>
            <a:r>
              <a:rPr lang="en-US" sz="1200" baseline="0" dirty="0" smtClean="0"/>
              <a:t> mentions in his </a:t>
            </a:r>
            <a:r>
              <a:rPr lang="en-US" sz="1200" baseline="0" dirty="0" err="1" smtClean="0"/>
              <a:t>tafsir</a:t>
            </a:r>
            <a:r>
              <a:rPr lang="en-US" sz="1200" baseline="0" dirty="0" smtClean="0"/>
              <a:t> the </a:t>
            </a:r>
            <a:r>
              <a:rPr lang="en-US" sz="1200" baseline="0" dirty="0" err="1" smtClean="0"/>
              <a:t>thirs</a:t>
            </a:r>
            <a:r>
              <a:rPr lang="en-US" sz="1200" baseline="0" dirty="0" smtClean="0"/>
              <a:t> point</a:t>
            </a:r>
            <a:endParaRPr lang="en-US" sz="1200" dirty="0" smtClean="0"/>
          </a:p>
        </p:txBody>
      </p:sp>
      <p:sp>
        <p:nvSpPr>
          <p:cNvPr id="4" name="Slide Number Placeholder 3"/>
          <p:cNvSpPr>
            <a:spLocks noGrp="1"/>
          </p:cNvSpPr>
          <p:nvPr>
            <p:ph type="sldNum" sz="quarter" idx="10"/>
          </p:nvPr>
        </p:nvSpPr>
        <p:spPr/>
        <p:txBody>
          <a:bodyPr/>
          <a:lstStyle/>
          <a:p>
            <a:fld id="{7F945297-9661-4111-AC4D-7C1869DFF06C}" type="slidenum">
              <a:rPr lang="en-US" smtClean="0"/>
              <a:t>20</a:t>
            </a:fld>
            <a:endParaRPr lang="en-US"/>
          </a:p>
        </p:txBody>
      </p:sp>
    </p:spTree>
    <p:extLst>
      <p:ext uri="{BB962C8B-B14F-4D97-AF65-F5344CB8AC3E}">
        <p14:creationId xmlns:p14="http://schemas.microsoft.com/office/powerpoint/2010/main" val="2890207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i.e. An angel which has power over the rain clouds might later be turned into a force, a 'god of the rain' etc. by future ignorant people.</a:t>
            </a:r>
            <a:endParaRPr lang="en-US" sz="1200" dirty="0" smtClean="0">
              <a:latin typeface="Constantia" panose="02030602050306030303"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7F945297-9661-4111-AC4D-7C1869DFF06C}" type="slidenum">
              <a:rPr lang="en-US" smtClean="0"/>
              <a:t>32</a:t>
            </a:fld>
            <a:endParaRPr lang="en-US"/>
          </a:p>
        </p:txBody>
      </p:sp>
    </p:spTree>
    <p:extLst>
      <p:ext uri="{BB962C8B-B14F-4D97-AF65-F5344CB8AC3E}">
        <p14:creationId xmlns:p14="http://schemas.microsoft.com/office/powerpoint/2010/main" val="1338038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945297-9661-4111-AC4D-7C1869DFF06C}" type="slidenum">
              <a:rPr lang="en-US" smtClean="0"/>
              <a:t>34</a:t>
            </a:fld>
            <a:endParaRPr lang="en-US"/>
          </a:p>
        </p:txBody>
      </p:sp>
    </p:spTree>
    <p:extLst>
      <p:ext uri="{BB962C8B-B14F-4D97-AF65-F5344CB8AC3E}">
        <p14:creationId xmlns:p14="http://schemas.microsoft.com/office/powerpoint/2010/main" val="684077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9C73D9D-BEC1-4A36-A912-403F7B61D841}" type="datetime1">
              <a:rPr lang="en-US" smtClean="0"/>
              <a:t>9/5/2018</a:t>
            </a:fld>
            <a:endParaRPr lang="en-US"/>
          </a:p>
        </p:txBody>
      </p:sp>
      <p:sp>
        <p:nvSpPr>
          <p:cNvPr id="5" name="Footer Placeholder 4"/>
          <p:cNvSpPr>
            <a:spLocks noGrp="1"/>
          </p:cNvSpPr>
          <p:nvPr>
            <p:ph type="ftr" sz="quarter" idx="11"/>
          </p:nvPr>
        </p:nvSpPr>
        <p:spPr>
          <a:xfrm>
            <a:off x="5332412" y="5883275"/>
            <a:ext cx="4324044" cy="365125"/>
          </a:xfrm>
        </p:spPr>
        <p:txBody>
          <a:bodyPr/>
          <a:lstStyle/>
          <a:p>
            <a:r>
              <a:rPr lang="en-US" smtClean="0"/>
              <a:t>Add a footer</a:t>
            </a:r>
            <a:endParaRPr lang="en-US"/>
          </a:p>
        </p:txBody>
      </p:sp>
      <p:sp>
        <p:nvSpPr>
          <p:cNvPr id="6" name="Slide Number Placeholder 5"/>
          <p:cNvSpPr>
            <a:spLocks noGrp="1"/>
          </p:cNvSpPr>
          <p:nvPr>
            <p:ph type="sldNum" sz="quarter" idx="12"/>
          </p:nvPr>
        </p:nvSpPr>
        <p:spPr/>
        <p:txBody>
          <a:bodyPr/>
          <a:lstStyle/>
          <a:p>
            <a:fld id="{92FB8604-3E91-4806-A5CC-428F0C480F73}" type="slidenum">
              <a:rPr lang="en-US" smtClean="0"/>
              <a:pPr/>
              <a:t>‹#›</a:t>
            </a:fld>
            <a:endParaRPr lang="en-US"/>
          </a:p>
        </p:txBody>
      </p:sp>
    </p:spTree>
    <p:extLst>
      <p:ext uri="{BB962C8B-B14F-4D97-AF65-F5344CB8AC3E}">
        <p14:creationId xmlns:p14="http://schemas.microsoft.com/office/powerpoint/2010/main" val="407337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9459B6-5D04-429A-B7FB-48F7063307D2}" type="datetime1">
              <a:rPr lang="en-US" smtClean="0"/>
              <a:pPr/>
              <a:t>9/5/2018</a:t>
            </a:fld>
            <a:endParaRPr lang="en-US" dirty="0"/>
          </a:p>
        </p:txBody>
      </p:sp>
      <p:sp>
        <p:nvSpPr>
          <p:cNvPr id="6" name="Footer Placeholder 5"/>
          <p:cNvSpPr>
            <a:spLocks noGrp="1"/>
          </p:cNvSpPr>
          <p:nvPr>
            <p:ph type="ftr" sz="quarter" idx="11"/>
          </p:nvPr>
        </p:nvSpPr>
        <p:spPr/>
        <p:txBody>
          <a:bodyPr/>
          <a:lstStyle/>
          <a:p>
            <a:r>
              <a:rPr lang="en-US" smtClean="0"/>
              <a:t>Add a footer</a:t>
            </a:r>
            <a:endParaRPr lang="en-US"/>
          </a:p>
        </p:txBody>
      </p:sp>
      <p:sp>
        <p:nvSpPr>
          <p:cNvPr id="7" name="Slide Number Placeholder 6"/>
          <p:cNvSpPr>
            <a:spLocks noGrp="1"/>
          </p:cNvSpPr>
          <p:nvPr>
            <p:ph type="sldNum" sz="quarter" idx="12"/>
          </p:nvPr>
        </p:nvSpPr>
        <p:spPr/>
        <p:txBody>
          <a:bodyPr/>
          <a:lstStyle/>
          <a:p>
            <a:fld id="{92FB8604-3E91-4806-A5CC-428F0C480F73}" type="slidenum">
              <a:rPr lang="en-US" smtClean="0"/>
              <a:pPr/>
              <a:t>‹#›</a:t>
            </a:fld>
            <a:endParaRPr lang="en-US"/>
          </a:p>
        </p:txBody>
      </p:sp>
    </p:spTree>
    <p:extLst>
      <p:ext uri="{BB962C8B-B14F-4D97-AF65-F5344CB8AC3E}">
        <p14:creationId xmlns:p14="http://schemas.microsoft.com/office/powerpoint/2010/main" val="662382103"/>
      </p:ext>
    </p:extLst>
  </p:cSld>
  <p:clrMapOvr>
    <a:masterClrMapping/>
  </p:clrMapOvr>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9459B6-5D04-429A-B7FB-48F7063307D2}" type="datetime1">
              <a:rPr lang="en-US" smtClean="0"/>
              <a:pPr/>
              <a:t>9/5/2018</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a:p>
        </p:txBody>
      </p:sp>
      <p:sp>
        <p:nvSpPr>
          <p:cNvPr id="6" name="Slide Number Placeholder 5"/>
          <p:cNvSpPr>
            <a:spLocks noGrp="1"/>
          </p:cNvSpPr>
          <p:nvPr>
            <p:ph type="sldNum" sz="quarter" idx="12"/>
          </p:nvPr>
        </p:nvSpPr>
        <p:spPr/>
        <p:txBody>
          <a:bodyPr/>
          <a:lstStyle/>
          <a:p>
            <a:fld id="{92FB8604-3E91-4806-A5CC-428F0C480F73}" type="slidenum">
              <a:rPr lang="en-US" smtClean="0"/>
              <a:pPr/>
              <a:t>‹#›</a:t>
            </a:fld>
            <a:endParaRPr lang="en-US"/>
          </a:p>
        </p:txBody>
      </p:sp>
    </p:spTree>
    <p:extLst>
      <p:ext uri="{BB962C8B-B14F-4D97-AF65-F5344CB8AC3E}">
        <p14:creationId xmlns:p14="http://schemas.microsoft.com/office/powerpoint/2010/main" val="963158599"/>
      </p:ext>
    </p:extLst>
  </p:cSld>
  <p:clrMapOvr>
    <a:masterClrMapping/>
  </p:clrMapOvr>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9459B6-5D04-429A-B7FB-48F7063307D2}" type="datetime1">
              <a:rPr lang="en-US" smtClean="0"/>
              <a:pPr/>
              <a:t>9/5/2018</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a:p>
        </p:txBody>
      </p:sp>
      <p:sp>
        <p:nvSpPr>
          <p:cNvPr id="6" name="Slide Number Placeholder 5"/>
          <p:cNvSpPr>
            <a:spLocks noGrp="1"/>
          </p:cNvSpPr>
          <p:nvPr>
            <p:ph type="sldNum" sz="quarter" idx="12"/>
          </p:nvPr>
        </p:nvSpPr>
        <p:spPr/>
        <p:txBody>
          <a:bodyPr/>
          <a:lstStyle/>
          <a:p>
            <a:fld id="{92FB8604-3E91-4806-A5CC-428F0C480F73}" type="slidenum">
              <a:rPr lang="en-US" smtClean="0"/>
              <a:pPr/>
              <a:t>‹#›</a:t>
            </a:fld>
            <a:endParaRPr lang="en-US"/>
          </a:p>
        </p:txBody>
      </p:sp>
    </p:spTree>
    <p:extLst>
      <p:ext uri="{BB962C8B-B14F-4D97-AF65-F5344CB8AC3E}">
        <p14:creationId xmlns:p14="http://schemas.microsoft.com/office/powerpoint/2010/main" val="413210865"/>
      </p:ext>
    </p:extLst>
  </p:cSld>
  <p:clrMapOvr>
    <a:masterClrMapping/>
  </p:clrMapOvr>
  <p:timing>
    <p:tnLst>
      <p:par>
        <p:cTn id="1" dur="indefinite" restart="never" nodeType="tmRoot"/>
      </p:par>
    </p:tn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9459B6-5D04-429A-B7FB-48F7063307D2}" type="datetime1">
              <a:rPr lang="en-US" smtClean="0"/>
              <a:pPr/>
              <a:t>9/5/2018</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a:p>
        </p:txBody>
      </p:sp>
      <p:sp>
        <p:nvSpPr>
          <p:cNvPr id="6" name="Slide Number Placeholder 5"/>
          <p:cNvSpPr>
            <a:spLocks noGrp="1"/>
          </p:cNvSpPr>
          <p:nvPr>
            <p:ph type="sldNum" sz="quarter" idx="12"/>
          </p:nvPr>
        </p:nvSpPr>
        <p:spPr/>
        <p:txBody>
          <a:bodyPr/>
          <a:lstStyle/>
          <a:p>
            <a:fld id="{92FB8604-3E91-4806-A5CC-428F0C480F73}" type="slidenum">
              <a:rPr lang="en-US" smtClean="0"/>
              <a:pPr/>
              <a:t>‹#›</a:t>
            </a:fld>
            <a:endParaRPr lang="en-US"/>
          </a:p>
        </p:txBody>
      </p:sp>
    </p:spTree>
    <p:extLst>
      <p:ext uri="{BB962C8B-B14F-4D97-AF65-F5344CB8AC3E}">
        <p14:creationId xmlns:p14="http://schemas.microsoft.com/office/powerpoint/2010/main" val="744998778"/>
      </p:ext>
    </p:extLst>
  </p:cSld>
  <p:clrMapOvr>
    <a:masterClrMapping/>
  </p:clrMapOvr>
  <p:timing>
    <p:tnLst>
      <p:par>
        <p:cTn id="1" dur="indefinite" restart="never" nodeType="tmRoot"/>
      </p:par>
    </p:tnLst>
  </p:timing>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9459B6-5D04-429A-B7FB-48F7063307D2}" type="datetime1">
              <a:rPr lang="en-US" smtClean="0"/>
              <a:pPr/>
              <a:t>9/5/2018</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a:p>
        </p:txBody>
      </p:sp>
      <p:sp>
        <p:nvSpPr>
          <p:cNvPr id="6" name="Slide Number Placeholder 5"/>
          <p:cNvSpPr>
            <a:spLocks noGrp="1"/>
          </p:cNvSpPr>
          <p:nvPr>
            <p:ph type="sldNum" sz="quarter" idx="12"/>
          </p:nvPr>
        </p:nvSpPr>
        <p:spPr/>
        <p:txBody>
          <a:bodyPr/>
          <a:lstStyle/>
          <a:p>
            <a:fld id="{92FB8604-3E91-4806-A5CC-428F0C480F73}" type="slidenum">
              <a:rPr lang="en-US" smtClean="0"/>
              <a:pPr/>
              <a:t>‹#›</a:t>
            </a:fld>
            <a:endParaRPr lang="en-US"/>
          </a:p>
        </p:txBody>
      </p:sp>
    </p:spTree>
    <p:extLst>
      <p:ext uri="{BB962C8B-B14F-4D97-AF65-F5344CB8AC3E}">
        <p14:creationId xmlns:p14="http://schemas.microsoft.com/office/powerpoint/2010/main" val="3472719114"/>
      </p:ext>
    </p:extLst>
  </p:cSld>
  <p:clrMapOvr>
    <a:masterClrMapping/>
  </p:clrMapOvr>
  <p:timing>
    <p:tnLst>
      <p:par>
        <p:cTn id="1" dur="indefinite" restart="never" nodeType="tmRoot"/>
      </p:par>
    </p:tnLst>
  </p:timing>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9459B6-5D04-429A-B7FB-48F7063307D2}" type="datetime1">
              <a:rPr lang="en-US" smtClean="0"/>
              <a:pPr/>
              <a:t>9/5/2018</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a:p>
        </p:txBody>
      </p:sp>
      <p:sp>
        <p:nvSpPr>
          <p:cNvPr id="6" name="Slide Number Placeholder 5"/>
          <p:cNvSpPr>
            <a:spLocks noGrp="1"/>
          </p:cNvSpPr>
          <p:nvPr>
            <p:ph type="sldNum" sz="quarter" idx="12"/>
          </p:nvPr>
        </p:nvSpPr>
        <p:spPr/>
        <p:txBody>
          <a:bodyPr/>
          <a:lstStyle/>
          <a:p>
            <a:fld id="{92FB8604-3E91-4806-A5CC-428F0C480F73}" type="slidenum">
              <a:rPr lang="en-US" smtClean="0"/>
              <a:pPr/>
              <a:t>‹#›</a:t>
            </a:fld>
            <a:endParaRPr lang="en-US"/>
          </a:p>
        </p:txBody>
      </p:sp>
    </p:spTree>
    <p:extLst>
      <p:ext uri="{BB962C8B-B14F-4D97-AF65-F5344CB8AC3E}">
        <p14:creationId xmlns:p14="http://schemas.microsoft.com/office/powerpoint/2010/main" val="3605594902"/>
      </p:ext>
    </p:extLst>
  </p:cSld>
  <p:clrMapOvr>
    <a:masterClrMapping/>
  </p:clrMapOvr>
  <p:timing>
    <p:tnLst>
      <p:par>
        <p:cTn id="1" dur="indefinite" restart="never" nodeType="tmRoot"/>
      </p:par>
    </p:tnLst>
  </p:timing>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0D7670-55F0-4C01-BDA5-393F3358D0D1}" type="datetime1">
              <a:rPr lang="en-US" smtClean="0"/>
              <a:t>9/5/2018</a:t>
            </a:fld>
            <a:endParaRPr lang="en-US"/>
          </a:p>
        </p:txBody>
      </p:sp>
      <p:sp>
        <p:nvSpPr>
          <p:cNvPr id="5" name="Footer Placeholder 4"/>
          <p:cNvSpPr>
            <a:spLocks noGrp="1"/>
          </p:cNvSpPr>
          <p:nvPr>
            <p:ph type="ftr" sz="quarter" idx="11"/>
          </p:nvPr>
        </p:nvSpPr>
        <p:spPr/>
        <p:txBody>
          <a:bodyPr/>
          <a:lstStyle/>
          <a:p>
            <a:r>
              <a:rPr lang="en-US" smtClean="0"/>
              <a:t>Add a footer</a:t>
            </a:r>
            <a:endParaRPr lang="en-US"/>
          </a:p>
        </p:txBody>
      </p:sp>
      <p:sp>
        <p:nvSpPr>
          <p:cNvPr id="6" name="Slide Number Placeholder 5"/>
          <p:cNvSpPr>
            <a:spLocks noGrp="1"/>
          </p:cNvSpPr>
          <p:nvPr>
            <p:ph type="sldNum" sz="quarter" idx="12"/>
          </p:nvPr>
        </p:nvSpPr>
        <p:spPr/>
        <p:txBody>
          <a:bodyPr/>
          <a:lstStyle/>
          <a:p>
            <a:fld id="{92FB8604-3E91-4806-A5CC-428F0C480F73}" type="slidenum">
              <a:rPr lang="en-US" smtClean="0"/>
              <a:t>‹#›</a:t>
            </a:fld>
            <a:endParaRPr lang="en-US"/>
          </a:p>
        </p:txBody>
      </p:sp>
    </p:spTree>
    <p:extLst>
      <p:ext uri="{BB962C8B-B14F-4D97-AF65-F5344CB8AC3E}">
        <p14:creationId xmlns:p14="http://schemas.microsoft.com/office/powerpoint/2010/main" val="373333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F570A4-2E99-4A4B-A2AC-4D556C089130}" type="datetime1">
              <a:rPr lang="en-US" smtClean="0"/>
              <a:t>9/5/2018</a:t>
            </a:fld>
            <a:endParaRPr lang="en-US"/>
          </a:p>
        </p:txBody>
      </p:sp>
      <p:sp>
        <p:nvSpPr>
          <p:cNvPr id="5" name="Footer Placeholder 4"/>
          <p:cNvSpPr>
            <a:spLocks noGrp="1"/>
          </p:cNvSpPr>
          <p:nvPr>
            <p:ph type="ftr" sz="quarter" idx="11"/>
          </p:nvPr>
        </p:nvSpPr>
        <p:spPr/>
        <p:txBody>
          <a:bodyPr/>
          <a:lstStyle/>
          <a:p>
            <a:r>
              <a:rPr lang="en-US" smtClean="0"/>
              <a:t>Add a footer</a:t>
            </a:r>
            <a:endParaRPr lang="en-US"/>
          </a:p>
        </p:txBody>
      </p:sp>
      <p:sp>
        <p:nvSpPr>
          <p:cNvPr id="6" name="Slide Number Placeholder 5"/>
          <p:cNvSpPr>
            <a:spLocks noGrp="1"/>
          </p:cNvSpPr>
          <p:nvPr>
            <p:ph type="sldNum" sz="quarter" idx="12"/>
          </p:nvPr>
        </p:nvSpPr>
        <p:spPr/>
        <p:txBody>
          <a:bodyPr/>
          <a:lstStyle/>
          <a:p>
            <a:fld id="{92FB8604-3E91-4806-A5CC-428F0C480F73}" type="slidenum">
              <a:rPr lang="en-US" smtClean="0"/>
              <a:t>‹#›</a:t>
            </a:fld>
            <a:endParaRPr lang="en-US"/>
          </a:p>
        </p:txBody>
      </p:sp>
    </p:spTree>
    <p:extLst>
      <p:ext uri="{BB962C8B-B14F-4D97-AF65-F5344CB8AC3E}">
        <p14:creationId xmlns:p14="http://schemas.microsoft.com/office/powerpoint/2010/main" val="196803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0575F1-C798-4463-ADA9-541C94461F29}" type="datetime1">
              <a:rPr lang="en-US" smtClean="0"/>
              <a:t>9/5/2018</a:t>
            </a:fld>
            <a:endParaRPr lang="en-US"/>
          </a:p>
        </p:txBody>
      </p:sp>
      <p:sp>
        <p:nvSpPr>
          <p:cNvPr id="5" name="Footer Placeholder 4"/>
          <p:cNvSpPr>
            <a:spLocks noGrp="1"/>
          </p:cNvSpPr>
          <p:nvPr>
            <p:ph type="ftr" sz="quarter" idx="11"/>
          </p:nvPr>
        </p:nvSpPr>
        <p:spPr/>
        <p:txBody>
          <a:bodyPr/>
          <a:lstStyle/>
          <a:p>
            <a:r>
              <a:rPr lang="en-US" smtClean="0"/>
              <a:t>Add a footer</a:t>
            </a:r>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92FB8604-3E91-4806-A5CC-428F0C480F73}" type="slidenum">
              <a:rPr lang="en-US" smtClean="0"/>
              <a:t>‹#›</a:t>
            </a:fld>
            <a:endParaRPr lang="en-US"/>
          </a:p>
        </p:txBody>
      </p:sp>
    </p:spTree>
    <p:extLst>
      <p:ext uri="{BB962C8B-B14F-4D97-AF65-F5344CB8AC3E}">
        <p14:creationId xmlns:p14="http://schemas.microsoft.com/office/powerpoint/2010/main" val="170507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26DD13-DF4B-4719-A326-B4861EB71C66}" type="datetime1">
              <a:rPr lang="en-US" smtClean="0"/>
              <a:t>9/5/2018</a:t>
            </a:fld>
            <a:endParaRPr lang="en-US"/>
          </a:p>
        </p:txBody>
      </p:sp>
      <p:sp>
        <p:nvSpPr>
          <p:cNvPr id="5" name="Footer Placeholder 4"/>
          <p:cNvSpPr>
            <a:spLocks noGrp="1"/>
          </p:cNvSpPr>
          <p:nvPr>
            <p:ph type="ftr" sz="quarter" idx="11"/>
          </p:nvPr>
        </p:nvSpPr>
        <p:spPr/>
        <p:txBody>
          <a:bodyPr/>
          <a:lstStyle/>
          <a:p>
            <a:r>
              <a:rPr lang="en-US" smtClean="0"/>
              <a:t>Add a footer</a:t>
            </a:r>
            <a:endParaRPr lang="en-US"/>
          </a:p>
        </p:txBody>
      </p:sp>
      <p:sp>
        <p:nvSpPr>
          <p:cNvPr id="6" name="Slide Number Placeholder 5"/>
          <p:cNvSpPr>
            <a:spLocks noGrp="1"/>
          </p:cNvSpPr>
          <p:nvPr>
            <p:ph type="sldNum" sz="quarter" idx="12"/>
          </p:nvPr>
        </p:nvSpPr>
        <p:spPr/>
        <p:txBody>
          <a:bodyPr/>
          <a:lstStyle/>
          <a:p>
            <a:fld id="{92FB8604-3E91-4806-A5CC-428F0C480F73}" type="slidenum">
              <a:rPr lang="en-US" smtClean="0"/>
              <a:t>‹#›</a:t>
            </a:fld>
            <a:endParaRPr lang="en-US"/>
          </a:p>
        </p:txBody>
      </p:sp>
    </p:spTree>
    <p:extLst>
      <p:ext uri="{BB962C8B-B14F-4D97-AF65-F5344CB8AC3E}">
        <p14:creationId xmlns:p14="http://schemas.microsoft.com/office/powerpoint/2010/main" val="252124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071DC53-4A94-4E7C-8BA7-C3E988DA2C17}" type="datetime1">
              <a:rPr lang="en-US" smtClean="0"/>
              <a:t>9/5/2018</a:t>
            </a:fld>
            <a:endParaRPr lang="en-US"/>
          </a:p>
        </p:txBody>
      </p:sp>
      <p:sp>
        <p:nvSpPr>
          <p:cNvPr id="6" name="Footer Placeholder 5"/>
          <p:cNvSpPr>
            <a:spLocks noGrp="1"/>
          </p:cNvSpPr>
          <p:nvPr>
            <p:ph type="ftr" sz="quarter" idx="11"/>
          </p:nvPr>
        </p:nvSpPr>
        <p:spPr/>
        <p:txBody>
          <a:bodyPr/>
          <a:lstStyle/>
          <a:p>
            <a:r>
              <a:rPr lang="en-US" smtClean="0"/>
              <a:t>Add a footer</a:t>
            </a:r>
            <a:endParaRPr lang="en-US"/>
          </a:p>
        </p:txBody>
      </p:sp>
      <p:sp>
        <p:nvSpPr>
          <p:cNvPr id="7" name="Slide Number Placeholder 6"/>
          <p:cNvSpPr>
            <a:spLocks noGrp="1"/>
          </p:cNvSpPr>
          <p:nvPr>
            <p:ph type="sldNum" sz="quarter" idx="12"/>
          </p:nvPr>
        </p:nvSpPr>
        <p:spPr/>
        <p:txBody>
          <a:bodyPr/>
          <a:lstStyle/>
          <a:p>
            <a:fld id="{92FB8604-3E91-4806-A5CC-428F0C480F73}" type="slidenum">
              <a:rPr lang="en-US" smtClean="0"/>
              <a:t>‹#›</a:t>
            </a:fld>
            <a:endParaRPr lang="en-US"/>
          </a:p>
        </p:txBody>
      </p:sp>
    </p:spTree>
    <p:extLst>
      <p:ext uri="{BB962C8B-B14F-4D97-AF65-F5344CB8AC3E}">
        <p14:creationId xmlns:p14="http://schemas.microsoft.com/office/powerpoint/2010/main" val="117339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79912A-DA7D-4888-BF1A-FFA8B711273B}" type="datetime1">
              <a:rPr lang="en-US" smtClean="0"/>
              <a:t>9/5/2018</a:t>
            </a:fld>
            <a:endParaRPr lang="en-US"/>
          </a:p>
        </p:txBody>
      </p:sp>
      <p:sp>
        <p:nvSpPr>
          <p:cNvPr id="8" name="Footer Placeholder 7"/>
          <p:cNvSpPr>
            <a:spLocks noGrp="1"/>
          </p:cNvSpPr>
          <p:nvPr>
            <p:ph type="ftr" sz="quarter" idx="11"/>
          </p:nvPr>
        </p:nvSpPr>
        <p:spPr/>
        <p:txBody>
          <a:bodyPr/>
          <a:lstStyle/>
          <a:p>
            <a:r>
              <a:rPr lang="en-US" smtClean="0"/>
              <a:t>Add a footer</a:t>
            </a:r>
            <a:endParaRPr lang="en-US"/>
          </a:p>
        </p:txBody>
      </p:sp>
      <p:sp>
        <p:nvSpPr>
          <p:cNvPr id="9" name="Slide Number Placeholder 8"/>
          <p:cNvSpPr>
            <a:spLocks noGrp="1"/>
          </p:cNvSpPr>
          <p:nvPr>
            <p:ph type="sldNum" sz="quarter" idx="12"/>
          </p:nvPr>
        </p:nvSpPr>
        <p:spPr/>
        <p:txBody>
          <a:bodyPr/>
          <a:lstStyle/>
          <a:p>
            <a:fld id="{92FB8604-3E91-4806-A5CC-428F0C480F73}" type="slidenum">
              <a:rPr lang="en-US" smtClean="0"/>
              <a:t>‹#›</a:t>
            </a:fld>
            <a:endParaRPr lang="en-US"/>
          </a:p>
        </p:txBody>
      </p:sp>
    </p:spTree>
    <p:extLst>
      <p:ext uri="{BB962C8B-B14F-4D97-AF65-F5344CB8AC3E}">
        <p14:creationId xmlns:p14="http://schemas.microsoft.com/office/powerpoint/2010/main" val="514035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1F66FA-4CB5-42BA-9ECC-EDEC67A1D389}" type="datetime1">
              <a:rPr lang="en-US" smtClean="0"/>
              <a:t>9/5/2018</a:t>
            </a:fld>
            <a:endParaRPr lang="en-US"/>
          </a:p>
        </p:txBody>
      </p:sp>
      <p:sp>
        <p:nvSpPr>
          <p:cNvPr id="4" name="Footer Placeholder 3"/>
          <p:cNvSpPr>
            <a:spLocks noGrp="1"/>
          </p:cNvSpPr>
          <p:nvPr>
            <p:ph type="ftr" sz="quarter" idx="11"/>
          </p:nvPr>
        </p:nvSpPr>
        <p:spPr/>
        <p:txBody>
          <a:bodyPr/>
          <a:lstStyle/>
          <a:p>
            <a:r>
              <a:rPr lang="en-US" smtClean="0"/>
              <a:t>Add a footer</a:t>
            </a:r>
            <a:endParaRPr lang="en-US"/>
          </a:p>
        </p:txBody>
      </p:sp>
      <p:sp>
        <p:nvSpPr>
          <p:cNvPr id="5" name="Slide Number Placeholder 4"/>
          <p:cNvSpPr>
            <a:spLocks noGrp="1"/>
          </p:cNvSpPr>
          <p:nvPr>
            <p:ph type="sldNum" sz="quarter" idx="12"/>
          </p:nvPr>
        </p:nvSpPr>
        <p:spPr/>
        <p:txBody>
          <a:bodyPr/>
          <a:lstStyle/>
          <a:p>
            <a:fld id="{92FB8604-3E91-4806-A5CC-428F0C480F73}" type="slidenum">
              <a:rPr lang="en-US" smtClean="0"/>
              <a:t>‹#›</a:t>
            </a:fld>
            <a:endParaRPr lang="en-US"/>
          </a:p>
        </p:txBody>
      </p:sp>
    </p:spTree>
    <p:extLst>
      <p:ext uri="{BB962C8B-B14F-4D97-AF65-F5344CB8AC3E}">
        <p14:creationId xmlns:p14="http://schemas.microsoft.com/office/powerpoint/2010/main" val="353005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567B65-FBBA-46B4-B227-600DAFCC8EF0}" type="datetime1">
              <a:rPr lang="en-US" smtClean="0"/>
              <a:t>9/5/2018</a:t>
            </a:fld>
            <a:endParaRPr lang="en-US"/>
          </a:p>
        </p:txBody>
      </p:sp>
      <p:sp>
        <p:nvSpPr>
          <p:cNvPr id="3" name="Footer Placeholder 2"/>
          <p:cNvSpPr>
            <a:spLocks noGrp="1"/>
          </p:cNvSpPr>
          <p:nvPr>
            <p:ph type="ftr" sz="quarter" idx="11"/>
          </p:nvPr>
        </p:nvSpPr>
        <p:spPr/>
        <p:txBody>
          <a:bodyPr/>
          <a:lstStyle/>
          <a:p>
            <a:r>
              <a:rPr lang="en-US" smtClean="0"/>
              <a:t>Add a footer</a:t>
            </a:r>
            <a:endParaRPr lang="en-US"/>
          </a:p>
        </p:txBody>
      </p:sp>
      <p:sp>
        <p:nvSpPr>
          <p:cNvPr id="4" name="Slide Number Placeholder 3"/>
          <p:cNvSpPr>
            <a:spLocks noGrp="1"/>
          </p:cNvSpPr>
          <p:nvPr>
            <p:ph type="sldNum" sz="quarter" idx="12"/>
          </p:nvPr>
        </p:nvSpPr>
        <p:spPr/>
        <p:txBody>
          <a:bodyPr/>
          <a:lstStyle/>
          <a:p>
            <a:fld id="{92FB8604-3E91-4806-A5CC-428F0C480F73}" type="slidenum">
              <a:rPr lang="en-US" smtClean="0"/>
              <a:t>‹#›</a:t>
            </a:fld>
            <a:endParaRPr lang="en-US"/>
          </a:p>
        </p:txBody>
      </p:sp>
    </p:spTree>
    <p:extLst>
      <p:ext uri="{BB962C8B-B14F-4D97-AF65-F5344CB8AC3E}">
        <p14:creationId xmlns:p14="http://schemas.microsoft.com/office/powerpoint/2010/main" val="141158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C15529-BE6B-4FAF-92A8-E67316B287FA}" type="datetime1">
              <a:rPr lang="en-US" smtClean="0"/>
              <a:t>9/5/2018</a:t>
            </a:fld>
            <a:endParaRPr lang="en-US"/>
          </a:p>
        </p:txBody>
      </p:sp>
      <p:sp>
        <p:nvSpPr>
          <p:cNvPr id="6" name="Footer Placeholder 5"/>
          <p:cNvSpPr>
            <a:spLocks noGrp="1"/>
          </p:cNvSpPr>
          <p:nvPr>
            <p:ph type="ftr" sz="quarter" idx="11"/>
          </p:nvPr>
        </p:nvSpPr>
        <p:spPr/>
        <p:txBody>
          <a:bodyPr/>
          <a:lstStyle/>
          <a:p>
            <a:r>
              <a:rPr lang="en-US" smtClean="0"/>
              <a:t>Add a footer</a:t>
            </a:r>
            <a:endParaRPr lang="en-US"/>
          </a:p>
        </p:txBody>
      </p:sp>
      <p:sp>
        <p:nvSpPr>
          <p:cNvPr id="7" name="Slide Number Placeholder 6"/>
          <p:cNvSpPr>
            <a:spLocks noGrp="1"/>
          </p:cNvSpPr>
          <p:nvPr>
            <p:ph type="sldNum" sz="quarter" idx="12"/>
          </p:nvPr>
        </p:nvSpPr>
        <p:spPr/>
        <p:txBody>
          <a:bodyPr/>
          <a:lstStyle/>
          <a:p>
            <a:fld id="{92FB8604-3E91-4806-A5CC-428F0C480F73}" type="slidenum">
              <a:rPr lang="en-US" smtClean="0"/>
              <a:t>‹#›</a:t>
            </a:fld>
            <a:endParaRPr lang="en-US"/>
          </a:p>
        </p:txBody>
      </p:sp>
    </p:spTree>
    <p:extLst>
      <p:ext uri="{BB962C8B-B14F-4D97-AF65-F5344CB8AC3E}">
        <p14:creationId xmlns:p14="http://schemas.microsoft.com/office/powerpoint/2010/main" val="198222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7DF48A-15DE-4D33-B881-E4E92245926D}" type="datetime1">
              <a:rPr lang="en-US" smtClean="0"/>
              <a:t>9/5/2018</a:t>
            </a:fld>
            <a:endParaRPr lang="en-US"/>
          </a:p>
        </p:txBody>
      </p:sp>
      <p:sp>
        <p:nvSpPr>
          <p:cNvPr id="6" name="Footer Placeholder 5"/>
          <p:cNvSpPr>
            <a:spLocks noGrp="1"/>
          </p:cNvSpPr>
          <p:nvPr>
            <p:ph type="ftr" sz="quarter" idx="11"/>
          </p:nvPr>
        </p:nvSpPr>
        <p:spPr/>
        <p:txBody>
          <a:bodyPr/>
          <a:lstStyle/>
          <a:p>
            <a:r>
              <a:rPr lang="en-US" smtClean="0"/>
              <a:t>Add a footer</a:t>
            </a:r>
            <a:endParaRPr lang="en-US"/>
          </a:p>
        </p:txBody>
      </p:sp>
      <p:sp>
        <p:nvSpPr>
          <p:cNvPr id="7" name="Slide Number Placeholder 6"/>
          <p:cNvSpPr>
            <a:spLocks noGrp="1"/>
          </p:cNvSpPr>
          <p:nvPr>
            <p:ph type="sldNum" sz="quarter" idx="12"/>
          </p:nvPr>
        </p:nvSpPr>
        <p:spPr/>
        <p:txBody>
          <a:bodyPr/>
          <a:lstStyle/>
          <a:p>
            <a:fld id="{92FB8604-3E91-4806-A5CC-428F0C480F73}" type="slidenum">
              <a:rPr lang="en-US" smtClean="0"/>
              <a:t>‹#›</a:t>
            </a:fld>
            <a:endParaRPr lang="en-US"/>
          </a:p>
        </p:txBody>
      </p:sp>
    </p:spTree>
    <p:extLst>
      <p:ext uri="{BB962C8B-B14F-4D97-AF65-F5344CB8AC3E}">
        <p14:creationId xmlns:p14="http://schemas.microsoft.com/office/powerpoint/2010/main" val="218076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89459B6-5D04-429A-B7FB-48F7063307D2}" type="datetime1">
              <a:rPr lang="en-US" smtClean="0"/>
              <a:pPr/>
              <a:t>9/5/2018</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smtClean="0"/>
              <a:t>Add a footer</a:t>
            </a:r>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2FB8604-3E91-4806-A5CC-428F0C480F73}" type="slidenum">
              <a:rPr lang="en-US" smtClean="0"/>
              <a:pPr/>
              <a:t>‹#›</a:t>
            </a:fld>
            <a:endParaRPr lang="en-US"/>
          </a:p>
        </p:txBody>
      </p:sp>
    </p:spTree>
    <p:extLst>
      <p:ext uri="{BB962C8B-B14F-4D97-AF65-F5344CB8AC3E}">
        <p14:creationId xmlns:p14="http://schemas.microsoft.com/office/powerpoint/2010/main" val="292637888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iftaah.org/"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google.com/url?sa=i&amp;rct=j&amp;q=&amp;esrc=s&amp;source=images&amp;cd=&amp;cad=rja&amp;uact=8&amp;ved=2ahUKEwiK_ofllKXdAhVGMawKHfrYB2YQjRx6BAgBEAU&amp;url=https%3A%2F%2Fapprecs.com%2Fandroid%2Fwali.juz.amma%2Fjuz-amma&amp;psig=AOvVaw1zaigutw49AhapdlNcAuMd&amp;ust=1536281519392698"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miftaah.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miftaah.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miftaah.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miftaah.org/"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miftaah.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miftaah.org/"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hyperlink" Target="https://miftaah.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hyperlink" Target="https://miftaah.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miftaah.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miftaah.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ogle.com/url?sa=i&amp;rct=j&amp;q=&amp;esrc=s&amp;source=images&amp;cd=&amp;cad=rja&amp;uact=8&amp;ved=2ahUKEwiim-XysIvZAhVIs1kKHctDAo0QjRx6BAgAEAY&amp;url=http://www.dailymotion.com/video/x55a1xz&amp;psig=AOvVaw0DJHezKQGXzobh2N993yUm&amp;ust=1517803332305670"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miftaah.org/"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K-ZWCzozZAhXHtlkKHYe-AgoQjRx6BAgAEAY&amp;url=http://elqnah-news.com/112366/sunrise-last-night-in-ramadan-2017-ninth-view-sun-night-of-fate-27-sun-morning-of-27-of-ramadan-2017-%D8%B5%D9%88%D8%B1-%D8%B4%D9%85%D8%B3-%D9%84%D9%8A%D9%84%D9%87-%D8%A7%D9%84%D9%82%D8%AF%D8%B1-2/&amp;psig=AOvVaw1l6AGX-fkRP0LWEdw-d20O&amp;ust=151783762802393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miftaah.org/" TargetMode="Externa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miftaah.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miftaah.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miftaah.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miftaah.or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miftaah.or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miftaah.or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miftaah.org/"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miftaah.or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miftaah.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com/url?sa=i&amp;rct=j&amp;q=&amp;esrc=s&amp;source=images&amp;cd=&amp;cad=rja&amp;uact=8&amp;ved=2ahUKEwiC9NOMrODcAhWPL1AKHVn1AvAQjRx6BAgBEAU&amp;url=https://www.pinterest.com/pin/486811040963635955/&amp;psig=AOvVaw1jplmnjwxdHpUOgspzBP10&amp;ust=1533916948800681" TargetMode="Externa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s://miftaah.org/"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miftaah.org/"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miftaah.or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miftaah.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hyperlink" Target="https://miftaah.org/"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hyperlink" Target="https://miftaah.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google.com/url?sa=i&amp;rct=j&amp;q=&amp;esrc=s&amp;source=images&amp;cd=&amp;cad=rja&amp;uact=8&amp;ved=2ahUKEwjmpcXQxozZAhUxwVkKHZcIBg0QjRx6BAgAEAY&amp;url=https://pearlsofamuslim.wordpress.com/2011/08/26/tafseer-of-surah-al-qadr-shaykh-%E2%80%98abdur-ra%E1%B8%A5man-al-s%E2%80%99adi-rahimahullaah/&amp;psig=AOvVaw3FbRrBTDzfwTftm2sHnPG7&amp;ust=1517843694372100" TargetMode="Externa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s://miftaah.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miftaah.org/" TargetMode="Externa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miftaah.org/"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miftaah.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miftaah.org/"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miftaah.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miftaah.org/" TargetMode="External"/><Relationship Id="rId2" Type="http://schemas.openxmlformats.org/officeDocument/2006/relationships/hyperlink" Target="http://quran.com/89/16"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iftaah Institut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0738" y="-24704"/>
            <a:ext cx="2347347" cy="147726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1085054" y="1638841"/>
            <a:ext cx="10018713" cy="2237702"/>
          </a:xfrm>
        </p:spPr>
        <p:txBody>
          <a:bodyPr>
            <a:normAutofit fontScale="90000"/>
          </a:bodyPr>
          <a:lstStyle/>
          <a:p>
            <a:r>
              <a:rPr lang="nl-NL" b="1" dirty="0" smtClean="0">
                <a:solidFill>
                  <a:schemeClr val="accent4">
                    <a:lumMod val="50000"/>
                  </a:schemeClr>
                </a:solidFill>
                <a:latin typeface="Constantia" panose="02030602050306030303" pitchFamily="18" charset="0"/>
              </a:rPr>
              <a:t>Tafseer Week 10</a:t>
            </a:r>
            <a:br>
              <a:rPr lang="nl-NL" b="1" dirty="0" smtClean="0">
                <a:solidFill>
                  <a:schemeClr val="accent4">
                    <a:lumMod val="50000"/>
                  </a:schemeClr>
                </a:solidFill>
                <a:latin typeface="Constantia" panose="02030602050306030303" pitchFamily="18" charset="0"/>
              </a:rPr>
            </a:br>
            <a:r>
              <a:rPr lang="nl-NL" b="1" dirty="0">
                <a:solidFill>
                  <a:schemeClr val="accent4">
                    <a:lumMod val="50000"/>
                  </a:schemeClr>
                </a:solidFill>
                <a:latin typeface="Constantia" panose="02030602050306030303" pitchFamily="18" charset="0"/>
              </a:rPr>
              <a:t/>
            </a:r>
            <a:br>
              <a:rPr lang="nl-NL" b="1" dirty="0">
                <a:solidFill>
                  <a:schemeClr val="accent4">
                    <a:lumMod val="50000"/>
                  </a:schemeClr>
                </a:solidFill>
                <a:latin typeface="Constantia" panose="02030602050306030303" pitchFamily="18" charset="0"/>
              </a:rPr>
            </a:br>
            <a:r>
              <a:rPr lang="nl-NL" b="1" dirty="0">
                <a:solidFill>
                  <a:schemeClr val="accent4">
                    <a:lumMod val="50000"/>
                  </a:schemeClr>
                </a:solidFill>
                <a:latin typeface="Constantia" panose="02030602050306030303" pitchFamily="18" charset="0"/>
              </a:rPr>
              <a:t>Surah al-Qadr - Power</a:t>
            </a:r>
            <a:r>
              <a:rPr lang="nl-NL" b="1" dirty="0" smtClean="0">
                <a:solidFill>
                  <a:schemeClr val="accent4">
                    <a:lumMod val="50000"/>
                  </a:schemeClr>
                </a:solidFill>
                <a:latin typeface="Constantia" panose="02030602050306030303" pitchFamily="18" charset="0"/>
              </a:rPr>
              <a:t/>
            </a:r>
            <a:br>
              <a:rPr lang="nl-NL" b="1" dirty="0" smtClean="0">
                <a:solidFill>
                  <a:schemeClr val="accent4">
                    <a:lumMod val="50000"/>
                  </a:schemeClr>
                </a:solidFill>
                <a:latin typeface="Constantia" panose="02030602050306030303" pitchFamily="18" charset="0"/>
              </a:rPr>
            </a:br>
            <a:endParaRPr lang="en-US" b="1" dirty="0">
              <a:solidFill>
                <a:schemeClr val="accent4">
                  <a:lumMod val="50000"/>
                </a:schemeClr>
              </a:solidFill>
              <a:latin typeface="Constantia" panose="02030602050306030303" pitchFamily="18" charset="0"/>
            </a:endParaRPr>
          </a:p>
        </p:txBody>
      </p:sp>
      <p:pic>
        <p:nvPicPr>
          <p:cNvPr id="1026" name="Picture 2" descr="Image result for juz amma">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5660" y="3876543"/>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69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6100"/>
            <a:ext cx="10018713" cy="1752599"/>
          </a:xfrm>
        </p:spPr>
        <p:txBody>
          <a:bodyPr/>
          <a:lstStyle/>
          <a:p>
            <a:r>
              <a:rPr lang="en-US" b="1" dirty="0">
                <a:latin typeface="Constantia" panose="02030602050306030303" pitchFamily="18" charset="0"/>
              </a:rPr>
              <a:t>Surah al-</a:t>
            </a:r>
            <a:r>
              <a:rPr lang="en-US" b="1" dirty="0" err="1">
                <a:latin typeface="Constantia" panose="02030602050306030303" pitchFamily="18" charset="0"/>
              </a:rPr>
              <a:t>Qadr</a:t>
            </a:r>
            <a:r>
              <a:rPr lang="en-US" b="1" dirty="0">
                <a:latin typeface="Constantia" panose="02030602050306030303" pitchFamily="18" charset="0"/>
              </a:rPr>
              <a:t> - Power</a:t>
            </a:r>
            <a:r>
              <a:rPr lang="en-US" dirty="0" smtClean="0">
                <a:latin typeface="Constantia" panose="02030602050306030303" pitchFamily="18" charset="0"/>
              </a:rPr>
              <a:t/>
            </a:r>
            <a:br>
              <a:rPr lang="en-US" dirty="0" smtClean="0">
                <a:latin typeface="Constantia" panose="02030602050306030303" pitchFamily="18" charset="0"/>
              </a:rPr>
            </a:br>
            <a:r>
              <a:rPr lang="en-US" dirty="0" smtClean="0">
                <a:latin typeface="Constantia" panose="02030602050306030303" pitchFamily="18" charset="0"/>
              </a:rPr>
              <a:t>Why does Allah use the plural?</a:t>
            </a:r>
            <a:endParaRPr lang="en-US" dirty="0">
              <a:latin typeface="Constantia" panose="02030602050306030303" pitchFamily="18" charset="0"/>
            </a:endParaRPr>
          </a:p>
        </p:txBody>
      </p:sp>
      <p:sp>
        <p:nvSpPr>
          <p:cNvPr id="3" name="Content Placeholder 2"/>
          <p:cNvSpPr>
            <a:spLocks noGrp="1"/>
          </p:cNvSpPr>
          <p:nvPr>
            <p:ph idx="1"/>
          </p:nvPr>
        </p:nvSpPr>
        <p:spPr>
          <a:xfrm>
            <a:off x="772737" y="2807595"/>
            <a:ext cx="11296962" cy="3644720"/>
          </a:xfrm>
        </p:spPr>
        <p:txBody>
          <a:bodyPr>
            <a:noAutofit/>
          </a:bodyPr>
          <a:lstStyle/>
          <a:p>
            <a:pPr marL="0" indent="0" algn="ctr">
              <a:buNone/>
            </a:pPr>
            <a:r>
              <a:rPr lang="en-US" sz="3200" b="1" u="sng" dirty="0" smtClean="0">
                <a:latin typeface="Constantia" panose="02030602050306030303" pitchFamily="18" charset="0"/>
              </a:rPr>
              <a:t>Inna – We</a:t>
            </a:r>
            <a:endParaRPr lang="en-US" sz="3200" b="1" dirty="0" smtClean="0">
              <a:latin typeface="Constantia" panose="02030602050306030303" pitchFamily="18" charset="0"/>
            </a:endParaRPr>
          </a:p>
          <a:p>
            <a:r>
              <a:rPr lang="en-US" sz="3200" dirty="0" smtClean="0">
                <a:latin typeface="Constantia" panose="02030602050306030303" pitchFamily="18" charset="0"/>
              </a:rPr>
              <a:t>Plural </a:t>
            </a:r>
            <a:r>
              <a:rPr lang="en-US" sz="3200" dirty="0">
                <a:latin typeface="Constantia" panose="02030602050306030303" pitchFamily="18" charset="0"/>
              </a:rPr>
              <a:t>was used in </a:t>
            </a:r>
            <a:r>
              <a:rPr lang="en-US" sz="3200" dirty="0" err="1">
                <a:latin typeface="Constantia" panose="02030602050306030303" pitchFamily="18" charset="0"/>
              </a:rPr>
              <a:t>semitic</a:t>
            </a:r>
            <a:r>
              <a:rPr lang="en-US" sz="3200" dirty="0">
                <a:latin typeface="Constantia" panose="02030602050306030303" pitchFamily="18" charset="0"/>
              </a:rPr>
              <a:t> languages to show power and </a:t>
            </a:r>
            <a:r>
              <a:rPr lang="en-US" sz="3200" dirty="0" smtClean="0">
                <a:latin typeface="Constantia" panose="02030602050306030303" pitchFamily="18" charset="0"/>
              </a:rPr>
              <a:t>strength</a:t>
            </a:r>
          </a:p>
          <a:p>
            <a:r>
              <a:rPr lang="en-US" sz="3200" dirty="0" smtClean="0">
                <a:latin typeface="Constantia" panose="02030602050306030303" pitchFamily="18" charset="0"/>
              </a:rPr>
              <a:t>I.e</a:t>
            </a:r>
            <a:r>
              <a:rPr lang="en-US" sz="3200" dirty="0">
                <a:latin typeface="Constantia" panose="02030602050306030303" pitchFamily="18" charset="0"/>
              </a:rPr>
              <a:t>. A king wouldn't say </a:t>
            </a:r>
            <a:r>
              <a:rPr lang="en-US" sz="3200" i="1" dirty="0">
                <a:latin typeface="Constantia" panose="02030602050306030303" pitchFamily="18" charset="0"/>
              </a:rPr>
              <a:t>"I have forgiven you"</a:t>
            </a:r>
            <a:r>
              <a:rPr lang="en-US" sz="3200" dirty="0">
                <a:latin typeface="Constantia" panose="02030602050306030303" pitchFamily="18" charset="0"/>
              </a:rPr>
              <a:t>, he would say </a:t>
            </a:r>
            <a:r>
              <a:rPr lang="en-US" sz="3200" i="1" dirty="0">
                <a:latin typeface="Constantia" panose="02030602050306030303" pitchFamily="18" charset="0"/>
              </a:rPr>
              <a:t>"We are letting you go.</a:t>
            </a:r>
            <a:r>
              <a:rPr lang="en-US" sz="3200" dirty="0">
                <a:latin typeface="Constantia" panose="02030602050306030303" pitchFamily="18" charset="0"/>
              </a:rPr>
              <a:t>" </a:t>
            </a:r>
            <a:r>
              <a:rPr lang="en-US" sz="3200" i="1" dirty="0">
                <a:latin typeface="Constantia" panose="02030602050306030303" pitchFamily="18" charset="0"/>
              </a:rPr>
              <a:t>"We have decided"</a:t>
            </a:r>
            <a:r>
              <a:rPr lang="en-US" sz="3200" dirty="0">
                <a:latin typeface="Constantia" panose="02030602050306030303" pitchFamily="18" charset="0"/>
              </a:rPr>
              <a:t> (even though he was talking about </a:t>
            </a:r>
            <a:r>
              <a:rPr lang="en-US" sz="3200" dirty="0" smtClean="0">
                <a:latin typeface="Constantia" panose="02030602050306030303" pitchFamily="18" charset="0"/>
              </a:rPr>
              <a:t>himself)</a:t>
            </a:r>
          </a:p>
          <a:p>
            <a:r>
              <a:rPr lang="en-US" sz="3200" dirty="0" smtClean="0">
                <a:latin typeface="Constantia" panose="02030602050306030303" pitchFamily="18" charset="0"/>
              </a:rPr>
              <a:t>A </a:t>
            </a:r>
            <a:r>
              <a:rPr lang="en-US" sz="3200" dirty="0">
                <a:latin typeface="Constantia" panose="02030602050306030303" pitchFamily="18" charset="0"/>
              </a:rPr>
              <a:t>show of power, of royalty - a show of my strength being more than that of many men.</a:t>
            </a:r>
            <a:br>
              <a:rPr lang="en-US" sz="3200" dirty="0">
                <a:latin typeface="Constantia" panose="02030602050306030303" pitchFamily="18" charset="0"/>
              </a:rPr>
            </a:br>
            <a:endParaRPr lang="en-US" sz="3200" dirty="0" smtClean="0">
              <a:latin typeface="Constantia" panose="02030602050306030303" pitchFamily="18" charset="0"/>
            </a:endParaRPr>
          </a:p>
          <a:p>
            <a:endParaRPr lang="en-US" sz="3200" dirty="0">
              <a:latin typeface="Constantia" panose="02030602050306030303" pitchFamily="18" charset="0"/>
            </a:endParaRPr>
          </a:p>
        </p:txBody>
      </p:sp>
      <p:pic>
        <p:nvPicPr>
          <p:cNvPr id="4" name="Picture 2" descr="Miftaah Institut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44178" y="0"/>
            <a:ext cx="1643063" cy="103403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64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1752599"/>
          </a:xfrm>
        </p:spPr>
        <p:txBody>
          <a:bodyPr/>
          <a:lstStyle/>
          <a:p>
            <a:r>
              <a:rPr lang="en-US" dirty="0">
                <a:latin typeface="Constantia" panose="02030602050306030303" pitchFamily="18" charset="0"/>
              </a:rPr>
              <a:t>The Virtues of the Night of Al-</a:t>
            </a:r>
            <a:r>
              <a:rPr lang="en-US" dirty="0" err="1">
                <a:latin typeface="Constantia" panose="02030602050306030303" pitchFamily="18" charset="0"/>
              </a:rPr>
              <a:t>Qadr</a:t>
            </a:r>
            <a:r>
              <a:rPr lang="en-US" dirty="0">
                <a:latin typeface="Constantia" panose="02030602050306030303" pitchFamily="18" charset="0"/>
              </a:rPr>
              <a:t> </a:t>
            </a:r>
            <a:r>
              <a:rPr lang="en-US" dirty="0" smtClean="0">
                <a:latin typeface="Constantia" panose="02030602050306030303" pitchFamily="18" charset="0"/>
              </a:rPr>
              <a:t/>
            </a:r>
            <a:br>
              <a:rPr lang="en-US" dirty="0" smtClean="0">
                <a:latin typeface="Constantia" panose="02030602050306030303" pitchFamily="18" charset="0"/>
              </a:rPr>
            </a:br>
            <a:r>
              <a:rPr lang="en-US" dirty="0" smtClean="0">
                <a:latin typeface="Constantia" panose="02030602050306030303" pitchFamily="18" charset="0"/>
              </a:rPr>
              <a:t>(The </a:t>
            </a:r>
            <a:r>
              <a:rPr lang="en-US" dirty="0">
                <a:latin typeface="Constantia" panose="02030602050306030303" pitchFamily="18" charset="0"/>
              </a:rPr>
              <a:t>Decree)</a:t>
            </a:r>
          </a:p>
        </p:txBody>
      </p:sp>
      <p:sp>
        <p:nvSpPr>
          <p:cNvPr id="3" name="Content Placeholder 2"/>
          <p:cNvSpPr>
            <a:spLocks noGrp="1"/>
          </p:cNvSpPr>
          <p:nvPr>
            <p:ph idx="1"/>
          </p:nvPr>
        </p:nvSpPr>
        <p:spPr>
          <a:xfrm>
            <a:off x="1484310" y="2139043"/>
            <a:ext cx="10018713" cy="4261757"/>
          </a:xfrm>
        </p:spPr>
        <p:txBody>
          <a:bodyPr>
            <a:noAutofit/>
          </a:bodyPr>
          <a:lstStyle/>
          <a:p>
            <a:r>
              <a:rPr lang="en-US" sz="3200" dirty="0">
                <a:latin typeface="Constantia" panose="02030602050306030303" pitchFamily="18" charset="0"/>
              </a:rPr>
              <a:t>Allah informs that He sent the Qur'an down during the Night of Al-</a:t>
            </a:r>
            <a:r>
              <a:rPr lang="en-US" sz="3200" dirty="0" err="1">
                <a:latin typeface="Constantia" panose="02030602050306030303" pitchFamily="18" charset="0"/>
              </a:rPr>
              <a:t>Qadr</a:t>
            </a:r>
            <a:r>
              <a:rPr lang="en-US" sz="3200" dirty="0">
                <a:latin typeface="Constantia" panose="02030602050306030303" pitchFamily="18" charset="0"/>
              </a:rPr>
              <a:t>, and it is a blessed night about which Allah says, </a:t>
            </a:r>
            <a:endParaRPr lang="en-US" sz="3200" b="1" dirty="0">
              <a:latin typeface="Constantia" panose="02030602050306030303" pitchFamily="18" charset="0"/>
            </a:endParaRPr>
          </a:p>
          <a:p>
            <a:r>
              <a:rPr lang="ar-AE" sz="3200" b="1" dirty="0" smtClean="0">
                <a:latin typeface="Constantia" panose="02030602050306030303" pitchFamily="18" charset="0"/>
                <a:cs typeface="Times New Roman" panose="02020603050405020304" pitchFamily="18" charset="0"/>
              </a:rPr>
              <a:t>إِنَّآ </a:t>
            </a:r>
            <a:r>
              <a:rPr lang="ar-AE" sz="3200" b="1" dirty="0">
                <a:latin typeface="Constantia" panose="02030602050306030303" pitchFamily="18" charset="0"/>
                <a:cs typeface="Times New Roman" panose="02020603050405020304" pitchFamily="18" charset="0"/>
              </a:rPr>
              <a:t>أَنزَلْنَهُ فِى لَيْلَةٍ </a:t>
            </a:r>
            <a:r>
              <a:rPr lang="ar-AE" sz="3200" b="1" dirty="0" smtClean="0">
                <a:latin typeface="Constantia" panose="02030602050306030303" pitchFamily="18" charset="0"/>
                <a:cs typeface="Times New Roman" panose="02020603050405020304" pitchFamily="18" charset="0"/>
              </a:rPr>
              <a:t>مُّبَرَكَةٍ</a:t>
            </a:r>
            <a:r>
              <a:rPr lang="en-US" sz="3200" b="1" dirty="0" smtClean="0">
                <a:latin typeface="Constantia" panose="02030602050306030303" pitchFamily="18" charset="0"/>
                <a:cs typeface="Times New Roman" panose="02020603050405020304" pitchFamily="18" charset="0"/>
              </a:rPr>
              <a:t> </a:t>
            </a:r>
            <a:r>
              <a:rPr lang="en-US" sz="3200" b="1" dirty="0" smtClean="0">
                <a:latin typeface="Constantia" panose="02030602050306030303" pitchFamily="18" charset="0"/>
              </a:rPr>
              <a:t>- </a:t>
            </a:r>
            <a:r>
              <a:rPr lang="en-US" sz="3200" i="1" dirty="0" smtClean="0">
                <a:latin typeface="Constantia" panose="02030602050306030303" pitchFamily="18" charset="0"/>
              </a:rPr>
              <a:t>We </a:t>
            </a:r>
            <a:r>
              <a:rPr lang="en-US" sz="3200" i="1" dirty="0">
                <a:latin typeface="Constantia" panose="02030602050306030303" pitchFamily="18" charset="0"/>
              </a:rPr>
              <a:t>sent it down on a blessed night.) </a:t>
            </a:r>
            <a:r>
              <a:rPr lang="en-US" sz="3200" i="1" dirty="0" smtClean="0">
                <a:latin typeface="Constantia" panose="02030602050306030303" pitchFamily="18" charset="0"/>
              </a:rPr>
              <a:t>(Ad-</a:t>
            </a:r>
            <a:r>
              <a:rPr lang="en-US" sz="3200" i="1" dirty="0" err="1" smtClean="0">
                <a:latin typeface="Constantia" panose="02030602050306030303" pitchFamily="18" charset="0"/>
              </a:rPr>
              <a:t>Dukhan</a:t>
            </a:r>
            <a:r>
              <a:rPr lang="en-US" sz="3200" i="1" dirty="0" smtClean="0">
                <a:latin typeface="Constantia" panose="02030602050306030303" pitchFamily="18" charset="0"/>
              </a:rPr>
              <a:t> 44:3</a:t>
            </a:r>
            <a:r>
              <a:rPr lang="en-US" sz="3200" i="1" dirty="0">
                <a:latin typeface="Constantia" panose="02030602050306030303" pitchFamily="18" charset="0"/>
              </a:rPr>
              <a:t>) </a:t>
            </a:r>
            <a:endParaRPr lang="en-US" sz="3200" i="1" dirty="0" smtClean="0">
              <a:latin typeface="Constantia" panose="02030602050306030303" pitchFamily="18" charset="0"/>
            </a:endParaRPr>
          </a:p>
          <a:p>
            <a:r>
              <a:rPr lang="en-US" sz="3200" dirty="0" smtClean="0">
                <a:latin typeface="Constantia" panose="02030602050306030303" pitchFamily="18" charset="0"/>
              </a:rPr>
              <a:t>This </a:t>
            </a:r>
            <a:r>
              <a:rPr lang="en-US" sz="3200" dirty="0">
                <a:latin typeface="Constantia" panose="02030602050306030303" pitchFamily="18" charset="0"/>
              </a:rPr>
              <a:t>is the Night of Al-</a:t>
            </a:r>
            <a:r>
              <a:rPr lang="en-US" sz="3200" dirty="0" err="1">
                <a:latin typeface="Constantia" panose="02030602050306030303" pitchFamily="18" charset="0"/>
              </a:rPr>
              <a:t>Qadr</a:t>
            </a:r>
            <a:r>
              <a:rPr lang="en-US" sz="3200" dirty="0">
                <a:latin typeface="Constantia" panose="02030602050306030303" pitchFamily="18" charset="0"/>
              </a:rPr>
              <a:t> and it occurs during the month of Ramadan. </a:t>
            </a:r>
            <a:endParaRPr lang="en-US" sz="3200" dirty="0" smtClean="0">
              <a:latin typeface="Constantia" panose="02030602050306030303" pitchFamily="18" charset="0"/>
            </a:endParaRPr>
          </a:p>
          <a:p>
            <a:r>
              <a:rPr lang="en-US" sz="3200" dirty="0" smtClean="0">
                <a:latin typeface="Constantia" panose="02030602050306030303" pitchFamily="18" charset="0"/>
              </a:rPr>
              <a:t>This </a:t>
            </a:r>
            <a:r>
              <a:rPr lang="en-US" sz="3200" dirty="0">
                <a:latin typeface="Constantia" panose="02030602050306030303" pitchFamily="18" charset="0"/>
              </a:rPr>
              <a:t>is as Allah </a:t>
            </a:r>
            <a:r>
              <a:rPr lang="en-US" sz="3200" dirty="0" smtClean="0">
                <a:latin typeface="Constantia" panose="02030602050306030303" pitchFamily="18" charset="0"/>
              </a:rPr>
              <a:t>says, -</a:t>
            </a:r>
            <a:r>
              <a:rPr lang="ar-AE" sz="3200" b="1" dirty="0" smtClean="0">
                <a:latin typeface="Constantia" panose="02030602050306030303" pitchFamily="18" charset="0"/>
                <a:cs typeface="Times New Roman" panose="02020603050405020304" pitchFamily="18" charset="0"/>
              </a:rPr>
              <a:t>شَهْرُ </a:t>
            </a:r>
            <a:r>
              <a:rPr lang="ar-AE" sz="3200" b="1" dirty="0">
                <a:latin typeface="Constantia" panose="02030602050306030303" pitchFamily="18" charset="0"/>
                <a:cs typeface="Times New Roman" panose="02020603050405020304" pitchFamily="18" charset="0"/>
              </a:rPr>
              <a:t>رَمَضَانَ الَّذِى أُنزِلَ فِيهِ </a:t>
            </a:r>
            <a:r>
              <a:rPr lang="ar-AE" sz="3200" b="1" dirty="0" smtClean="0">
                <a:latin typeface="Constantia" panose="02030602050306030303" pitchFamily="18" charset="0"/>
                <a:cs typeface="Times New Roman" panose="02020603050405020304" pitchFamily="18" charset="0"/>
              </a:rPr>
              <a:t>الْقُرْآنُ </a:t>
            </a:r>
            <a:r>
              <a:rPr lang="en-US" sz="3200" b="1" dirty="0" smtClean="0">
                <a:latin typeface="Constantia" panose="02030602050306030303" pitchFamily="18" charset="0"/>
                <a:cs typeface="Times New Roman" panose="02020603050405020304" pitchFamily="18" charset="0"/>
              </a:rPr>
              <a:t> - </a:t>
            </a:r>
            <a:r>
              <a:rPr lang="en-US" sz="3200" i="1" dirty="0" smtClean="0">
                <a:latin typeface="Constantia" panose="02030602050306030303" pitchFamily="18" charset="0"/>
              </a:rPr>
              <a:t>The </a:t>
            </a:r>
            <a:r>
              <a:rPr lang="en-US" sz="3200" i="1" dirty="0">
                <a:latin typeface="Constantia" panose="02030602050306030303" pitchFamily="18" charset="0"/>
              </a:rPr>
              <a:t>month of Ramadan in which was revealed the Qur'an.) </a:t>
            </a:r>
            <a:r>
              <a:rPr lang="en-US" sz="3200" i="1" dirty="0" smtClean="0">
                <a:latin typeface="Constantia" panose="02030602050306030303" pitchFamily="18" charset="0"/>
              </a:rPr>
              <a:t>(al-</a:t>
            </a:r>
            <a:r>
              <a:rPr lang="en-US" sz="3200" i="1" dirty="0" err="1" smtClean="0">
                <a:latin typeface="Constantia" panose="02030602050306030303" pitchFamily="18" charset="0"/>
              </a:rPr>
              <a:t>Baqara</a:t>
            </a:r>
            <a:r>
              <a:rPr lang="en-US" sz="3200" i="1" dirty="0" smtClean="0">
                <a:latin typeface="Constantia" panose="02030602050306030303" pitchFamily="18" charset="0"/>
              </a:rPr>
              <a:t> 2:185)</a:t>
            </a:r>
            <a:endParaRPr lang="en-US" sz="3200" dirty="0">
              <a:latin typeface="Constantia" panose="02030602050306030303" pitchFamily="18" charset="0"/>
            </a:endParaRPr>
          </a:p>
        </p:txBody>
      </p:sp>
      <p:pic>
        <p:nvPicPr>
          <p:cNvPr id="4" name="Picture 2" descr="Miftaah Institut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44178" y="0"/>
            <a:ext cx="1643063" cy="103403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01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nstantia" panose="02030602050306030303" pitchFamily="18" charset="0"/>
              </a:rPr>
              <a:t>The Virtues of the Night of Al-</a:t>
            </a:r>
            <a:r>
              <a:rPr lang="en-US" dirty="0" err="1">
                <a:latin typeface="Constantia" panose="02030602050306030303" pitchFamily="18" charset="0"/>
              </a:rPr>
              <a:t>Qadr</a:t>
            </a:r>
            <a:r>
              <a:rPr lang="en-US" dirty="0">
                <a:latin typeface="Constantia" panose="02030602050306030303" pitchFamily="18" charset="0"/>
              </a:rPr>
              <a:t> </a:t>
            </a:r>
            <a:r>
              <a:rPr lang="en-US" dirty="0" smtClean="0">
                <a:latin typeface="Constantia" panose="02030602050306030303" pitchFamily="18" charset="0"/>
              </a:rPr>
              <a:t/>
            </a:r>
            <a:br>
              <a:rPr lang="en-US" dirty="0" smtClean="0">
                <a:latin typeface="Constantia" panose="02030602050306030303" pitchFamily="18" charset="0"/>
              </a:rPr>
            </a:br>
            <a:r>
              <a:rPr lang="en-US" dirty="0" smtClean="0">
                <a:latin typeface="Constantia" panose="02030602050306030303" pitchFamily="18" charset="0"/>
              </a:rPr>
              <a:t>(The </a:t>
            </a:r>
            <a:r>
              <a:rPr lang="en-US" dirty="0">
                <a:latin typeface="Constantia" panose="02030602050306030303" pitchFamily="18" charset="0"/>
              </a:rPr>
              <a:t>Decree)</a:t>
            </a:r>
          </a:p>
        </p:txBody>
      </p:sp>
      <p:sp>
        <p:nvSpPr>
          <p:cNvPr id="3" name="Content Placeholder 2"/>
          <p:cNvSpPr>
            <a:spLocks noGrp="1"/>
          </p:cNvSpPr>
          <p:nvPr>
            <p:ph idx="1"/>
          </p:nvPr>
        </p:nvSpPr>
        <p:spPr>
          <a:xfrm>
            <a:off x="947058" y="2253343"/>
            <a:ext cx="10940142" cy="4049486"/>
          </a:xfrm>
        </p:spPr>
        <p:txBody>
          <a:bodyPr>
            <a:noAutofit/>
          </a:bodyPr>
          <a:lstStyle/>
          <a:p>
            <a:r>
              <a:rPr lang="en-US" sz="3600" dirty="0" smtClean="0">
                <a:latin typeface="Constantia" panose="02030602050306030303" pitchFamily="18" charset="0"/>
              </a:rPr>
              <a:t>Ibn </a:t>
            </a:r>
            <a:r>
              <a:rPr lang="en-US" sz="3600" dirty="0" err="1">
                <a:latin typeface="Constantia" panose="02030602050306030303" pitchFamily="18" charset="0"/>
              </a:rPr>
              <a:t>ʿAbbbās</a:t>
            </a:r>
            <a:r>
              <a:rPr lang="en-US" sz="3600" dirty="0">
                <a:latin typeface="Constantia" panose="02030602050306030303" pitchFamily="18" charset="0"/>
              </a:rPr>
              <a:t> and others have said, "Allah sent the Qur'an down all at one time from the Preserved Tablet (Al-</a:t>
            </a:r>
            <a:r>
              <a:rPr lang="en-US" sz="3600" dirty="0" err="1">
                <a:latin typeface="Constantia" panose="02030602050306030303" pitchFamily="18" charset="0"/>
              </a:rPr>
              <a:t>Lawh</a:t>
            </a:r>
            <a:r>
              <a:rPr lang="en-US" sz="3600" dirty="0">
                <a:latin typeface="Constantia" panose="02030602050306030303" pitchFamily="18" charset="0"/>
              </a:rPr>
              <a:t> Al-</a:t>
            </a:r>
            <a:r>
              <a:rPr lang="en-US" sz="3600" dirty="0" err="1">
                <a:latin typeface="Constantia" panose="02030602050306030303" pitchFamily="18" charset="0"/>
              </a:rPr>
              <a:t>Mahfuz</a:t>
            </a:r>
            <a:r>
              <a:rPr lang="en-US" sz="3600" dirty="0">
                <a:latin typeface="Constantia" panose="02030602050306030303" pitchFamily="18" charset="0"/>
              </a:rPr>
              <a:t>) to the House of Might (</a:t>
            </a:r>
            <a:r>
              <a:rPr lang="en-US" sz="3600" dirty="0" err="1">
                <a:latin typeface="Constantia" panose="02030602050306030303" pitchFamily="18" charset="0"/>
              </a:rPr>
              <a:t>Baytul</a:t>
            </a:r>
            <a:r>
              <a:rPr lang="en-US" sz="3600" dirty="0">
                <a:latin typeface="Constantia" panose="02030602050306030303" pitchFamily="18" charset="0"/>
              </a:rPr>
              <a:t>-`</a:t>
            </a:r>
            <a:r>
              <a:rPr lang="en-US" sz="3600" dirty="0" err="1">
                <a:latin typeface="Constantia" panose="02030602050306030303" pitchFamily="18" charset="0"/>
              </a:rPr>
              <a:t>Izzah</a:t>
            </a:r>
            <a:r>
              <a:rPr lang="en-US" sz="3600" dirty="0">
                <a:latin typeface="Constantia" panose="02030602050306030303" pitchFamily="18" charset="0"/>
              </a:rPr>
              <a:t>), which is in the heaven of this world. Then it came down in parts to the Messenger of Allah based upon the incidents that occurred over a period of twenty-three years.''</a:t>
            </a:r>
          </a:p>
        </p:txBody>
      </p:sp>
      <p:pic>
        <p:nvPicPr>
          <p:cNvPr id="4" name="Picture 2" descr="Miftaah Institut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44178" y="0"/>
            <a:ext cx="1643063" cy="103403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113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244" y="-4"/>
            <a:ext cx="11576956" cy="1752599"/>
          </a:xfrm>
        </p:spPr>
        <p:txBody>
          <a:bodyPr/>
          <a:lstStyle/>
          <a:p>
            <a:r>
              <a:rPr lang="en-US" b="1" dirty="0">
                <a:latin typeface="Constantia" panose="02030602050306030303" pitchFamily="18" charset="0"/>
              </a:rPr>
              <a:t>Surah al-</a:t>
            </a:r>
            <a:r>
              <a:rPr lang="en-US" b="1" dirty="0" err="1">
                <a:latin typeface="Constantia" panose="02030602050306030303" pitchFamily="18" charset="0"/>
              </a:rPr>
              <a:t>Qadr</a:t>
            </a:r>
            <a:r>
              <a:rPr lang="en-US" b="1" dirty="0">
                <a:latin typeface="Constantia" panose="02030602050306030303" pitchFamily="18" charset="0"/>
              </a:rPr>
              <a:t> - Power</a:t>
            </a:r>
            <a:r>
              <a:rPr lang="en-US" dirty="0" smtClean="0">
                <a:latin typeface="Constantia" panose="02030602050306030303" pitchFamily="18" charset="0"/>
              </a:rPr>
              <a:t/>
            </a:r>
            <a:br>
              <a:rPr lang="en-US" dirty="0" smtClean="0">
                <a:latin typeface="Constantia" panose="02030602050306030303" pitchFamily="18" charset="0"/>
              </a:rPr>
            </a:br>
            <a:r>
              <a:rPr lang="en-US" dirty="0" smtClean="0">
                <a:latin typeface="Constantia" panose="02030602050306030303" pitchFamily="18" charset="0"/>
              </a:rPr>
              <a:t>Ayah 2</a:t>
            </a:r>
            <a:endParaRPr lang="en-US" dirty="0">
              <a:latin typeface="Constantia" panose="02030602050306030303" pitchFamily="18" charset="0"/>
            </a:endParaRPr>
          </a:p>
        </p:txBody>
      </p:sp>
      <p:pic>
        <p:nvPicPr>
          <p:cNvPr id="3" name="Picture 2"/>
          <p:cNvPicPr>
            <a:picLocks noChangeAspect="1"/>
          </p:cNvPicPr>
          <p:nvPr/>
        </p:nvPicPr>
        <p:blipFill rotWithShape="1">
          <a:blip r:embed="rId2"/>
          <a:srcRect l="2640" t="20455" r="35353" b="33325"/>
          <a:stretch/>
        </p:blipFill>
        <p:spPr>
          <a:xfrm>
            <a:off x="811945" y="1893194"/>
            <a:ext cx="10573554" cy="4431166"/>
          </a:xfrm>
          <a:prstGeom prst="rect">
            <a:avLst/>
          </a:prstGeom>
          <a:ln w="228600" cap="sq" cmpd="thickThin">
            <a:solidFill>
              <a:schemeClr val="accent1"/>
            </a:solidFill>
            <a:prstDash val="solid"/>
            <a:miter lim="800000"/>
          </a:ln>
          <a:effectLst>
            <a:innerShdw blurRad="76200">
              <a:srgbClr val="000000"/>
            </a:innerShdw>
          </a:effectLst>
        </p:spPr>
      </p:pic>
      <p:pic>
        <p:nvPicPr>
          <p:cNvPr id="4" name="Picture 2" descr="Miftaah Institut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44178" y="0"/>
            <a:ext cx="1643063" cy="103403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6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7772" y="342900"/>
            <a:ext cx="10018713" cy="1752599"/>
          </a:xfrm>
        </p:spPr>
        <p:txBody>
          <a:bodyPr/>
          <a:lstStyle/>
          <a:p>
            <a:r>
              <a:rPr lang="en-US" dirty="0" smtClean="0">
                <a:latin typeface="Constantia" panose="02030602050306030303" pitchFamily="18" charset="0"/>
              </a:rPr>
              <a:t>Wisdom behind the Night of </a:t>
            </a:r>
            <a:r>
              <a:rPr lang="en-US" dirty="0" err="1" smtClean="0">
                <a:latin typeface="Constantia" panose="02030602050306030303" pitchFamily="18" charset="0"/>
              </a:rPr>
              <a:t>Qadr</a:t>
            </a:r>
            <a:r>
              <a:rPr lang="en-US" dirty="0" smtClean="0">
                <a:latin typeface="Constantia" panose="02030602050306030303" pitchFamily="18" charset="0"/>
              </a:rPr>
              <a:t> being repeated</a:t>
            </a:r>
            <a:endParaRPr lang="en-US" dirty="0">
              <a:latin typeface="Constantia" panose="02030602050306030303" pitchFamily="18" charset="0"/>
            </a:endParaRPr>
          </a:p>
        </p:txBody>
      </p:sp>
      <p:sp>
        <p:nvSpPr>
          <p:cNvPr id="3" name="Content Placeholder 2"/>
          <p:cNvSpPr>
            <a:spLocks noGrp="1"/>
          </p:cNvSpPr>
          <p:nvPr>
            <p:ph idx="1"/>
          </p:nvPr>
        </p:nvSpPr>
        <p:spPr>
          <a:xfrm>
            <a:off x="947058" y="2253343"/>
            <a:ext cx="10940142" cy="4049486"/>
          </a:xfrm>
        </p:spPr>
        <p:txBody>
          <a:bodyPr>
            <a:noAutofit/>
          </a:bodyPr>
          <a:lstStyle/>
          <a:p>
            <a:r>
              <a:rPr lang="en-US" sz="3600" dirty="0">
                <a:latin typeface="Constantia" panose="02030602050306030303" pitchFamily="18" charset="0"/>
              </a:rPr>
              <a:t>Then Allah magnified the status of the Night of Al-</a:t>
            </a:r>
            <a:r>
              <a:rPr lang="en-US" sz="3600" dirty="0" err="1">
                <a:latin typeface="Constantia" panose="02030602050306030303" pitchFamily="18" charset="0"/>
              </a:rPr>
              <a:t>Qadr</a:t>
            </a:r>
            <a:r>
              <a:rPr lang="en-US" sz="3600" dirty="0">
                <a:latin typeface="Constantia" panose="02030602050306030303" pitchFamily="18" charset="0"/>
              </a:rPr>
              <a:t>, which He chose for the revelation of the Mighty </a:t>
            </a:r>
            <a:r>
              <a:rPr lang="en-US" sz="3600" dirty="0" smtClean="0">
                <a:latin typeface="Constantia" panose="02030602050306030303" pitchFamily="18" charset="0"/>
              </a:rPr>
              <a:t>Qur'an</a:t>
            </a:r>
          </a:p>
          <a:p>
            <a:r>
              <a:rPr lang="en-US" sz="3600" dirty="0">
                <a:latin typeface="Constantia" panose="02030602050306030303" pitchFamily="18" charset="0"/>
              </a:rPr>
              <a:t>By Allah repeating the words 'Night of </a:t>
            </a:r>
            <a:r>
              <a:rPr lang="en-US" sz="3600" dirty="0" err="1">
                <a:latin typeface="Constantia" panose="02030602050306030303" pitchFamily="18" charset="0"/>
              </a:rPr>
              <a:t>Qadr</a:t>
            </a:r>
            <a:r>
              <a:rPr lang="en-US" sz="3600" dirty="0">
                <a:latin typeface="Constantia" panose="02030602050306030303" pitchFamily="18" charset="0"/>
              </a:rPr>
              <a:t>' again in the 2nd ayah, it shows the Night's strong importance</a:t>
            </a:r>
            <a:endParaRPr lang="en-US" sz="3600" dirty="0" smtClean="0">
              <a:latin typeface="Constantia" panose="02030602050306030303" pitchFamily="18" charset="0"/>
            </a:endParaRPr>
          </a:p>
          <a:p>
            <a:r>
              <a:rPr lang="en-US" sz="3600" b="1" dirty="0" smtClean="0">
                <a:latin typeface="Constantia" panose="02030602050306030303" pitchFamily="18" charset="0"/>
              </a:rPr>
              <a:t>This </a:t>
            </a:r>
            <a:r>
              <a:rPr lang="en-US" sz="3600" b="1" dirty="0">
                <a:latin typeface="Constantia" panose="02030602050306030303" pitchFamily="18" charset="0"/>
              </a:rPr>
              <a:t>gives the Night of Power a strong emphasis</a:t>
            </a:r>
            <a:endParaRPr lang="en-US" sz="3600" dirty="0">
              <a:latin typeface="Constantia" panose="02030602050306030303" pitchFamily="18" charset="0"/>
            </a:endParaRPr>
          </a:p>
        </p:txBody>
      </p:sp>
      <p:pic>
        <p:nvPicPr>
          <p:cNvPr id="4" name="Picture 2" descr="Miftaah Institut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44178" y="0"/>
            <a:ext cx="1643063" cy="103403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45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244" y="-4"/>
            <a:ext cx="11576956" cy="1752599"/>
          </a:xfrm>
        </p:spPr>
        <p:txBody>
          <a:bodyPr/>
          <a:lstStyle/>
          <a:p>
            <a:r>
              <a:rPr lang="en-US" b="1" dirty="0">
                <a:latin typeface="Constantia" panose="02030602050306030303" pitchFamily="18" charset="0"/>
              </a:rPr>
              <a:t>Surah al-</a:t>
            </a:r>
            <a:r>
              <a:rPr lang="en-US" b="1" dirty="0" err="1">
                <a:latin typeface="Constantia" panose="02030602050306030303" pitchFamily="18" charset="0"/>
              </a:rPr>
              <a:t>Qadr</a:t>
            </a:r>
            <a:r>
              <a:rPr lang="en-US" b="1" dirty="0">
                <a:latin typeface="Constantia" panose="02030602050306030303" pitchFamily="18" charset="0"/>
              </a:rPr>
              <a:t> - Power</a:t>
            </a:r>
            <a:r>
              <a:rPr lang="en-US" dirty="0" smtClean="0">
                <a:latin typeface="Constantia" panose="02030602050306030303" pitchFamily="18" charset="0"/>
              </a:rPr>
              <a:t/>
            </a:r>
            <a:br>
              <a:rPr lang="en-US" dirty="0" smtClean="0">
                <a:latin typeface="Constantia" panose="02030602050306030303" pitchFamily="18" charset="0"/>
              </a:rPr>
            </a:br>
            <a:r>
              <a:rPr lang="en-US" dirty="0" smtClean="0">
                <a:latin typeface="Constantia" panose="02030602050306030303" pitchFamily="18" charset="0"/>
              </a:rPr>
              <a:t>Ayah 3</a:t>
            </a:r>
            <a:endParaRPr lang="en-US" dirty="0">
              <a:latin typeface="Constantia" panose="02030602050306030303" pitchFamily="18" charset="0"/>
            </a:endParaRPr>
          </a:p>
        </p:txBody>
      </p:sp>
      <p:pic>
        <p:nvPicPr>
          <p:cNvPr id="4" name="Picture 3"/>
          <p:cNvPicPr>
            <a:picLocks noChangeAspect="1"/>
          </p:cNvPicPr>
          <p:nvPr/>
        </p:nvPicPr>
        <p:blipFill rotWithShape="1">
          <a:blip r:embed="rId2"/>
          <a:srcRect l="2747" t="20456" r="35141" b="32949"/>
          <a:stretch/>
        </p:blipFill>
        <p:spPr>
          <a:xfrm>
            <a:off x="747550" y="1752595"/>
            <a:ext cx="10702343" cy="4513914"/>
          </a:xfrm>
          <a:prstGeom prst="rect">
            <a:avLst/>
          </a:prstGeom>
          <a:ln w="228600" cap="sq" cmpd="thickThin">
            <a:solidFill>
              <a:schemeClr val="accent1"/>
            </a:solidFill>
            <a:prstDash val="solid"/>
            <a:miter lim="800000"/>
          </a:ln>
          <a:effectLst>
            <a:innerShdw blurRad="76200">
              <a:srgbClr val="000000"/>
            </a:innerShdw>
          </a:effectLst>
        </p:spPr>
      </p:pic>
      <p:pic>
        <p:nvPicPr>
          <p:cNvPr id="5" name="Picture 2" descr="Miftaah Institut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44178" y="0"/>
            <a:ext cx="1643063" cy="103403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517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7772" y="300248"/>
            <a:ext cx="10018713" cy="1017326"/>
          </a:xfrm>
        </p:spPr>
        <p:txBody>
          <a:bodyPr/>
          <a:lstStyle/>
          <a:p>
            <a:r>
              <a:rPr lang="en-US" dirty="0" smtClean="0">
                <a:latin typeface="Constantia" panose="02030602050306030303" pitchFamily="18" charset="0"/>
              </a:rPr>
              <a:t>Why is Layla </a:t>
            </a:r>
            <a:r>
              <a:rPr lang="en-US" dirty="0" err="1" smtClean="0">
                <a:latin typeface="Constantia" panose="02030602050306030303" pitchFamily="18" charset="0"/>
              </a:rPr>
              <a:t>tul-Qadr</a:t>
            </a:r>
            <a:r>
              <a:rPr lang="en-US" dirty="0" smtClean="0">
                <a:latin typeface="Constantia" panose="02030602050306030303" pitchFamily="18" charset="0"/>
              </a:rPr>
              <a:t> hidden?</a:t>
            </a:r>
            <a:endParaRPr lang="en-US" dirty="0">
              <a:latin typeface="Constantia" panose="02030602050306030303" pitchFamily="18" charset="0"/>
            </a:endParaRPr>
          </a:p>
        </p:txBody>
      </p:sp>
      <p:sp>
        <p:nvSpPr>
          <p:cNvPr id="3" name="Content Placeholder 2"/>
          <p:cNvSpPr>
            <a:spLocks noGrp="1"/>
          </p:cNvSpPr>
          <p:nvPr>
            <p:ph idx="1"/>
          </p:nvPr>
        </p:nvSpPr>
        <p:spPr>
          <a:xfrm>
            <a:off x="901360" y="1966743"/>
            <a:ext cx="11031535" cy="4049486"/>
          </a:xfrm>
        </p:spPr>
        <p:txBody>
          <a:bodyPr>
            <a:noAutofit/>
          </a:bodyPr>
          <a:lstStyle/>
          <a:p>
            <a:r>
              <a:rPr lang="en-US" sz="3200" u="sng" dirty="0" smtClean="0">
                <a:latin typeface="Constantia" panose="02030602050306030303" pitchFamily="18" charset="0"/>
              </a:rPr>
              <a:t>Laziness</a:t>
            </a:r>
            <a:r>
              <a:rPr lang="en-US" sz="3200" dirty="0" smtClean="0">
                <a:latin typeface="Constantia" panose="02030602050306030303" pitchFamily="18" charset="0"/>
              </a:rPr>
              <a:t> </a:t>
            </a:r>
            <a:r>
              <a:rPr lang="en-US" sz="3200" dirty="0">
                <a:latin typeface="Constantia" panose="02030602050306030303" pitchFamily="18" charset="0"/>
              </a:rPr>
              <a:t>- people would only worship in this night and not in any of the other nights of the </a:t>
            </a:r>
            <a:r>
              <a:rPr lang="en-US" sz="3200" dirty="0" smtClean="0">
                <a:latin typeface="Constantia" panose="02030602050306030303" pitchFamily="18" charset="0"/>
              </a:rPr>
              <a:t>year</a:t>
            </a:r>
          </a:p>
          <a:p>
            <a:r>
              <a:rPr lang="en-US" sz="3200" u="sng" dirty="0" smtClean="0">
                <a:latin typeface="Constantia" panose="02030602050306030303" pitchFamily="18" charset="0"/>
              </a:rPr>
              <a:t>Removes Blame </a:t>
            </a:r>
            <a:r>
              <a:rPr lang="en-US" sz="3200" dirty="0" smtClean="0">
                <a:latin typeface="Constantia" panose="02030602050306030303" pitchFamily="18" charset="0"/>
              </a:rPr>
              <a:t>- The </a:t>
            </a:r>
            <a:r>
              <a:rPr lang="en-US" sz="3200" dirty="0">
                <a:latin typeface="Constantia" panose="02030602050306030303" pitchFamily="18" charset="0"/>
              </a:rPr>
              <a:t>fact that we don't know the exact Night of </a:t>
            </a:r>
            <a:r>
              <a:rPr lang="en-US" sz="3200" dirty="0" err="1">
                <a:latin typeface="Constantia" panose="02030602050306030303" pitchFamily="18" charset="0"/>
              </a:rPr>
              <a:t>Qadr</a:t>
            </a:r>
            <a:r>
              <a:rPr lang="en-US" sz="3200" dirty="0">
                <a:latin typeface="Constantia" panose="02030602050306030303" pitchFamily="18" charset="0"/>
              </a:rPr>
              <a:t> - removes us from some blame, in comparison to if we knew when the Night of </a:t>
            </a:r>
            <a:r>
              <a:rPr lang="en-US" sz="3200" dirty="0" err="1">
                <a:latin typeface="Constantia" panose="02030602050306030303" pitchFamily="18" charset="0"/>
              </a:rPr>
              <a:t>Qadr</a:t>
            </a:r>
            <a:r>
              <a:rPr lang="en-US" sz="3200" dirty="0">
                <a:latin typeface="Constantia" panose="02030602050306030303" pitchFamily="18" charset="0"/>
              </a:rPr>
              <a:t> was, and if we were lazy then - that would bring us ALOT more </a:t>
            </a:r>
            <a:r>
              <a:rPr lang="en-US" sz="3200" dirty="0" smtClean="0">
                <a:latin typeface="Constantia" panose="02030602050306030303" pitchFamily="18" charset="0"/>
              </a:rPr>
              <a:t>blame</a:t>
            </a:r>
          </a:p>
          <a:p>
            <a:r>
              <a:rPr lang="en-US" sz="3200" u="sng" dirty="0" smtClean="0">
                <a:latin typeface="Constantia" panose="02030602050306030303" pitchFamily="18" charset="0"/>
              </a:rPr>
              <a:t>Eager to find it</a:t>
            </a:r>
            <a:r>
              <a:rPr lang="en-US" sz="3200" dirty="0" smtClean="0">
                <a:latin typeface="Constantia" panose="02030602050306030303" pitchFamily="18" charset="0"/>
              </a:rPr>
              <a:t> – Work hard in more than one night</a:t>
            </a:r>
          </a:p>
          <a:p>
            <a:r>
              <a:rPr lang="en-US" sz="3200" u="sng" dirty="0" smtClean="0">
                <a:latin typeface="Constantia" panose="02030602050306030303" pitchFamily="18" charset="0"/>
              </a:rPr>
              <a:t>Sahaba </a:t>
            </a:r>
            <a:r>
              <a:rPr lang="en-US" sz="3200" u="sng" dirty="0">
                <a:latin typeface="Constantia" panose="02030602050306030303" pitchFamily="18" charset="0"/>
              </a:rPr>
              <a:t>disputing </a:t>
            </a:r>
            <a:r>
              <a:rPr lang="en-US" sz="3200" dirty="0">
                <a:latin typeface="Constantia" panose="02030602050306030303" pitchFamily="18" charset="0"/>
              </a:rPr>
              <a:t>and Allah making the forgetting of the exact </a:t>
            </a:r>
            <a:r>
              <a:rPr lang="en-US" sz="3200" dirty="0" smtClean="0">
                <a:latin typeface="Constantia" panose="02030602050306030303" pitchFamily="18" charset="0"/>
              </a:rPr>
              <a:t>night</a:t>
            </a:r>
            <a:endParaRPr lang="en-US" sz="3200" dirty="0">
              <a:latin typeface="Constantia" panose="02030602050306030303" pitchFamily="18" charset="0"/>
            </a:endParaRPr>
          </a:p>
        </p:txBody>
      </p:sp>
      <p:pic>
        <p:nvPicPr>
          <p:cNvPr id="4" name="Picture 2" descr="Miftaah Institut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44178" y="0"/>
            <a:ext cx="1643063" cy="103403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14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7772" y="-136483"/>
            <a:ext cx="10018713" cy="1017326"/>
          </a:xfrm>
        </p:spPr>
        <p:txBody>
          <a:bodyPr/>
          <a:lstStyle/>
          <a:p>
            <a:r>
              <a:rPr lang="en-US" dirty="0" smtClean="0">
                <a:latin typeface="Constantia" panose="02030602050306030303" pitchFamily="18" charset="0"/>
              </a:rPr>
              <a:t>When is Layla </a:t>
            </a:r>
            <a:r>
              <a:rPr lang="en-US" dirty="0" err="1" smtClean="0">
                <a:latin typeface="Constantia" panose="02030602050306030303" pitchFamily="18" charset="0"/>
              </a:rPr>
              <a:t>tul-Qadr</a:t>
            </a:r>
            <a:r>
              <a:rPr lang="en-US" dirty="0" smtClean="0">
                <a:latin typeface="Constantia" panose="02030602050306030303" pitchFamily="18" charset="0"/>
              </a:rPr>
              <a:t>?</a:t>
            </a:r>
            <a:endParaRPr lang="en-US" dirty="0">
              <a:latin typeface="Constantia" panose="02030602050306030303" pitchFamily="18" charset="0"/>
            </a:endParaRPr>
          </a:p>
        </p:txBody>
      </p:sp>
      <p:sp>
        <p:nvSpPr>
          <p:cNvPr id="3" name="Content Placeholder 2"/>
          <p:cNvSpPr>
            <a:spLocks noGrp="1"/>
          </p:cNvSpPr>
          <p:nvPr>
            <p:ph idx="1"/>
          </p:nvPr>
        </p:nvSpPr>
        <p:spPr>
          <a:xfrm>
            <a:off x="947058" y="1317574"/>
            <a:ext cx="10940142" cy="4985255"/>
          </a:xfrm>
        </p:spPr>
        <p:txBody>
          <a:bodyPr>
            <a:noAutofit/>
          </a:bodyPr>
          <a:lstStyle/>
          <a:p>
            <a:r>
              <a:rPr lang="en-US" sz="3200" dirty="0">
                <a:latin typeface="Constantia" panose="02030602050306030303" pitchFamily="18" charset="0"/>
              </a:rPr>
              <a:t>This is supported by what Imam Ahmad recorded from `</a:t>
            </a:r>
            <a:r>
              <a:rPr lang="en-US" sz="3200" dirty="0" err="1">
                <a:latin typeface="Constantia" panose="02030602050306030303" pitchFamily="18" charset="0"/>
              </a:rPr>
              <a:t>Ubadah</a:t>
            </a:r>
            <a:r>
              <a:rPr lang="en-US" sz="3200" dirty="0">
                <a:latin typeface="Constantia" panose="02030602050306030303" pitchFamily="18" charset="0"/>
              </a:rPr>
              <a:t> b. As-</a:t>
            </a:r>
            <a:r>
              <a:rPr lang="en-US" sz="3200" dirty="0" err="1">
                <a:latin typeface="Constantia" panose="02030602050306030303" pitchFamily="18" charset="0"/>
              </a:rPr>
              <a:t>Samit</a:t>
            </a:r>
            <a:r>
              <a:rPr lang="en-US" sz="3200" dirty="0">
                <a:latin typeface="Constantia" panose="02030602050306030303" pitchFamily="18" charset="0"/>
              </a:rPr>
              <a:t> that the Messenger of Allah said</a:t>
            </a:r>
            <a:r>
              <a:rPr lang="en-US" sz="3200" dirty="0" smtClean="0">
                <a:latin typeface="Constantia" panose="02030602050306030303" pitchFamily="18" charset="0"/>
              </a:rPr>
              <a:t>,</a:t>
            </a:r>
          </a:p>
          <a:p>
            <a:endParaRPr lang="en-US" sz="3200" dirty="0">
              <a:latin typeface="Constantia" panose="02030602050306030303" pitchFamily="18" charset="0"/>
            </a:endParaRPr>
          </a:p>
          <a:p>
            <a:pPr algn="ctr"/>
            <a:r>
              <a:rPr lang="ar-AE" sz="3200" dirty="0" smtClean="0">
                <a:latin typeface="Times New Roman" panose="02020603050405020304" pitchFamily="18" charset="0"/>
                <a:cs typeface="Times New Roman" panose="02020603050405020304" pitchFamily="18" charset="0"/>
              </a:rPr>
              <a:t>ل</a:t>
            </a:r>
            <a:r>
              <a:rPr lang="ar-AE" sz="3200" dirty="0">
                <a:latin typeface="Times New Roman" panose="02020603050405020304" pitchFamily="18" charset="0"/>
                <a:cs typeface="Times New Roman" panose="02020603050405020304" pitchFamily="18" charset="0"/>
              </a:rPr>
              <a:t>َيْلَةُ الْقَدْرِ فِي الْعَشْرِ الْبَوَاقِي، مَنْ قَامَهُنَّ ابْتِغَاءَ حِسْبَتِهِنَّ فَإِنَّ اللهَ يَغْفِرُ لَهُ مَا تَقَدَّ مَ مِنْ ذَنْبِهِ </a:t>
            </a:r>
            <a:r>
              <a:rPr lang="ar-AE" sz="3200" dirty="0" smtClean="0">
                <a:latin typeface="Times New Roman" panose="02020603050405020304" pitchFamily="18" charset="0"/>
                <a:cs typeface="Times New Roman" panose="02020603050405020304" pitchFamily="18" charset="0"/>
              </a:rPr>
              <a:t>وَمَاتَأَخَّرَ</a:t>
            </a:r>
            <a:r>
              <a:rPr lang="ar-AE" sz="3200" dirty="0">
                <a:latin typeface="Times New Roman" panose="02020603050405020304" pitchFamily="18" charset="0"/>
                <a:cs typeface="Times New Roman" panose="02020603050405020304" pitchFamily="18" charset="0"/>
              </a:rPr>
              <a:t>، وَهِيَ لَيْلَةُ وِتْرٍ: تِسْعٍ أَوْ سَبْعٍ أَوْ خَامِسَةٍ أَوْ ثَالِثَةٍ أَوْ آخِرِ </a:t>
            </a:r>
            <a:r>
              <a:rPr lang="ar-AE" sz="3200" dirty="0" smtClean="0">
                <a:latin typeface="Times New Roman" panose="02020603050405020304" pitchFamily="18" charset="0"/>
                <a:cs typeface="Times New Roman" panose="02020603050405020304" pitchFamily="18" charset="0"/>
              </a:rPr>
              <a:t>لَيْلَة</a:t>
            </a:r>
            <a:endParaRPr lang="en-US" sz="3200" dirty="0" smtClean="0">
              <a:latin typeface="Times New Roman" panose="02020603050405020304" pitchFamily="18" charset="0"/>
              <a:cs typeface="Times New Roman" panose="02020603050405020304" pitchFamily="18" charset="0"/>
            </a:endParaRPr>
          </a:p>
          <a:p>
            <a:pPr algn="ctr"/>
            <a:endParaRPr lang="ar-AE" sz="3200" dirty="0">
              <a:latin typeface="Times New Roman" panose="02020603050405020304" pitchFamily="18" charset="0"/>
              <a:cs typeface="Times New Roman" panose="02020603050405020304" pitchFamily="18" charset="0"/>
            </a:endParaRPr>
          </a:p>
          <a:p>
            <a:r>
              <a:rPr lang="en-US" sz="3200" dirty="0" smtClean="0">
                <a:latin typeface="Constantia" panose="02030602050306030303" pitchFamily="18" charset="0"/>
              </a:rPr>
              <a:t>The </a:t>
            </a:r>
            <a:r>
              <a:rPr lang="en-US" sz="3200" dirty="0">
                <a:latin typeface="Constantia" panose="02030602050306030303" pitchFamily="18" charset="0"/>
              </a:rPr>
              <a:t>Night of Al-</a:t>
            </a:r>
            <a:r>
              <a:rPr lang="en-US" sz="3200" dirty="0" err="1">
                <a:latin typeface="Constantia" panose="02030602050306030303" pitchFamily="18" charset="0"/>
              </a:rPr>
              <a:t>Qadr</a:t>
            </a:r>
            <a:r>
              <a:rPr lang="en-US" sz="3200" dirty="0">
                <a:latin typeface="Constantia" panose="02030602050306030303" pitchFamily="18" charset="0"/>
              </a:rPr>
              <a:t> occurs during the last ten (nights). Whoever stands for them (in prayer) seeking their reward, then indeed Allah will forgive his previous sins and his latter sins. It is an odd night: the ninth, or the seventh, or the fifth, or the third or the last night (of Ramadan</a:t>
            </a:r>
            <a:r>
              <a:rPr lang="en-US" sz="3200" dirty="0" smtClean="0">
                <a:latin typeface="Constantia" panose="02030602050306030303" pitchFamily="18" charset="0"/>
              </a:rPr>
              <a:t>).</a:t>
            </a:r>
            <a:endParaRPr lang="en-US" sz="3200" dirty="0">
              <a:latin typeface="Constantia" panose="02030602050306030303" pitchFamily="18" charset="0"/>
            </a:endParaRPr>
          </a:p>
        </p:txBody>
      </p:sp>
      <p:pic>
        <p:nvPicPr>
          <p:cNvPr id="4" name="Picture 2" descr="Miftaah Institut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44178" y="0"/>
            <a:ext cx="1643063" cy="103403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87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7772" y="423077"/>
            <a:ext cx="10018713" cy="1017326"/>
          </a:xfrm>
        </p:spPr>
        <p:txBody>
          <a:bodyPr/>
          <a:lstStyle/>
          <a:p>
            <a:r>
              <a:rPr lang="en-US" dirty="0" smtClean="0">
                <a:latin typeface="Constantia" panose="02030602050306030303" pitchFamily="18" charset="0"/>
              </a:rPr>
              <a:t>Signs of when Layla </a:t>
            </a:r>
            <a:r>
              <a:rPr lang="en-US" dirty="0" err="1" smtClean="0">
                <a:latin typeface="Constantia" panose="02030602050306030303" pitchFamily="18" charset="0"/>
              </a:rPr>
              <a:t>tul-Qadr</a:t>
            </a:r>
            <a:r>
              <a:rPr lang="en-US" dirty="0" smtClean="0">
                <a:latin typeface="Constantia" panose="02030602050306030303" pitchFamily="18" charset="0"/>
              </a:rPr>
              <a:t> is?</a:t>
            </a:r>
            <a:endParaRPr lang="en-US" dirty="0">
              <a:latin typeface="Constantia" panose="02030602050306030303" pitchFamily="18" charset="0"/>
            </a:endParaRPr>
          </a:p>
        </p:txBody>
      </p:sp>
      <p:sp>
        <p:nvSpPr>
          <p:cNvPr id="3" name="Content Placeholder 2"/>
          <p:cNvSpPr>
            <a:spLocks noGrp="1"/>
          </p:cNvSpPr>
          <p:nvPr>
            <p:ph idx="1"/>
          </p:nvPr>
        </p:nvSpPr>
        <p:spPr>
          <a:xfrm>
            <a:off x="947058" y="1317574"/>
            <a:ext cx="10940142" cy="4985255"/>
          </a:xfrm>
        </p:spPr>
        <p:txBody>
          <a:bodyPr>
            <a:noAutofit/>
          </a:bodyPr>
          <a:lstStyle/>
          <a:p>
            <a:r>
              <a:rPr lang="en-US" sz="3200" dirty="0">
                <a:latin typeface="Constantia" panose="02030602050306030303" pitchFamily="18" charset="0"/>
                <a:cs typeface="Times New Roman" panose="02020603050405020304" pitchFamily="18" charset="0"/>
              </a:rPr>
              <a:t>The Messenger of Allah also </a:t>
            </a:r>
            <a:r>
              <a:rPr lang="en-US" sz="3200" dirty="0" smtClean="0">
                <a:latin typeface="Constantia" panose="02030602050306030303" pitchFamily="18" charset="0"/>
                <a:cs typeface="Times New Roman" panose="02020603050405020304" pitchFamily="18" charset="0"/>
              </a:rPr>
              <a:t>said</a:t>
            </a:r>
          </a:p>
          <a:p>
            <a:endParaRPr lang="en-US" sz="3200" dirty="0">
              <a:latin typeface="Times New Roman" panose="02020603050405020304" pitchFamily="18" charset="0"/>
              <a:cs typeface="Times New Roman" panose="02020603050405020304" pitchFamily="18" charset="0"/>
            </a:endParaRPr>
          </a:p>
          <a:p>
            <a:pPr marL="0" indent="0" algn="ctr">
              <a:buNone/>
            </a:pPr>
            <a:r>
              <a:rPr lang="ar-AE" sz="3200" dirty="0">
                <a:latin typeface="Times New Roman" panose="02020603050405020304" pitchFamily="18" charset="0"/>
                <a:cs typeface="Times New Roman" panose="02020603050405020304" pitchFamily="18" charset="0"/>
              </a:rPr>
              <a:t>إِنَّ أَمَارَةَ لَيْلَةِ الْقَدْرِ أَنَّهَا صَافِيَةٌ بَلْجَةٌ، كَأَنَّ فِيهَا ق مَرًا سَاطِعًا، سَاكِنَةٌ سَاجِيَةٌ، </a:t>
            </a:r>
            <a:r>
              <a:rPr lang="ar-AE" sz="3200" dirty="0" smtClean="0">
                <a:latin typeface="Times New Roman" panose="02020603050405020304" pitchFamily="18" charset="0"/>
                <a:cs typeface="Times New Roman" panose="02020603050405020304" pitchFamily="18" charset="0"/>
              </a:rPr>
              <a:t>لَا بَرْدَ </a:t>
            </a:r>
            <a:r>
              <a:rPr lang="ar-AE" sz="3200" dirty="0">
                <a:latin typeface="Times New Roman" panose="02020603050405020304" pitchFamily="18" charset="0"/>
                <a:cs typeface="Times New Roman" panose="02020603050405020304" pitchFamily="18" charset="0"/>
              </a:rPr>
              <a:t>فِيهَا </a:t>
            </a:r>
            <a:r>
              <a:rPr lang="ar-AE" sz="3200" dirty="0" smtClean="0">
                <a:latin typeface="Times New Roman" panose="02020603050405020304" pitchFamily="18" charset="0"/>
                <a:cs typeface="Times New Roman" panose="02020603050405020304" pitchFamily="18" charset="0"/>
              </a:rPr>
              <a:t>وَلَاحَرَّ</a:t>
            </a:r>
            <a:r>
              <a:rPr lang="ar-AE" sz="3200" dirty="0">
                <a:latin typeface="Times New Roman" panose="02020603050405020304" pitchFamily="18" charset="0"/>
                <a:cs typeface="Times New Roman" panose="02020603050405020304" pitchFamily="18" charset="0"/>
              </a:rPr>
              <a:t>، وَلَا يَحِلُّ لِكَوْكَبٍ يُرْمَى بِهِ فِيهَا حَتْى يُصْبِحَ، وَإِنَّ أَمَارَتَهَا أَنَّ الشَّمْسَ صَبِيحَتَهَا </a:t>
            </a:r>
            <a:r>
              <a:rPr lang="ar-AE" sz="3200" dirty="0" smtClean="0">
                <a:latin typeface="Times New Roman" panose="02020603050405020304" pitchFamily="18" charset="0"/>
                <a:cs typeface="Times New Roman" panose="02020603050405020304" pitchFamily="18" charset="0"/>
              </a:rPr>
              <a:t>تَخْرُج</a:t>
            </a:r>
          </a:p>
          <a:p>
            <a:pPr marL="0" indent="0" algn="ctr">
              <a:buNone/>
            </a:pPr>
            <a:r>
              <a:rPr lang="en-US" sz="3200" dirty="0" smtClean="0">
                <a:latin typeface="Times New Roman" panose="02020603050405020304" pitchFamily="18" charset="0"/>
                <a:cs typeface="Times New Roman" panose="02020603050405020304" pitchFamily="18" charset="0"/>
              </a:rPr>
              <a:t> </a:t>
            </a:r>
            <a:r>
              <a:rPr lang="ar-AE" sz="3200" dirty="0" smtClean="0">
                <a:latin typeface="Times New Roman" panose="02020603050405020304" pitchFamily="18" charset="0"/>
                <a:cs typeface="Times New Roman" panose="02020603050405020304" pitchFamily="18" charset="0"/>
              </a:rPr>
              <a:t>مُسْتَوِيَةً لَيْسَ لَهَا شُعَاعٌ، مِثْلَ الْقَمَرِ لَيْلَةَ الْبَدْ رِ، وَلَا يَحِلُّ لِلشَّيْطَانِ أَنْ يَخْرُجَ مَعَهَا يَوْمَئِذ</a:t>
            </a:r>
          </a:p>
        </p:txBody>
      </p:sp>
      <p:pic>
        <p:nvPicPr>
          <p:cNvPr id="4" name="Picture 2" descr="Miftaah Institut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44178" y="0"/>
            <a:ext cx="1643063" cy="103403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56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7772" y="641443"/>
            <a:ext cx="10018713" cy="1017326"/>
          </a:xfrm>
        </p:spPr>
        <p:txBody>
          <a:bodyPr/>
          <a:lstStyle/>
          <a:p>
            <a:r>
              <a:rPr lang="en-US" dirty="0" smtClean="0">
                <a:latin typeface="Constantia" panose="02030602050306030303" pitchFamily="18" charset="0"/>
              </a:rPr>
              <a:t>Signs of when Layla </a:t>
            </a:r>
            <a:r>
              <a:rPr lang="en-US" dirty="0" err="1" smtClean="0">
                <a:latin typeface="Constantia" panose="02030602050306030303" pitchFamily="18" charset="0"/>
              </a:rPr>
              <a:t>tul-Qadr</a:t>
            </a:r>
            <a:r>
              <a:rPr lang="en-US" dirty="0" smtClean="0">
                <a:latin typeface="Constantia" panose="02030602050306030303" pitchFamily="18" charset="0"/>
              </a:rPr>
              <a:t> is?</a:t>
            </a:r>
            <a:endParaRPr lang="en-US" dirty="0">
              <a:latin typeface="Constantia" panose="02030602050306030303" pitchFamily="18" charset="0"/>
            </a:endParaRPr>
          </a:p>
        </p:txBody>
      </p:sp>
      <p:sp>
        <p:nvSpPr>
          <p:cNvPr id="3" name="Content Placeholder 2"/>
          <p:cNvSpPr>
            <a:spLocks noGrp="1"/>
          </p:cNvSpPr>
          <p:nvPr>
            <p:ph idx="1"/>
          </p:nvPr>
        </p:nvSpPr>
        <p:spPr>
          <a:xfrm>
            <a:off x="947058" y="1672420"/>
            <a:ext cx="10940142" cy="4985255"/>
          </a:xfrm>
        </p:spPr>
        <p:txBody>
          <a:bodyPr>
            <a:noAutofit/>
          </a:bodyPr>
          <a:lstStyle/>
          <a:p>
            <a:pPr algn="ctr"/>
            <a:r>
              <a:rPr lang="en-US" sz="3600" dirty="0">
                <a:latin typeface="Times New Roman" panose="02020603050405020304" pitchFamily="18" charset="0"/>
                <a:cs typeface="Times New Roman" panose="02020603050405020304" pitchFamily="18" charset="0"/>
              </a:rPr>
              <a:t>The Messenger of Allah (peace be upon him) said</a:t>
            </a:r>
          </a:p>
          <a:p>
            <a:pPr marL="0" indent="0" algn="ctr">
              <a:buNone/>
            </a:pPr>
            <a:r>
              <a:rPr lang="en-US" sz="3600" dirty="0">
                <a:latin typeface="Times New Roman" panose="02020603050405020304" pitchFamily="18" charset="0"/>
                <a:cs typeface="Times New Roman" panose="02020603050405020304" pitchFamily="18" charset="0"/>
              </a:rPr>
              <a:t>(Verily, the sign of the Night of Al-</a:t>
            </a:r>
            <a:r>
              <a:rPr lang="en-US" sz="3600" dirty="0" err="1">
                <a:latin typeface="Times New Roman" panose="02020603050405020304" pitchFamily="18" charset="0"/>
                <a:cs typeface="Times New Roman" panose="02020603050405020304" pitchFamily="18" charset="0"/>
              </a:rPr>
              <a:t>Qadr</a:t>
            </a:r>
            <a:r>
              <a:rPr lang="en-US" sz="3600" dirty="0">
                <a:latin typeface="Times New Roman" panose="02020603050405020304" pitchFamily="18" charset="0"/>
                <a:cs typeface="Times New Roman" panose="02020603050405020304" pitchFamily="18" charset="0"/>
              </a:rPr>
              <a:t> is that it is pure and glowing as if there were a bright, tranquil, calm moon during it. It is not cold, nor is it hot, and no shooting star is permitted until morning. Its sign is that the sun appears on the morning following it smooth having no rays on it, just like the moon on a full moon night. </a:t>
            </a:r>
            <a:r>
              <a:rPr lang="en-US" sz="3600" dirty="0" err="1">
                <a:latin typeface="Times New Roman" panose="02020603050405020304" pitchFamily="18" charset="0"/>
                <a:cs typeface="Times New Roman" panose="02020603050405020304" pitchFamily="18" charset="0"/>
              </a:rPr>
              <a:t>Shaytan</a:t>
            </a:r>
            <a:r>
              <a:rPr lang="en-US" sz="3600" dirty="0">
                <a:latin typeface="Times New Roman" panose="02020603050405020304" pitchFamily="18" charset="0"/>
                <a:cs typeface="Times New Roman" panose="02020603050405020304" pitchFamily="18" charset="0"/>
              </a:rPr>
              <a:t> is not allowed to come out with it (the sun) on that day.) </a:t>
            </a:r>
            <a:r>
              <a:rPr lang="en-US" sz="3600" dirty="0" smtClean="0">
                <a:latin typeface="Times New Roman" panose="02020603050405020304" pitchFamily="18" charset="0"/>
                <a:cs typeface="Times New Roman" panose="02020603050405020304" pitchFamily="18" charset="0"/>
              </a:rPr>
              <a:t>This </a:t>
            </a:r>
            <a:r>
              <a:rPr lang="en-US" sz="3600" dirty="0">
                <a:latin typeface="Times New Roman" panose="02020603050405020304" pitchFamily="18" charset="0"/>
                <a:cs typeface="Times New Roman" panose="02020603050405020304" pitchFamily="18" charset="0"/>
              </a:rPr>
              <a:t>chain of narration is good.</a:t>
            </a:r>
          </a:p>
        </p:txBody>
      </p:sp>
      <p:pic>
        <p:nvPicPr>
          <p:cNvPr id="4" name="Picture 2" descr="Miftaah Institut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44178" y="0"/>
            <a:ext cx="1643063" cy="103403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274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urah al-Qadr">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553"/>
          <a:stretch/>
        </p:blipFill>
        <p:spPr bwMode="auto">
          <a:xfrm>
            <a:off x="1598609" y="1737652"/>
            <a:ext cx="8991603" cy="4472080"/>
          </a:xfrm>
          <a:prstGeom prst="rect">
            <a:avLst/>
          </a:prstGeom>
          <a:ln w="228600" cap="sq" cmpd="thickThin">
            <a:solidFill>
              <a:schemeClr val="accent1"/>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 name="Picture 2" descr="Miftaah Institute">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20738" y="-24704"/>
            <a:ext cx="2347347" cy="147726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52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7772" y="464019"/>
            <a:ext cx="10018713" cy="1017326"/>
          </a:xfrm>
        </p:spPr>
        <p:txBody>
          <a:bodyPr/>
          <a:lstStyle/>
          <a:p>
            <a:r>
              <a:rPr lang="en-US" dirty="0" smtClean="0">
                <a:latin typeface="Constantia" panose="02030602050306030303" pitchFamily="18" charset="0"/>
              </a:rPr>
              <a:t>Signs of when Layla </a:t>
            </a:r>
            <a:r>
              <a:rPr lang="en-US" dirty="0" err="1" smtClean="0">
                <a:latin typeface="Constantia" panose="02030602050306030303" pitchFamily="18" charset="0"/>
              </a:rPr>
              <a:t>tul-Qadr</a:t>
            </a:r>
            <a:r>
              <a:rPr lang="en-US" dirty="0" smtClean="0">
                <a:latin typeface="Constantia" panose="02030602050306030303" pitchFamily="18" charset="0"/>
              </a:rPr>
              <a:t> is?</a:t>
            </a:r>
            <a:endParaRPr lang="en-US" dirty="0">
              <a:latin typeface="Constantia" panose="02030602050306030303" pitchFamily="18" charset="0"/>
            </a:endParaRPr>
          </a:p>
        </p:txBody>
      </p:sp>
      <p:pic>
        <p:nvPicPr>
          <p:cNvPr id="33794" name="Picture 2" descr="Related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033" y="1658769"/>
            <a:ext cx="4967784" cy="4967784"/>
          </a:xfrm>
          <a:prstGeom prst="rect">
            <a:avLst/>
          </a:prstGeom>
          <a:ln w="228600" cap="sq" cmpd="thickThin">
            <a:solidFill>
              <a:schemeClr val="accent1"/>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 name="Picture 2" descr="Miftaah Institute">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44178" y="0"/>
            <a:ext cx="1643063" cy="103403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30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onstantia" panose="02030602050306030303" pitchFamily="18" charset="0"/>
              </a:rPr>
              <a:t>Surah al-</a:t>
            </a:r>
            <a:r>
              <a:rPr lang="en-US" b="1" dirty="0" err="1">
                <a:latin typeface="Constantia" panose="02030602050306030303" pitchFamily="18" charset="0"/>
              </a:rPr>
              <a:t>Qadr</a:t>
            </a:r>
            <a:r>
              <a:rPr lang="en-US" b="1" dirty="0">
                <a:latin typeface="Constantia" panose="02030602050306030303" pitchFamily="18" charset="0"/>
              </a:rPr>
              <a:t> - Power</a:t>
            </a:r>
            <a:r>
              <a:rPr lang="en-US" dirty="0" smtClean="0">
                <a:latin typeface="Constantia" panose="02030602050306030303" pitchFamily="18" charset="0"/>
              </a:rPr>
              <a:t/>
            </a:r>
            <a:br>
              <a:rPr lang="en-US" dirty="0" smtClean="0">
                <a:latin typeface="Constantia" panose="02030602050306030303" pitchFamily="18" charset="0"/>
              </a:rPr>
            </a:br>
            <a:r>
              <a:rPr lang="en-US" dirty="0" smtClean="0">
                <a:latin typeface="Constantia" panose="02030602050306030303" pitchFamily="18" charset="0"/>
              </a:rPr>
              <a:t>Better Than a 1,000 Months</a:t>
            </a:r>
            <a:endParaRPr lang="en-US" dirty="0">
              <a:latin typeface="Constantia" panose="02030602050306030303" pitchFamily="18" charset="0"/>
            </a:endParaRPr>
          </a:p>
        </p:txBody>
      </p:sp>
      <p:sp>
        <p:nvSpPr>
          <p:cNvPr id="3" name="Content Placeholder 2"/>
          <p:cNvSpPr>
            <a:spLocks noGrp="1"/>
          </p:cNvSpPr>
          <p:nvPr>
            <p:ph idx="1"/>
          </p:nvPr>
        </p:nvSpPr>
        <p:spPr/>
        <p:txBody>
          <a:bodyPr>
            <a:noAutofit/>
          </a:bodyPr>
          <a:lstStyle/>
          <a:p>
            <a:r>
              <a:rPr lang="en-US" sz="3600" dirty="0">
                <a:latin typeface="Constantia" panose="02030602050306030303" pitchFamily="18" charset="0"/>
              </a:rPr>
              <a:t>Deeds you do in this night is better than the deeds you do in more than 1000 months (around 83 years and 4 months</a:t>
            </a:r>
            <a:r>
              <a:rPr lang="en-US" sz="3600" dirty="0" smtClean="0">
                <a:latin typeface="Constantia" panose="02030602050306030303" pitchFamily="18" charset="0"/>
              </a:rPr>
              <a:t>).</a:t>
            </a:r>
          </a:p>
          <a:p>
            <a:r>
              <a:rPr lang="en-US" sz="3600" dirty="0" smtClean="0">
                <a:latin typeface="Constantia" panose="02030602050306030303" pitchFamily="18" charset="0"/>
              </a:rPr>
              <a:t>The </a:t>
            </a:r>
            <a:r>
              <a:rPr lang="en-US" sz="3600" dirty="0">
                <a:latin typeface="Constantia" panose="02030602050306030303" pitchFamily="18" charset="0"/>
              </a:rPr>
              <a:t>average lifespan in the USA at its peak is 80 for women, and 74 for men. So Allah is giving us a lifetime full of worships and reward within 1 night time. </a:t>
            </a:r>
            <a:endParaRPr lang="en-US" sz="3600" dirty="0" smtClean="0">
              <a:latin typeface="Constantia" panose="02030602050306030303" pitchFamily="18" charset="0"/>
            </a:endParaRPr>
          </a:p>
        </p:txBody>
      </p:sp>
      <p:pic>
        <p:nvPicPr>
          <p:cNvPr id="4" name="Picture 2" descr="Miftaah Institut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44178" y="0"/>
            <a:ext cx="1643063" cy="103403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92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onstantia" panose="02030602050306030303" pitchFamily="18" charset="0"/>
              </a:rPr>
              <a:t>Surah al-</a:t>
            </a:r>
            <a:r>
              <a:rPr lang="en-US" b="1" dirty="0" err="1">
                <a:latin typeface="Constantia" panose="02030602050306030303" pitchFamily="18" charset="0"/>
              </a:rPr>
              <a:t>Qadr</a:t>
            </a:r>
            <a:r>
              <a:rPr lang="en-US" b="1" dirty="0">
                <a:latin typeface="Constantia" panose="02030602050306030303" pitchFamily="18" charset="0"/>
              </a:rPr>
              <a:t> - Power</a:t>
            </a:r>
            <a:r>
              <a:rPr lang="en-US" dirty="0" smtClean="0">
                <a:latin typeface="Constantia" panose="02030602050306030303" pitchFamily="18" charset="0"/>
              </a:rPr>
              <a:t/>
            </a:r>
            <a:br>
              <a:rPr lang="en-US" dirty="0" smtClean="0">
                <a:latin typeface="Constantia" panose="02030602050306030303" pitchFamily="18" charset="0"/>
              </a:rPr>
            </a:br>
            <a:r>
              <a:rPr lang="en-US" dirty="0" smtClean="0">
                <a:latin typeface="Constantia" panose="02030602050306030303" pitchFamily="18" charset="0"/>
              </a:rPr>
              <a:t>Better Than a 1,000 Months</a:t>
            </a:r>
            <a:endParaRPr lang="en-US" dirty="0">
              <a:latin typeface="Constantia" panose="02030602050306030303" pitchFamily="18" charset="0"/>
            </a:endParaRPr>
          </a:p>
        </p:txBody>
      </p:sp>
      <p:sp>
        <p:nvSpPr>
          <p:cNvPr id="3" name="Content Placeholder 2"/>
          <p:cNvSpPr>
            <a:spLocks noGrp="1"/>
          </p:cNvSpPr>
          <p:nvPr>
            <p:ph idx="1"/>
          </p:nvPr>
        </p:nvSpPr>
        <p:spPr>
          <a:xfrm>
            <a:off x="1484310" y="2821545"/>
            <a:ext cx="10018713" cy="3124201"/>
          </a:xfrm>
        </p:spPr>
        <p:txBody>
          <a:bodyPr>
            <a:noAutofit/>
          </a:bodyPr>
          <a:lstStyle/>
          <a:p>
            <a:r>
              <a:rPr lang="en-US" sz="3600" b="1" dirty="0" smtClean="0">
                <a:latin typeface="Constantia" panose="02030602050306030303" pitchFamily="18" charset="0"/>
              </a:rPr>
              <a:t>Allah </a:t>
            </a:r>
            <a:r>
              <a:rPr lang="en-US" sz="3600" b="1" dirty="0">
                <a:latin typeface="Constantia" panose="02030602050306030303" pitchFamily="18" charset="0"/>
              </a:rPr>
              <a:t>is offering us a lifetime full of worship's reward, per every </a:t>
            </a:r>
            <a:r>
              <a:rPr lang="en-US" sz="3600" b="1" dirty="0" smtClean="0">
                <a:latin typeface="Constantia" panose="02030602050306030303" pitchFamily="18" charset="0"/>
              </a:rPr>
              <a:t>year in one night</a:t>
            </a:r>
            <a:endParaRPr lang="en-US" sz="3600" dirty="0" smtClean="0">
              <a:latin typeface="Constantia" panose="02030602050306030303" pitchFamily="18" charset="0"/>
            </a:endParaRPr>
          </a:p>
          <a:p>
            <a:r>
              <a:rPr lang="en-US" sz="3600" dirty="0" smtClean="0">
                <a:latin typeface="Constantia" panose="02030602050306030303" pitchFamily="18" charset="0"/>
              </a:rPr>
              <a:t>So </a:t>
            </a:r>
            <a:r>
              <a:rPr lang="en-US" sz="3600" dirty="0">
                <a:latin typeface="Constantia" panose="02030602050306030303" pitchFamily="18" charset="0"/>
              </a:rPr>
              <a:t>if we worshipped in the Night of </a:t>
            </a:r>
            <a:r>
              <a:rPr lang="en-US" sz="3600" dirty="0" err="1">
                <a:latin typeface="Constantia" panose="02030602050306030303" pitchFamily="18" charset="0"/>
              </a:rPr>
              <a:t>Qadr</a:t>
            </a:r>
            <a:r>
              <a:rPr lang="en-US" sz="3600" dirty="0">
                <a:latin typeface="Constantia" panose="02030602050306030303" pitchFamily="18" charset="0"/>
              </a:rPr>
              <a:t> for 50 years. </a:t>
            </a:r>
            <a:endParaRPr lang="en-US" sz="3600" dirty="0" smtClean="0">
              <a:latin typeface="Constantia" panose="02030602050306030303" pitchFamily="18" charset="0"/>
            </a:endParaRPr>
          </a:p>
          <a:p>
            <a:r>
              <a:rPr lang="en-US" sz="3600" dirty="0" smtClean="0">
                <a:latin typeface="Constantia" panose="02030602050306030303" pitchFamily="18" charset="0"/>
              </a:rPr>
              <a:t>50 years </a:t>
            </a:r>
            <a:r>
              <a:rPr lang="en-US" sz="3600" dirty="0">
                <a:latin typeface="Constantia" panose="02030602050306030303" pitchFamily="18" charset="0"/>
              </a:rPr>
              <a:t>multiplied by </a:t>
            </a:r>
            <a:r>
              <a:rPr lang="en-US" sz="3600" dirty="0" smtClean="0">
                <a:latin typeface="Constantia" panose="02030602050306030303" pitchFamily="18" charset="0"/>
              </a:rPr>
              <a:t>80 years </a:t>
            </a:r>
            <a:r>
              <a:rPr lang="en-US" sz="3600" dirty="0">
                <a:latin typeface="Constantia" panose="02030602050306030303" pitchFamily="18" charset="0"/>
              </a:rPr>
              <a:t>[1000 months] = </a:t>
            </a:r>
            <a:r>
              <a:rPr lang="en-US" sz="3600" b="1" dirty="0" smtClean="0">
                <a:latin typeface="Constantia" panose="02030602050306030303" pitchFamily="18" charset="0"/>
              </a:rPr>
              <a:t>4000 years </a:t>
            </a:r>
            <a:r>
              <a:rPr lang="en-US" sz="3600" dirty="0">
                <a:latin typeface="Constantia" panose="02030602050306030303" pitchFamily="18" charset="0"/>
              </a:rPr>
              <a:t>of worship's reward! </a:t>
            </a:r>
            <a:r>
              <a:rPr lang="en-US" sz="3600" dirty="0" smtClean="0">
                <a:latin typeface="Constantia" panose="02030602050306030303" pitchFamily="18" charset="0"/>
              </a:rPr>
              <a:t>It's </a:t>
            </a:r>
            <a:r>
              <a:rPr lang="en-US" sz="3600" dirty="0">
                <a:latin typeface="Constantia" panose="02030602050306030303" pitchFamily="18" charset="0"/>
              </a:rPr>
              <a:t>like you worshipped Allah for 4000 years!</a:t>
            </a:r>
            <a:endParaRPr lang="en-US" sz="3600" dirty="0">
              <a:latin typeface="Constantia" panose="02030602050306030303" pitchFamily="18" charset="0"/>
              <a:cs typeface="Times New Roman" panose="02020603050405020304" pitchFamily="18" charset="0"/>
            </a:endParaRPr>
          </a:p>
        </p:txBody>
      </p:sp>
      <p:pic>
        <p:nvPicPr>
          <p:cNvPr id="4" name="Picture 2" descr="Miftaah Institut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44178" y="0"/>
            <a:ext cx="1643063" cy="103403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221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05773"/>
            <a:ext cx="10018713" cy="1752599"/>
          </a:xfrm>
        </p:spPr>
        <p:txBody>
          <a:bodyPr/>
          <a:lstStyle/>
          <a:p>
            <a:r>
              <a:rPr lang="en-US" dirty="0" smtClean="0">
                <a:latin typeface="Constantia" panose="02030602050306030303" pitchFamily="18" charset="0"/>
              </a:rPr>
              <a:t>Why a 1,000 Months?</a:t>
            </a:r>
            <a:endParaRPr lang="en-US" dirty="0">
              <a:latin typeface="Constantia" panose="02030602050306030303" pitchFamily="18" charset="0"/>
            </a:endParaRPr>
          </a:p>
        </p:txBody>
      </p:sp>
      <p:sp>
        <p:nvSpPr>
          <p:cNvPr id="3" name="Content Placeholder 2"/>
          <p:cNvSpPr>
            <a:spLocks noGrp="1"/>
          </p:cNvSpPr>
          <p:nvPr>
            <p:ph idx="1"/>
          </p:nvPr>
        </p:nvSpPr>
        <p:spPr/>
        <p:txBody>
          <a:bodyPr>
            <a:noAutofit/>
          </a:bodyPr>
          <a:lstStyle/>
          <a:p>
            <a:pPr marL="0" indent="0" algn="ctr">
              <a:buNone/>
            </a:pPr>
            <a:r>
              <a:rPr lang="en-US" sz="3600" dirty="0">
                <a:latin typeface="Constantia" panose="02030602050306030303" pitchFamily="18" charset="0"/>
              </a:rPr>
              <a:t>The mention of a “thousand” is to signify plenty; </a:t>
            </a:r>
            <a:endParaRPr lang="en-US" sz="3600" dirty="0" smtClean="0">
              <a:latin typeface="Constantia" panose="02030602050306030303" pitchFamily="18" charset="0"/>
            </a:endParaRPr>
          </a:p>
          <a:p>
            <a:pPr marL="0" indent="0" algn="ctr">
              <a:buNone/>
            </a:pPr>
            <a:r>
              <a:rPr lang="en-US" sz="3600" dirty="0" smtClean="0">
                <a:latin typeface="Constantia" panose="02030602050306030303" pitchFamily="18" charset="0"/>
              </a:rPr>
              <a:t>The Prophet (peace be upon him) </a:t>
            </a:r>
            <a:r>
              <a:rPr lang="en-US" sz="3600" dirty="0">
                <a:latin typeface="Constantia" panose="02030602050306030303" pitchFamily="18" charset="0"/>
              </a:rPr>
              <a:t>mentioned that a man from </a:t>
            </a:r>
            <a:r>
              <a:rPr lang="en-US" sz="3600" dirty="0" err="1">
                <a:latin typeface="Constantia" panose="02030602050306030303" pitchFamily="18" charset="0"/>
              </a:rPr>
              <a:t>Bani</a:t>
            </a:r>
            <a:r>
              <a:rPr lang="en-US" sz="3600" dirty="0">
                <a:latin typeface="Constantia" panose="02030602050306030303" pitchFamily="18" charset="0"/>
              </a:rPr>
              <a:t> Israel took arms in the name of Allah for a thousand years. </a:t>
            </a:r>
            <a:endParaRPr lang="en-US" sz="3600" dirty="0" smtClean="0">
              <a:latin typeface="Constantia" panose="02030602050306030303" pitchFamily="18" charset="0"/>
            </a:endParaRPr>
          </a:p>
          <a:p>
            <a:pPr marL="0" indent="0" algn="ctr">
              <a:buNone/>
            </a:pPr>
            <a:r>
              <a:rPr lang="en-US" sz="3600" dirty="0" smtClean="0">
                <a:latin typeface="Constantia" panose="02030602050306030303" pitchFamily="18" charset="0"/>
              </a:rPr>
              <a:t>And </a:t>
            </a:r>
            <a:r>
              <a:rPr lang="en-US" sz="3600" dirty="0">
                <a:latin typeface="Constantia" panose="02030602050306030303" pitchFamily="18" charset="0"/>
              </a:rPr>
              <a:t>the Muslims were in awe of this warrior, and they compared to him their efforts and found them to be deficient, so they were given the Night of </a:t>
            </a:r>
            <a:r>
              <a:rPr lang="en-US" sz="3600" dirty="0" err="1">
                <a:latin typeface="Constantia" panose="02030602050306030303" pitchFamily="18" charset="0"/>
              </a:rPr>
              <a:t>Qadr</a:t>
            </a:r>
            <a:r>
              <a:rPr lang="en-US" sz="3600" dirty="0">
                <a:latin typeface="Constantia" panose="02030602050306030303" pitchFamily="18" charset="0"/>
              </a:rPr>
              <a:t> as it is better action and reward than that of that </a:t>
            </a:r>
            <a:r>
              <a:rPr lang="en-US" sz="3600" dirty="0" smtClean="0">
                <a:latin typeface="Constantia" panose="02030602050306030303" pitchFamily="18" charset="0"/>
              </a:rPr>
              <a:t>warrior</a:t>
            </a:r>
            <a:endParaRPr lang="en-US" sz="3600" dirty="0">
              <a:latin typeface="Constantia" panose="02030602050306030303" pitchFamily="18" charset="0"/>
              <a:cs typeface="Times New Roman" panose="02020603050405020304" pitchFamily="18" charset="0"/>
            </a:endParaRPr>
          </a:p>
        </p:txBody>
      </p:sp>
      <p:pic>
        <p:nvPicPr>
          <p:cNvPr id="4" name="Picture 2" descr="Miftaah Institut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44178" y="0"/>
            <a:ext cx="1643063" cy="103403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24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anim calcmode="lin" valueType="num">
                                      <p:cBhvr>
                                        <p:cTn id="10" dur="5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1" dur="5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8" dur="500"/>
                                        <p:tgtEl>
                                          <p:spTgt spid="3">
                                            <p:txEl>
                                              <p:pRg st="1" end="1"/>
                                            </p:txEl>
                                          </p:spTgt>
                                        </p:tgtEl>
                                      </p:cBhvr>
                                    </p:animEffect>
                                    <p:anim calcmode="lin" valueType="num">
                                      <p:cBhvr>
                                        <p:cTn id="19" dur="500" fill="hold"/>
                                        <p:tgtEl>
                                          <p:spTgt spid="3">
                                            <p:txEl>
                                              <p:pRg st="1" end="1"/>
                                            </p:txEl>
                                          </p:spTgt>
                                        </p:tgtEl>
                                        <p:attrNameLst>
                                          <p:attrName>ppt_x</p:attrName>
                                        </p:attrNameLst>
                                      </p:cBhvr>
                                      <p:tavLst>
                                        <p:tav tm="0">
                                          <p:val>
                                            <p:fltVal val="0.5"/>
                                          </p:val>
                                        </p:tav>
                                        <p:tav tm="100000">
                                          <p:val>
                                            <p:strVal val="#ppt_x"/>
                                          </p:val>
                                        </p:tav>
                                      </p:tavLst>
                                    </p:anim>
                                    <p:anim calcmode="lin" valueType="num">
                                      <p:cBhvr>
                                        <p:cTn id="20" dur="500" fill="hold"/>
                                        <p:tgtEl>
                                          <p:spTgt spid="3">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52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3">
                                            <p:txEl>
                                              <p:pRg st="2" end="2"/>
                                            </p:txEl>
                                          </p:spTgt>
                                        </p:tgtEl>
                                      </p:cBhvr>
                                    </p:animEffect>
                                    <p:anim calcmode="lin" valueType="num">
                                      <p:cBhvr>
                                        <p:cTn id="28" dur="500" fill="hold"/>
                                        <p:tgtEl>
                                          <p:spTgt spid="3">
                                            <p:txEl>
                                              <p:pRg st="2" end="2"/>
                                            </p:txEl>
                                          </p:spTgt>
                                        </p:tgtEl>
                                        <p:attrNameLst>
                                          <p:attrName>ppt_x</p:attrName>
                                        </p:attrNameLst>
                                      </p:cBhvr>
                                      <p:tavLst>
                                        <p:tav tm="0">
                                          <p:val>
                                            <p:fltVal val="0.5"/>
                                          </p:val>
                                        </p:tav>
                                        <p:tav tm="100000">
                                          <p:val>
                                            <p:strVal val="#ppt_x"/>
                                          </p:val>
                                        </p:tav>
                                      </p:tavLst>
                                    </p:anim>
                                    <p:anim calcmode="lin" valueType="num">
                                      <p:cBhvr>
                                        <p:cTn id="29" dur="500" fill="hold"/>
                                        <p:tgtEl>
                                          <p:spTgt spid="3">
                                            <p:txEl>
                                              <p:pRg st="2" end="2"/>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7772" y="342900"/>
            <a:ext cx="10018713" cy="1752599"/>
          </a:xfrm>
        </p:spPr>
        <p:txBody>
          <a:bodyPr/>
          <a:lstStyle/>
          <a:p>
            <a:r>
              <a:rPr lang="en-US" dirty="0">
                <a:latin typeface="Constantia" panose="02030602050306030303" pitchFamily="18" charset="0"/>
              </a:rPr>
              <a:t>The Virtues of the Night of Al-</a:t>
            </a:r>
            <a:r>
              <a:rPr lang="en-US" dirty="0" err="1">
                <a:latin typeface="Constantia" panose="02030602050306030303" pitchFamily="18" charset="0"/>
              </a:rPr>
              <a:t>Qadr</a:t>
            </a:r>
            <a:r>
              <a:rPr lang="en-US" dirty="0">
                <a:latin typeface="Constantia" panose="02030602050306030303" pitchFamily="18" charset="0"/>
              </a:rPr>
              <a:t> </a:t>
            </a:r>
            <a:r>
              <a:rPr lang="en-US" dirty="0" smtClean="0">
                <a:latin typeface="Constantia" panose="02030602050306030303" pitchFamily="18" charset="0"/>
              </a:rPr>
              <a:t/>
            </a:r>
            <a:br>
              <a:rPr lang="en-US" dirty="0" smtClean="0">
                <a:latin typeface="Constantia" panose="02030602050306030303" pitchFamily="18" charset="0"/>
              </a:rPr>
            </a:br>
            <a:r>
              <a:rPr lang="en-US" dirty="0" smtClean="0">
                <a:latin typeface="Constantia" panose="02030602050306030303" pitchFamily="18" charset="0"/>
              </a:rPr>
              <a:t>(The </a:t>
            </a:r>
            <a:r>
              <a:rPr lang="en-US" dirty="0">
                <a:latin typeface="Constantia" panose="02030602050306030303" pitchFamily="18" charset="0"/>
              </a:rPr>
              <a:t>Decree)</a:t>
            </a:r>
          </a:p>
        </p:txBody>
      </p:sp>
      <p:sp>
        <p:nvSpPr>
          <p:cNvPr id="3" name="Content Placeholder 2"/>
          <p:cNvSpPr>
            <a:spLocks noGrp="1"/>
          </p:cNvSpPr>
          <p:nvPr>
            <p:ph idx="1"/>
          </p:nvPr>
        </p:nvSpPr>
        <p:spPr>
          <a:xfrm>
            <a:off x="947058" y="2253343"/>
            <a:ext cx="10940142" cy="4049486"/>
          </a:xfrm>
        </p:spPr>
        <p:txBody>
          <a:bodyPr>
            <a:noAutofit/>
          </a:bodyPr>
          <a:lstStyle/>
          <a:p>
            <a:r>
              <a:rPr lang="en-US" sz="3600" dirty="0">
                <a:latin typeface="Constantia" panose="02030602050306030303" pitchFamily="18" charset="0"/>
              </a:rPr>
              <a:t>Imam Ahmad recorded that </a:t>
            </a:r>
            <a:r>
              <a:rPr lang="en-US" sz="3600" dirty="0" err="1">
                <a:latin typeface="Constantia" panose="02030602050306030303" pitchFamily="18" charset="0"/>
              </a:rPr>
              <a:t>Abū</a:t>
            </a:r>
            <a:r>
              <a:rPr lang="en-US" sz="3600" dirty="0">
                <a:latin typeface="Constantia" panose="02030602050306030303" pitchFamily="18" charset="0"/>
              </a:rPr>
              <a:t> </a:t>
            </a:r>
            <a:r>
              <a:rPr lang="en-US" sz="3600" dirty="0" err="1">
                <a:latin typeface="Constantia" panose="02030602050306030303" pitchFamily="18" charset="0"/>
              </a:rPr>
              <a:t>Hurayrah</a:t>
            </a:r>
            <a:r>
              <a:rPr lang="en-US" sz="3600" dirty="0">
                <a:latin typeface="Constantia" panose="02030602050306030303" pitchFamily="18" charset="0"/>
              </a:rPr>
              <a:t> "When Ramadan would come, the Messenger of Allah would </a:t>
            </a:r>
            <a:r>
              <a:rPr lang="en-US" sz="3600" dirty="0" smtClean="0">
                <a:latin typeface="Constantia" panose="02030602050306030303" pitchFamily="18" charset="0"/>
              </a:rPr>
              <a:t>say</a:t>
            </a:r>
            <a:endParaRPr lang="en-US" sz="3600" dirty="0">
              <a:latin typeface="Constantia" panose="02030602050306030303" pitchFamily="18" charset="0"/>
            </a:endParaRPr>
          </a:p>
          <a:p>
            <a:pPr algn="ctr"/>
            <a:r>
              <a:rPr lang="ar-AE" sz="3600" b="1" dirty="0">
                <a:latin typeface="Times New Roman" panose="02020603050405020304" pitchFamily="18" charset="0"/>
                <a:cs typeface="Times New Roman" panose="02020603050405020304" pitchFamily="18" charset="0"/>
              </a:rPr>
              <a:t>قَدْ </a:t>
            </a:r>
            <a:r>
              <a:rPr lang="ar-AE" sz="3600" b="1" dirty="0" smtClean="0">
                <a:latin typeface="Times New Roman" panose="02020603050405020304" pitchFamily="18" charset="0"/>
                <a:cs typeface="Times New Roman" panose="02020603050405020304" pitchFamily="18" charset="0"/>
              </a:rPr>
              <a:t>جَاءكُمْ </a:t>
            </a:r>
            <a:r>
              <a:rPr lang="ar-AE" sz="3600" b="1" dirty="0">
                <a:latin typeface="Times New Roman" panose="02020603050405020304" pitchFamily="18" charset="0"/>
                <a:cs typeface="Times New Roman" panose="02020603050405020304" pitchFamily="18" charset="0"/>
              </a:rPr>
              <a:t>شَهْرُ رَمَضَانَ، شَهْرٌ مُبَارَكٌ، افْتَرَضَ اللهُ عَلَيْكُمْ صِيَامَهُ، تُفْتَحُ </a:t>
            </a:r>
            <a:r>
              <a:rPr lang="ar-AE" sz="3600" b="1" dirty="0" smtClean="0">
                <a:latin typeface="Times New Roman" panose="02020603050405020304" pitchFamily="18" charset="0"/>
                <a:cs typeface="Times New Roman" panose="02020603050405020304" pitchFamily="18" charset="0"/>
              </a:rPr>
              <a:t>فِيهِ أَبْوَابُ الْجَنَّةِ،</a:t>
            </a:r>
            <a:r>
              <a:rPr lang="en-US" sz="3600" b="1" dirty="0" smtClean="0">
                <a:latin typeface="Times New Roman" panose="02020603050405020304" pitchFamily="18" charset="0"/>
                <a:cs typeface="Times New Roman" panose="02020603050405020304" pitchFamily="18" charset="0"/>
              </a:rPr>
              <a:t> </a:t>
            </a:r>
          </a:p>
          <a:p>
            <a:pPr algn="ctr"/>
            <a:r>
              <a:rPr lang="ar-AE" sz="3600" b="1" dirty="0" smtClean="0">
                <a:latin typeface="Times New Roman" panose="02020603050405020304" pitchFamily="18" charset="0"/>
                <a:cs typeface="Times New Roman" panose="02020603050405020304" pitchFamily="18" charset="0"/>
              </a:rPr>
              <a:t>وَتُغْلَقُ </a:t>
            </a:r>
            <a:r>
              <a:rPr lang="ar-AE" sz="3600" b="1" dirty="0">
                <a:latin typeface="Times New Roman" panose="02020603050405020304" pitchFamily="18" charset="0"/>
                <a:cs typeface="Times New Roman" panose="02020603050405020304" pitchFamily="18" charset="0"/>
              </a:rPr>
              <a:t>فِيهِ أَبْوَابُ الْجَحِيمِ، وَتُغَلُّ فِيهِ </a:t>
            </a:r>
            <a:r>
              <a:rPr lang="ar-AE" sz="3600" b="1" dirty="0" smtClean="0">
                <a:latin typeface="Times New Roman" panose="02020603050405020304" pitchFamily="18" charset="0"/>
                <a:cs typeface="Times New Roman" panose="02020603050405020304" pitchFamily="18" charset="0"/>
              </a:rPr>
              <a:t>الشَّيَاطِينُ</a:t>
            </a:r>
            <a:r>
              <a:rPr lang="ar-AE" sz="3600" b="1" dirty="0">
                <a:latin typeface="Times New Roman" panose="02020603050405020304" pitchFamily="18" charset="0"/>
                <a:cs typeface="Times New Roman" panose="02020603050405020304" pitchFamily="18" charset="0"/>
              </a:rPr>
              <a:t>، فِيهِ </a:t>
            </a:r>
            <a:r>
              <a:rPr lang="ar-AE" sz="3600" b="1" dirty="0" smtClean="0">
                <a:latin typeface="Times New Roman" panose="02020603050405020304" pitchFamily="18" charset="0"/>
                <a:cs typeface="Times New Roman" panose="02020603050405020304" pitchFamily="18" charset="0"/>
              </a:rPr>
              <a:t>لَيْلَةٌ </a:t>
            </a:r>
            <a:r>
              <a:rPr lang="ar-AE" sz="3600" b="1" dirty="0">
                <a:latin typeface="Times New Roman" panose="02020603050405020304" pitchFamily="18" charset="0"/>
                <a:cs typeface="Times New Roman" panose="02020603050405020304" pitchFamily="18" charset="0"/>
              </a:rPr>
              <a:t>خَيْرٌ مِنْ أَلْفِ شَهْرٍ، مَنْ حُرِمَ </a:t>
            </a:r>
            <a:r>
              <a:rPr lang="ar-AE" sz="3600" b="1" dirty="0" smtClean="0">
                <a:latin typeface="Times New Roman" panose="02020603050405020304" pitchFamily="18" charset="0"/>
                <a:cs typeface="Times New Roman" panose="02020603050405020304" pitchFamily="18" charset="0"/>
              </a:rPr>
              <a:t>خَيْرَهَا</a:t>
            </a:r>
            <a:r>
              <a:rPr lang="ar-AE" sz="3600" b="1" dirty="0">
                <a:latin typeface="Times New Roman" panose="02020603050405020304" pitchFamily="18" charset="0"/>
                <a:cs typeface="Times New Roman" panose="02020603050405020304" pitchFamily="18" charset="0"/>
              </a:rPr>
              <a:t>فَقَدْ حُرِم</a:t>
            </a:r>
            <a:endParaRPr lang="en-US" sz="3600" b="1" dirty="0" smtClean="0">
              <a:latin typeface="Times New Roman" panose="02020603050405020304" pitchFamily="18" charset="0"/>
              <a:cs typeface="Times New Roman" panose="02020603050405020304" pitchFamily="18" charset="0"/>
            </a:endParaRPr>
          </a:p>
        </p:txBody>
      </p:sp>
      <p:pic>
        <p:nvPicPr>
          <p:cNvPr id="4" name="Picture 2" descr="Miftaah Institut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44178" y="0"/>
            <a:ext cx="1643063" cy="103403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55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7772" y="342900"/>
            <a:ext cx="10018713" cy="1752599"/>
          </a:xfrm>
        </p:spPr>
        <p:txBody>
          <a:bodyPr/>
          <a:lstStyle/>
          <a:p>
            <a:r>
              <a:rPr lang="en-US" dirty="0">
                <a:latin typeface="Constantia" panose="02030602050306030303" pitchFamily="18" charset="0"/>
              </a:rPr>
              <a:t>The Virtues of the Night of Al-</a:t>
            </a:r>
            <a:r>
              <a:rPr lang="en-US" dirty="0" err="1">
                <a:latin typeface="Constantia" panose="02030602050306030303" pitchFamily="18" charset="0"/>
              </a:rPr>
              <a:t>Qadr</a:t>
            </a:r>
            <a:r>
              <a:rPr lang="en-US" dirty="0">
                <a:latin typeface="Constantia" panose="02030602050306030303" pitchFamily="18" charset="0"/>
              </a:rPr>
              <a:t> </a:t>
            </a:r>
            <a:r>
              <a:rPr lang="en-US" dirty="0" smtClean="0">
                <a:latin typeface="Constantia" panose="02030602050306030303" pitchFamily="18" charset="0"/>
              </a:rPr>
              <a:t/>
            </a:r>
            <a:br>
              <a:rPr lang="en-US" dirty="0" smtClean="0">
                <a:latin typeface="Constantia" panose="02030602050306030303" pitchFamily="18" charset="0"/>
              </a:rPr>
            </a:br>
            <a:r>
              <a:rPr lang="en-US" dirty="0" smtClean="0">
                <a:latin typeface="Constantia" panose="02030602050306030303" pitchFamily="18" charset="0"/>
              </a:rPr>
              <a:t>(The </a:t>
            </a:r>
            <a:r>
              <a:rPr lang="en-US" dirty="0">
                <a:latin typeface="Constantia" panose="02030602050306030303" pitchFamily="18" charset="0"/>
              </a:rPr>
              <a:t>Decree)</a:t>
            </a:r>
          </a:p>
        </p:txBody>
      </p:sp>
      <p:sp>
        <p:nvSpPr>
          <p:cNvPr id="3" name="Content Placeholder 2"/>
          <p:cNvSpPr>
            <a:spLocks noGrp="1"/>
          </p:cNvSpPr>
          <p:nvPr>
            <p:ph idx="1"/>
          </p:nvPr>
        </p:nvSpPr>
        <p:spPr>
          <a:xfrm>
            <a:off x="947058" y="2253343"/>
            <a:ext cx="10940142" cy="4049486"/>
          </a:xfrm>
        </p:spPr>
        <p:txBody>
          <a:bodyPr>
            <a:noAutofit/>
          </a:bodyPr>
          <a:lstStyle/>
          <a:p>
            <a:r>
              <a:rPr lang="en-US" sz="3600" dirty="0">
                <a:latin typeface="Constantia" panose="02030602050306030303" pitchFamily="18" charset="0"/>
                <a:cs typeface="Times New Roman" panose="02020603050405020304" pitchFamily="18" charset="0"/>
              </a:rPr>
              <a:t>(Verily, the month of Ramadan has come to you all. It is a blessed month, which Allah has obligated you all to fast. During it the gates of Paradise are opened, the gates of Hell are closed and the devils are shackled. In it there is a night that is better than one thousand months. Whoever is deprived of its good, then he has truly been deprived.)''</a:t>
            </a:r>
            <a:endParaRPr lang="en-US" sz="3600" dirty="0" smtClean="0">
              <a:latin typeface="Constantia" panose="02030602050306030303" pitchFamily="18" charset="0"/>
              <a:cs typeface="Times New Roman" panose="02020603050405020304" pitchFamily="18" charset="0"/>
            </a:endParaRPr>
          </a:p>
        </p:txBody>
      </p:sp>
      <p:pic>
        <p:nvPicPr>
          <p:cNvPr id="4" name="Picture 2" descr="Miftaah Institut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44178" y="0"/>
            <a:ext cx="1643063" cy="103403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388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7772" y="342900"/>
            <a:ext cx="10018713" cy="1752599"/>
          </a:xfrm>
        </p:spPr>
        <p:txBody>
          <a:bodyPr/>
          <a:lstStyle/>
          <a:p>
            <a:r>
              <a:rPr lang="en-US" dirty="0">
                <a:latin typeface="Constantia" panose="02030602050306030303" pitchFamily="18" charset="0"/>
              </a:rPr>
              <a:t>The Virtues of the Night of Al-</a:t>
            </a:r>
            <a:r>
              <a:rPr lang="en-US" dirty="0" err="1">
                <a:latin typeface="Constantia" panose="02030602050306030303" pitchFamily="18" charset="0"/>
              </a:rPr>
              <a:t>Qadr</a:t>
            </a:r>
            <a:r>
              <a:rPr lang="en-US" dirty="0">
                <a:latin typeface="Constantia" panose="02030602050306030303" pitchFamily="18" charset="0"/>
              </a:rPr>
              <a:t> </a:t>
            </a:r>
            <a:r>
              <a:rPr lang="en-US" dirty="0" smtClean="0">
                <a:latin typeface="Constantia" panose="02030602050306030303" pitchFamily="18" charset="0"/>
              </a:rPr>
              <a:t/>
            </a:r>
            <a:br>
              <a:rPr lang="en-US" dirty="0" smtClean="0">
                <a:latin typeface="Constantia" panose="02030602050306030303" pitchFamily="18" charset="0"/>
              </a:rPr>
            </a:br>
            <a:r>
              <a:rPr lang="en-US" dirty="0" smtClean="0">
                <a:latin typeface="Constantia" panose="02030602050306030303" pitchFamily="18" charset="0"/>
              </a:rPr>
              <a:t>(The </a:t>
            </a:r>
            <a:r>
              <a:rPr lang="en-US" dirty="0">
                <a:latin typeface="Constantia" panose="02030602050306030303" pitchFamily="18" charset="0"/>
              </a:rPr>
              <a:t>Decree)</a:t>
            </a:r>
          </a:p>
        </p:txBody>
      </p:sp>
      <p:sp>
        <p:nvSpPr>
          <p:cNvPr id="3" name="Content Placeholder 2"/>
          <p:cNvSpPr>
            <a:spLocks noGrp="1"/>
          </p:cNvSpPr>
          <p:nvPr>
            <p:ph idx="1"/>
          </p:nvPr>
        </p:nvSpPr>
        <p:spPr>
          <a:xfrm>
            <a:off x="947058" y="2253343"/>
            <a:ext cx="10940142" cy="4049486"/>
          </a:xfrm>
        </p:spPr>
        <p:txBody>
          <a:bodyPr>
            <a:noAutofit/>
          </a:bodyPr>
          <a:lstStyle/>
          <a:p>
            <a:r>
              <a:rPr lang="en-US" sz="3600" dirty="0" smtClean="0">
                <a:latin typeface="Constantia" panose="02030602050306030303" pitchFamily="18" charset="0"/>
                <a:cs typeface="Times New Roman" panose="02020603050405020304" pitchFamily="18" charset="0"/>
              </a:rPr>
              <a:t>Also </a:t>
            </a:r>
            <a:r>
              <a:rPr lang="en-US" sz="3600" dirty="0">
                <a:latin typeface="Constantia" panose="02030602050306030303" pitchFamily="18" charset="0"/>
                <a:cs typeface="Times New Roman" panose="02020603050405020304" pitchFamily="18" charset="0"/>
              </a:rPr>
              <a:t>confirmed in the Two </a:t>
            </a:r>
            <a:r>
              <a:rPr lang="en-US" sz="3600" dirty="0" err="1">
                <a:latin typeface="Constantia" panose="02030602050306030303" pitchFamily="18" charset="0"/>
                <a:cs typeface="Times New Roman" panose="02020603050405020304" pitchFamily="18" charset="0"/>
              </a:rPr>
              <a:t>Sahihs</a:t>
            </a:r>
            <a:r>
              <a:rPr lang="en-US" sz="3600" dirty="0">
                <a:latin typeface="Constantia" panose="02030602050306030303" pitchFamily="18" charset="0"/>
                <a:cs typeface="Times New Roman" panose="02020603050405020304" pitchFamily="18" charset="0"/>
              </a:rPr>
              <a:t> from </a:t>
            </a:r>
            <a:r>
              <a:rPr lang="en-US" sz="3600" dirty="0" err="1">
                <a:latin typeface="Constantia" panose="02030602050306030303" pitchFamily="18" charset="0"/>
                <a:cs typeface="Times New Roman" panose="02020603050405020304" pitchFamily="18" charset="0"/>
              </a:rPr>
              <a:t>Abū</a:t>
            </a:r>
            <a:r>
              <a:rPr lang="en-US" sz="3600" dirty="0">
                <a:latin typeface="Constantia" panose="02030602050306030303" pitchFamily="18" charset="0"/>
                <a:cs typeface="Times New Roman" panose="02020603050405020304" pitchFamily="18" charset="0"/>
              </a:rPr>
              <a:t> </a:t>
            </a:r>
            <a:r>
              <a:rPr lang="en-US" sz="3600" dirty="0" err="1">
                <a:latin typeface="Constantia" panose="02030602050306030303" pitchFamily="18" charset="0"/>
                <a:cs typeface="Times New Roman" panose="02020603050405020304" pitchFamily="18" charset="0"/>
              </a:rPr>
              <a:t>Hurayrah</a:t>
            </a:r>
            <a:r>
              <a:rPr lang="en-US" sz="3600" dirty="0">
                <a:latin typeface="Constantia" panose="02030602050306030303" pitchFamily="18" charset="0"/>
                <a:cs typeface="Times New Roman" panose="02020603050405020304" pitchFamily="18" charset="0"/>
              </a:rPr>
              <a:t> that the Messenger of Allah said,</a:t>
            </a:r>
          </a:p>
          <a:p>
            <a:pPr algn="ctr"/>
            <a:r>
              <a:rPr lang="ar-AE" sz="3600" dirty="0" smtClean="0">
                <a:latin typeface="Constantia" panose="02030602050306030303" pitchFamily="18" charset="0"/>
                <a:cs typeface="Times New Roman" panose="02020603050405020304" pitchFamily="18" charset="0"/>
              </a:rPr>
              <a:t>مَنْ </a:t>
            </a:r>
            <a:r>
              <a:rPr lang="ar-AE" sz="3600" dirty="0">
                <a:latin typeface="Constantia" panose="02030602050306030303" pitchFamily="18" charset="0"/>
                <a:cs typeface="Times New Roman" panose="02020603050405020304" pitchFamily="18" charset="0"/>
              </a:rPr>
              <a:t>قَامَ لَيْلَةَ الْقَدْرِ إِيمَانًا وَاحْتِسَابًا غُفِرَ لَهُ مَ ا تَقَدَّمَ مِنْ </a:t>
            </a:r>
            <a:r>
              <a:rPr lang="ar-AE" sz="3600" dirty="0" smtClean="0">
                <a:latin typeface="Constantia" panose="02030602050306030303" pitchFamily="18" charset="0"/>
                <a:cs typeface="Times New Roman" panose="02020603050405020304" pitchFamily="18" charset="0"/>
              </a:rPr>
              <a:t>ذَنْبِه</a:t>
            </a:r>
            <a:endParaRPr lang="en-US" sz="3600" dirty="0" smtClean="0">
              <a:latin typeface="Constantia" panose="02030602050306030303" pitchFamily="18" charset="0"/>
              <a:cs typeface="Times New Roman" panose="02020603050405020304" pitchFamily="18" charset="0"/>
            </a:endParaRPr>
          </a:p>
          <a:p>
            <a:pPr algn="ctr"/>
            <a:r>
              <a:rPr lang="en-US" sz="3600" dirty="0">
                <a:latin typeface="Constantia" panose="02030602050306030303" pitchFamily="18" charset="0"/>
                <a:cs typeface="Times New Roman" panose="02020603050405020304" pitchFamily="18" charset="0"/>
              </a:rPr>
              <a:t>(Whoever stands (in prayer) during the Night of Al-</a:t>
            </a:r>
            <a:r>
              <a:rPr lang="en-US" sz="3600" dirty="0" err="1">
                <a:latin typeface="Constantia" panose="02030602050306030303" pitchFamily="18" charset="0"/>
                <a:cs typeface="Times New Roman" panose="02020603050405020304" pitchFamily="18" charset="0"/>
              </a:rPr>
              <a:t>Qadr</a:t>
            </a:r>
            <a:r>
              <a:rPr lang="en-US" sz="3600" dirty="0">
                <a:latin typeface="Constantia" panose="02030602050306030303" pitchFamily="18" charset="0"/>
                <a:cs typeface="Times New Roman" panose="02020603050405020304" pitchFamily="18" charset="0"/>
              </a:rPr>
              <a:t> with faith and expecting reward (from Allah), he will be forgiven for his previous sins.)</a:t>
            </a:r>
            <a:endParaRPr lang="en-US" sz="3600" dirty="0" smtClean="0">
              <a:latin typeface="Constantia" panose="02030602050306030303" pitchFamily="18" charset="0"/>
              <a:cs typeface="Times New Roman" panose="02020603050405020304" pitchFamily="18" charset="0"/>
            </a:endParaRPr>
          </a:p>
        </p:txBody>
      </p:sp>
      <p:pic>
        <p:nvPicPr>
          <p:cNvPr id="4" name="Picture 2" descr="Miftaah Institut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44178" y="0"/>
            <a:ext cx="1643063" cy="103403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26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244" y="-4"/>
            <a:ext cx="11576956" cy="1752599"/>
          </a:xfrm>
        </p:spPr>
        <p:txBody>
          <a:bodyPr/>
          <a:lstStyle/>
          <a:p>
            <a:r>
              <a:rPr lang="en-US" b="1" dirty="0">
                <a:latin typeface="Constantia" panose="02030602050306030303" pitchFamily="18" charset="0"/>
              </a:rPr>
              <a:t>Surah al-</a:t>
            </a:r>
            <a:r>
              <a:rPr lang="en-US" b="1" dirty="0" err="1">
                <a:latin typeface="Constantia" panose="02030602050306030303" pitchFamily="18" charset="0"/>
              </a:rPr>
              <a:t>Qadr</a:t>
            </a:r>
            <a:r>
              <a:rPr lang="en-US" b="1" dirty="0">
                <a:latin typeface="Constantia" panose="02030602050306030303" pitchFamily="18" charset="0"/>
              </a:rPr>
              <a:t> - Power</a:t>
            </a:r>
            <a:r>
              <a:rPr lang="en-US" dirty="0" smtClean="0">
                <a:latin typeface="Constantia" panose="02030602050306030303" pitchFamily="18" charset="0"/>
              </a:rPr>
              <a:t/>
            </a:r>
            <a:br>
              <a:rPr lang="en-US" dirty="0" smtClean="0">
                <a:latin typeface="Constantia" panose="02030602050306030303" pitchFamily="18" charset="0"/>
              </a:rPr>
            </a:br>
            <a:r>
              <a:rPr lang="en-US" dirty="0" smtClean="0">
                <a:latin typeface="Constantia" panose="02030602050306030303" pitchFamily="18" charset="0"/>
              </a:rPr>
              <a:t>Ayah 4</a:t>
            </a:r>
            <a:endParaRPr lang="en-US" dirty="0">
              <a:latin typeface="Constantia" panose="02030602050306030303" pitchFamily="18" charset="0"/>
            </a:endParaRPr>
          </a:p>
        </p:txBody>
      </p:sp>
      <p:pic>
        <p:nvPicPr>
          <p:cNvPr id="5" name="Picture 4"/>
          <p:cNvPicPr>
            <a:picLocks noChangeAspect="1"/>
          </p:cNvPicPr>
          <p:nvPr/>
        </p:nvPicPr>
        <p:blipFill rotWithShape="1">
          <a:blip r:embed="rId2"/>
          <a:srcRect l="2574" t="20683" r="34963" b="33010"/>
          <a:stretch/>
        </p:blipFill>
        <p:spPr>
          <a:xfrm>
            <a:off x="912572" y="1930016"/>
            <a:ext cx="10372299" cy="4323347"/>
          </a:xfrm>
          <a:prstGeom prst="rect">
            <a:avLst/>
          </a:prstGeom>
          <a:ln w="228600" cap="sq" cmpd="thickThin">
            <a:solidFill>
              <a:schemeClr val="accent1"/>
            </a:solidFill>
            <a:prstDash val="solid"/>
            <a:miter lim="800000"/>
          </a:ln>
          <a:effectLst>
            <a:innerShdw blurRad="76200">
              <a:srgbClr val="000000"/>
            </a:innerShdw>
          </a:effectLst>
        </p:spPr>
      </p:pic>
      <p:pic>
        <p:nvPicPr>
          <p:cNvPr id="4" name="Picture 2" descr="Miftaah Institut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44178" y="0"/>
            <a:ext cx="1643063" cy="103403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26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7772" y="342900"/>
            <a:ext cx="10018713" cy="1752599"/>
          </a:xfrm>
        </p:spPr>
        <p:txBody>
          <a:bodyPr/>
          <a:lstStyle/>
          <a:p>
            <a:r>
              <a:rPr lang="en-US" dirty="0">
                <a:latin typeface="Constantia" panose="02030602050306030303" pitchFamily="18" charset="0"/>
              </a:rPr>
              <a:t>The Descent of the Angels and the Decree for Every Good during the Night of Al-</a:t>
            </a:r>
            <a:r>
              <a:rPr lang="en-US" dirty="0" err="1">
                <a:latin typeface="Constantia" panose="02030602050306030303" pitchFamily="18" charset="0"/>
              </a:rPr>
              <a:t>Qadr</a:t>
            </a:r>
            <a:endParaRPr lang="en-US" dirty="0">
              <a:latin typeface="Constantia" panose="02030602050306030303" pitchFamily="18" charset="0"/>
            </a:endParaRPr>
          </a:p>
        </p:txBody>
      </p:sp>
      <p:sp>
        <p:nvSpPr>
          <p:cNvPr id="3" name="Content Placeholder 2"/>
          <p:cNvSpPr>
            <a:spLocks noGrp="1"/>
          </p:cNvSpPr>
          <p:nvPr>
            <p:ph idx="1"/>
          </p:nvPr>
        </p:nvSpPr>
        <p:spPr>
          <a:xfrm>
            <a:off x="947058" y="2253343"/>
            <a:ext cx="10940142" cy="4049486"/>
          </a:xfrm>
        </p:spPr>
        <p:txBody>
          <a:bodyPr>
            <a:noAutofit/>
          </a:bodyPr>
          <a:lstStyle/>
          <a:p>
            <a:pPr algn="ctr"/>
            <a:r>
              <a:rPr lang="en-US" sz="3600" dirty="0" smtClean="0">
                <a:latin typeface="Constantia" panose="02030602050306030303" pitchFamily="18" charset="0"/>
                <a:cs typeface="Times New Roman" panose="02020603050405020304" pitchFamily="18" charset="0"/>
              </a:rPr>
              <a:t>Meaning</a:t>
            </a:r>
            <a:r>
              <a:rPr lang="en-US" sz="3600" dirty="0">
                <a:latin typeface="Constantia" panose="02030602050306030303" pitchFamily="18" charset="0"/>
                <a:cs typeface="Times New Roman" panose="02020603050405020304" pitchFamily="18" charset="0"/>
              </a:rPr>
              <a:t>, the angels descend in </a:t>
            </a:r>
            <a:r>
              <a:rPr lang="en-US" sz="3600" dirty="0" err="1">
                <a:latin typeface="Constantia" panose="02030602050306030303" pitchFamily="18" charset="0"/>
                <a:cs typeface="Times New Roman" panose="02020603050405020304" pitchFamily="18" charset="0"/>
              </a:rPr>
              <a:t>Abūndance</a:t>
            </a:r>
            <a:r>
              <a:rPr lang="en-US" sz="3600" dirty="0">
                <a:latin typeface="Constantia" panose="02030602050306030303" pitchFamily="18" charset="0"/>
                <a:cs typeface="Times New Roman" panose="02020603050405020304" pitchFamily="18" charset="0"/>
              </a:rPr>
              <a:t> during the Night of Al-</a:t>
            </a:r>
            <a:r>
              <a:rPr lang="en-US" sz="3600" dirty="0" err="1">
                <a:latin typeface="Constantia" panose="02030602050306030303" pitchFamily="18" charset="0"/>
                <a:cs typeface="Times New Roman" panose="02020603050405020304" pitchFamily="18" charset="0"/>
              </a:rPr>
              <a:t>Qadr</a:t>
            </a:r>
            <a:r>
              <a:rPr lang="en-US" sz="3600" dirty="0">
                <a:latin typeface="Constantia" panose="02030602050306030303" pitchFamily="18" charset="0"/>
                <a:cs typeface="Times New Roman" panose="02020603050405020304" pitchFamily="18" charset="0"/>
              </a:rPr>
              <a:t> due to its </a:t>
            </a:r>
            <a:r>
              <a:rPr lang="en-US" sz="3600" dirty="0" err="1">
                <a:latin typeface="Constantia" panose="02030602050306030303" pitchFamily="18" charset="0"/>
                <a:cs typeface="Times New Roman" panose="02020603050405020304" pitchFamily="18" charset="0"/>
              </a:rPr>
              <a:t>Abūndant</a:t>
            </a:r>
            <a:r>
              <a:rPr lang="en-US" sz="3600" dirty="0">
                <a:latin typeface="Constantia" panose="02030602050306030303" pitchFamily="18" charset="0"/>
                <a:cs typeface="Times New Roman" panose="02020603050405020304" pitchFamily="18" charset="0"/>
              </a:rPr>
              <a:t> </a:t>
            </a:r>
            <a:r>
              <a:rPr lang="en-US" sz="3600" dirty="0" smtClean="0">
                <a:latin typeface="Constantia" panose="02030602050306030303" pitchFamily="18" charset="0"/>
                <a:cs typeface="Times New Roman" panose="02020603050405020304" pitchFamily="18" charset="0"/>
              </a:rPr>
              <a:t>blessings</a:t>
            </a:r>
          </a:p>
          <a:p>
            <a:pPr algn="ctr"/>
            <a:r>
              <a:rPr lang="en-US" sz="3600" dirty="0">
                <a:latin typeface="Constantia" panose="02030602050306030303" pitchFamily="18" charset="0"/>
                <a:cs typeface="Times New Roman" panose="02020603050405020304" pitchFamily="18" charset="0"/>
              </a:rPr>
              <a:t>The angels descend with the descending of blessings and mercy, just as they descend when the Qur'an is recited, they surround the circles of Dhikr (remembrance of Allah) and they lower their wings with true respect for the student of knowledge.</a:t>
            </a:r>
            <a:endParaRPr lang="en-US" sz="3600" dirty="0" smtClean="0">
              <a:latin typeface="Constantia" panose="02030602050306030303" pitchFamily="18" charset="0"/>
              <a:cs typeface="Times New Roman" panose="02020603050405020304" pitchFamily="18" charset="0"/>
            </a:endParaRPr>
          </a:p>
        </p:txBody>
      </p:sp>
      <p:pic>
        <p:nvPicPr>
          <p:cNvPr id="4" name="Picture 2" descr="Miftaah Institut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44178" y="0"/>
            <a:ext cx="1643063" cy="103403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9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ou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out)">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7772" y="342900"/>
            <a:ext cx="10018713" cy="1752599"/>
          </a:xfrm>
        </p:spPr>
        <p:txBody>
          <a:bodyPr/>
          <a:lstStyle/>
          <a:p>
            <a:r>
              <a:rPr lang="en-US" b="1" dirty="0">
                <a:latin typeface="Constantia" panose="02030602050306030303" pitchFamily="18" charset="0"/>
              </a:rPr>
              <a:t>Surah al-</a:t>
            </a:r>
            <a:r>
              <a:rPr lang="en-US" b="1" dirty="0" err="1">
                <a:latin typeface="Constantia" panose="02030602050306030303" pitchFamily="18" charset="0"/>
              </a:rPr>
              <a:t>Qadr</a:t>
            </a:r>
            <a:r>
              <a:rPr lang="en-US" b="1" dirty="0">
                <a:latin typeface="Constantia" panose="02030602050306030303" pitchFamily="18" charset="0"/>
              </a:rPr>
              <a:t> - Power</a:t>
            </a:r>
            <a:r>
              <a:rPr lang="en-US" dirty="0" smtClean="0">
                <a:latin typeface="Constantia" panose="02030602050306030303" pitchFamily="18" charset="0"/>
              </a:rPr>
              <a:t/>
            </a:r>
            <a:br>
              <a:rPr lang="en-US" dirty="0" smtClean="0">
                <a:latin typeface="Constantia" panose="02030602050306030303" pitchFamily="18" charset="0"/>
              </a:rPr>
            </a:br>
            <a:r>
              <a:rPr lang="en-US" dirty="0" smtClean="0">
                <a:latin typeface="Constantia" panose="02030602050306030303" pitchFamily="18" charset="0"/>
              </a:rPr>
              <a:t>Who is the </a:t>
            </a:r>
            <a:r>
              <a:rPr lang="en-US" dirty="0" err="1" smtClean="0">
                <a:latin typeface="Constantia" panose="02030602050306030303" pitchFamily="18" charset="0"/>
              </a:rPr>
              <a:t>Ruh</a:t>
            </a:r>
            <a:r>
              <a:rPr lang="en-US" dirty="0" smtClean="0">
                <a:latin typeface="Constantia" panose="02030602050306030303" pitchFamily="18" charset="0"/>
              </a:rPr>
              <a:t>?</a:t>
            </a:r>
            <a:endParaRPr lang="en-US" dirty="0">
              <a:latin typeface="Constantia" panose="02030602050306030303" pitchFamily="18" charset="0"/>
            </a:endParaRPr>
          </a:p>
        </p:txBody>
      </p:sp>
      <p:sp>
        <p:nvSpPr>
          <p:cNvPr id="3" name="Content Placeholder 2"/>
          <p:cNvSpPr>
            <a:spLocks noGrp="1"/>
          </p:cNvSpPr>
          <p:nvPr>
            <p:ph idx="1"/>
          </p:nvPr>
        </p:nvSpPr>
        <p:spPr>
          <a:xfrm>
            <a:off x="947058" y="2253343"/>
            <a:ext cx="10940142" cy="4049486"/>
          </a:xfrm>
        </p:spPr>
        <p:txBody>
          <a:bodyPr>
            <a:noAutofit/>
          </a:bodyPr>
          <a:lstStyle/>
          <a:p>
            <a:r>
              <a:rPr lang="en-US" sz="3600" dirty="0">
                <a:latin typeface="Constantia" panose="02030602050306030303" pitchFamily="18" charset="0"/>
              </a:rPr>
              <a:t>By </a:t>
            </a:r>
            <a:r>
              <a:rPr lang="en-US" sz="3600" dirty="0" err="1">
                <a:latin typeface="Constantia" panose="02030602050306030303" pitchFamily="18" charset="0"/>
              </a:rPr>
              <a:t>Ijma</a:t>
            </a:r>
            <a:r>
              <a:rPr lang="en-US" sz="3600" dirty="0">
                <a:latin typeface="Constantia" panose="02030602050306030303" pitchFamily="18" charset="0"/>
              </a:rPr>
              <a:t>' (consensus) - the Muslim scholars all agree that </a:t>
            </a:r>
            <a:r>
              <a:rPr lang="en-US" sz="3600" dirty="0" err="1">
                <a:latin typeface="Constantia" panose="02030602050306030303" pitchFamily="18" charset="0"/>
              </a:rPr>
              <a:t>ar-Ruh</a:t>
            </a:r>
            <a:r>
              <a:rPr lang="en-US" sz="3600" dirty="0">
                <a:latin typeface="Constantia" panose="02030602050306030303" pitchFamily="18" charset="0"/>
              </a:rPr>
              <a:t> is Angel </a:t>
            </a:r>
            <a:r>
              <a:rPr lang="en-US" sz="3600" dirty="0" err="1" smtClean="0">
                <a:latin typeface="Constantia" panose="02030602050306030303" pitchFamily="18" charset="0"/>
              </a:rPr>
              <a:t>Jibreel</a:t>
            </a:r>
            <a:endParaRPr lang="en-US" sz="3600" dirty="0">
              <a:latin typeface="Constantia" panose="02030602050306030303" pitchFamily="18" charset="0"/>
            </a:endParaRPr>
          </a:p>
          <a:p>
            <a:r>
              <a:rPr lang="en-US" sz="3600" dirty="0" smtClean="0">
                <a:latin typeface="Constantia" panose="02030602050306030303" pitchFamily="18" charset="0"/>
              </a:rPr>
              <a:t>The </a:t>
            </a:r>
            <a:r>
              <a:rPr lang="en-US" sz="3600" dirty="0">
                <a:latin typeface="Constantia" panose="02030602050306030303" pitchFamily="18" charset="0"/>
              </a:rPr>
              <a:t>Noble Angel </a:t>
            </a:r>
            <a:r>
              <a:rPr lang="en-US" sz="3600" dirty="0" err="1">
                <a:latin typeface="Constantia" panose="02030602050306030303" pitchFamily="18" charset="0"/>
              </a:rPr>
              <a:t>Jibreel</a:t>
            </a:r>
            <a:r>
              <a:rPr lang="en-US" sz="3600" dirty="0">
                <a:latin typeface="Constantia" panose="02030602050306030303" pitchFamily="18" charset="0"/>
              </a:rPr>
              <a:t>. So on this Night, </a:t>
            </a:r>
            <a:r>
              <a:rPr lang="en-US" sz="3600" dirty="0" smtClean="0">
                <a:latin typeface="Constantia" panose="02030602050306030303" pitchFamily="18" charset="0"/>
              </a:rPr>
              <a:t>the </a:t>
            </a:r>
            <a:r>
              <a:rPr lang="en-US" sz="3600" dirty="0">
                <a:latin typeface="Constantia" panose="02030602050306030303" pitchFamily="18" charset="0"/>
              </a:rPr>
              <a:t>Angel - who revealed the Qur'an to Prophet Muhammad - descends every year in our world with other </a:t>
            </a:r>
            <a:r>
              <a:rPr lang="en-US" sz="3600" dirty="0" smtClean="0">
                <a:latin typeface="Constantia" panose="02030602050306030303" pitchFamily="18" charset="0"/>
              </a:rPr>
              <a:t>angels</a:t>
            </a:r>
          </a:p>
          <a:p>
            <a:r>
              <a:rPr lang="en-US" sz="3600" dirty="0" smtClean="0">
                <a:latin typeface="Constantia" panose="02030602050306030303" pitchFamily="18" charset="0"/>
              </a:rPr>
              <a:t>What </a:t>
            </a:r>
            <a:r>
              <a:rPr lang="en-US" sz="3600" dirty="0">
                <a:latin typeface="Constantia" panose="02030602050306030303" pitchFamily="18" charset="0"/>
              </a:rPr>
              <a:t>an </a:t>
            </a:r>
            <a:r>
              <a:rPr lang="en-US" sz="3600" dirty="0" smtClean="0">
                <a:latin typeface="Constantia" panose="02030602050306030303" pitchFamily="18" charset="0"/>
              </a:rPr>
              <a:t>honor</a:t>
            </a:r>
            <a:endParaRPr lang="en-US" sz="3600" dirty="0" smtClean="0">
              <a:latin typeface="Constantia" panose="02030602050306030303" pitchFamily="18" charset="0"/>
              <a:cs typeface="Times New Roman" panose="02020603050405020304" pitchFamily="18" charset="0"/>
            </a:endParaRPr>
          </a:p>
        </p:txBody>
      </p:sp>
      <p:pic>
        <p:nvPicPr>
          <p:cNvPr id="4" name="Picture 2" descr="Miftaah Institut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44178" y="0"/>
            <a:ext cx="1643063" cy="103403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500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urah tin Arabic English">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116"/>
          <a:stretch/>
        </p:blipFill>
        <p:spPr bwMode="auto">
          <a:xfrm>
            <a:off x="3474397" y="474234"/>
            <a:ext cx="5110043" cy="5940213"/>
          </a:xfrm>
          <a:prstGeom prst="rect">
            <a:avLst/>
          </a:prstGeom>
          <a:ln w="228600" cap="sq" cmpd="thickThin">
            <a:solidFill>
              <a:schemeClr val="accent1"/>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6" name="Picture 2" descr="Miftaah Institute">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44178" y="0"/>
            <a:ext cx="1643063" cy="103403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2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244" y="-4"/>
            <a:ext cx="11576956" cy="1752599"/>
          </a:xfrm>
        </p:spPr>
        <p:txBody>
          <a:bodyPr/>
          <a:lstStyle/>
          <a:p>
            <a:r>
              <a:rPr lang="en-US" b="1" dirty="0">
                <a:latin typeface="Constantia" panose="02030602050306030303" pitchFamily="18" charset="0"/>
              </a:rPr>
              <a:t>Surah al-</a:t>
            </a:r>
            <a:r>
              <a:rPr lang="en-US" b="1" dirty="0" err="1">
                <a:latin typeface="Constantia" panose="02030602050306030303" pitchFamily="18" charset="0"/>
              </a:rPr>
              <a:t>Qadr</a:t>
            </a:r>
            <a:r>
              <a:rPr lang="en-US" b="1" dirty="0">
                <a:latin typeface="Constantia" panose="02030602050306030303" pitchFamily="18" charset="0"/>
              </a:rPr>
              <a:t> - Power</a:t>
            </a:r>
            <a:r>
              <a:rPr lang="en-US" dirty="0" smtClean="0">
                <a:latin typeface="Constantia" panose="02030602050306030303" pitchFamily="18" charset="0"/>
              </a:rPr>
              <a:t/>
            </a:r>
            <a:br>
              <a:rPr lang="en-US" dirty="0" smtClean="0">
                <a:latin typeface="Constantia" panose="02030602050306030303" pitchFamily="18" charset="0"/>
              </a:rPr>
            </a:br>
            <a:r>
              <a:rPr lang="en-US" dirty="0" smtClean="0">
                <a:latin typeface="Constantia" panose="02030602050306030303" pitchFamily="18" charset="0"/>
              </a:rPr>
              <a:t>Ayah 4</a:t>
            </a:r>
            <a:endParaRPr lang="en-US" dirty="0">
              <a:latin typeface="Constantia" panose="02030602050306030303" pitchFamily="18" charset="0"/>
            </a:endParaRPr>
          </a:p>
        </p:txBody>
      </p:sp>
      <p:pic>
        <p:nvPicPr>
          <p:cNvPr id="3" name="Picture 2"/>
          <p:cNvPicPr>
            <a:picLocks noChangeAspect="1"/>
          </p:cNvPicPr>
          <p:nvPr/>
        </p:nvPicPr>
        <p:blipFill rotWithShape="1">
          <a:blip r:embed="rId2"/>
          <a:srcRect l="2575" t="20483" r="35186" b="31136"/>
          <a:stretch/>
        </p:blipFill>
        <p:spPr>
          <a:xfrm>
            <a:off x="1118018" y="1924335"/>
            <a:ext cx="9961408" cy="4353635"/>
          </a:xfrm>
          <a:prstGeom prst="rect">
            <a:avLst/>
          </a:prstGeom>
          <a:ln w="228600" cap="sq" cmpd="thickThin">
            <a:solidFill>
              <a:schemeClr val="accent1"/>
            </a:solidFill>
            <a:prstDash val="solid"/>
            <a:miter lim="800000"/>
          </a:ln>
          <a:effectLst>
            <a:innerShdw blurRad="76200">
              <a:srgbClr val="000000"/>
            </a:innerShdw>
          </a:effectLst>
        </p:spPr>
      </p:pic>
      <p:pic>
        <p:nvPicPr>
          <p:cNvPr id="4" name="Picture 2" descr="Miftaah Institut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44178" y="0"/>
            <a:ext cx="1643063" cy="103403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509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7772" y="342900"/>
            <a:ext cx="10018713" cy="1752599"/>
          </a:xfrm>
        </p:spPr>
        <p:txBody>
          <a:bodyPr/>
          <a:lstStyle/>
          <a:p>
            <a:r>
              <a:rPr lang="en-US" b="1" dirty="0">
                <a:latin typeface="Constantia" panose="02030602050306030303" pitchFamily="18" charset="0"/>
              </a:rPr>
              <a:t>Surah al-</a:t>
            </a:r>
            <a:r>
              <a:rPr lang="en-US" b="1" dirty="0" err="1">
                <a:latin typeface="Constantia" panose="02030602050306030303" pitchFamily="18" charset="0"/>
              </a:rPr>
              <a:t>Qadr</a:t>
            </a:r>
            <a:r>
              <a:rPr lang="en-US" b="1" dirty="0">
                <a:latin typeface="Constantia" panose="02030602050306030303" pitchFamily="18" charset="0"/>
              </a:rPr>
              <a:t> - Power</a:t>
            </a:r>
            <a:r>
              <a:rPr lang="en-US" dirty="0" smtClean="0">
                <a:latin typeface="Constantia" panose="02030602050306030303" pitchFamily="18" charset="0"/>
              </a:rPr>
              <a:t/>
            </a:r>
            <a:br>
              <a:rPr lang="en-US" dirty="0" smtClean="0">
                <a:latin typeface="Constantia" panose="02030602050306030303" pitchFamily="18" charset="0"/>
              </a:rPr>
            </a:br>
            <a:r>
              <a:rPr lang="en-US" dirty="0" smtClean="0">
                <a:latin typeface="Constantia" panose="02030602050306030303" pitchFamily="18" charset="0"/>
              </a:rPr>
              <a:t>Why </a:t>
            </a:r>
            <a:r>
              <a:rPr lang="en-US" dirty="0">
                <a:latin typeface="Constantia" panose="02030602050306030303" pitchFamily="18" charset="0"/>
              </a:rPr>
              <a:t>is Allah's </a:t>
            </a:r>
            <a:r>
              <a:rPr lang="en-US" dirty="0" smtClean="0">
                <a:latin typeface="Constantia" panose="02030602050306030303" pitchFamily="18" charset="0"/>
              </a:rPr>
              <a:t>permission </a:t>
            </a:r>
            <a:r>
              <a:rPr lang="en-US" dirty="0">
                <a:latin typeface="Constantia" panose="02030602050306030303" pitchFamily="18" charset="0"/>
              </a:rPr>
              <a:t>mentioned?</a:t>
            </a:r>
          </a:p>
        </p:txBody>
      </p:sp>
      <p:sp>
        <p:nvSpPr>
          <p:cNvPr id="3" name="Content Placeholder 2"/>
          <p:cNvSpPr>
            <a:spLocks noGrp="1"/>
          </p:cNvSpPr>
          <p:nvPr>
            <p:ph idx="1"/>
          </p:nvPr>
        </p:nvSpPr>
        <p:spPr>
          <a:xfrm>
            <a:off x="947058" y="2253343"/>
            <a:ext cx="10940142" cy="4049486"/>
          </a:xfrm>
        </p:spPr>
        <p:txBody>
          <a:bodyPr>
            <a:noAutofit/>
          </a:bodyPr>
          <a:lstStyle/>
          <a:p>
            <a:r>
              <a:rPr lang="en-US" sz="3600" dirty="0" err="1">
                <a:latin typeface="Constantia" panose="02030602050306030303" pitchFamily="18" charset="0"/>
                <a:cs typeface="Times New Roman" panose="02020603050405020304" pitchFamily="18" charset="0"/>
              </a:rPr>
              <a:t>Qatāda</a:t>
            </a:r>
            <a:r>
              <a:rPr lang="en-US" sz="3600" dirty="0">
                <a:latin typeface="Constantia" panose="02030602050306030303" pitchFamily="18" charset="0"/>
                <a:cs typeface="Times New Roman" panose="02020603050405020304" pitchFamily="18" charset="0"/>
              </a:rPr>
              <a:t> and others have said, "The matters are determined during it, and the times of death and provisions are measured out (i.e., decided) during it</a:t>
            </a:r>
            <a:r>
              <a:rPr lang="en-US" sz="3600" dirty="0" smtClean="0">
                <a:latin typeface="Constantia" panose="02030602050306030303" pitchFamily="18" charset="0"/>
                <a:cs typeface="Times New Roman" panose="02020603050405020304" pitchFamily="18" charset="0"/>
              </a:rPr>
              <a:t>.'‘</a:t>
            </a:r>
          </a:p>
          <a:p>
            <a:endParaRPr lang="en-US" sz="3600" dirty="0" smtClean="0">
              <a:latin typeface="Constantia" panose="02030602050306030303" pitchFamily="18" charset="0"/>
              <a:cs typeface="Times New Roman" panose="02020603050405020304" pitchFamily="18" charset="0"/>
            </a:endParaRPr>
          </a:p>
        </p:txBody>
      </p:sp>
      <p:pic>
        <p:nvPicPr>
          <p:cNvPr id="4" name="Picture 2" descr="Miftaah Institut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44178" y="0"/>
            <a:ext cx="1643063" cy="103403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24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7772" y="342900"/>
            <a:ext cx="10018713" cy="1752599"/>
          </a:xfrm>
        </p:spPr>
        <p:txBody>
          <a:bodyPr/>
          <a:lstStyle/>
          <a:p>
            <a:r>
              <a:rPr lang="en-US" b="1" dirty="0">
                <a:latin typeface="Constantia" panose="02030602050306030303" pitchFamily="18" charset="0"/>
              </a:rPr>
              <a:t>Surah al-</a:t>
            </a:r>
            <a:r>
              <a:rPr lang="en-US" b="1" dirty="0" err="1">
                <a:latin typeface="Constantia" panose="02030602050306030303" pitchFamily="18" charset="0"/>
              </a:rPr>
              <a:t>Qadr</a:t>
            </a:r>
            <a:r>
              <a:rPr lang="en-US" b="1" dirty="0">
                <a:latin typeface="Constantia" panose="02030602050306030303" pitchFamily="18" charset="0"/>
              </a:rPr>
              <a:t> - Power</a:t>
            </a:r>
            <a:r>
              <a:rPr lang="en-US" dirty="0" smtClean="0">
                <a:latin typeface="Constantia" panose="02030602050306030303" pitchFamily="18" charset="0"/>
              </a:rPr>
              <a:t/>
            </a:r>
            <a:br>
              <a:rPr lang="en-US" dirty="0" smtClean="0">
                <a:latin typeface="Constantia" panose="02030602050306030303" pitchFamily="18" charset="0"/>
              </a:rPr>
            </a:br>
            <a:r>
              <a:rPr lang="en-US" dirty="0" smtClean="0">
                <a:latin typeface="Constantia" panose="02030602050306030303" pitchFamily="18" charset="0"/>
              </a:rPr>
              <a:t>Why </a:t>
            </a:r>
            <a:r>
              <a:rPr lang="en-US" dirty="0">
                <a:latin typeface="Constantia" panose="02030602050306030303" pitchFamily="18" charset="0"/>
              </a:rPr>
              <a:t>is Allah's </a:t>
            </a:r>
            <a:r>
              <a:rPr lang="en-US" dirty="0" smtClean="0">
                <a:latin typeface="Constantia" panose="02030602050306030303" pitchFamily="18" charset="0"/>
              </a:rPr>
              <a:t>permission </a:t>
            </a:r>
            <a:r>
              <a:rPr lang="en-US" dirty="0">
                <a:latin typeface="Constantia" panose="02030602050306030303" pitchFamily="18" charset="0"/>
              </a:rPr>
              <a:t>mentioned?</a:t>
            </a:r>
          </a:p>
        </p:txBody>
      </p:sp>
      <p:sp>
        <p:nvSpPr>
          <p:cNvPr id="3" name="Content Placeholder 2"/>
          <p:cNvSpPr>
            <a:spLocks noGrp="1"/>
          </p:cNvSpPr>
          <p:nvPr>
            <p:ph idx="1"/>
          </p:nvPr>
        </p:nvSpPr>
        <p:spPr>
          <a:xfrm>
            <a:off x="947057" y="2575315"/>
            <a:ext cx="10940142" cy="4049486"/>
          </a:xfrm>
        </p:spPr>
        <p:txBody>
          <a:bodyPr>
            <a:noAutofit/>
          </a:bodyPr>
          <a:lstStyle/>
          <a:p>
            <a:r>
              <a:rPr lang="en-US" sz="3600" dirty="0">
                <a:latin typeface="Constantia" panose="02030602050306030303" pitchFamily="18" charset="0"/>
              </a:rPr>
              <a:t>Because </a:t>
            </a:r>
            <a:r>
              <a:rPr lang="en-US" sz="3600" dirty="0" smtClean="0">
                <a:latin typeface="Constantia" panose="02030602050306030303" pitchFamily="18" charset="0"/>
              </a:rPr>
              <a:t>a lot </a:t>
            </a:r>
            <a:r>
              <a:rPr lang="en-US" sz="3600" dirty="0">
                <a:latin typeface="Constantia" panose="02030602050306030303" pitchFamily="18" charset="0"/>
              </a:rPr>
              <a:t>of polytheistic religions commit shirk with the Angels, making them into a deity which is </a:t>
            </a:r>
            <a:r>
              <a:rPr lang="en-US" sz="3600" dirty="0" smtClean="0">
                <a:latin typeface="Constantia" panose="02030602050306030303" pitchFamily="18" charset="0"/>
              </a:rPr>
              <a:t>worshipped</a:t>
            </a:r>
          </a:p>
          <a:p>
            <a:r>
              <a:rPr lang="en-US" sz="3600" dirty="0" smtClean="0">
                <a:latin typeface="Constantia" panose="02030602050306030303" pitchFamily="18" charset="0"/>
              </a:rPr>
              <a:t>So </a:t>
            </a:r>
            <a:r>
              <a:rPr lang="en-US" sz="3600" dirty="0">
                <a:latin typeface="Constantia" panose="02030602050306030303" pitchFamily="18" charset="0"/>
              </a:rPr>
              <a:t>Allah is implying that the angels can't do anything - except with His </a:t>
            </a:r>
            <a:r>
              <a:rPr lang="en-US" sz="3600" dirty="0" smtClean="0">
                <a:latin typeface="Constantia" panose="02030602050306030303" pitchFamily="18" charset="0"/>
              </a:rPr>
              <a:t>permission</a:t>
            </a:r>
          </a:p>
          <a:p>
            <a:r>
              <a:rPr lang="en-US" sz="3600" dirty="0">
                <a:latin typeface="Constantia" panose="02030602050306030303" pitchFamily="18" charset="0"/>
              </a:rPr>
              <a:t>The polytheists would make the angels into </a:t>
            </a:r>
            <a:r>
              <a:rPr lang="en-US" sz="3600" dirty="0" smtClean="0">
                <a:latin typeface="Constantia" panose="02030602050306030303" pitchFamily="18" charset="0"/>
              </a:rPr>
              <a:t>gods</a:t>
            </a:r>
            <a:endParaRPr lang="en-US" sz="3600" dirty="0">
              <a:latin typeface="Constantia" panose="02030602050306030303" pitchFamily="18" charset="0"/>
            </a:endParaRPr>
          </a:p>
          <a:p>
            <a:r>
              <a:rPr lang="en-US" sz="3600" dirty="0">
                <a:latin typeface="Constantia" panose="02030602050306030303" pitchFamily="18" charset="0"/>
              </a:rPr>
              <a:t/>
            </a:r>
            <a:br>
              <a:rPr lang="en-US" sz="3600" dirty="0">
                <a:latin typeface="Constantia" panose="02030602050306030303" pitchFamily="18" charset="0"/>
              </a:rPr>
            </a:br>
            <a:endParaRPr lang="en-US" sz="3600" dirty="0" smtClean="0">
              <a:latin typeface="Constantia" panose="02030602050306030303" pitchFamily="18" charset="0"/>
              <a:cs typeface="Times New Roman" panose="02020603050405020304" pitchFamily="18" charset="0"/>
            </a:endParaRPr>
          </a:p>
        </p:txBody>
      </p:sp>
      <p:pic>
        <p:nvPicPr>
          <p:cNvPr id="4" name="Picture 2" descr="Miftaah Institut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44178" y="0"/>
            <a:ext cx="1643063" cy="103403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688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244" y="-4"/>
            <a:ext cx="11576956" cy="1752599"/>
          </a:xfrm>
        </p:spPr>
        <p:txBody>
          <a:bodyPr/>
          <a:lstStyle/>
          <a:p>
            <a:r>
              <a:rPr lang="en-US" b="1" dirty="0">
                <a:latin typeface="Constantia" panose="02030602050306030303" pitchFamily="18" charset="0"/>
              </a:rPr>
              <a:t>Surah al-</a:t>
            </a:r>
            <a:r>
              <a:rPr lang="en-US" b="1" dirty="0" err="1">
                <a:latin typeface="Constantia" panose="02030602050306030303" pitchFamily="18" charset="0"/>
              </a:rPr>
              <a:t>Qadr</a:t>
            </a:r>
            <a:r>
              <a:rPr lang="en-US" b="1" dirty="0">
                <a:latin typeface="Constantia" panose="02030602050306030303" pitchFamily="18" charset="0"/>
              </a:rPr>
              <a:t> - Power</a:t>
            </a:r>
            <a:r>
              <a:rPr lang="en-US" dirty="0" smtClean="0">
                <a:latin typeface="Constantia" panose="02030602050306030303" pitchFamily="18" charset="0"/>
              </a:rPr>
              <a:t/>
            </a:r>
            <a:br>
              <a:rPr lang="en-US" dirty="0" smtClean="0">
                <a:latin typeface="Constantia" panose="02030602050306030303" pitchFamily="18" charset="0"/>
              </a:rPr>
            </a:br>
            <a:r>
              <a:rPr lang="en-US" dirty="0" smtClean="0">
                <a:latin typeface="Constantia" panose="02030602050306030303" pitchFamily="18" charset="0"/>
              </a:rPr>
              <a:t>Ayah 5</a:t>
            </a:r>
            <a:endParaRPr lang="en-US" dirty="0">
              <a:latin typeface="Constantia" panose="02030602050306030303" pitchFamily="18" charset="0"/>
            </a:endParaRPr>
          </a:p>
        </p:txBody>
      </p:sp>
      <p:pic>
        <p:nvPicPr>
          <p:cNvPr id="4" name="Picture 3"/>
          <p:cNvPicPr>
            <a:picLocks noChangeAspect="1"/>
          </p:cNvPicPr>
          <p:nvPr/>
        </p:nvPicPr>
        <p:blipFill rotWithShape="1">
          <a:blip r:embed="rId2"/>
          <a:srcRect l="2686" t="20683" r="35187" b="33723"/>
          <a:stretch/>
        </p:blipFill>
        <p:spPr>
          <a:xfrm>
            <a:off x="1096817" y="1930016"/>
            <a:ext cx="10003809" cy="4127697"/>
          </a:xfrm>
          <a:prstGeom prst="rect">
            <a:avLst/>
          </a:prstGeom>
          <a:ln w="228600" cap="sq" cmpd="thickThin">
            <a:solidFill>
              <a:schemeClr val="accent1"/>
            </a:solidFill>
            <a:prstDash val="solid"/>
            <a:miter lim="800000"/>
          </a:ln>
          <a:effectLst>
            <a:innerShdw blurRad="76200">
              <a:srgbClr val="000000"/>
            </a:innerShdw>
          </a:effectLst>
        </p:spPr>
      </p:pic>
      <p:pic>
        <p:nvPicPr>
          <p:cNvPr id="5" name="Picture 2" descr="Miftaah Institut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44178" y="0"/>
            <a:ext cx="1643063" cy="103403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61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7772" y="-243959"/>
            <a:ext cx="10018713" cy="1752599"/>
          </a:xfrm>
        </p:spPr>
        <p:txBody>
          <a:bodyPr/>
          <a:lstStyle/>
          <a:p>
            <a:r>
              <a:rPr lang="en-US" dirty="0" smtClean="0">
                <a:latin typeface="Constantia" panose="02030602050306030303" pitchFamily="18" charset="0"/>
              </a:rPr>
              <a:t>Peace Until Dawn</a:t>
            </a:r>
            <a:endParaRPr lang="en-US" dirty="0">
              <a:latin typeface="Constantia" panose="02030602050306030303" pitchFamily="18" charset="0"/>
            </a:endParaRPr>
          </a:p>
        </p:txBody>
      </p:sp>
      <p:sp>
        <p:nvSpPr>
          <p:cNvPr id="3" name="Content Placeholder 2"/>
          <p:cNvSpPr>
            <a:spLocks noGrp="1"/>
          </p:cNvSpPr>
          <p:nvPr>
            <p:ph idx="1"/>
          </p:nvPr>
        </p:nvSpPr>
        <p:spPr>
          <a:xfrm>
            <a:off x="947057" y="1079630"/>
            <a:ext cx="10940142" cy="5778370"/>
          </a:xfrm>
        </p:spPr>
        <p:txBody>
          <a:bodyPr>
            <a:noAutofit/>
          </a:bodyPr>
          <a:lstStyle/>
          <a:p>
            <a:r>
              <a:rPr lang="en-US" sz="3600" dirty="0" err="1">
                <a:latin typeface="Constantia" panose="02030602050306030303" pitchFamily="18" charset="0"/>
                <a:cs typeface="Times New Roman" panose="02020603050405020304" pitchFamily="18" charset="0"/>
              </a:rPr>
              <a:t>Mujāhid</a:t>
            </a:r>
            <a:r>
              <a:rPr lang="en-US" sz="3600" dirty="0">
                <a:latin typeface="Constantia" panose="02030602050306030303" pitchFamily="18" charset="0"/>
                <a:cs typeface="Times New Roman" panose="02020603050405020304" pitchFamily="18" charset="0"/>
              </a:rPr>
              <a:t> said, </a:t>
            </a:r>
            <a:r>
              <a:rPr lang="en-US" sz="3600" dirty="0" smtClean="0">
                <a:latin typeface="Constantia" panose="02030602050306030303" pitchFamily="18" charset="0"/>
                <a:cs typeface="Times New Roman" panose="02020603050405020304" pitchFamily="18" charset="0"/>
              </a:rPr>
              <a:t>“Peace </a:t>
            </a:r>
            <a:r>
              <a:rPr lang="en-US" sz="3600" dirty="0">
                <a:latin typeface="Constantia" panose="02030602050306030303" pitchFamily="18" charset="0"/>
                <a:cs typeface="Times New Roman" panose="02020603050405020304" pitchFamily="18" charset="0"/>
              </a:rPr>
              <a:t>concerning every matter</a:t>
            </a:r>
            <a:r>
              <a:rPr lang="en-US" sz="3600" dirty="0" smtClean="0">
                <a:latin typeface="Constantia" panose="02030602050306030303" pitchFamily="18" charset="0"/>
                <a:cs typeface="Times New Roman" panose="02020603050405020304" pitchFamily="18" charset="0"/>
              </a:rPr>
              <a:t>.”</a:t>
            </a:r>
          </a:p>
          <a:p>
            <a:r>
              <a:rPr lang="en-US" sz="3600" dirty="0">
                <a:latin typeface="Constantia" panose="02030602050306030303" pitchFamily="18" charset="0"/>
                <a:cs typeface="Times New Roman" panose="02020603050405020304" pitchFamily="18" charset="0"/>
              </a:rPr>
              <a:t>Peace- </a:t>
            </a:r>
            <a:r>
              <a:rPr lang="en-US" sz="3600" dirty="0" smtClean="0">
                <a:latin typeface="Constantia" panose="02030602050306030303" pitchFamily="18" charset="0"/>
                <a:cs typeface="Times New Roman" panose="02020603050405020304" pitchFamily="18" charset="0"/>
              </a:rPr>
              <a:t>“It </a:t>
            </a:r>
            <a:r>
              <a:rPr lang="en-US" sz="3600" dirty="0">
                <a:latin typeface="Constantia" panose="02030602050306030303" pitchFamily="18" charset="0"/>
                <a:cs typeface="Times New Roman" panose="02020603050405020304" pitchFamily="18" charset="0"/>
              </a:rPr>
              <a:t>is security in which </a:t>
            </a:r>
            <a:r>
              <a:rPr lang="en-US" sz="3600" dirty="0" err="1">
                <a:latin typeface="Constantia" panose="02030602050306030303" pitchFamily="18" charset="0"/>
                <a:cs typeface="Times New Roman" panose="02020603050405020304" pitchFamily="18" charset="0"/>
              </a:rPr>
              <a:t>Shaytan</a:t>
            </a:r>
            <a:r>
              <a:rPr lang="en-US" sz="3600" dirty="0">
                <a:latin typeface="Constantia" panose="02030602050306030303" pitchFamily="18" charset="0"/>
                <a:cs typeface="Times New Roman" panose="02020603050405020304" pitchFamily="18" charset="0"/>
              </a:rPr>
              <a:t> cannot do any evil or any harm</a:t>
            </a:r>
            <a:r>
              <a:rPr lang="en-US" sz="3600" dirty="0" smtClean="0">
                <a:latin typeface="Constantia" panose="02030602050306030303" pitchFamily="18" charset="0"/>
                <a:cs typeface="Times New Roman" panose="02020603050405020304" pitchFamily="18" charset="0"/>
              </a:rPr>
              <a:t>.”</a:t>
            </a:r>
          </a:p>
          <a:p>
            <a:r>
              <a:rPr lang="en-US" sz="3600" dirty="0">
                <a:latin typeface="Constantia" panose="02030602050306030303" pitchFamily="18" charset="0"/>
                <a:cs typeface="Times New Roman" panose="02020603050405020304" pitchFamily="18" charset="0"/>
              </a:rPr>
              <a:t>The angels giving the greetings of peace during the Night of Al-</a:t>
            </a:r>
            <a:r>
              <a:rPr lang="en-US" sz="3600" dirty="0" err="1">
                <a:latin typeface="Constantia" panose="02030602050306030303" pitchFamily="18" charset="0"/>
                <a:cs typeface="Times New Roman" panose="02020603050405020304" pitchFamily="18" charset="0"/>
              </a:rPr>
              <a:t>Qadr</a:t>
            </a:r>
            <a:r>
              <a:rPr lang="en-US" sz="3600" dirty="0">
                <a:latin typeface="Constantia" panose="02030602050306030303" pitchFamily="18" charset="0"/>
                <a:cs typeface="Times New Roman" panose="02020603050405020304" pitchFamily="18" charset="0"/>
              </a:rPr>
              <a:t> to the </a:t>
            </a:r>
            <a:r>
              <a:rPr lang="en-US" sz="3600" dirty="0" smtClean="0">
                <a:latin typeface="Constantia" panose="02030602050306030303" pitchFamily="18" charset="0"/>
                <a:cs typeface="Times New Roman" panose="02020603050405020304" pitchFamily="18" charset="0"/>
              </a:rPr>
              <a:t>worshippers </a:t>
            </a:r>
            <a:r>
              <a:rPr lang="en-US" sz="3600" dirty="0">
                <a:latin typeface="Constantia" panose="02030602050306030303" pitchFamily="18" charset="0"/>
                <a:cs typeface="Times New Roman" panose="02020603050405020304" pitchFamily="18" charset="0"/>
              </a:rPr>
              <a:t>until the coming of </a:t>
            </a:r>
            <a:r>
              <a:rPr lang="en-US" sz="3600" dirty="0" err="1">
                <a:latin typeface="Constantia" panose="02030602050306030303" pitchFamily="18" charset="0"/>
                <a:cs typeface="Times New Roman" panose="02020603050405020304" pitchFamily="18" charset="0"/>
              </a:rPr>
              <a:t>Fajr</a:t>
            </a:r>
            <a:r>
              <a:rPr lang="en-US" sz="3600" dirty="0">
                <a:latin typeface="Constantia" panose="02030602050306030303" pitchFamily="18" charset="0"/>
                <a:cs typeface="Times New Roman" panose="02020603050405020304" pitchFamily="18" charset="0"/>
              </a:rPr>
              <a:t> (dawn</a:t>
            </a:r>
            <a:r>
              <a:rPr lang="en-US" sz="3600" dirty="0" smtClean="0">
                <a:latin typeface="Constantia" panose="02030602050306030303" pitchFamily="18" charset="0"/>
                <a:cs typeface="Times New Roman" panose="02020603050405020304" pitchFamily="18" charset="0"/>
              </a:rPr>
              <a:t>)</a:t>
            </a:r>
          </a:p>
          <a:p>
            <a:r>
              <a:rPr lang="en-US" sz="3600" dirty="0">
                <a:latin typeface="Constantia" panose="02030602050306030303" pitchFamily="18" charset="0"/>
                <a:cs typeface="Times New Roman" panose="02020603050405020304" pitchFamily="18" charset="0"/>
              </a:rPr>
              <a:t>The angels pass by the believers doing worship and give Salaam [prayers of peace] to every single one of them </a:t>
            </a:r>
            <a:r>
              <a:rPr lang="en-US" sz="3600" dirty="0" smtClean="0">
                <a:latin typeface="Constantia" panose="02030602050306030303" pitchFamily="18" charset="0"/>
                <a:cs typeface="Times New Roman" panose="02020603050405020304" pitchFamily="18" charset="0"/>
              </a:rPr>
              <a:t>individually – What an honor!</a:t>
            </a:r>
          </a:p>
        </p:txBody>
      </p:sp>
      <p:pic>
        <p:nvPicPr>
          <p:cNvPr id="4" name="Picture 2" descr="Miftaah Institut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44178" y="0"/>
            <a:ext cx="1643063" cy="103403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01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22" t="4275" r="3127" b="4826"/>
          <a:stretch/>
        </p:blipFill>
        <p:spPr bwMode="auto">
          <a:xfrm>
            <a:off x="2756849" y="791571"/>
            <a:ext cx="7342496" cy="5513695"/>
          </a:xfrm>
          <a:prstGeom prst="rect">
            <a:avLst/>
          </a:prstGeom>
          <a:ln w="228600" cap="sq" cmpd="thickThin">
            <a:solidFill>
              <a:schemeClr val="accent1"/>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 name="Picture 2" descr="Miftaah Institute">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44178" y="0"/>
            <a:ext cx="1643063" cy="103403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30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3408"/>
            <a:ext cx="10018713" cy="1752599"/>
          </a:xfrm>
        </p:spPr>
        <p:txBody>
          <a:bodyPr/>
          <a:lstStyle/>
          <a:p>
            <a:r>
              <a:rPr lang="en-US" b="1" dirty="0">
                <a:latin typeface="Constantia" panose="02030602050306030303" pitchFamily="18" charset="0"/>
              </a:rPr>
              <a:t>Surah al-</a:t>
            </a:r>
            <a:r>
              <a:rPr lang="en-US" b="1" dirty="0" err="1">
                <a:latin typeface="Constantia" panose="02030602050306030303" pitchFamily="18" charset="0"/>
              </a:rPr>
              <a:t>Qadr</a:t>
            </a:r>
            <a:r>
              <a:rPr lang="en-US" b="1" dirty="0">
                <a:latin typeface="Constantia" panose="02030602050306030303" pitchFamily="18" charset="0"/>
              </a:rPr>
              <a:t> - Power</a:t>
            </a:r>
            <a:r>
              <a:rPr lang="en-US" b="1" dirty="0" smtClean="0">
                <a:latin typeface="Constantia" panose="02030602050306030303" pitchFamily="18" charset="0"/>
              </a:rPr>
              <a:t/>
            </a:r>
            <a:br>
              <a:rPr lang="en-US" b="1" dirty="0" smtClean="0">
                <a:latin typeface="Constantia" panose="02030602050306030303" pitchFamily="18" charset="0"/>
              </a:rPr>
            </a:br>
            <a:r>
              <a:rPr lang="en-US" dirty="0" smtClean="0">
                <a:latin typeface="Constantia" panose="02030602050306030303" pitchFamily="18" charset="0"/>
              </a:rPr>
              <a:t>Word by Word Translation</a:t>
            </a:r>
            <a:endParaRPr lang="en-US" dirty="0">
              <a:latin typeface="Constantia" panose="02030602050306030303" pitchFamily="18" charset="0"/>
            </a:endParaRPr>
          </a:p>
        </p:txBody>
      </p:sp>
      <p:pic>
        <p:nvPicPr>
          <p:cNvPr id="4" name="Picture 2" descr="Miftaah Institut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44178" y="0"/>
            <a:ext cx="1643063" cy="103403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4"/>
          <a:srcRect l="11831" t="20079" r="44226" b="16791"/>
          <a:stretch/>
        </p:blipFill>
        <p:spPr>
          <a:xfrm>
            <a:off x="3708544" y="1880315"/>
            <a:ext cx="5570245" cy="4499045"/>
          </a:xfrm>
          <a:prstGeom prst="rect">
            <a:avLst/>
          </a:prstGeom>
          <a:ln w="228600" cap="sq" cmpd="thickThin">
            <a:solidFill>
              <a:schemeClr val="accent1"/>
            </a:solidFill>
            <a:prstDash val="solid"/>
            <a:miter lim="800000"/>
          </a:ln>
          <a:effectLst>
            <a:innerShdw blurRad="76200">
              <a:srgbClr val="000000"/>
            </a:innerShdw>
          </a:effectLst>
        </p:spPr>
      </p:pic>
    </p:spTree>
    <p:extLst>
      <p:ext uri="{BB962C8B-B14F-4D97-AF65-F5344CB8AC3E}">
        <p14:creationId xmlns:p14="http://schemas.microsoft.com/office/powerpoint/2010/main" val="35896883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244" y="-4"/>
            <a:ext cx="11576956" cy="1752599"/>
          </a:xfrm>
        </p:spPr>
        <p:txBody>
          <a:bodyPr/>
          <a:lstStyle/>
          <a:p>
            <a:r>
              <a:rPr lang="en-US" b="1" dirty="0">
                <a:latin typeface="Constantia" panose="02030602050306030303" pitchFamily="18" charset="0"/>
              </a:rPr>
              <a:t>Surah al-</a:t>
            </a:r>
            <a:r>
              <a:rPr lang="en-US" b="1" dirty="0" err="1">
                <a:latin typeface="Constantia" panose="02030602050306030303" pitchFamily="18" charset="0"/>
              </a:rPr>
              <a:t>Qadr</a:t>
            </a:r>
            <a:r>
              <a:rPr lang="en-US" b="1" dirty="0">
                <a:latin typeface="Constantia" panose="02030602050306030303" pitchFamily="18" charset="0"/>
              </a:rPr>
              <a:t> - Power</a:t>
            </a:r>
            <a:endParaRPr lang="en-US" dirty="0">
              <a:latin typeface="Constantia" panose="02030602050306030303" pitchFamily="18" charset="0"/>
            </a:endParaRPr>
          </a:p>
        </p:txBody>
      </p:sp>
      <p:pic>
        <p:nvPicPr>
          <p:cNvPr id="5" name="Picture 2" descr="Miftaah Institut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44178" y="0"/>
            <a:ext cx="1643063" cy="103403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4"/>
          <a:srcRect l="2536" t="20456" r="35141" b="32009"/>
          <a:stretch/>
        </p:blipFill>
        <p:spPr>
          <a:xfrm>
            <a:off x="1428475" y="1752595"/>
            <a:ext cx="9340494" cy="4005330"/>
          </a:xfrm>
          <a:prstGeom prst="rect">
            <a:avLst/>
          </a:prstGeom>
          <a:ln w="228600" cap="sq" cmpd="thickThin">
            <a:solidFill>
              <a:schemeClr val="accent1"/>
            </a:solidFill>
            <a:prstDash val="solid"/>
            <a:miter lim="800000"/>
          </a:ln>
          <a:effectLst>
            <a:innerShdw blurRad="76200">
              <a:srgbClr val="000000"/>
            </a:innerShdw>
          </a:effectLst>
        </p:spPr>
      </p:pic>
    </p:spTree>
    <p:extLst>
      <p:ext uri="{BB962C8B-B14F-4D97-AF65-F5344CB8AC3E}">
        <p14:creationId xmlns:p14="http://schemas.microsoft.com/office/powerpoint/2010/main" val="105351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0"/>
            <a:ext cx="10018713" cy="1752599"/>
          </a:xfrm>
        </p:spPr>
        <p:txBody>
          <a:bodyPr/>
          <a:lstStyle/>
          <a:p>
            <a:r>
              <a:rPr lang="en-US" b="1" dirty="0" smtClean="0">
                <a:latin typeface="Constantia" panose="02030602050306030303" pitchFamily="18" charset="0"/>
              </a:rPr>
              <a:t>Surah al-</a:t>
            </a:r>
            <a:r>
              <a:rPr lang="en-US" b="1" dirty="0" err="1" smtClean="0">
                <a:latin typeface="Constantia" panose="02030602050306030303" pitchFamily="18" charset="0"/>
              </a:rPr>
              <a:t>Qadr</a:t>
            </a:r>
            <a:r>
              <a:rPr lang="en-US" b="1" dirty="0" smtClean="0">
                <a:latin typeface="Constantia" panose="02030602050306030303" pitchFamily="18" charset="0"/>
              </a:rPr>
              <a:t> - Power</a:t>
            </a:r>
            <a:endParaRPr lang="en-US" dirty="0">
              <a:latin typeface="Constantia" panose="02030602050306030303" pitchFamily="18" charset="0"/>
            </a:endParaRPr>
          </a:p>
        </p:txBody>
      </p:sp>
      <p:sp>
        <p:nvSpPr>
          <p:cNvPr id="3" name="Content Placeholder 2"/>
          <p:cNvSpPr>
            <a:spLocks noGrp="1"/>
          </p:cNvSpPr>
          <p:nvPr>
            <p:ph idx="1"/>
          </p:nvPr>
        </p:nvSpPr>
        <p:spPr>
          <a:xfrm>
            <a:off x="696036" y="1371601"/>
            <a:ext cx="10985102" cy="5286374"/>
          </a:xfrm>
        </p:spPr>
        <p:txBody>
          <a:bodyPr>
            <a:noAutofit/>
          </a:bodyPr>
          <a:lstStyle/>
          <a:p>
            <a:pPr>
              <a:buClrTx/>
              <a:buFont typeface="Wingdings" panose="05000000000000000000" pitchFamily="2" charset="2"/>
              <a:buChar char="Ø"/>
            </a:pPr>
            <a:r>
              <a:rPr lang="en-US" sz="2800" b="1" dirty="0">
                <a:latin typeface="Constantia" panose="02030602050306030303" pitchFamily="18" charset="0"/>
              </a:rPr>
              <a:t>Period of Revelation: </a:t>
            </a:r>
            <a:r>
              <a:rPr lang="en-US" sz="2800" dirty="0" err="1" smtClean="0">
                <a:latin typeface="Constantia" panose="02030602050306030303" pitchFamily="18" charset="0"/>
              </a:rPr>
              <a:t>Makkan</a:t>
            </a:r>
            <a:endParaRPr lang="en-US" sz="2800" dirty="0" smtClean="0">
              <a:latin typeface="Constantia" panose="02030602050306030303" pitchFamily="18" charset="0"/>
            </a:endParaRPr>
          </a:p>
          <a:p>
            <a:pPr>
              <a:buClrTx/>
              <a:buFont typeface="Wingdings" panose="05000000000000000000" pitchFamily="2" charset="2"/>
              <a:buChar char="Ø"/>
            </a:pPr>
            <a:r>
              <a:rPr lang="en-US" sz="2800" b="1" dirty="0">
                <a:latin typeface="Constantia" panose="02030602050306030303" pitchFamily="18" charset="0"/>
              </a:rPr>
              <a:t>Surah Number: </a:t>
            </a:r>
            <a:r>
              <a:rPr lang="en-US" sz="2800" dirty="0" smtClean="0">
                <a:latin typeface="Constantia" panose="02030602050306030303" pitchFamily="18" charset="0"/>
              </a:rPr>
              <a:t>97</a:t>
            </a:r>
          </a:p>
          <a:p>
            <a:pPr>
              <a:buClrTx/>
              <a:buFont typeface="Wingdings" panose="05000000000000000000" pitchFamily="2" charset="2"/>
              <a:buChar char="Ø"/>
            </a:pPr>
            <a:r>
              <a:rPr lang="en-US" sz="2800" b="1" dirty="0">
                <a:latin typeface="Constantia" panose="02030602050306030303" pitchFamily="18" charset="0"/>
              </a:rPr>
              <a:t>Order of Revelation</a:t>
            </a:r>
            <a:r>
              <a:rPr lang="en-US" sz="2800" b="1" dirty="0" smtClean="0">
                <a:latin typeface="Constantia" panose="02030602050306030303" pitchFamily="18" charset="0"/>
              </a:rPr>
              <a:t>: </a:t>
            </a:r>
            <a:r>
              <a:rPr lang="en-US" sz="2800" dirty="0" smtClean="0">
                <a:latin typeface="Constantia" panose="02030602050306030303" pitchFamily="18" charset="0"/>
              </a:rPr>
              <a:t>25</a:t>
            </a:r>
          </a:p>
          <a:p>
            <a:pPr>
              <a:buClrTx/>
              <a:buFont typeface="Wingdings" panose="05000000000000000000" pitchFamily="2" charset="2"/>
              <a:buChar char="Ø"/>
            </a:pPr>
            <a:r>
              <a:rPr lang="en-US" sz="2800" b="1" dirty="0">
                <a:latin typeface="Constantia" panose="02030602050306030303" pitchFamily="18" charset="0"/>
              </a:rPr>
              <a:t>Theme and Subject Matter:</a:t>
            </a:r>
          </a:p>
          <a:p>
            <a:pPr lvl="1">
              <a:buClrTx/>
              <a:buFont typeface="Wingdings" panose="05000000000000000000" pitchFamily="2" charset="2"/>
              <a:buChar char="Ø"/>
            </a:pPr>
            <a:r>
              <a:rPr lang="en-US" sz="2800" dirty="0" smtClean="0">
                <a:latin typeface="Constantia" panose="02030602050306030303" pitchFamily="18" charset="0"/>
              </a:rPr>
              <a:t>This </a:t>
            </a:r>
            <a:r>
              <a:rPr lang="en-US" sz="2800" dirty="0">
                <a:latin typeface="Constantia" panose="02030602050306030303" pitchFamily="18" charset="0"/>
              </a:rPr>
              <a:t>Surah is to acquaint man with the value, </a:t>
            </a:r>
            <a:r>
              <a:rPr lang="en-US" sz="2800" dirty="0" smtClean="0">
                <a:latin typeface="Constantia" panose="02030602050306030303" pitchFamily="18" charset="0"/>
              </a:rPr>
              <a:t>worth of the Quran </a:t>
            </a:r>
          </a:p>
          <a:p>
            <a:pPr lvl="1">
              <a:buClrTx/>
              <a:buFont typeface="Wingdings" panose="05000000000000000000" pitchFamily="2" charset="2"/>
              <a:buChar char="Ø"/>
            </a:pPr>
            <a:r>
              <a:rPr lang="en-US" sz="2800" dirty="0" smtClean="0">
                <a:latin typeface="Constantia" panose="02030602050306030303" pitchFamily="18" charset="0"/>
              </a:rPr>
              <a:t>Importance </a:t>
            </a:r>
            <a:r>
              <a:rPr lang="en-US" sz="2800" dirty="0">
                <a:latin typeface="Constantia" panose="02030602050306030303" pitchFamily="18" charset="0"/>
              </a:rPr>
              <a:t>of the Qur'an</a:t>
            </a:r>
          </a:p>
          <a:p>
            <a:pPr lvl="1">
              <a:buClrTx/>
              <a:buFont typeface="Wingdings" panose="05000000000000000000" pitchFamily="2" charset="2"/>
              <a:buChar char="Ø"/>
            </a:pPr>
            <a:r>
              <a:rPr lang="en-US" sz="2800" dirty="0" smtClean="0">
                <a:latin typeface="Constantia" panose="02030602050306030303" pitchFamily="18" charset="0"/>
              </a:rPr>
              <a:t>The </a:t>
            </a:r>
            <a:r>
              <a:rPr lang="en-US" sz="2800" dirty="0">
                <a:latin typeface="Constantia" panose="02030602050306030303" pitchFamily="18" charset="0"/>
              </a:rPr>
              <a:t>Night of </a:t>
            </a:r>
            <a:r>
              <a:rPr lang="en-US" sz="2800" dirty="0" err="1">
                <a:latin typeface="Constantia" panose="02030602050306030303" pitchFamily="18" charset="0"/>
              </a:rPr>
              <a:t>Qadr</a:t>
            </a:r>
            <a:r>
              <a:rPr lang="en-US" sz="2800" dirty="0">
                <a:latin typeface="Constantia" panose="02030602050306030303" pitchFamily="18" charset="0"/>
              </a:rPr>
              <a:t> (destiny)</a:t>
            </a:r>
            <a:endParaRPr lang="en-US" sz="2800" dirty="0" smtClean="0">
              <a:latin typeface="Constantia" panose="02030602050306030303" pitchFamily="18" charset="0"/>
            </a:endParaRPr>
          </a:p>
        </p:txBody>
      </p:sp>
      <p:pic>
        <p:nvPicPr>
          <p:cNvPr id="4" name="Picture 2" descr="Miftaah Institut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44178" y="0"/>
            <a:ext cx="1643063" cy="103403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18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244" y="-4"/>
            <a:ext cx="11576956" cy="1752599"/>
          </a:xfrm>
        </p:spPr>
        <p:txBody>
          <a:bodyPr/>
          <a:lstStyle/>
          <a:p>
            <a:r>
              <a:rPr lang="en-US" b="1" dirty="0">
                <a:latin typeface="Constantia" panose="02030602050306030303" pitchFamily="18" charset="0"/>
              </a:rPr>
              <a:t>Surah al-</a:t>
            </a:r>
            <a:r>
              <a:rPr lang="en-US" b="1" dirty="0" err="1">
                <a:latin typeface="Constantia" panose="02030602050306030303" pitchFamily="18" charset="0"/>
              </a:rPr>
              <a:t>Qadr</a:t>
            </a:r>
            <a:r>
              <a:rPr lang="en-US" b="1" dirty="0">
                <a:latin typeface="Constantia" panose="02030602050306030303" pitchFamily="18" charset="0"/>
              </a:rPr>
              <a:t> - Power</a:t>
            </a:r>
            <a:r>
              <a:rPr lang="en-US" dirty="0" smtClean="0">
                <a:latin typeface="Constantia" panose="02030602050306030303" pitchFamily="18" charset="0"/>
              </a:rPr>
              <a:t/>
            </a:r>
            <a:br>
              <a:rPr lang="en-US" dirty="0" smtClean="0">
                <a:latin typeface="Constantia" panose="02030602050306030303" pitchFamily="18" charset="0"/>
              </a:rPr>
            </a:br>
            <a:r>
              <a:rPr lang="en-US" dirty="0" smtClean="0">
                <a:latin typeface="Constantia" panose="02030602050306030303" pitchFamily="18" charset="0"/>
              </a:rPr>
              <a:t>Ayah 1</a:t>
            </a:r>
            <a:endParaRPr lang="en-US" dirty="0">
              <a:latin typeface="Constantia" panose="02030602050306030303" pitchFamily="18" charset="0"/>
            </a:endParaRPr>
          </a:p>
        </p:txBody>
      </p:sp>
      <p:pic>
        <p:nvPicPr>
          <p:cNvPr id="4" name="Picture 3"/>
          <p:cNvPicPr>
            <a:picLocks noChangeAspect="1"/>
          </p:cNvPicPr>
          <p:nvPr/>
        </p:nvPicPr>
        <p:blipFill rotWithShape="1">
          <a:blip r:embed="rId2"/>
          <a:srcRect l="2536" t="20831" r="34824" b="35767"/>
          <a:stretch/>
        </p:blipFill>
        <p:spPr>
          <a:xfrm>
            <a:off x="875778" y="2086377"/>
            <a:ext cx="10445887" cy="4069140"/>
          </a:xfrm>
          <a:prstGeom prst="rect">
            <a:avLst/>
          </a:prstGeom>
          <a:ln w="228600" cap="sq" cmpd="thickThin">
            <a:solidFill>
              <a:schemeClr val="accent1"/>
            </a:solidFill>
            <a:prstDash val="solid"/>
            <a:miter lim="800000"/>
          </a:ln>
          <a:effectLst>
            <a:innerShdw blurRad="76200">
              <a:srgbClr val="000000"/>
            </a:innerShdw>
          </a:effectLst>
        </p:spPr>
      </p:pic>
      <p:pic>
        <p:nvPicPr>
          <p:cNvPr id="5" name="Picture 2" descr="Miftaah Institut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44178" y="0"/>
            <a:ext cx="1643063" cy="103403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71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9916" y="286555"/>
            <a:ext cx="10018713" cy="1752599"/>
          </a:xfrm>
        </p:spPr>
        <p:txBody>
          <a:bodyPr/>
          <a:lstStyle/>
          <a:p>
            <a:r>
              <a:rPr lang="en-US" b="1" dirty="0">
                <a:latin typeface="Constantia" panose="02030602050306030303" pitchFamily="18" charset="0"/>
              </a:rPr>
              <a:t>Surah al-</a:t>
            </a:r>
            <a:r>
              <a:rPr lang="en-US" b="1" dirty="0" err="1">
                <a:latin typeface="Constantia" panose="02030602050306030303" pitchFamily="18" charset="0"/>
              </a:rPr>
              <a:t>Qadr</a:t>
            </a:r>
            <a:r>
              <a:rPr lang="en-US" b="1" dirty="0">
                <a:latin typeface="Constantia" panose="02030602050306030303" pitchFamily="18" charset="0"/>
              </a:rPr>
              <a:t> - Power</a:t>
            </a:r>
            <a:r>
              <a:rPr lang="en-US" dirty="0" smtClean="0">
                <a:latin typeface="Constantia" panose="02030602050306030303" pitchFamily="18" charset="0"/>
              </a:rPr>
              <a:t/>
            </a:r>
            <a:br>
              <a:rPr lang="en-US" dirty="0" smtClean="0">
                <a:latin typeface="Constantia" panose="02030602050306030303" pitchFamily="18" charset="0"/>
              </a:rPr>
            </a:br>
            <a:r>
              <a:rPr lang="en-US" dirty="0" smtClean="0">
                <a:latin typeface="Constantia" panose="02030602050306030303" pitchFamily="18" charset="0"/>
              </a:rPr>
              <a:t>What is the meaning of </a:t>
            </a:r>
            <a:r>
              <a:rPr lang="en-US" dirty="0" err="1" smtClean="0">
                <a:latin typeface="Constantia" panose="02030602050306030303" pitchFamily="18" charset="0"/>
              </a:rPr>
              <a:t>Qadr</a:t>
            </a:r>
            <a:r>
              <a:rPr lang="en-US" dirty="0" smtClean="0">
                <a:latin typeface="Constantia" panose="02030602050306030303" pitchFamily="18" charset="0"/>
              </a:rPr>
              <a:t>?</a:t>
            </a:r>
            <a:endParaRPr lang="en-US" dirty="0">
              <a:latin typeface="Constantia" panose="02030602050306030303" pitchFamily="18" charset="0"/>
            </a:endParaRPr>
          </a:p>
        </p:txBody>
      </p:sp>
      <p:sp>
        <p:nvSpPr>
          <p:cNvPr id="3" name="Content Placeholder 2"/>
          <p:cNvSpPr>
            <a:spLocks noGrp="1"/>
          </p:cNvSpPr>
          <p:nvPr>
            <p:ph idx="1"/>
          </p:nvPr>
        </p:nvSpPr>
        <p:spPr>
          <a:xfrm>
            <a:off x="1419916" y="2240924"/>
            <a:ext cx="10544557" cy="4327301"/>
          </a:xfrm>
        </p:spPr>
        <p:txBody>
          <a:bodyPr>
            <a:noAutofit/>
          </a:bodyPr>
          <a:lstStyle/>
          <a:p>
            <a:r>
              <a:rPr lang="en-US" sz="3200" b="1" u="sng" dirty="0" err="1">
                <a:latin typeface="Constantia" panose="02030602050306030303" pitchFamily="18" charset="0"/>
              </a:rPr>
              <a:t>Qadr</a:t>
            </a:r>
            <a:r>
              <a:rPr lang="en-US" sz="3200" dirty="0">
                <a:latin typeface="Constantia" panose="02030602050306030303" pitchFamily="18" charset="0"/>
              </a:rPr>
              <a:t> - </a:t>
            </a:r>
            <a:r>
              <a:rPr lang="en-US" sz="3200" dirty="0" smtClean="0">
                <a:latin typeface="Constantia" panose="02030602050306030303" pitchFamily="18" charset="0"/>
              </a:rPr>
              <a:t>Commonly </a:t>
            </a:r>
            <a:r>
              <a:rPr lang="en-US" sz="3200" dirty="0">
                <a:latin typeface="Constantia" panose="02030602050306030303" pitchFamily="18" charset="0"/>
              </a:rPr>
              <a:t>translated as </a:t>
            </a:r>
            <a:r>
              <a:rPr lang="en-US" sz="3200" i="1" dirty="0">
                <a:latin typeface="Constantia" panose="02030602050306030303" pitchFamily="18" charset="0"/>
              </a:rPr>
              <a:t>'Night of Power</a:t>
            </a:r>
            <a:r>
              <a:rPr lang="en-US" sz="3200" i="1" dirty="0" smtClean="0">
                <a:latin typeface="Constantia" panose="02030602050306030303" pitchFamily="18" charset="0"/>
              </a:rPr>
              <a:t>'.</a:t>
            </a:r>
            <a:r>
              <a:rPr lang="en-US" sz="3200" dirty="0" smtClean="0">
                <a:latin typeface="Constantia" panose="02030602050306030303" pitchFamily="18" charset="0"/>
              </a:rPr>
              <a:t> </a:t>
            </a:r>
          </a:p>
          <a:p>
            <a:pPr marL="514350" indent="-514350">
              <a:buFont typeface="+mj-lt"/>
              <a:buAutoNum type="arabicPeriod"/>
            </a:pPr>
            <a:r>
              <a:rPr lang="en-US" sz="3200" dirty="0" smtClean="0">
                <a:latin typeface="Constantia" panose="02030602050306030303" pitchFamily="18" charset="0"/>
              </a:rPr>
              <a:t>Because </a:t>
            </a:r>
            <a:r>
              <a:rPr lang="en-US" sz="3200" dirty="0" err="1">
                <a:latin typeface="Constantia" panose="02030602050306030303" pitchFamily="18" charset="0"/>
              </a:rPr>
              <a:t>Qadr</a:t>
            </a:r>
            <a:r>
              <a:rPr lang="en-US" sz="3200" dirty="0">
                <a:latin typeface="Constantia" panose="02030602050306030303" pitchFamily="18" charset="0"/>
              </a:rPr>
              <a:t> means </a:t>
            </a:r>
            <a:r>
              <a:rPr lang="en-US" sz="3200" b="1" dirty="0">
                <a:latin typeface="Constantia" panose="02030602050306030303" pitchFamily="18" charset="0"/>
              </a:rPr>
              <a:t>Estimation and </a:t>
            </a:r>
            <a:r>
              <a:rPr lang="en-US" sz="3200" b="1" dirty="0" smtClean="0">
                <a:latin typeface="Constantia" panose="02030602050306030303" pitchFamily="18" charset="0"/>
              </a:rPr>
              <a:t>Determination</a:t>
            </a:r>
            <a:r>
              <a:rPr lang="en-US" sz="3200" dirty="0" smtClean="0">
                <a:latin typeface="Constantia" panose="02030602050306030303" pitchFamily="18" charset="0"/>
              </a:rPr>
              <a:t>. - Allah </a:t>
            </a:r>
            <a:r>
              <a:rPr lang="en-US" sz="3200" dirty="0">
                <a:latin typeface="Constantia" panose="02030602050306030303" pitchFamily="18" charset="0"/>
              </a:rPr>
              <a:t>knows everything, so </a:t>
            </a:r>
            <a:r>
              <a:rPr lang="en-US" sz="3200" u="sng" dirty="0">
                <a:latin typeface="Constantia" panose="02030602050306030303" pitchFamily="18" charset="0"/>
              </a:rPr>
              <a:t>He informs His angels what He has decreed for the people</a:t>
            </a:r>
            <a:r>
              <a:rPr lang="en-US" sz="3200" dirty="0">
                <a:latin typeface="Constantia" panose="02030602050306030303" pitchFamily="18" charset="0"/>
              </a:rPr>
              <a:t> for this upcoming </a:t>
            </a:r>
            <a:r>
              <a:rPr lang="en-US" sz="3200" dirty="0" smtClean="0">
                <a:latin typeface="Constantia" panose="02030602050306030303" pitchFamily="18" charset="0"/>
              </a:rPr>
              <a:t>year.</a:t>
            </a:r>
          </a:p>
          <a:p>
            <a:pPr marL="514350" indent="-514350">
              <a:buFont typeface="+mj-lt"/>
              <a:buAutoNum type="arabicPeriod"/>
            </a:pPr>
            <a:r>
              <a:rPr lang="en-US" sz="3200" dirty="0" err="1" smtClean="0">
                <a:latin typeface="Constantia" panose="02030602050306030303" pitchFamily="18" charset="0"/>
              </a:rPr>
              <a:t>Qadr</a:t>
            </a:r>
            <a:r>
              <a:rPr lang="en-US" sz="3200" dirty="0" smtClean="0">
                <a:latin typeface="Constantia" panose="02030602050306030303" pitchFamily="18" charset="0"/>
              </a:rPr>
              <a:t> </a:t>
            </a:r>
            <a:r>
              <a:rPr lang="en-US" sz="3200" dirty="0">
                <a:latin typeface="Constantia" panose="02030602050306030303" pitchFamily="18" charset="0"/>
              </a:rPr>
              <a:t>-</a:t>
            </a:r>
            <a:r>
              <a:rPr lang="en-US" sz="3200" b="1" dirty="0">
                <a:latin typeface="Constantia" panose="02030602050306030303" pitchFamily="18" charset="0"/>
              </a:rPr>
              <a:t> nobility/honor/dignity </a:t>
            </a:r>
            <a:r>
              <a:rPr lang="en-US" sz="3200" dirty="0">
                <a:latin typeface="Constantia" panose="02030602050306030303" pitchFamily="18" charset="0"/>
              </a:rPr>
              <a:t>- because of the </a:t>
            </a:r>
            <a:r>
              <a:rPr lang="en-US" sz="3200" u="sng" dirty="0">
                <a:latin typeface="Constantia" panose="02030602050306030303" pitchFamily="18" charset="0"/>
              </a:rPr>
              <a:t>Night's </a:t>
            </a:r>
            <a:r>
              <a:rPr lang="en-US" sz="3200" u="sng" dirty="0" smtClean="0">
                <a:latin typeface="Constantia" panose="02030602050306030303" pitchFamily="18" charset="0"/>
              </a:rPr>
              <a:t>Dignity</a:t>
            </a:r>
            <a:endParaRPr lang="en-US" sz="3200" dirty="0" smtClean="0">
              <a:latin typeface="Constantia" panose="02030602050306030303" pitchFamily="18" charset="0"/>
            </a:endParaRPr>
          </a:p>
          <a:p>
            <a:pPr marL="514350" indent="-514350">
              <a:buFont typeface="+mj-lt"/>
              <a:buAutoNum type="arabicPeriod"/>
            </a:pPr>
            <a:r>
              <a:rPr lang="en-US" sz="3200" dirty="0" err="1" smtClean="0">
                <a:latin typeface="Constantia" panose="02030602050306030303" pitchFamily="18" charset="0"/>
              </a:rPr>
              <a:t>Qadr</a:t>
            </a:r>
            <a:r>
              <a:rPr lang="en-US" sz="3200" dirty="0" smtClean="0">
                <a:latin typeface="Constantia" panose="02030602050306030303" pitchFamily="18" charset="0"/>
              </a:rPr>
              <a:t> </a:t>
            </a:r>
            <a:r>
              <a:rPr lang="en-US" sz="3200" dirty="0">
                <a:latin typeface="Constantia" panose="02030602050306030303" pitchFamily="18" charset="0"/>
              </a:rPr>
              <a:t>- </a:t>
            </a:r>
            <a:r>
              <a:rPr lang="en-US" sz="3200" b="1" dirty="0">
                <a:latin typeface="Constantia" panose="02030602050306030303" pitchFamily="18" charset="0"/>
              </a:rPr>
              <a:t>to Appreciate </a:t>
            </a:r>
            <a:r>
              <a:rPr lang="en-US" sz="3200" dirty="0">
                <a:latin typeface="Constantia" panose="02030602050306030303" pitchFamily="18" charset="0"/>
              </a:rPr>
              <a:t>- in this Night those who obey Allah, Allah really Appreciates it. He counts this night as more than 1000 </a:t>
            </a:r>
            <a:r>
              <a:rPr lang="en-US" sz="3200" dirty="0" smtClean="0">
                <a:latin typeface="Constantia" panose="02030602050306030303" pitchFamily="18" charset="0"/>
              </a:rPr>
              <a:t>months</a:t>
            </a:r>
          </a:p>
        </p:txBody>
      </p:sp>
      <p:pic>
        <p:nvPicPr>
          <p:cNvPr id="4" name="Picture 2" descr="Miftaah Institut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44178" y="0"/>
            <a:ext cx="1643063" cy="103403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44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6100"/>
            <a:ext cx="10018713" cy="1752599"/>
          </a:xfrm>
        </p:spPr>
        <p:txBody>
          <a:bodyPr/>
          <a:lstStyle/>
          <a:p>
            <a:r>
              <a:rPr lang="en-US" b="1" dirty="0">
                <a:latin typeface="Constantia" panose="02030602050306030303" pitchFamily="18" charset="0"/>
              </a:rPr>
              <a:t>Surah al-</a:t>
            </a:r>
            <a:r>
              <a:rPr lang="en-US" b="1" dirty="0" err="1">
                <a:latin typeface="Constantia" panose="02030602050306030303" pitchFamily="18" charset="0"/>
              </a:rPr>
              <a:t>Qadr</a:t>
            </a:r>
            <a:r>
              <a:rPr lang="en-US" b="1" dirty="0">
                <a:latin typeface="Constantia" panose="02030602050306030303" pitchFamily="18" charset="0"/>
              </a:rPr>
              <a:t> - Power</a:t>
            </a:r>
            <a:r>
              <a:rPr lang="en-US" dirty="0" smtClean="0">
                <a:latin typeface="Constantia" panose="02030602050306030303" pitchFamily="18" charset="0"/>
              </a:rPr>
              <a:t/>
            </a:r>
            <a:br>
              <a:rPr lang="en-US" dirty="0" smtClean="0">
                <a:latin typeface="Constantia" panose="02030602050306030303" pitchFamily="18" charset="0"/>
              </a:rPr>
            </a:br>
            <a:r>
              <a:rPr lang="en-US" dirty="0" smtClean="0">
                <a:latin typeface="Constantia" panose="02030602050306030303" pitchFamily="18" charset="0"/>
              </a:rPr>
              <a:t>What is the meaning of </a:t>
            </a:r>
            <a:r>
              <a:rPr lang="en-US" dirty="0" err="1" smtClean="0">
                <a:latin typeface="Constantia" panose="02030602050306030303" pitchFamily="18" charset="0"/>
              </a:rPr>
              <a:t>Qadr</a:t>
            </a:r>
            <a:r>
              <a:rPr lang="en-US" dirty="0" smtClean="0">
                <a:latin typeface="Constantia" panose="02030602050306030303" pitchFamily="18" charset="0"/>
              </a:rPr>
              <a:t>?</a:t>
            </a:r>
            <a:endParaRPr lang="en-US" dirty="0">
              <a:latin typeface="Constantia" panose="02030602050306030303" pitchFamily="18" charset="0"/>
            </a:endParaRPr>
          </a:p>
        </p:txBody>
      </p:sp>
      <p:sp>
        <p:nvSpPr>
          <p:cNvPr id="3" name="Content Placeholder 2"/>
          <p:cNvSpPr>
            <a:spLocks noGrp="1"/>
          </p:cNvSpPr>
          <p:nvPr>
            <p:ph idx="1"/>
          </p:nvPr>
        </p:nvSpPr>
        <p:spPr>
          <a:xfrm>
            <a:off x="772737" y="2021984"/>
            <a:ext cx="11296962" cy="4649274"/>
          </a:xfrm>
        </p:spPr>
        <p:txBody>
          <a:bodyPr>
            <a:noAutofit/>
          </a:bodyPr>
          <a:lstStyle/>
          <a:p>
            <a:pPr marL="514350" indent="-514350">
              <a:buFont typeface="+mj-lt"/>
              <a:buAutoNum type="arabicPeriod" startAt="4"/>
            </a:pPr>
            <a:r>
              <a:rPr lang="en-US" sz="3200" dirty="0" err="1" smtClean="0">
                <a:latin typeface="Constantia" panose="02030602050306030303" pitchFamily="18" charset="0"/>
              </a:rPr>
              <a:t>Qadr</a:t>
            </a:r>
            <a:r>
              <a:rPr lang="en-US" sz="3200" dirty="0" smtClean="0">
                <a:latin typeface="Constantia" panose="02030602050306030303" pitchFamily="18" charset="0"/>
              </a:rPr>
              <a:t> </a:t>
            </a:r>
            <a:r>
              <a:rPr lang="en-US" sz="3200" dirty="0">
                <a:latin typeface="Constantia" panose="02030602050306030303" pitchFamily="18" charset="0"/>
              </a:rPr>
              <a:t>- </a:t>
            </a:r>
            <a:r>
              <a:rPr lang="en-US" sz="3200" b="1" dirty="0">
                <a:latin typeface="Constantia" panose="02030602050306030303" pitchFamily="18" charset="0"/>
              </a:rPr>
              <a:t>constriction / congestion / to be stuck in something.</a:t>
            </a:r>
            <a:r>
              <a:rPr lang="en-US" sz="3200" dirty="0">
                <a:latin typeface="Constantia" panose="02030602050306030303" pitchFamily="18" charset="0"/>
              </a:rPr>
              <a:t> [see al </a:t>
            </a:r>
            <a:r>
              <a:rPr lang="en-US" sz="3200" dirty="0" err="1">
                <a:latin typeface="Constantia" panose="02030602050306030303" pitchFamily="18" charset="0"/>
              </a:rPr>
              <a:t>Fajr</a:t>
            </a:r>
            <a:r>
              <a:rPr lang="en-US" sz="3200" dirty="0">
                <a:latin typeface="Constantia" panose="02030602050306030303" pitchFamily="18" charset="0"/>
              </a:rPr>
              <a:t> </a:t>
            </a:r>
            <a:r>
              <a:rPr lang="en-US" sz="3200" dirty="0">
                <a:latin typeface="Constantia" panose="02030602050306030303" pitchFamily="18" charset="0"/>
                <a:hlinkClick r:id="rId2"/>
              </a:rPr>
              <a:t>89:16</a:t>
            </a:r>
            <a:r>
              <a:rPr lang="en-US" sz="3200" dirty="0">
                <a:latin typeface="Constantia" panose="02030602050306030303" pitchFamily="18" charset="0"/>
              </a:rPr>
              <a:t>]</a:t>
            </a:r>
            <a:br>
              <a:rPr lang="en-US" sz="3200" dirty="0">
                <a:latin typeface="Constantia" panose="02030602050306030303" pitchFamily="18" charset="0"/>
              </a:rPr>
            </a:br>
            <a:r>
              <a:rPr lang="en-US" sz="3200" dirty="0">
                <a:latin typeface="Constantia" panose="02030602050306030303" pitchFamily="18" charset="0"/>
              </a:rPr>
              <a:t/>
            </a:r>
            <a:br>
              <a:rPr lang="en-US" sz="3200" dirty="0">
                <a:latin typeface="Constantia" panose="02030602050306030303" pitchFamily="18" charset="0"/>
              </a:rPr>
            </a:br>
            <a:r>
              <a:rPr lang="en-US" sz="3200" dirty="0" smtClean="0">
                <a:latin typeface="Constantia" panose="02030602050306030303" pitchFamily="18" charset="0"/>
              </a:rPr>
              <a:t>It's </a:t>
            </a:r>
            <a:r>
              <a:rPr lang="en-US" sz="3200" dirty="0">
                <a:latin typeface="Constantia" panose="02030602050306030303" pitchFamily="18" charset="0"/>
              </a:rPr>
              <a:t>called this because </a:t>
            </a:r>
            <a:r>
              <a:rPr lang="en-US" sz="3200" b="1" dirty="0">
                <a:latin typeface="Constantia" panose="02030602050306030303" pitchFamily="18" charset="0"/>
              </a:rPr>
              <a:t>SO many angels are sent down to the Earth on this Night, that the Earth is filled and congested / packed with angels</a:t>
            </a:r>
            <a:r>
              <a:rPr lang="en-US" sz="3200" dirty="0">
                <a:latin typeface="Constantia" panose="02030602050306030303" pitchFamily="18" charset="0"/>
              </a:rPr>
              <a:t> on this </a:t>
            </a:r>
            <a:r>
              <a:rPr lang="en-US" sz="3200" dirty="0" smtClean="0">
                <a:latin typeface="Constantia" panose="02030602050306030303" pitchFamily="18" charset="0"/>
              </a:rPr>
              <a:t>Night</a:t>
            </a:r>
          </a:p>
          <a:p>
            <a:pPr marL="514350" indent="-514350">
              <a:buFont typeface="+mj-lt"/>
              <a:buAutoNum type="arabicPeriod" startAt="4"/>
            </a:pPr>
            <a:r>
              <a:rPr lang="en-US" sz="3200" dirty="0" err="1" smtClean="0">
                <a:latin typeface="Constantia" panose="02030602050306030303" pitchFamily="18" charset="0"/>
              </a:rPr>
              <a:t>Qadr</a:t>
            </a:r>
            <a:r>
              <a:rPr lang="en-US" sz="3200" dirty="0" smtClean="0">
                <a:latin typeface="Constantia" panose="02030602050306030303" pitchFamily="18" charset="0"/>
              </a:rPr>
              <a:t> </a:t>
            </a:r>
            <a:r>
              <a:rPr lang="en-US" sz="3200" dirty="0">
                <a:latin typeface="Constantia" panose="02030602050306030303" pitchFamily="18" charset="0"/>
              </a:rPr>
              <a:t>- </a:t>
            </a:r>
            <a:r>
              <a:rPr lang="en-US" sz="3200" b="1" dirty="0" smtClean="0">
                <a:latin typeface="Constantia" panose="02030602050306030303" pitchFamily="18" charset="0"/>
              </a:rPr>
              <a:t>Power.</a:t>
            </a:r>
            <a:endParaRPr lang="en-US" sz="3200" dirty="0" smtClean="0">
              <a:latin typeface="Constantia" panose="02030602050306030303" pitchFamily="18" charset="0"/>
            </a:endParaRPr>
          </a:p>
          <a:p>
            <a:r>
              <a:rPr lang="en-US" sz="3200" dirty="0" smtClean="0">
                <a:latin typeface="Constantia" panose="02030602050306030303" pitchFamily="18" charset="0"/>
              </a:rPr>
              <a:t>All </a:t>
            </a:r>
            <a:r>
              <a:rPr lang="en-US" sz="3200" dirty="0">
                <a:latin typeface="Constantia" panose="02030602050306030303" pitchFamily="18" charset="0"/>
              </a:rPr>
              <a:t>these meanings are </a:t>
            </a:r>
            <a:r>
              <a:rPr lang="en-US" sz="3200" u="sng" dirty="0">
                <a:latin typeface="Constantia" panose="02030602050306030303" pitchFamily="18" charset="0"/>
              </a:rPr>
              <a:t>embedded within the one word</a:t>
            </a:r>
            <a:r>
              <a:rPr lang="en-US" sz="3200" dirty="0">
                <a:latin typeface="Constantia" panose="02030602050306030303" pitchFamily="18" charset="0"/>
              </a:rPr>
              <a:t>; </a:t>
            </a:r>
            <a:r>
              <a:rPr lang="en-US" sz="3200" b="1" dirty="0" err="1">
                <a:latin typeface="Constantia" panose="02030602050306030303" pitchFamily="18" charset="0"/>
              </a:rPr>
              <a:t>Qadr</a:t>
            </a:r>
            <a:r>
              <a:rPr lang="en-US" sz="3200" b="1" dirty="0">
                <a:latin typeface="Constantia" panose="02030602050306030303" pitchFamily="18" charset="0"/>
              </a:rPr>
              <a:t>.</a:t>
            </a:r>
            <a:r>
              <a:rPr lang="en-US" sz="3200" dirty="0">
                <a:latin typeface="Constantia" panose="02030602050306030303" pitchFamily="18" charset="0"/>
              </a:rPr>
              <a:t/>
            </a:r>
            <a:br>
              <a:rPr lang="en-US" sz="3200" dirty="0">
                <a:latin typeface="Constantia" panose="02030602050306030303" pitchFamily="18" charset="0"/>
              </a:rPr>
            </a:br>
            <a:endParaRPr lang="en-US" sz="3200" dirty="0">
              <a:latin typeface="Constantia" panose="02030602050306030303" pitchFamily="18" charset="0"/>
            </a:endParaRPr>
          </a:p>
        </p:txBody>
      </p:sp>
      <p:pic>
        <p:nvPicPr>
          <p:cNvPr id="4" name="Picture 2" descr="Miftaah Institut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44178" y="0"/>
            <a:ext cx="1643063" cy="103403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34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2.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1173</TotalTime>
  <Words>1758</Words>
  <Application>Microsoft Office PowerPoint</Application>
  <PresentationFormat>Widescreen</PresentationFormat>
  <Paragraphs>120</Paragraphs>
  <Slides>35</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Constantia</vt:lpstr>
      <vt:lpstr>Corbel</vt:lpstr>
      <vt:lpstr>Times New Roman</vt:lpstr>
      <vt:lpstr>Wingdings</vt:lpstr>
      <vt:lpstr>Parallax</vt:lpstr>
      <vt:lpstr>Tafseer Week 10  Surah al-Qadr - Power </vt:lpstr>
      <vt:lpstr>PowerPoint Presentation</vt:lpstr>
      <vt:lpstr>PowerPoint Presentation</vt:lpstr>
      <vt:lpstr>Surah al-Qadr - Power Word by Word Translation</vt:lpstr>
      <vt:lpstr>Surah al-Qadr - Power</vt:lpstr>
      <vt:lpstr>Surah al-Qadr - Power</vt:lpstr>
      <vt:lpstr>Surah al-Qadr - Power Ayah 1</vt:lpstr>
      <vt:lpstr>Surah al-Qadr - Power What is the meaning of Qadr?</vt:lpstr>
      <vt:lpstr>Surah al-Qadr - Power What is the meaning of Qadr?</vt:lpstr>
      <vt:lpstr>Surah al-Qadr - Power Why does Allah use the plural?</vt:lpstr>
      <vt:lpstr>The Virtues of the Night of Al-Qadr  (The Decree)</vt:lpstr>
      <vt:lpstr>The Virtues of the Night of Al-Qadr  (The Decree)</vt:lpstr>
      <vt:lpstr>Surah al-Qadr - Power Ayah 2</vt:lpstr>
      <vt:lpstr>Wisdom behind the Night of Qadr being repeated</vt:lpstr>
      <vt:lpstr>Surah al-Qadr - Power Ayah 3</vt:lpstr>
      <vt:lpstr>Why is Layla tul-Qadr hidden?</vt:lpstr>
      <vt:lpstr>When is Layla tul-Qadr?</vt:lpstr>
      <vt:lpstr>Signs of when Layla tul-Qadr is?</vt:lpstr>
      <vt:lpstr>Signs of when Layla tul-Qadr is?</vt:lpstr>
      <vt:lpstr>Signs of when Layla tul-Qadr is?</vt:lpstr>
      <vt:lpstr>Surah al-Qadr - Power Better Than a 1,000 Months</vt:lpstr>
      <vt:lpstr>Surah al-Qadr - Power Better Than a 1,000 Months</vt:lpstr>
      <vt:lpstr>Why a 1,000 Months?</vt:lpstr>
      <vt:lpstr>The Virtues of the Night of Al-Qadr  (The Decree)</vt:lpstr>
      <vt:lpstr>The Virtues of the Night of Al-Qadr  (The Decree)</vt:lpstr>
      <vt:lpstr>The Virtues of the Night of Al-Qadr  (The Decree)</vt:lpstr>
      <vt:lpstr>Surah al-Qadr - Power Ayah 4</vt:lpstr>
      <vt:lpstr>The Descent of the Angels and the Decree for Every Good during the Night of Al-Qadr</vt:lpstr>
      <vt:lpstr>Surah al-Qadr - Power Who is the Ruh?</vt:lpstr>
      <vt:lpstr>Surah al-Qadr - Power Ayah 4</vt:lpstr>
      <vt:lpstr>Surah al-Qadr - Power Why is Allah's permission mentioned?</vt:lpstr>
      <vt:lpstr>Surah al-Qadr - Power Why is Allah's permission mentioned?</vt:lpstr>
      <vt:lpstr>Surah al-Qadr - Power Ayah 5</vt:lpstr>
      <vt:lpstr>Peace Until Dawn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Hafsa Hussain</dc:creator>
  <cp:lastModifiedBy>Hafsa Hussain</cp:lastModifiedBy>
  <cp:revision>48</cp:revision>
  <dcterms:created xsi:type="dcterms:W3CDTF">2018-02-04T03:56:07Z</dcterms:created>
  <dcterms:modified xsi:type="dcterms:W3CDTF">2018-09-06T01:12:14Z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