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256" r:id="rId5"/>
    <p:sldId id="303" r:id="rId6"/>
    <p:sldId id="304" r:id="rId7"/>
    <p:sldId id="305" r:id="rId8"/>
    <p:sldId id="454" r:id="rId9"/>
    <p:sldId id="566" r:id="rId10"/>
    <p:sldId id="573" r:id="rId11"/>
    <p:sldId id="588" r:id="rId12"/>
    <p:sldId id="574" r:id="rId13"/>
    <p:sldId id="575" r:id="rId14"/>
    <p:sldId id="589" r:id="rId15"/>
    <p:sldId id="576" r:id="rId16"/>
    <p:sldId id="577" r:id="rId17"/>
    <p:sldId id="578" r:id="rId18"/>
    <p:sldId id="579" r:id="rId19"/>
    <p:sldId id="590" r:id="rId20"/>
    <p:sldId id="580" r:id="rId21"/>
    <p:sldId id="581" r:id="rId22"/>
    <p:sldId id="591" r:id="rId23"/>
    <p:sldId id="582" r:id="rId24"/>
    <p:sldId id="583" r:id="rId25"/>
    <p:sldId id="592" r:id="rId26"/>
    <p:sldId id="584" r:id="rId27"/>
    <p:sldId id="585" r:id="rId28"/>
    <p:sldId id="586" r:id="rId29"/>
    <p:sldId id="587" r:id="rId30"/>
    <p:sldId id="593" r:id="rId31"/>
    <p:sldId id="594" r:id="rId32"/>
    <p:sldId id="595" r:id="rId33"/>
    <p:sldId id="596" r:id="rId34"/>
    <p:sldId id="599" r:id="rId35"/>
    <p:sldId id="597" r:id="rId36"/>
    <p:sldId id="598" r:id="rId37"/>
    <p:sldId id="600" r:id="rId38"/>
    <p:sldId id="601" r:id="rId39"/>
    <p:sldId id="602" r:id="rId40"/>
    <p:sldId id="603" r:id="rId41"/>
    <p:sldId id="605" r:id="rId42"/>
    <p:sldId id="606" r:id="rId43"/>
    <p:sldId id="607" r:id="rId44"/>
    <p:sldId id="626" r:id="rId45"/>
    <p:sldId id="625" r:id="rId46"/>
    <p:sldId id="609" r:id="rId47"/>
    <p:sldId id="610" r:id="rId48"/>
    <p:sldId id="627" r:id="rId49"/>
    <p:sldId id="628" r:id="rId50"/>
    <p:sldId id="611" r:id="rId51"/>
    <p:sldId id="612" r:id="rId52"/>
    <p:sldId id="613" r:id="rId53"/>
    <p:sldId id="614" r:id="rId54"/>
    <p:sldId id="629" r:id="rId55"/>
    <p:sldId id="615" r:id="rId56"/>
    <p:sldId id="616" r:id="rId57"/>
    <p:sldId id="617" r:id="rId58"/>
    <p:sldId id="618" r:id="rId59"/>
    <p:sldId id="630" r:id="rId60"/>
    <p:sldId id="619" r:id="rId61"/>
    <p:sldId id="620" r:id="rId62"/>
    <p:sldId id="621" r:id="rId63"/>
    <p:sldId id="622" r:id="rId64"/>
    <p:sldId id="623" r:id="rId65"/>
    <p:sldId id="624" r:id="rId66"/>
    <p:sldId id="631" r:id="rId67"/>
    <p:sldId id="632" r:id="rId68"/>
    <p:sldId id="335" r:id="rId6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2" autoAdjust="0"/>
    <p:restoredTop sz="93896" autoAdjust="0"/>
  </p:normalViewPr>
  <p:slideViewPr>
    <p:cSldViewPr>
      <p:cViewPr varScale="1">
        <p:scale>
          <a:sx n="74" d="100"/>
          <a:sy n="74" d="100"/>
        </p:scale>
        <p:origin x="498" y="72"/>
      </p:cViewPr>
      <p:guideLst>
        <p:guide pos="3839"/>
        <p:guide orient="horz" pos="2160"/>
      </p:guideLst>
    </p:cSldViewPr>
  </p:slideViewPr>
  <p:notesTextViewPr>
    <p:cViewPr>
      <p:scale>
        <a:sx n="3" d="2"/>
        <a:sy n="3" d="2"/>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8/27/2018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dirty="0"/>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8/27/2018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dirty="0"/>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37AAC-BD81-4476-A948-294A4622E4D7}" type="slidenum">
              <a:rPr lang="en-US" smtClean="0"/>
              <a:t>3</a:t>
            </a:fld>
            <a:endParaRPr lang="en-US" dirty="0"/>
          </a:p>
        </p:txBody>
      </p:sp>
    </p:spTree>
    <p:extLst>
      <p:ext uri="{BB962C8B-B14F-4D97-AF65-F5344CB8AC3E}">
        <p14:creationId xmlns:p14="http://schemas.microsoft.com/office/powerpoint/2010/main" val="1569216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14</a:t>
            </a:fld>
            <a:endParaRPr lang="en-US" dirty="0"/>
          </a:p>
        </p:txBody>
      </p:sp>
    </p:spTree>
    <p:extLst>
      <p:ext uri="{BB962C8B-B14F-4D97-AF65-F5344CB8AC3E}">
        <p14:creationId xmlns:p14="http://schemas.microsoft.com/office/powerpoint/2010/main" val="2389207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15</a:t>
            </a:fld>
            <a:endParaRPr lang="en-US" dirty="0"/>
          </a:p>
        </p:txBody>
      </p:sp>
    </p:spTree>
    <p:extLst>
      <p:ext uri="{BB962C8B-B14F-4D97-AF65-F5344CB8AC3E}">
        <p14:creationId xmlns:p14="http://schemas.microsoft.com/office/powerpoint/2010/main" val="197224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16</a:t>
            </a:fld>
            <a:endParaRPr lang="en-US" dirty="0"/>
          </a:p>
        </p:txBody>
      </p:sp>
    </p:spTree>
    <p:extLst>
      <p:ext uri="{BB962C8B-B14F-4D97-AF65-F5344CB8AC3E}">
        <p14:creationId xmlns:p14="http://schemas.microsoft.com/office/powerpoint/2010/main" val="4286135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17</a:t>
            </a:fld>
            <a:endParaRPr lang="en-US" dirty="0"/>
          </a:p>
        </p:txBody>
      </p:sp>
    </p:spTree>
    <p:extLst>
      <p:ext uri="{BB962C8B-B14F-4D97-AF65-F5344CB8AC3E}">
        <p14:creationId xmlns:p14="http://schemas.microsoft.com/office/powerpoint/2010/main" val="360886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18</a:t>
            </a:fld>
            <a:endParaRPr lang="en-US" dirty="0"/>
          </a:p>
        </p:txBody>
      </p:sp>
    </p:spTree>
    <p:extLst>
      <p:ext uri="{BB962C8B-B14F-4D97-AF65-F5344CB8AC3E}">
        <p14:creationId xmlns:p14="http://schemas.microsoft.com/office/powerpoint/2010/main" val="25964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19</a:t>
            </a:fld>
            <a:endParaRPr lang="en-US" dirty="0"/>
          </a:p>
        </p:txBody>
      </p:sp>
    </p:spTree>
    <p:extLst>
      <p:ext uri="{BB962C8B-B14F-4D97-AF65-F5344CB8AC3E}">
        <p14:creationId xmlns:p14="http://schemas.microsoft.com/office/powerpoint/2010/main" val="502869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20</a:t>
            </a:fld>
            <a:endParaRPr lang="en-US" dirty="0"/>
          </a:p>
        </p:txBody>
      </p:sp>
    </p:spTree>
    <p:extLst>
      <p:ext uri="{BB962C8B-B14F-4D97-AF65-F5344CB8AC3E}">
        <p14:creationId xmlns:p14="http://schemas.microsoft.com/office/powerpoint/2010/main" val="411622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21</a:t>
            </a:fld>
            <a:endParaRPr lang="en-US" dirty="0"/>
          </a:p>
        </p:txBody>
      </p:sp>
    </p:spTree>
    <p:extLst>
      <p:ext uri="{BB962C8B-B14F-4D97-AF65-F5344CB8AC3E}">
        <p14:creationId xmlns:p14="http://schemas.microsoft.com/office/powerpoint/2010/main" val="295964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22</a:t>
            </a:fld>
            <a:endParaRPr lang="en-US" dirty="0"/>
          </a:p>
        </p:txBody>
      </p:sp>
    </p:spTree>
    <p:extLst>
      <p:ext uri="{BB962C8B-B14F-4D97-AF65-F5344CB8AC3E}">
        <p14:creationId xmlns:p14="http://schemas.microsoft.com/office/powerpoint/2010/main" val="2061599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23</a:t>
            </a:fld>
            <a:endParaRPr lang="en-US" dirty="0"/>
          </a:p>
        </p:txBody>
      </p:sp>
    </p:spTree>
    <p:extLst>
      <p:ext uri="{BB962C8B-B14F-4D97-AF65-F5344CB8AC3E}">
        <p14:creationId xmlns:p14="http://schemas.microsoft.com/office/powerpoint/2010/main" val="257998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a:t>
            </a:fld>
            <a:endParaRPr lang="en-US" dirty="0"/>
          </a:p>
        </p:txBody>
      </p:sp>
    </p:spTree>
    <p:extLst>
      <p:ext uri="{BB962C8B-B14F-4D97-AF65-F5344CB8AC3E}">
        <p14:creationId xmlns:p14="http://schemas.microsoft.com/office/powerpoint/2010/main" val="49270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24</a:t>
            </a:fld>
            <a:endParaRPr lang="en-US" dirty="0"/>
          </a:p>
        </p:txBody>
      </p:sp>
    </p:spTree>
    <p:extLst>
      <p:ext uri="{BB962C8B-B14F-4D97-AF65-F5344CB8AC3E}">
        <p14:creationId xmlns:p14="http://schemas.microsoft.com/office/powerpoint/2010/main" val="1335336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25</a:t>
            </a:fld>
            <a:endParaRPr lang="en-US" dirty="0"/>
          </a:p>
        </p:txBody>
      </p:sp>
    </p:spTree>
    <p:extLst>
      <p:ext uri="{BB962C8B-B14F-4D97-AF65-F5344CB8AC3E}">
        <p14:creationId xmlns:p14="http://schemas.microsoft.com/office/powerpoint/2010/main" val="163615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26</a:t>
            </a:fld>
            <a:endParaRPr lang="en-US" dirty="0"/>
          </a:p>
        </p:txBody>
      </p:sp>
    </p:spTree>
    <p:extLst>
      <p:ext uri="{BB962C8B-B14F-4D97-AF65-F5344CB8AC3E}">
        <p14:creationId xmlns:p14="http://schemas.microsoft.com/office/powerpoint/2010/main" val="1613644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27</a:t>
            </a:fld>
            <a:endParaRPr lang="en-US" dirty="0"/>
          </a:p>
        </p:txBody>
      </p:sp>
    </p:spTree>
    <p:extLst>
      <p:ext uri="{BB962C8B-B14F-4D97-AF65-F5344CB8AC3E}">
        <p14:creationId xmlns:p14="http://schemas.microsoft.com/office/powerpoint/2010/main" val="2605039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28</a:t>
            </a:fld>
            <a:endParaRPr lang="en-US" dirty="0"/>
          </a:p>
        </p:txBody>
      </p:sp>
    </p:spTree>
    <p:extLst>
      <p:ext uri="{BB962C8B-B14F-4D97-AF65-F5344CB8AC3E}">
        <p14:creationId xmlns:p14="http://schemas.microsoft.com/office/powerpoint/2010/main" val="3808693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29</a:t>
            </a:fld>
            <a:endParaRPr lang="en-US" dirty="0"/>
          </a:p>
        </p:txBody>
      </p:sp>
    </p:spTree>
    <p:extLst>
      <p:ext uri="{BB962C8B-B14F-4D97-AF65-F5344CB8AC3E}">
        <p14:creationId xmlns:p14="http://schemas.microsoft.com/office/powerpoint/2010/main" val="1669811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30</a:t>
            </a:fld>
            <a:endParaRPr lang="en-US" dirty="0"/>
          </a:p>
        </p:txBody>
      </p:sp>
    </p:spTree>
    <p:extLst>
      <p:ext uri="{BB962C8B-B14F-4D97-AF65-F5344CB8AC3E}">
        <p14:creationId xmlns:p14="http://schemas.microsoft.com/office/powerpoint/2010/main" val="2235828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31</a:t>
            </a:fld>
            <a:endParaRPr lang="en-US" dirty="0"/>
          </a:p>
        </p:txBody>
      </p:sp>
    </p:spTree>
    <p:extLst>
      <p:ext uri="{BB962C8B-B14F-4D97-AF65-F5344CB8AC3E}">
        <p14:creationId xmlns:p14="http://schemas.microsoft.com/office/powerpoint/2010/main" val="125324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32</a:t>
            </a:fld>
            <a:endParaRPr lang="en-US" dirty="0"/>
          </a:p>
        </p:txBody>
      </p:sp>
    </p:spTree>
    <p:extLst>
      <p:ext uri="{BB962C8B-B14F-4D97-AF65-F5344CB8AC3E}">
        <p14:creationId xmlns:p14="http://schemas.microsoft.com/office/powerpoint/2010/main" val="1499329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33</a:t>
            </a:fld>
            <a:endParaRPr lang="en-US" dirty="0"/>
          </a:p>
        </p:txBody>
      </p:sp>
    </p:spTree>
    <p:extLst>
      <p:ext uri="{BB962C8B-B14F-4D97-AF65-F5344CB8AC3E}">
        <p14:creationId xmlns:p14="http://schemas.microsoft.com/office/powerpoint/2010/main" val="182878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7</a:t>
            </a:fld>
            <a:endParaRPr lang="en-US" dirty="0"/>
          </a:p>
        </p:txBody>
      </p:sp>
    </p:spTree>
    <p:extLst>
      <p:ext uri="{BB962C8B-B14F-4D97-AF65-F5344CB8AC3E}">
        <p14:creationId xmlns:p14="http://schemas.microsoft.com/office/powerpoint/2010/main" val="3931218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34</a:t>
            </a:fld>
            <a:endParaRPr lang="en-US" dirty="0"/>
          </a:p>
        </p:txBody>
      </p:sp>
    </p:spTree>
    <p:extLst>
      <p:ext uri="{BB962C8B-B14F-4D97-AF65-F5344CB8AC3E}">
        <p14:creationId xmlns:p14="http://schemas.microsoft.com/office/powerpoint/2010/main" val="2576127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35</a:t>
            </a:fld>
            <a:endParaRPr lang="en-US" dirty="0"/>
          </a:p>
        </p:txBody>
      </p:sp>
    </p:spTree>
    <p:extLst>
      <p:ext uri="{BB962C8B-B14F-4D97-AF65-F5344CB8AC3E}">
        <p14:creationId xmlns:p14="http://schemas.microsoft.com/office/powerpoint/2010/main" val="2772836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36</a:t>
            </a:fld>
            <a:endParaRPr lang="en-US" dirty="0"/>
          </a:p>
        </p:txBody>
      </p:sp>
    </p:spTree>
    <p:extLst>
      <p:ext uri="{BB962C8B-B14F-4D97-AF65-F5344CB8AC3E}">
        <p14:creationId xmlns:p14="http://schemas.microsoft.com/office/powerpoint/2010/main" val="3727346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37</a:t>
            </a:fld>
            <a:endParaRPr lang="en-US" dirty="0"/>
          </a:p>
        </p:txBody>
      </p:sp>
    </p:spTree>
    <p:extLst>
      <p:ext uri="{BB962C8B-B14F-4D97-AF65-F5344CB8AC3E}">
        <p14:creationId xmlns:p14="http://schemas.microsoft.com/office/powerpoint/2010/main" val="1244768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38</a:t>
            </a:fld>
            <a:endParaRPr lang="en-US" dirty="0"/>
          </a:p>
        </p:txBody>
      </p:sp>
    </p:spTree>
    <p:extLst>
      <p:ext uri="{BB962C8B-B14F-4D97-AF65-F5344CB8AC3E}">
        <p14:creationId xmlns:p14="http://schemas.microsoft.com/office/powerpoint/2010/main" val="5946603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39</a:t>
            </a:fld>
            <a:endParaRPr lang="en-US" dirty="0"/>
          </a:p>
        </p:txBody>
      </p:sp>
    </p:spTree>
    <p:extLst>
      <p:ext uri="{BB962C8B-B14F-4D97-AF65-F5344CB8AC3E}">
        <p14:creationId xmlns:p14="http://schemas.microsoft.com/office/powerpoint/2010/main" val="40419571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40</a:t>
            </a:fld>
            <a:endParaRPr lang="en-US" dirty="0"/>
          </a:p>
        </p:txBody>
      </p:sp>
    </p:spTree>
    <p:extLst>
      <p:ext uri="{BB962C8B-B14F-4D97-AF65-F5344CB8AC3E}">
        <p14:creationId xmlns:p14="http://schemas.microsoft.com/office/powerpoint/2010/main" val="1454615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41</a:t>
            </a:fld>
            <a:endParaRPr lang="en-US" dirty="0"/>
          </a:p>
        </p:txBody>
      </p:sp>
    </p:spTree>
    <p:extLst>
      <p:ext uri="{BB962C8B-B14F-4D97-AF65-F5344CB8AC3E}">
        <p14:creationId xmlns:p14="http://schemas.microsoft.com/office/powerpoint/2010/main" val="1045374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42</a:t>
            </a:fld>
            <a:endParaRPr lang="en-US" dirty="0"/>
          </a:p>
        </p:txBody>
      </p:sp>
    </p:spTree>
    <p:extLst>
      <p:ext uri="{BB962C8B-B14F-4D97-AF65-F5344CB8AC3E}">
        <p14:creationId xmlns:p14="http://schemas.microsoft.com/office/powerpoint/2010/main" val="40076388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43</a:t>
            </a:fld>
            <a:endParaRPr lang="en-US" dirty="0"/>
          </a:p>
        </p:txBody>
      </p:sp>
    </p:spTree>
    <p:extLst>
      <p:ext uri="{BB962C8B-B14F-4D97-AF65-F5344CB8AC3E}">
        <p14:creationId xmlns:p14="http://schemas.microsoft.com/office/powerpoint/2010/main" val="81921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8</a:t>
            </a:fld>
            <a:endParaRPr lang="en-US" dirty="0"/>
          </a:p>
        </p:txBody>
      </p:sp>
    </p:spTree>
    <p:extLst>
      <p:ext uri="{BB962C8B-B14F-4D97-AF65-F5344CB8AC3E}">
        <p14:creationId xmlns:p14="http://schemas.microsoft.com/office/powerpoint/2010/main" val="3562455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44</a:t>
            </a:fld>
            <a:endParaRPr lang="en-US" dirty="0"/>
          </a:p>
        </p:txBody>
      </p:sp>
    </p:spTree>
    <p:extLst>
      <p:ext uri="{BB962C8B-B14F-4D97-AF65-F5344CB8AC3E}">
        <p14:creationId xmlns:p14="http://schemas.microsoft.com/office/powerpoint/2010/main" val="925090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45</a:t>
            </a:fld>
            <a:endParaRPr lang="en-US" dirty="0"/>
          </a:p>
        </p:txBody>
      </p:sp>
    </p:spTree>
    <p:extLst>
      <p:ext uri="{BB962C8B-B14F-4D97-AF65-F5344CB8AC3E}">
        <p14:creationId xmlns:p14="http://schemas.microsoft.com/office/powerpoint/2010/main" val="2184253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46</a:t>
            </a:fld>
            <a:endParaRPr lang="en-US" dirty="0"/>
          </a:p>
        </p:txBody>
      </p:sp>
    </p:spTree>
    <p:extLst>
      <p:ext uri="{BB962C8B-B14F-4D97-AF65-F5344CB8AC3E}">
        <p14:creationId xmlns:p14="http://schemas.microsoft.com/office/powerpoint/2010/main" val="2532036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47</a:t>
            </a:fld>
            <a:endParaRPr lang="en-US" dirty="0"/>
          </a:p>
        </p:txBody>
      </p:sp>
    </p:spTree>
    <p:extLst>
      <p:ext uri="{BB962C8B-B14F-4D97-AF65-F5344CB8AC3E}">
        <p14:creationId xmlns:p14="http://schemas.microsoft.com/office/powerpoint/2010/main" val="140076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48</a:t>
            </a:fld>
            <a:endParaRPr lang="en-US" dirty="0"/>
          </a:p>
        </p:txBody>
      </p:sp>
    </p:spTree>
    <p:extLst>
      <p:ext uri="{BB962C8B-B14F-4D97-AF65-F5344CB8AC3E}">
        <p14:creationId xmlns:p14="http://schemas.microsoft.com/office/powerpoint/2010/main" val="581997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49</a:t>
            </a:fld>
            <a:endParaRPr lang="en-US" dirty="0"/>
          </a:p>
        </p:txBody>
      </p:sp>
    </p:spTree>
    <p:extLst>
      <p:ext uri="{BB962C8B-B14F-4D97-AF65-F5344CB8AC3E}">
        <p14:creationId xmlns:p14="http://schemas.microsoft.com/office/powerpoint/2010/main" val="1371006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50</a:t>
            </a:fld>
            <a:endParaRPr lang="en-US" dirty="0"/>
          </a:p>
        </p:txBody>
      </p:sp>
    </p:spTree>
    <p:extLst>
      <p:ext uri="{BB962C8B-B14F-4D97-AF65-F5344CB8AC3E}">
        <p14:creationId xmlns:p14="http://schemas.microsoft.com/office/powerpoint/2010/main" val="34897235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51</a:t>
            </a:fld>
            <a:endParaRPr lang="en-US" dirty="0"/>
          </a:p>
        </p:txBody>
      </p:sp>
    </p:spTree>
    <p:extLst>
      <p:ext uri="{BB962C8B-B14F-4D97-AF65-F5344CB8AC3E}">
        <p14:creationId xmlns:p14="http://schemas.microsoft.com/office/powerpoint/2010/main" val="31793953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52</a:t>
            </a:fld>
            <a:endParaRPr lang="en-US" dirty="0"/>
          </a:p>
        </p:txBody>
      </p:sp>
    </p:spTree>
    <p:extLst>
      <p:ext uri="{BB962C8B-B14F-4D97-AF65-F5344CB8AC3E}">
        <p14:creationId xmlns:p14="http://schemas.microsoft.com/office/powerpoint/2010/main" val="25145906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53</a:t>
            </a:fld>
            <a:endParaRPr lang="en-US" dirty="0"/>
          </a:p>
        </p:txBody>
      </p:sp>
    </p:spTree>
    <p:extLst>
      <p:ext uri="{BB962C8B-B14F-4D97-AF65-F5344CB8AC3E}">
        <p14:creationId xmlns:p14="http://schemas.microsoft.com/office/powerpoint/2010/main" val="1322642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9</a:t>
            </a:fld>
            <a:endParaRPr lang="en-US" dirty="0"/>
          </a:p>
        </p:txBody>
      </p:sp>
    </p:spTree>
    <p:extLst>
      <p:ext uri="{BB962C8B-B14F-4D97-AF65-F5344CB8AC3E}">
        <p14:creationId xmlns:p14="http://schemas.microsoft.com/office/powerpoint/2010/main" val="2327197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54</a:t>
            </a:fld>
            <a:endParaRPr lang="en-US" dirty="0"/>
          </a:p>
        </p:txBody>
      </p:sp>
    </p:spTree>
    <p:extLst>
      <p:ext uri="{BB962C8B-B14F-4D97-AF65-F5344CB8AC3E}">
        <p14:creationId xmlns:p14="http://schemas.microsoft.com/office/powerpoint/2010/main" val="28467162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55</a:t>
            </a:fld>
            <a:endParaRPr lang="en-US" dirty="0"/>
          </a:p>
        </p:txBody>
      </p:sp>
    </p:spTree>
    <p:extLst>
      <p:ext uri="{BB962C8B-B14F-4D97-AF65-F5344CB8AC3E}">
        <p14:creationId xmlns:p14="http://schemas.microsoft.com/office/powerpoint/2010/main" val="28257366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56</a:t>
            </a:fld>
            <a:endParaRPr lang="en-US" dirty="0"/>
          </a:p>
        </p:txBody>
      </p:sp>
    </p:spTree>
    <p:extLst>
      <p:ext uri="{BB962C8B-B14F-4D97-AF65-F5344CB8AC3E}">
        <p14:creationId xmlns:p14="http://schemas.microsoft.com/office/powerpoint/2010/main" val="1405258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57</a:t>
            </a:fld>
            <a:endParaRPr lang="en-US" dirty="0"/>
          </a:p>
        </p:txBody>
      </p:sp>
    </p:spTree>
    <p:extLst>
      <p:ext uri="{BB962C8B-B14F-4D97-AF65-F5344CB8AC3E}">
        <p14:creationId xmlns:p14="http://schemas.microsoft.com/office/powerpoint/2010/main" val="543974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58</a:t>
            </a:fld>
            <a:endParaRPr lang="en-US" dirty="0"/>
          </a:p>
        </p:txBody>
      </p:sp>
    </p:spTree>
    <p:extLst>
      <p:ext uri="{BB962C8B-B14F-4D97-AF65-F5344CB8AC3E}">
        <p14:creationId xmlns:p14="http://schemas.microsoft.com/office/powerpoint/2010/main" val="955238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59</a:t>
            </a:fld>
            <a:endParaRPr lang="en-US" dirty="0"/>
          </a:p>
        </p:txBody>
      </p:sp>
    </p:spTree>
    <p:extLst>
      <p:ext uri="{BB962C8B-B14F-4D97-AF65-F5344CB8AC3E}">
        <p14:creationId xmlns:p14="http://schemas.microsoft.com/office/powerpoint/2010/main" val="34221964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60</a:t>
            </a:fld>
            <a:endParaRPr lang="en-US" dirty="0"/>
          </a:p>
        </p:txBody>
      </p:sp>
    </p:spTree>
    <p:extLst>
      <p:ext uri="{BB962C8B-B14F-4D97-AF65-F5344CB8AC3E}">
        <p14:creationId xmlns:p14="http://schemas.microsoft.com/office/powerpoint/2010/main" val="17481306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61</a:t>
            </a:fld>
            <a:endParaRPr lang="en-US" dirty="0"/>
          </a:p>
        </p:txBody>
      </p:sp>
    </p:spTree>
    <p:extLst>
      <p:ext uri="{BB962C8B-B14F-4D97-AF65-F5344CB8AC3E}">
        <p14:creationId xmlns:p14="http://schemas.microsoft.com/office/powerpoint/2010/main" val="38345282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62</a:t>
            </a:fld>
            <a:endParaRPr lang="en-US" dirty="0"/>
          </a:p>
        </p:txBody>
      </p:sp>
    </p:spTree>
    <p:extLst>
      <p:ext uri="{BB962C8B-B14F-4D97-AF65-F5344CB8AC3E}">
        <p14:creationId xmlns:p14="http://schemas.microsoft.com/office/powerpoint/2010/main" val="21649964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63</a:t>
            </a:fld>
            <a:endParaRPr lang="en-US" dirty="0"/>
          </a:p>
        </p:txBody>
      </p:sp>
    </p:spTree>
    <p:extLst>
      <p:ext uri="{BB962C8B-B14F-4D97-AF65-F5344CB8AC3E}">
        <p14:creationId xmlns:p14="http://schemas.microsoft.com/office/powerpoint/2010/main" val="114672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10</a:t>
            </a:fld>
            <a:endParaRPr lang="en-US" dirty="0"/>
          </a:p>
        </p:txBody>
      </p:sp>
    </p:spTree>
    <p:extLst>
      <p:ext uri="{BB962C8B-B14F-4D97-AF65-F5344CB8AC3E}">
        <p14:creationId xmlns:p14="http://schemas.microsoft.com/office/powerpoint/2010/main" val="3580493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64</a:t>
            </a:fld>
            <a:endParaRPr lang="en-US" dirty="0"/>
          </a:p>
        </p:txBody>
      </p:sp>
    </p:spTree>
    <p:extLst>
      <p:ext uri="{BB962C8B-B14F-4D97-AF65-F5344CB8AC3E}">
        <p14:creationId xmlns:p14="http://schemas.microsoft.com/office/powerpoint/2010/main" val="9403307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65</a:t>
            </a:fld>
            <a:endParaRPr lang="en-US" dirty="0"/>
          </a:p>
        </p:txBody>
      </p:sp>
    </p:spTree>
    <p:extLst>
      <p:ext uri="{BB962C8B-B14F-4D97-AF65-F5344CB8AC3E}">
        <p14:creationId xmlns:p14="http://schemas.microsoft.com/office/powerpoint/2010/main" val="196439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11</a:t>
            </a:fld>
            <a:endParaRPr lang="en-US" dirty="0"/>
          </a:p>
        </p:txBody>
      </p:sp>
    </p:spTree>
    <p:extLst>
      <p:ext uri="{BB962C8B-B14F-4D97-AF65-F5344CB8AC3E}">
        <p14:creationId xmlns:p14="http://schemas.microsoft.com/office/powerpoint/2010/main" val="254588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12</a:t>
            </a:fld>
            <a:endParaRPr lang="en-US" dirty="0"/>
          </a:p>
        </p:txBody>
      </p:sp>
    </p:spTree>
    <p:extLst>
      <p:ext uri="{BB962C8B-B14F-4D97-AF65-F5344CB8AC3E}">
        <p14:creationId xmlns:p14="http://schemas.microsoft.com/office/powerpoint/2010/main" val="421988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13</a:t>
            </a:fld>
            <a:endParaRPr lang="en-US" dirty="0"/>
          </a:p>
        </p:txBody>
      </p:sp>
    </p:spTree>
    <p:extLst>
      <p:ext uri="{BB962C8B-B14F-4D97-AF65-F5344CB8AC3E}">
        <p14:creationId xmlns:p14="http://schemas.microsoft.com/office/powerpoint/2010/main" val="3955509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dirty="0"/>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lvl1pPr>
              <a:defRPr sz="1100"/>
            </a:lvl1pPr>
          </a:lstStyle>
          <a:p>
            <a:endParaRPr lang="en-US" dirty="0"/>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dirty="0"/>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dirty="0"/>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6" name="Footer Placeholder 5"/>
          <p:cNvSpPr>
            <a:spLocks noGrp="1"/>
          </p:cNvSpPr>
          <p:nvPr>
            <p:ph type="ftr" sz="quarter" idx="11"/>
          </p:nvPr>
        </p:nvSpPr>
        <p:spPr/>
        <p:txBody>
          <a:bodyPr/>
          <a:lstStyle>
            <a:lvl1pPr>
              <a:defRPr sz="1100"/>
            </a:lvl1pPr>
          </a:lstStyle>
          <a:p>
            <a:endParaRPr lang="en-US" dirty="0"/>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8/27/2018</a:t>
            </a:fld>
            <a:endParaRPr lang="en-US" dirty="0"/>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dirty="0"/>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dirty="0"/>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8/27/2018</a:t>
            </a:fld>
            <a:endParaRPr dirty="0"/>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dirty="0"/>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WmPTvu4vdAhUFRa0KHc3hDJcQjRx6BAgBEAU&amp;url=https://www.pinterest.co.uk/pin/402087072957718261/&amp;psig=AOvVaw2FEIrIqk-IIU4iOW-uGK57&amp;ust=1535398499840138" TargetMode="External"/><Relationship Id="rId5" Type="http://schemas.openxmlformats.org/officeDocument/2006/relationships/image" Target="../media/image6.jpeg"/><Relationship Id="rId4" Type="http://schemas.openxmlformats.org/officeDocument/2006/relationships/hyperlink" Target="https://www.google.com/url?sa=i&amp;rct=j&amp;q=&amp;esrc=s&amp;source=images&amp;cd=&amp;cad=rja&amp;uact=8&amp;ved=2ahUKEwjngL67u4vdAhVO-6wKHdSgA9EQjRx6BAgBEAU&amp;url=https://www.pinterest.com/anksmom2012/prophet-muhammad-peace-and-blessings-be-upon-him/&amp;psig=AOvVaw2FEIrIqk-IIU4iOW-uGK57&amp;ust=1535398499840138"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wuIiZzpzZAhUD6YMKHZxcCuMQjRx6BAgAEAY&amp;url=https://www.youtube.com/watch?v%3Dtit7k7Rrqk8&amp;psig=AOvVaw0ErpBFRH19bwrs6Qz8jXF0&amp;ust=1518395484279027"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9296400" cy="3200400"/>
          </a:xfrm>
        </p:spPr>
        <p:txBody>
          <a:bodyPr/>
          <a:lstStyle/>
          <a:p>
            <a:r>
              <a:rPr lang="en-US" dirty="0" smtClean="0"/>
              <a:t>Week 5</a:t>
            </a:r>
            <a:r>
              <a:rPr lang="en-US" dirty="0"/>
              <a:t/>
            </a:r>
            <a:br>
              <a:rPr lang="en-US" dirty="0"/>
            </a:br>
            <a:r>
              <a:rPr lang="en-US" dirty="0" smtClean="0"/>
              <a:t>Shamail al-Muhammadiyya</a:t>
            </a:r>
            <a:r>
              <a:rPr lang="en-US" dirty="0"/>
              <a:t/>
            </a:r>
            <a:br>
              <a:rPr lang="en-US" dirty="0"/>
            </a:br>
            <a:r>
              <a:rPr lang="en-US" dirty="0" smtClean="0"/>
              <a:t/>
            </a:r>
            <a:br>
              <a:rPr lang="en-US" dirty="0" smtClean="0"/>
            </a:br>
            <a:r>
              <a:rPr lang="en-US" sz="4800" dirty="0"/>
              <a:t>Chapter on the </a:t>
            </a:r>
            <a:r>
              <a:rPr lang="en-US" sz="4800" dirty="0" smtClean="0"/>
              <a:t>Dressing, </a:t>
            </a:r>
            <a:r>
              <a:rPr lang="en-US" sz="4800" dirty="0" err="1" smtClean="0"/>
              <a:t>Khuff</a:t>
            </a:r>
            <a:r>
              <a:rPr lang="en-US" sz="4800" dirty="0" smtClean="0"/>
              <a:t>, and Shoes </a:t>
            </a:r>
            <a:r>
              <a:rPr lang="en-US" sz="4800" dirty="0"/>
              <a:t>of Sayyidina </a:t>
            </a:r>
            <a:r>
              <a:rPr lang="en-US" sz="4800" dirty="0" smtClean="0"/>
              <a:t>Rasulullah</a:t>
            </a:r>
            <a:endParaRPr lang="en-US" sz="4800" dirty="0"/>
          </a:p>
        </p:txBody>
      </p:sp>
      <p:sp>
        <p:nvSpPr>
          <p:cNvPr id="3" name="Subtitle 2"/>
          <p:cNvSpPr>
            <a:spLocks noGrp="1"/>
          </p:cNvSpPr>
          <p:nvPr>
            <p:ph type="subTitle" idx="1"/>
          </p:nvPr>
        </p:nvSpPr>
        <p:spPr/>
        <p:txBody>
          <a:bodyPr>
            <a:normAutofit/>
          </a:bodyPr>
          <a:lstStyle/>
          <a:p>
            <a:r>
              <a:rPr lang="en-US" dirty="0" smtClean="0">
                <a:solidFill>
                  <a:srgbClr val="96B86B"/>
                </a:solidFill>
              </a:rPr>
              <a:t>Mohammed Ishtiaq</a:t>
            </a:r>
            <a:endParaRPr lang="en-US" dirty="0">
              <a:solidFill>
                <a:srgbClr val="96B86B"/>
              </a:solidFill>
            </a:endParaRPr>
          </a:p>
        </p:txBody>
      </p:sp>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5001483" y="4131569"/>
            <a:ext cx="509457" cy="504825"/>
          </a:xfrm>
          <a:prstGeom prst="rect">
            <a:avLst/>
          </a:prstGeom>
        </p:spPr>
      </p:pic>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10</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1000" dirty="0" smtClean="0"/>
          </a:p>
          <a:p>
            <a:pPr marL="0" indent="0" algn="ctr">
              <a:buNone/>
            </a:pPr>
            <a:r>
              <a:rPr lang="en-US" sz="4400" dirty="0" err="1" smtClean="0"/>
              <a:t>Baraa</a:t>
            </a:r>
            <a:r>
              <a:rPr lang="en-US" sz="4400" dirty="0" smtClean="0"/>
              <a:t> </a:t>
            </a:r>
            <a:r>
              <a:rPr lang="en-US" sz="4400" dirty="0"/>
              <a:t>bin '</a:t>
            </a:r>
            <a:r>
              <a:rPr lang="en-US" sz="4400" dirty="0" err="1"/>
              <a:t>Aazib</a:t>
            </a:r>
            <a:r>
              <a:rPr lang="en-US" sz="4400" dirty="0"/>
              <a:t> (R.A) says:</a:t>
            </a:r>
          </a:p>
          <a:p>
            <a:pPr marL="0" indent="0" algn="ctr">
              <a:buNone/>
            </a:pPr>
            <a:r>
              <a:rPr lang="en-US" sz="4400" dirty="0"/>
              <a:t>"I have never seen anybody more handsome in red clothing than Rasulullah (S.A.W). At that time, the hair of Rasulullah (S.A.W) reached his shoulders</a:t>
            </a:r>
          </a:p>
          <a:p>
            <a:pPr marL="0" indent="0" algn="ctr">
              <a:buNone/>
            </a:pP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6117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9/10</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92017" y="919163"/>
            <a:ext cx="509457" cy="504825"/>
          </a:xfrm>
          <a:prstGeom prst="rect">
            <a:avLst/>
          </a:prstGeom>
        </p:spPr>
      </p:pic>
      <p:sp>
        <p:nvSpPr>
          <p:cNvPr id="2" name="Content Placeholder 1"/>
          <p:cNvSpPr>
            <a:spLocks noGrp="1"/>
          </p:cNvSpPr>
          <p:nvPr>
            <p:ph idx="1"/>
          </p:nvPr>
        </p:nvSpPr>
        <p:spPr/>
        <p:txBody>
          <a:bodyPr>
            <a:normAutofit/>
          </a:bodyPr>
          <a:lstStyle/>
          <a:p>
            <a:r>
              <a:rPr lang="en-US" dirty="0" smtClean="0"/>
              <a:t>This </a:t>
            </a:r>
            <a:r>
              <a:rPr lang="en-US" dirty="0"/>
              <a:t>incident took place at </a:t>
            </a:r>
            <a:r>
              <a:rPr lang="en-US" dirty="0" err="1"/>
              <a:t>thc</a:t>
            </a:r>
            <a:r>
              <a:rPr lang="en-US" dirty="0"/>
              <a:t> </a:t>
            </a:r>
            <a:r>
              <a:rPr lang="en-US" dirty="0" smtClean="0"/>
              <a:t>time </a:t>
            </a:r>
            <a:r>
              <a:rPr lang="en-US" dirty="0"/>
              <a:t>of </a:t>
            </a:r>
            <a:r>
              <a:rPr lang="en-US" dirty="0" err="1" smtClean="0"/>
              <a:t>Hajjatul-Widaa</a:t>
            </a:r>
            <a:endParaRPr lang="en-US" dirty="0" smtClean="0"/>
          </a:p>
          <a:p>
            <a:r>
              <a:rPr lang="en-US" dirty="0" smtClean="0"/>
              <a:t>Sayyidina </a:t>
            </a:r>
            <a:r>
              <a:rPr lang="en-US" dirty="0" err="1"/>
              <a:t>Sufyaan</a:t>
            </a:r>
            <a:r>
              <a:rPr lang="en-US" dirty="0"/>
              <a:t> Radiyallahu '</a:t>
            </a:r>
            <a:r>
              <a:rPr lang="en-US" dirty="0" err="1"/>
              <a:t>Anhu's</a:t>
            </a:r>
            <a:r>
              <a:rPr lang="en-US" dirty="0"/>
              <a:t> </a:t>
            </a:r>
            <a:r>
              <a:rPr lang="en-US" dirty="0" smtClean="0"/>
              <a:t>reason </a:t>
            </a:r>
            <a:r>
              <a:rPr lang="en-US" dirty="0"/>
              <a:t>for saying that this was a red printed pair is that it has been prohibited to wear red </a:t>
            </a:r>
            <a:r>
              <a:rPr lang="en-US" dirty="0" smtClean="0"/>
              <a:t>colored </a:t>
            </a:r>
            <a:r>
              <a:rPr lang="en-US" dirty="0"/>
              <a:t>clothing (for </a:t>
            </a:r>
            <a:r>
              <a:rPr lang="en-US" dirty="0" smtClean="0"/>
              <a:t>men). There </a:t>
            </a:r>
            <a:r>
              <a:rPr lang="en-US" dirty="0"/>
              <a:t>is a </a:t>
            </a:r>
            <a:r>
              <a:rPr lang="en-US" dirty="0" smtClean="0"/>
              <a:t>difference </a:t>
            </a:r>
            <a:r>
              <a:rPr lang="en-US" dirty="0"/>
              <a:t>of opinion among </a:t>
            </a:r>
            <a:r>
              <a:rPr lang="en-US" dirty="0" smtClean="0"/>
              <a:t>the </a:t>
            </a:r>
            <a:r>
              <a:rPr lang="en-US" dirty="0"/>
              <a:t>'ulama. </a:t>
            </a:r>
            <a:endParaRPr lang="en-US" dirty="0" smtClean="0"/>
          </a:p>
          <a:p>
            <a:r>
              <a:rPr lang="en-US" dirty="0" smtClean="0"/>
              <a:t>The </a:t>
            </a:r>
            <a:r>
              <a:rPr lang="en-US" dirty="0"/>
              <a:t>Hanafis also </a:t>
            </a:r>
            <a:r>
              <a:rPr lang="en-US" dirty="0" smtClean="0"/>
              <a:t>state </a:t>
            </a:r>
            <a:r>
              <a:rPr lang="en-US" dirty="0"/>
              <a:t>a number of opinions. This has </a:t>
            </a:r>
            <a:r>
              <a:rPr lang="en-US" dirty="0" smtClean="0"/>
              <a:t>been discussed </a:t>
            </a:r>
            <a:r>
              <a:rPr lang="en-US" dirty="0"/>
              <a:t>in </a:t>
            </a:r>
            <a:r>
              <a:rPr lang="en-US" dirty="0" smtClean="0"/>
              <a:t>the1st chapter</a:t>
            </a:r>
            <a:r>
              <a:rPr lang="en-US" dirty="0"/>
              <a:t>. Before </a:t>
            </a:r>
            <a:r>
              <a:rPr lang="en-US" dirty="0" smtClean="0"/>
              <a:t>choosing red-</a:t>
            </a:r>
            <a:r>
              <a:rPr lang="en-US" dirty="0" err="1" smtClean="0"/>
              <a:t>colorcd</a:t>
            </a:r>
            <a:r>
              <a:rPr lang="en-US" dirty="0" smtClean="0"/>
              <a:t> </a:t>
            </a:r>
            <a:r>
              <a:rPr lang="en-US" dirty="0"/>
              <a:t>clothing an '</a:t>
            </a:r>
            <a:r>
              <a:rPr lang="en-US" dirty="0" err="1"/>
              <a:t>aalim</a:t>
            </a:r>
            <a:r>
              <a:rPr lang="en-US" dirty="0"/>
              <a:t> should </a:t>
            </a:r>
            <a:r>
              <a:rPr lang="en-US" dirty="0" smtClean="0"/>
              <a:t>be consulted. </a:t>
            </a:r>
          </a:p>
          <a:p>
            <a:r>
              <a:rPr lang="en-US" dirty="0" smtClean="0"/>
              <a:t>From </a:t>
            </a:r>
            <a:r>
              <a:rPr lang="en-US" dirty="0"/>
              <a:t>the point of </a:t>
            </a:r>
            <a:r>
              <a:rPr lang="en-US" dirty="0" err="1"/>
              <a:t>taqwaa</a:t>
            </a:r>
            <a:r>
              <a:rPr lang="en-US" dirty="0"/>
              <a:t> (piety) it is better for a man not to wear red </a:t>
            </a:r>
            <a:r>
              <a:rPr lang="en-US" dirty="0" smtClean="0"/>
              <a:t>colored </a:t>
            </a:r>
            <a:r>
              <a:rPr lang="en-US" dirty="0"/>
              <a:t>garments, </a:t>
            </a:r>
            <a:r>
              <a:rPr lang="en-US" dirty="0" smtClean="0"/>
              <a:t>since there </a:t>
            </a:r>
            <a:r>
              <a:rPr lang="en-US" dirty="0"/>
              <a:t>is a difference of opinion among </a:t>
            </a:r>
            <a:r>
              <a:rPr lang="en-US" dirty="0" smtClean="0"/>
              <a:t>the learned </a:t>
            </a:r>
            <a:r>
              <a:rPr lang="en-US" dirty="0"/>
              <a:t>'ulama</a:t>
            </a:r>
            <a:r>
              <a:rPr lang="en-US" dirty="0" smtClean="0"/>
              <a:t>.</a:t>
            </a:r>
            <a:endParaRPr lang="en-US" dirty="0"/>
          </a:p>
        </p:txBody>
      </p:sp>
    </p:spTree>
    <p:extLst>
      <p:ext uri="{BB962C8B-B14F-4D97-AF65-F5344CB8AC3E}">
        <p14:creationId xmlns:p14="http://schemas.microsoft.com/office/powerpoint/2010/main" val="2839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11</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4800" dirty="0" smtClean="0"/>
          </a:p>
          <a:p>
            <a:pPr marL="0" indent="0" algn="ctr">
              <a:buNone/>
            </a:pPr>
            <a:r>
              <a:rPr lang="ar-AE" sz="4800" dirty="0" smtClean="0"/>
              <a:t>حَدَّثَنَا </a:t>
            </a:r>
            <a:r>
              <a:rPr lang="ar-AE" sz="4800" dirty="0"/>
              <a:t>مُحَمَّدُ بْنُ بَشَّارٍ، قَالَ‏:‏ حَدَّثَنَا عَبْدُ الرَّحْمَنِ بْنُ مَهْدِيٍّ، قَالَ‏:‏ حَدَّثَنَا عُبَيْدُ اللهِ بْنُ إِيَادٍ، عَنْ أَبِيهِ، عَنْ أَبِي رِمْثَةَ، قَالَ‏:‏ رَأَيْتُ النَّبِيَّ صلى الله عليه وسلم، وَعَلَيْهِ بُرْدَانِ أَخْضَرَانِ‏</a:t>
            </a:r>
            <a:r>
              <a:rPr lang="ar-AE" sz="4800" dirty="0" smtClean="0"/>
              <a:t>.</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56931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11</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4800" dirty="0" smtClean="0"/>
          </a:p>
          <a:p>
            <a:pPr marL="0" indent="0" algn="ctr">
              <a:buNone/>
            </a:pPr>
            <a:r>
              <a:rPr lang="en-US" sz="4800" dirty="0" smtClean="0"/>
              <a:t>Abu </a:t>
            </a:r>
            <a:r>
              <a:rPr lang="en-US" sz="4800" dirty="0"/>
              <a:t>Rimthah Taymi (R.A) says, "I saw Rasulullah (S.A.W) covering himself in two green </a:t>
            </a:r>
            <a:r>
              <a:rPr lang="en-US" sz="4800" dirty="0" err="1"/>
              <a:t>coloured</a:t>
            </a:r>
            <a:r>
              <a:rPr lang="en-US" sz="4800" dirty="0"/>
              <a:t> sheets</a:t>
            </a:r>
            <a:r>
              <a:rPr lang="en-US" sz="4800" dirty="0" smtClean="0"/>
              <a:t>."</a:t>
            </a:r>
            <a:endParaRPr lang="en-US"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163417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12</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600" dirty="0" smtClean="0"/>
          </a:p>
          <a:p>
            <a:pPr marL="0" indent="0" algn="ctr">
              <a:buNone/>
            </a:pPr>
            <a:r>
              <a:rPr lang="ar-AE" sz="4800" dirty="0" smtClean="0"/>
              <a:t>حَدَّثَنَا </a:t>
            </a:r>
            <a:r>
              <a:rPr lang="ar-AE" sz="4800" dirty="0"/>
              <a:t>عَبْدُ بْنُ حُمَيْدٍ، قَالَ‏:‏ حَدَّثَنَا عَفَّانُ بْنُ مُسْلِمٍ، قَالَ‏:‏ حَدَّثَنَا عَبْدُ اللهِ بْنُ حَسَّانَ الْعَنْبَرِيُّ، عَنْ جَدَّتَيْهِ دُحَيْبَةَ، وَعُلَيْبَةَ، عَنْ قَيْلَةَ بِنْتِ مَخْرَمَةَ، قَالَتْ‏:‏ رَأَيْتُ النَّبِيَّ صلى الله عليه وسلم وَعَلَيْهِ أَسْمَالُ مُلَيَّتَيْنِ، كَانَتَا بِزَعْفَرَانٍ، وَقَدْ نَفَضَتْهُ وَفِي الْحَدِيثِ قِصَّةٌ طَوِيلَةٌ‏.</a:t>
            </a:r>
            <a:r>
              <a:rPr lang="ar-AE" sz="4800" dirty="0" smtClean="0"/>
              <a:t>‏</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06412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12</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r>
              <a:rPr lang="en-US" sz="4000" dirty="0" err="1"/>
              <a:t>Qaylah</a:t>
            </a:r>
            <a:r>
              <a:rPr lang="en-US" sz="4000" dirty="0"/>
              <a:t> bin </a:t>
            </a:r>
            <a:r>
              <a:rPr lang="en-US" sz="4000" dirty="0" err="1"/>
              <a:t>Makhramah</a:t>
            </a:r>
            <a:r>
              <a:rPr lang="en-US" sz="4000" dirty="0"/>
              <a:t> (R.A) says:</a:t>
            </a:r>
          </a:p>
          <a:p>
            <a:pPr marL="0" indent="0" algn="ctr">
              <a:buNone/>
            </a:pPr>
            <a:r>
              <a:rPr lang="en-US" sz="4000" dirty="0"/>
              <a:t>"I saw Rasulullah (S.A.W) in such a state that he was wearing two old </a:t>
            </a:r>
            <a:r>
              <a:rPr lang="en-US" sz="4000" dirty="0" err="1"/>
              <a:t>lungis</a:t>
            </a:r>
            <a:r>
              <a:rPr lang="en-US" sz="4000" dirty="0"/>
              <a:t> (sarong, waist wrap) that had been dyed a saffron </a:t>
            </a:r>
            <a:r>
              <a:rPr lang="en-US" sz="4000" dirty="0" err="1"/>
              <a:t>colour</a:t>
            </a:r>
            <a:r>
              <a:rPr lang="en-US" sz="4000" dirty="0"/>
              <a:t> but there was no sign of saffron left on it." There is a lengthy story in this hadith also</a:t>
            </a:r>
          </a:p>
          <a:p>
            <a:pPr marL="0" indent="0" algn="ctr">
              <a:buNone/>
            </a:pPr>
            <a:endParaRPr lang="ar-AE" sz="40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7081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12</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
        <p:nvSpPr>
          <p:cNvPr id="2" name="Content Placeholder 1"/>
          <p:cNvSpPr>
            <a:spLocks noGrp="1"/>
          </p:cNvSpPr>
          <p:nvPr>
            <p:ph idx="1"/>
          </p:nvPr>
        </p:nvSpPr>
        <p:spPr/>
        <p:txBody>
          <a:bodyPr>
            <a:normAutofit/>
          </a:bodyPr>
          <a:lstStyle/>
          <a:p>
            <a:r>
              <a:rPr lang="en-US" dirty="0"/>
              <a:t>It is prohibited in the </a:t>
            </a:r>
            <a:r>
              <a:rPr lang="en-US" dirty="0" smtClean="0"/>
              <a:t>hadith </a:t>
            </a:r>
            <a:r>
              <a:rPr lang="en-US" dirty="0"/>
              <a:t>to use clothing dyed with saffron. </a:t>
            </a:r>
            <a:endParaRPr lang="en-US" dirty="0" smtClean="0"/>
          </a:p>
          <a:p>
            <a:r>
              <a:rPr lang="en-US" dirty="0" smtClean="0"/>
              <a:t>For </a:t>
            </a:r>
            <a:r>
              <a:rPr lang="en-US" dirty="0"/>
              <a:t>this reason it has been pointed out in the above </a:t>
            </a:r>
            <a:r>
              <a:rPr lang="en-US" dirty="0" smtClean="0"/>
              <a:t>hadith </a:t>
            </a:r>
            <a:r>
              <a:rPr lang="en-US" dirty="0"/>
              <a:t>that the </a:t>
            </a:r>
            <a:r>
              <a:rPr lang="en-US" dirty="0" smtClean="0"/>
              <a:t>color </a:t>
            </a:r>
            <a:r>
              <a:rPr lang="en-US" dirty="0"/>
              <a:t>of the saffron had faded, so that there remains no contradictions in the </a:t>
            </a:r>
            <a:r>
              <a:rPr lang="en-US" dirty="0" smtClean="0"/>
              <a:t>ahaadith. </a:t>
            </a:r>
          </a:p>
          <a:p>
            <a:r>
              <a:rPr lang="en-US" dirty="0" smtClean="0"/>
              <a:t>Sayyidina </a:t>
            </a:r>
            <a:r>
              <a:rPr lang="en-US" dirty="0"/>
              <a:t>Rasulullah Sallallahu 'Alayhi </a:t>
            </a:r>
            <a:r>
              <a:rPr lang="en-US" dirty="0" smtClean="0"/>
              <a:t>Wasallam </a:t>
            </a:r>
            <a:r>
              <a:rPr lang="en-US" dirty="0"/>
              <a:t>wore </a:t>
            </a:r>
            <a:r>
              <a:rPr lang="en-US" dirty="0" smtClean="0"/>
              <a:t>the </a:t>
            </a:r>
            <a:r>
              <a:rPr lang="en-US" dirty="0"/>
              <a:t>two old sheets as a sign of humility. </a:t>
            </a:r>
            <a:endParaRPr lang="en-US" dirty="0" smtClean="0"/>
          </a:p>
          <a:p>
            <a:r>
              <a:rPr lang="en-US" dirty="0" smtClean="0"/>
              <a:t>This </a:t>
            </a:r>
            <a:r>
              <a:rPr lang="en-US" dirty="0"/>
              <a:t>leads one towards humility and </a:t>
            </a:r>
            <a:r>
              <a:rPr lang="en-US" dirty="0" smtClean="0"/>
              <a:t>keeps </a:t>
            </a:r>
            <a:r>
              <a:rPr lang="en-US" dirty="0"/>
              <a:t>one away from pride and arrogance. It should also be borne in mind that if (the wearing of such clothing) does not have this effect then this manner is not preferred. It will cause more harm than good as we see it happening in these times. </a:t>
            </a:r>
          </a:p>
        </p:txBody>
      </p:sp>
    </p:spTree>
    <p:extLst>
      <p:ext uri="{BB962C8B-B14F-4D97-AF65-F5344CB8AC3E}">
        <p14:creationId xmlns:p14="http://schemas.microsoft.com/office/powerpoint/2010/main" val="51326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13</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100" dirty="0" smtClean="0"/>
          </a:p>
          <a:p>
            <a:pPr marL="0" indent="0" algn="ctr">
              <a:buNone/>
            </a:pPr>
            <a:r>
              <a:rPr lang="ar-AE" sz="4800" dirty="0" smtClean="0"/>
              <a:t>حَدَّثَنَا </a:t>
            </a:r>
            <a:r>
              <a:rPr lang="ar-AE" sz="4800" dirty="0"/>
              <a:t>قُتَيْبَةُ بْنُ سَعِيدٍ، قَالَ‏:‏ حَدَّثَنَا بِشْرُ بْنُ الْمُفَضَّلِ، عَنْ عَبْدِ اللهِ بْنِ عُثْمَانَ بْنِ خُثَيْمٍ، عَنْ سَعِيدِ بْنِ جُبَيْرٍ، عَنِ ابْنِ عَبَّاسٍ، قَالَ‏:‏ قَالَ رَسُولُ اللهِ صلى الله عليه وسلم‏:‏ عَلَيْكُمْ بِالْبَيَاضِ مِنَ الثِّيَابِ، لِيَلْبِسْهَا أَحْيَاؤُكُمْ، وَكَفِّنُوا فِيهَا مَوْتَاكُمْ، فَإِنَّهَا مِنْ خِيَارِ ثِيَابِكُمْ‏.</a:t>
            </a:r>
            <a:r>
              <a:rPr lang="ar-AE" sz="4800" dirty="0" smtClean="0"/>
              <a:t>‏</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304691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13</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r>
              <a:rPr lang="en-US" sz="4400" dirty="0"/>
              <a:t>Ibn 'Abbaas (R.A) says that Rasulullah (S.A.W) used to say:</a:t>
            </a:r>
          </a:p>
          <a:p>
            <a:pPr marL="0" indent="0" algn="ctr">
              <a:buNone/>
            </a:pPr>
            <a:r>
              <a:rPr lang="en-US" sz="4400" dirty="0"/>
              <a:t>"Choose white clothing, as it is the best clothing. White clothing should be worn whilst living, and the dead should be buried in white.</a:t>
            </a:r>
          </a:p>
          <a:p>
            <a:pPr marL="0" indent="0" algn="ctr">
              <a:buNone/>
            </a:pP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52533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13</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
        <p:nvSpPr>
          <p:cNvPr id="2" name="Content Placeholder 1"/>
          <p:cNvSpPr>
            <a:spLocks noGrp="1"/>
          </p:cNvSpPr>
          <p:nvPr>
            <p:ph idx="1"/>
          </p:nvPr>
        </p:nvSpPr>
        <p:spPr/>
        <p:txBody>
          <a:bodyPr>
            <a:noAutofit/>
          </a:bodyPr>
          <a:lstStyle/>
          <a:p>
            <a:r>
              <a:rPr lang="en-US" sz="2800" dirty="0"/>
              <a:t>In this </a:t>
            </a:r>
            <a:r>
              <a:rPr lang="en-US" sz="2800" dirty="0" smtClean="0"/>
              <a:t>hadith </a:t>
            </a:r>
            <a:r>
              <a:rPr lang="en-US" sz="2800" dirty="0"/>
              <a:t>it is not stated that Sayyidina Rasulullah Sallallahu 'Alayhi Wasallam wore white clothing. </a:t>
            </a:r>
            <a:endParaRPr lang="en-US" sz="2800" dirty="0" smtClean="0"/>
          </a:p>
          <a:p>
            <a:r>
              <a:rPr lang="en-US" sz="2800" dirty="0" smtClean="0"/>
              <a:t>Its </a:t>
            </a:r>
            <a:r>
              <a:rPr lang="en-US" sz="2800" dirty="0"/>
              <a:t>mention in the </a:t>
            </a:r>
            <a:r>
              <a:rPr lang="en-US" sz="2800" dirty="0" smtClean="0"/>
              <a:t>‘</a:t>
            </a:r>
            <a:r>
              <a:rPr lang="en-US" sz="2800" dirty="0"/>
              <a:t>S</a:t>
            </a:r>
            <a:r>
              <a:rPr lang="en-US" sz="2800" dirty="0" smtClean="0"/>
              <a:t>hamaa-il Tirmidhi </a:t>
            </a:r>
            <a:r>
              <a:rPr lang="en-US" sz="2800" dirty="0"/>
              <a:t>is therefore implicit. </a:t>
            </a:r>
            <a:endParaRPr lang="en-US" sz="2800" dirty="0" smtClean="0"/>
          </a:p>
          <a:p>
            <a:r>
              <a:rPr lang="en-US" sz="2800" dirty="0" smtClean="0"/>
              <a:t>It </a:t>
            </a:r>
            <a:r>
              <a:rPr lang="en-US" sz="2800" dirty="0"/>
              <a:t>can be explained that when Sayyidina Rasulullah Sallallahu 'Alayhi Wasallam encouraged the wearing of white clothing, then he must have worn it himself. </a:t>
            </a:r>
            <a:endParaRPr lang="en-US" sz="2800" dirty="0" smtClean="0"/>
          </a:p>
          <a:p>
            <a:r>
              <a:rPr lang="en-US" sz="2800" dirty="0" smtClean="0"/>
              <a:t>It </a:t>
            </a:r>
            <a:r>
              <a:rPr lang="en-US" sz="2800" dirty="0"/>
              <a:t>is clearly stated in the </a:t>
            </a:r>
            <a:r>
              <a:rPr lang="en-US" sz="2800" dirty="0" smtClean="0"/>
              <a:t>Bukhari </a:t>
            </a:r>
            <a:r>
              <a:rPr lang="en-US" sz="2800" dirty="0"/>
              <a:t>that Sayyidina Rasulullah Sallallahu 'Alayhi Wasallam wore white clothing. </a:t>
            </a:r>
          </a:p>
        </p:txBody>
      </p:sp>
    </p:spTree>
    <p:extLst>
      <p:ext uri="{BB962C8B-B14F-4D97-AF65-F5344CB8AC3E}">
        <p14:creationId xmlns:p14="http://schemas.microsoft.com/office/powerpoint/2010/main" val="119444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Dua for Studying</a:t>
            </a:r>
            <a:endParaRPr lang="en-US" dirty="0"/>
          </a:p>
        </p:txBody>
      </p:sp>
      <p:pic>
        <p:nvPicPr>
          <p:cNvPr id="4" name="Picture 2" descr="Image result for surah taha 25-28"/>
          <p:cNvPicPr>
            <a:picLocks noChangeAspect="1" noChangeArrowheads="1"/>
          </p:cNvPicPr>
          <p:nvPr/>
        </p:nvPicPr>
        <p:blipFill rotWithShape="1">
          <a:blip r:embed="rId2">
            <a:extLst>
              <a:ext uri="{28A0092B-C50C-407E-A947-70E740481C1C}">
                <a14:useLocalDpi xmlns:a14="http://schemas.microsoft.com/office/drawing/2010/main" val="0"/>
              </a:ext>
            </a:extLst>
          </a:blip>
          <a:srcRect t="24123" b="22069"/>
          <a:stretch/>
        </p:blipFill>
        <p:spPr bwMode="auto">
          <a:xfrm>
            <a:off x="2208212" y="1981200"/>
            <a:ext cx="7772400" cy="3991149"/>
          </a:xfrm>
          <a:prstGeom prst="rect">
            <a:avLst/>
          </a:prstGeom>
          <a:ln w="228600"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7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14</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200" dirty="0" smtClean="0"/>
          </a:p>
          <a:p>
            <a:pPr marL="0" indent="0" algn="ctr">
              <a:buNone/>
            </a:pPr>
            <a:r>
              <a:rPr lang="ar-AE" sz="4800" dirty="0" smtClean="0"/>
              <a:t>حَدَّثَنَا </a:t>
            </a:r>
            <a:r>
              <a:rPr lang="ar-AE" sz="4800" dirty="0"/>
              <a:t>مُحَمَّدُ بْنُ بَشَّارٍ، قَالَ‏:‏ حَدَّثَنَا عَبْدُ الرَّحْمَنِ بْنُ مَهْدِيٍّ، قَالَ‏:‏ حَدَّثَنَا سُفْيَانُ، عَنْ حَبِيبِ بْنِ أَبِي ثَابِتٍ، عَنْ مَيْمُونِ بْنِ أَبِي شَبِيبٍ، عَنْ سَمُرَةَ بْنِ جُنْدُبٍ، قَالَ‏:‏ قَالَ رَسُولُ اللهِ صلى الله عليه وسلم‏:‏ الْبَسُوا الْبَيَاضَ، فَإِنَّهَا أَطْهَرُ وَأَطْيَبُ، وَكَفِّنُوا فِيهَا مَوْتَاكُمْ‏.‏</a:t>
            </a:r>
          </a:p>
          <a:p>
            <a:pPr marL="0" indent="0" algn="ctr">
              <a:buNone/>
            </a:pP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197033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14</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dirty="0" smtClean="0"/>
          </a:p>
          <a:p>
            <a:pPr marL="0" indent="0" algn="ctr">
              <a:buNone/>
            </a:pPr>
            <a:r>
              <a:rPr lang="en-US" sz="4400" dirty="0" err="1" smtClean="0"/>
              <a:t>Samurah</a:t>
            </a:r>
            <a:r>
              <a:rPr lang="en-US" sz="4400" dirty="0" smtClean="0"/>
              <a:t> </a:t>
            </a:r>
            <a:r>
              <a:rPr lang="en-US" sz="4400" dirty="0"/>
              <a:t>bun </a:t>
            </a:r>
            <a:r>
              <a:rPr lang="en-US" sz="4400" dirty="0" err="1"/>
              <a:t>Jundub</a:t>
            </a:r>
            <a:r>
              <a:rPr lang="en-US" sz="4400" dirty="0"/>
              <a:t> (R.A) says:</a:t>
            </a:r>
          </a:p>
          <a:p>
            <a:pPr marL="0" indent="0" algn="ctr">
              <a:buNone/>
            </a:pPr>
            <a:r>
              <a:rPr lang="en-US" sz="4400" dirty="0"/>
              <a:t>"Rasulullah (S.A.W) said, "Wear white clothing because it is more </a:t>
            </a:r>
            <a:r>
              <a:rPr lang="en-US" sz="4400" dirty="0" err="1"/>
              <a:t>taahir</a:t>
            </a:r>
            <a:r>
              <a:rPr lang="en-US" sz="4400" dirty="0"/>
              <a:t> (</a:t>
            </a:r>
            <a:r>
              <a:rPr lang="en-US" sz="4400" dirty="0" err="1"/>
              <a:t>paak</a:t>
            </a:r>
            <a:r>
              <a:rPr lang="en-US" sz="4400" dirty="0"/>
              <a:t>) and clean, and also clothe your dead in it.</a:t>
            </a:r>
          </a:p>
          <a:p>
            <a:pPr marL="0" indent="0" algn="ctr">
              <a:buNone/>
            </a:pP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408264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14</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
        <p:nvSpPr>
          <p:cNvPr id="2" name="Content Placeholder 1"/>
          <p:cNvSpPr>
            <a:spLocks noGrp="1"/>
          </p:cNvSpPr>
          <p:nvPr>
            <p:ph idx="1"/>
          </p:nvPr>
        </p:nvSpPr>
        <p:spPr/>
        <p:txBody>
          <a:bodyPr>
            <a:normAutofit/>
          </a:bodyPr>
          <a:lstStyle/>
          <a:p>
            <a:r>
              <a:rPr lang="en-US" sz="3200" dirty="0"/>
              <a:t>By 'It is more </a:t>
            </a:r>
            <a:r>
              <a:rPr lang="en-US" sz="3200" dirty="0" err="1"/>
              <a:t>taahir</a:t>
            </a:r>
            <a:r>
              <a:rPr lang="en-US" sz="3200" dirty="0"/>
              <a:t> (</a:t>
            </a:r>
            <a:r>
              <a:rPr lang="en-US" sz="3200" dirty="0" smtClean="0"/>
              <a:t>pure) </a:t>
            </a:r>
            <a:r>
              <a:rPr lang="en-US" sz="3200" dirty="0"/>
              <a:t>and clean' is meant that if a small </a:t>
            </a:r>
            <a:r>
              <a:rPr lang="en-US" sz="3200" dirty="0" smtClean="0"/>
              <a:t>stain </a:t>
            </a:r>
            <a:r>
              <a:rPr lang="en-US" sz="3200" dirty="0"/>
              <a:t>appears, it will show clearly, whereas in </a:t>
            </a:r>
            <a:r>
              <a:rPr lang="en-US" sz="3200" dirty="0" smtClean="0"/>
              <a:t>colored </a:t>
            </a:r>
            <a:r>
              <a:rPr lang="en-US" sz="3200" dirty="0"/>
              <a:t>clothing it does not show </a:t>
            </a:r>
            <a:r>
              <a:rPr lang="en-US" sz="3200" dirty="0" smtClean="0"/>
              <a:t>easily</a:t>
            </a:r>
            <a:endParaRPr lang="en-US" sz="3200" dirty="0"/>
          </a:p>
        </p:txBody>
      </p:sp>
    </p:spTree>
    <p:extLst>
      <p:ext uri="{BB962C8B-B14F-4D97-AF65-F5344CB8AC3E}">
        <p14:creationId xmlns:p14="http://schemas.microsoft.com/office/powerpoint/2010/main" val="186054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15</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800" dirty="0" smtClean="0"/>
          </a:p>
          <a:p>
            <a:pPr marL="0" indent="0" algn="ctr">
              <a:buNone/>
            </a:pPr>
            <a:r>
              <a:rPr lang="ar-AE" sz="5400" dirty="0" smtClean="0"/>
              <a:t>حَدَّثَنَا </a:t>
            </a:r>
            <a:r>
              <a:rPr lang="ar-AE" sz="5400" dirty="0"/>
              <a:t>أَحْمَدُ بْنُ مَنِيعٍ، حَدَّثَنَا يَحْيَى بْنُ زَكَرِيَّا بْنِ أَبِي زَائِدَةَ، قَالَ‏:‏ حَدَّثَنَا أَبِي، عَنْ مُصْعَبِ بْنِ شَيْبَةَ، عَنْ صَفِيَّةَ بِنْتِ شَيْبَةَ، عَنْ عَائِشَةَ، قَالَتْ‏:‏ خَرَجَ رَسُولُ اللهِ صلى الله عليه وسلم ذَاتَ غَدَاةٍ، وَعَلَيْهِ مِرْطٌ مِنْ شَعَرٍ أَسْودَ‏.</a:t>
            </a:r>
            <a:r>
              <a:rPr lang="ar-AE" sz="5400" dirty="0" smtClean="0"/>
              <a:t>‏</a:t>
            </a: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427384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15</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1000" dirty="0" smtClean="0"/>
          </a:p>
          <a:p>
            <a:pPr marL="0" indent="0" algn="ctr">
              <a:buNone/>
            </a:pPr>
            <a:r>
              <a:rPr lang="en-US" sz="4800" dirty="0" smtClean="0"/>
              <a:t>Ummul </a:t>
            </a:r>
            <a:r>
              <a:rPr lang="en-US" sz="4800" dirty="0"/>
              <a:t>Mu-mineen, '</a:t>
            </a:r>
            <a:r>
              <a:rPr lang="en-US" sz="4800" dirty="0" err="1"/>
              <a:t>Aayeshah</a:t>
            </a:r>
            <a:r>
              <a:rPr lang="en-US" sz="4800" dirty="0"/>
              <a:t> (R.A) reports:</a:t>
            </a:r>
          </a:p>
          <a:p>
            <a:pPr marL="0" indent="0" algn="ctr">
              <a:buNone/>
            </a:pPr>
            <a:r>
              <a:rPr lang="en-US" sz="4800" dirty="0"/>
              <a:t>"Rasulullah (S.A.W) once left the house in the morning, wearing a sheet made of black hair."</a:t>
            </a:r>
          </a:p>
          <a:p>
            <a:pPr marL="0" indent="0" algn="ctr">
              <a:buNone/>
            </a:pP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359659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16</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900" dirty="0" smtClean="0"/>
          </a:p>
          <a:p>
            <a:pPr marL="0" indent="0" algn="ctr">
              <a:buNone/>
            </a:pPr>
            <a:r>
              <a:rPr lang="ar-AE" sz="5400" dirty="0" smtClean="0"/>
              <a:t>حَدَّثَنَا </a:t>
            </a:r>
            <a:r>
              <a:rPr lang="ar-AE" sz="5400" dirty="0"/>
              <a:t>يُوسُفُ بْنُ عِيسَى، قَالَ‏:‏ حَدَّثَنَا وَكِيعٌ، قَالَ‏:‏ حَدَّثَنَا يُونُسُ بْنُ أَبِي إِسْحَاقَ، عَنْ أَبِيهِ، عَنِ الشَّعْبِيِّ، عَنْ عُرْوَةَ بْنِ الْمُغِيرَةِ بْنِ شُعْبَةَ، عَنْ أَبِيهِ، أَنَّ النَّبِيَّ صلى الله عليه وسلم، لَبِسَ جُبَّةً رُومِيَّةً، ضَيِّقَةَ الْكُمَّيْنِ‏.</a:t>
            </a:r>
            <a:r>
              <a:rPr lang="ar-AE" sz="5400" dirty="0" smtClean="0"/>
              <a:t>‏</a:t>
            </a: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47968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16</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r>
              <a:rPr lang="en-US" sz="5400" dirty="0" err="1"/>
              <a:t>Mughirah</a:t>
            </a:r>
            <a:r>
              <a:rPr lang="en-US" sz="5400" dirty="0"/>
              <a:t> bin </a:t>
            </a:r>
            <a:r>
              <a:rPr lang="en-US" sz="5400" dirty="0" err="1"/>
              <a:t>Shu'bah</a:t>
            </a:r>
            <a:r>
              <a:rPr lang="en-US" sz="5400" dirty="0"/>
              <a:t> (R.A) says:</a:t>
            </a:r>
          </a:p>
          <a:p>
            <a:pPr marL="0" indent="0" algn="ctr">
              <a:buNone/>
            </a:pPr>
            <a:r>
              <a:rPr lang="en-US" sz="5400" dirty="0" smtClean="0"/>
              <a:t>“Rasulullah </a:t>
            </a:r>
            <a:r>
              <a:rPr lang="en-US" sz="5400" dirty="0"/>
              <a:t>(S.A.W) wore a </a:t>
            </a:r>
            <a:r>
              <a:rPr lang="en-US" sz="5400" dirty="0" err="1"/>
              <a:t>rumi</a:t>
            </a:r>
            <a:r>
              <a:rPr lang="en-US" sz="5400" dirty="0"/>
              <a:t> Jubbah which had narrow sleeves</a:t>
            </a:r>
            <a:r>
              <a:rPr lang="en-US" sz="5400" dirty="0" smtClean="0"/>
              <a:t>.”</a:t>
            </a:r>
            <a:endParaRPr lang="en-US" sz="5400" dirty="0"/>
          </a:p>
          <a:p>
            <a:pPr marL="0" indent="0" algn="ctr">
              <a:buNone/>
            </a:pP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95796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16</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
        <p:nvSpPr>
          <p:cNvPr id="2" name="Content Placeholder 1"/>
          <p:cNvSpPr>
            <a:spLocks noGrp="1"/>
          </p:cNvSpPr>
          <p:nvPr>
            <p:ph idx="1"/>
          </p:nvPr>
        </p:nvSpPr>
        <p:spPr/>
        <p:txBody>
          <a:bodyPr>
            <a:normAutofit/>
          </a:bodyPr>
          <a:lstStyle/>
          <a:p>
            <a:r>
              <a:rPr lang="en-US" sz="3200" dirty="0"/>
              <a:t>This incident was at the time of </a:t>
            </a:r>
            <a:r>
              <a:rPr lang="en-US" sz="3200" dirty="0" err="1"/>
              <a:t>Gazwah</a:t>
            </a:r>
            <a:r>
              <a:rPr lang="en-US" sz="3200" dirty="0"/>
              <a:t> </a:t>
            </a:r>
            <a:r>
              <a:rPr lang="en-US" sz="3200" dirty="0" err="1"/>
              <a:t>Tabuk</a:t>
            </a:r>
            <a:r>
              <a:rPr lang="en-US" sz="3200" dirty="0"/>
              <a:t>. </a:t>
            </a:r>
            <a:endParaRPr lang="en-US" sz="3200" dirty="0" smtClean="0"/>
          </a:p>
          <a:p>
            <a:r>
              <a:rPr lang="en-US" sz="3200" dirty="0" smtClean="0"/>
              <a:t>The </a:t>
            </a:r>
            <a:r>
              <a:rPr lang="en-US" sz="3200" dirty="0"/>
              <a:t>'ulama have interpreted from this </a:t>
            </a:r>
            <a:r>
              <a:rPr lang="en-US" sz="3200" dirty="0" smtClean="0"/>
              <a:t>hadith </a:t>
            </a:r>
            <a:r>
              <a:rPr lang="en-US" sz="3200" dirty="0"/>
              <a:t>that a thing made by non-believers is not </a:t>
            </a:r>
            <a:r>
              <a:rPr lang="en-US" sz="3200" dirty="0" err="1"/>
              <a:t>najis</a:t>
            </a:r>
            <a:r>
              <a:rPr lang="en-US" sz="3200" dirty="0"/>
              <a:t> (</a:t>
            </a:r>
            <a:r>
              <a:rPr lang="en-US" sz="3200" dirty="0" err="1"/>
              <a:t>na-paak</a:t>
            </a:r>
            <a:r>
              <a:rPr lang="en-US" sz="3200" dirty="0"/>
              <a:t>) till we can outwardly find a sign of this. </a:t>
            </a:r>
            <a:endParaRPr lang="en-US" sz="3200" dirty="0" smtClean="0"/>
          </a:p>
          <a:p>
            <a:r>
              <a:rPr lang="en-US" sz="3200" dirty="0" err="1" smtClean="0"/>
              <a:t>Upto</a:t>
            </a:r>
            <a:r>
              <a:rPr lang="en-US" sz="3200" dirty="0" smtClean="0"/>
              <a:t> </a:t>
            </a:r>
            <a:r>
              <a:rPr lang="en-US" sz="3200" dirty="0"/>
              <a:t>that time there were no Muslims in Rome, and Sayyidina Rasulullah Sallallahu 'Alayhi Wasallam wore the clothing made by them. </a:t>
            </a:r>
          </a:p>
        </p:txBody>
      </p:sp>
    </p:spTree>
    <p:extLst>
      <p:ext uri="{BB962C8B-B14F-4D97-AF65-F5344CB8AC3E}">
        <p14:creationId xmlns:p14="http://schemas.microsoft.com/office/powerpoint/2010/main" val="253631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err="1" smtClean="0"/>
              <a:t>Khuff</a:t>
            </a:r>
            <a:r>
              <a:rPr lang="en-US" dirty="0" smtClean="0"/>
              <a:t> </a:t>
            </a:r>
            <a:r>
              <a:rPr lang="en-US" dirty="0"/>
              <a:t>of </a:t>
            </a:r>
            <a:r>
              <a:rPr lang="en-US" dirty="0" smtClean="0"/>
              <a:t/>
            </a:r>
            <a:br>
              <a:rPr lang="en-US" dirty="0" smtClean="0"/>
            </a:br>
            <a:r>
              <a:rPr lang="en-US" dirty="0" smtClean="0"/>
              <a:t>Sayyidina Rasulullah</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685212" y="919163"/>
            <a:ext cx="509457" cy="504825"/>
          </a:xfrm>
          <a:prstGeom prst="rect">
            <a:avLst/>
          </a:prstGeom>
        </p:spPr>
      </p:pic>
      <p:sp>
        <p:nvSpPr>
          <p:cNvPr id="2" name="Content Placeholder 1"/>
          <p:cNvSpPr>
            <a:spLocks noGrp="1"/>
          </p:cNvSpPr>
          <p:nvPr>
            <p:ph idx="1"/>
          </p:nvPr>
        </p:nvSpPr>
        <p:spPr>
          <a:xfrm>
            <a:off x="455612" y="1828800"/>
            <a:ext cx="11430000" cy="4800600"/>
          </a:xfrm>
        </p:spPr>
        <p:txBody>
          <a:bodyPr>
            <a:normAutofit lnSpcReduction="10000"/>
          </a:bodyPr>
          <a:lstStyle/>
          <a:p>
            <a:r>
              <a:rPr lang="en-US" dirty="0"/>
              <a:t>Sayyidina Rasulullah Sallallahu 'Alayhi Wasallam used different types of </a:t>
            </a:r>
            <a:r>
              <a:rPr lang="en-US" dirty="0" err="1"/>
              <a:t>khuffs</a:t>
            </a:r>
            <a:r>
              <a:rPr lang="en-US" dirty="0"/>
              <a:t> (leather socks). </a:t>
            </a:r>
            <a:endParaRPr lang="en-US" dirty="0" smtClean="0"/>
          </a:p>
          <a:p>
            <a:r>
              <a:rPr lang="en-US" dirty="0" smtClean="0"/>
              <a:t>The </a:t>
            </a:r>
            <a:r>
              <a:rPr lang="en-US" dirty="0"/>
              <a:t>etiquette of wearing a </a:t>
            </a:r>
            <a:r>
              <a:rPr lang="en-US" dirty="0" err="1" smtClean="0"/>
              <a:t>khuff</a:t>
            </a:r>
            <a:r>
              <a:rPr lang="en-US" dirty="0" smtClean="0"/>
              <a:t> </a:t>
            </a:r>
            <a:r>
              <a:rPr lang="en-US" dirty="0"/>
              <a:t>is that the right </a:t>
            </a:r>
            <a:r>
              <a:rPr lang="en-US" dirty="0" smtClean="0"/>
              <a:t>one </a:t>
            </a:r>
            <a:r>
              <a:rPr lang="en-US" dirty="0"/>
              <a:t>should be put on first. Before wearing the </a:t>
            </a:r>
            <a:r>
              <a:rPr lang="en-US" dirty="0" err="1" smtClean="0"/>
              <a:t>Khuff</a:t>
            </a:r>
            <a:r>
              <a:rPr lang="en-US" dirty="0" smtClean="0"/>
              <a:t> </a:t>
            </a:r>
            <a:r>
              <a:rPr lang="en-US" dirty="0"/>
              <a:t>the inside should be cleaned (dusted) out. The reason being that in the '</a:t>
            </a:r>
            <a:r>
              <a:rPr lang="en-US" dirty="0" err="1"/>
              <a:t>Mu'jizaat</a:t>
            </a:r>
            <a:r>
              <a:rPr lang="en-US" dirty="0"/>
              <a:t>' (miracles), </a:t>
            </a:r>
            <a:r>
              <a:rPr lang="en-US" dirty="0" err="1"/>
              <a:t>Tabaraani</a:t>
            </a:r>
            <a:r>
              <a:rPr lang="en-US" dirty="0"/>
              <a:t> has written a narration on the </a:t>
            </a:r>
            <a:r>
              <a:rPr lang="en-US" dirty="0" err="1"/>
              <a:t>auff</a:t>
            </a:r>
            <a:r>
              <a:rPr lang="en-US" dirty="0"/>
              <a:t> in which Sayyidina Ibn 'Abbaas </a:t>
            </a:r>
            <a:r>
              <a:rPr lang="en-US" dirty="0" err="1"/>
              <a:t>Racjiyallahu</a:t>
            </a:r>
            <a:r>
              <a:rPr lang="en-US" dirty="0"/>
              <a:t> 'Anhu relates that Sayyidina Rasulullah Sallallahu 'Alayhi Wasallam once while in the jungle, had on one of his </a:t>
            </a:r>
            <a:r>
              <a:rPr lang="en-US" dirty="0" err="1" smtClean="0"/>
              <a:t>Khuffs</a:t>
            </a:r>
            <a:r>
              <a:rPr lang="en-US" dirty="0" smtClean="0"/>
              <a:t> </a:t>
            </a:r>
            <a:r>
              <a:rPr lang="en-US" dirty="0"/>
              <a:t>and as he began to put on the second one, a crow came and took away that </a:t>
            </a:r>
            <a:r>
              <a:rPr lang="en-US" dirty="0" err="1" smtClean="0"/>
              <a:t>Khuff</a:t>
            </a:r>
            <a:r>
              <a:rPr lang="en-US" dirty="0"/>
              <a:t>, flew in the sky and dropped it. A snake had entered that </a:t>
            </a:r>
            <a:r>
              <a:rPr lang="en-US" dirty="0" err="1" smtClean="0"/>
              <a:t>Khuff</a:t>
            </a:r>
            <a:r>
              <a:rPr lang="en-US" dirty="0"/>
              <a:t>. When the </a:t>
            </a:r>
            <a:r>
              <a:rPr lang="en-US" dirty="0" err="1" smtClean="0"/>
              <a:t>Khuff</a:t>
            </a:r>
            <a:r>
              <a:rPr lang="en-US" dirty="0" smtClean="0"/>
              <a:t> </a:t>
            </a:r>
            <a:r>
              <a:rPr lang="en-US" dirty="0"/>
              <a:t>fell, the snake got injured and came out. Sayyidina </a:t>
            </a:r>
            <a:endParaRPr lang="en-US" dirty="0" smtClean="0"/>
          </a:p>
          <a:p>
            <a:r>
              <a:rPr lang="en-US" dirty="0" smtClean="0"/>
              <a:t>Rasulullah </a:t>
            </a:r>
            <a:r>
              <a:rPr lang="en-US" dirty="0"/>
              <a:t>Sallallahu 'Alayhi Wasallam thanked Allah and made it an etiquette of the buff, that the inside be cleaned out before putting them on. </a:t>
            </a:r>
            <a:endParaRPr lang="en-US" dirty="0" smtClean="0"/>
          </a:p>
          <a:p>
            <a:r>
              <a:rPr lang="en-US" dirty="0" smtClean="0"/>
              <a:t>Imaam Tirmidhi </a:t>
            </a:r>
            <a:r>
              <a:rPr lang="en-US" dirty="0"/>
              <a:t>quotes two </a:t>
            </a:r>
            <a:r>
              <a:rPr lang="en-US" dirty="0" smtClean="0"/>
              <a:t>hadith </a:t>
            </a:r>
            <a:r>
              <a:rPr lang="en-US" dirty="0"/>
              <a:t>in this chapter. </a:t>
            </a:r>
          </a:p>
        </p:txBody>
      </p:sp>
    </p:spTree>
    <p:extLst>
      <p:ext uri="{BB962C8B-B14F-4D97-AF65-F5344CB8AC3E}">
        <p14:creationId xmlns:p14="http://schemas.microsoft.com/office/powerpoint/2010/main" val="249814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3600" dirty="0" smtClean="0"/>
          </a:p>
          <a:p>
            <a:pPr marL="0" indent="0" algn="ctr">
              <a:buNone/>
            </a:pPr>
            <a:r>
              <a:rPr lang="ar-AE" sz="4400" dirty="0" smtClean="0"/>
              <a:t>حَدَّثَنَا </a:t>
            </a:r>
            <a:r>
              <a:rPr lang="ar-AE" sz="4400" dirty="0"/>
              <a:t>هَنَّادُ بْنُ السَّرِيِّ، قَالَ‏:‏ حَدَّثَنَا وَكِيعٌ، عَنْ دَلْهَمِ بْنِ صَالِحٍ، عَنْ حُجَيْرِ بْنِ عَبْدِ اللهِ، عَنِ ابْنِ بُرَيْدَةَ، عَنْ أَبِيهِ، أَنَّ النَّجَاشِيَّ أَهْدَى لِلنَّبِيِّ صلى الله عليه وسلم، خُفَّيْنِ، أَسْوَدَيْنِ، سَاذَجَيْنِ، فَلَبِسَهُمَا ثُمَّ تَوَضَّأَ وَمَسَحَ عَلَيْهِمَا‏.</a:t>
            </a:r>
            <a:r>
              <a:rPr lang="ar-AE" sz="4400" dirty="0" smtClean="0"/>
              <a:t>‏</a:t>
            </a: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124900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Dua </a:t>
            </a:r>
            <a:r>
              <a:rPr lang="en-US" b="1" dirty="0"/>
              <a:t>for Studying</a:t>
            </a:r>
          </a:p>
        </p:txBody>
      </p:sp>
      <p:sp>
        <p:nvSpPr>
          <p:cNvPr id="5" name="AutoShape 4" descr="Image result for Dua for studying"/>
          <p:cNvSpPr>
            <a:spLocks noChangeAspect="1" noChangeArrowheads="1"/>
          </p:cNvSpPr>
          <p:nvPr/>
        </p:nvSpPr>
        <p:spPr bwMode="auto">
          <a:xfrm>
            <a:off x="157082" y="-142602"/>
            <a:ext cx="304642" cy="3046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en-US" sz="1798" dirty="0"/>
          </a:p>
        </p:txBody>
      </p:sp>
      <p:pic>
        <p:nvPicPr>
          <p:cNvPr id="1026" name="Picture 2" descr="http://clearhaven.files.wordpress.com/2012/07/dua-for-lear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007" y="1905397"/>
            <a:ext cx="5010962" cy="4635141"/>
          </a:xfrm>
          <a:prstGeom prst="rect">
            <a:avLst/>
          </a:prstGeom>
          <a:ln w="228600"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99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r>
              <a:rPr lang="en-US" sz="4400" dirty="0" err="1"/>
              <a:t>Buraydah</a:t>
            </a:r>
            <a:r>
              <a:rPr lang="en-US" sz="4400" dirty="0"/>
              <a:t> (</a:t>
            </a:r>
            <a:r>
              <a:rPr lang="en-US" sz="4400" dirty="0" err="1"/>
              <a:t>radiallahu</a:t>
            </a:r>
            <a:r>
              <a:rPr lang="en-US" sz="4400" dirty="0"/>
              <a:t> </a:t>
            </a:r>
            <a:r>
              <a:rPr lang="en-US" sz="4400" dirty="0" err="1"/>
              <a:t>anhu</a:t>
            </a:r>
            <a:r>
              <a:rPr lang="en-US" sz="4400" dirty="0"/>
              <a:t>) says, "</a:t>
            </a:r>
            <a:r>
              <a:rPr lang="en-US" sz="4400" dirty="0" err="1"/>
              <a:t>Najaashi</a:t>
            </a:r>
            <a:r>
              <a:rPr lang="en-US" sz="4400" dirty="0"/>
              <a:t> sent two simple black </a:t>
            </a:r>
            <a:r>
              <a:rPr lang="en-US" sz="4400" dirty="0" err="1"/>
              <a:t>coloured</a:t>
            </a:r>
            <a:r>
              <a:rPr lang="en-US" sz="4400" dirty="0"/>
              <a:t> socks as a gift to Sayyidina Rasulullah </a:t>
            </a:r>
            <a:r>
              <a:rPr lang="en-US" sz="4400" dirty="0" err="1"/>
              <a:t>sallallahu</a:t>
            </a:r>
            <a:r>
              <a:rPr lang="en-US" sz="4400" dirty="0"/>
              <a:t> alaihe wasallam. He wore these and made mash over them after performing wudu".</a:t>
            </a: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75489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endParaRPr lang="en-US" dirty="0" smtClean="0"/>
          </a:p>
          <a:p>
            <a:r>
              <a:rPr lang="en-US" dirty="0" err="1" smtClean="0"/>
              <a:t>Najashi</a:t>
            </a:r>
            <a:r>
              <a:rPr lang="en-US" dirty="0" smtClean="0"/>
              <a:t> </a:t>
            </a:r>
            <a:r>
              <a:rPr lang="en-US" dirty="0"/>
              <a:t>was the title of the kings of Abyssinia, like </a:t>
            </a:r>
            <a:r>
              <a:rPr lang="en-US" dirty="0" smtClean="0"/>
              <a:t>Sharif </a:t>
            </a:r>
            <a:r>
              <a:rPr lang="en-US" dirty="0"/>
              <a:t>was the title of the rulers of Makkah. </a:t>
            </a:r>
            <a:endParaRPr lang="en-US" dirty="0" smtClean="0"/>
          </a:p>
          <a:p>
            <a:r>
              <a:rPr lang="en-US" dirty="0" smtClean="0"/>
              <a:t>The </a:t>
            </a:r>
            <a:r>
              <a:rPr lang="en-US" dirty="0"/>
              <a:t>name of this </a:t>
            </a:r>
            <a:r>
              <a:rPr lang="en-US" dirty="0" err="1"/>
              <a:t>Najaashi</a:t>
            </a:r>
            <a:r>
              <a:rPr lang="en-US" dirty="0"/>
              <a:t> was As-</a:t>
            </a:r>
            <a:r>
              <a:rPr lang="en-US" dirty="0" err="1"/>
              <a:t>hamah</a:t>
            </a:r>
            <a:r>
              <a:rPr lang="en-US" dirty="0"/>
              <a:t>, who later became a Muslim. </a:t>
            </a:r>
            <a:endParaRPr lang="en-US" dirty="0" smtClean="0"/>
          </a:p>
          <a:p>
            <a:r>
              <a:rPr lang="en-US" dirty="0" smtClean="0"/>
              <a:t>The </a:t>
            </a:r>
            <a:r>
              <a:rPr lang="en-US" dirty="0"/>
              <a:t>'ulama have deduced from this </a:t>
            </a:r>
            <a:r>
              <a:rPr lang="en-US" dirty="0" smtClean="0"/>
              <a:t>hadith </a:t>
            </a:r>
            <a:r>
              <a:rPr lang="en-US" dirty="0"/>
              <a:t>that it is permissible to accept a gift from a non-believer. </a:t>
            </a:r>
            <a:r>
              <a:rPr lang="en-US" dirty="0" err="1" smtClean="0"/>
              <a:t>Najashi</a:t>
            </a:r>
            <a:r>
              <a:rPr lang="en-US" dirty="0" smtClean="0"/>
              <a:t> </a:t>
            </a:r>
            <a:r>
              <a:rPr lang="en-US" dirty="0"/>
              <a:t>had not yet accepted </a:t>
            </a:r>
            <a:r>
              <a:rPr lang="en-US" dirty="0" err="1"/>
              <a:t>Islaam</a:t>
            </a:r>
            <a:r>
              <a:rPr lang="en-US" dirty="0"/>
              <a:t> at the time of sending the gift. </a:t>
            </a:r>
            <a:endParaRPr lang="en-US" dirty="0" smtClean="0"/>
          </a:p>
          <a:p>
            <a:r>
              <a:rPr lang="en-US" dirty="0" smtClean="0"/>
              <a:t>The </a:t>
            </a:r>
            <a:r>
              <a:rPr lang="en-US" dirty="0"/>
              <a:t>'ulama have therefore summed up these in different ways. </a:t>
            </a:r>
            <a:endParaRPr lang="ar-AE"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54433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2</a:t>
            </a:r>
            <a:endParaRPr lang="en-US" dirty="0"/>
          </a:p>
        </p:txBody>
      </p:sp>
      <p:sp>
        <p:nvSpPr>
          <p:cNvPr id="3" name="Content Placeholder 2"/>
          <p:cNvSpPr>
            <a:spLocks noGrp="1"/>
          </p:cNvSpPr>
          <p:nvPr>
            <p:ph idx="1"/>
          </p:nvPr>
        </p:nvSpPr>
        <p:spPr>
          <a:xfrm>
            <a:off x="1293814" y="1828800"/>
            <a:ext cx="9601200" cy="4648200"/>
          </a:xfrm>
          <a:ln w="190500" cmpd="thickThin">
            <a:solidFill>
              <a:schemeClr val="tx1"/>
            </a:solidFill>
          </a:ln>
        </p:spPr>
        <p:txBody>
          <a:bodyPr>
            <a:noAutofit/>
          </a:bodyPr>
          <a:lstStyle/>
          <a:p>
            <a:pPr marL="0" indent="0" algn="ctr">
              <a:buNone/>
            </a:pPr>
            <a:endParaRPr lang="en-US" sz="800" dirty="0" smtClean="0"/>
          </a:p>
          <a:p>
            <a:pPr marL="0" indent="0" algn="ctr">
              <a:buNone/>
            </a:pPr>
            <a:r>
              <a:rPr lang="ar-AE" sz="4400" dirty="0" smtClean="0"/>
              <a:t>حَدَّثَنَا </a:t>
            </a:r>
            <a:r>
              <a:rPr lang="ar-AE" sz="4400" dirty="0"/>
              <a:t>قُتَيْبَةُ بْنُ سَعِيدٍ، قَالَ‏:‏ حَدَّثَنَا يَحْيَى بْنُ زَكَرِيَّا بْنِ أَبِي زَائِدَةَ، عَنِ الْحَسَنِ بْنِ عَيَّاشٍ، عَنْ أَبِي إِسْحَاقَ، عَنِ الشَّعْبِيِّ، قَالَ‏:‏ قَالَ الْمُغِيرَةُ بْنُ شُعْبَةَ‏:‏ أَهْدَى دِحْيَةُ لِلنَّبِيِّ صلى الله عليه وسلم خُفَّيْنِ، فَلَبِسَهُمَا وَقَالَ إِسْرَائِيلُ‏:‏ عَنْ جَابِرٍ، عَنْ عَامِرٍ، وَجُبَّةً فَلَبِسَهُمَا حَتَّى تَخَرَّقَا لا يَدْرِي النَّبِيُّ صلى الله عليه وسلم، أَذِكًى هُمَا أَمْ لا‏.</a:t>
            </a:r>
            <a:r>
              <a:rPr lang="ar-AE" sz="4400" dirty="0" smtClean="0"/>
              <a:t>‏</a:t>
            </a: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319594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2</a:t>
            </a:r>
            <a:endParaRPr lang="en-US" dirty="0"/>
          </a:p>
        </p:txBody>
      </p:sp>
      <p:sp>
        <p:nvSpPr>
          <p:cNvPr id="3" name="Content Placeholder 2"/>
          <p:cNvSpPr>
            <a:spLocks noGrp="1"/>
          </p:cNvSpPr>
          <p:nvPr>
            <p:ph idx="1"/>
          </p:nvPr>
        </p:nvSpPr>
        <p:spPr>
          <a:xfrm>
            <a:off x="1293814" y="1828800"/>
            <a:ext cx="9601200" cy="4648200"/>
          </a:xfrm>
          <a:ln w="190500" cmpd="thickThin">
            <a:solidFill>
              <a:schemeClr val="tx1"/>
            </a:solidFill>
          </a:ln>
        </p:spPr>
        <p:txBody>
          <a:bodyPr>
            <a:noAutofit/>
          </a:bodyPr>
          <a:lstStyle/>
          <a:p>
            <a:pPr marL="0" indent="0" algn="ctr">
              <a:buNone/>
            </a:pPr>
            <a:endParaRPr lang="en-US" sz="2800" dirty="0" smtClean="0"/>
          </a:p>
          <a:p>
            <a:pPr marL="0" indent="0" algn="ctr">
              <a:buNone/>
            </a:pPr>
            <a:r>
              <a:rPr lang="en-US" sz="2800" dirty="0" smtClean="0"/>
              <a:t>Sayyidina </a:t>
            </a:r>
            <a:r>
              <a:rPr lang="en-US" sz="2800" dirty="0" err="1"/>
              <a:t>Mughirah</a:t>
            </a:r>
            <a:r>
              <a:rPr lang="en-US" sz="2800" dirty="0"/>
              <a:t> bin </a:t>
            </a:r>
            <a:r>
              <a:rPr lang="en-US" sz="2800" dirty="0" err="1"/>
              <a:t>Shu'bah</a:t>
            </a:r>
            <a:r>
              <a:rPr lang="en-US" sz="2800" dirty="0"/>
              <a:t> </a:t>
            </a:r>
            <a:r>
              <a:rPr lang="en-US" sz="2800" dirty="0" err="1"/>
              <a:t>radiallahu</a:t>
            </a:r>
            <a:r>
              <a:rPr lang="en-US" sz="2800" dirty="0"/>
              <a:t> </a:t>
            </a:r>
            <a:r>
              <a:rPr lang="en-US" sz="2800" dirty="0" err="1"/>
              <a:t>anhu</a:t>
            </a:r>
            <a:r>
              <a:rPr lang="en-US" sz="2800" dirty="0"/>
              <a:t> relates:</a:t>
            </a:r>
          </a:p>
          <a:p>
            <a:pPr marL="0" indent="0" algn="ctr">
              <a:buNone/>
            </a:pPr>
            <a:r>
              <a:rPr lang="en-US" sz="2800" dirty="0"/>
              <a:t>"</a:t>
            </a:r>
            <a:r>
              <a:rPr lang="en-US" sz="2800" dirty="0" err="1"/>
              <a:t>Dihyah</a:t>
            </a:r>
            <a:r>
              <a:rPr lang="en-US" sz="2800" dirty="0"/>
              <a:t> Kalbi sent to Rasulullah Sayyidina Rasulullah </a:t>
            </a:r>
            <a:r>
              <a:rPr lang="en-US" sz="2800" dirty="0" err="1"/>
              <a:t>sallallahu</a:t>
            </a:r>
            <a:r>
              <a:rPr lang="en-US" sz="2800" dirty="0"/>
              <a:t> alaihe wasallam as a gift two </a:t>
            </a:r>
            <a:r>
              <a:rPr lang="en-US" sz="2800" dirty="0" err="1"/>
              <a:t>khuffs</a:t>
            </a:r>
            <a:r>
              <a:rPr lang="en-US" sz="2800" dirty="0"/>
              <a:t>. In another narration it is stated that with the </a:t>
            </a:r>
            <a:r>
              <a:rPr lang="en-US" sz="2800" dirty="0" err="1"/>
              <a:t>khuffs</a:t>
            </a:r>
            <a:r>
              <a:rPr lang="en-US" sz="2800" dirty="0"/>
              <a:t>, a jubbah (a long coat) was also sent. Rasulullah Sayyidina Rasulullah </a:t>
            </a:r>
            <a:r>
              <a:rPr lang="en-US" sz="2800" dirty="0" err="1"/>
              <a:t>sallallahu</a:t>
            </a:r>
            <a:r>
              <a:rPr lang="en-US" sz="2800" dirty="0"/>
              <a:t> alaihe wasallam did not inquire if the skin was from slaughtered animals or not".</a:t>
            </a:r>
          </a:p>
          <a:p>
            <a:pPr marL="0" indent="0" algn="ctr">
              <a:buNone/>
            </a:pPr>
            <a:endParaRPr lang="ar-AE" sz="2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6540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2</a:t>
            </a:r>
            <a:endParaRPr lang="en-US" dirty="0"/>
          </a:p>
        </p:txBody>
      </p:sp>
      <p:sp>
        <p:nvSpPr>
          <p:cNvPr id="3" name="Content Placeholder 2"/>
          <p:cNvSpPr>
            <a:spLocks noGrp="1"/>
          </p:cNvSpPr>
          <p:nvPr>
            <p:ph idx="1"/>
          </p:nvPr>
        </p:nvSpPr>
        <p:spPr>
          <a:xfrm>
            <a:off x="1293814" y="1828800"/>
            <a:ext cx="9601200" cy="4648200"/>
          </a:xfrm>
          <a:ln w="190500" cmpd="thickThin">
            <a:solidFill>
              <a:schemeClr val="tx1"/>
            </a:solidFill>
          </a:ln>
        </p:spPr>
        <p:txBody>
          <a:bodyPr>
            <a:noAutofit/>
          </a:bodyPr>
          <a:lstStyle/>
          <a:p>
            <a:r>
              <a:rPr lang="en-US" sz="3200" dirty="0"/>
              <a:t>The last sentence of this </a:t>
            </a:r>
            <a:r>
              <a:rPr lang="en-US" sz="3200" dirty="0" smtClean="0"/>
              <a:t>hadith </a:t>
            </a:r>
            <a:r>
              <a:rPr lang="en-US" sz="3200" dirty="0"/>
              <a:t>strengthens the </a:t>
            </a:r>
            <a:r>
              <a:rPr lang="en-US" sz="3200" dirty="0" smtClean="0"/>
              <a:t>madhab </a:t>
            </a:r>
            <a:r>
              <a:rPr lang="en-US" sz="3200" dirty="0"/>
              <a:t>of the Hanafis that it is permissible to use a tanned skin of an animal whether it is slaughtered according to the </a:t>
            </a:r>
            <a:r>
              <a:rPr lang="en-US" sz="3200" dirty="0" err="1" smtClean="0"/>
              <a:t>Sari'ah</a:t>
            </a:r>
            <a:r>
              <a:rPr lang="en-US" sz="3200" dirty="0" smtClean="0"/>
              <a:t> </a:t>
            </a:r>
            <a:r>
              <a:rPr lang="en-US" sz="3200" dirty="0"/>
              <a:t>or not</a:t>
            </a:r>
            <a:r>
              <a:rPr lang="en-US" sz="3200" dirty="0" smtClean="0"/>
              <a:t>.</a:t>
            </a:r>
          </a:p>
          <a:p>
            <a:r>
              <a:rPr lang="en-US" sz="3200" dirty="0" smtClean="0"/>
              <a:t> </a:t>
            </a:r>
            <a:r>
              <a:rPr lang="en-US" sz="3200" dirty="0"/>
              <a:t>Some of the 'ulama differ on this question. It has been discussed in the books of </a:t>
            </a:r>
            <a:r>
              <a:rPr lang="en-US" sz="3200" dirty="0" err="1"/>
              <a:t>fiqh</a:t>
            </a:r>
            <a:r>
              <a:rPr lang="en-US" sz="3200" dirty="0"/>
              <a:t> (jurisprudence). </a:t>
            </a:r>
            <a:endParaRPr lang="ar-AE" sz="32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06744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a:t>
            </a:r>
            <a:endParaRPr lang="en-US" dirty="0"/>
          </a:p>
        </p:txBody>
      </p:sp>
      <p:sp>
        <p:nvSpPr>
          <p:cNvPr id="2" name="Content Placeholder 1"/>
          <p:cNvSpPr>
            <a:spLocks noGrp="1"/>
          </p:cNvSpPr>
          <p:nvPr>
            <p:ph idx="1"/>
          </p:nvPr>
        </p:nvSpPr>
        <p:spPr>
          <a:xfrm>
            <a:off x="1293814" y="1828800"/>
            <a:ext cx="9601200" cy="4800600"/>
          </a:xfrm>
        </p:spPr>
        <p:txBody>
          <a:bodyPr>
            <a:normAutofit lnSpcReduction="10000"/>
          </a:bodyPr>
          <a:lstStyle/>
          <a:p>
            <a:r>
              <a:rPr lang="en-US" dirty="0"/>
              <a:t>In this chapter the type of shoe that </a:t>
            </a:r>
            <a:r>
              <a:rPr lang="en-US" dirty="0" err="1"/>
              <a:t>Rasulullah</a:t>
            </a:r>
            <a:r>
              <a:rPr lang="en-US" dirty="0"/>
              <a:t> </a:t>
            </a:r>
            <a:r>
              <a:rPr lang="en-US" dirty="0" err="1"/>
              <a:t>Sallallahu</a:t>
            </a:r>
            <a:r>
              <a:rPr lang="en-US" dirty="0"/>
              <a:t> '</a:t>
            </a:r>
            <a:r>
              <a:rPr lang="en-US" dirty="0" err="1"/>
              <a:t>Alayhi</a:t>
            </a:r>
            <a:r>
              <a:rPr lang="en-US" dirty="0"/>
              <a:t> </a:t>
            </a:r>
            <a:r>
              <a:rPr lang="en-US" dirty="0" err="1"/>
              <a:t>Wasallam</a:t>
            </a:r>
            <a:r>
              <a:rPr lang="en-US" dirty="0"/>
              <a:t> wore, his method of putting them on and taking them off and other matters have been discussed. </a:t>
            </a:r>
            <a:endParaRPr lang="en-US" dirty="0" smtClean="0"/>
          </a:p>
          <a:p>
            <a:r>
              <a:rPr lang="en-US" dirty="0" err="1" smtClean="0"/>
              <a:t>Maulana</a:t>
            </a:r>
            <a:r>
              <a:rPr lang="en-US" dirty="0" smtClean="0"/>
              <a:t> Ashraf 'Ali </a:t>
            </a:r>
            <a:r>
              <a:rPr lang="en-US" dirty="0" err="1" smtClean="0"/>
              <a:t>Thaanwi</a:t>
            </a:r>
            <a:r>
              <a:rPr lang="en-US" dirty="0" smtClean="0"/>
              <a:t> </a:t>
            </a:r>
            <a:r>
              <a:rPr lang="en-US" dirty="0" err="1" smtClean="0"/>
              <a:t>Saahib</a:t>
            </a:r>
            <a:r>
              <a:rPr lang="en-US" dirty="0" smtClean="0"/>
              <a:t> book '</a:t>
            </a:r>
            <a:r>
              <a:rPr lang="en-US" dirty="0" err="1" smtClean="0"/>
              <a:t>Zaadus</a:t>
            </a:r>
            <a:r>
              <a:rPr lang="en-US" dirty="0" smtClean="0"/>
              <a:t> </a:t>
            </a:r>
            <a:r>
              <a:rPr lang="en-US" dirty="0" err="1" smtClean="0"/>
              <a:t>Sa'eed</a:t>
            </a:r>
            <a:r>
              <a:rPr lang="en-US" dirty="0" smtClean="0"/>
              <a:t>' a detailed treatise on the </a:t>
            </a:r>
            <a:r>
              <a:rPr lang="en-US" dirty="0" err="1" smtClean="0"/>
              <a:t>barakaat</a:t>
            </a:r>
            <a:r>
              <a:rPr lang="en-US" dirty="0" smtClean="0"/>
              <a:t> and virtues of the shoes of </a:t>
            </a:r>
            <a:r>
              <a:rPr lang="en-US" dirty="0" err="1" smtClean="0"/>
              <a:t>Rasulullah</a:t>
            </a:r>
            <a:r>
              <a:rPr lang="en-US" dirty="0" smtClean="0"/>
              <a:t> </a:t>
            </a:r>
            <a:r>
              <a:rPr lang="en-US" dirty="0" err="1" smtClean="0"/>
              <a:t>Sallallahu</a:t>
            </a:r>
            <a:r>
              <a:rPr lang="en-US" dirty="0" smtClean="0"/>
              <a:t> '</a:t>
            </a:r>
            <a:r>
              <a:rPr lang="en-US" dirty="0" err="1" smtClean="0"/>
              <a:t>Alayhi</a:t>
            </a:r>
            <a:r>
              <a:rPr lang="en-US" dirty="0" smtClean="0"/>
              <a:t> </a:t>
            </a:r>
            <a:r>
              <a:rPr lang="en-US" dirty="0" err="1" smtClean="0"/>
              <a:t>Wasallam</a:t>
            </a:r>
            <a:r>
              <a:rPr lang="en-US" dirty="0" smtClean="0"/>
              <a:t>. </a:t>
            </a:r>
          </a:p>
          <a:p>
            <a:r>
              <a:rPr lang="en-US" dirty="0" smtClean="0"/>
              <a:t>Those </a:t>
            </a:r>
            <a:r>
              <a:rPr lang="en-US" dirty="0"/>
              <a:t>interested in this should read that </a:t>
            </a:r>
            <a:r>
              <a:rPr lang="en-US" dirty="0" err="1"/>
              <a:t>kitaab</a:t>
            </a:r>
            <a:r>
              <a:rPr lang="en-US" dirty="0"/>
              <a:t> (which is available in English). In short, it may be said that it has countless qualities. </a:t>
            </a:r>
            <a:endParaRPr lang="en-US" dirty="0" smtClean="0"/>
          </a:p>
          <a:p>
            <a:r>
              <a:rPr lang="en-US" dirty="0" smtClean="0"/>
              <a:t>One </a:t>
            </a:r>
            <a:r>
              <a:rPr lang="en-US" dirty="0"/>
              <a:t>is blessed by seeing </a:t>
            </a:r>
            <a:r>
              <a:rPr lang="en-US" dirty="0" err="1"/>
              <a:t>Rasulullah</a:t>
            </a:r>
            <a:r>
              <a:rPr lang="en-US" dirty="0"/>
              <a:t> </a:t>
            </a:r>
            <a:r>
              <a:rPr lang="en-US" dirty="0" err="1"/>
              <a:t>Sallallahu</a:t>
            </a:r>
            <a:r>
              <a:rPr lang="en-US" dirty="0"/>
              <a:t> '</a:t>
            </a:r>
            <a:r>
              <a:rPr lang="en-US" dirty="0" err="1"/>
              <a:t>Alayhi</a:t>
            </a:r>
            <a:r>
              <a:rPr lang="en-US" dirty="0"/>
              <a:t> </a:t>
            </a:r>
            <a:r>
              <a:rPr lang="en-US" dirty="0" err="1"/>
              <a:t>Wasallam</a:t>
            </a:r>
            <a:r>
              <a:rPr lang="en-US" dirty="0"/>
              <a:t> in one's dreams; one gains safety from oppressors and every heartfelt desire is attained</a:t>
            </a:r>
            <a:r>
              <a:rPr lang="en-US" dirty="0" smtClean="0"/>
              <a:t>. </a:t>
            </a:r>
          </a:p>
          <a:p>
            <a:r>
              <a:rPr lang="en-US" dirty="0" err="1" smtClean="0"/>
              <a:t>Imaam</a:t>
            </a:r>
            <a:r>
              <a:rPr lang="en-US" dirty="0" smtClean="0"/>
              <a:t> </a:t>
            </a:r>
            <a:r>
              <a:rPr lang="en-US" dirty="0" err="1" smtClean="0"/>
              <a:t>Tirmidhi</a:t>
            </a:r>
            <a:r>
              <a:rPr lang="en-US" dirty="0" smtClean="0"/>
              <a:t> </a:t>
            </a:r>
            <a:r>
              <a:rPr lang="en-US" dirty="0"/>
              <a:t>has written eleven </a:t>
            </a:r>
            <a:r>
              <a:rPr lang="en-US" dirty="0" err="1" smtClean="0"/>
              <a:t>ahaadith</a:t>
            </a:r>
            <a:r>
              <a:rPr lang="en-US" dirty="0" smtClean="0"/>
              <a:t> </a:t>
            </a:r>
            <a:r>
              <a:rPr lang="en-US" dirty="0"/>
              <a:t>in this chapter. </a:t>
            </a:r>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685212" y="919163"/>
            <a:ext cx="509457" cy="504825"/>
          </a:xfrm>
          <a:prstGeom prst="rect">
            <a:avLst/>
          </a:prstGeom>
        </p:spPr>
      </p:pic>
    </p:spTree>
    <p:extLst>
      <p:ext uri="{BB962C8B-B14F-4D97-AF65-F5344CB8AC3E}">
        <p14:creationId xmlns:p14="http://schemas.microsoft.com/office/powerpoint/2010/main" val="41021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a:t>
            </a:r>
            <a:endParaRPr lang="en-US" dirty="0"/>
          </a:p>
        </p:txBody>
      </p:sp>
      <p:sp>
        <p:nvSpPr>
          <p:cNvPr id="3" name="Content Placeholder 2"/>
          <p:cNvSpPr>
            <a:spLocks noGrp="1"/>
          </p:cNvSpPr>
          <p:nvPr>
            <p:ph idx="1"/>
          </p:nvPr>
        </p:nvSpPr>
        <p:spPr>
          <a:xfrm>
            <a:off x="1293814" y="1828800"/>
            <a:ext cx="9601200" cy="4648200"/>
          </a:xfrm>
          <a:ln w="190500" cmpd="thickThin">
            <a:solidFill>
              <a:schemeClr val="tx1"/>
            </a:solidFill>
          </a:ln>
        </p:spPr>
        <p:txBody>
          <a:bodyPr>
            <a:noAutofit/>
          </a:bodyPr>
          <a:lstStyle/>
          <a:p>
            <a:pPr marL="0" indent="0" algn="ctr">
              <a:buNone/>
            </a:pPr>
            <a:endParaRPr lang="en-US" sz="5400" dirty="0" smtClean="0"/>
          </a:p>
          <a:p>
            <a:pPr marL="0" indent="0" algn="ctr">
              <a:buNone/>
            </a:pPr>
            <a:r>
              <a:rPr lang="ar-AE" sz="5400" dirty="0" smtClean="0"/>
              <a:t>حَدَّثَنَا </a:t>
            </a:r>
            <a:r>
              <a:rPr lang="ar-AE" sz="5400" dirty="0"/>
              <a:t>مُحَمَّدُ بْنُ بَشَّارٍ، قَالَ‏:‏ حَدَّثَنَا أَبُو دَاوُدَ الطَّيَالِسِيُّ، قَالَ‏:‏ حَدَّثَنَا هَمَّامٌ، عَنْ، قَالَ‏:‏ قُلْتُ لأَنَسِ بْنِ مَالِكٍ‏:‏ كَيْفَ كَانَ نَعْلُ رَسُولِ اللهِ صلى الله عليه وسلم‏؟‏ قَالَ‏:‏ لَهُمَا قِبَالانِ‏.‏</a:t>
            </a:r>
          </a:p>
          <a:p>
            <a:pPr marL="0" indent="0" algn="ctr">
              <a:buNone/>
            </a:pP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192400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a:t>
            </a:r>
            <a:endParaRPr lang="en-US" dirty="0"/>
          </a:p>
        </p:txBody>
      </p:sp>
      <p:sp>
        <p:nvSpPr>
          <p:cNvPr id="3" name="Content Placeholder 2"/>
          <p:cNvSpPr>
            <a:spLocks noGrp="1"/>
          </p:cNvSpPr>
          <p:nvPr>
            <p:ph idx="1"/>
          </p:nvPr>
        </p:nvSpPr>
        <p:spPr>
          <a:xfrm>
            <a:off x="1293814" y="1828800"/>
            <a:ext cx="9601200" cy="4648200"/>
          </a:xfrm>
          <a:ln w="190500" cmpd="thickThin">
            <a:solidFill>
              <a:schemeClr val="tx1"/>
            </a:solidFill>
          </a:ln>
        </p:spPr>
        <p:txBody>
          <a:bodyPr>
            <a:noAutofit/>
          </a:bodyPr>
          <a:lstStyle/>
          <a:p>
            <a:pPr marL="0" indent="0" algn="ctr">
              <a:buNone/>
            </a:pPr>
            <a:endParaRPr lang="en-US" sz="1200" dirty="0" smtClean="0"/>
          </a:p>
          <a:p>
            <a:pPr marL="0" indent="0" algn="ctr">
              <a:buNone/>
            </a:pPr>
            <a:r>
              <a:rPr lang="en-US" sz="4400" dirty="0" err="1" smtClean="0"/>
              <a:t>Qataadah</a:t>
            </a:r>
            <a:r>
              <a:rPr lang="en-US" sz="4400" dirty="0" smtClean="0"/>
              <a:t> </a:t>
            </a:r>
            <a:r>
              <a:rPr lang="en-US" sz="4400" dirty="0" err="1"/>
              <a:t>radiallahu</a:t>
            </a:r>
            <a:r>
              <a:rPr lang="en-US" sz="4400" dirty="0"/>
              <a:t> </a:t>
            </a:r>
            <a:r>
              <a:rPr lang="en-US" sz="4400" dirty="0" err="1"/>
              <a:t>anhu</a:t>
            </a:r>
            <a:r>
              <a:rPr lang="en-US" sz="4400" dirty="0"/>
              <a:t> reports that:</a:t>
            </a:r>
          </a:p>
          <a:p>
            <a:pPr marL="0" indent="0" algn="ctr">
              <a:buNone/>
            </a:pPr>
            <a:r>
              <a:rPr lang="en-US" sz="4400" dirty="0"/>
              <a:t>"I asked </a:t>
            </a:r>
            <a:r>
              <a:rPr lang="en-US" sz="4400" dirty="0" err="1"/>
              <a:t>Anas</a:t>
            </a:r>
            <a:r>
              <a:rPr lang="en-US" sz="4400" dirty="0"/>
              <a:t> to describe the shoe of </a:t>
            </a:r>
            <a:r>
              <a:rPr lang="en-US" sz="4400" dirty="0" err="1"/>
              <a:t>Rasulullah</a:t>
            </a:r>
            <a:r>
              <a:rPr lang="en-US" sz="4400" dirty="0"/>
              <a:t> </a:t>
            </a:r>
            <a:r>
              <a:rPr lang="en-US" sz="4400" dirty="0" err="1"/>
              <a:t>Sayyidina</a:t>
            </a:r>
            <a:r>
              <a:rPr lang="en-US" sz="4400" dirty="0"/>
              <a:t> </a:t>
            </a:r>
            <a:r>
              <a:rPr lang="en-US" sz="4400" dirty="0" err="1"/>
              <a:t>Rasulullah</a:t>
            </a:r>
            <a:r>
              <a:rPr lang="en-US" sz="4400" dirty="0"/>
              <a:t> </a:t>
            </a:r>
            <a:r>
              <a:rPr lang="en-US" sz="4400" dirty="0" err="1"/>
              <a:t>sallallahu</a:t>
            </a:r>
            <a:r>
              <a:rPr lang="en-US" sz="4400" dirty="0"/>
              <a:t> </a:t>
            </a:r>
            <a:r>
              <a:rPr lang="en-US" sz="4400" dirty="0" err="1"/>
              <a:t>alaihe</a:t>
            </a:r>
            <a:r>
              <a:rPr lang="en-US" sz="4400" dirty="0"/>
              <a:t> </a:t>
            </a:r>
            <a:r>
              <a:rPr lang="en-US" sz="4400" dirty="0" err="1"/>
              <a:t>wasallam</a:t>
            </a:r>
            <a:r>
              <a:rPr lang="en-US" sz="4400" dirty="0"/>
              <a:t>". He replied: "Each shoe had two straps"</a:t>
            </a:r>
          </a:p>
          <a:p>
            <a:pPr marL="0" indent="0" algn="ctr">
              <a:buNone/>
            </a:pP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82808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2</a:t>
            </a:r>
          </a:p>
        </p:txBody>
      </p:sp>
      <p:sp>
        <p:nvSpPr>
          <p:cNvPr id="3" name="Content Placeholder 2"/>
          <p:cNvSpPr>
            <a:spLocks noGrp="1"/>
          </p:cNvSpPr>
          <p:nvPr>
            <p:ph idx="1"/>
          </p:nvPr>
        </p:nvSpPr>
        <p:spPr>
          <a:xfrm>
            <a:off x="1293814" y="1828800"/>
            <a:ext cx="9601200" cy="4648200"/>
          </a:xfrm>
          <a:ln w="190500" cmpd="thickThin">
            <a:solidFill>
              <a:schemeClr val="tx1"/>
            </a:solidFill>
          </a:ln>
        </p:spPr>
        <p:txBody>
          <a:bodyPr>
            <a:noAutofit/>
          </a:bodyPr>
          <a:lstStyle/>
          <a:p>
            <a:pPr marL="0" indent="0" algn="ctr">
              <a:buNone/>
            </a:pPr>
            <a:endParaRPr lang="en-US" sz="2000" dirty="0" smtClean="0"/>
          </a:p>
          <a:p>
            <a:pPr marL="0" indent="0" algn="ctr">
              <a:buNone/>
            </a:pPr>
            <a:r>
              <a:rPr lang="ar-AE" sz="5400" dirty="0" smtClean="0"/>
              <a:t>حَدَّثَنَا </a:t>
            </a:r>
            <a:r>
              <a:rPr lang="ar-AE" sz="5400" dirty="0"/>
              <a:t>أَبُو كُرَيْبٍ مُحَمَّدُ بْنُ الْعَلاءِ، قَالَ‏:‏ حَدَّثَنَا وَكِيعٌ، عَنْ سُفْيَانَ، عَنْ خَالِدٍ الْحَذَّاءِ، عَنْ عَبْدِ اللهِ بْنِ الْحَارِثِ، عَنِ ابْنِ عَبَّاسٍ، قَالَ‏:‏ كَانَ لِنَعْلِ رَسُولِ اللهِ صلى الله عليه وسلم قِبَالانِ، مَثْنِيٌّ شِرَاكَهُمَا‏.</a:t>
            </a:r>
            <a:r>
              <a:rPr lang="ar-AE" sz="5400" dirty="0" smtClean="0"/>
              <a:t>‏</a:t>
            </a: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359456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2</a:t>
            </a:r>
          </a:p>
        </p:txBody>
      </p:sp>
      <p:sp>
        <p:nvSpPr>
          <p:cNvPr id="3" name="Content Placeholder 2"/>
          <p:cNvSpPr>
            <a:spLocks noGrp="1"/>
          </p:cNvSpPr>
          <p:nvPr>
            <p:ph idx="1"/>
          </p:nvPr>
        </p:nvSpPr>
        <p:spPr>
          <a:xfrm>
            <a:off x="1293814" y="1828800"/>
            <a:ext cx="9601200" cy="4648200"/>
          </a:xfrm>
          <a:ln w="190500" cmpd="thickThin">
            <a:solidFill>
              <a:schemeClr val="tx1"/>
            </a:solidFill>
          </a:ln>
        </p:spPr>
        <p:txBody>
          <a:bodyPr>
            <a:noAutofit/>
          </a:bodyPr>
          <a:lstStyle/>
          <a:p>
            <a:pPr marL="0" indent="0" algn="ctr">
              <a:buNone/>
            </a:pPr>
            <a:endParaRPr lang="en-US" sz="2000" dirty="0" smtClean="0"/>
          </a:p>
          <a:p>
            <a:pPr marL="0" indent="0" algn="ctr">
              <a:buNone/>
            </a:pPr>
            <a:r>
              <a:rPr lang="en-US" sz="5400" dirty="0" smtClean="0"/>
              <a:t>Ibn </a:t>
            </a:r>
            <a:r>
              <a:rPr lang="en-US" sz="5400" dirty="0"/>
              <a:t>'</a:t>
            </a:r>
            <a:r>
              <a:rPr lang="en-US" sz="5400" dirty="0" err="1"/>
              <a:t>Abbaas</a:t>
            </a:r>
            <a:r>
              <a:rPr lang="en-US" sz="5400" dirty="0"/>
              <a:t> </a:t>
            </a:r>
            <a:r>
              <a:rPr lang="en-US" sz="5400" dirty="0" err="1"/>
              <a:t>radiallahu</a:t>
            </a:r>
            <a:r>
              <a:rPr lang="en-US" sz="5400" dirty="0"/>
              <a:t> </a:t>
            </a:r>
            <a:r>
              <a:rPr lang="en-US" sz="5400" dirty="0" err="1"/>
              <a:t>anhu</a:t>
            </a:r>
            <a:r>
              <a:rPr lang="en-US" sz="5400" dirty="0"/>
              <a:t> reports that </a:t>
            </a:r>
            <a:r>
              <a:rPr lang="en-US" sz="5400" dirty="0" err="1"/>
              <a:t>Raulullah</a:t>
            </a:r>
            <a:r>
              <a:rPr lang="en-US" sz="5400" dirty="0"/>
              <a:t> </a:t>
            </a:r>
            <a:r>
              <a:rPr lang="en-US" sz="5400" dirty="0" err="1"/>
              <a:t>Sayyidina</a:t>
            </a:r>
            <a:r>
              <a:rPr lang="en-US" sz="5400" dirty="0"/>
              <a:t> </a:t>
            </a:r>
            <a:r>
              <a:rPr lang="en-US" sz="5400" dirty="0" err="1"/>
              <a:t>Rasulullah</a:t>
            </a:r>
            <a:r>
              <a:rPr lang="en-US" sz="5400" dirty="0"/>
              <a:t> </a:t>
            </a:r>
            <a:r>
              <a:rPr lang="en-US" sz="5400" dirty="0" err="1"/>
              <a:t>sallallahu</a:t>
            </a:r>
            <a:r>
              <a:rPr lang="en-US" sz="5400" dirty="0"/>
              <a:t> </a:t>
            </a:r>
            <a:r>
              <a:rPr lang="en-US" sz="5400" dirty="0" err="1"/>
              <a:t>alaihe</a:t>
            </a:r>
            <a:r>
              <a:rPr lang="en-US" sz="5400" dirty="0"/>
              <a:t> </a:t>
            </a:r>
            <a:r>
              <a:rPr lang="en-US" sz="5400" dirty="0" err="1"/>
              <a:t>wasallam</a:t>
            </a:r>
            <a:r>
              <a:rPr lang="en-US" sz="5400" dirty="0"/>
              <a:t> shoe had two double straps</a:t>
            </a: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107450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Intentions for Studying</a:t>
            </a:r>
            <a:endParaRPr lang="en-US" dirty="0"/>
          </a:p>
        </p:txBody>
      </p:sp>
      <p:sp>
        <p:nvSpPr>
          <p:cNvPr id="4" name="Content Placeholder 3"/>
          <p:cNvSpPr>
            <a:spLocks noGrp="1"/>
          </p:cNvSpPr>
          <p:nvPr>
            <p:ph sz="half" idx="2"/>
          </p:nvPr>
        </p:nvSpPr>
        <p:spPr>
          <a:xfrm>
            <a:off x="5409008" y="1524000"/>
            <a:ext cx="6476604" cy="4578975"/>
          </a:xfrm>
        </p:spPr>
        <p:txBody>
          <a:bodyPr>
            <a:noAutofit/>
          </a:bodyPr>
          <a:lstStyle/>
          <a:p>
            <a:pPr marL="0" indent="0">
              <a:buNone/>
            </a:pPr>
            <a:r>
              <a:rPr lang="en-US" sz="2599" dirty="0"/>
              <a:t>I intend to study and teach, </a:t>
            </a:r>
          </a:p>
          <a:p>
            <a:pPr marL="0" indent="0">
              <a:buNone/>
            </a:pPr>
            <a:r>
              <a:rPr lang="en-US" sz="2599" dirty="0"/>
              <a:t>take and give a reminder, </a:t>
            </a:r>
          </a:p>
          <a:p>
            <a:pPr marL="0" indent="0">
              <a:buNone/>
            </a:pPr>
            <a:r>
              <a:rPr lang="en-US" sz="2599" dirty="0"/>
              <a:t>take and give benefit, </a:t>
            </a:r>
          </a:p>
          <a:p>
            <a:pPr marL="0" indent="0">
              <a:buNone/>
            </a:pPr>
            <a:r>
              <a:rPr lang="en-US" sz="2599" dirty="0"/>
              <a:t>take and give advantage, </a:t>
            </a:r>
          </a:p>
          <a:p>
            <a:pPr marL="0" indent="0">
              <a:buNone/>
            </a:pPr>
            <a:r>
              <a:rPr lang="en-US" sz="2599" dirty="0"/>
              <a:t>to encourage the holding fast to the book of Allah and the way of his Messenger, </a:t>
            </a:r>
          </a:p>
          <a:p>
            <a:pPr marL="0" indent="0">
              <a:buNone/>
            </a:pPr>
            <a:r>
              <a:rPr lang="en-US" sz="2599" dirty="0"/>
              <a:t>and calling to guidance and directing towards good, </a:t>
            </a:r>
          </a:p>
          <a:p>
            <a:pPr marL="0" indent="0">
              <a:buNone/>
            </a:pPr>
            <a:r>
              <a:rPr lang="en-US" sz="2599" dirty="0"/>
              <a:t>hoping for the support of Allah and His pleasure, closeness and reward, transcendent is He.</a:t>
            </a:r>
          </a:p>
        </p:txBody>
      </p:sp>
      <p:pic>
        <p:nvPicPr>
          <p:cNvPr id="5" name="Content Placeholder 12"/>
          <p:cNvPicPr>
            <a:picLocks noGrp="1" noChangeAspect="1"/>
          </p:cNvPicPr>
          <p:nvPr>
            <p:ph sz="half" idx="1"/>
          </p:nvPr>
        </p:nvPicPr>
        <p:blipFill rotWithShape="1">
          <a:blip r:embed="rId2"/>
          <a:srcRect b="22670"/>
          <a:stretch/>
        </p:blipFill>
        <p:spPr>
          <a:xfrm>
            <a:off x="680144" y="1840969"/>
            <a:ext cx="4195068" cy="4589219"/>
          </a:xfrm>
          <a:prstGeom prst="rect">
            <a:avLst/>
          </a:prstGeom>
          <a:ln w="228600" cap="sq" cmpd="thickThin">
            <a:solidFill>
              <a:schemeClr val="tx1"/>
            </a:solidFill>
            <a:prstDash val="solid"/>
            <a:miter lim="800000"/>
          </a:ln>
          <a:effectLst>
            <a:innerShdw blurRad="76200">
              <a:srgbClr val="000000"/>
            </a:innerShdw>
          </a:effectLst>
        </p:spPr>
      </p:pic>
    </p:spTree>
    <p:extLst>
      <p:ext uri="{BB962C8B-B14F-4D97-AF65-F5344CB8AC3E}">
        <p14:creationId xmlns:p14="http://schemas.microsoft.com/office/powerpoint/2010/main" val="206146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3</a:t>
            </a:r>
            <a:endParaRPr lang="en-US" dirty="0"/>
          </a:p>
        </p:txBody>
      </p:sp>
      <p:sp>
        <p:nvSpPr>
          <p:cNvPr id="3" name="Content Placeholder 2"/>
          <p:cNvSpPr>
            <a:spLocks noGrp="1"/>
          </p:cNvSpPr>
          <p:nvPr>
            <p:ph idx="1"/>
          </p:nvPr>
        </p:nvSpPr>
        <p:spPr>
          <a:xfrm>
            <a:off x="1293814" y="1828800"/>
            <a:ext cx="9601200" cy="4800600"/>
          </a:xfrm>
          <a:ln w="190500" cmpd="thickThin">
            <a:solidFill>
              <a:schemeClr val="tx1"/>
            </a:solidFill>
          </a:ln>
        </p:spPr>
        <p:txBody>
          <a:bodyPr>
            <a:noAutofit/>
          </a:bodyPr>
          <a:lstStyle/>
          <a:p>
            <a:pPr marL="0" indent="0" algn="ctr">
              <a:buNone/>
            </a:pPr>
            <a:endParaRPr lang="en-US" sz="800" dirty="0" smtClean="0"/>
          </a:p>
          <a:p>
            <a:pPr marL="0" indent="0" algn="ctr">
              <a:buNone/>
            </a:pPr>
            <a:r>
              <a:rPr lang="ar-AE" sz="5400" dirty="0" smtClean="0"/>
              <a:t>حَدَّثَنَا </a:t>
            </a:r>
            <a:r>
              <a:rPr lang="ar-AE" sz="5400" dirty="0"/>
              <a:t>أَحْمَدُ بْنُ مَنِيعٍ، قَالَ‏:‏ حَدَّثَنَا أَبُو أَحْمَدَ الزُّبَيْرِيُّ، قَالَ‏:‏ حَدَّثَنَا عِيسَى بْنُ طَهْمَانَ، قَالَ‏:‏ أَخْرَجَ إِلَيْنَا أَنَسُ بْنُ مَالِكٍ نَعْلَيْنِ جَرْدَاوَيْنِ، لَهُمَا قِبَالانِ‏.‏ قَالَ : فَحَدَّثَنِي ثَابِتٌ بَعْدُ عَنْ أَنَسُ ، أَنَّهُمَا كَانَتَا نَعْلَيِ النَّبِيِّ صَلَّى اللَّهُ عَلَيْهِ وَسَلَّمَ</a:t>
            </a:r>
            <a:r>
              <a:rPr lang="ar-AE" sz="5400" dirty="0" smtClean="0"/>
              <a:t>.</a:t>
            </a: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66904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3</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3600" dirty="0" smtClean="0"/>
          </a:p>
          <a:p>
            <a:pPr marL="0" indent="0" algn="ctr">
              <a:buNone/>
            </a:pPr>
            <a:r>
              <a:rPr lang="en-US" sz="3600" dirty="0" smtClean="0"/>
              <a:t>'</a:t>
            </a:r>
            <a:r>
              <a:rPr lang="en-US" sz="3600" dirty="0" err="1" smtClean="0"/>
              <a:t>Eesa</a:t>
            </a:r>
            <a:r>
              <a:rPr lang="en-US" sz="3600" dirty="0" smtClean="0"/>
              <a:t> </a:t>
            </a:r>
            <a:r>
              <a:rPr lang="en-US" sz="3600" dirty="0"/>
              <a:t>bin </a:t>
            </a:r>
            <a:r>
              <a:rPr lang="en-US" sz="3600" dirty="0" err="1"/>
              <a:t>Tahmaan</a:t>
            </a:r>
            <a:r>
              <a:rPr lang="en-US" sz="3600" dirty="0"/>
              <a:t> says that </a:t>
            </a:r>
            <a:r>
              <a:rPr lang="en-US" sz="3600" dirty="0" err="1"/>
              <a:t>Anas</a:t>
            </a:r>
            <a:r>
              <a:rPr lang="en-US" sz="3600" dirty="0"/>
              <a:t> </a:t>
            </a:r>
            <a:r>
              <a:rPr lang="en-US" sz="3600" dirty="0" err="1"/>
              <a:t>radiallahu</a:t>
            </a:r>
            <a:r>
              <a:rPr lang="en-US" sz="3600" dirty="0"/>
              <a:t> </a:t>
            </a:r>
            <a:r>
              <a:rPr lang="en-US" sz="3600" dirty="0" err="1"/>
              <a:t>anhu</a:t>
            </a:r>
            <a:r>
              <a:rPr lang="en-US" sz="3600" dirty="0"/>
              <a:t> took out a pair of furless shoes and showed then to us. They had two straps. Later </a:t>
            </a:r>
            <a:r>
              <a:rPr lang="en-US" sz="3600" dirty="0" err="1"/>
              <a:t>Thaabit</a:t>
            </a:r>
            <a:r>
              <a:rPr lang="en-US" sz="3600" dirty="0"/>
              <a:t> told me these were the shoes of </a:t>
            </a:r>
            <a:r>
              <a:rPr lang="en-US" sz="3600" dirty="0" err="1"/>
              <a:t>Rasulullah</a:t>
            </a:r>
            <a:r>
              <a:rPr lang="en-US" sz="3600" dirty="0"/>
              <a:t> </a:t>
            </a:r>
            <a:r>
              <a:rPr lang="en-US" sz="3600" dirty="0" err="1"/>
              <a:t>Sayyidina</a:t>
            </a:r>
            <a:r>
              <a:rPr lang="en-US" sz="3600" dirty="0"/>
              <a:t> </a:t>
            </a:r>
            <a:r>
              <a:rPr lang="en-US" sz="3600" dirty="0" err="1"/>
              <a:t>Rasulullah</a:t>
            </a:r>
            <a:r>
              <a:rPr lang="en-US" sz="3600" dirty="0"/>
              <a:t> </a:t>
            </a:r>
            <a:r>
              <a:rPr lang="en-US" sz="3600" dirty="0" err="1"/>
              <a:t>sallallahu</a:t>
            </a:r>
            <a:r>
              <a:rPr lang="en-US" sz="3600" dirty="0"/>
              <a:t> </a:t>
            </a:r>
            <a:r>
              <a:rPr lang="en-US" sz="3600" dirty="0" err="1"/>
              <a:t>alaihe</a:t>
            </a:r>
            <a:r>
              <a:rPr lang="en-US" sz="3600" dirty="0"/>
              <a:t> </a:t>
            </a:r>
            <a:r>
              <a:rPr lang="en-US" sz="3600" dirty="0" err="1"/>
              <a:t>wasallam</a:t>
            </a:r>
            <a:r>
              <a:rPr lang="en-US" sz="3600" dirty="0"/>
              <a:t>.</a:t>
            </a:r>
            <a:endParaRPr lang="ar-AE" sz="36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35959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a:xfrm>
            <a:off x="1293812" y="76200"/>
            <a:ext cx="9601200" cy="1143000"/>
          </a:xfrm>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1/2/3</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704012" y="714375"/>
            <a:ext cx="509457" cy="504825"/>
          </a:xfrm>
          <a:prstGeom prst="rect">
            <a:avLst/>
          </a:prstGeom>
        </p:spPr>
      </p:pic>
      <p:sp>
        <p:nvSpPr>
          <p:cNvPr id="2" name="Content Placeholder 1"/>
          <p:cNvSpPr>
            <a:spLocks noGrp="1"/>
          </p:cNvSpPr>
          <p:nvPr>
            <p:ph idx="1"/>
          </p:nvPr>
        </p:nvSpPr>
        <p:spPr>
          <a:xfrm>
            <a:off x="455612" y="1524000"/>
            <a:ext cx="11430000" cy="4724400"/>
          </a:xfrm>
        </p:spPr>
        <p:txBody>
          <a:bodyPr>
            <a:noAutofit/>
          </a:bodyPr>
          <a:lstStyle/>
          <a:p>
            <a:pPr marL="0" indent="0" algn="ctr">
              <a:buNone/>
            </a:pPr>
            <a:r>
              <a:rPr lang="en-US" dirty="0" smtClean="0"/>
              <a:t>Hadith 1</a:t>
            </a:r>
          </a:p>
          <a:p>
            <a:r>
              <a:rPr lang="en-US" dirty="0"/>
              <a:t>They consisted of a leather sole with two straps on </a:t>
            </a:r>
            <a:r>
              <a:rPr lang="en-US" dirty="0" smtClean="0"/>
              <a:t>them</a:t>
            </a:r>
            <a:endParaRPr lang="en-US" dirty="0"/>
          </a:p>
          <a:p>
            <a:pPr marL="0" indent="0" algn="ctr">
              <a:buNone/>
            </a:pPr>
            <a:r>
              <a:rPr lang="en-US" dirty="0" smtClean="0"/>
              <a:t>Hadith 2</a:t>
            </a:r>
          </a:p>
          <a:p>
            <a:r>
              <a:rPr lang="en-US" dirty="0"/>
              <a:t>It means that every strap was made of two strips of leather sewn together. In the chain of narrators of this </a:t>
            </a:r>
            <a:r>
              <a:rPr lang="en-US" dirty="0" smtClean="0"/>
              <a:t>hadith </a:t>
            </a:r>
            <a:r>
              <a:rPr lang="en-US" dirty="0"/>
              <a:t>there is a narrator </a:t>
            </a:r>
            <a:r>
              <a:rPr lang="en-US" dirty="0" err="1"/>
              <a:t>Khaalid</a:t>
            </a:r>
            <a:r>
              <a:rPr lang="en-US" dirty="0"/>
              <a:t> </a:t>
            </a:r>
            <a:r>
              <a:rPr lang="en-US" dirty="0" err="1"/>
              <a:t>Hadh-dhaa</a:t>
            </a:r>
            <a:r>
              <a:rPr lang="en-US" dirty="0"/>
              <a:t>. </a:t>
            </a:r>
            <a:r>
              <a:rPr lang="en-US" dirty="0" err="1" smtClean="0"/>
              <a:t>Hadh-dhaa</a:t>
            </a:r>
            <a:r>
              <a:rPr lang="en-US" dirty="0" smtClean="0"/>
              <a:t> </a:t>
            </a:r>
            <a:r>
              <a:rPr lang="en-US" dirty="0"/>
              <a:t>in 'Arabic means a shoemaker. The '</a:t>
            </a:r>
            <a:r>
              <a:rPr lang="en-US" dirty="0" err="1"/>
              <a:t>ulama</a:t>
            </a:r>
            <a:r>
              <a:rPr lang="en-US" dirty="0"/>
              <a:t> write that this narrator was not a shoemaker, but had an acquaintance with those whose trade was shoemaking. One is surely influenced and develops the habits and manners of those with whom one keeps company. </a:t>
            </a:r>
            <a:endParaRPr lang="en-US" dirty="0" smtClean="0"/>
          </a:p>
          <a:p>
            <a:pPr marL="0" indent="0" algn="ctr">
              <a:buNone/>
            </a:pPr>
            <a:r>
              <a:rPr lang="en-US" dirty="0" smtClean="0"/>
              <a:t>Hadith 3</a:t>
            </a:r>
          </a:p>
          <a:p>
            <a:r>
              <a:rPr lang="en-US" dirty="0"/>
              <a:t>It was common in 'Arabia that the </a:t>
            </a:r>
            <a:r>
              <a:rPr lang="en-US" dirty="0" smtClean="0"/>
              <a:t>hair </a:t>
            </a:r>
            <a:r>
              <a:rPr lang="en-US" dirty="0"/>
              <a:t>was not removed' from the skin from which shoes were made. For this reason the narrator mentioned the hair. </a:t>
            </a:r>
          </a:p>
        </p:txBody>
      </p:sp>
    </p:spTree>
    <p:extLst>
      <p:ext uri="{BB962C8B-B14F-4D97-AF65-F5344CB8AC3E}">
        <p14:creationId xmlns:p14="http://schemas.microsoft.com/office/powerpoint/2010/main" val="371123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4</a:t>
            </a:r>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1800" dirty="0" smtClean="0"/>
          </a:p>
          <a:p>
            <a:pPr marL="0" indent="0" algn="ctr">
              <a:buNone/>
            </a:pPr>
            <a:r>
              <a:rPr lang="ar-AE" sz="4400" dirty="0" smtClean="0"/>
              <a:t>حَدَّثَنَا </a:t>
            </a:r>
            <a:r>
              <a:rPr lang="ar-AE" sz="4400" dirty="0"/>
              <a:t>إِسْحَاقُ بْنُ مُوسَى الأَنْصَارِيُّ، قَالَ‏:‏ حَدَّثَنَا مَعْنٌ، قَالَ‏:‏ حَدَّثَنَا مَالِكٌ، قَالَ‏:‏ حَدَّثَنَا سَعِيدُ بْنُ أَبِي سَعِيدٍ الْمَقْبُرِيُّ، عَنْ عُبَيْدِ بْنِ جُرَيْجٍ، أَنَّهُ قَالَ لابْنِ عُمَرَ‏:‏ رَأَيْتُكَ تَلْبَسُ النِّعَالَ السِّبْتِيَّةَ، قَالَ‏:‏ إِنِّي رَأَيْتُ رَسُولَ اللهِ صلى الله عليه وسلم يَلْبَسُ النِّعَالَ الَّتِي لَيْسَ فِيهَا شَعَرٌ، وَيَتَوَضَّأُ فِيهَا، فَأَنَا أُحِبُّ أَنْ أَلْبَسَهَا‏.</a:t>
            </a:r>
            <a:r>
              <a:rPr lang="ar-AE" sz="4400" dirty="0" smtClean="0"/>
              <a:t>‏</a:t>
            </a: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7278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4</a:t>
            </a:r>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dirty="0" smtClean="0"/>
          </a:p>
          <a:p>
            <a:pPr marL="0" indent="0" algn="ctr">
              <a:buNone/>
            </a:pPr>
            <a:r>
              <a:rPr lang="en-US" sz="3200" dirty="0" smtClean="0"/>
              <a:t>'</a:t>
            </a:r>
            <a:r>
              <a:rPr lang="en-US" sz="3200" dirty="0" err="1" smtClean="0"/>
              <a:t>Ubayd</a:t>
            </a:r>
            <a:r>
              <a:rPr lang="en-US" sz="3200" dirty="0" smtClean="0"/>
              <a:t> </a:t>
            </a:r>
            <a:r>
              <a:rPr lang="en-US" sz="3200" dirty="0"/>
              <a:t>bin </a:t>
            </a:r>
            <a:r>
              <a:rPr lang="en-US" sz="3200" dirty="0" err="1"/>
              <a:t>Jurayj</a:t>
            </a:r>
            <a:r>
              <a:rPr lang="en-US" sz="3200" dirty="0"/>
              <a:t> </a:t>
            </a:r>
            <a:r>
              <a:rPr lang="en-US" sz="3200" dirty="0" err="1"/>
              <a:t>radiallahu</a:t>
            </a:r>
            <a:r>
              <a:rPr lang="en-US" sz="3200" dirty="0"/>
              <a:t> </a:t>
            </a:r>
            <a:r>
              <a:rPr lang="en-US" sz="3200" dirty="0" err="1"/>
              <a:t>anhu</a:t>
            </a:r>
            <a:r>
              <a:rPr lang="en-US" sz="3200" dirty="0"/>
              <a:t> asked Ibn 'Umar </a:t>
            </a:r>
            <a:r>
              <a:rPr lang="en-US" sz="3200" dirty="0" err="1"/>
              <a:t>radiallahu</a:t>
            </a:r>
            <a:r>
              <a:rPr lang="en-US" sz="3200" dirty="0"/>
              <a:t> </a:t>
            </a:r>
            <a:r>
              <a:rPr lang="en-US" sz="3200" dirty="0" err="1"/>
              <a:t>anhu</a:t>
            </a:r>
            <a:r>
              <a:rPr lang="en-US" sz="3200" dirty="0"/>
              <a:t> the reason for not wearing shoes with hair on them. He replied:</a:t>
            </a:r>
          </a:p>
          <a:p>
            <a:pPr marL="0" indent="0" algn="ctr">
              <a:buNone/>
            </a:pPr>
            <a:r>
              <a:rPr lang="en-US" sz="3200" dirty="0"/>
              <a:t>"I had seen </a:t>
            </a:r>
            <a:r>
              <a:rPr lang="en-US" sz="3200" dirty="0" err="1"/>
              <a:t>Rasulullah</a:t>
            </a:r>
            <a:r>
              <a:rPr lang="en-US" sz="3200" dirty="0"/>
              <a:t> </a:t>
            </a:r>
            <a:r>
              <a:rPr lang="en-US" sz="3200" dirty="0" err="1"/>
              <a:t>Sayyidina</a:t>
            </a:r>
            <a:r>
              <a:rPr lang="en-US" sz="3200" dirty="0"/>
              <a:t> </a:t>
            </a:r>
            <a:r>
              <a:rPr lang="en-US" sz="3200" dirty="0" err="1"/>
              <a:t>Rasulullah</a:t>
            </a:r>
            <a:r>
              <a:rPr lang="en-US" sz="3200" dirty="0"/>
              <a:t> </a:t>
            </a:r>
            <a:r>
              <a:rPr lang="en-US" sz="3200" dirty="0" err="1"/>
              <a:t>sallallahu</a:t>
            </a:r>
            <a:r>
              <a:rPr lang="en-US" sz="3200" dirty="0"/>
              <a:t> </a:t>
            </a:r>
            <a:r>
              <a:rPr lang="en-US" sz="3200" dirty="0" err="1"/>
              <a:t>alaihe</a:t>
            </a:r>
            <a:r>
              <a:rPr lang="en-US" sz="3200" dirty="0"/>
              <a:t> </a:t>
            </a:r>
            <a:r>
              <a:rPr lang="en-US" sz="3200" dirty="0" err="1"/>
              <a:t>wasallam</a:t>
            </a:r>
            <a:r>
              <a:rPr lang="en-US" sz="3200" dirty="0"/>
              <a:t> wear and perform wudu with shoes that did not have hair on them. That is why I also like this type of shoes"</a:t>
            </a:r>
          </a:p>
          <a:p>
            <a:pPr marL="0" indent="0" algn="ctr">
              <a:buNone/>
            </a:pPr>
            <a:endParaRPr lang="ar-AE" sz="32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94049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4</a:t>
            </a:r>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
        <p:nvSpPr>
          <p:cNvPr id="2" name="Content Placeholder 1"/>
          <p:cNvSpPr>
            <a:spLocks noGrp="1"/>
          </p:cNvSpPr>
          <p:nvPr>
            <p:ph idx="1"/>
          </p:nvPr>
        </p:nvSpPr>
        <p:spPr/>
        <p:txBody>
          <a:bodyPr>
            <a:normAutofit/>
          </a:bodyPr>
          <a:lstStyle/>
          <a:p>
            <a:r>
              <a:rPr lang="en-US" dirty="0"/>
              <a:t>The reason for asking this question is that at that time it was not a general practice to wear shoes without hair on them. </a:t>
            </a:r>
            <a:endParaRPr lang="en-US" dirty="0" smtClean="0"/>
          </a:p>
          <a:p>
            <a:r>
              <a:rPr lang="en-US" dirty="0" err="1" smtClean="0"/>
              <a:t>Imaam</a:t>
            </a:r>
            <a:r>
              <a:rPr lang="en-US" dirty="0" smtClean="0"/>
              <a:t> Bukhari </a:t>
            </a:r>
            <a:r>
              <a:rPr lang="en-US" dirty="0"/>
              <a:t>quotes a detailed </a:t>
            </a:r>
            <a:r>
              <a:rPr lang="en-US" dirty="0" smtClean="0"/>
              <a:t>hadith </a:t>
            </a:r>
            <a:r>
              <a:rPr lang="en-US" dirty="0"/>
              <a:t>in his </a:t>
            </a:r>
            <a:r>
              <a:rPr lang="en-US" dirty="0" err="1"/>
              <a:t>kitaab</a:t>
            </a:r>
            <a:r>
              <a:rPr lang="en-US" dirty="0"/>
              <a:t>, where </a:t>
            </a:r>
            <a:r>
              <a:rPr lang="en-US" dirty="0" err="1"/>
              <a:t>Sayyidina</a:t>
            </a:r>
            <a:r>
              <a:rPr lang="en-US" dirty="0"/>
              <a:t> '</a:t>
            </a:r>
            <a:r>
              <a:rPr lang="en-US" dirty="0" err="1"/>
              <a:t>Ubayd</a:t>
            </a:r>
            <a:r>
              <a:rPr lang="en-US" dirty="0"/>
              <a:t> bin </a:t>
            </a:r>
            <a:r>
              <a:rPr lang="en-US" dirty="0" err="1"/>
              <a:t>Jurayj</a:t>
            </a:r>
            <a:r>
              <a:rPr lang="en-US" dirty="0"/>
              <a:t> RA. said to </a:t>
            </a:r>
            <a:r>
              <a:rPr lang="en-US" dirty="0" err="1"/>
              <a:t>Sayyidina</a:t>
            </a:r>
            <a:r>
              <a:rPr lang="en-US" dirty="0"/>
              <a:t> Ibn 'Umar </a:t>
            </a:r>
            <a:r>
              <a:rPr lang="en-US" dirty="0" err="1"/>
              <a:t>Radiyallahu</a:t>
            </a:r>
            <a:r>
              <a:rPr lang="en-US" dirty="0"/>
              <a:t> '</a:t>
            </a:r>
            <a:r>
              <a:rPr lang="en-US" dirty="0" err="1"/>
              <a:t>Anhu</a:t>
            </a:r>
            <a:r>
              <a:rPr lang="en-US" dirty="0"/>
              <a:t>: "I see you observe a few things which the other </a:t>
            </a:r>
            <a:r>
              <a:rPr lang="en-US" dirty="0" err="1"/>
              <a:t>Sahaabah</a:t>
            </a:r>
            <a:r>
              <a:rPr lang="en-US" dirty="0"/>
              <a:t> do not observe?" Among other questions he asked the reason for wearing shoes with a smooth leather surface. </a:t>
            </a:r>
            <a:r>
              <a:rPr lang="en-US" dirty="0" err="1"/>
              <a:t>Sayyidina</a:t>
            </a:r>
            <a:r>
              <a:rPr lang="en-US" dirty="0"/>
              <a:t> Ibn 'Umar </a:t>
            </a:r>
            <a:r>
              <a:rPr lang="en-US" dirty="0" err="1"/>
              <a:t>Racjiyallahu</a:t>
            </a:r>
            <a:r>
              <a:rPr lang="en-US" dirty="0"/>
              <a:t> '</a:t>
            </a:r>
            <a:r>
              <a:rPr lang="en-US" dirty="0" err="1"/>
              <a:t>Anhu</a:t>
            </a:r>
            <a:r>
              <a:rPr lang="en-US" dirty="0"/>
              <a:t> </a:t>
            </a:r>
            <a:r>
              <a:rPr lang="en-US" dirty="0" smtClean="0"/>
              <a:t>made strong </a:t>
            </a:r>
            <a:r>
              <a:rPr lang="en-US" dirty="0"/>
              <a:t>efforts to follow </a:t>
            </a:r>
            <a:r>
              <a:rPr lang="en-US" dirty="0" err="1"/>
              <a:t>Sayyidina</a:t>
            </a:r>
            <a:r>
              <a:rPr lang="en-US" dirty="0"/>
              <a:t> </a:t>
            </a:r>
            <a:r>
              <a:rPr lang="en-US" dirty="0" err="1"/>
              <a:t>Rasulullah</a:t>
            </a:r>
            <a:r>
              <a:rPr lang="en-US" dirty="0"/>
              <a:t> </a:t>
            </a:r>
            <a:r>
              <a:rPr lang="en-US" dirty="0" err="1"/>
              <a:t>Sallallahu</a:t>
            </a:r>
            <a:r>
              <a:rPr lang="en-US" dirty="0"/>
              <a:t> '</a:t>
            </a:r>
            <a:r>
              <a:rPr lang="en-US" dirty="0" err="1"/>
              <a:t>Alayhi</a:t>
            </a:r>
            <a:r>
              <a:rPr lang="en-US" dirty="0"/>
              <a:t> </a:t>
            </a:r>
            <a:r>
              <a:rPr lang="en-US" dirty="0" err="1"/>
              <a:t>Wasallam</a:t>
            </a:r>
            <a:r>
              <a:rPr lang="en-US" dirty="0"/>
              <a:t> in every aspect. The others generally wore the common leather shoes with hair. </a:t>
            </a:r>
          </a:p>
        </p:txBody>
      </p:sp>
    </p:spTree>
    <p:extLst>
      <p:ext uri="{BB962C8B-B14F-4D97-AF65-F5344CB8AC3E}">
        <p14:creationId xmlns:p14="http://schemas.microsoft.com/office/powerpoint/2010/main" val="232851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4</a:t>
            </a:r>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
        <p:nvSpPr>
          <p:cNvPr id="2" name="Content Placeholder 1"/>
          <p:cNvSpPr>
            <a:spLocks noGrp="1"/>
          </p:cNvSpPr>
          <p:nvPr>
            <p:ph idx="1"/>
          </p:nvPr>
        </p:nvSpPr>
        <p:spPr/>
        <p:txBody>
          <a:bodyPr>
            <a:normAutofit lnSpcReduction="10000"/>
          </a:bodyPr>
          <a:lstStyle/>
          <a:p>
            <a:r>
              <a:rPr lang="en-US" dirty="0"/>
              <a:t>In the above </a:t>
            </a:r>
            <a:r>
              <a:rPr lang="en-US" dirty="0" smtClean="0"/>
              <a:t>hadith </a:t>
            </a:r>
            <a:r>
              <a:rPr lang="en-US" dirty="0"/>
              <a:t>it is also stated that wudu was performed with these shoes. </a:t>
            </a:r>
            <a:endParaRPr lang="en-US" dirty="0" smtClean="0"/>
          </a:p>
          <a:p>
            <a:r>
              <a:rPr lang="en-US" dirty="0" smtClean="0"/>
              <a:t>The </a:t>
            </a:r>
            <a:r>
              <a:rPr lang="en-US" dirty="0"/>
              <a:t>reason being, at that time in 'Arabia, the shoes did not have an upper part. They were made of soles with two straps on them. </a:t>
            </a:r>
            <a:r>
              <a:rPr lang="en-US" dirty="0" smtClean="0"/>
              <a:t>It </a:t>
            </a:r>
            <a:r>
              <a:rPr lang="en-US" dirty="0"/>
              <a:t>was therefore possible to perform wudu with this type of shoe where the feet could be washed without any inconvenience. </a:t>
            </a:r>
            <a:endParaRPr lang="en-US" dirty="0" smtClean="0"/>
          </a:p>
          <a:p>
            <a:r>
              <a:rPr lang="en-US" dirty="0" smtClean="0"/>
              <a:t>For </a:t>
            </a:r>
            <a:r>
              <a:rPr lang="en-US" dirty="0"/>
              <a:t>this reason, </a:t>
            </a:r>
            <a:r>
              <a:rPr lang="en-US" dirty="0" err="1"/>
              <a:t>Sayyidina</a:t>
            </a:r>
            <a:r>
              <a:rPr lang="en-US" dirty="0"/>
              <a:t> </a:t>
            </a:r>
            <a:r>
              <a:rPr lang="en-US" dirty="0" err="1"/>
              <a:t>Rasulullah</a:t>
            </a:r>
            <a:r>
              <a:rPr lang="en-US" dirty="0"/>
              <a:t> </a:t>
            </a:r>
            <a:r>
              <a:rPr lang="en-US" dirty="0" err="1"/>
              <a:t>Sallallahu</a:t>
            </a:r>
            <a:r>
              <a:rPr lang="en-US" dirty="0"/>
              <a:t> '</a:t>
            </a:r>
            <a:r>
              <a:rPr lang="en-US" dirty="0" err="1"/>
              <a:t>Alayhi</a:t>
            </a:r>
            <a:r>
              <a:rPr lang="en-US" dirty="0"/>
              <a:t> </a:t>
            </a:r>
            <a:r>
              <a:rPr lang="en-US" dirty="0" err="1"/>
              <a:t>Wasallam</a:t>
            </a:r>
            <a:r>
              <a:rPr lang="en-US" dirty="0"/>
              <a:t> sometimes, to show that it was </a:t>
            </a:r>
            <a:r>
              <a:rPr lang="en-US" dirty="0" smtClean="0"/>
              <a:t>permissible </a:t>
            </a:r>
            <a:r>
              <a:rPr lang="en-US" dirty="0"/>
              <a:t>did this. Some '</a:t>
            </a:r>
            <a:r>
              <a:rPr lang="en-US" dirty="0" err="1"/>
              <a:t>ulama</a:t>
            </a:r>
            <a:r>
              <a:rPr lang="en-US" dirty="0"/>
              <a:t> say that this means that he wore his shoes immediately after performing wudu and did not wait for the feet to dry </a:t>
            </a:r>
            <a:r>
              <a:rPr lang="en-US" dirty="0" smtClean="0"/>
              <a:t>and </a:t>
            </a:r>
            <a:r>
              <a:rPr lang="en-US" dirty="0"/>
              <a:t>that the wudu does not become invalid by putting on the shoes immediately after </a:t>
            </a:r>
            <a:r>
              <a:rPr lang="en-US" dirty="0" smtClean="0"/>
              <a:t>wudu</a:t>
            </a:r>
            <a:endParaRPr lang="en-US" dirty="0"/>
          </a:p>
        </p:txBody>
      </p:sp>
    </p:spTree>
    <p:extLst>
      <p:ext uri="{BB962C8B-B14F-4D97-AF65-F5344CB8AC3E}">
        <p14:creationId xmlns:p14="http://schemas.microsoft.com/office/powerpoint/2010/main" val="8148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5</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4800" dirty="0" smtClean="0"/>
          </a:p>
          <a:p>
            <a:pPr marL="0" indent="0" algn="ctr">
              <a:buNone/>
            </a:pPr>
            <a:r>
              <a:rPr lang="ar-AE" sz="4800" dirty="0" smtClean="0"/>
              <a:t>حَدَّثَنَا </a:t>
            </a:r>
            <a:r>
              <a:rPr lang="ar-AE" sz="4800" dirty="0"/>
              <a:t>إِسْحَاقُ بْنُ مَنْصُورٍ، قَالَ‏:‏ حَدَّثَنَا عَبْدُ الرَّزَّاقِ، عَنْ مَعْمَرٍ، عَنِ ابْنِ أَبِي ذِئْبٍ، عَنْ صَالِحٍ مَوْلَى التَّوْءَمَةِ، عَنْ أَبِي هُرَيْرَةَ، قَالَ‏:‏ كَانَ لِنَعْلِ رَسُولِ اللهِ صلى الله عليه وسلم قِبَالانِ‏</a:t>
            </a:r>
            <a:r>
              <a:rPr lang="ar-AE" sz="4800" dirty="0" smtClean="0"/>
              <a:t>.</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15065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5</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2800" dirty="0" smtClean="0"/>
          </a:p>
          <a:p>
            <a:pPr marL="0" indent="0" algn="ctr">
              <a:buNone/>
            </a:pPr>
            <a:r>
              <a:rPr lang="en-US" sz="4800" dirty="0" smtClean="0"/>
              <a:t>Abu </a:t>
            </a:r>
            <a:r>
              <a:rPr lang="en-US" sz="4800" dirty="0" err="1"/>
              <a:t>hurayrah</a:t>
            </a:r>
            <a:r>
              <a:rPr lang="en-US" sz="4800" dirty="0"/>
              <a:t> </a:t>
            </a:r>
            <a:r>
              <a:rPr lang="en-US" sz="4800" dirty="0" err="1"/>
              <a:t>radiallahu</a:t>
            </a:r>
            <a:r>
              <a:rPr lang="en-US" sz="4800" dirty="0"/>
              <a:t> </a:t>
            </a:r>
            <a:r>
              <a:rPr lang="en-US" sz="4800" dirty="0" err="1"/>
              <a:t>anhu</a:t>
            </a:r>
            <a:r>
              <a:rPr lang="en-US" sz="4800" dirty="0"/>
              <a:t> relates that the shoes of </a:t>
            </a:r>
            <a:r>
              <a:rPr lang="en-US" sz="4800" dirty="0" err="1"/>
              <a:t>Rasululah</a:t>
            </a:r>
            <a:r>
              <a:rPr lang="en-US" sz="4800" dirty="0"/>
              <a:t> </a:t>
            </a:r>
            <a:r>
              <a:rPr lang="en-US" sz="4800" dirty="0" err="1"/>
              <a:t>Sayyidina</a:t>
            </a:r>
            <a:r>
              <a:rPr lang="en-US" sz="4800" dirty="0"/>
              <a:t> </a:t>
            </a:r>
            <a:r>
              <a:rPr lang="en-US" sz="4800" dirty="0" err="1"/>
              <a:t>Rasulullah</a:t>
            </a:r>
            <a:r>
              <a:rPr lang="en-US" sz="4800" dirty="0"/>
              <a:t> </a:t>
            </a:r>
            <a:r>
              <a:rPr lang="en-US" sz="4800" dirty="0" err="1"/>
              <a:t>sallallahu</a:t>
            </a:r>
            <a:r>
              <a:rPr lang="en-US" sz="4800" dirty="0"/>
              <a:t> </a:t>
            </a:r>
            <a:r>
              <a:rPr lang="en-US" sz="4800" dirty="0" err="1"/>
              <a:t>alaihe</a:t>
            </a:r>
            <a:r>
              <a:rPr lang="en-US" sz="4800" dirty="0"/>
              <a:t> </a:t>
            </a:r>
            <a:r>
              <a:rPr lang="en-US" sz="4800" dirty="0" err="1"/>
              <a:t>wasallam</a:t>
            </a:r>
            <a:r>
              <a:rPr lang="en-US" sz="4800" dirty="0"/>
              <a:t> had two straps.</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32289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6</a:t>
            </a:r>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4800" dirty="0" smtClean="0"/>
          </a:p>
          <a:p>
            <a:pPr marL="0" indent="0" algn="ctr">
              <a:buNone/>
            </a:pPr>
            <a:r>
              <a:rPr lang="ar-AE" sz="4800" dirty="0" smtClean="0"/>
              <a:t>حَدَّثَنَا </a:t>
            </a:r>
            <a:r>
              <a:rPr lang="ar-AE" sz="4800" dirty="0"/>
              <a:t>أَحْمَدُ بْنُ مَنِيعٍ، قَالَ‏:‏ حَدَّثَنَا أَبُو أَحْمَدَ، قَالَ‏:‏ حَدَّثَنَا سُفْيَانُ، عَنِ السُّدِّيِّ، قَالَ‏:‏ حَدَّثَنِي مَنْ، سَمِعَ عَمْرَو بْنَ حُرَيْثٍ، يَقُولُ‏:‏ رَأَيْتُ رَسُولَ اللهِ صلى الله عليه وسلم، يُصَلِّي فِي نَعْلَيْنِ مَخْصُوفَتَيْنِ‏.</a:t>
            </a:r>
            <a:r>
              <a:rPr lang="ar-AE" sz="4800" dirty="0" smtClean="0"/>
              <a:t>‏</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121062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Week </a:t>
            </a:r>
            <a:r>
              <a:rPr lang="en-US" dirty="0"/>
              <a:t>5</a:t>
            </a:r>
            <a:r>
              <a:rPr lang="en-US" dirty="0" smtClean="0"/>
              <a:t> </a:t>
            </a:r>
            <a:endParaRPr lang="en-US" dirty="0"/>
          </a:p>
        </p:txBody>
      </p:sp>
      <p:sp>
        <p:nvSpPr>
          <p:cNvPr id="14" name="Content Placeholder 13"/>
          <p:cNvSpPr>
            <a:spLocks noGrp="1"/>
          </p:cNvSpPr>
          <p:nvPr>
            <p:ph idx="1"/>
          </p:nvPr>
        </p:nvSpPr>
        <p:spPr/>
        <p:txBody>
          <a:bodyPr>
            <a:noAutofit/>
          </a:bodyPr>
          <a:lstStyle/>
          <a:p>
            <a:pPr marL="0" indent="0">
              <a:buNone/>
            </a:pPr>
            <a:r>
              <a:rPr lang="en-US" sz="3200" dirty="0" smtClean="0"/>
              <a:t>Chapter </a:t>
            </a:r>
            <a:r>
              <a:rPr lang="en-US" sz="3200" dirty="0"/>
              <a:t>on the </a:t>
            </a:r>
            <a:r>
              <a:rPr lang="en-US" sz="3200" dirty="0" smtClean="0"/>
              <a:t>Dress </a:t>
            </a:r>
            <a:r>
              <a:rPr lang="en-US" sz="3200" dirty="0"/>
              <a:t>of Sayyidina Rasulullah Sallallahu 'Alayhi Wasallam </a:t>
            </a:r>
            <a:endParaRPr lang="en-US" sz="3200" dirty="0" smtClean="0"/>
          </a:p>
          <a:p>
            <a:pPr marL="0" indent="0">
              <a:buNone/>
            </a:pPr>
            <a:endParaRPr lang="en-US" sz="3200" dirty="0"/>
          </a:p>
          <a:p>
            <a:pPr marL="0" indent="0">
              <a:buNone/>
            </a:pPr>
            <a:r>
              <a:rPr lang="en-US" sz="3200" dirty="0"/>
              <a:t>Chapter on the </a:t>
            </a:r>
            <a:r>
              <a:rPr lang="en-US" sz="3200" dirty="0" err="1" smtClean="0"/>
              <a:t>Khuff</a:t>
            </a:r>
            <a:r>
              <a:rPr lang="en-US" sz="3200" dirty="0" smtClean="0"/>
              <a:t> </a:t>
            </a:r>
            <a:r>
              <a:rPr lang="en-US" sz="3200" dirty="0"/>
              <a:t>(leather socks) of Sayyidina Rasulullah Sallallahu 'Alayhi </a:t>
            </a:r>
            <a:r>
              <a:rPr lang="en-US" sz="3200" dirty="0" err="1"/>
              <a:t>Wasallam</a:t>
            </a:r>
            <a:r>
              <a:rPr lang="en-US" sz="3200" dirty="0"/>
              <a:t> </a:t>
            </a:r>
            <a:endParaRPr lang="en-US" sz="3200" dirty="0" smtClean="0"/>
          </a:p>
          <a:p>
            <a:pPr marL="0" indent="0">
              <a:buNone/>
            </a:pPr>
            <a:endParaRPr lang="en-US" sz="3200" dirty="0"/>
          </a:p>
          <a:p>
            <a:pPr marL="0" indent="0">
              <a:buNone/>
            </a:pPr>
            <a:r>
              <a:rPr lang="en-US" sz="3200" dirty="0"/>
              <a:t>Chapter on the </a:t>
            </a:r>
            <a:r>
              <a:rPr lang="en-US" sz="3200" dirty="0" smtClean="0"/>
              <a:t>Shoes </a:t>
            </a:r>
            <a:r>
              <a:rPr lang="en-US" sz="3200" dirty="0"/>
              <a:t>of </a:t>
            </a:r>
            <a:r>
              <a:rPr lang="en-US" sz="3200" dirty="0" err="1"/>
              <a:t>Sayyidina</a:t>
            </a:r>
            <a:r>
              <a:rPr lang="en-US" sz="3200" dirty="0"/>
              <a:t> </a:t>
            </a:r>
            <a:r>
              <a:rPr lang="en-US" sz="3200" dirty="0" err="1"/>
              <a:t>Rasulullah</a:t>
            </a:r>
            <a:r>
              <a:rPr lang="en-US" sz="3200" dirty="0"/>
              <a:t> </a:t>
            </a:r>
            <a:r>
              <a:rPr lang="en-US" sz="3200" dirty="0" err="1"/>
              <a:t>Sallallahu</a:t>
            </a:r>
            <a:r>
              <a:rPr lang="en-US" sz="3200" dirty="0"/>
              <a:t> '</a:t>
            </a:r>
            <a:r>
              <a:rPr lang="en-US" sz="3200" dirty="0" err="1"/>
              <a:t>Alayhi</a:t>
            </a:r>
            <a:r>
              <a:rPr lang="en-US" sz="3200" dirty="0"/>
              <a:t> </a:t>
            </a:r>
            <a:r>
              <a:rPr lang="en-US" sz="3200" dirty="0" err="1"/>
              <a:t>Wasallam</a:t>
            </a:r>
            <a:r>
              <a:rPr lang="en-US" sz="3200" dirty="0"/>
              <a:t> </a:t>
            </a:r>
            <a:endParaRPr lang="en-US" sz="3200" dirty="0" smtClean="0"/>
          </a:p>
        </p:txBody>
      </p:sp>
    </p:spTree>
    <p:extLst>
      <p:ext uri="{BB962C8B-B14F-4D97-AF65-F5344CB8AC3E}">
        <p14:creationId xmlns:p14="http://schemas.microsoft.com/office/powerpoint/2010/main" val="417891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6</a:t>
            </a:r>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2000" dirty="0" smtClean="0"/>
          </a:p>
          <a:p>
            <a:pPr marL="0" indent="0" algn="ctr">
              <a:buNone/>
            </a:pPr>
            <a:r>
              <a:rPr lang="en-US" sz="4400" dirty="0" smtClean="0"/>
              <a:t>Amr </a:t>
            </a:r>
            <a:r>
              <a:rPr lang="en-US" sz="4400" dirty="0"/>
              <a:t>bin </a:t>
            </a:r>
            <a:r>
              <a:rPr lang="en-US" sz="4400" dirty="0" err="1"/>
              <a:t>Hurayth</a:t>
            </a:r>
            <a:r>
              <a:rPr lang="en-US" sz="4400" dirty="0"/>
              <a:t> </a:t>
            </a:r>
            <a:r>
              <a:rPr lang="en-US" sz="4400" dirty="0" err="1"/>
              <a:t>radiallahu</a:t>
            </a:r>
            <a:r>
              <a:rPr lang="en-US" sz="4400" dirty="0"/>
              <a:t> </a:t>
            </a:r>
            <a:r>
              <a:rPr lang="en-US" sz="4400" dirty="0" err="1"/>
              <a:t>anhu</a:t>
            </a:r>
            <a:r>
              <a:rPr lang="en-US" sz="4400" dirty="0"/>
              <a:t> reports, "I saw </a:t>
            </a:r>
            <a:r>
              <a:rPr lang="en-US" sz="4400" dirty="0" err="1"/>
              <a:t>rasulullah</a:t>
            </a:r>
            <a:r>
              <a:rPr lang="en-US" sz="4400" dirty="0"/>
              <a:t> </a:t>
            </a:r>
            <a:r>
              <a:rPr lang="en-US" sz="4400" dirty="0" err="1"/>
              <a:t>Sayyidina</a:t>
            </a:r>
            <a:r>
              <a:rPr lang="en-US" sz="4400" dirty="0"/>
              <a:t> </a:t>
            </a:r>
            <a:r>
              <a:rPr lang="en-US" sz="4400" dirty="0" err="1"/>
              <a:t>Rasulullah</a:t>
            </a:r>
            <a:r>
              <a:rPr lang="en-US" sz="4400" dirty="0"/>
              <a:t> </a:t>
            </a:r>
            <a:r>
              <a:rPr lang="en-US" sz="4400" dirty="0" err="1"/>
              <a:t>sallallahu</a:t>
            </a:r>
            <a:r>
              <a:rPr lang="en-US" sz="4400" dirty="0"/>
              <a:t> </a:t>
            </a:r>
            <a:r>
              <a:rPr lang="en-US" sz="4400" dirty="0" err="1"/>
              <a:t>alaihe</a:t>
            </a:r>
            <a:r>
              <a:rPr lang="en-US" sz="4400" dirty="0"/>
              <a:t> </a:t>
            </a:r>
            <a:r>
              <a:rPr lang="en-US" sz="4400" dirty="0" err="1"/>
              <a:t>wasallam</a:t>
            </a:r>
            <a:r>
              <a:rPr lang="en-US" sz="4400" dirty="0"/>
              <a:t> perform </a:t>
            </a:r>
            <a:r>
              <a:rPr lang="en-US" sz="4400" dirty="0" err="1"/>
              <a:t>salaah</a:t>
            </a:r>
            <a:r>
              <a:rPr lang="en-US" sz="4400" dirty="0"/>
              <a:t> with such shoes that had another leather sole sewn onto them.</a:t>
            </a:r>
            <a:endParaRPr lang="en-US" sz="4400" dirty="0" smtClean="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4191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6/7</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856412" y="919163"/>
            <a:ext cx="509457" cy="504825"/>
          </a:xfrm>
          <a:prstGeom prst="rect">
            <a:avLst/>
          </a:prstGeom>
        </p:spPr>
      </p:pic>
      <p:sp>
        <p:nvSpPr>
          <p:cNvPr id="2" name="Content Placeholder 1"/>
          <p:cNvSpPr>
            <a:spLocks noGrp="1"/>
          </p:cNvSpPr>
          <p:nvPr>
            <p:ph idx="1"/>
          </p:nvPr>
        </p:nvSpPr>
        <p:spPr/>
        <p:txBody>
          <a:bodyPr>
            <a:noAutofit/>
          </a:bodyPr>
          <a:lstStyle/>
          <a:p>
            <a:pPr marL="0" indent="0" algn="ctr">
              <a:buNone/>
            </a:pPr>
            <a:r>
              <a:rPr lang="en-US" dirty="0" smtClean="0"/>
              <a:t>Hadith 6</a:t>
            </a:r>
          </a:p>
          <a:p>
            <a:r>
              <a:rPr lang="en-US" dirty="0" smtClean="0"/>
              <a:t>It </a:t>
            </a:r>
            <a:r>
              <a:rPr lang="en-US" dirty="0"/>
              <a:t>means that the sole was double. It had two layers of leather. It may </a:t>
            </a:r>
            <a:r>
              <a:rPr lang="en-US" dirty="0" smtClean="0"/>
              <a:t>also </a:t>
            </a:r>
            <a:r>
              <a:rPr lang="en-US" dirty="0"/>
              <a:t>mean that because the shoe was tearing a patch was sewn onto </a:t>
            </a:r>
            <a:r>
              <a:rPr lang="en-US" dirty="0" smtClean="0"/>
              <a:t>it</a:t>
            </a:r>
          </a:p>
          <a:p>
            <a:pPr marL="0" indent="0" algn="ctr">
              <a:buNone/>
            </a:pPr>
            <a:r>
              <a:rPr lang="en-US" dirty="0" smtClean="0"/>
              <a:t>Hadith 7</a:t>
            </a:r>
          </a:p>
          <a:p>
            <a:r>
              <a:rPr lang="en-US" dirty="0" smtClean="0"/>
              <a:t>It </a:t>
            </a:r>
            <a:r>
              <a:rPr lang="en-US" dirty="0"/>
              <a:t>was not the noble habit of </a:t>
            </a:r>
            <a:r>
              <a:rPr lang="en-US" dirty="0" err="1"/>
              <a:t>Sayyidina</a:t>
            </a:r>
            <a:r>
              <a:rPr lang="en-US" dirty="0"/>
              <a:t> </a:t>
            </a:r>
            <a:r>
              <a:rPr lang="en-US" dirty="0" err="1"/>
              <a:t>Rasulullah</a:t>
            </a:r>
            <a:r>
              <a:rPr lang="en-US" dirty="0"/>
              <a:t> </a:t>
            </a:r>
            <a:r>
              <a:rPr lang="en-US" dirty="0" err="1"/>
              <a:t>Sallallahu</a:t>
            </a:r>
            <a:r>
              <a:rPr lang="en-US" dirty="0"/>
              <a:t> '</a:t>
            </a:r>
            <a:r>
              <a:rPr lang="en-US" dirty="0" err="1"/>
              <a:t>Alayhi</a:t>
            </a:r>
            <a:r>
              <a:rPr lang="en-US" dirty="0"/>
              <a:t> </a:t>
            </a:r>
            <a:r>
              <a:rPr lang="en-US" dirty="0" err="1"/>
              <a:t>Wasallam</a:t>
            </a:r>
            <a:r>
              <a:rPr lang="en-US" dirty="0"/>
              <a:t> to wear one shoe only. </a:t>
            </a:r>
            <a:endParaRPr lang="en-US" dirty="0" smtClean="0"/>
          </a:p>
          <a:p>
            <a:r>
              <a:rPr lang="en-US" dirty="0" smtClean="0"/>
              <a:t>If </a:t>
            </a:r>
            <a:r>
              <a:rPr lang="en-US" dirty="0" err="1"/>
              <a:t>Sayyidina</a:t>
            </a:r>
            <a:r>
              <a:rPr lang="en-US" dirty="0"/>
              <a:t> </a:t>
            </a:r>
            <a:r>
              <a:rPr lang="en-US" dirty="0" err="1"/>
              <a:t>Rasulullah</a:t>
            </a:r>
            <a:r>
              <a:rPr lang="en-US" dirty="0"/>
              <a:t> </a:t>
            </a:r>
            <a:r>
              <a:rPr lang="en-US" dirty="0" err="1"/>
              <a:t>Sallallahu</a:t>
            </a:r>
            <a:r>
              <a:rPr lang="en-US" dirty="0"/>
              <a:t> '</a:t>
            </a:r>
            <a:r>
              <a:rPr lang="en-US" dirty="0" err="1"/>
              <a:t>Alayhi</a:t>
            </a:r>
            <a:r>
              <a:rPr lang="en-US" dirty="0"/>
              <a:t> </a:t>
            </a:r>
            <a:r>
              <a:rPr lang="en-US" dirty="0" err="1"/>
              <a:t>Wasallam</a:t>
            </a:r>
            <a:r>
              <a:rPr lang="en-US" dirty="0"/>
              <a:t> prohibited others to do so, he would not </a:t>
            </a:r>
            <a:r>
              <a:rPr lang="en-US" dirty="0" err="1"/>
              <a:t>practise</a:t>
            </a:r>
            <a:r>
              <a:rPr lang="en-US" dirty="0"/>
              <a:t> this himself. Apparently the prohibition in this </a:t>
            </a:r>
            <a:r>
              <a:rPr lang="en-US" dirty="0" smtClean="0"/>
              <a:t>hadith </a:t>
            </a:r>
            <a:r>
              <a:rPr lang="en-US" dirty="0"/>
              <a:t>is for doing so habitually. </a:t>
            </a:r>
            <a:endParaRPr lang="en-US" dirty="0" smtClean="0"/>
          </a:p>
          <a:p>
            <a:r>
              <a:rPr lang="en-US" dirty="0" smtClean="0"/>
              <a:t>A </a:t>
            </a:r>
            <a:r>
              <a:rPr lang="en-US" dirty="0"/>
              <a:t>single shoe is worn for a little while because the other one is torn or because of some difficulty, then there is no harm</a:t>
            </a:r>
            <a:r>
              <a:rPr lang="en-US" dirty="0" smtClean="0"/>
              <a:t>.</a:t>
            </a:r>
            <a:endParaRPr lang="en-US" dirty="0"/>
          </a:p>
        </p:txBody>
      </p:sp>
    </p:spTree>
    <p:extLst>
      <p:ext uri="{BB962C8B-B14F-4D97-AF65-F5344CB8AC3E}">
        <p14:creationId xmlns:p14="http://schemas.microsoft.com/office/powerpoint/2010/main" val="7532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7</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3600" dirty="0" smtClean="0"/>
          </a:p>
          <a:p>
            <a:pPr marL="0" indent="0" algn="ctr">
              <a:buNone/>
            </a:pPr>
            <a:r>
              <a:rPr lang="ar-AE" sz="4400" dirty="0" smtClean="0"/>
              <a:t>حَدَّثَنَا </a:t>
            </a:r>
            <a:r>
              <a:rPr lang="ar-AE" sz="4400" dirty="0"/>
              <a:t>إِسْحَاقُ بْنُ مُوسَى الأَنْصَارِيُّ، قَالَ‏:‏ حَدَّثَنَا مَعْنٌ، قَالَ‏:‏ حَدَّثَنَا مَالِكٌ، عَنْ أَبِي الزِّنَادِ، عَنِ الأَعْرَجِ، عَنْ أَبِي هُرَيْرَةَ، أَنَّ رَسُولَ اللهِ صلى الله عليه وسلم، قَالَ‏:‏ لا يَمْشِيَنَّ أَحَدُكُمْ فِي نَعْلٍ وَاحِدَةٍ، لِيُنْعِلْهُمَا جَمِيعًا، أَوْ لِيُحْفِهِمَا جَمِيعًا‏.</a:t>
            </a:r>
            <a:r>
              <a:rPr lang="ar-AE" sz="4400" dirty="0" smtClean="0"/>
              <a:t>‏</a:t>
            </a: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19593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7</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1200" dirty="0" smtClean="0"/>
          </a:p>
          <a:p>
            <a:pPr marL="0" indent="0" algn="ctr">
              <a:buNone/>
            </a:pPr>
            <a:r>
              <a:rPr lang="en-US" sz="4400" dirty="0" smtClean="0"/>
              <a:t>Abu </a:t>
            </a:r>
            <a:r>
              <a:rPr lang="en-US" sz="4400" dirty="0" err="1"/>
              <a:t>Hurayrah</a:t>
            </a:r>
            <a:r>
              <a:rPr lang="en-US" sz="4400" dirty="0"/>
              <a:t> reports:</a:t>
            </a:r>
          </a:p>
          <a:p>
            <a:pPr marL="0" indent="0" algn="ctr">
              <a:buNone/>
            </a:pPr>
            <a:r>
              <a:rPr lang="en-US" sz="4400" dirty="0" err="1"/>
              <a:t>Rasulullah</a:t>
            </a:r>
            <a:r>
              <a:rPr lang="en-US" sz="4400" dirty="0"/>
              <a:t> </a:t>
            </a:r>
            <a:r>
              <a:rPr lang="en-US" sz="4400" dirty="0" err="1"/>
              <a:t>Sayyidina</a:t>
            </a:r>
            <a:r>
              <a:rPr lang="en-US" sz="4400" dirty="0"/>
              <a:t> </a:t>
            </a:r>
            <a:r>
              <a:rPr lang="en-US" sz="4400" dirty="0" err="1"/>
              <a:t>Rasulullah</a:t>
            </a:r>
            <a:r>
              <a:rPr lang="en-US" sz="4400" dirty="0"/>
              <a:t> </a:t>
            </a:r>
            <a:r>
              <a:rPr lang="en-US" sz="4400" dirty="0" err="1"/>
              <a:t>sallallahu</a:t>
            </a:r>
            <a:r>
              <a:rPr lang="en-US" sz="4400" dirty="0"/>
              <a:t> </a:t>
            </a:r>
            <a:r>
              <a:rPr lang="en-US" sz="4400" dirty="0" err="1"/>
              <a:t>alaihe</a:t>
            </a:r>
            <a:r>
              <a:rPr lang="en-US" sz="4400" dirty="0"/>
              <a:t> </a:t>
            </a:r>
            <a:r>
              <a:rPr lang="en-US" sz="4400" dirty="0" err="1"/>
              <a:t>wasallam</a:t>
            </a:r>
            <a:r>
              <a:rPr lang="en-US" sz="4400" dirty="0"/>
              <a:t> said: One should not wear one shoe and walk. Both shoes should be worn or both shoes should be removed.</a:t>
            </a:r>
          </a:p>
          <a:p>
            <a:pPr marL="0" indent="0" algn="ctr">
              <a:buNone/>
            </a:pP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50596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8</a:t>
            </a:r>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4800" dirty="0" smtClean="0"/>
          </a:p>
          <a:p>
            <a:pPr marL="0" indent="0" algn="ctr">
              <a:buNone/>
            </a:pPr>
            <a:r>
              <a:rPr lang="ar-AE" sz="4800" dirty="0" smtClean="0"/>
              <a:t>حَدَّثَنَا </a:t>
            </a:r>
            <a:r>
              <a:rPr lang="ar-AE" sz="4800" dirty="0"/>
              <a:t>إِسْحَاقُ بْنُ مُوسَى، قَالَ‏:‏ حَدَّثَنَا مَعْنٌ، قَالَ‏:‏ حَدَّثَنَا مَالِكٌ، عَنْ أَبِي الزُّبَيْرِ، عَنْ جَابِرٍ، أَنَّ النَّبِيَّ صلى الله عليه وسلم نَهَى أَنْ يَأْكُلَ، يَعْنِي الرَّجُلَ، بِشِمَالِهِ، أَوْ يَمْشِيَ فِي نَعْلٍ وَاحِدَةٍ‏.</a:t>
            </a:r>
            <a:r>
              <a:rPr lang="ar-AE" sz="4800" dirty="0" smtClean="0"/>
              <a:t>‏</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800817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a:t>
            </a:r>
            <a:r>
              <a:rPr lang="en-US" dirty="0"/>
              <a:t>8</a:t>
            </a:r>
          </a:p>
        </p:txBody>
      </p:sp>
      <p:sp>
        <p:nvSpPr>
          <p:cNvPr id="3" name="Content Placeholder 2"/>
          <p:cNvSpPr>
            <a:spLocks noGrp="1"/>
          </p:cNvSpPr>
          <p:nvPr>
            <p:ph idx="1"/>
          </p:nvPr>
        </p:nvSpPr>
        <p:spPr>
          <a:xfrm>
            <a:off x="1293814" y="1828800"/>
            <a:ext cx="9601200" cy="4191000"/>
          </a:xfrm>
          <a:ln w="190500" cmpd="thickThin">
            <a:solidFill>
              <a:schemeClr val="tx1"/>
            </a:solidFill>
          </a:ln>
        </p:spPr>
        <p:txBody>
          <a:bodyPr>
            <a:noAutofit/>
          </a:bodyPr>
          <a:lstStyle/>
          <a:p>
            <a:pPr marL="0" indent="0" algn="ctr">
              <a:buNone/>
            </a:pPr>
            <a:r>
              <a:rPr lang="en-US" sz="4800" dirty="0" err="1"/>
              <a:t>Jaabir</a:t>
            </a:r>
            <a:r>
              <a:rPr lang="en-US" sz="4800" dirty="0"/>
              <a:t> </a:t>
            </a:r>
            <a:r>
              <a:rPr lang="en-US" sz="4800" dirty="0" err="1"/>
              <a:t>radiallahu</a:t>
            </a:r>
            <a:r>
              <a:rPr lang="en-US" sz="4800" dirty="0"/>
              <a:t> </a:t>
            </a:r>
            <a:r>
              <a:rPr lang="en-US" sz="4800" dirty="0" err="1"/>
              <a:t>anhu</a:t>
            </a:r>
            <a:r>
              <a:rPr lang="en-US" sz="4800" dirty="0"/>
              <a:t> says that </a:t>
            </a:r>
            <a:r>
              <a:rPr lang="en-US" sz="4800" dirty="0" err="1"/>
              <a:t>Rasulullah</a:t>
            </a:r>
            <a:r>
              <a:rPr lang="en-US" sz="4800" dirty="0"/>
              <a:t> </a:t>
            </a:r>
            <a:r>
              <a:rPr lang="en-US" sz="4800" dirty="0" err="1"/>
              <a:t>Sayyidina</a:t>
            </a:r>
            <a:r>
              <a:rPr lang="en-US" sz="4800" dirty="0"/>
              <a:t> </a:t>
            </a:r>
            <a:r>
              <a:rPr lang="en-US" sz="4800" dirty="0" err="1"/>
              <a:t>Rasulullah</a:t>
            </a:r>
            <a:r>
              <a:rPr lang="en-US" sz="4800" dirty="0"/>
              <a:t> </a:t>
            </a:r>
            <a:r>
              <a:rPr lang="en-US" sz="4800" dirty="0" err="1"/>
              <a:t>sallallahu</a:t>
            </a:r>
            <a:r>
              <a:rPr lang="en-US" sz="4800" dirty="0"/>
              <a:t> </a:t>
            </a:r>
            <a:r>
              <a:rPr lang="en-US" sz="4800" dirty="0" err="1"/>
              <a:t>alaihe</a:t>
            </a:r>
            <a:r>
              <a:rPr lang="en-US" sz="4800" dirty="0"/>
              <a:t> </a:t>
            </a:r>
            <a:r>
              <a:rPr lang="en-US" sz="4800" dirty="0" err="1"/>
              <a:t>wasallam</a:t>
            </a:r>
            <a:r>
              <a:rPr lang="en-US" sz="4800" dirty="0"/>
              <a:t>. prohibited eating with the left hand, or the wearing of one shoe only.</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410076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8/9</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r>
              <a:rPr lang="en-US" dirty="0" smtClean="0"/>
              <a:t>Hadith 8</a:t>
            </a:r>
          </a:p>
          <a:p>
            <a:r>
              <a:rPr lang="en-US" dirty="0"/>
              <a:t>According to the majority of the '</a:t>
            </a:r>
            <a:r>
              <a:rPr lang="en-US" dirty="0" err="1"/>
              <a:t>ulama</a:t>
            </a:r>
            <a:r>
              <a:rPr lang="en-US" dirty="0"/>
              <a:t> the fulfillment of these commands are meritorious, that means, not </a:t>
            </a:r>
            <a:r>
              <a:rPr lang="en-US" dirty="0" err="1"/>
              <a:t>haraam</a:t>
            </a:r>
            <a:r>
              <a:rPr lang="en-US" dirty="0"/>
              <a:t>. Some '</a:t>
            </a:r>
            <a:r>
              <a:rPr lang="en-US" dirty="0" err="1"/>
              <a:t>ulama</a:t>
            </a:r>
            <a:r>
              <a:rPr lang="en-US" dirty="0"/>
              <a:t> of the </a:t>
            </a:r>
            <a:r>
              <a:rPr lang="en-US" dirty="0" err="1"/>
              <a:t>zaahir</a:t>
            </a:r>
            <a:r>
              <a:rPr lang="en-US" dirty="0"/>
              <a:t> have stated that it is prohibited to act contrary to this</a:t>
            </a:r>
            <a:r>
              <a:rPr lang="en-US" dirty="0" smtClean="0"/>
              <a:t>.</a:t>
            </a:r>
          </a:p>
          <a:p>
            <a:pPr marL="0" indent="0" algn="ctr">
              <a:buNone/>
            </a:pPr>
            <a:r>
              <a:rPr lang="en-US" dirty="0" smtClean="0"/>
              <a:t>Hadith 9</a:t>
            </a:r>
          </a:p>
          <a:p>
            <a:r>
              <a:rPr lang="en-US" dirty="0"/>
              <a:t>The shoe being an ornament for the feet, should be kept long on the feet, as has been mentioned earlier. In the same manner all those things, the wearing of which are ornaments, when wearing them, the right should be first, and when removing them, the left first, like the wearing of a </a:t>
            </a:r>
            <a:r>
              <a:rPr lang="en-US" dirty="0" err="1"/>
              <a:t>qamis</a:t>
            </a:r>
            <a:r>
              <a:rPr lang="en-US" dirty="0"/>
              <a:t> (</a:t>
            </a:r>
            <a:r>
              <a:rPr lang="en-US" dirty="0" err="1"/>
              <a:t>kurtah</a:t>
            </a:r>
            <a:r>
              <a:rPr lang="en-US" dirty="0"/>
              <a:t>), </a:t>
            </a:r>
            <a:r>
              <a:rPr lang="en-US" dirty="0" err="1"/>
              <a:t>izaar</a:t>
            </a:r>
            <a:r>
              <a:rPr lang="en-US" dirty="0"/>
              <a:t>, jubbah </a:t>
            </a:r>
            <a:r>
              <a:rPr lang="en-US" dirty="0" err="1"/>
              <a:t>etc</a:t>
            </a:r>
            <a:endParaRPr lang="ar-AE"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32612" y="919163"/>
            <a:ext cx="509457" cy="504825"/>
          </a:xfrm>
          <a:prstGeom prst="rect">
            <a:avLst/>
          </a:prstGeom>
        </p:spPr>
      </p:pic>
    </p:spTree>
    <p:extLst>
      <p:ext uri="{BB962C8B-B14F-4D97-AF65-F5344CB8AC3E}">
        <p14:creationId xmlns:p14="http://schemas.microsoft.com/office/powerpoint/2010/main" val="9204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9</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1050" dirty="0" smtClean="0"/>
          </a:p>
          <a:p>
            <a:pPr marL="0" indent="0" algn="ctr">
              <a:buNone/>
            </a:pPr>
            <a:r>
              <a:rPr lang="ar-AE" sz="4800" dirty="0" smtClean="0"/>
              <a:t>حَدَّثَنَا </a:t>
            </a:r>
            <a:r>
              <a:rPr lang="ar-AE" sz="4800" dirty="0"/>
              <a:t>قُتَيْبَةُ، حوَحَدَّثَنَا إِسْحَاقُ بْنُ مُوسَى، قَالَ‏:‏ حَدَّثَنَا مَعْنٌ، قَالَ‏:‏ حَدَّثَنَا مَالِكٌ، عَنْ أَبِي الزِّنَادِ، عَنِ الأَعْرَجِ، عَنْ أَبِي هُرَيْرَةَ، أَنَّ النَّبِيَّ صلى الله عليه وسلم، قَالَ‏:‏ إِذَا انْتَعَلَ أَحَدُكُمْ فَلْيَبْدَأْ بِالْيَمِينِ، وَإِذَا نَزَعَ فَلْيَبْدَأْ بِالشِّمَالِ، فَلْتَكُنِ الْيَمِينُ أَوَّلَهُمَا تُنْعَلُ، وَآخِرَهُمَا تُنْزَعُ‏.</a:t>
            </a:r>
            <a:r>
              <a:rPr lang="ar-AE" sz="4800" dirty="0" smtClean="0"/>
              <a:t>‏</a:t>
            </a: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71534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9</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1600" dirty="0" smtClean="0"/>
          </a:p>
          <a:p>
            <a:pPr marL="0" indent="0" algn="ctr">
              <a:buNone/>
            </a:pPr>
            <a:r>
              <a:rPr lang="en-US" sz="3200" dirty="0" smtClean="0"/>
              <a:t>Abu </a:t>
            </a:r>
            <a:r>
              <a:rPr lang="en-US" sz="3200" dirty="0" err="1"/>
              <a:t>Hurayrah</a:t>
            </a:r>
            <a:r>
              <a:rPr lang="en-US" sz="3200" dirty="0"/>
              <a:t> </a:t>
            </a:r>
            <a:r>
              <a:rPr lang="en-US" sz="3200" dirty="0" err="1"/>
              <a:t>radiallahu</a:t>
            </a:r>
            <a:r>
              <a:rPr lang="en-US" sz="3200" dirty="0"/>
              <a:t> </a:t>
            </a:r>
            <a:r>
              <a:rPr lang="en-US" sz="3200" dirty="0" err="1"/>
              <a:t>anhu</a:t>
            </a:r>
            <a:r>
              <a:rPr lang="en-US" sz="3200" dirty="0"/>
              <a:t> says that </a:t>
            </a:r>
            <a:r>
              <a:rPr lang="en-US" sz="3200" dirty="0" err="1"/>
              <a:t>Sayyidina</a:t>
            </a:r>
            <a:r>
              <a:rPr lang="en-US" sz="3200" dirty="0"/>
              <a:t> </a:t>
            </a:r>
            <a:r>
              <a:rPr lang="en-US" sz="3200" dirty="0" err="1"/>
              <a:t>Rasulullah</a:t>
            </a:r>
            <a:r>
              <a:rPr lang="en-US" sz="3200" dirty="0"/>
              <a:t> </a:t>
            </a:r>
            <a:r>
              <a:rPr lang="en-US" sz="3200" dirty="0" err="1"/>
              <a:t>sallallahu</a:t>
            </a:r>
            <a:r>
              <a:rPr lang="en-US" sz="3200" dirty="0"/>
              <a:t> </a:t>
            </a:r>
            <a:r>
              <a:rPr lang="en-US" sz="3200" dirty="0" err="1"/>
              <a:t>alaihe</a:t>
            </a:r>
            <a:r>
              <a:rPr lang="en-US" sz="3200" dirty="0"/>
              <a:t> </a:t>
            </a:r>
            <a:r>
              <a:rPr lang="en-US" sz="3200" dirty="0" err="1"/>
              <a:t>wasallam</a:t>
            </a:r>
            <a:r>
              <a:rPr lang="en-US" sz="3200" dirty="0"/>
              <a:t> said:</a:t>
            </a:r>
          </a:p>
          <a:p>
            <a:pPr marL="0" indent="0" algn="ctr">
              <a:buNone/>
            </a:pPr>
            <a:r>
              <a:rPr lang="en-US" sz="3200" dirty="0"/>
              <a:t>"Whenever one amongst you puts on his shoes, he should begin with the right, and when he removes his shoes the left one should be removed first. The right should be first when putting on and last when removing the shoes.</a:t>
            </a:r>
          </a:p>
          <a:p>
            <a:pPr marL="0" indent="0" algn="ctr">
              <a:buNone/>
            </a:pPr>
            <a:endParaRPr lang="ar-AE" sz="32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25290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10</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4000" dirty="0" smtClean="0"/>
          </a:p>
          <a:p>
            <a:pPr marL="0" indent="0" algn="ctr">
              <a:buNone/>
            </a:pPr>
            <a:r>
              <a:rPr lang="ar-AE" sz="4400" dirty="0" smtClean="0"/>
              <a:t>حَدَّثَنَا </a:t>
            </a:r>
            <a:r>
              <a:rPr lang="ar-AE" sz="4400" dirty="0"/>
              <a:t>أَبُو مُوسَى مُحَمَّدُ بْنُ الْمُثَنَّى، قَالَ‏:‏ حَدَّثَنَا مُحَمَّدُ بْنُ جَعْفَرٍ، قَالَ‏:‏ حَدَّثَنَا شُعْبَةُ، قَالَ‏:‏ حَدَّثَنَا أَشْعَثُ هُوَ ابْنُ أَبِي الشَّعْثَاءِ، عَنْ أَبِيهِ، عَنْ مَسْرُوقٍ، عَنْ عَائِشَةَ، قَالَتْ‏:‏ كَانَ رَسُولُ اللهِ صلى الله عليه وسلم يُحِبُّ التَّيَمُّنَ مَا اسْتَطَاعَ فِي تَرَجُّلِهِ، وَتَنَعُّلِهِ وَطُهُورِهِ‏.</a:t>
            </a:r>
            <a:r>
              <a:rPr lang="ar-AE" sz="4400" dirty="0" smtClean="0"/>
              <a:t>‏</a:t>
            </a: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94859" y="919163"/>
            <a:ext cx="509457" cy="504825"/>
          </a:xfrm>
          <a:prstGeom prst="rect">
            <a:avLst/>
          </a:prstGeom>
        </p:spPr>
      </p:pic>
    </p:spTree>
    <p:extLst>
      <p:ext uri="{BB962C8B-B14F-4D97-AF65-F5344CB8AC3E}">
        <p14:creationId xmlns:p14="http://schemas.microsoft.com/office/powerpoint/2010/main" val="271348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9</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1600" dirty="0"/>
          </a:p>
          <a:p>
            <a:pPr marL="0" indent="0" algn="ctr">
              <a:buNone/>
            </a:pPr>
            <a:r>
              <a:rPr lang="ar-AE" sz="5400" dirty="0" smtClean="0"/>
              <a:t>حَدَّثَنَا </a:t>
            </a:r>
            <a:r>
              <a:rPr lang="ar-AE" sz="5400" dirty="0"/>
              <a:t>مَحْمُودُ بْنُ غَيْلانَ، قَالَ‏:‏ حَدَّثَنَا عَبْدُ الرَّزَّاقِ، قَالَ‏:‏ حَدَّثَنَا سُفْيَانُ، عَنْ عَوْنِ بْنِ أَبِي جُحَيْفَةَ، عَنْ أَبِيهِ، قَالَ‏:‏ رَأَيْتُ النَّبِيَّ صلى الله عليه وسلم، وَعَلَيْهِ حُلَّةٌ حَمْرَاءُ، كَأَنِّي أَنْظُرُ إِلَى بَرِيقِ سَاقَيْهِ‏.‏</a:t>
            </a:r>
          </a:p>
          <a:p>
            <a:pPr marL="0" indent="0" algn="ctr">
              <a:buNone/>
            </a:pPr>
            <a:endParaRPr lang="ar-AE" sz="5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409386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10</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3600" dirty="0" smtClean="0"/>
          </a:p>
          <a:p>
            <a:pPr marL="0" indent="0" algn="ctr">
              <a:buNone/>
            </a:pPr>
            <a:r>
              <a:rPr lang="en-US" sz="3600" dirty="0" err="1" smtClean="0"/>
              <a:t>Aayeshah</a:t>
            </a:r>
            <a:r>
              <a:rPr lang="en-US" sz="3600" dirty="0" smtClean="0"/>
              <a:t> </a:t>
            </a:r>
            <a:r>
              <a:rPr lang="en-US" sz="3600" dirty="0" err="1"/>
              <a:t>Radiallahhu</a:t>
            </a:r>
            <a:r>
              <a:rPr lang="en-US" sz="3600" dirty="0"/>
              <a:t> </a:t>
            </a:r>
            <a:r>
              <a:rPr lang="en-US" sz="3600" dirty="0" err="1"/>
              <a:t>Anha</a:t>
            </a:r>
            <a:r>
              <a:rPr lang="en-US" sz="3600" dirty="0"/>
              <a:t> says:</a:t>
            </a:r>
          </a:p>
          <a:p>
            <a:pPr marL="0" indent="0" algn="ctr">
              <a:buNone/>
            </a:pPr>
            <a:r>
              <a:rPr lang="en-US" sz="3600" dirty="0"/>
              <a:t>"</a:t>
            </a:r>
            <a:r>
              <a:rPr lang="en-US" sz="3600" dirty="0" err="1"/>
              <a:t>Rasulullah</a:t>
            </a:r>
            <a:r>
              <a:rPr lang="en-US" sz="3600" dirty="0"/>
              <a:t> </a:t>
            </a:r>
            <a:r>
              <a:rPr lang="en-US" sz="3600" dirty="0" err="1"/>
              <a:t>Sayyidina</a:t>
            </a:r>
            <a:r>
              <a:rPr lang="en-US" sz="3600" dirty="0"/>
              <a:t> </a:t>
            </a:r>
            <a:r>
              <a:rPr lang="en-US" sz="3600" dirty="0" err="1"/>
              <a:t>Rasulullah</a:t>
            </a:r>
            <a:r>
              <a:rPr lang="en-US" sz="3600" dirty="0"/>
              <a:t> </a:t>
            </a:r>
            <a:r>
              <a:rPr lang="en-US" sz="3600" dirty="0" err="1"/>
              <a:t>sallallahu</a:t>
            </a:r>
            <a:r>
              <a:rPr lang="en-US" sz="3600" dirty="0"/>
              <a:t> </a:t>
            </a:r>
            <a:r>
              <a:rPr lang="en-US" sz="3600" dirty="0" err="1"/>
              <a:t>alaihe</a:t>
            </a:r>
            <a:r>
              <a:rPr lang="en-US" sz="3600" dirty="0"/>
              <a:t> </a:t>
            </a:r>
            <a:r>
              <a:rPr lang="en-US" sz="3600" dirty="0" err="1"/>
              <a:t>wasallam</a:t>
            </a:r>
            <a:r>
              <a:rPr lang="en-US" sz="3600" dirty="0"/>
              <a:t> while combing his hair ; wearing his shoes; and while washing his limbs during wudu, as far as possible began with his right.</a:t>
            </a:r>
          </a:p>
          <a:p>
            <a:pPr marL="0" indent="0" algn="ctr">
              <a:buNone/>
            </a:pPr>
            <a:endParaRPr lang="ar-AE" sz="36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94859" y="919163"/>
            <a:ext cx="509457" cy="504825"/>
          </a:xfrm>
          <a:prstGeom prst="rect">
            <a:avLst/>
          </a:prstGeom>
        </p:spPr>
      </p:pic>
    </p:spTree>
    <p:extLst>
      <p:ext uri="{BB962C8B-B14F-4D97-AF65-F5344CB8AC3E}">
        <p14:creationId xmlns:p14="http://schemas.microsoft.com/office/powerpoint/2010/main" val="215287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11</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endParaRPr lang="en-US" sz="4400" dirty="0" smtClean="0"/>
          </a:p>
          <a:p>
            <a:pPr marL="0" indent="0" algn="ctr">
              <a:buNone/>
            </a:pPr>
            <a:r>
              <a:rPr lang="ar-AE" sz="4400" dirty="0" smtClean="0"/>
              <a:t>حَدَّثَنَا </a:t>
            </a:r>
            <a:r>
              <a:rPr lang="ar-AE" sz="4400" dirty="0"/>
              <a:t>مُحَمَّدُ بْنُ مَرْزُوقٍ أَبُو عَبْدِ اللهِ، قَالَ‏:‏ حَدَّثَنَا عَبْدُ الرَّحْمَنِ بْنُ قَيْسٍ أَبُو مُعَاوِيَةَ، قَالَ‏:‏ حَدَّثَنَا هِشَامٌ، عَنْ مُحَمَّدٍ، عَنْ أَبِي هُرَيْرَةَ، قَالَ‏:‏ كَانَ لِنَعْلِ رَسُولِ اللهِ صلى الله عليه وسلم قِبَالانِ وَأَبِي بَكْرٍ وَعُمَرَ، وَأَوَّلُ مَنْ عَقَدَ عَقْدًا وَاحِدًا عُثْمَانُ رضي الله عنه‏.‏‏.‏</a:t>
            </a:r>
          </a:p>
          <a:p>
            <a:pPr marL="0" indent="0" algn="ctr">
              <a:buNone/>
            </a:pPr>
            <a:endParaRPr lang="ar-AE" sz="44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94859" y="919163"/>
            <a:ext cx="509457" cy="504825"/>
          </a:xfrm>
          <a:prstGeom prst="rect">
            <a:avLst/>
          </a:prstGeom>
        </p:spPr>
      </p:pic>
    </p:spTree>
    <p:extLst>
      <p:ext uri="{BB962C8B-B14F-4D97-AF65-F5344CB8AC3E}">
        <p14:creationId xmlns:p14="http://schemas.microsoft.com/office/powerpoint/2010/main" val="10947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11</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lgn="ctr">
              <a:buNone/>
            </a:pPr>
            <a:r>
              <a:rPr lang="en-US" sz="4000" dirty="0"/>
              <a:t>Abu </a:t>
            </a:r>
            <a:r>
              <a:rPr lang="en-US" sz="4000" dirty="0" err="1"/>
              <a:t>Hurayrah</a:t>
            </a:r>
            <a:r>
              <a:rPr lang="en-US" sz="4000" dirty="0"/>
              <a:t> </a:t>
            </a:r>
            <a:r>
              <a:rPr lang="en-US" sz="4000" dirty="0" err="1"/>
              <a:t>radiallahu</a:t>
            </a:r>
            <a:r>
              <a:rPr lang="en-US" sz="4000" dirty="0"/>
              <a:t> </a:t>
            </a:r>
            <a:r>
              <a:rPr lang="en-US" sz="4000" dirty="0" err="1"/>
              <a:t>anhu</a:t>
            </a:r>
            <a:r>
              <a:rPr lang="en-US" sz="4000" dirty="0"/>
              <a:t> says that the shoes of </a:t>
            </a:r>
            <a:r>
              <a:rPr lang="en-US" sz="4000" dirty="0" err="1"/>
              <a:t>Sayyidina</a:t>
            </a:r>
            <a:r>
              <a:rPr lang="en-US" sz="4000" dirty="0"/>
              <a:t> </a:t>
            </a:r>
            <a:r>
              <a:rPr lang="en-US" sz="4000" dirty="0" err="1"/>
              <a:t>Rasulullah</a:t>
            </a:r>
            <a:r>
              <a:rPr lang="en-US" sz="4000" dirty="0"/>
              <a:t> </a:t>
            </a:r>
            <a:r>
              <a:rPr lang="en-US" sz="4000" dirty="0" err="1"/>
              <a:t>sallallahu</a:t>
            </a:r>
            <a:r>
              <a:rPr lang="en-US" sz="4000" dirty="0"/>
              <a:t> </a:t>
            </a:r>
            <a:r>
              <a:rPr lang="en-US" sz="4000" dirty="0" err="1"/>
              <a:t>alaihe</a:t>
            </a:r>
            <a:r>
              <a:rPr lang="en-US" sz="4000" dirty="0"/>
              <a:t> </a:t>
            </a:r>
            <a:r>
              <a:rPr lang="en-US" sz="4000" dirty="0" err="1"/>
              <a:t>wasallam</a:t>
            </a:r>
            <a:r>
              <a:rPr lang="en-US" sz="4000" dirty="0"/>
              <a:t> had two straps. In the same manner the shoes of Abu Bakr and Umar </a:t>
            </a:r>
            <a:r>
              <a:rPr lang="en-US" sz="4000" dirty="0" err="1"/>
              <a:t>radiallahu</a:t>
            </a:r>
            <a:r>
              <a:rPr lang="en-US" sz="4000" dirty="0"/>
              <a:t> </a:t>
            </a:r>
            <a:r>
              <a:rPr lang="en-US" sz="4000" dirty="0" err="1"/>
              <a:t>anhu</a:t>
            </a:r>
            <a:r>
              <a:rPr lang="en-US" sz="4000" dirty="0"/>
              <a:t> had two straps on them. </a:t>
            </a:r>
            <a:r>
              <a:rPr lang="en-US" sz="4000" dirty="0" err="1"/>
              <a:t>Sayyidina</a:t>
            </a:r>
            <a:r>
              <a:rPr lang="en-US" sz="4000" dirty="0"/>
              <a:t> 'Uthman </a:t>
            </a:r>
            <a:r>
              <a:rPr lang="en-US" sz="4000" dirty="0" err="1"/>
              <a:t>radiallahu</a:t>
            </a:r>
            <a:r>
              <a:rPr lang="en-US" sz="4000" dirty="0"/>
              <a:t> </a:t>
            </a:r>
            <a:r>
              <a:rPr lang="en-US" sz="4000" dirty="0" err="1"/>
              <a:t>anhu</a:t>
            </a:r>
            <a:r>
              <a:rPr lang="en-US" sz="4000" dirty="0"/>
              <a:t> began the use of one strap.</a:t>
            </a:r>
            <a:endParaRPr lang="ar-AE" sz="40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994859" y="919163"/>
            <a:ext cx="509457" cy="504825"/>
          </a:xfrm>
          <a:prstGeom prst="rect">
            <a:avLst/>
          </a:prstGeom>
        </p:spPr>
      </p:pic>
    </p:spTree>
    <p:extLst>
      <p:ext uri="{BB962C8B-B14F-4D97-AF65-F5344CB8AC3E}">
        <p14:creationId xmlns:p14="http://schemas.microsoft.com/office/powerpoint/2010/main" val="76352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smtClean="0"/>
              <a:t>Sayyidina Rasulullah      – Hadith 10/11</a:t>
            </a:r>
            <a:endParaRPr lang="en-US" dirty="0"/>
          </a:p>
        </p:txBody>
      </p:sp>
      <p:sp>
        <p:nvSpPr>
          <p:cNvPr id="3" name="Content Placeholder 2"/>
          <p:cNvSpPr>
            <a:spLocks noGrp="1"/>
          </p:cNvSpPr>
          <p:nvPr>
            <p:ph idx="1"/>
          </p:nvPr>
        </p:nvSpPr>
        <p:spPr>
          <a:xfrm>
            <a:off x="1293814" y="1828800"/>
            <a:ext cx="9601200" cy="4495800"/>
          </a:xfrm>
          <a:ln w="190500" cmpd="thickThin">
            <a:solidFill>
              <a:schemeClr val="tx1"/>
            </a:solidFill>
          </a:ln>
        </p:spPr>
        <p:txBody>
          <a:bodyPr>
            <a:noAutofit/>
          </a:bodyPr>
          <a:lstStyle/>
          <a:p>
            <a:pPr marL="0" indent="0">
              <a:buNone/>
            </a:pPr>
            <a:endParaRPr lang="en-US" sz="1400" dirty="0" smtClean="0"/>
          </a:p>
          <a:p>
            <a:pPr marL="0" indent="0" algn="ctr">
              <a:buNone/>
            </a:pPr>
            <a:r>
              <a:rPr lang="en-US" dirty="0" smtClean="0"/>
              <a:t>Hadith 10</a:t>
            </a:r>
          </a:p>
          <a:p>
            <a:r>
              <a:rPr lang="en-US" dirty="0"/>
              <a:t>This is not confined to the above three only, but covers all other acts as stated previously. The saying, 'As far as possible' means that for some unforeseen reason if he began from the left, then there is no </a:t>
            </a:r>
            <a:r>
              <a:rPr lang="en-US" dirty="0" smtClean="0"/>
              <a:t>harm</a:t>
            </a:r>
          </a:p>
          <a:p>
            <a:pPr marL="0" indent="0" algn="ctr">
              <a:buNone/>
            </a:pPr>
            <a:r>
              <a:rPr lang="en-US" dirty="0" smtClean="0"/>
              <a:t>Hadith 11</a:t>
            </a:r>
          </a:p>
          <a:p>
            <a:r>
              <a:rPr lang="en-US" dirty="0" err="1"/>
              <a:t>Sayyidina</a:t>
            </a:r>
            <a:r>
              <a:rPr lang="en-US" dirty="0"/>
              <a:t> </a:t>
            </a:r>
            <a:r>
              <a:rPr lang="en-US" dirty="0" smtClean="0"/>
              <a:t>'</a:t>
            </a:r>
            <a:r>
              <a:rPr lang="en-US" dirty="0" err="1" smtClean="0"/>
              <a:t>Uthmaan</a:t>
            </a:r>
            <a:r>
              <a:rPr lang="en-US" dirty="0" smtClean="0"/>
              <a:t> </a:t>
            </a:r>
            <a:r>
              <a:rPr lang="en-US" dirty="0" err="1"/>
              <a:t>Radiyallahu</a:t>
            </a:r>
            <a:r>
              <a:rPr lang="en-US" dirty="0"/>
              <a:t> '</a:t>
            </a:r>
            <a:r>
              <a:rPr lang="en-US" dirty="0" err="1"/>
              <a:t>Anhu</a:t>
            </a:r>
            <a:r>
              <a:rPr lang="en-US" dirty="0"/>
              <a:t> may have adopted the use of one strap so that it may not be assumed that two straps are strictly necessary. </a:t>
            </a:r>
            <a:endParaRPr lang="ar-AE"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6627812" y="942975"/>
            <a:ext cx="509457" cy="504825"/>
          </a:xfrm>
          <a:prstGeom prst="rect">
            <a:avLst/>
          </a:prstGeom>
        </p:spPr>
      </p:pic>
    </p:spTree>
    <p:extLst>
      <p:ext uri="{BB962C8B-B14F-4D97-AF65-F5344CB8AC3E}">
        <p14:creationId xmlns:p14="http://schemas.microsoft.com/office/powerpoint/2010/main" val="40637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Shoes </a:t>
            </a:r>
            <a:r>
              <a:rPr lang="en-US" dirty="0"/>
              <a:t>of </a:t>
            </a:r>
            <a:r>
              <a:rPr lang="en-US" dirty="0" smtClean="0"/>
              <a:t/>
            </a:r>
            <a:br>
              <a:rPr lang="en-US" dirty="0" smtClean="0"/>
            </a:br>
            <a:r>
              <a:rPr lang="en-US" dirty="0" err="1" smtClean="0"/>
              <a:t>Sayyidina</a:t>
            </a:r>
            <a:r>
              <a:rPr lang="en-US" dirty="0" smtClean="0"/>
              <a:t> </a:t>
            </a:r>
            <a:r>
              <a:rPr lang="en-US" dirty="0" err="1" smtClean="0"/>
              <a:t>Rasulullah</a:t>
            </a:r>
            <a:endParaRPr lang="en-US"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8709155" y="942975"/>
            <a:ext cx="509457" cy="504825"/>
          </a:xfrm>
          <a:prstGeom prst="rect">
            <a:avLst/>
          </a:prstGeom>
        </p:spPr>
      </p:pic>
      <p:pic>
        <p:nvPicPr>
          <p:cNvPr id="1026" name="Picture 2" descr="Image result for Sandals 0f the Prophet">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79" r="11864" b="5555"/>
          <a:stretch/>
        </p:blipFill>
        <p:spPr bwMode="auto">
          <a:xfrm>
            <a:off x="1751012" y="2057401"/>
            <a:ext cx="2971800" cy="4210050"/>
          </a:xfrm>
          <a:prstGeom prst="rect">
            <a:avLst/>
          </a:prstGeom>
          <a:ln w="228600"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8" name="Picture 4" descr="Image result for Sandals 0f the Prophe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0612" y="2075243"/>
            <a:ext cx="4191000" cy="4191002"/>
          </a:xfrm>
          <a:prstGeom prst="rect">
            <a:avLst/>
          </a:prstGeom>
          <a:ln w="228600"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9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dirty="0" smtClean="0"/>
              <a:t>Dua upon Concluding a </a:t>
            </a:r>
            <a:r>
              <a:rPr lang="en-US" dirty="0"/>
              <a:t>M</a:t>
            </a:r>
            <a:r>
              <a:rPr lang="en-US" dirty="0" smtClean="0"/>
              <a:t>ajlis of </a:t>
            </a:r>
            <a:r>
              <a:rPr lang="en-US" dirty="0"/>
              <a:t>I</a:t>
            </a:r>
            <a:r>
              <a:rPr lang="en-US" dirty="0" smtClean="0"/>
              <a:t>lm</a:t>
            </a:r>
            <a:endParaRPr lang="en-US" dirty="0"/>
          </a:p>
        </p:txBody>
      </p:sp>
      <p:pic>
        <p:nvPicPr>
          <p:cNvPr id="4" name="Picture 2" descr="Image result for Dua end gathering">
            <a:hlinkClick r:id="rId3"/>
          </p:cNvPr>
          <p:cNvPicPr>
            <a:picLocks noChangeAspect="1" noChangeArrowheads="1"/>
          </p:cNvPicPr>
          <p:nvPr/>
        </p:nvPicPr>
        <p:blipFill rotWithShape="1">
          <a:blip r:embed="rId4">
            <a:biLevel thresh="50000"/>
            <a:extLst>
              <a:ext uri="{28A0092B-C50C-407E-A947-70E740481C1C}">
                <a14:useLocalDpi xmlns:a14="http://schemas.microsoft.com/office/drawing/2010/main" val="0"/>
              </a:ext>
            </a:extLst>
          </a:blip>
          <a:srcRect t="14297" b="16456"/>
          <a:stretch/>
        </p:blipFill>
        <p:spPr bwMode="auto">
          <a:xfrm>
            <a:off x="918153" y="2057400"/>
            <a:ext cx="10352517" cy="4031216"/>
          </a:xfrm>
          <a:prstGeom prst="rect">
            <a:avLst/>
          </a:prstGeom>
          <a:ln w="228600" cap="sq" cmpd="thickThin">
            <a:solidFill>
              <a:schemeClr val="tx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0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9</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1400" dirty="0" smtClean="0"/>
          </a:p>
          <a:p>
            <a:pPr marL="0" indent="0" algn="ctr">
              <a:buNone/>
            </a:pPr>
            <a:r>
              <a:rPr lang="en-US" sz="3600" dirty="0" smtClean="0"/>
              <a:t>Abu </a:t>
            </a:r>
            <a:r>
              <a:rPr lang="en-US" sz="3600" dirty="0" err="1"/>
              <a:t>Juhayfah</a:t>
            </a:r>
            <a:r>
              <a:rPr lang="en-US" sz="3600" dirty="0"/>
              <a:t> (R.A) says, "I saw Rasulullah (S.A.W) wearing a pair of red (</a:t>
            </a:r>
            <a:r>
              <a:rPr lang="en-US" sz="3600" dirty="0" err="1"/>
              <a:t>coloured</a:t>
            </a:r>
            <a:r>
              <a:rPr lang="en-US" sz="3600" dirty="0"/>
              <a:t>) clothing. The </a:t>
            </a:r>
            <a:r>
              <a:rPr lang="en-US" sz="3600" dirty="0" err="1"/>
              <a:t>lustre</a:t>
            </a:r>
            <a:r>
              <a:rPr lang="en-US" sz="3600" dirty="0"/>
              <a:t> of the feet of Rasulullah (S.A.W) is still before me." </a:t>
            </a:r>
            <a:r>
              <a:rPr lang="en-US" sz="3600" dirty="0" err="1"/>
              <a:t>Sufyaan</a:t>
            </a:r>
            <a:r>
              <a:rPr lang="en-US" sz="3600" dirty="0"/>
              <a:t> (R.A) who is a narrator of this hadith says:</a:t>
            </a:r>
          </a:p>
          <a:p>
            <a:pPr marL="0" indent="0" algn="ctr">
              <a:buNone/>
            </a:pPr>
            <a:r>
              <a:rPr lang="en-US" sz="3600" dirty="0"/>
              <a:t>"According to my understanding the pair (of clothing) was printed red."</a:t>
            </a:r>
          </a:p>
          <a:p>
            <a:pPr marL="0" indent="0" algn="ctr">
              <a:buNone/>
            </a:pPr>
            <a:endParaRPr lang="ar-AE" sz="36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65544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9</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sz="1400" dirty="0" smtClean="0"/>
          </a:p>
          <a:p>
            <a:pPr marL="0" indent="0" algn="ctr">
              <a:buNone/>
            </a:pPr>
            <a:r>
              <a:rPr lang="en-US" sz="3600" dirty="0" smtClean="0"/>
              <a:t>Abu </a:t>
            </a:r>
            <a:r>
              <a:rPr lang="en-US" sz="3600" dirty="0" err="1"/>
              <a:t>Juhayfah</a:t>
            </a:r>
            <a:r>
              <a:rPr lang="en-US" sz="3600" dirty="0"/>
              <a:t> (R.A) says, "I saw Rasulullah (S.A.W) wearing a pair of red (</a:t>
            </a:r>
            <a:r>
              <a:rPr lang="en-US" sz="3600" dirty="0" err="1"/>
              <a:t>coloured</a:t>
            </a:r>
            <a:r>
              <a:rPr lang="en-US" sz="3600" dirty="0"/>
              <a:t>) clothing. The </a:t>
            </a:r>
            <a:r>
              <a:rPr lang="en-US" sz="3600" dirty="0" err="1"/>
              <a:t>lustre</a:t>
            </a:r>
            <a:r>
              <a:rPr lang="en-US" sz="3600" dirty="0"/>
              <a:t> of the feet of Rasulullah (S.A.W) is still before me." </a:t>
            </a:r>
            <a:r>
              <a:rPr lang="en-US" sz="3600" dirty="0" err="1"/>
              <a:t>Sufyaan</a:t>
            </a:r>
            <a:r>
              <a:rPr lang="en-US" sz="3600" dirty="0"/>
              <a:t> (R.A) who is a narrator of this hadith says:</a:t>
            </a:r>
          </a:p>
          <a:p>
            <a:pPr marL="0" indent="0" algn="ctr">
              <a:buNone/>
            </a:pPr>
            <a:r>
              <a:rPr lang="en-US" sz="3600" dirty="0"/>
              <a:t>"According to my understanding the pair (of clothing) was printed red."</a:t>
            </a:r>
          </a:p>
          <a:p>
            <a:pPr marL="0" indent="0" algn="ctr">
              <a:buNone/>
            </a:pPr>
            <a:endParaRPr lang="ar-AE" sz="36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343297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2"/>
          <p:cNvSpPr>
            <a:spLocks noGrp="1"/>
          </p:cNvSpPr>
          <p:nvPr>
            <p:ph type="title"/>
          </p:nvPr>
        </p:nvSpPr>
        <p:spPr/>
        <p:txBody>
          <a:bodyPr>
            <a:normAutofit/>
          </a:bodyPr>
          <a:lstStyle/>
          <a:p>
            <a:pPr algn="ctr"/>
            <a:r>
              <a:rPr lang="en-US" dirty="0"/>
              <a:t>Chapter on the </a:t>
            </a:r>
            <a:r>
              <a:rPr lang="en-US" dirty="0" smtClean="0"/>
              <a:t>Dressing </a:t>
            </a:r>
            <a:r>
              <a:rPr lang="en-US" dirty="0"/>
              <a:t>of </a:t>
            </a:r>
            <a:r>
              <a:rPr lang="en-US" dirty="0" smtClean="0"/>
              <a:t/>
            </a:r>
            <a:br>
              <a:rPr lang="en-US" dirty="0" smtClean="0"/>
            </a:br>
            <a:r>
              <a:rPr lang="en-US" dirty="0" smtClean="0"/>
              <a:t>Sayyidina Rasulullah      – Hadith 10</a:t>
            </a:r>
            <a:endParaRPr lang="en-US" dirty="0"/>
          </a:p>
        </p:txBody>
      </p:sp>
      <p:sp>
        <p:nvSpPr>
          <p:cNvPr id="3" name="Content Placeholder 2"/>
          <p:cNvSpPr>
            <a:spLocks noGrp="1"/>
          </p:cNvSpPr>
          <p:nvPr>
            <p:ph idx="1"/>
          </p:nvPr>
        </p:nvSpPr>
        <p:spPr>
          <a:ln w="190500" cmpd="thickThin">
            <a:solidFill>
              <a:schemeClr val="tx1"/>
            </a:solidFill>
          </a:ln>
        </p:spPr>
        <p:txBody>
          <a:bodyPr>
            <a:noAutofit/>
          </a:bodyPr>
          <a:lstStyle/>
          <a:p>
            <a:pPr marL="0" indent="0" algn="ctr">
              <a:buNone/>
            </a:pPr>
            <a:endParaRPr lang="en-US" dirty="0" smtClean="0"/>
          </a:p>
          <a:p>
            <a:pPr marL="0" indent="0" algn="ctr">
              <a:buNone/>
            </a:pPr>
            <a:r>
              <a:rPr lang="ar-AE" sz="4800" dirty="0" smtClean="0"/>
              <a:t>حَدَّثَنَا </a:t>
            </a:r>
            <a:r>
              <a:rPr lang="ar-AE" sz="4800" dirty="0"/>
              <a:t>عَلِيُّ بْنُ خَشْرَمٍ، قَالَ‏:‏ حَدَّثَنَا عِيسَى بْنُ يُونُسَ، عَنْ إِسْرَائِيلَ، عَنْ أَبِي إِسْحَاقَ، عَنِ الْبَرَاءِ بْنِ عَازِبٍ، قَالَ‏:‏ مَا رَأَيْتُ أَحَدًا مِنَ النَّاسِ أَحْسَنَ فِي حُلَّةٍ حَمْرَاءَ، مِنْ رَسُولِ اللهِ صلى الله عليه وسلم، إِنْ كَانَتْ جُمَّتُهُ لَتَضْرِبُ قَرِيبًا مِنْ مَنْكِبَيْهِ‏.‏</a:t>
            </a:r>
          </a:p>
          <a:p>
            <a:pPr marL="0" indent="0" algn="ctr">
              <a:buNone/>
            </a:pPr>
            <a:endParaRPr lang="ar-AE" sz="4800" dirty="0"/>
          </a:p>
        </p:txBody>
      </p:sp>
      <p:sp>
        <p:nvSpPr>
          <p:cNvPr id="5" name="Title 12"/>
          <p:cNvSpPr txBox="1">
            <a:spLocks/>
          </p:cNvSpPr>
          <p:nvPr/>
        </p:nvSpPr>
        <p:spPr>
          <a:xfrm>
            <a:off x="1293812" y="304800"/>
            <a:ext cx="9601200" cy="11430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000" kern="1200">
                <a:solidFill>
                  <a:schemeClr val="tx1"/>
                </a:solidFill>
                <a:latin typeface="+mj-lt"/>
                <a:ea typeface="+mj-ea"/>
                <a:cs typeface="+mj-cs"/>
              </a:defRPr>
            </a:lvl1pPr>
          </a:lstStyle>
          <a:p>
            <a:pPr algn="ctr"/>
            <a:endParaRPr lang="en-US" dirty="0"/>
          </a:p>
        </p:txBody>
      </p:sp>
      <p:pic>
        <p:nvPicPr>
          <p:cNvPr id="6" name="Picture 5"/>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7085012" y="919163"/>
            <a:ext cx="509457" cy="504825"/>
          </a:xfrm>
          <a:prstGeom prst="rect">
            <a:avLst/>
          </a:prstGeom>
        </p:spPr>
      </p:pic>
    </p:spTree>
    <p:extLst>
      <p:ext uri="{BB962C8B-B14F-4D97-AF65-F5344CB8AC3E}">
        <p14:creationId xmlns:p14="http://schemas.microsoft.com/office/powerpoint/2010/main" val="270959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35E791-7449-4708-8DE9-182EC4D8A134}">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www.w3.org/XML/1998/namespace"/>
    <ds:schemaRef ds:uri="http://purl.org/dc/terms/"/>
    <ds:schemaRef ds:uri="http://schemas.microsoft.com/office/infopath/2007/PartnerControls"/>
    <ds:schemaRef ds:uri="4873beb7-5857-4685-be1f-d57550cc96cc"/>
    <ds:schemaRef ds:uri="http://purl.org/dc/dcmitype/"/>
  </ds:schemaRefs>
</ds:datastoreItem>
</file>

<file path=customXml/itemProps2.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16102</TotalTime>
  <Words>4093</Words>
  <Application>Microsoft Office PowerPoint</Application>
  <PresentationFormat>Custom</PresentationFormat>
  <Paragraphs>291</Paragraphs>
  <Slides>65</Slides>
  <Notes>61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65</vt:i4>
      </vt:variant>
    </vt:vector>
  </HeadingPairs>
  <TitlesOfParts>
    <vt:vector size="68" baseType="lpstr">
      <vt:lpstr>Arial</vt:lpstr>
      <vt:lpstr>Century</vt:lpstr>
      <vt:lpstr>Woodgrain 16x9</vt:lpstr>
      <vt:lpstr>Week 5 Shamail al-Muhammadiyya  Chapter on the Dressing, Khuff, and Shoes of Sayyidina Rasulullah</vt:lpstr>
      <vt:lpstr>Dua for Studying</vt:lpstr>
      <vt:lpstr>Dua for Studying</vt:lpstr>
      <vt:lpstr>Intentions for Studying</vt:lpstr>
      <vt:lpstr>Week 5 </vt:lpstr>
      <vt:lpstr>Chapter on the Dressing of  Sayyidina Rasulullah      – Hadith 9</vt:lpstr>
      <vt:lpstr>Chapter on the Dressing of  Sayyidina Rasulullah      – Hadith 9</vt:lpstr>
      <vt:lpstr>Chapter on the Dressing of  Sayyidina Rasulullah      – Hadith 9</vt:lpstr>
      <vt:lpstr>Chapter on the Dressing of  Sayyidina Rasulullah      – Hadith 10</vt:lpstr>
      <vt:lpstr>Chapter on the Dressing of  Sayyidina Rasulullah      – Hadith 10</vt:lpstr>
      <vt:lpstr>Chapter on the Dressing of  Sayyidina Rasulullah      – Hadith 9/10</vt:lpstr>
      <vt:lpstr>Chapter on the Dressing of  Sayyidina Rasulullah      – Hadith 11</vt:lpstr>
      <vt:lpstr>Chapter on the Dressing of  Sayyidina Rasulullah      – Hadith 11</vt:lpstr>
      <vt:lpstr>Chapter on the Dressing of  Sayyidina Rasulullah      – Hadith 12</vt:lpstr>
      <vt:lpstr>Chapter on the Dressing of  Sayyidina Rasulullah      – Hadith 12</vt:lpstr>
      <vt:lpstr>Chapter on the Dressing of  Sayyidina Rasulullah      – Hadith 12</vt:lpstr>
      <vt:lpstr>Chapter on the Dressing of  Sayyidina Rasulullah      – Hadith 13</vt:lpstr>
      <vt:lpstr>Chapter on the Dressing of  Sayyidina Rasulullah      – Hadith 13</vt:lpstr>
      <vt:lpstr>Chapter on the Dressing of  Sayyidina Rasulullah      – Hadith 13</vt:lpstr>
      <vt:lpstr>Chapter on the Dressing of  Sayyidina Rasulullah      – Hadith 14</vt:lpstr>
      <vt:lpstr>Chapter on the Dressing of  Sayyidina Rasulullah      – Hadith 14</vt:lpstr>
      <vt:lpstr>Chapter on the Dressing of  Sayyidina Rasulullah      – Hadith 14</vt:lpstr>
      <vt:lpstr>Chapter on the Dressing of  Sayyidina Rasulullah      – Hadith 15</vt:lpstr>
      <vt:lpstr>Chapter on the Dressing of  Sayyidina Rasulullah      – Hadith 15</vt:lpstr>
      <vt:lpstr>Chapter on the Dressing of  Sayyidina Rasulullah      – Hadith 16</vt:lpstr>
      <vt:lpstr>Chapter on the Dressing of  Sayyidina Rasulullah      – Hadith 16</vt:lpstr>
      <vt:lpstr>Chapter on the Dressing of  Sayyidina Rasulullah      – Hadith 16</vt:lpstr>
      <vt:lpstr>Chapter on the Khuff of  Sayyidina Rasulullah</vt:lpstr>
      <vt:lpstr>Chapter on the Dressing of  Sayyidina Rasulullah      – Hadith 1</vt:lpstr>
      <vt:lpstr>Chapter on the Dressing of  Sayyidina Rasulullah      – Hadith 1</vt:lpstr>
      <vt:lpstr>Chapter on the Dressing of  Sayyidina Rasulullah      – Hadith 1</vt:lpstr>
      <vt:lpstr>Chapter on the Dressing of  Sayyidina Rasulullah      – Hadith 2</vt:lpstr>
      <vt:lpstr>Chapter on the Dressing of  Sayyidina Rasulullah      – Hadith 2</vt:lpstr>
      <vt:lpstr>Chapter on the Dressing of  Sayyidina Rasulullah      – Hadith 2</vt:lpstr>
      <vt:lpstr>Chapter on the Shoes of  Sayyidina Rasulullah</vt:lpstr>
      <vt:lpstr>Chapter on the Shoes of  Sayyidina Rasulullah      – Hadith 1</vt:lpstr>
      <vt:lpstr>Chapter on the Shoes of  Sayyidina Rasulullah      – Hadith 1</vt:lpstr>
      <vt:lpstr>Chapter on the Shoes of  Sayyidina Rasulullah      – Hadith 2</vt:lpstr>
      <vt:lpstr>Chapter on the Shoes of  Sayyidina Rasulullah      – Hadith 2</vt:lpstr>
      <vt:lpstr>Chapter on the Shoes of  Sayyidina Rasulullah      – Hadith 3</vt:lpstr>
      <vt:lpstr>Chapter on the Shoes of  Sayyidina Rasulullah      – Hadith 3</vt:lpstr>
      <vt:lpstr>Chapter on the Shoes of  Sayyidina Rasulullah      – Hadith 1/2/3</vt:lpstr>
      <vt:lpstr>Chapter on the Shoes of  Sayyidina Rasulullah      – Hadith 4</vt:lpstr>
      <vt:lpstr>Chapter on the Shoes of  Sayyidina Rasulullah      – Hadith 4</vt:lpstr>
      <vt:lpstr>Chapter on the Shoes of  Sayyidina Rasulullah      – Hadith 4</vt:lpstr>
      <vt:lpstr>Chapter on the Shoes of  Sayyidina Rasulullah      – Hadith 4</vt:lpstr>
      <vt:lpstr>Chapter on the Shoes of  Sayyidina Rasulullah      – Hadith 5</vt:lpstr>
      <vt:lpstr>Chapter on the Shoes of  Sayyidina Rasulullah      – Hadith 5</vt:lpstr>
      <vt:lpstr>Chapter on the Shoes of  Sayyidina Rasulullah      – Hadith 6</vt:lpstr>
      <vt:lpstr>Chapter on the Shoes of  Sayyidina Rasulullah      – Hadith 6</vt:lpstr>
      <vt:lpstr>Chapter on the Shoes of  Sayyidina Rasulullah      – Hadith 6/7</vt:lpstr>
      <vt:lpstr>Chapter on the Shoes of  Sayyidina Rasulullah      – Hadith 7</vt:lpstr>
      <vt:lpstr>Chapter on the Shoes of  Sayyidina Rasulullah      – Hadith 7</vt:lpstr>
      <vt:lpstr>Chapter on the Shoes of  Sayyidina Rasulullah      – Hadith 8</vt:lpstr>
      <vt:lpstr>Chapter on the Shoes of  Sayyidina Rasulullah      – Hadith 8</vt:lpstr>
      <vt:lpstr>Chapter on the Shoes of  Sayyidina Rasulullah      – Hadith 8/9</vt:lpstr>
      <vt:lpstr>Chapter on the Shoes of  Sayyidina Rasulullah      – Hadith 9</vt:lpstr>
      <vt:lpstr>Chapter on the Shoes of  Sayyidina Rasulullah      – Hadith 9</vt:lpstr>
      <vt:lpstr>Chapter on the Shoes of  Sayyidina Rasulullah      – Hadith 10</vt:lpstr>
      <vt:lpstr>Chapter on the Shoes of  Sayyidina Rasulullah      – Hadith 10</vt:lpstr>
      <vt:lpstr>Chapter on the Shoes of  Sayyidina Rasulullah      – Hadith 11</vt:lpstr>
      <vt:lpstr>Chapter on the Shoes of  Sayyidina Rasulullah      – Hadith 11</vt:lpstr>
      <vt:lpstr>Chapter on the Shoes of  Sayyidina Rasulullah      – Hadith 10/11</vt:lpstr>
      <vt:lpstr>Chapter on the Shoes of  Sayyidina Rasulullah</vt:lpstr>
      <vt:lpstr>Dua upon Concluding a Majlis of Ilm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Shamail – An Introduction</dc:title>
  <dc:creator>Hafsa Hussain</dc:creator>
  <cp:lastModifiedBy>Hafsa Hussain</cp:lastModifiedBy>
  <cp:revision>242</cp:revision>
  <dcterms:created xsi:type="dcterms:W3CDTF">2018-01-12T17:47:53Z</dcterms:created>
  <dcterms:modified xsi:type="dcterms:W3CDTF">2018-08-27T16:36:51Z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