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8"/>
  </p:notesMasterIdLst>
  <p:handoutMasterIdLst>
    <p:handoutMasterId r:id="rId19"/>
  </p:handoutMasterIdLst>
  <p:sldIdLst>
    <p:sldId id="339" r:id="rId5"/>
    <p:sldId id="340" r:id="rId6"/>
    <p:sldId id="341" r:id="rId7"/>
    <p:sldId id="315" r:id="rId8"/>
    <p:sldId id="366" r:id="rId9"/>
    <p:sldId id="392" r:id="rId10"/>
    <p:sldId id="389" r:id="rId11"/>
    <p:sldId id="393" r:id="rId12"/>
    <p:sldId id="394" r:id="rId13"/>
    <p:sldId id="395" r:id="rId14"/>
    <p:sldId id="396" r:id="rId15"/>
    <p:sldId id="397" r:id="rId16"/>
    <p:sldId id="357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F05"/>
    <a:srgbClr val="EED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6" autoAdjust="0"/>
    <p:restoredTop sz="86894" autoAdjust="0"/>
  </p:normalViewPr>
  <p:slideViewPr>
    <p:cSldViewPr>
      <p:cViewPr varScale="1">
        <p:scale>
          <a:sx n="65" d="100"/>
          <a:sy n="65" d="100"/>
        </p:scale>
        <p:origin x="510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9/6/2018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9/6/2018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692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Saläh</a:t>
            </a:r>
            <a:r>
              <a:rPr lang="en-US" dirty="0" smtClean="0"/>
              <a:t>-caller should be in a state of Ablution. </a:t>
            </a:r>
          </a:p>
          <a:p>
            <a:pPr marL="228600" indent="-228600">
              <a:buAutoNum type="arabicPeriod"/>
            </a:pPr>
            <a:r>
              <a:rPr lang="en-US" dirty="0" smtClean="0"/>
              <a:t>He should be knowledgeable about the Tradition and the times of </a:t>
            </a:r>
            <a:r>
              <a:rPr lang="en-US" dirty="0" err="1" smtClean="0"/>
              <a:t>Salähs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He should be pious. </a:t>
            </a:r>
          </a:p>
          <a:p>
            <a:pPr marL="228600" indent="-228600">
              <a:buAutoNum type="arabicPeriod"/>
            </a:pPr>
            <a:r>
              <a:rPr lang="en-US" dirty="0" smtClean="0"/>
              <a:t>He should face the holy </a:t>
            </a:r>
            <a:r>
              <a:rPr lang="en-US" dirty="0" err="1" smtClean="0"/>
              <a:t>Ka’bah</a:t>
            </a:r>
            <a:r>
              <a:rPr lang="en-US" dirty="0" smtClean="0"/>
              <a:t> at the time of the </a:t>
            </a:r>
            <a:r>
              <a:rPr lang="en-US" dirty="0" err="1" smtClean="0"/>
              <a:t>Saläh</a:t>
            </a:r>
            <a:r>
              <a:rPr lang="en-US" dirty="0" smtClean="0"/>
              <a:t>-call.</a:t>
            </a:r>
          </a:p>
          <a:p>
            <a:pPr marL="228600" indent="-228600">
              <a:buAutoNum type="arabicPeriod"/>
            </a:pPr>
            <a:r>
              <a:rPr lang="en-US" dirty="0" smtClean="0"/>
              <a:t>He should put his forefingers inside his ears. </a:t>
            </a:r>
          </a:p>
          <a:p>
            <a:pPr marL="228600" indent="-228600">
              <a:buAutoNum type="arabicPeriod"/>
            </a:pPr>
            <a:r>
              <a:rPr lang="en-US" dirty="0" smtClean="0"/>
              <a:t>He should turn his face right when saying </a:t>
            </a:r>
            <a:r>
              <a:rPr lang="en-US" dirty="0" err="1" smtClean="0"/>
              <a:t>Ḧayya</a:t>
            </a:r>
            <a:r>
              <a:rPr lang="en-US" dirty="0" smtClean="0"/>
              <a:t> </a:t>
            </a:r>
            <a:r>
              <a:rPr lang="en-US" dirty="0" err="1" smtClean="0"/>
              <a:t>àlas</a:t>
            </a:r>
            <a:r>
              <a:rPr lang="en-US" dirty="0" smtClean="0"/>
              <a:t>̈ </a:t>
            </a:r>
            <a:r>
              <a:rPr lang="en-US" dirty="0" err="1" smtClean="0"/>
              <a:t>s̈aläh</a:t>
            </a:r>
            <a:r>
              <a:rPr lang="en-US" dirty="0" smtClean="0"/>
              <a:t> and left when saying </a:t>
            </a:r>
            <a:r>
              <a:rPr lang="en-US" dirty="0" err="1" smtClean="0"/>
              <a:t>Ḧayya</a:t>
            </a:r>
            <a:r>
              <a:rPr lang="en-US" dirty="0" smtClean="0"/>
              <a:t> </a:t>
            </a:r>
            <a:r>
              <a:rPr lang="en-US" dirty="0" err="1" smtClean="0"/>
              <a:t>àlal</a:t>
            </a:r>
            <a:r>
              <a:rPr lang="en-US" dirty="0" smtClean="0"/>
              <a:t> </a:t>
            </a:r>
            <a:r>
              <a:rPr lang="en-US" dirty="0" err="1" smtClean="0"/>
              <a:t>faläh</a:t>
            </a:r>
            <a:r>
              <a:rPr lang="en-US" dirty="0" smtClean="0"/>
              <a:t>̈.</a:t>
            </a:r>
          </a:p>
          <a:p>
            <a:pPr marL="228600" indent="-228600">
              <a:buAutoNum type="arabicPeriod"/>
            </a:pPr>
            <a:r>
              <a:rPr lang="en-US" dirty="0" smtClean="0"/>
              <a:t>When the caller says: </a:t>
            </a:r>
            <a:r>
              <a:rPr lang="en-US" dirty="0" err="1" smtClean="0"/>
              <a:t>Ḧayya</a:t>
            </a:r>
            <a:r>
              <a:rPr lang="en-US" dirty="0" smtClean="0"/>
              <a:t> </a:t>
            </a:r>
            <a:r>
              <a:rPr lang="en-US" dirty="0" err="1" smtClean="0"/>
              <a:t>àlas</a:t>
            </a:r>
            <a:r>
              <a:rPr lang="en-US" dirty="0" smtClean="0"/>
              <a:t>̈ </a:t>
            </a:r>
            <a:r>
              <a:rPr lang="en-US" dirty="0" err="1" smtClean="0"/>
              <a:t>s̈aläh</a:t>
            </a:r>
            <a:r>
              <a:rPr lang="en-US" dirty="0" smtClean="0"/>
              <a:t> and </a:t>
            </a:r>
            <a:r>
              <a:rPr lang="en-US" dirty="0" err="1" smtClean="0"/>
              <a:t>Ḧayya</a:t>
            </a:r>
            <a:r>
              <a:rPr lang="en-US" dirty="0" smtClean="0"/>
              <a:t> </a:t>
            </a:r>
            <a:r>
              <a:rPr lang="en-US" dirty="0" err="1" smtClean="0"/>
              <a:t>àlal</a:t>
            </a:r>
            <a:r>
              <a:rPr lang="en-US" dirty="0" smtClean="0"/>
              <a:t> </a:t>
            </a:r>
            <a:r>
              <a:rPr lang="en-US" dirty="0" err="1" smtClean="0"/>
              <a:t>faläh</a:t>
            </a:r>
            <a:r>
              <a:rPr lang="en-US" dirty="0" smtClean="0"/>
              <a:t>̈, he should say in reply</a:t>
            </a:r>
            <a:r>
              <a:rPr lang="en-US" baseline="0" dirty="0" smtClean="0"/>
              <a:t> </a:t>
            </a:r>
            <a:r>
              <a:rPr lang="en-US" dirty="0" err="1" smtClean="0"/>
              <a:t>Lä</a:t>
            </a:r>
            <a:r>
              <a:rPr lang="en-US" dirty="0" smtClean="0"/>
              <a:t> </a:t>
            </a:r>
            <a:r>
              <a:rPr lang="en-US" dirty="0" err="1" smtClean="0"/>
              <a:t>ḧaula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lä</a:t>
            </a:r>
            <a:r>
              <a:rPr lang="en-US" dirty="0" smtClean="0"/>
              <a:t> </a:t>
            </a:r>
            <a:r>
              <a:rPr lang="en-US" dirty="0" err="1" smtClean="0"/>
              <a:t>quwwata</a:t>
            </a:r>
            <a:r>
              <a:rPr lang="en-US" dirty="0" smtClean="0"/>
              <a:t> </a:t>
            </a:r>
            <a:r>
              <a:rPr lang="en-US" dirty="0" err="1" smtClean="0"/>
              <a:t>illä</a:t>
            </a:r>
            <a:r>
              <a:rPr lang="en-US" dirty="0" smtClean="0"/>
              <a:t> </a:t>
            </a:r>
            <a:r>
              <a:rPr lang="en-US" dirty="0" err="1" smtClean="0"/>
              <a:t>billäh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(1) When the Saläh-caller says  As̈ s̈alätu khairum minan naum in Fajr, he should say S̈adaqta wa bararta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64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“Prohibitive” means that several permissible acts like walking, talking, eating, etc. become prohibited as soon as the </a:t>
            </a:r>
            <a:r>
              <a:rPr lang="en-US" dirty="0" err="1" smtClean="0"/>
              <a:t>Saläh</a:t>
            </a:r>
            <a:r>
              <a:rPr lang="en-US" dirty="0" smtClean="0"/>
              <a:t>-performer says these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00" y="6727600"/>
            <a:ext cx="12188825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21868" tIns="121868" rIns="121868" bIns="12186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399"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9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492" y="1688433"/>
            <a:ext cx="11357841" cy="44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3668" y="6217621"/>
            <a:ext cx="731409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005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iftaah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m/url?sa=i&amp;rct=j&amp;q=&amp;esrc=s&amp;source=images&amp;cd=&amp;cad=rja&amp;uact=8&amp;ved=2ahUKEwjZ47Sbyd3cAhWpI8AKHT4_DyEQjRx6BAgBEAU&amp;url=https://kitaabun.com/shopping3/product_info.php?products_id%3D1416&amp;psig=AOvVaw1MLAdWMU8K25DfZ6Xqql5Z&amp;ust=153382168449298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www.google.com/url?sa=i&amp;rct=j&amp;q=&amp;esrc=s&amp;source=images&amp;cd=&amp;cad=rja&amp;uact=8&amp;ved=2ahUKEwix6o23psfcAhUR0xoKHZajAmEQjRx6BAgBEAU&amp;url=https://islamhashtag.com/dos-and-donts-on-hearing-the-adhan/&amp;psig=AOvVaw3zETfNX5PexReUqdSeuQDj&amp;ust=1533056408669682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 smtClean="0"/>
              <a:t>Hanafi Fiqh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412" y="3657123"/>
            <a:ext cx="9429931" cy="991077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Book Of Salah</a:t>
            </a:r>
          </a:p>
          <a:p>
            <a:pPr lvl="1"/>
            <a:r>
              <a:rPr lang="en-US" sz="3200" u="none" strike="noStrike" dirty="0" smtClean="0">
                <a:effectLst/>
              </a:rPr>
              <a:t>Week </a:t>
            </a:r>
            <a:r>
              <a:rPr lang="en-US" sz="3200" dirty="0"/>
              <a:t>9</a:t>
            </a:r>
            <a:endParaRPr lang="en-US" sz="3200" u="none" strike="noStrike" dirty="0">
              <a:effectLst/>
            </a:endParaRPr>
          </a:p>
        </p:txBody>
      </p:sp>
      <p:pic>
        <p:nvPicPr>
          <p:cNvPr id="5" name="Picture 2" descr="Miftaah Institu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38" y="46736"/>
            <a:ext cx="2347347" cy="14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Prerequisites for Validity of </a:t>
            </a:r>
            <a:r>
              <a:rPr lang="en-US" sz="4000" b="1" dirty="0" err="1"/>
              <a:t>Saläh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/>
              <a:t>3. </a:t>
            </a:r>
            <a:r>
              <a:rPr lang="en-US" sz="4000" dirty="0" smtClean="0"/>
              <a:t>Facing </a:t>
            </a:r>
            <a:r>
              <a:rPr lang="en-US" sz="4000" dirty="0"/>
              <a:t>the Holy </a:t>
            </a:r>
            <a:r>
              <a:rPr lang="en-US" sz="4000" dirty="0" err="1" smtClean="0"/>
              <a:t>Ka’bah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u="sng" dirty="0" smtClean="0"/>
              <a:t>The </a:t>
            </a:r>
            <a:r>
              <a:rPr lang="en-US" sz="3200" b="1" u="sng" dirty="0"/>
              <a:t>exact position of </a:t>
            </a:r>
            <a:r>
              <a:rPr lang="en-US" sz="3200" b="1" u="sng" dirty="0" err="1"/>
              <a:t>Ka’bah</a:t>
            </a:r>
            <a:r>
              <a:rPr lang="en-US" sz="3200" dirty="0"/>
              <a:t>: It is the direction-to-face for a person who is in the holy city of Makkah and is able to view the </a:t>
            </a:r>
            <a:r>
              <a:rPr lang="en-US" sz="3200" dirty="0" err="1"/>
              <a:t>Ka’bah</a:t>
            </a:r>
            <a:r>
              <a:rPr lang="en-US" sz="3200" dirty="0"/>
              <a:t> from his place. </a:t>
            </a:r>
          </a:p>
          <a:p>
            <a:r>
              <a:rPr lang="en-US" sz="3200" b="1" u="sng" dirty="0" smtClean="0"/>
              <a:t>The </a:t>
            </a:r>
            <a:r>
              <a:rPr lang="en-US" sz="3200" b="1" u="sng" dirty="0"/>
              <a:t>general direction of </a:t>
            </a:r>
            <a:r>
              <a:rPr lang="en-US" sz="3200" b="1" u="sng" dirty="0" err="1"/>
              <a:t>Ka’bah</a:t>
            </a:r>
            <a:r>
              <a:rPr lang="en-US" sz="3200" dirty="0"/>
              <a:t>: It is the </a:t>
            </a:r>
            <a:r>
              <a:rPr lang="en-US" sz="3200" dirty="0" smtClean="0"/>
              <a:t>direction to face </a:t>
            </a:r>
            <a:r>
              <a:rPr lang="en-US" sz="3200" dirty="0"/>
              <a:t>for a person who is unable to view the </a:t>
            </a:r>
            <a:r>
              <a:rPr lang="en-US" sz="3200" dirty="0" err="1" smtClean="0"/>
              <a:t>Ka’bah</a:t>
            </a:r>
            <a:r>
              <a:rPr lang="en-US" sz="3200" dirty="0" smtClean="0"/>
              <a:t> whilst in Makkah. The general direction is also for a person who is not in Makkah</a:t>
            </a:r>
          </a:p>
          <a:p>
            <a:r>
              <a:rPr lang="en-US" sz="3200" dirty="0" smtClean="0"/>
              <a:t>If </a:t>
            </a:r>
            <a:r>
              <a:rPr lang="en-US" sz="3200" dirty="0"/>
              <a:t>a person is unable to face the stipulated direction owing to a disease or fear from an enemy, it is permissible for him to face whichever direction he is capable of. </a:t>
            </a:r>
          </a:p>
        </p:txBody>
      </p:sp>
      <p:pic>
        <p:nvPicPr>
          <p:cNvPr id="1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Prerequisites for Validity of </a:t>
            </a:r>
            <a:r>
              <a:rPr lang="en-US" sz="4000" b="1" dirty="0" err="1" smtClean="0"/>
              <a:t>Saläh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/>
              <a:t>4. Time of </a:t>
            </a:r>
            <a:r>
              <a:rPr lang="en-US" sz="4000" dirty="0" err="1"/>
              <a:t>Saläh</a:t>
            </a:r>
            <a:r>
              <a:rPr lang="en-US" sz="4000" dirty="0"/>
              <a:t> and </a:t>
            </a:r>
            <a:r>
              <a:rPr lang="en-US" sz="4000" dirty="0" smtClean="0"/>
              <a:t>5. Intention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Saläh</a:t>
            </a:r>
            <a:r>
              <a:rPr lang="en-US" sz="3200" dirty="0"/>
              <a:t> will not be valid before its </a:t>
            </a:r>
            <a:r>
              <a:rPr lang="en-US" sz="3200" dirty="0" smtClean="0"/>
              <a:t>start-time</a:t>
            </a:r>
          </a:p>
          <a:p>
            <a:r>
              <a:rPr lang="en-US" sz="3200" dirty="0"/>
              <a:t>If the </a:t>
            </a:r>
            <a:r>
              <a:rPr lang="en-US" sz="3200" dirty="0" err="1"/>
              <a:t>Saläh</a:t>
            </a:r>
            <a:r>
              <a:rPr lang="en-US" sz="3200" dirty="0"/>
              <a:t> is obligatory, specifying it is compulsory, like intending for </a:t>
            </a:r>
            <a:r>
              <a:rPr lang="en-US" sz="3200" dirty="0" err="1"/>
              <a:t>Zuhr</a:t>
            </a:r>
            <a:r>
              <a:rPr lang="en-US" sz="3200" dirty="0"/>
              <a:t> or </a:t>
            </a:r>
            <a:r>
              <a:rPr lang="en-US" sz="3200" dirty="0" err="1" smtClean="0"/>
              <a:t>Asr</a:t>
            </a:r>
            <a:r>
              <a:rPr lang="en-US" sz="3200" dirty="0"/>
              <a:t>. </a:t>
            </a:r>
          </a:p>
          <a:p>
            <a:r>
              <a:rPr lang="en-US" sz="3200" dirty="0"/>
              <a:t>Similarly, if the </a:t>
            </a:r>
            <a:r>
              <a:rPr lang="en-US" sz="3200" dirty="0" err="1"/>
              <a:t>Saläh</a:t>
            </a:r>
            <a:r>
              <a:rPr lang="en-US" sz="3200" dirty="0"/>
              <a:t> is compulsory, specifying it is compulsory, like intending for </a:t>
            </a:r>
            <a:r>
              <a:rPr lang="en-US" sz="3200" dirty="0" err="1"/>
              <a:t>Witr</a:t>
            </a:r>
            <a:r>
              <a:rPr lang="en-US" sz="3200" dirty="0"/>
              <a:t> or </a:t>
            </a:r>
            <a:r>
              <a:rPr lang="en-US" sz="3200" dirty="0" err="1" smtClean="0"/>
              <a:t>Eid</a:t>
            </a:r>
            <a:r>
              <a:rPr lang="en-US" sz="3200" dirty="0" smtClean="0"/>
              <a:t> </a:t>
            </a:r>
            <a:r>
              <a:rPr lang="en-US" sz="3200" dirty="0" err="1"/>
              <a:t>Saläh</a:t>
            </a:r>
            <a:r>
              <a:rPr lang="en-US" sz="3200" dirty="0"/>
              <a:t>. </a:t>
            </a:r>
          </a:p>
          <a:p>
            <a:r>
              <a:rPr lang="en-US" sz="3200" dirty="0"/>
              <a:t>If the </a:t>
            </a:r>
            <a:r>
              <a:rPr lang="en-US" sz="3200" dirty="0" err="1"/>
              <a:t>Saläh</a:t>
            </a:r>
            <a:r>
              <a:rPr lang="en-US" sz="3200" dirty="0"/>
              <a:t> is supererogatory, specifying it is not a prerequisite. Intending just for a </a:t>
            </a:r>
            <a:r>
              <a:rPr lang="en-US" sz="3200" dirty="0" err="1"/>
              <a:t>Saläh</a:t>
            </a:r>
            <a:r>
              <a:rPr lang="en-US" sz="3200" dirty="0"/>
              <a:t> is enough. 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is necessary for </a:t>
            </a:r>
            <a:r>
              <a:rPr lang="en-US" sz="3200" dirty="0" smtClean="0"/>
              <a:t>a person praying in congregation </a:t>
            </a:r>
            <a:r>
              <a:rPr lang="en-US" sz="3200" dirty="0"/>
              <a:t>to intend to follow the </a:t>
            </a:r>
            <a:r>
              <a:rPr lang="en-US" sz="3200" dirty="0" err="1"/>
              <a:t>Imäm</a:t>
            </a:r>
            <a:r>
              <a:rPr lang="en-US" sz="3200" dirty="0"/>
              <a:t> in the </a:t>
            </a:r>
            <a:r>
              <a:rPr lang="en-US" sz="3200" dirty="0" err="1"/>
              <a:t>Saläh</a:t>
            </a:r>
            <a:r>
              <a:rPr lang="en-US" sz="3200" dirty="0"/>
              <a:t>.</a:t>
            </a:r>
          </a:p>
        </p:txBody>
      </p:sp>
      <p:pic>
        <p:nvPicPr>
          <p:cNvPr id="1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Prerequisites for Validity of </a:t>
            </a:r>
            <a:r>
              <a:rPr lang="en-US" sz="4000" b="1" dirty="0" err="1" smtClean="0"/>
              <a:t>Saläh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/>
              <a:t>6. Prohibitive W</a:t>
            </a:r>
            <a:r>
              <a:rPr lang="en-US" sz="4000" dirty="0" smtClean="0"/>
              <a:t>ords </a:t>
            </a:r>
            <a:r>
              <a:rPr lang="en-US" sz="4000" dirty="0"/>
              <a:t>of </a:t>
            </a:r>
            <a:r>
              <a:rPr lang="en-US" sz="4000" dirty="0" smtClean="0"/>
              <a:t>Salah</a:t>
            </a:r>
            <a:r>
              <a:rPr lang="en-US" sz="4000" baseline="30000" dirty="0" smtClean="0"/>
              <a:t>(1)</a:t>
            </a:r>
            <a:endParaRPr lang="en-US" sz="4000" baseline="30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/>
              <a:t>Saläh</a:t>
            </a:r>
            <a:r>
              <a:rPr lang="en-US" sz="3200" dirty="0"/>
              <a:t> should be started with a remembrance formula meant only for </a:t>
            </a:r>
            <a:r>
              <a:rPr lang="en-US" sz="3200" dirty="0" err="1"/>
              <a:t>Alläh</a:t>
            </a:r>
            <a:r>
              <a:rPr lang="en-US" sz="3200" dirty="0"/>
              <a:t>, like saying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816102" lvl="1" indent="-514350">
              <a:buFont typeface="+mj-lt"/>
              <a:buAutoNum type="arabicPeriod"/>
            </a:pPr>
            <a:r>
              <a:rPr lang="en-US" sz="3200" b="1" dirty="0" err="1" smtClean="0"/>
              <a:t>Allähu</a:t>
            </a:r>
            <a:r>
              <a:rPr lang="en-US" sz="3200" b="1" dirty="0"/>
              <a:t> Akbar </a:t>
            </a:r>
            <a:r>
              <a:rPr lang="en-US" sz="3200" dirty="0"/>
              <a:t>- </a:t>
            </a:r>
            <a:r>
              <a:rPr lang="en-US" sz="3200" dirty="0" err="1"/>
              <a:t>Alläh</a:t>
            </a:r>
            <a:r>
              <a:rPr lang="en-US" sz="3200" dirty="0"/>
              <a:t> is the greatest</a:t>
            </a:r>
            <a:endParaRPr lang="en-US" sz="3200" dirty="0" smtClean="0"/>
          </a:p>
          <a:p>
            <a:pPr marL="816102" lvl="1" indent="-514350">
              <a:buFont typeface="+mj-lt"/>
              <a:buAutoNum type="arabicPeriod"/>
            </a:pPr>
            <a:r>
              <a:rPr lang="en-US" sz="3200" b="1" dirty="0" err="1" smtClean="0"/>
              <a:t>Allähu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A`zam</a:t>
            </a:r>
            <a:r>
              <a:rPr lang="en-US" sz="3200" b="1" dirty="0"/>
              <a:t> </a:t>
            </a:r>
            <a:r>
              <a:rPr lang="en-US" sz="3200" dirty="0"/>
              <a:t>-  </a:t>
            </a:r>
            <a:r>
              <a:rPr lang="en-US" sz="3200" dirty="0" err="1"/>
              <a:t>Alläh</a:t>
            </a:r>
            <a:r>
              <a:rPr lang="en-US" sz="3200" dirty="0"/>
              <a:t> is the supreme</a:t>
            </a:r>
            <a:endParaRPr lang="en-US" sz="3200" dirty="0" smtClean="0"/>
          </a:p>
          <a:p>
            <a:pPr marL="816102" lvl="1" indent="-514350">
              <a:buFont typeface="+mj-lt"/>
              <a:buAutoNum type="arabicPeriod"/>
            </a:pPr>
            <a:r>
              <a:rPr lang="en-US" sz="3200" b="1" dirty="0" err="1" smtClean="0"/>
              <a:t>Subhanallah</a:t>
            </a:r>
            <a:r>
              <a:rPr lang="en-US" sz="3200" dirty="0"/>
              <a:t> -  Glory be to </a:t>
            </a:r>
            <a:r>
              <a:rPr lang="en-US" sz="3200" dirty="0" err="1"/>
              <a:t>Alläh</a:t>
            </a:r>
            <a:endParaRPr lang="en-US" sz="3200" dirty="0"/>
          </a:p>
        </p:txBody>
      </p:sp>
      <p:pic>
        <p:nvPicPr>
          <p:cNvPr id="1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Week </a:t>
            </a:r>
            <a:r>
              <a:rPr lang="en-US" sz="4400" dirty="0" smtClean="0"/>
              <a:t>10</a:t>
            </a:r>
            <a:endParaRPr lang="en-US" sz="4400" dirty="0"/>
          </a:p>
        </p:txBody>
      </p:sp>
      <p:sp>
        <p:nvSpPr>
          <p:cNvPr id="6" name="Shape 73"/>
          <p:cNvSpPr txBox="1">
            <a:spLocks noGrp="1"/>
          </p:cNvSpPr>
          <p:nvPr>
            <p:ph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The Book </a:t>
            </a:r>
            <a:r>
              <a:rPr lang="en-US" sz="3200" b="1" smtClean="0"/>
              <a:t>Of Salah</a:t>
            </a:r>
          </a:p>
          <a:p>
            <a:pPr marL="0" indent="0" algn="ctr">
              <a:buNone/>
            </a:pPr>
            <a:endParaRPr lang="en-US" sz="3200" b="1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/>
              <a:t>Essentials of </a:t>
            </a:r>
            <a:r>
              <a:rPr lang="en-US" sz="3200" b="1" smtClean="0"/>
              <a:t>Saläh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/>
              <a:t>Compulsory Acts of Saläh </a:t>
            </a:r>
            <a:endParaRPr lang="en-US" sz="3200" b="1" dirty="0" smtClean="0"/>
          </a:p>
        </p:txBody>
      </p:sp>
      <p:pic>
        <p:nvPicPr>
          <p:cNvPr id="1028" name="Picture 4" descr="Image result for Book of Sala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2" y="2686049"/>
            <a:ext cx="2686050" cy="3486151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Dua</a:t>
            </a:r>
            <a:r>
              <a:rPr lang="en-US" b="1" dirty="0"/>
              <a:t> for Studying</a:t>
            </a:r>
            <a:endParaRPr lang="en-US" dirty="0"/>
          </a:p>
        </p:txBody>
      </p:sp>
      <p:pic>
        <p:nvPicPr>
          <p:cNvPr id="4" name="Picture 2" descr="Image result for surah taha 25-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21680"/>
          <a:stretch/>
        </p:blipFill>
        <p:spPr bwMode="auto">
          <a:xfrm>
            <a:off x="2264093" y="2133600"/>
            <a:ext cx="7660640" cy="39624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Intentions for Studying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2" y="1676400"/>
            <a:ext cx="6705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 intend to study and teach, </a:t>
            </a:r>
          </a:p>
          <a:p>
            <a:pPr marL="0" indent="0">
              <a:buNone/>
            </a:pPr>
            <a:r>
              <a:rPr lang="en-US" dirty="0"/>
              <a:t>take and give a reminder, </a:t>
            </a:r>
          </a:p>
          <a:p>
            <a:pPr marL="0" indent="0">
              <a:buNone/>
            </a:pPr>
            <a:r>
              <a:rPr lang="en-US" dirty="0"/>
              <a:t>take and give benefit, </a:t>
            </a:r>
          </a:p>
          <a:p>
            <a:pPr marL="0" indent="0">
              <a:buNone/>
            </a:pPr>
            <a:r>
              <a:rPr lang="en-US" dirty="0"/>
              <a:t>take and give advantage, </a:t>
            </a:r>
          </a:p>
          <a:p>
            <a:pPr marL="0" indent="0">
              <a:buNone/>
            </a:pPr>
            <a:r>
              <a:rPr lang="en-US" dirty="0"/>
              <a:t>to encourage the holding fast to the book of Allah and the way of his Messenger, </a:t>
            </a:r>
          </a:p>
          <a:p>
            <a:pPr marL="0" indent="0">
              <a:buNone/>
            </a:pPr>
            <a:r>
              <a:rPr lang="en-US" dirty="0"/>
              <a:t>and calling to guidance and directing towards good, </a:t>
            </a:r>
          </a:p>
          <a:p>
            <a:pPr marL="0" indent="0">
              <a:buNone/>
            </a:pPr>
            <a:r>
              <a:rPr lang="en-US" dirty="0"/>
              <a:t>hoping for the support of Allah and His pleasure, closeness and reward, transcendent is </a:t>
            </a:r>
            <a:r>
              <a:rPr lang="en-US" dirty="0" smtClean="0"/>
              <a:t>He.</a:t>
            </a:r>
            <a:endParaRPr lang="en-US" dirty="0"/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78" t="1785" r="2526" b="25000"/>
          <a:stretch/>
        </p:blipFill>
        <p:spPr>
          <a:xfrm>
            <a:off x="717666" y="1905000"/>
            <a:ext cx="3928946" cy="423912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r>
              <a:rPr lang="en" sz="4000" b="1" dirty="0" smtClean="0"/>
              <a:t>Week </a:t>
            </a:r>
            <a:r>
              <a:rPr lang="en" sz="4000" b="1" dirty="0" smtClean="0"/>
              <a:t>9 </a:t>
            </a:r>
            <a:r>
              <a:rPr lang="en" sz="4000" b="1" dirty="0" smtClean="0"/>
              <a:t>– Objectives </a:t>
            </a:r>
            <a:endParaRPr lang="en" sz="4000" b="1" dirty="0"/>
          </a:p>
        </p:txBody>
      </p:sp>
      <p:sp>
        <p:nvSpPr>
          <p:cNvPr id="73" name="Shape 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The Book Of Salah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Azan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Other Issues Related to Azan and </a:t>
            </a:r>
            <a:r>
              <a:rPr lang="en-US" sz="3200" b="1" dirty="0" err="1" smtClean="0"/>
              <a:t>Iqamah</a:t>
            </a:r>
            <a:endParaRPr lang="en-US" sz="3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Prerequisites for Validity of </a:t>
            </a:r>
            <a:r>
              <a:rPr lang="en-US" sz="3200" b="1" dirty="0" err="1"/>
              <a:t>Saläh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dirty="0" smtClean="0"/>
              <a:t>	1</a:t>
            </a:r>
            <a:r>
              <a:rPr lang="en-US" sz="3200" dirty="0"/>
              <a:t>. </a:t>
            </a:r>
            <a:r>
              <a:rPr lang="en-US" sz="3200" dirty="0" smtClean="0"/>
              <a:t>Purity, </a:t>
            </a:r>
            <a:r>
              <a:rPr lang="en-US" sz="3200" dirty="0"/>
              <a:t>2. Covering the </a:t>
            </a:r>
            <a:r>
              <a:rPr lang="en-US" sz="3200" dirty="0" smtClean="0"/>
              <a:t>Body, </a:t>
            </a:r>
            <a:r>
              <a:rPr lang="en-US" sz="3200" dirty="0"/>
              <a:t>3. Facing the Holy </a:t>
            </a:r>
            <a:r>
              <a:rPr lang="en-US" sz="3200" dirty="0" smtClean="0"/>
              <a:t>	</a:t>
            </a:r>
            <a:r>
              <a:rPr lang="en-US" sz="3200" dirty="0" err="1" smtClean="0"/>
              <a:t>Ka’bah</a:t>
            </a:r>
            <a:r>
              <a:rPr lang="en-US" sz="3200" dirty="0" smtClean="0"/>
              <a:t>, </a:t>
            </a:r>
            <a:r>
              <a:rPr lang="en-US" sz="3200" dirty="0"/>
              <a:t>4. Time of </a:t>
            </a:r>
            <a:r>
              <a:rPr lang="en-US" sz="3200" dirty="0" err="1" smtClean="0"/>
              <a:t>Saläh</a:t>
            </a:r>
            <a:r>
              <a:rPr lang="en-US" sz="3200" dirty="0" smtClean="0"/>
              <a:t>, 5</a:t>
            </a:r>
            <a:r>
              <a:rPr lang="en-US" sz="3200" dirty="0"/>
              <a:t>. </a:t>
            </a:r>
            <a:r>
              <a:rPr lang="en-US" sz="3200" dirty="0" smtClean="0"/>
              <a:t>Intention, </a:t>
            </a:r>
            <a:r>
              <a:rPr lang="en-US" sz="3200" dirty="0"/>
              <a:t>6. </a:t>
            </a:r>
            <a:r>
              <a:rPr lang="en-US" sz="3200" dirty="0" smtClean="0"/>
              <a:t>	Prohibitive </a:t>
            </a:r>
            <a:r>
              <a:rPr lang="en-US" sz="3200" dirty="0"/>
              <a:t>Words of </a:t>
            </a:r>
            <a:r>
              <a:rPr lang="en-US" sz="3200" dirty="0" smtClean="0"/>
              <a:t>Salah</a:t>
            </a:r>
            <a:endParaRPr lang="en-US" sz="3200" dirty="0"/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Azan</a:t>
            </a:r>
            <a:endParaRPr lang="en-US" sz="4000" dirty="0"/>
          </a:p>
        </p:txBody>
      </p:sp>
      <p:pic>
        <p:nvPicPr>
          <p:cNvPr id="1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zan arabic and english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/>
          <a:stretch/>
        </p:blipFill>
        <p:spPr bwMode="auto">
          <a:xfrm>
            <a:off x="1103948" y="1905000"/>
            <a:ext cx="9980929" cy="4314230"/>
          </a:xfrm>
          <a:prstGeom prst="rec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78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Other Issues Related to Azan and </a:t>
            </a:r>
            <a:r>
              <a:rPr lang="en-US" sz="4000" b="1" dirty="0" err="1" smtClean="0"/>
              <a:t>Iqamah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/>
              <a:t>In the </a:t>
            </a:r>
            <a:r>
              <a:rPr lang="en-US" sz="3000" b="1"/>
              <a:t>Fajr </a:t>
            </a:r>
            <a:r>
              <a:rPr lang="en-US" sz="3000" b="1" smtClean="0"/>
              <a:t>Azan</a:t>
            </a:r>
            <a:r>
              <a:rPr lang="en-US" sz="3000" smtClean="0"/>
              <a:t>, </a:t>
            </a:r>
            <a:r>
              <a:rPr lang="en-US" sz="3000"/>
              <a:t>the caller should add the </a:t>
            </a:r>
            <a:r>
              <a:rPr lang="en-US" sz="3000" smtClean="0"/>
              <a:t>word, </a:t>
            </a:r>
            <a:r>
              <a:rPr lang="en-US" sz="3000" b="1" smtClean="0"/>
              <a:t>As salatu </a:t>
            </a:r>
            <a:r>
              <a:rPr lang="en-US" sz="3000" b="1"/>
              <a:t>khairum minan </a:t>
            </a:r>
            <a:r>
              <a:rPr lang="en-US" sz="3000" b="1" smtClean="0"/>
              <a:t>naum</a:t>
            </a:r>
            <a:r>
              <a:rPr lang="en-US" sz="3000" smtClean="0"/>
              <a:t>, </a:t>
            </a:r>
            <a:r>
              <a:rPr lang="en-US" sz="3000"/>
              <a:t>twice after the </a:t>
            </a:r>
            <a:r>
              <a:rPr lang="en-US" sz="3000" smtClean="0"/>
              <a:t>second, Hayya </a:t>
            </a:r>
            <a:r>
              <a:rPr lang="en-US" sz="3000"/>
              <a:t>àlal </a:t>
            </a:r>
            <a:r>
              <a:rPr lang="en-US" sz="3000" smtClean="0"/>
              <a:t>falah</a:t>
            </a:r>
            <a:r>
              <a:rPr lang="en-US" sz="3000" baseline="30000" smtClean="0"/>
              <a:t>(1)</a:t>
            </a:r>
            <a:r>
              <a:rPr lang="en-US" sz="3000" smtClean="0"/>
              <a:t>. </a:t>
            </a:r>
          </a:p>
          <a:p>
            <a:r>
              <a:rPr lang="en-US" sz="3000" smtClean="0"/>
              <a:t>Iqamah </a:t>
            </a:r>
            <a:r>
              <a:rPr lang="en-US" sz="3000"/>
              <a:t>is similar to </a:t>
            </a:r>
            <a:r>
              <a:rPr lang="en-US" sz="3000" smtClean="0"/>
              <a:t>Azan </a:t>
            </a:r>
            <a:r>
              <a:rPr lang="en-US" sz="3000"/>
              <a:t>except that the caller adds the </a:t>
            </a:r>
            <a:r>
              <a:rPr lang="en-US" sz="3000" smtClean="0"/>
              <a:t>words, </a:t>
            </a:r>
            <a:r>
              <a:rPr lang="en-US" sz="3000" b="1" smtClean="0"/>
              <a:t>Qad qamat-is salah</a:t>
            </a:r>
            <a:r>
              <a:rPr lang="en-US" sz="3000" smtClean="0"/>
              <a:t>, </a:t>
            </a:r>
            <a:r>
              <a:rPr lang="en-US" sz="3000"/>
              <a:t>twice after the </a:t>
            </a:r>
            <a:r>
              <a:rPr lang="en-US" sz="3000" smtClean="0"/>
              <a:t>second, Hayya alal falah. </a:t>
            </a:r>
            <a:endParaRPr lang="en-US" sz="3000"/>
          </a:p>
          <a:p>
            <a:r>
              <a:rPr lang="en-US" sz="3000" smtClean="0"/>
              <a:t>Azan </a:t>
            </a:r>
            <a:r>
              <a:rPr lang="en-US" sz="3000"/>
              <a:t>is to be said slowly while </a:t>
            </a:r>
            <a:r>
              <a:rPr lang="en-US" sz="3000" smtClean="0"/>
              <a:t>Iqamah </a:t>
            </a:r>
            <a:r>
              <a:rPr lang="en-US" sz="3000"/>
              <a:t>is to be said at a fast pace. </a:t>
            </a:r>
          </a:p>
          <a:p>
            <a:r>
              <a:rPr lang="en-US" sz="3000" smtClean="0"/>
              <a:t>Azan </a:t>
            </a:r>
            <a:r>
              <a:rPr lang="en-US" sz="3000"/>
              <a:t>is valid only in Arabic language. </a:t>
            </a:r>
          </a:p>
        </p:txBody>
      </p:sp>
      <p:pic>
        <p:nvPicPr>
          <p:cNvPr id="1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Prerequisites for </a:t>
            </a:r>
            <a:r>
              <a:rPr lang="en-US" sz="4000" b="1" dirty="0" smtClean="0"/>
              <a:t>Validity </a:t>
            </a:r>
            <a:r>
              <a:rPr lang="en-US" sz="4000" b="1" dirty="0"/>
              <a:t>of </a:t>
            </a:r>
            <a:r>
              <a:rPr lang="en-US" sz="4000" b="1" dirty="0" err="1"/>
              <a:t>Saläh</a:t>
            </a:r>
            <a:r>
              <a:rPr lang="en-US" sz="4000" b="1" dirty="0"/>
              <a:t> </a:t>
            </a:r>
            <a:endParaRPr lang="en-US" sz="4000" dirty="0"/>
          </a:p>
        </p:txBody>
      </p:sp>
      <p:pic>
        <p:nvPicPr>
          <p:cNvPr id="1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>
            <a:stCxn id="6" idx="2"/>
            <a:endCxn id="8" idx="0"/>
          </p:cNvCxnSpPr>
          <p:nvPr/>
        </p:nvCxnSpPr>
        <p:spPr>
          <a:xfrm rot="5400000">
            <a:off x="2801900" y="-15911"/>
            <a:ext cx="1676402" cy="490862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3032" y="3276602"/>
            <a:ext cx="1425513" cy="954107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Purity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2" name="Curved Connector 11"/>
          <p:cNvCxnSpPr>
            <a:stCxn id="6" idx="2"/>
            <a:endCxn id="14" idx="0"/>
          </p:cNvCxnSpPr>
          <p:nvPr/>
        </p:nvCxnSpPr>
        <p:spPr>
          <a:xfrm rot="5400000">
            <a:off x="3667324" y="849511"/>
            <a:ext cx="1676400" cy="3177778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61233" y="3276600"/>
            <a:ext cx="1710803" cy="1384995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Covering the </a:t>
            </a:r>
            <a:r>
              <a:rPr lang="en-US" sz="2800" b="1" u="sng" dirty="0" smtClean="0">
                <a:solidFill>
                  <a:schemeClr val="bg1"/>
                </a:solidFill>
              </a:rPr>
              <a:t>body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1" name="Curved Connector 20"/>
          <p:cNvCxnSpPr>
            <a:stCxn id="6" idx="2"/>
            <a:endCxn id="22" idx="0"/>
          </p:cNvCxnSpPr>
          <p:nvPr/>
        </p:nvCxnSpPr>
        <p:spPr>
          <a:xfrm rot="5400000">
            <a:off x="4601059" y="1783246"/>
            <a:ext cx="1676400" cy="131030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34724" y="3276600"/>
            <a:ext cx="1698760" cy="1815882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3.</a:t>
            </a:r>
            <a:r>
              <a:rPr lang="en-US" sz="2800" b="1" u="sng" dirty="0">
                <a:solidFill>
                  <a:schemeClr val="bg1"/>
                </a:solidFill>
              </a:rPr>
              <a:t> 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Facing </a:t>
            </a:r>
            <a:r>
              <a:rPr lang="en-US" sz="2800" b="1" u="sng" dirty="0">
                <a:solidFill>
                  <a:schemeClr val="bg1"/>
                </a:solidFill>
              </a:rPr>
              <a:t>the </a:t>
            </a:r>
            <a:r>
              <a:rPr lang="en-US" sz="2800" b="1" u="sng" dirty="0" smtClean="0">
                <a:solidFill>
                  <a:schemeClr val="bg1"/>
                </a:solidFill>
              </a:rPr>
              <a:t>Holy </a:t>
            </a:r>
            <a:r>
              <a:rPr lang="en-US" sz="2800" b="1" u="sng" dirty="0" err="1">
                <a:solidFill>
                  <a:schemeClr val="bg1"/>
                </a:solidFill>
              </a:rPr>
              <a:t>Ka’bah</a:t>
            </a:r>
            <a:endParaRPr lang="en-US" sz="2800" b="1" u="sng" dirty="0" smtClean="0">
              <a:solidFill>
                <a:schemeClr val="bg1"/>
              </a:solidFill>
            </a:endParaRPr>
          </a:p>
        </p:txBody>
      </p:sp>
      <p:cxnSp>
        <p:nvCxnSpPr>
          <p:cNvPr id="20" name="Curved Connector 19"/>
          <p:cNvCxnSpPr>
            <a:stCxn id="6" idx="2"/>
            <a:endCxn id="23" idx="0"/>
          </p:cNvCxnSpPr>
          <p:nvPr/>
        </p:nvCxnSpPr>
        <p:spPr>
          <a:xfrm rot="16200000" flipH="1">
            <a:off x="5509242" y="2185371"/>
            <a:ext cx="1676400" cy="506058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9955" y="3276600"/>
            <a:ext cx="1621032" cy="1384995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4. 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Time of </a:t>
            </a:r>
            <a:r>
              <a:rPr lang="en-US" sz="2800" b="1" u="sng" dirty="0" err="1">
                <a:solidFill>
                  <a:schemeClr val="bg1"/>
                </a:solidFill>
              </a:rPr>
              <a:t>Saläh</a:t>
            </a:r>
            <a:endParaRPr lang="en-US" sz="2800" b="1" u="sng" dirty="0" smtClean="0">
              <a:solidFill>
                <a:schemeClr val="bg1"/>
              </a:solidFill>
            </a:endParaRPr>
          </a:p>
        </p:txBody>
      </p:sp>
      <p:cxnSp>
        <p:nvCxnSpPr>
          <p:cNvPr id="24" name="Curved Connector 23"/>
          <p:cNvCxnSpPr>
            <a:stCxn id="6" idx="2"/>
            <a:endCxn id="25" idx="0"/>
          </p:cNvCxnSpPr>
          <p:nvPr/>
        </p:nvCxnSpPr>
        <p:spPr>
          <a:xfrm rot="16200000" flipH="1">
            <a:off x="6459437" y="1235175"/>
            <a:ext cx="1676401" cy="240644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67458" y="3276601"/>
            <a:ext cx="1866807" cy="954107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5.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Intention</a:t>
            </a:r>
            <a:endParaRPr lang="en-US" sz="2800" b="1" u="sng" dirty="0" smtClean="0">
              <a:solidFill>
                <a:schemeClr val="bg1"/>
              </a:solidFill>
            </a:endParaRPr>
          </a:p>
        </p:txBody>
      </p:sp>
      <p:cxnSp>
        <p:nvCxnSpPr>
          <p:cNvPr id="27" name="Curved Connector 26"/>
          <p:cNvCxnSpPr>
            <a:stCxn id="6" idx="2"/>
            <a:endCxn id="28" idx="0"/>
          </p:cNvCxnSpPr>
          <p:nvPr/>
        </p:nvCxnSpPr>
        <p:spPr>
          <a:xfrm rot="16200000" flipH="1">
            <a:off x="7535440" y="159172"/>
            <a:ext cx="1676400" cy="4558455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587272" y="3276600"/>
            <a:ext cx="2131192" cy="1815882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6.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Prohibitive words of </a:t>
            </a:r>
            <a:r>
              <a:rPr lang="en-US" sz="2800" b="1" u="sng" dirty="0" err="1">
                <a:solidFill>
                  <a:schemeClr val="bg1"/>
                </a:solidFill>
              </a:rPr>
              <a:t>Saläh</a:t>
            </a:r>
            <a:endParaRPr lang="en-US" sz="2800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2" grpId="0" animBg="1"/>
      <p:bldP spid="23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Prerequisites for Validity of </a:t>
            </a:r>
            <a:r>
              <a:rPr lang="en-US" sz="4000" b="1" dirty="0" err="1"/>
              <a:t>Saläh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 smtClean="0"/>
              <a:t>1. Purity  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Purity </a:t>
            </a:r>
            <a:r>
              <a:rPr lang="en-US" sz="3200" dirty="0"/>
              <a:t>from both minor and </a:t>
            </a:r>
            <a:r>
              <a:rPr lang="en-US" sz="3200" dirty="0" smtClean="0"/>
              <a:t>major spiritual impurity</a:t>
            </a:r>
          </a:p>
          <a:p>
            <a:r>
              <a:rPr lang="en-US" sz="3200" dirty="0" smtClean="0"/>
              <a:t>Purity of the body </a:t>
            </a:r>
            <a:r>
              <a:rPr lang="en-US" sz="3200" dirty="0"/>
              <a:t>of the </a:t>
            </a:r>
            <a:r>
              <a:rPr lang="en-US" sz="3200" dirty="0" err="1"/>
              <a:t>Saläh</a:t>
            </a:r>
            <a:r>
              <a:rPr lang="en-US" sz="3200" dirty="0"/>
              <a:t>-performer should be free of </a:t>
            </a:r>
            <a:r>
              <a:rPr lang="en-US" sz="3200" dirty="0" smtClean="0"/>
              <a:t>Filth</a:t>
            </a:r>
          </a:p>
          <a:p>
            <a:r>
              <a:rPr lang="en-US" sz="3200" dirty="0" smtClean="0"/>
              <a:t>Purity </a:t>
            </a:r>
            <a:r>
              <a:rPr lang="en-US" sz="3200" dirty="0"/>
              <a:t>of </a:t>
            </a:r>
            <a:r>
              <a:rPr lang="en-US" sz="3200" dirty="0" smtClean="0"/>
              <a:t>the Garments </a:t>
            </a:r>
          </a:p>
          <a:p>
            <a:r>
              <a:rPr lang="en-US" sz="3200" dirty="0" smtClean="0"/>
              <a:t>Purity </a:t>
            </a:r>
            <a:r>
              <a:rPr lang="en-US" sz="3200" dirty="0"/>
              <a:t>of </a:t>
            </a:r>
            <a:r>
              <a:rPr lang="en-US" sz="3200" dirty="0" smtClean="0"/>
              <a:t>the Place</a:t>
            </a:r>
            <a:endParaRPr lang="en-US" sz="3200" dirty="0"/>
          </a:p>
        </p:txBody>
      </p:sp>
      <p:pic>
        <p:nvPicPr>
          <p:cNvPr id="1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Prerequisites for Validity of </a:t>
            </a:r>
            <a:r>
              <a:rPr lang="en-US" sz="4000" b="1" dirty="0" err="1"/>
              <a:t>Saläh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/>
              <a:t>2. </a:t>
            </a:r>
            <a:r>
              <a:rPr lang="en-US" sz="4000" dirty="0" smtClean="0"/>
              <a:t>Covering </a:t>
            </a:r>
            <a:r>
              <a:rPr lang="en-US" sz="4000" dirty="0"/>
              <a:t>the B</a:t>
            </a:r>
            <a:r>
              <a:rPr lang="en-US" sz="4000" dirty="0" smtClean="0"/>
              <a:t>ody  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It is necessary that the organs to be </a:t>
            </a:r>
            <a:r>
              <a:rPr lang="en-US" sz="3200" dirty="0" smtClean="0"/>
              <a:t>covered </a:t>
            </a:r>
            <a:r>
              <a:rPr lang="en-US" sz="3200" dirty="0"/>
              <a:t>should remain </a:t>
            </a:r>
            <a:r>
              <a:rPr lang="en-US" sz="3200" dirty="0" smtClean="0"/>
              <a:t>covered </a:t>
            </a:r>
            <a:r>
              <a:rPr lang="en-US" sz="3200" dirty="0"/>
              <a:t>from the start of the </a:t>
            </a:r>
            <a:r>
              <a:rPr lang="en-US" sz="3200" dirty="0" err="1"/>
              <a:t>Saläh</a:t>
            </a:r>
            <a:r>
              <a:rPr lang="en-US" sz="3200" dirty="0"/>
              <a:t> till the </a:t>
            </a:r>
            <a:r>
              <a:rPr lang="en-US" sz="3200" dirty="0" smtClean="0"/>
              <a:t>end </a:t>
            </a:r>
            <a:endParaRPr lang="en-US" sz="3200" dirty="0"/>
          </a:p>
          <a:p>
            <a:r>
              <a:rPr lang="en-US" sz="3200" dirty="0"/>
              <a:t>If a quarter or more of an organ to be </a:t>
            </a:r>
            <a:r>
              <a:rPr lang="en-US" sz="3200" dirty="0" smtClean="0"/>
              <a:t>covered </a:t>
            </a:r>
            <a:r>
              <a:rPr lang="en-US" sz="3200" dirty="0"/>
              <a:t>is uncovered before starting the </a:t>
            </a:r>
            <a:r>
              <a:rPr lang="en-US" sz="3200" dirty="0" err="1"/>
              <a:t>Saläh</a:t>
            </a:r>
            <a:r>
              <a:rPr lang="en-US" sz="3200" dirty="0"/>
              <a:t>, the </a:t>
            </a:r>
            <a:r>
              <a:rPr lang="en-US" sz="3200" dirty="0" err="1"/>
              <a:t>Saläh</a:t>
            </a:r>
            <a:r>
              <a:rPr lang="en-US" sz="3200" dirty="0"/>
              <a:t> will not be </a:t>
            </a:r>
            <a:r>
              <a:rPr lang="en-US" sz="3200" dirty="0" smtClean="0"/>
              <a:t>valid</a:t>
            </a:r>
            <a:endParaRPr lang="en-US" sz="3200" dirty="0"/>
          </a:p>
          <a:p>
            <a:r>
              <a:rPr lang="en-US" sz="3200" dirty="0"/>
              <a:t>If a quarter or more of an organ to be </a:t>
            </a:r>
            <a:r>
              <a:rPr lang="en-US" sz="3200" dirty="0" smtClean="0"/>
              <a:t>covered </a:t>
            </a:r>
            <a:r>
              <a:rPr lang="en-US" sz="3200" dirty="0"/>
              <a:t>gets uncovered during </a:t>
            </a:r>
            <a:r>
              <a:rPr lang="en-US" sz="3200" dirty="0" err="1"/>
              <a:t>Saläh</a:t>
            </a:r>
            <a:r>
              <a:rPr lang="en-US" sz="3200" dirty="0"/>
              <a:t> for a period in which the smallest </a:t>
            </a:r>
            <a:r>
              <a:rPr lang="en-US" sz="3200" dirty="0" err="1"/>
              <a:t>Saläh</a:t>
            </a:r>
            <a:r>
              <a:rPr lang="en-US" sz="3200" dirty="0"/>
              <a:t>-essential may be performed, then his </a:t>
            </a:r>
            <a:r>
              <a:rPr lang="en-US" sz="3200" dirty="0" err="1"/>
              <a:t>Saläh</a:t>
            </a:r>
            <a:r>
              <a:rPr lang="en-US" sz="3200" dirty="0"/>
              <a:t> will become </a:t>
            </a:r>
            <a:r>
              <a:rPr lang="en-US" sz="3200" dirty="0" smtClean="0"/>
              <a:t>invalid</a:t>
            </a:r>
            <a:endParaRPr lang="en-US" sz="3200" dirty="0"/>
          </a:p>
        </p:txBody>
      </p:sp>
      <p:pic>
        <p:nvPicPr>
          <p:cNvPr id="1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0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28226</TotalTime>
  <Words>771</Words>
  <Application>Microsoft Office PowerPoint</Application>
  <PresentationFormat>Custom</PresentationFormat>
  <Paragraphs>85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Constantia</vt:lpstr>
      <vt:lpstr>Wingdings</vt:lpstr>
      <vt:lpstr>Books Classic 16x9</vt:lpstr>
      <vt:lpstr>Hanafi Fiqh</vt:lpstr>
      <vt:lpstr>Dua for Studying</vt:lpstr>
      <vt:lpstr>Intentions for Studying</vt:lpstr>
      <vt:lpstr>Week 9 – Objectives </vt:lpstr>
      <vt:lpstr>Azan</vt:lpstr>
      <vt:lpstr>Other Issues Related to Azan and Iqamah</vt:lpstr>
      <vt:lpstr>Prerequisites for Validity of Saläh </vt:lpstr>
      <vt:lpstr>Prerequisites for Validity of Saläh 1. Purity  </vt:lpstr>
      <vt:lpstr>Prerequisites for Validity of Saläh 2. Covering the Body  </vt:lpstr>
      <vt:lpstr>Prerequisites for Validity of Saläh 3. Facing the Holy Ka’bah</vt:lpstr>
      <vt:lpstr>Prerequisites for Validity of Saläh 4. Time of Saläh and 5. Intention</vt:lpstr>
      <vt:lpstr>Prerequisites for Validity of Saläh 6. Prohibitive Words of Salah(1)</vt:lpstr>
      <vt:lpstr>Week 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Hafsa Hussain</dc:creator>
  <cp:lastModifiedBy>Hafsa Hussain</cp:lastModifiedBy>
  <cp:revision>425</cp:revision>
  <dcterms:created xsi:type="dcterms:W3CDTF">2017-09-28T00:45:17Z</dcterms:created>
  <dcterms:modified xsi:type="dcterms:W3CDTF">2018-09-06T13:59:57Z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