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5"/>
  </p:notesMasterIdLst>
  <p:handoutMasterIdLst>
    <p:handoutMasterId r:id="rId26"/>
  </p:handoutMasterIdLst>
  <p:sldIdLst>
    <p:sldId id="339" r:id="rId5"/>
    <p:sldId id="340" r:id="rId6"/>
    <p:sldId id="341" r:id="rId7"/>
    <p:sldId id="315" r:id="rId8"/>
    <p:sldId id="359" r:id="rId9"/>
    <p:sldId id="360" r:id="rId10"/>
    <p:sldId id="361" r:id="rId11"/>
    <p:sldId id="362" r:id="rId12"/>
    <p:sldId id="358" r:id="rId13"/>
    <p:sldId id="365" r:id="rId14"/>
    <p:sldId id="363" r:id="rId15"/>
    <p:sldId id="364" r:id="rId16"/>
    <p:sldId id="367" r:id="rId17"/>
    <p:sldId id="366" r:id="rId18"/>
    <p:sldId id="369" r:id="rId19"/>
    <p:sldId id="368" r:id="rId20"/>
    <p:sldId id="370" r:id="rId21"/>
    <p:sldId id="371" r:id="rId22"/>
    <p:sldId id="372" r:id="rId23"/>
    <p:sldId id="357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F05"/>
    <a:srgbClr val="EE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5" autoAdjust="0"/>
    <p:restoredTop sz="86894" autoAdjust="0"/>
  </p:normalViewPr>
  <p:slideViewPr>
    <p:cSldViewPr>
      <p:cViewPr>
        <p:scale>
          <a:sx n="66" d="100"/>
          <a:sy n="66" d="100"/>
        </p:scale>
        <p:origin x="486" y="1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9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17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0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Minor Impurity:</a:t>
            </a:r>
            <a:r>
              <a:rPr lang="en-US" baseline="0" dirty="0" smtClean="0"/>
              <a:t> Going to the Toilet, passing gas, will cover in more details on the Chapter of Wudu</a:t>
            </a:r>
          </a:p>
          <a:p>
            <a:pPr>
              <a:buNone/>
            </a:pPr>
            <a:r>
              <a:rPr lang="en-US" baseline="0" dirty="0" smtClean="0"/>
              <a:t>Major Impurity: Intimacy, menstruation,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88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Large-quantity is estimated to be a quarter of body or garment.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21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Large-quantity is estimated to be a quarter of body or garment.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2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27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88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11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13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39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must not perform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wudu'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unless they are satisfied that there are no drops of urine left. One drop oozing out will both nullify their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wudu'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soil their underpants. If less than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palmful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oozes onto underpants, the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performed after doing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wudu'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rendered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makruh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more than this amount oozes, one's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not be valid.</a:t>
            </a:r>
          </a:p>
          <a:p>
            <a:pPr>
              <a:buNone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Istinja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required when one passes gas</a:t>
            </a:r>
          </a:p>
          <a:p>
            <a:pPr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/>
              <a:t>When Filth oversteps the organ of urine or excretion and gets bigger than a dirham19, washing it with water becomes Obligatory20 and </a:t>
            </a:r>
            <a:r>
              <a:rPr lang="en-US" dirty="0" err="1" smtClean="0"/>
              <a:t>Saläh</a:t>
            </a:r>
            <a:r>
              <a:rPr lang="en-US" dirty="0" smtClean="0"/>
              <a:t> is not Permissible in its presence. When Filth oversteps the organ and is equal to a dirham, washing it with water is Compulsory. When Filth does not overstep the organ21, then Cleansing is customary.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8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viscous Filth, comparison to dirham will be done by weight and the weight of a dirham is about three gram. In thin fluid Filth, the comparison takes place by area and the area of a dirham is equal to that of the palm’s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44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88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6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88825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868" tIns="121868" rIns="121868" bIns="12186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399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492" y="1688433"/>
            <a:ext cx="11357841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3668" y="6217621"/>
            <a:ext cx="731409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url?sa=i&amp;rct=j&amp;q=&amp;esrc=s&amp;source=images&amp;cd=&amp;cad=rja&amp;uact=8&amp;ved=2ahUKEwiktvu_tpTcAhXC66QKHaHADxEQjRx6BAgBEAU&amp;url=http%3A%2F%2Fwww.herospride.com%2FRFQ-Metal-Crest-Quote&amp;psig=AOvVaw0mtcgMly_4hTvwcKv33UH4&amp;ust=1531308337640295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/url?sa=i&amp;rct=j&amp;q=&amp;esrc=s&amp;source=images&amp;cd=&amp;cad=rja&amp;uact=8&amp;ved=2ahUKEwj2xoLZ1JTcAhWQyIMKHXyVAHIQjRx6BAgBEAU&amp;url=https%3A%2F%2Fislamicevents.sg%2Fevent%2F4594&amp;psig=AOvVaw3qwyM_tuxjAj-7i7r7CxkO&amp;ust=1531316486200865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ap_bGtN7bAhUKX60KHWCnAC8QjRx6BAgBEAU&amp;url=https://vimeo.com/user5437458&amp;psig=AOvVaw0aCpKDiglTnV-JT206R630&amp;ust=15294524322898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iftaah.org/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miftaah.org/" TargetMode="External"/><Relationship Id="rId7" Type="http://schemas.openxmlformats.org/officeDocument/2006/relationships/hyperlink" Target="https://www.google.com/url?sa=i&amp;rct=j&amp;q=&amp;esrc=s&amp;source=images&amp;cd=&amp;cad=rja&amp;uact=8&amp;ved=2ahUKEwilyui02ZLcAhUJ6IMKHaYMDv4QjRx6BAgBEAU&amp;url=https%3A%2F%2Fwww.pinterest.com%2Fpin%2F784118985092258624%2F&amp;psig=AOvVaw3ATCcbYYkpKEIEYThUgl6C&amp;ust=15312490462825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s://www.google.com/url?sa=i&amp;rct=j&amp;q=&amp;esrc=s&amp;source=images&amp;cd=&amp;cad=rja&amp;uact=8&amp;ved=2ahUKEwiPwsaS2JLcAhXj64MKHYMaD2sQjRx6BAgBEAU&amp;url=https%3A%2F%2Far.m.wikipedia.org%2Fwiki%2F%25D9%2585%25D9%2584%25D9%2581%3AMohamed_peace_be_upon_him.gif&amp;psig=AOvVaw0KSij6Ois8-RcwkV4CnYav&amp;ust=1531248590792006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m/url?sa=i&amp;rct=j&amp;q=&amp;esrc=s&amp;source=images&amp;cd=&amp;cad=rja&amp;uact=8&amp;ved=2ahUKEwiVzKzS45LcAhWJ8YMKHX0uBO4QjRx6BAgBEAU&amp;url=http%3A%2F%2Fwww.giftformuslims.com%2Fduas%2F4591947169&amp;psig=AOvVaw2dmcfvAFDFCOO-Z23XKq1K&amp;ust=1531251573328005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m/url?sa=i&amp;rct=j&amp;q=&amp;esrc=s&amp;source=images&amp;cd=&amp;cad=rja&amp;uact=8&amp;ved=2ahUKEwjOvYXK5JLcAhWn44MKHWlIA8AQjRx6BAgBEAU&amp;url=http%3A%2F%2Fwww.giftformuslims.com%2Fduas%2F4591947169&amp;psig=AOvVaw3hNBFrZH31kEvJAAMmzQnw&amp;ust=1531252046464566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/>
              <a:t>Hanafi Fiqh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3657123"/>
            <a:ext cx="9429931" cy="991077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Book Of </a:t>
            </a:r>
            <a:r>
              <a:rPr lang="en-US" sz="3200" dirty="0" err="1" smtClean="0"/>
              <a:t>Taharah</a:t>
            </a:r>
            <a:endParaRPr lang="en-US" sz="3200" dirty="0" smtClean="0"/>
          </a:p>
          <a:p>
            <a:pPr lvl="1"/>
            <a:r>
              <a:rPr lang="en-US" sz="3200" u="none" strike="noStrike" dirty="0" smtClean="0">
                <a:effectLst/>
              </a:rPr>
              <a:t>Week </a:t>
            </a:r>
            <a:r>
              <a:rPr lang="en-US" sz="3200" u="none" strike="noStrike" dirty="0" smtClean="0">
                <a:effectLst/>
              </a:rPr>
              <a:t>2</a:t>
            </a:r>
            <a:endParaRPr lang="en-US" sz="3200" u="none" strike="noStrike" dirty="0">
              <a:effectLst/>
            </a:endParaRPr>
          </a:p>
        </p:txBody>
      </p:sp>
      <p:pic>
        <p:nvPicPr>
          <p:cNvPr id="5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38" y="46736"/>
            <a:ext cx="2347347" cy="14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854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Size of a Dirham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dirty="0" smtClean="0"/>
              <a:t>The </a:t>
            </a:r>
            <a:r>
              <a:rPr lang="en-US" dirty="0"/>
              <a:t>area of a dirham is equal to that of the palm’s depression</a:t>
            </a:r>
            <a:endParaRPr lang="en-US" sz="4000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82" y="2444955"/>
            <a:ext cx="9751060" cy="36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Other Issues About Cleansing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7" idx="0"/>
          </p:cNvCxnSpPr>
          <p:nvPr/>
        </p:nvCxnSpPr>
        <p:spPr>
          <a:xfrm rot="5400000">
            <a:off x="3279214" y="4201"/>
            <a:ext cx="1219200" cy="441119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532" y="2819400"/>
            <a:ext cx="2285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Permissible </a:t>
            </a:r>
            <a:r>
              <a:rPr lang="en-US" sz="3200" dirty="0"/>
              <a:t>to use water alone</a:t>
            </a:r>
            <a:endParaRPr lang="en-US" sz="3200" dirty="0" smtClean="0"/>
          </a:p>
        </p:txBody>
      </p: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5400000">
            <a:off x="5072614" y="1797601"/>
            <a:ext cx="1219200" cy="82439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416" y="2819400"/>
            <a:ext cx="3469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Permissible </a:t>
            </a:r>
            <a:r>
              <a:rPr lang="en-US" sz="3200" dirty="0"/>
              <a:t>to use only </a:t>
            </a:r>
            <a:r>
              <a:rPr lang="en-US" sz="3200" dirty="0" smtClean="0"/>
              <a:t>toilet paper </a:t>
            </a:r>
            <a:r>
              <a:rPr lang="en-US" sz="3200" dirty="0"/>
              <a:t>or anything similar to it as long as the </a:t>
            </a:r>
            <a:r>
              <a:rPr lang="en-US" sz="3200" dirty="0" smtClean="0"/>
              <a:t>Filth </a:t>
            </a:r>
            <a:r>
              <a:rPr lang="en-US" sz="3200" dirty="0"/>
              <a:t>does not </a:t>
            </a:r>
            <a:r>
              <a:rPr lang="en-US" sz="3200" dirty="0" smtClean="0"/>
              <a:t>exceed a </a:t>
            </a:r>
            <a:r>
              <a:rPr lang="en-US" sz="3200" dirty="0"/>
              <a:t>dirham</a:t>
            </a:r>
            <a:endParaRPr lang="en-US" sz="3200" dirty="0"/>
          </a:p>
        </p:txBody>
      </p:sp>
      <p:cxnSp>
        <p:nvCxnSpPr>
          <p:cNvPr id="12" name="Curved Connector 11"/>
          <p:cNvCxnSpPr>
            <a:stCxn id="2049" idx="2"/>
            <a:endCxn id="13" idx="0"/>
          </p:cNvCxnSpPr>
          <p:nvPr/>
        </p:nvCxnSpPr>
        <p:spPr>
          <a:xfrm rot="16200000" flipH="1">
            <a:off x="7267766" y="426847"/>
            <a:ext cx="1219200" cy="3565906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14129" y="2819400"/>
            <a:ext cx="3892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most Preferable way is to </a:t>
            </a:r>
            <a:r>
              <a:rPr lang="en-US" sz="3200" dirty="0" smtClean="0"/>
              <a:t>clean with toilet paper or </a:t>
            </a:r>
            <a:r>
              <a:rPr lang="en-US" sz="3200" dirty="0"/>
              <a:t>a similar thing and then wash with water as this would clean more efficiently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Other Issues About Cleansing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7" idx="0"/>
          </p:cNvCxnSpPr>
          <p:nvPr/>
        </p:nvCxnSpPr>
        <p:spPr>
          <a:xfrm rot="5400000">
            <a:off x="3562943" y="287930"/>
            <a:ext cx="1219200" cy="384374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531" y="2819400"/>
            <a:ext cx="3420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one has finished </a:t>
            </a:r>
            <a:r>
              <a:rPr lang="en-US" sz="3200" dirty="0" smtClean="0"/>
              <a:t>cleaning, first wash </a:t>
            </a:r>
            <a:r>
              <a:rPr lang="en-US" sz="3200" dirty="0"/>
              <a:t>hand and then the organ with </a:t>
            </a:r>
            <a:r>
              <a:rPr lang="en-US" sz="3200" dirty="0" smtClean="0"/>
              <a:t>water</a:t>
            </a:r>
            <a:endParaRPr lang="en-US" sz="3200" dirty="0" smtClean="0"/>
          </a:p>
        </p:txBody>
      </p: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5400000">
            <a:off x="5378949" y="2103936"/>
            <a:ext cx="1219200" cy="21172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77563" y="2819400"/>
            <a:ext cx="3210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  <a:r>
              <a:rPr lang="en-US" sz="3200" dirty="0" smtClean="0"/>
              <a:t>hould </a:t>
            </a:r>
            <a:r>
              <a:rPr lang="en-US" sz="3200" dirty="0"/>
              <a:t>thoroughly clean the organ till the odor </a:t>
            </a:r>
            <a:r>
              <a:rPr lang="en-US" sz="3200" dirty="0" smtClean="0"/>
              <a:t>ends </a:t>
            </a:r>
            <a:endParaRPr lang="en-US" sz="3200" dirty="0"/>
          </a:p>
        </p:txBody>
      </p:sp>
      <p:cxnSp>
        <p:nvCxnSpPr>
          <p:cNvPr id="12" name="Curved Connector 11"/>
          <p:cNvCxnSpPr>
            <a:stCxn id="2049" idx="2"/>
            <a:endCxn id="13" idx="0"/>
          </p:cNvCxnSpPr>
          <p:nvPr/>
        </p:nvCxnSpPr>
        <p:spPr>
          <a:xfrm rot="16200000" flipH="1">
            <a:off x="7341098" y="353514"/>
            <a:ext cx="1219200" cy="371257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04555" y="2819400"/>
            <a:ext cx="4004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Upon completing this Cleansing, </a:t>
            </a:r>
            <a:r>
              <a:rPr lang="en-US" sz="3200" dirty="0" smtClean="0"/>
              <a:t>one </a:t>
            </a:r>
            <a:r>
              <a:rPr lang="en-US" sz="3200" dirty="0"/>
              <a:t>should </a:t>
            </a:r>
            <a:r>
              <a:rPr lang="en-US" sz="3200" dirty="0" smtClean="0"/>
              <a:t>wash the </a:t>
            </a:r>
            <a:r>
              <a:rPr lang="en-US" sz="3200" dirty="0"/>
              <a:t>hand and thoroughly rub it till the </a:t>
            </a:r>
            <a:r>
              <a:rPr lang="en-US" sz="3200" dirty="0" smtClean="0"/>
              <a:t>odor finishes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57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Purification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14" idx="0"/>
          </p:cNvCxnSpPr>
          <p:nvPr/>
        </p:nvCxnSpPr>
        <p:spPr>
          <a:xfrm rot="5400000">
            <a:off x="4068764" y="844549"/>
            <a:ext cx="1269998" cy="27813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6857902" y="836710"/>
            <a:ext cx="1269998" cy="2796977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1613" y="2870198"/>
            <a:ext cx="4679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Hadith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((</a:t>
            </a:r>
            <a:r>
              <a:rPr lang="en-US" sz="3200" dirty="0" smtClean="0"/>
              <a:t>Salah </a:t>
            </a:r>
            <a:r>
              <a:rPr lang="en-US" sz="3200" dirty="0"/>
              <a:t>is not acceptable without </a:t>
            </a:r>
            <a:r>
              <a:rPr lang="en-US" sz="3200" dirty="0" smtClean="0"/>
              <a:t>Purification))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367" t="27761" r="53751" b="56672"/>
          <a:stretch/>
        </p:blipFill>
        <p:spPr>
          <a:xfrm>
            <a:off x="912814" y="4552792"/>
            <a:ext cx="4952998" cy="1157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993" y="5715000"/>
            <a:ext cx="491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 purify your clothes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0412" y="2870198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Quran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al-</a:t>
            </a:r>
            <a:r>
              <a:rPr lang="en-US" sz="3200" dirty="0" err="1" smtClean="0"/>
              <a:t>Muddathir</a:t>
            </a:r>
            <a:r>
              <a:rPr lang="en-US" sz="3200" dirty="0" smtClean="0"/>
              <a:t>: 4</a:t>
            </a:r>
          </a:p>
        </p:txBody>
      </p:sp>
    </p:spTree>
    <p:extLst>
      <p:ext uri="{BB962C8B-B14F-4D97-AF65-F5344CB8AC3E}">
        <p14:creationId xmlns:p14="http://schemas.microsoft.com/office/powerpoint/2010/main" val="32119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Kinds of Filth and </a:t>
            </a:r>
            <a:r>
              <a:rPr lang="en-US" sz="4000" b="1" dirty="0" smtClean="0"/>
              <a:t>Their Rulings 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14" idx="0"/>
          </p:cNvCxnSpPr>
          <p:nvPr/>
        </p:nvCxnSpPr>
        <p:spPr>
          <a:xfrm rot="5400000">
            <a:off x="3941764" y="666749"/>
            <a:ext cx="1219199" cy="30861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6851945" y="842667"/>
            <a:ext cx="1208312" cy="2723377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2669" y="2808512"/>
            <a:ext cx="321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Types of Filth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2819399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Filth: </a:t>
            </a:r>
            <a:endParaRPr lang="en-US" sz="3200" b="1" u="sng" dirty="0" smtClean="0"/>
          </a:p>
          <a:p>
            <a:pPr algn="ctr"/>
            <a:r>
              <a:rPr lang="en-US" sz="3200" dirty="0" smtClean="0"/>
              <a:t>It </a:t>
            </a:r>
            <a:r>
              <a:rPr lang="en-US" sz="3200" dirty="0"/>
              <a:t>is the state of a human body, garment or place which is disgusting to the </a:t>
            </a:r>
            <a:r>
              <a:rPr lang="en-US" sz="3200" dirty="0" err="1"/>
              <a:t>Shari'ah</a:t>
            </a:r>
            <a:r>
              <a:rPr lang="en-US" sz="3200" dirty="0"/>
              <a:t> and so the </a:t>
            </a:r>
            <a:r>
              <a:rPr lang="en-US" sz="3200" dirty="0" err="1"/>
              <a:t>Shari'ah</a:t>
            </a:r>
            <a:r>
              <a:rPr lang="en-US" sz="3200" dirty="0"/>
              <a:t> commands Purification from that state</a:t>
            </a:r>
            <a:endParaRPr lang="en-US" sz="3200" dirty="0" smtClean="0"/>
          </a:p>
        </p:txBody>
      </p:sp>
      <p:cxnSp>
        <p:nvCxnSpPr>
          <p:cNvPr id="17" name="Curved Connector 16"/>
          <p:cNvCxnSpPr>
            <a:stCxn id="9" idx="2"/>
            <a:endCxn id="18" idx="0"/>
          </p:cNvCxnSpPr>
          <p:nvPr/>
        </p:nvCxnSpPr>
        <p:spPr>
          <a:xfrm rot="5400000">
            <a:off x="7704910" y="3154319"/>
            <a:ext cx="873913" cy="135184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0821" y="4267200"/>
            <a:ext cx="3210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Spiritual/Ritual Impurity</a:t>
            </a:r>
            <a:endParaRPr lang="en-US" sz="3200" dirty="0"/>
          </a:p>
        </p:txBody>
      </p:sp>
      <p:cxnSp>
        <p:nvCxnSpPr>
          <p:cNvPr id="25" name="Curved Connector 24"/>
          <p:cNvCxnSpPr>
            <a:stCxn id="9" idx="2"/>
            <a:endCxn id="26" idx="0"/>
          </p:cNvCxnSpPr>
          <p:nvPr/>
        </p:nvCxnSpPr>
        <p:spPr>
          <a:xfrm rot="16200000" flipH="1">
            <a:off x="9002805" y="3208271"/>
            <a:ext cx="873913" cy="1243943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56612" y="4267200"/>
            <a:ext cx="3210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Physical Impurity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9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Spiritual/Ritual Impurity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14" idx="0"/>
          </p:cNvCxnSpPr>
          <p:nvPr/>
        </p:nvCxnSpPr>
        <p:spPr>
          <a:xfrm rot="5400000">
            <a:off x="4137219" y="776094"/>
            <a:ext cx="1133089" cy="27813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6943011" y="751601"/>
            <a:ext cx="1122202" cy="281939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4412" y="2722402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Major</a:t>
            </a:r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tate </a:t>
            </a:r>
            <a:r>
              <a:rPr lang="en-US" sz="3200" dirty="0"/>
              <a:t>of a person in </a:t>
            </a:r>
            <a:r>
              <a:rPr lang="en-US" sz="3200" dirty="0" smtClean="0"/>
              <a:t>which a Bath/Ghusl </a:t>
            </a:r>
            <a:r>
              <a:rPr lang="en-US" sz="3200" dirty="0"/>
              <a:t>is </a:t>
            </a:r>
            <a:r>
              <a:rPr lang="en-US" sz="3200" dirty="0" smtClean="0"/>
              <a:t>Compulsory</a:t>
            </a:r>
          </a:p>
          <a:p>
            <a:pPr algn="ctr"/>
            <a:r>
              <a:rPr lang="en-US" sz="3200" b="1" u="sng" dirty="0"/>
              <a:t>Can’t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2733289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Minor</a:t>
            </a:r>
          </a:p>
          <a:p>
            <a:pPr algn="ctr"/>
            <a:r>
              <a:rPr lang="en-US" sz="3200" dirty="0"/>
              <a:t> S</a:t>
            </a:r>
            <a:r>
              <a:rPr lang="en-US" sz="3200" dirty="0" smtClean="0"/>
              <a:t>tate </a:t>
            </a:r>
            <a:r>
              <a:rPr lang="en-US" sz="3200" dirty="0"/>
              <a:t>of a person in which Ablution is </a:t>
            </a:r>
            <a:r>
              <a:rPr lang="en-US" sz="3200" dirty="0" smtClean="0"/>
              <a:t>Compulsory</a:t>
            </a:r>
          </a:p>
          <a:p>
            <a:pPr algn="ctr"/>
            <a:r>
              <a:rPr lang="en-US" sz="3200" b="1" u="sng" dirty="0" smtClean="0"/>
              <a:t>Can’t </a:t>
            </a:r>
          </a:p>
        </p:txBody>
      </p:sp>
      <p:cxnSp>
        <p:nvCxnSpPr>
          <p:cNvPr id="19" name="Curved Connector 18"/>
          <p:cNvCxnSpPr>
            <a:stCxn id="14" idx="2"/>
            <a:endCxn id="20" idx="0"/>
          </p:cNvCxnSpPr>
          <p:nvPr/>
        </p:nvCxnSpPr>
        <p:spPr>
          <a:xfrm rot="5400000">
            <a:off x="1810767" y="3973637"/>
            <a:ext cx="680590" cy="23241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7012" y="547598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(1) Pray</a:t>
            </a:r>
          </a:p>
        </p:txBody>
      </p:sp>
      <p:cxnSp>
        <p:nvCxnSpPr>
          <p:cNvPr id="21" name="Curved Connector 20"/>
          <p:cNvCxnSpPr>
            <a:stCxn id="14" idx="2"/>
            <a:endCxn id="22" idx="0"/>
          </p:cNvCxnSpPr>
          <p:nvPr/>
        </p:nvCxnSpPr>
        <p:spPr>
          <a:xfrm rot="5400000">
            <a:off x="2735429" y="4898299"/>
            <a:ext cx="680590" cy="474777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0158" y="5475982"/>
            <a:ext cx="201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(2) Touch the Quran</a:t>
            </a:r>
          </a:p>
        </p:txBody>
      </p:sp>
      <p:cxnSp>
        <p:nvCxnSpPr>
          <p:cNvPr id="27" name="Curved Connector 26"/>
          <p:cNvCxnSpPr>
            <a:stCxn id="14" idx="2"/>
            <a:endCxn id="28" idx="0"/>
          </p:cNvCxnSpPr>
          <p:nvPr/>
        </p:nvCxnSpPr>
        <p:spPr>
          <a:xfrm rot="16200000" flipH="1">
            <a:off x="3693059" y="4415444"/>
            <a:ext cx="680590" cy="144048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28936" y="5475982"/>
            <a:ext cx="184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(3) </a:t>
            </a:r>
            <a:r>
              <a:rPr lang="en-US" sz="3200" dirty="0" err="1"/>
              <a:t>Tawaf</a:t>
            </a:r>
            <a:endParaRPr lang="en-US" sz="3200" dirty="0"/>
          </a:p>
        </p:txBody>
      </p:sp>
      <p:cxnSp>
        <p:nvCxnSpPr>
          <p:cNvPr id="31" name="Curved Connector 30"/>
          <p:cNvCxnSpPr>
            <a:stCxn id="9" idx="2"/>
            <a:endCxn id="32" idx="0"/>
          </p:cNvCxnSpPr>
          <p:nvPr/>
        </p:nvCxnSpPr>
        <p:spPr>
          <a:xfrm rot="5400000">
            <a:off x="7498123" y="4038518"/>
            <a:ext cx="669703" cy="2161677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85858" y="5454208"/>
            <a:ext cx="173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(1) to (3)</a:t>
            </a:r>
            <a:endParaRPr lang="en-US" sz="3200" dirty="0"/>
          </a:p>
        </p:txBody>
      </p:sp>
      <p:cxnSp>
        <p:nvCxnSpPr>
          <p:cNvPr id="33" name="Curved Connector 32"/>
          <p:cNvCxnSpPr>
            <a:stCxn id="9" idx="2"/>
            <a:endCxn id="34" idx="0"/>
          </p:cNvCxnSpPr>
          <p:nvPr/>
        </p:nvCxnSpPr>
        <p:spPr>
          <a:xfrm rot="5400000">
            <a:off x="8425526" y="4961783"/>
            <a:ext cx="665564" cy="31100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94627" y="5450069"/>
            <a:ext cx="201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(4) Recite the Quran</a:t>
            </a:r>
            <a:endParaRPr lang="en-US" sz="3200" dirty="0"/>
          </a:p>
        </p:txBody>
      </p:sp>
      <p:cxnSp>
        <p:nvCxnSpPr>
          <p:cNvPr id="35" name="Curved Connector 34"/>
          <p:cNvCxnSpPr>
            <a:stCxn id="9" idx="2"/>
            <a:endCxn id="36" idx="0"/>
          </p:cNvCxnSpPr>
          <p:nvPr/>
        </p:nvCxnSpPr>
        <p:spPr>
          <a:xfrm rot="16200000" flipH="1">
            <a:off x="9534383" y="4163933"/>
            <a:ext cx="665564" cy="1906707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55425" y="5450069"/>
            <a:ext cx="213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(5) Enter the Masjid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86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/>
      <p:bldP spid="22" grpId="0"/>
      <p:bldP spid="28" grpId="0"/>
      <p:bldP spid="32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Physical Impurity</a:t>
            </a:r>
            <a:br>
              <a:rPr lang="en-US" sz="4000" b="1" dirty="0" smtClean="0"/>
            </a:br>
            <a:r>
              <a:rPr lang="en-US" sz="4000" dirty="0" err="1" smtClean="0"/>
              <a:t>Impurity</a:t>
            </a:r>
            <a:r>
              <a:rPr lang="en-US" sz="4000" dirty="0" smtClean="0"/>
              <a:t> on body, clothes etc.</a:t>
            </a:r>
            <a:endParaRPr lang="en-US" sz="4000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14" idx="0"/>
          </p:cNvCxnSpPr>
          <p:nvPr/>
        </p:nvCxnSpPr>
        <p:spPr>
          <a:xfrm rot="5400000">
            <a:off x="3756219" y="395094"/>
            <a:ext cx="1133089" cy="35433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6657261" y="1037351"/>
            <a:ext cx="1122202" cy="224789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9012" y="2722402"/>
            <a:ext cx="7086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800" b="1" u="sng" dirty="0"/>
              <a:t>Mild Filth </a:t>
            </a:r>
            <a:endParaRPr lang="en-US" sz="2400" b="1" u="sng" dirty="0"/>
          </a:p>
          <a:p>
            <a:pPr algn="ctr"/>
            <a:r>
              <a:rPr lang="en-US" sz="2400" b="1" u="sng" dirty="0"/>
              <a:t>Definition:</a:t>
            </a:r>
            <a:r>
              <a:rPr lang="en-US" sz="2400" dirty="0"/>
              <a:t> F</a:t>
            </a:r>
            <a:r>
              <a:rPr lang="en-US" sz="2400" dirty="0" smtClean="0"/>
              <a:t>ilthiness </a:t>
            </a:r>
            <a:r>
              <a:rPr lang="en-US" sz="2400" dirty="0"/>
              <a:t>is not certain </a:t>
            </a:r>
            <a:r>
              <a:rPr lang="en-US" sz="2400" dirty="0" smtClean="0"/>
              <a:t>due to </a:t>
            </a:r>
            <a:r>
              <a:rPr lang="en-US" sz="2400" dirty="0"/>
              <a:t>presence of another evidence which indicates its </a:t>
            </a:r>
            <a:r>
              <a:rPr lang="en-US" sz="2400" dirty="0" smtClean="0"/>
              <a:t>Purity</a:t>
            </a:r>
          </a:p>
          <a:p>
            <a:pPr algn="ctr"/>
            <a:r>
              <a:rPr lang="en-US" sz="2400" b="1" u="sng" dirty="0"/>
              <a:t>Examples</a:t>
            </a:r>
            <a:r>
              <a:rPr lang="en-US" sz="2400" dirty="0"/>
              <a:t> of Mild Filth: </a:t>
            </a:r>
            <a:r>
              <a:rPr lang="en-US" sz="2400" dirty="0" smtClean="0"/>
              <a:t>(1) Horse urine </a:t>
            </a:r>
          </a:p>
          <a:p>
            <a:pPr algn="ctr"/>
            <a:r>
              <a:rPr lang="en-US" sz="2400" dirty="0" smtClean="0"/>
              <a:t>(2)Urine </a:t>
            </a:r>
            <a:r>
              <a:rPr lang="en-US" sz="2400" dirty="0"/>
              <a:t>of Flesh-edible </a:t>
            </a:r>
            <a:r>
              <a:rPr lang="en-US" sz="2400" dirty="0" smtClean="0"/>
              <a:t>animal: </a:t>
            </a:r>
          </a:p>
          <a:p>
            <a:pPr algn="ctr"/>
            <a:r>
              <a:rPr lang="en-US" sz="2400" dirty="0" smtClean="0"/>
              <a:t>like </a:t>
            </a:r>
            <a:r>
              <a:rPr lang="en-US" sz="2400" dirty="0"/>
              <a:t>camel, cattle, goat and </a:t>
            </a:r>
            <a:r>
              <a:rPr lang="en-US" sz="2400" dirty="0" smtClean="0"/>
              <a:t>sheep </a:t>
            </a:r>
          </a:p>
          <a:p>
            <a:pPr algn="ctr"/>
            <a:r>
              <a:rPr lang="en-US" sz="2400" dirty="0" smtClean="0"/>
              <a:t>(3)Dropping </a:t>
            </a:r>
            <a:r>
              <a:rPr lang="en-US" sz="2400" dirty="0"/>
              <a:t>of Flesh-inedible </a:t>
            </a:r>
            <a:r>
              <a:rPr lang="en-US" sz="2400" dirty="0" smtClean="0"/>
              <a:t>bird</a:t>
            </a:r>
          </a:p>
          <a:p>
            <a:pPr algn="ctr"/>
            <a:endParaRPr lang="en-US" sz="2400" dirty="0" smtClean="0"/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en-US" sz="2400" dirty="0"/>
              <a:t>Mild Filth is excusable as long as </a:t>
            </a:r>
            <a:r>
              <a:rPr lang="en-US" sz="2400" dirty="0" smtClean="0"/>
              <a:t>it’s </a:t>
            </a:r>
            <a:r>
              <a:rPr lang="en-US" sz="2400" dirty="0"/>
              <a:t>not </a:t>
            </a:r>
            <a:r>
              <a:rPr lang="en-US" sz="2400" dirty="0" smtClean="0"/>
              <a:t>large-quantity (est. </a:t>
            </a:r>
            <a:r>
              <a:rPr lang="en-US" sz="2400" dirty="0"/>
              <a:t>to be a </a:t>
            </a:r>
            <a:r>
              <a:rPr lang="en-US" sz="2400" dirty="0" smtClean="0"/>
              <a:t>¼ of </a:t>
            </a:r>
            <a:r>
              <a:rPr lang="en-US" sz="2400" dirty="0"/>
              <a:t>body or </a:t>
            </a:r>
            <a:r>
              <a:rPr lang="en-US" sz="2400" dirty="0" smtClean="0"/>
              <a:t>garment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212" y="2733289"/>
            <a:ext cx="449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Severe Filth</a:t>
            </a:r>
          </a:p>
          <a:p>
            <a:pPr algn="ctr"/>
            <a:r>
              <a:rPr lang="en-US" sz="2400" b="1" u="sng" dirty="0"/>
              <a:t>Definition: </a:t>
            </a:r>
            <a:r>
              <a:rPr lang="en-US" sz="2400" dirty="0"/>
              <a:t>Filthiness</a:t>
            </a:r>
            <a:r>
              <a:rPr lang="en-US" sz="2400" dirty="0" smtClean="0"/>
              <a:t> </a:t>
            </a:r>
            <a:r>
              <a:rPr lang="en-US" sz="2400" dirty="0"/>
              <a:t>has been established by an evidence which is beyond </a:t>
            </a:r>
            <a:r>
              <a:rPr lang="en-US" sz="2400" dirty="0" smtClean="0"/>
              <a:t>doubt</a:t>
            </a:r>
          </a:p>
          <a:p>
            <a:pPr algn="ctr"/>
            <a:r>
              <a:rPr lang="en-US" sz="2400" b="1" u="sng" dirty="0" smtClean="0"/>
              <a:t>Examples:</a:t>
            </a:r>
            <a:r>
              <a:rPr lang="en-US" sz="2400" dirty="0" smtClean="0"/>
              <a:t> </a:t>
            </a:r>
            <a:r>
              <a:rPr lang="en-US" sz="2400" dirty="0"/>
              <a:t>blood, urine, stool, or </a:t>
            </a:r>
            <a:r>
              <a:rPr lang="en-US" sz="2400" dirty="0" smtClean="0"/>
              <a:t>wine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smtClean="0"/>
              <a:t>Extent </a:t>
            </a:r>
            <a:r>
              <a:rPr lang="en-US" sz="2400" dirty="0"/>
              <a:t>of a dirham or less, </a:t>
            </a:r>
            <a:r>
              <a:rPr lang="en-US" sz="2400" dirty="0" err="1"/>
              <a:t>salah</a:t>
            </a:r>
            <a:r>
              <a:rPr lang="en-US" sz="2400" dirty="0"/>
              <a:t> is </a:t>
            </a:r>
            <a:r>
              <a:rPr lang="en-US" sz="2400" dirty="0" smtClean="0"/>
              <a:t>permissible, but if more than a dirham, </a:t>
            </a:r>
            <a:r>
              <a:rPr lang="en-US" sz="2400" dirty="0" err="1" smtClean="0"/>
              <a:t>salah</a:t>
            </a:r>
            <a:r>
              <a:rPr lang="en-US" sz="2400" dirty="0" smtClean="0"/>
              <a:t> is impermissible</a:t>
            </a:r>
          </a:p>
        </p:txBody>
      </p:sp>
    </p:spTree>
    <p:extLst>
      <p:ext uri="{BB962C8B-B14F-4D97-AF65-F5344CB8AC3E}">
        <p14:creationId xmlns:p14="http://schemas.microsoft.com/office/powerpoint/2010/main" val="2081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How to remove filth</a:t>
            </a:r>
            <a:endParaRPr lang="en-US" sz="4000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14" idx="0"/>
          </p:cNvCxnSpPr>
          <p:nvPr/>
        </p:nvCxnSpPr>
        <p:spPr>
          <a:xfrm rot="5400000">
            <a:off x="3756219" y="395094"/>
            <a:ext cx="1133089" cy="354330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6657261" y="1037351"/>
            <a:ext cx="1122202" cy="224789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9012" y="2722402"/>
            <a:ext cx="7086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800" b="1" u="sng" dirty="0"/>
              <a:t>Mild Filth </a:t>
            </a:r>
            <a:endParaRPr lang="en-US" sz="2400" b="1" u="sng" dirty="0"/>
          </a:p>
          <a:p>
            <a:pPr algn="ctr"/>
            <a:r>
              <a:rPr lang="en-US" sz="2400" b="1" u="sng" dirty="0"/>
              <a:t>Definition:</a:t>
            </a:r>
            <a:r>
              <a:rPr lang="en-US" sz="2400" dirty="0"/>
              <a:t> F</a:t>
            </a:r>
            <a:r>
              <a:rPr lang="en-US" sz="2400" dirty="0" smtClean="0"/>
              <a:t>ilthiness </a:t>
            </a:r>
            <a:r>
              <a:rPr lang="en-US" sz="2400" dirty="0"/>
              <a:t>is not certain </a:t>
            </a:r>
            <a:r>
              <a:rPr lang="en-US" sz="2400" dirty="0" smtClean="0"/>
              <a:t>due to </a:t>
            </a:r>
            <a:r>
              <a:rPr lang="en-US" sz="2400" dirty="0"/>
              <a:t>presence of another evidence which indicates its </a:t>
            </a:r>
            <a:r>
              <a:rPr lang="en-US" sz="2400" dirty="0" smtClean="0"/>
              <a:t>Purity</a:t>
            </a:r>
          </a:p>
          <a:p>
            <a:pPr algn="ctr"/>
            <a:r>
              <a:rPr lang="en-US" sz="2400" b="1" u="sng" dirty="0"/>
              <a:t>Examples</a:t>
            </a:r>
            <a:r>
              <a:rPr lang="en-US" sz="2400" dirty="0"/>
              <a:t> of Mild Filth: </a:t>
            </a:r>
            <a:r>
              <a:rPr lang="en-US" sz="2400" dirty="0" smtClean="0"/>
              <a:t>(1) Horse urine </a:t>
            </a:r>
          </a:p>
          <a:p>
            <a:pPr algn="ctr"/>
            <a:r>
              <a:rPr lang="en-US" sz="2400" dirty="0" smtClean="0"/>
              <a:t>(2)Urine </a:t>
            </a:r>
            <a:r>
              <a:rPr lang="en-US" sz="2400" dirty="0"/>
              <a:t>of Flesh-edible </a:t>
            </a:r>
            <a:r>
              <a:rPr lang="en-US" sz="2400" dirty="0" smtClean="0"/>
              <a:t>animal: </a:t>
            </a:r>
          </a:p>
          <a:p>
            <a:pPr algn="ctr"/>
            <a:r>
              <a:rPr lang="en-US" sz="2400" dirty="0" smtClean="0"/>
              <a:t>like </a:t>
            </a:r>
            <a:r>
              <a:rPr lang="en-US" sz="2400" dirty="0"/>
              <a:t>camel, cattle, goat and </a:t>
            </a:r>
            <a:r>
              <a:rPr lang="en-US" sz="2400" dirty="0" smtClean="0"/>
              <a:t>sheep </a:t>
            </a:r>
          </a:p>
          <a:p>
            <a:pPr algn="ctr"/>
            <a:r>
              <a:rPr lang="en-US" sz="2400" dirty="0" smtClean="0"/>
              <a:t>(3)Dropping </a:t>
            </a:r>
            <a:r>
              <a:rPr lang="en-US" sz="2400" dirty="0"/>
              <a:t>of Flesh-inedible </a:t>
            </a:r>
            <a:r>
              <a:rPr lang="en-US" sz="2400" dirty="0" smtClean="0"/>
              <a:t>bird</a:t>
            </a:r>
          </a:p>
          <a:p>
            <a:pPr algn="ctr"/>
            <a:endParaRPr lang="en-US" sz="2400" dirty="0" smtClean="0"/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en-US" sz="2400" dirty="0"/>
              <a:t>Mild Filth is excusable as long as </a:t>
            </a:r>
            <a:r>
              <a:rPr lang="en-US" sz="2400" dirty="0" smtClean="0"/>
              <a:t>it’s </a:t>
            </a:r>
            <a:r>
              <a:rPr lang="en-US" sz="2400" dirty="0"/>
              <a:t>not </a:t>
            </a:r>
            <a:r>
              <a:rPr lang="en-US" sz="2400" dirty="0" smtClean="0"/>
              <a:t>large-quantity (est. </a:t>
            </a:r>
            <a:r>
              <a:rPr lang="en-US" sz="2400" dirty="0"/>
              <a:t>to be a </a:t>
            </a:r>
            <a:r>
              <a:rPr lang="en-US" sz="2400" dirty="0" smtClean="0"/>
              <a:t>¼ of </a:t>
            </a:r>
            <a:r>
              <a:rPr lang="en-US" sz="2400" dirty="0"/>
              <a:t>body or </a:t>
            </a:r>
            <a:r>
              <a:rPr lang="en-US" sz="2400" dirty="0" smtClean="0"/>
              <a:t>garment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212" y="2733289"/>
            <a:ext cx="449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Severe Filth</a:t>
            </a:r>
          </a:p>
          <a:p>
            <a:pPr algn="ctr"/>
            <a:r>
              <a:rPr lang="en-US" sz="2400" b="1" u="sng" dirty="0"/>
              <a:t>Definition: </a:t>
            </a:r>
            <a:r>
              <a:rPr lang="en-US" sz="2400" dirty="0"/>
              <a:t>Filthiness</a:t>
            </a:r>
            <a:r>
              <a:rPr lang="en-US" sz="2400" dirty="0" smtClean="0"/>
              <a:t> </a:t>
            </a:r>
            <a:r>
              <a:rPr lang="en-US" sz="2400" dirty="0"/>
              <a:t>has been established by an evidence which is beyond </a:t>
            </a:r>
            <a:r>
              <a:rPr lang="en-US" sz="2400" dirty="0" smtClean="0"/>
              <a:t>doubt</a:t>
            </a:r>
          </a:p>
          <a:p>
            <a:pPr algn="ctr"/>
            <a:r>
              <a:rPr lang="en-US" sz="2400" b="1" u="sng" dirty="0" smtClean="0"/>
              <a:t>Examples:</a:t>
            </a:r>
            <a:r>
              <a:rPr lang="en-US" sz="2400" dirty="0" smtClean="0"/>
              <a:t> </a:t>
            </a:r>
            <a:r>
              <a:rPr lang="en-US" sz="2400" dirty="0"/>
              <a:t>blood, urine, stool, or </a:t>
            </a:r>
            <a:r>
              <a:rPr lang="en-US" sz="2400" dirty="0" smtClean="0"/>
              <a:t>wine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smtClean="0"/>
              <a:t>Extent </a:t>
            </a:r>
            <a:r>
              <a:rPr lang="en-US" sz="2400" dirty="0"/>
              <a:t>of a dirham or less, </a:t>
            </a:r>
            <a:r>
              <a:rPr lang="en-US" sz="2400" dirty="0" err="1"/>
              <a:t>salah</a:t>
            </a:r>
            <a:r>
              <a:rPr lang="en-US" sz="2400" dirty="0"/>
              <a:t> is </a:t>
            </a:r>
            <a:r>
              <a:rPr lang="en-US" sz="2400" dirty="0" smtClean="0"/>
              <a:t>permissible, but if more than a dirham, </a:t>
            </a:r>
            <a:r>
              <a:rPr lang="en-US" sz="2400" dirty="0" err="1" smtClean="0"/>
              <a:t>salah</a:t>
            </a:r>
            <a:r>
              <a:rPr lang="en-US" sz="2400" dirty="0" smtClean="0"/>
              <a:t> is impermissible</a:t>
            </a:r>
          </a:p>
        </p:txBody>
      </p:sp>
    </p:spTree>
    <p:extLst>
      <p:ext uri="{BB962C8B-B14F-4D97-AF65-F5344CB8AC3E}">
        <p14:creationId xmlns:p14="http://schemas.microsoft.com/office/powerpoint/2010/main" val="37398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How to remove filth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713" y="1741948"/>
            <a:ext cx="11201400" cy="4267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Purity from a visible Filth like blood and excreta is obtained by eradicating the body by </a:t>
            </a:r>
            <a:r>
              <a:rPr lang="en-US" sz="3200" dirty="0" smtClean="0"/>
              <a:t>washing </a:t>
            </a:r>
            <a:r>
              <a:rPr lang="en-US" sz="3200" dirty="0"/>
              <a:t>once or more number of times. </a:t>
            </a:r>
            <a:r>
              <a:rPr lang="en-US" sz="3200" dirty="0" smtClean="0"/>
              <a:t>If removing filth is v </a:t>
            </a:r>
            <a:r>
              <a:rPr lang="en-US" sz="3200" dirty="0"/>
              <a:t>difficult, then there is no </a:t>
            </a:r>
            <a:r>
              <a:rPr lang="en-US" sz="3200" dirty="0" smtClean="0"/>
              <a:t>issue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Purification from non-visible Filth like urine is obtained when the garment is washed thrice and wringed each time in such a way that water stops dropping provided that each time new, </a:t>
            </a:r>
            <a:r>
              <a:rPr lang="en-US" sz="3200" dirty="0" smtClean="0"/>
              <a:t>pure </a:t>
            </a:r>
            <a:r>
              <a:rPr lang="en-US" sz="3200" dirty="0"/>
              <a:t>water is </a:t>
            </a:r>
            <a:r>
              <a:rPr lang="en-US" sz="3200" dirty="0" smtClean="0"/>
              <a:t>used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Shoes can also be purified by scrubbing over </a:t>
            </a:r>
            <a:r>
              <a:rPr lang="en-US" sz="3200" dirty="0" smtClean="0"/>
              <a:t>pure </a:t>
            </a:r>
            <a:r>
              <a:rPr lang="en-US" sz="3200" dirty="0"/>
              <a:t>ground when the Filth has a body no </a:t>
            </a:r>
            <a:r>
              <a:rPr lang="en-US" sz="3200" dirty="0" smtClean="0"/>
              <a:t>matter if </a:t>
            </a:r>
            <a:r>
              <a:rPr lang="en-US" sz="3200" dirty="0"/>
              <a:t>it is wet or </a:t>
            </a:r>
            <a:r>
              <a:rPr lang="en-US" sz="3200" dirty="0" smtClean="0"/>
              <a:t>dry</a:t>
            </a:r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How to remove filth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713" y="1741948"/>
            <a:ext cx="11201400" cy="4267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Sword, knife, mirror and oiled utensils are purified by wiping </a:t>
            </a:r>
            <a:r>
              <a:rPr lang="en-US" sz="3200" dirty="0" smtClean="0"/>
              <a:t>off</a:t>
            </a:r>
            <a:r>
              <a:rPr lang="en-US" sz="3200" dirty="0"/>
              <a:t> </a:t>
            </a:r>
            <a:r>
              <a:rPr lang="en-US" sz="3200" dirty="0" smtClean="0"/>
              <a:t>the filth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Ground becomes Pure when it dries up and the effect of Filth dies off. </a:t>
            </a:r>
            <a:r>
              <a:rPr lang="en-US" sz="3200" dirty="0" smtClean="0"/>
              <a:t>Salah </a:t>
            </a:r>
            <a:r>
              <a:rPr lang="en-US" sz="3200" dirty="0"/>
              <a:t>is </a:t>
            </a:r>
            <a:r>
              <a:rPr lang="en-US" sz="3200" dirty="0" smtClean="0"/>
              <a:t>Permissible on it but Tayammum is not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If the semen of a person attaches to a garment or the person’s body and then dries up, it may be purified by scraping it </a:t>
            </a:r>
            <a:r>
              <a:rPr lang="en-US" sz="3200" dirty="0" smtClean="0"/>
              <a:t>off 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But if the semen is wet, the garment will be purified only by washing</a:t>
            </a:r>
            <a:endParaRPr lang="en-US" sz="3200" dirty="0" smtClean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Dua</a:t>
            </a:r>
            <a:r>
              <a:rPr lang="en-US" b="1" dirty="0"/>
              <a:t> for Studying</a:t>
            </a:r>
            <a:endParaRPr lang="en-US" dirty="0"/>
          </a:p>
        </p:txBody>
      </p:sp>
      <p:pic>
        <p:nvPicPr>
          <p:cNvPr id="4" name="Picture 2" descr="Image result for surah taha 25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21680"/>
          <a:stretch/>
        </p:blipFill>
        <p:spPr bwMode="auto">
          <a:xfrm>
            <a:off x="2264093" y="2133600"/>
            <a:ext cx="7660640" cy="3962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Week </a:t>
            </a:r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012" y="2438400"/>
            <a:ext cx="6018529" cy="34771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Faraidh</a:t>
            </a:r>
            <a:r>
              <a:rPr lang="en-US" sz="4000" dirty="0" smtClean="0"/>
              <a:t> </a:t>
            </a:r>
            <a:r>
              <a:rPr lang="en-US" sz="4000" dirty="0"/>
              <a:t>of </a:t>
            </a:r>
            <a:r>
              <a:rPr lang="en-US" sz="4000" dirty="0" smtClean="0"/>
              <a:t>Wudu</a:t>
            </a:r>
            <a:endParaRPr lang="en-US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/>
              <a:t>Etiquettes of </a:t>
            </a:r>
            <a:r>
              <a:rPr lang="en-US" sz="4000" dirty="0" smtClean="0"/>
              <a:t>Wudu</a:t>
            </a:r>
            <a:endParaRPr lang="en-US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/>
              <a:t>When is </a:t>
            </a:r>
            <a:r>
              <a:rPr lang="en-US" sz="4000" dirty="0" smtClean="0"/>
              <a:t>Wudu </a:t>
            </a:r>
            <a:r>
              <a:rPr lang="en-US" sz="4000" dirty="0"/>
              <a:t>Necessary and When is it Encouraged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7170" name="Picture 2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25165" r="18533" b="22710"/>
          <a:stretch/>
        </p:blipFill>
        <p:spPr bwMode="auto">
          <a:xfrm>
            <a:off x="6932612" y="2420764"/>
            <a:ext cx="4724400" cy="28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Intentions for Studying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2" y="1676400"/>
            <a:ext cx="6705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 intend to study and teach, </a:t>
            </a:r>
          </a:p>
          <a:p>
            <a:pPr marL="0" indent="0">
              <a:buNone/>
            </a:pPr>
            <a:r>
              <a:rPr lang="en-US" dirty="0"/>
              <a:t>take and give a reminder, </a:t>
            </a:r>
          </a:p>
          <a:p>
            <a:pPr marL="0" indent="0">
              <a:buNone/>
            </a:pPr>
            <a:r>
              <a:rPr lang="en-US" dirty="0"/>
              <a:t>take and give benefit, </a:t>
            </a:r>
          </a:p>
          <a:p>
            <a:pPr marL="0" indent="0">
              <a:buNone/>
            </a:pPr>
            <a:r>
              <a:rPr lang="en-US" dirty="0"/>
              <a:t>take and give advantage, </a:t>
            </a:r>
          </a:p>
          <a:p>
            <a:pPr marL="0" indent="0">
              <a:buNone/>
            </a:pPr>
            <a:r>
              <a:rPr lang="en-US" dirty="0"/>
              <a:t>to encourage the holding fast to the book of Allah and the way of his Messenger, </a:t>
            </a:r>
          </a:p>
          <a:p>
            <a:pPr marL="0" indent="0">
              <a:buNone/>
            </a:pPr>
            <a:r>
              <a:rPr lang="en-US" dirty="0"/>
              <a:t>and calling to guidance and directing towards good, </a:t>
            </a:r>
          </a:p>
          <a:p>
            <a:pPr marL="0" indent="0">
              <a:buNone/>
            </a:pPr>
            <a:r>
              <a:rPr lang="en-US" dirty="0"/>
              <a:t>hoping for the support of Allah and His pleasure, closeness and reward, transcendent is </a:t>
            </a:r>
            <a:r>
              <a:rPr lang="en-US" dirty="0" smtClean="0"/>
              <a:t>He.</a:t>
            </a: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78" t="1785" r="2526" b="25000"/>
          <a:stretch/>
        </p:blipFill>
        <p:spPr>
          <a:xfrm>
            <a:off x="717666" y="1905000"/>
            <a:ext cx="3928946" cy="423912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r>
              <a:rPr lang="en" sz="4000" b="1" dirty="0" smtClean="0"/>
              <a:t>Objectives – Week </a:t>
            </a:r>
            <a:r>
              <a:rPr lang="en" sz="4000" b="1" dirty="0" smtClean="0"/>
              <a:t>2</a:t>
            </a:r>
            <a:endParaRPr lang="en" sz="4000" b="1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xfrm>
            <a:off x="531812" y="1600200"/>
            <a:ext cx="6553200" cy="42672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/>
              <a:t>The </a:t>
            </a:r>
            <a:r>
              <a:rPr lang="en-US" sz="3600" b="1" dirty="0" smtClean="0"/>
              <a:t>Book Of </a:t>
            </a:r>
            <a:r>
              <a:rPr lang="en-US" sz="3600" b="1" dirty="0" err="1" smtClean="0"/>
              <a:t>Taharah</a:t>
            </a:r>
            <a:endParaRPr lang="en-US" sz="3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/>
              <a:t>Basic Etiquettes of Reliving Oneself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/>
              <a:t>Istibra</a:t>
            </a:r>
            <a:r>
              <a:rPr lang="en-US" sz="3600" dirty="0"/>
              <a:t> and </a:t>
            </a:r>
            <a:r>
              <a:rPr lang="en-US" sz="3600" dirty="0" err="1"/>
              <a:t>Istinja</a:t>
            </a: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/>
              <a:t>Kinds of </a:t>
            </a:r>
            <a:r>
              <a:rPr lang="en-US" sz="3600" dirty="0" smtClean="0"/>
              <a:t>Filth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/>
              <a:t>How </a:t>
            </a:r>
            <a:r>
              <a:rPr lang="en-US" sz="3600" dirty="0"/>
              <a:t>To Remove </a:t>
            </a:r>
            <a:r>
              <a:rPr lang="en-US" sz="3600" dirty="0" smtClean="0"/>
              <a:t>Filth</a:t>
            </a:r>
            <a:endParaRPr lang="en-US" sz="3600" dirty="0"/>
          </a:p>
        </p:txBody>
      </p:sp>
      <p:pic>
        <p:nvPicPr>
          <p:cNvPr id="2" name="Picture 2" descr="Image result for Hanafi Fiq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7264606" y="1896422"/>
            <a:ext cx="4167299" cy="389477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ftaah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Etiquettes of </a:t>
            </a:r>
            <a:r>
              <a:rPr lang="en-US" sz="4000" b="1" dirty="0" smtClean="0"/>
              <a:t>Relieving </a:t>
            </a:r>
            <a:r>
              <a:rPr lang="en-US" sz="4000" b="1" dirty="0"/>
              <a:t>O</a:t>
            </a:r>
            <a:r>
              <a:rPr lang="en-US" sz="4000" b="1" dirty="0" smtClean="0"/>
              <a:t>neself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803400"/>
            <a:ext cx="10210800" cy="426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Abu Hurairah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said: </a:t>
            </a:r>
            <a:r>
              <a:rPr lang="en-US" sz="3200" dirty="0"/>
              <a:t>The Messenger of Allah </a:t>
            </a:r>
            <a:r>
              <a:rPr lang="en-US" sz="3200" dirty="0" smtClean="0"/>
              <a:t>said 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((I am to you like a father to his son, and I teach you. So when you go to relieve </a:t>
            </a:r>
            <a:r>
              <a:rPr lang="en-US" sz="3200" dirty="0"/>
              <a:t>yourselves, do not face the </a:t>
            </a:r>
            <a:r>
              <a:rPr lang="en-US" sz="3200" dirty="0" err="1"/>
              <a:t>Qiblah</a:t>
            </a:r>
            <a:r>
              <a:rPr lang="en-US" sz="3200" dirty="0"/>
              <a:t> or turn your backs towards it.' He ordered us to use three pebbles, and he forbade us to use dung and bones, and he forbade cleaning oneself with the right hand</a:t>
            </a:r>
            <a:r>
              <a:rPr lang="en-US" sz="3200" dirty="0" smtClean="0"/>
              <a:t>.)) </a:t>
            </a:r>
          </a:p>
          <a:p>
            <a:pPr marL="0" indent="0" algn="ctr">
              <a:buNone/>
            </a:pPr>
            <a:r>
              <a:rPr lang="en-US" sz="3200" dirty="0" err="1" smtClean="0"/>
              <a:t>Sunan</a:t>
            </a:r>
            <a:r>
              <a:rPr lang="en-US" sz="3200" dirty="0" smtClean="0"/>
              <a:t> Ibn </a:t>
            </a:r>
            <a:r>
              <a:rPr lang="en-US" sz="3200" dirty="0" err="1" smtClean="0"/>
              <a:t>Majah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Hadith is Hasan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2" y="1752600"/>
            <a:ext cx="53943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radi allahu anhu in arabic fon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752600"/>
            <a:ext cx="6293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Etiquettes of </a:t>
            </a:r>
            <a:r>
              <a:rPr lang="en-US" sz="4000" b="1" dirty="0" smtClean="0"/>
              <a:t>Relieving </a:t>
            </a:r>
            <a:r>
              <a:rPr lang="en-US" sz="4000" b="1" dirty="0"/>
              <a:t>O</a:t>
            </a:r>
            <a:r>
              <a:rPr lang="en-US" sz="4000" b="1" dirty="0" smtClean="0"/>
              <a:t>neself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803400"/>
            <a:ext cx="10210800" cy="426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Before entering washroom he should recite: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ua for entering toil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5"/>
          <a:stretch/>
        </p:blipFill>
        <p:spPr bwMode="auto">
          <a:xfrm>
            <a:off x="1493556" y="2471348"/>
            <a:ext cx="9296400" cy="25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dua for entering toil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4"/>
          <a:stretch/>
        </p:blipFill>
        <p:spPr bwMode="auto">
          <a:xfrm>
            <a:off x="1493557" y="5034129"/>
            <a:ext cx="9296400" cy="12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Etiquettes of </a:t>
            </a:r>
            <a:r>
              <a:rPr lang="en-US" sz="4000" b="1" dirty="0" smtClean="0"/>
              <a:t>Relieving </a:t>
            </a:r>
            <a:r>
              <a:rPr lang="en-US" sz="4000" b="1" dirty="0"/>
              <a:t>O</a:t>
            </a:r>
            <a:r>
              <a:rPr lang="en-US" sz="4000" b="1" dirty="0" smtClean="0"/>
              <a:t>neself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713" y="1741948"/>
            <a:ext cx="11201400" cy="426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Enter washroom with </a:t>
            </a:r>
            <a:r>
              <a:rPr lang="en-US" sz="3200" dirty="0"/>
              <a:t>left foot &amp;</a:t>
            </a:r>
            <a:r>
              <a:rPr lang="en-US" sz="3200" dirty="0" smtClean="0"/>
              <a:t> exit with right foot</a:t>
            </a: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S</a:t>
            </a:r>
            <a:r>
              <a:rPr lang="en-US" sz="3200" dirty="0" smtClean="0"/>
              <a:t>hould </a:t>
            </a:r>
            <a:r>
              <a:rPr lang="en-US" sz="3200" dirty="0"/>
              <a:t>sit putting more weight </a:t>
            </a:r>
            <a:r>
              <a:rPr lang="en-US" sz="3200" dirty="0" smtClean="0"/>
              <a:t>on the </a:t>
            </a:r>
            <a:r>
              <a:rPr lang="en-US" sz="3200" dirty="0"/>
              <a:t>left </a:t>
            </a:r>
            <a:r>
              <a:rPr lang="en-US" sz="3200" dirty="0" smtClean="0"/>
              <a:t>foot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</a:t>
            </a:r>
            <a:r>
              <a:rPr lang="en-US" sz="3200" dirty="0" smtClean="0"/>
              <a:t>over head </a:t>
            </a:r>
            <a:r>
              <a:rPr lang="en-US" sz="3200" dirty="0"/>
              <a:t>at the time of </a:t>
            </a:r>
            <a:r>
              <a:rPr lang="en-US" sz="3200" dirty="0" smtClean="0"/>
              <a:t>relieving </a:t>
            </a:r>
            <a:r>
              <a:rPr lang="en-US" sz="3200" dirty="0"/>
              <a:t>and </a:t>
            </a:r>
            <a:r>
              <a:rPr lang="en-US" sz="3200" dirty="0" smtClean="0"/>
              <a:t>cleansing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Avoid talking </a:t>
            </a:r>
            <a:r>
              <a:rPr lang="en-US" sz="3200" dirty="0"/>
              <a:t>without </a:t>
            </a:r>
            <a:r>
              <a:rPr lang="en-US" sz="3200" dirty="0" smtClean="0"/>
              <a:t>necessity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It is strictly prohibited </a:t>
            </a:r>
            <a:r>
              <a:rPr lang="en-US" sz="3200" dirty="0"/>
              <a:t>to </a:t>
            </a:r>
            <a:r>
              <a:rPr lang="en-US" sz="3200" dirty="0" smtClean="0"/>
              <a:t>face or have the back to the </a:t>
            </a:r>
            <a:r>
              <a:rPr lang="en-US" sz="3200" dirty="0" err="1" smtClean="0"/>
              <a:t>Ka’bah</a:t>
            </a: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Avoid cleansing with </a:t>
            </a:r>
            <a:r>
              <a:rPr lang="en-US" sz="3200" dirty="0"/>
              <a:t>right hand without any </a:t>
            </a:r>
            <a:r>
              <a:rPr lang="en-US" sz="3200" dirty="0" smtClean="0"/>
              <a:t>necessity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Avoid urinating </a:t>
            </a:r>
            <a:r>
              <a:rPr lang="en-US" sz="3200" dirty="0"/>
              <a:t>in standing posture without </a:t>
            </a:r>
            <a:r>
              <a:rPr lang="en-US" sz="3200" dirty="0" smtClean="0"/>
              <a:t>necessity</a:t>
            </a:r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Etiquettes of </a:t>
            </a:r>
            <a:r>
              <a:rPr lang="en-US" sz="4000" b="1" dirty="0" smtClean="0"/>
              <a:t>Relieving </a:t>
            </a:r>
            <a:r>
              <a:rPr lang="en-US" sz="4000" b="1" dirty="0"/>
              <a:t>O</a:t>
            </a:r>
            <a:r>
              <a:rPr lang="en-US" sz="4000" b="1" dirty="0" smtClean="0"/>
              <a:t>neself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803400"/>
            <a:ext cx="10210800" cy="426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3200" dirty="0" smtClean="0"/>
              <a:t>Before entering washroom he should recite:  </a:t>
            </a:r>
          </a:p>
          <a:p>
            <a:pPr marL="514350" indent="-514350">
              <a:buFont typeface="+mj-lt"/>
              <a:buAutoNum type="arabicPeriod" startAt="9"/>
            </a:pPr>
            <a:endParaRPr lang="en-US" sz="3200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ua for leaving toil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47875"/>
          <a:stretch/>
        </p:blipFill>
        <p:spPr bwMode="auto">
          <a:xfrm>
            <a:off x="1673541" y="2434760"/>
            <a:ext cx="9296401" cy="24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dua for leaving toile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4"/>
          <a:stretch/>
        </p:blipFill>
        <p:spPr bwMode="auto">
          <a:xfrm>
            <a:off x="1692019" y="4902200"/>
            <a:ext cx="9296401" cy="12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20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Istibra</a:t>
            </a:r>
            <a:r>
              <a:rPr lang="en-US" sz="4000" b="1" dirty="0" smtClean="0"/>
              <a:t> and </a:t>
            </a:r>
            <a:r>
              <a:rPr lang="en-US" sz="4000" b="1" dirty="0" err="1" smtClean="0"/>
              <a:t>Istinja</a:t>
            </a:r>
            <a:endParaRPr lang="en-US" sz="4000" b="1" dirty="0"/>
          </a:p>
        </p:txBody>
      </p:sp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2049" idx="2"/>
            <a:endCxn id="7" idx="0"/>
          </p:cNvCxnSpPr>
          <p:nvPr/>
        </p:nvCxnSpPr>
        <p:spPr>
          <a:xfrm rot="5400000">
            <a:off x="4020143" y="745130"/>
            <a:ext cx="1219200" cy="292934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531" y="2819400"/>
            <a:ext cx="5249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Istibra</a:t>
            </a:r>
            <a:endParaRPr lang="en-US" sz="3200" b="1" u="sng" dirty="0" smtClean="0"/>
          </a:p>
          <a:p>
            <a:pPr algn="ctr"/>
            <a:r>
              <a:rPr lang="en-US" sz="3200" i="1" dirty="0" err="1"/>
              <a:t>Istibra</a:t>
            </a:r>
            <a:r>
              <a:rPr lang="en-US" sz="3200" dirty="0"/>
              <a:t> is to make the urethra free from drops of urine. </a:t>
            </a:r>
            <a:r>
              <a:rPr lang="en-US" sz="3200" i="1" dirty="0" err="1"/>
              <a:t>W</a:t>
            </a:r>
            <a:r>
              <a:rPr lang="en-US" sz="3200" i="1" dirty="0" err="1" smtClean="0"/>
              <a:t>ajib</a:t>
            </a:r>
            <a:r>
              <a:rPr lang="en-US" sz="3200" dirty="0" smtClean="0"/>
              <a:t> </a:t>
            </a:r>
            <a:r>
              <a:rPr lang="en-US" sz="3200" dirty="0"/>
              <a:t>for men to do </a:t>
            </a:r>
            <a:r>
              <a:rPr lang="en-US" sz="3200" i="1" dirty="0" err="1"/>
              <a:t>istibra</a:t>
            </a:r>
            <a:r>
              <a:rPr lang="en-US" sz="3200" b="1" dirty="0"/>
              <a:t>, </a:t>
            </a:r>
            <a:r>
              <a:rPr lang="en-US" sz="3200" dirty="0"/>
              <a:t>that is, not to leave any drops in the urethra, by walking, </a:t>
            </a:r>
            <a:r>
              <a:rPr lang="en-US" sz="3200" dirty="0" smtClean="0"/>
              <a:t>coughing </a:t>
            </a:r>
            <a:r>
              <a:rPr lang="en-US" sz="3200" dirty="0" err="1" smtClean="0"/>
              <a:t>etc</a:t>
            </a:r>
            <a:endParaRPr lang="en-US" sz="3200" dirty="0" smtClean="0"/>
          </a:p>
        </p:txBody>
      </p:sp>
      <p:cxnSp>
        <p:nvCxnSpPr>
          <p:cNvPr id="8" name="Curved Connector 7"/>
          <p:cNvCxnSpPr>
            <a:stCxn id="2049" idx="2"/>
            <a:endCxn id="9" idx="0"/>
          </p:cNvCxnSpPr>
          <p:nvPr/>
        </p:nvCxnSpPr>
        <p:spPr>
          <a:xfrm rot="16200000" flipH="1">
            <a:off x="7008448" y="686164"/>
            <a:ext cx="1219929" cy="3047999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99212" y="2820129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Istinja</a:t>
            </a:r>
            <a:endParaRPr lang="en-US" sz="3200" b="1" u="sng" dirty="0" smtClean="0"/>
          </a:p>
          <a:p>
            <a:pPr algn="ctr"/>
            <a:r>
              <a:rPr lang="en-US" sz="3200" i="1" dirty="0" err="1"/>
              <a:t>Istinja</a:t>
            </a:r>
            <a:r>
              <a:rPr lang="en-US" sz="3200" dirty="0"/>
              <a:t> is to clean urine and stool off private parts after urination and defecation</a:t>
            </a:r>
            <a:r>
              <a:rPr lang="en-US" sz="3200" dirty="0" smtClean="0"/>
              <a:t>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Filth bigger than dirham – obligatory to wash with water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54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5432</TotalTime>
  <Words>1260</Words>
  <Application>Microsoft Office PowerPoint</Application>
  <PresentationFormat>Custom</PresentationFormat>
  <Paragraphs>143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Times New Roman</vt:lpstr>
      <vt:lpstr>Wingdings</vt:lpstr>
      <vt:lpstr>Books Classic 16x9</vt:lpstr>
      <vt:lpstr>Hanafi Fiqh</vt:lpstr>
      <vt:lpstr>Dua for Studying</vt:lpstr>
      <vt:lpstr>Intentions for Studying</vt:lpstr>
      <vt:lpstr>Objectives – Week 2</vt:lpstr>
      <vt:lpstr>Etiquettes of Relieving Oneself</vt:lpstr>
      <vt:lpstr>Etiquettes of Relieving Oneself</vt:lpstr>
      <vt:lpstr>Etiquettes of Relieving Oneself</vt:lpstr>
      <vt:lpstr>Etiquettes of Relieving Oneself</vt:lpstr>
      <vt:lpstr>Istibra and Istinja</vt:lpstr>
      <vt:lpstr>Size of a Dirham The area of a dirham is equal to that of the palm’s depression</vt:lpstr>
      <vt:lpstr>Other Issues About Cleansing</vt:lpstr>
      <vt:lpstr>Other Issues About Cleansing</vt:lpstr>
      <vt:lpstr>Purification</vt:lpstr>
      <vt:lpstr>Kinds of Filth and Their Rulings </vt:lpstr>
      <vt:lpstr>Spiritual/Ritual Impurity</vt:lpstr>
      <vt:lpstr>Physical Impurity Impurity on body, clothes etc.</vt:lpstr>
      <vt:lpstr>How to remove filth</vt:lpstr>
      <vt:lpstr>How to remove filth</vt:lpstr>
      <vt:lpstr>How to remove filth</vt:lpstr>
      <vt:lpstr>Week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Hafsa Hussain</dc:creator>
  <cp:lastModifiedBy>Hafsa Hussain</cp:lastModifiedBy>
  <cp:revision>272</cp:revision>
  <dcterms:created xsi:type="dcterms:W3CDTF">2017-09-28T00:45:17Z</dcterms:created>
  <dcterms:modified xsi:type="dcterms:W3CDTF">2018-07-10T14:07:37Z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