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2"/>
  </p:sldMasterIdLst>
  <p:notesMasterIdLst>
    <p:notesMasterId r:id="rId14"/>
  </p:notesMasterIdLst>
  <p:handoutMasterIdLst>
    <p:handoutMasterId r:id="rId15"/>
  </p:handoutMasterIdLst>
  <p:sldIdLst>
    <p:sldId id="256" r:id="rId3"/>
    <p:sldId id="291" r:id="rId4"/>
    <p:sldId id="286" r:id="rId5"/>
    <p:sldId id="287" r:id="rId6"/>
    <p:sldId id="288" r:id="rId7"/>
    <p:sldId id="289" r:id="rId8"/>
    <p:sldId id="285" r:id="rId9"/>
    <p:sldId id="262" r:id="rId10"/>
    <p:sldId id="290" r:id="rId11"/>
    <p:sldId id="263" r:id="rId12"/>
    <p:sldId id="281" r:id="rId13"/>
  </p:sldIdLst>
  <p:sldSz cx="9144000" cy="6858000" type="screen4x3"/>
  <p:notesSz cx="6858000" cy="9144000"/>
  <p:embeddedFontLst>
    <p:embeddedFont>
      <p:font typeface="Segoe UI" pitchFamily="34" charset="0"/>
      <p:regular r:id="rId16"/>
      <p:bold r:id="rId17"/>
      <p:italic r:id="rId18"/>
      <p:boldItalic r:id="rId19"/>
    </p:embeddedFont>
    <p:embeddedFont>
      <p:font typeface="Perpetua" pitchFamily="18" charset="0"/>
      <p:regular r:id="rId20"/>
      <p:bold r:id="rId21"/>
      <p:italic r:id="rId22"/>
      <p:boldItalic r:id="rId23"/>
    </p:embeddedFont>
    <p:embeddedFont>
      <p:font typeface="Impact" pitchFamily="34" charset="0"/>
      <p:regular r:id="rId24"/>
    </p:embeddedFont>
    <p:embeddedFont>
      <p:font typeface="Calibri" pitchFamily="34" charset="0"/>
      <p:regular r:id="rId25"/>
      <p:bold r:id="rId26"/>
      <p:italic r:id="rId27"/>
      <p:boldItalic r:id="rId2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50" autoAdjust="0"/>
  </p:normalViewPr>
  <p:slideViewPr>
    <p:cSldViewPr>
      <p:cViewPr>
        <p:scale>
          <a:sx n="70" d="100"/>
          <a:sy n="70" d="100"/>
        </p:scale>
        <p:origin x="-1326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762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105" d="100"/>
          <a:sy n="105" d="100"/>
        </p:scale>
        <p:origin x="-2478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font" Target="fonts/font3.fntdata"/><Relationship Id="rId26" Type="http://schemas.openxmlformats.org/officeDocument/2006/relationships/font" Target="fonts/font11.fntdata"/><Relationship Id="rId3" Type="http://schemas.openxmlformats.org/officeDocument/2006/relationships/slide" Target="slides/slide1.xml"/><Relationship Id="rId21" Type="http://schemas.openxmlformats.org/officeDocument/2006/relationships/font" Target="fonts/font6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font" Target="fonts/font2.fntdata"/><Relationship Id="rId25" Type="http://schemas.openxmlformats.org/officeDocument/2006/relationships/font" Target="fonts/font10.fntdata"/><Relationship Id="rId2" Type="http://schemas.openxmlformats.org/officeDocument/2006/relationships/slideMaster" Target="slideMasters/slideMaster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9.fntdata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handoutMaster" Target="handoutMasters/handoutMaster1.xml"/><Relationship Id="rId23" Type="http://schemas.openxmlformats.org/officeDocument/2006/relationships/font" Target="fonts/font8.fntdata"/><Relationship Id="rId28" Type="http://schemas.openxmlformats.org/officeDocument/2006/relationships/font" Target="fonts/font13.fntdata"/><Relationship Id="rId10" Type="http://schemas.openxmlformats.org/officeDocument/2006/relationships/slide" Target="slides/slide8.xml"/><Relationship Id="rId19" Type="http://schemas.openxmlformats.org/officeDocument/2006/relationships/font" Target="fonts/font4.fntdata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7.fntdata"/><Relationship Id="rId27" Type="http://schemas.openxmlformats.org/officeDocument/2006/relationships/font" Target="fonts/font12.fntdata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88B8DF-24AD-4F40-BBFC-89725AEAF415}" type="datetimeFigureOut">
              <a:rPr lang="en-US" smtClean="0"/>
              <a:pPr/>
              <a:t>6/8/2012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2352DE-026B-4B56-8316-D39959E3BD6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03304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D9D4B4-0EC2-42AE-ABEC-26842DCC58CF}" type="datetimeFigureOut">
              <a:rPr lang="en-US" smtClean="0"/>
              <a:pPr/>
              <a:t>6/8/2012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1105E4-9E70-4B8C-B294-1B0219D9996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41262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rgbClr val="FFFFFF">
            <a:shade val="8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2000" y="-152400"/>
            <a:ext cx="10398265" cy="715530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9600" y="957601"/>
            <a:ext cx="7772400" cy="860425"/>
          </a:xfrm>
        </p:spPr>
        <p:txBody>
          <a:bodyPr anchor="b" anchorCtr="0"/>
          <a:lstStyle>
            <a:lvl1pPr algn="l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8200" y="1676400"/>
            <a:ext cx="7753800" cy="1752600"/>
          </a:xfrm>
        </p:spPr>
        <p:txBody>
          <a:bodyPr>
            <a:norm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990600"/>
            <a:ext cx="5111750" cy="46783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2087" y="1295401"/>
            <a:ext cx="2855913" cy="4373563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228600" y="76200"/>
            <a:ext cx="8229600" cy="6397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435600" y="593400"/>
            <a:ext cx="8251200" cy="457200"/>
          </a:xfrm>
        </p:spPr>
        <p:txBody>
          <a:bodyPr>
            <a:normAutofit/>
          </a:bodyPr>
          <a:lstStyle>
            <a:lvl1pPr>
              <a:buFontTx/>
              <a:buNone/>
              <a:defRPr sz="2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estions cont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5111750" cy="4678363"/>
          </a:xfrm>
        </p:spPr>
        <p:txBody>
          <a:bodyPr/>
          <a:lstStyle>
            <a:lvl1pPr>
              <a:defRPr sz="3200">
                <a:solidFill>
                  <a:schemeClr val="bg1">
                    <a:lumMod val="95000"/>
                  </a:schemeClr>
                </a:solidFill>
              </a:defRPr>
            </a:lvl1pPr>
            <a:lvl2pPr>
              <a:defRPr sz="2800"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 sz="2400"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 sz="2000"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 sz="2000">
                <a:solidFill>
                  <a:schemeClr val="bg1">
                    <a:lumMod val="95000"/>
                  </a:schemeClr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62600" y="1524000"/>
            <a:ext cx="2855913" cy="4373563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0" y="457200"/>
            <a:ext cx="6858000" cy="639763"/>
          </a:xfrm>
        </p:spPr>
        <p:txBody>
          <a:bodyPr/>
          <a:lstStyle>
            <a:lvl1pPr>
              <a:defRPr sz="2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210600" y="974400"/>
            <a:ext cx="6876000" cy="457200"/>
          </a:xfrm>
        </p:spPr>
        <p:txBody>
          <a:bodyPr>
            <a:normAutofit/>
          </a:bodyPr>
          <a:lstStyle>
            <a:lvl1pPr>
              <a:buFontTx/>
              <a:buNone/>
              <a:defRPr sz="20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57199"/>
            <a:ext cx="3962400" cy="338139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43000" y="304800"/>
            <a:ext cx="6934200" cy="42672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400" y="762000"/>
            <a:ext cx="3962400" cy="804863"/>
          </a:xfrm>
        </p:spPr>
        <p:txBody>
          <a:bodyPr>
            <a:normAutofit/>
          </a:bodyPr>
          <a:lstStyle>
            <a:lvl1pPr marL="0" indent="0">
              <a:lnSpc>
                <a:spcPts val="1400"/>
              </a:lnSpc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848600" y="503239"/>
            <a:ext cx="1219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03237"/>
            <a:ext cx="7162800" cy="62785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95399"/>
            <a:ext cx="8305800" cy="4525965"/>
          </a:xfrm>
        </p:spPr>
        <p:txBody>
          <a:bodyPr/>
          <a:lstStyle>
            <a:lvl1pPr marL="173038" indent="-173038">
              <a:lnSpc>
                <a:spcPts val="2600"/>
              </a:lnSpc>
              <a:buClr>
                <a:schemeClr val="accent3">
                  <a:lumMod val="50000"/>
                </a:schemeClr>
              </a:buClr>
              <a:buFont typeface="Arial" pitchFamily="34" charset="0"/>
              <a:buChar char="•"/>
              <a:defRPr sz="2400" b="0"/>
            </a:lvl1pPr>
            <a:lvl2pPr marL="684213" indent="-227013">
              <a:lnSpc>
                <a:spcPts val="2600"/>
              </a:lnSpc>
              <a:buClr>
                <a:schemeClr val="accent3">
                  <a:lumMod val="50000"/>
                </a:schemeClr>
              </a:buClr>
              <a:defRPr sz="2000"/>
            </a:lvl2pPr>
            <a:lvl3pPr marL="1087438" indent="-173038">
              <a:lnSpc>
                <a:spcPts val="2600"/>
              </a:lnSpc>
              <a:buClr>
                <a:schemeClr val="accent3">
                  <a:lumMod val="50000"/>
                </a:schemeClr>
              </a:buClr>
              <a:defRPr sz="1800"/>
            </a:lvl3pPr>
            <a:lvl4pPr marL="1541463" indent="-169863">
              <a:lnSpc>
                <a:spcPts val="2600"/>
              </a:lnSpc>
              <a:buClr>
                <a:schemeClr val="accent3">
                  <a:lumMod val="50000"/>
                </a:schemeClr>
              </a:buClr>
              <a:defRPr sz="1600"/>
            </a:lvl4pPr>
            <a:lvl5pPr marL="2001838" indent="-173038">
              <a:lnSpc>
                <a:spcPts val="2600"/>
              </a:lnSpc>
              <a:buClr>
                <a:schemeClr val="accent3">
                  <a:lumMod val="50000"/>
                </a:schemeClr>
              </a:buCl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381000" y="669600"/>
            <a:ext cx="8251200" cy="457200"/>
          </a:xfrm>
        </p:spPr>
        <p:txBody>
          <a:bodyPr>
            <a:normAutofit/>
          </a:bodyPr>
          <a:lstStyle>
            <a:lvl1pPr>
              <a:buFontTx/>
              <a:buNone/>
              <a:defRPr sz="2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248400" y="6653837"/>
            <a:ext cx="2895600" cy="365125"/>
          </a:xfrm>
          <a:prstGeom prst="rect">
            <a:avLst/>
          </a:prstGeom>
        </p:spPr>
        <p:txBody>
          <a:bodyPr/>
          <a:lstStyle>
            <a:lvl1pPr algn="r">
              <a:defRPr sz="900">
                <a:solidFill>
                  <a:schemeClr val="tx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" y="6638075"/>
            <a:ext cx="2133600" cy="365125"/>
          </a:xfrm>
          <a:prstGeom prst="rect">
            <a:avLst/>
          </a:prstGeom>
        </p:spPr>
        <p:txBody>
          <a:bodyPr/>
          <a:lstStyle>
            <a:lvl1pPr algn="l">
              <a:defRPr sz="1200" b="1">
                <a:solidFill>
                  <a:schemeClr val="tx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152400" y="152400"/>
            <a:ext cx="8229600" cy="639763"/>
          </a:xfrm>
        </p:spPr>
        <p:txBody>
          <a:bodyPr/>
          <a:lstStyle>
            <a:lvl1pPr>
              <a:buClr>
                <a:schemeClr val="accent3">
                  <a:lumMod val="50000"/>
                </a:schemeClr>
              </a:buCl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/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5"/>
          </p:nvPr>
        </p:nvSpPr>
        <p:spPr>
          <a:xfrm>
            <a:off x="381000" y="3130200"/>
            <a:ext cx="6629400" cy="838200"/>
          </a:xfrm>
        </p:spPr>
        <p:txBody>
          <a:bodyPr>
            <a:normAutofit/>
          </a:bodyPr>
          <a:lstStyle>
            <a:lvl1pPr marL="57150" indent="0">
              <a:buFontTx/>
              <a:buNone/>
              <a:defRPr sz="1800" baseline="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152400" y="152400"/>
            <a:ext cx="8229600" cy="6397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359400" y="669600"/>
            <a:ext cx="8251200" cy="457200"/>
          </a:xfrm>
        </p:spPr>
        <p:txBody>
          <a:bodyPr>
            <a:normAutofit/>
          </a:bodyPr>
          <a:lstStyle>
            <a:lvl1pPr>
              <a:buFontTx/>
              <a:buNone/>
              <a:defRPr sz="2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8"/>
          <p:cNvSpPr>
            <a:spLocks noGrp="1"/>
          </p:cNvSpPr>
          <p:nvPr>
            <p:ph type="body" sz="quarter" idx="16"/>
          </p:nvPr>
        </p:nvSpPr>
        <p:spPr>
          <a:xfrm>
            <a:off x="381000" y="1711800"/>
            <a:ext cx="6629400" cy="838200"/>
          </a:xfrm>
        </p:spPr>
        <p:txBody>
          <a:bodyPr>
            <a:normAutofit/>
          </a:bodyPr>
          <a:lstStyle>
            <a:lvl1pPr marL="57150" indent="0">
              <a:buFontTx/>
              <a:buNone/>
              <a:defRPr sz="1800" baseline="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8"/>
          <p:cNvSpPr>
            <a:spLocks noGrp="1"/>
          </p:cNvSpPr>
          <p:nvPr>
            <p:ph type="body" sz="quarter" idx="17"/>
          </p:nvPr>
        </p:nvSpPr>
        <p:spPr>
          <a:xfrm>
            <a:off x="381000" y="2421000"/>
            <a:ext cx="6629400" cy="838200"/>
          </a:xfrm>
        </p:spPr>
        <p:txBody>
          <a:bodyPr>
            <a:normAutofit/>
          </a:bodyPr>
          <a:lstStyle>
            <a:lvl1pPr marL="57150" indent="0">
              <a:buFontTx/>
              <a:buNone/>
              <a:defRPr sz="1800" baseline="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8"/>
          </p:nvPr>
        </p:nvSpPr>
        <p:spPr>
          <a:xfrm>
            <a:off x="381000" y="3769200"/>
            <a:ext cx="6629400" cy="838200"/>
          </a:xfrm>
        </p:spPr>
        <p:txBody>
          <a:bodyPr>
            <a:normAutofit/>
          </a:bodyPr>
          <a:lstStyle>
            <a:lvl1pPr marL="57150" indent="0">
              <a:buFontTx/>
              <a:buNone/>
              <a:defRPr sz="1800" baseline="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8"/>
          <p:cNvSpPr>
            <a:spLocks noGrp="1"/>
          </p:cNvSpPr>
          <p:nvPr>
            <p:ph type="body" sz="quarter" idx="19"/>
          </p:nvPr>
        </p:nvSpPr>
        <p:spPr>
          <a:xfrm>
            <a:off x="381000" y="4478400"/>
            <a:ext cx="6629400" cy="838200"/>
          </a:xfrm>
        </p:spPr>
        <p:txBody>
          <a:bodyPr>
            <a:normAutofit/>
          </a:bodyPr>
          <a:lstStyle>
            <a:lvl1pPr marL="57150" indent="0">
              <a:buFontTx/>
              <a:buNone/>
              <a:defRPr sz="1800" baseline="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7" name="Text Placeholder 8"/>
          <p:cNvSpPr>
            <a:spLocks noGrp="1"/>
          </p:cNvSpPr>
          <p:nvPr>
            <p:ph type="body" sz="quarter" idx="20"/>
          </p:nvPr>
        </p:nvSpPr>
        <p:spPr>
          <a:xfrm>
            <a:off x="381000" y="5257800"/>
            <a:ext cx="6629400" cy="838200"/>
          </a:xfrm>
        </p:spPr>
        <p:txBody>
          <a:bodyPr>
            <a:normAutofit/>
          </a:bodyPr>
          <a:lstStyle>
            <a:lvl1pPr marL="57150" indent="0">
              <a:buFontTx/>
              <a:buNone/>
              <a:defRPr sz="1800" baseline="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871788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371601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2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295401"/>
            <a:ext cx="4038600" cy="4525964"/>
          </a:xfrm>
        </p:spPr>
        <p:txBody>
          <a:bodyPr/>
          <a:lstStyle>
            <a:lvl1pPr>
              <a:buClr>
                <a:schemeClr val="bg1">
                  <a:lumMod val="95000"/>
                </a:schemeClr>
              </a:buClr>
              <a:defRPr sz="2400"/>
            </a:lvl1pPr>
            <a:lvl2pPr>
              <a:buClr>
                <a:schemeClr val="bg1">
                  <a:lumMod val="95000"/>
                </a:schemeClr>
              </a:buClr>
              <a:defRPr sz="2000"/>
            </a:lvl2pPr>
            <a:lvl3pPr>
              <a:buClr>
                <a:schemeClr val="bg1">
                  <a:lumMod val="95000"/>
                </a:schemeClr>
              </a:buClr>
              <a:defRPr sz="2000"/>
            </a:lvl3pPr>
            <a:lvl4pPr>
              <a:buClr>
                <a:schemeClr val="bg1">
                  <a:lumMod val="95000"/>
                </a:schemeClr>
              </a:buClr>
              <a:defRPr sz="1800"/>
            </a:lvl4pPr>
            <a:lvl5pPr>
              <a:buClr>
                <a:schemeClr val="bg1">
                  <a:lumMod val="95000"/>
                </a:schemeClr>
              </a:buCl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95800" y="1295401"/>
            <a:ext cx="4038600" cy="4525964"/>
          </a:xfrm>
        </p:spPr>
        <p:txBody>
          <a:bodyPr/>
          <a:lstStyle>
            <a:lvl1pPr>
              <a:buClr>
                <a:schemeClr val="bg1">
                  <a:lumMod val="95000"/>
                </a:schemeClr>
              </a:buClr>
              <a:defRPr sz="2400"/>
            </a:lvl1pPr>
            <a:lvl2pPr>
              <a:buClr>
                <a:schemeClr val="bg1">
                  <a:lumMod val="95000"/>
                </a:schemeClr>
              </a:buClr>
              <a:defRPr sz="2000"/>
            </a:lvl2pPr>
            <a:lvl3pPr>
              <a:buClr>
                <a:schemeClr val="bg1">
                  <a:lumMod val="95000"/>
                </a:schemeClr>
              </a:buClr>
              <a:defRPr sz="2000"/>
            </a:lvl3pPr>
            <a:lvl4pPr>
              <a:buClr>
                <a:schemeClr val="bg1">
                  <a:lumMod val="95000"/>
                </a:schemeClr>
              </a:buClr>
              <a:defRPr sz="1800"/>
            </a:lvl4pPr>
            <a:lvl5pPr>
              <a:buClr>
                <a:schemeClr val="bg1">
                  <a:lumMod val="95000"/>
                </a:schemeClr>
              </a:buCl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4"/>
          </p:nvPr>
        </p:nvSpPr>
        <p:spPr>
          <a:xfrm>
            <a:off x="457200" y="6638075"/>
            <a:ext cx="2133600" cy="365125"/>
          </a:xfrm>
        </p:spPr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229600" cy="6397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3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359400" y="669600"/>
            <a:ext cx="8251200" cy="457200"/>
          </a:xfrm>
        </p:spPr>
        <p:txBody>
          <a:bodyPr>
            <a:normAutofit/>
          </a:bodyPr>
          <a:lstStyle>
            <a:lvl1pPr>
              <a:buFontTx/>
              <a:buNone/>
              <a:defRPr sz="2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47801"/>
            <a:ext cx="2362200" cy="1524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2971800" y="1447801"/>
            <a:ext cx="5715000" cy="15240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half" idx="14"/>
          </p:nvPr>
        </p:nvSpPr>
        <p:spPr>
          <a:xfrm>
            <a:off x="457200" y="3048000"/>
            <a:ext cx="2362200" cy="1524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15"/>
          </p:nvPr>
        </p:nvSpPr>
        <p:spPr>
          <a:xfrm>
            <a:off x="2971800" y="3048000"/>
            <a:ext cx="5715000" cy="15240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152400" y="152400"/>
            <a:ext cx="8229600" cy="6397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359400" y="669600"/>
            <a:ext cx="8251200" cy="457200"/>
          </a:xfrm>
        </p:spPr>
        <p:txBody>
          <a:bodyPr>
            <a:normAutofit/>
          </a:bodyPr>
          <a:lstStyle>
            <a:lvl1pPr>
              <a:buFontTx/>
              <a:buNone/>
              <a:defRPr sz="2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"/>
          </p:nvPr>
        </p:nvSpPr>
        <p:spPr>
          <a:xfrm>
            <a:off x="76200" y="3429000"/>
            <a:ext cx="2743200" cy="2544763"/>
          </a:xfrm>
        </p:spPr>
        <p:txBody>
          <a:bodyPr lIns="274320" tIns="0" rIns="182880">
            <a:normAutofit/>
          </a:bodyPr>
          <a:lstStyle>
            <a:lvl1pPr>
              <a:lnSpc>
                <a:spcPts val="2000"/>
              </a:lnSpc>
              <a:defRPr sz="1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2"/>
          </p:nvPr>
        </p:nvSpPr>
        <p:spPr>
          <a:xfrm>
            <a:off x="2857500" y="3429000"/>
            <a:ext cx="2743200" cy="2544763"/>
          </a:xfrm>
        </p:spPr>
        <p:txBody>
          <a:bodyPr lIns="274320" tIns="0" rIns="182880">
            <a:normAutofit/>
          </a:bodyPr>
          <a:lstStyle>
            <a:lvl1pPr>
              <a:lnSpc>
                <a:spcPts val="2000"/>
              </a:lnSpc>
              <a:defRPr sz="1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Content Placeholder 3"/>
          <p:cNvSpPr>
            <a:spLocks noGrp="1"/>
          </p:cNvSpPr>
          <p:nvPr>
            <p:ph sz="half" idx="14"/>
          </p:nvPr>
        </p:nvSpPr>
        <p:spPr>
          <a:xfrm>
            <a:off x="5638800" y="3429000"/>
            <a:ext cx="2743200" cy="2544763"/>
          </a:xfrm>
        </p:spPr>
        <p:txBody>
          <a:bodyPr lIns="274320" tIns="0" rIns="182880">
            <a:normAutofit/>
          </a:bodyPr>
          <a:lstStyle>
            <a:lvl1pPr>
              <a:lnSpc>
                <a:spcPts val="2000"/>
              </a:lnSpc>
              <a:defRPr sz="1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Content Placeholder 2"/>
          <p:cNvSpPr>
            <a:spLocks noGrp="1"/>
          </p:cNvSpPr>
          <p:nvPr>
            <p:ph sz="half" idx="15"/>
          </p:nvPr>
        </p:nvSpPr>
        <p:spPr>
          <a:xfrm>
            <a:off x="76200" y="1447801"/>
            <a:ext cx="2743200" cy="17065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Content Placeholder 3"/>
          <p:cNvSpPr>
            <a:spLocks noGrp="1"/>
          </p:cNvSpPr>
          <p:nvPr>
            <p:ph sz="half" idx="16"/>
          </p:nvPr>
        </p:nvSpPr>
        <p:spPr>
          <a:xfrm>
            <a:off x="2857500" y="1447801"/>
            <a:ext cx="2743200" cy="17065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7" name="Content Placeholder 3"/>
          <p:cNvSpPr>
            <a:spLocks noGrp="1"/>
          </p:cNvSpPr>
          <p:nvPr>
            <p:ph sz="half" idx="17"/>
          </p:nvPr>
        </p:nvSpPr>
        <p:spPr>
          <a:xfrm>
            <a:off x="5638800" y="1447801"/>
            <a:ext cx="2743200" cy="17065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itle 18"/>
          <p:cNvSpPr>
            <a:spLocks noGrp="1"/>
          </p:cNvSpPr>
          <p:nvPr>
            <p:ph type="title"/>
          </p:nvPr>
        </p:nvSpPr>
        <p:spPr>
          <a:xfrm>
            <a:off x="152400" y="152400"/>
            <a:ext cx="8229600" cy="6397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0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359400" y="669600"/>
            <a:ext cx="8251200" cy="457200"/>
          </a:xfrm>
        </p:spPr>
        <p:txBody>
          <a:bodyPr>
            <a:normAutofit/>
          </a:bodyPr>
          <a:lstStyle>
            <a:lvl1pPr>
              <a:buFontTx/>
              <a:buNone/>
              <a:defRPr sz="2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" y="1447801"/>
            <a:ext cx="4040188" cy="304801"/>
          </a:xfrm>
          <a:solidFill>
            <a:schemeClr val="accent5">
              <a:lumMod val="20000"/>
              <a:lumOff val="80000"/>
              <a:alpha val="39000"/>
            </a:schemeClr>
          </a:solidFill>
        </p:spPr>
        <p:txBody>
          <a:bodyPr tIns="274320" anchor="b">
            <a:noAutofit/>
          </a:bodyPr>
          <a:lstStyle>
            <a:lvl1pPr marL="0" indent="0">
              <a:buNone/>
              <a:defRPr sz="1800" b="1" cap="all" baseline="0">
                <a:solidFill>
                  <a:schemeClr val="bg2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200" y="1752601"/>
            <a:ext cx="4040188" cy="4068763"/>
          </a:xfrm>
        </p:spPr>
        <p:txBody>
          <a:bodyPr/>
          <a:lstStyle>
            <a:lvl1pPr>
              <a:lnSpc>
                <a:spcPct val="100000"/>
              </a:lnSpc>
              <a:buClr>
                <a:schemeClr val="bg1">
                  <a:lumMod val="95000"/>
                </a:schemeClr>
              </a:buClr>
              <a:defRPr sz="2000"/>
            </a:lvl1pPr>
            <a:lvl2pPr>
              <a:lnSpc>
                <a:spcPct val="100000"/>
              </a:lnSpc>
              <a:buClr>
                <a:schemeClr val="bg1">
                  <a:lumMod val="95000"/>
                </a:schemeClr>
              </a:buClr>
              <a:defRPr sz="2000"/>
            </a:lvl2pPr>
            <a:lvl3pPr>
              <a:lnSpc>
                <a:spcPct val="100000"/>
              </a:lnSpc>
              <a:buClr>
                <a:schemeClr val="bg1">
                  <a:lumMod val="95000"/>
                </a:schemeClr>
              </a:buClr>
              <a:defRPr sz="1800"/>
            </a:lvl3pPr>
            <a:lvl4pPr>
              <a:lnSpc>
                <a:spcPct val="100000"/>
              </a:lnSpc>
              <a:buClr>
                <a:schemeClr val="bg1">
                  <a:lumMod val="95000"/>
                </a:schemeClr>
              </a:buClr>
              <a:defRPr sz="1600"/>
            </a:lvl4pPr>
            <a:lvl5pPr>
              <a:lnSpc>
                <a:spcPct val="100000"/>
              </a:lnSpc>
              <a:buClr>
                <a:schemeClr val="bg1">
                  <a:lumMod val="95000"/>
                </a:schemeClr>
              </a:buCl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91039" y="1752601"/>
            <a:ext cx="4041775" cy="4068763"/>
          </a:xfrm>
        </p:spPr>
        <p:txBody>
          <a:bodyPr/>
          <a:lstStyle>
            <a:lvl1pPr>
              <a:buClr>
                <a:schemeClr val="bg1">
                  <a:lumMod val="95000"/>
                </a:schemeClr>
              </a:buClr>
              <a:defRPr sz="2000"/>
            </a:lvl1pPr>
            <a:lvl2pPr>
              <a:buClr>
                <a:schemeClr val="bg1">
                  <a:lumMod val="95000"/>
                </a:schemeClr>
              </a:buClr>
              <a:defRPr sz="2000"/>
            </a:lvl2pPr>
            <a:lvl3pPr>
              <a:buClr>
                <a:schemeClr val="bg1">
                  <a:lumMod val="95000"/>
                </a:schemeClr>
              </a:buClr>
              <a:defRPr sz="1800"/>
            </a:lvl3pPr>
            <a:lvl4pPr>
              <a:buClr>
                <a:schemeClr val="bg1">
                  <a:lumMod val="95000"/>
                </a:schemeClr>
              </a:buClr>
              <a:defRPr sz="1600"/>
            </a:lvl4pPr>
            <a:lvl5pPr>
              <a:buClr>
                <a:schemeClr val="bg1">
                  <a:lumMod val="95000"/>
                </a:schemeClr>
              </a:buCl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idx="12"/>
          </p:nvPr>
        </p:nvSpPr>
        <p:spPr>
          <a:xfrm>
            <a:off x="4494212" y="1447802"/>
            <a:ext cx="4040188" cy="304801"/>
          </a:xfrm>
          <a:solidFill>
            <a:schemeClr val="accent5">
              <a:lumMod val="20000"/>
              <a:lumOff val="80000"/>
              <a:alpha val="39000"/>
            </a:schemeClr>
          </a:solidFill>
        </p:spPr>
        <p:txBody>
          <a:bodyPr tIns="274320" anchor="b">
            <a:noAutofit/>
          </a:bodyPr>
          <a:lstStyle>
            <a:lvl1pPr marL="0" indent="0">
              <a:buNone/>
              <a:defRPr sz="1800" b="1" cap="all" baseline="0">
                <a:solidFill>
                  <a:schemeClr val="bg2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152400" y="152400"/>
            <a:ext cx="8229600" cy="6397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8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359400" y="669600"/>
            <a:ext cx="8251200" cy="457200"/>
          </a:xfrm>
        </p:spPr>
        <p:txBody>
          <a:bodyPr>
            <a:normAutofit/>
          </a:bodyPr>
          <a:lstStyle>
            <a:lvl1pPr>
              <a:buFontTx/>
              <a:buNone/>
              <a:defRPr sz="2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1219200" y="457200"/>
            <a:ext cx="8229600" cy="6397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914400" y="974400"/>
            <a:ext cx="8251200" cy="457200"/>
          </a:xfrm>
        </p:spPr>
        <p:txBody>
          <a:bodyPr>
            <a:normAutofit/>
          </a:bodyPr>
          <a:lstStyle>
            <a:lvl1pPr>
              <a:buFontTx/>
              <a:buNone/>
              <a:defRPr sz="2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229600" cy="6397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200" y="808364"/>
            <a:ext cx="8229600" cy="50593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248400" y="6653837"/>
            <a:ext cx="2895600" cy="365125"/>
          </a:xfrm>
          <a:prstGeom prst="rect">
            <a:avLst/>
          </a:prstGeom>
        </p:spPr>
        <p:txBody>
          <a:bodyPr/>
          <a:lstStyle>
            <a:lvl1pPr algn="r">
              <a:defRPr sz="900">
                <a:solidFill>
                  <a:schemeClr val="tx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" y="6638075"/>
            <a:ext cx="2133600" cy="365125"/>
          </a:xfrm>
          <a:prstGeom prst="rect">
            <a:avLst/>
          </a:prstGeom>
        </p:spPr>
        <p:txBody>
          <a:bodyPr/>
          <a:lstStyle>
            <a:lvl1pPr algn="l">
              <a:defRPr sz="1200" b="1">
                <a:solidFill>
                  <a:schemeClr val="tx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257800" y="2895600"/>
            <a:ext cx="1219200" cy="106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Perpetua" pitchFamily="18" charset="0"/>
              <a:ea typeface="+mj-ea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10200" y="2667000"/>
            <a:ext cx="1447800" cy="13716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Perpetua" pitchFamily="18" charset="0"/>
              <a:ea typeface="+mj-ea"/>
              <a:cs typeface="+mj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61" r:id="rId6"/>
    <p:sldLayoutId id="2147483662" r:id="rId7"/>
    <p:sldLayoutId id="2147483653" r:id="rId8"/>
    <p:sldLayoutId id="2147483654" r:id="rId9"/>
    <p:sldLayoutId id="2147483655" r:id="rId10"/>
    <p:sldLayoutId id="2147483656" r:id="rId11"/>
    <p:sldLayoutId id="2147483664" r:id="rId12"/>
    <p:sldLayoutId id="2147483657" r:id="rId13"/>
    <p:sldLayoutId id="2147483658" r:id="rId14"/>
    <p:sldLayoutId id="2147483659" r:id="rId15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Clr>
          <a:schemeClr val="bg1">
            <a:lumMod val="95000"/>
          </a:schemeClr>
        </a:buClr>
        <a:buFont typeface="Arial" pitchFamily="34" charset="0"/>
        <a:buChar char="•"/>
        <a:defRPr sz="3600" b="1" kern="1200" baseline="0">
          <a:solidFill>
            <a:schemeClr val="bg1"/>
          </a:solidFill>
          <a:latin typeface="+mj-lt"/>
          <a:ea typeface="+mj-ea"/>
          <a:cs typeface="Segoe UI" pitchFamily="34" charset="0"/>
        </a:defRPr>
      </a:lvl1pPr>
    </p:titleStyle>
    <p:bodyStyle>
      <a:lvl1pPr marL="173038" indent="-173038" algn="l" defTabSz="914400" rtl="0" eaLnBrk="1" latinLnBrk="0" hangingPunct="1">
        <a:lnSpc>
          <a:spcPct val="100000"/>
        </a:lnSpc>
        <a:spcBef>
          <a:spcPct val="20000"/>
        </a:spcBef>
        <a:buClr>
          <a:schemeClr val="bg1">
            <a:lumMod val="95000"/>
          </a:schemeClr>
        </a:buClr>
        <a:buSzPct val="70000"/>
        <a:buFont typeface="Arial" pitchFamily="34" charset="0"/>
        <a:buChar char="•"/>
        <a:defRPr sz="3200" kern="1200">
          <a:solidFill>
            <a:schemeClr val="bg1"/>
          </a:solidFill>
          <a:latin typeface="+mn-lt"/>
          <a:ea typeface="+mn-ea"/>
          <a:cs typeface="Segoe UI" pitchFamily="34" charset="0"/>
        </a:defRPr>
      </a:lvl1pPr>
      <a:lvl2pPr marL="627063" indent="-169863" algn="l" defTabSz="914400" rtl="0" eaLnBrk="1" latinLnBrk="0" hangingPunct="1">
        <a:lnSpc>
          <a:spcPct val="100000"/>
        </a:lnSpc>
        <a:spcBef>
          <a:spcPct val="20000"/>
        </a:spcBef>
        <a:buClr>
          <a:schemeClr val="bg1">
            <a:lumMod val="95000"/>
          </a:schemeClr>
        </a:buClr>
        <a:buSzPct val="70000"/>
        <a:buFont typeface="Arial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Segoe UI" pitchFamily="34" charset="0"/>
        </a:defRPr>
      </a:lvl2pPr>
      <a:lvl3pPr marL="1030288" indent="-115888" algn="l" defTabSz="914400" rtl="0" eaLnBrk="1" latinLnBrk="0" hangingPunct="1">
        <a:lnSpc>
          <a:spcPct val="100000"/>
        </a:lnSpc>
        <a:spcBef>
          <a:spcPct val="20000"/>
        </a:spcBef>
        <a:buClr>
          <a:schemeClr val="bg1">
            <a:lumMod val="95000"/>
          </a:schemeClr>
        </a:buClr>
        <a:buSzPct val="70000"/>
        <a:buFont typeface="Arial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Segoe UI" pitchFamily="34" charset="0"/>
        </a:defRPr>
      </a:lvl3pPr>
      <a:lvl4pPr marL="1482725" indent="-111125" algn="l" defTabSz="914400" rtl="0" eaLnBrk="1" latinLnBrk="0" hangingPunct="1">
        <a:lnSpc>
          <a:spcPct val="100000"/>
        </a:lnSpc>
        <a:spcBef>
          <a:spcPct val="20000"/>
        </a:spcBef>
        <a:buClr>
          <a:schemeClr val="bg1">
            <a:lumMod val="95000"/>
          </a:schemeClr>
        </a:buClr>
        <a:buSzPct val="70000"/>
        <a:buFont typeface="Arial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Segoe UI" pitchFamily="34" charset="0"/>
        </a:defRPr>
      </a:lvl4pPr>
      <a:lvl5pPr marL="1944688" indent="-115888" algn="l" defTabSz="914400" rtl="0" eaLnBrk="1" latinLnBrk="0" hangingPunct="1">
        <a:lnSpc>
          <a:spcPct val="100000"/>
        </a:lnSpc>
        <a:spcBef>
          <a:spcPct val="20000"/>
        </a:spcBef>
        <a:buClr>
          <a:schemeClr val="bg1">
            <a:lumMod val="95000"/>
          </a:schemeClr>
        </a:buClr>
        <a:buSzPct val="70000"/>
        <a:buFont typeface="Arial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Segoe UI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5576" y="620688"/>
            <a:ext cx="7844408" cy="1724521"/>
          </a:xfrm>
        </p:spPr>
        <p:txBody>
          <a:bodyPr/>
          <a:lstStyle/>
          <a:p>
            <a:r>
              <a:rPr lang="id-ID" cap="all" dirty="0"/>
              <a:t>tingkat Partisipasi mahasiswa mengikuti lembaga dakwah fakultas (LDF</a:t>
            </a:r>
            <a:r>
              <a:rPr lang="id-ID" cap="all" dirty="0" smtClean="0"/>
              <a:t>)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7584" y="2924944"/>
            <a:ext cx="7753800" cy="1752600"/>
          </a:xfrm>
        </p:spPr>
        <p:txBody>
          <a:bodyPr/>
          <a:lstStyle/>
          <a:p>
            <a:r>
              <a:rPr lang="id-ID" b="1" cap="all" dirty="0"/>
              <a:t>Studi kasus mahasiswa teknik industri FTI uii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012160" y="6093296"/>
            <a:ext cx="2827040" cy="52770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85000" lnSpcReduction="10000"/>
          </a:bodyPr>
          <a:lstStyle/>
          <a:p>
            <a:pPr>
              <a:spcBef>
                <a:spcPct val="0"/>
              </a:spcBef>
            </a:pPr>
            <a:r>
              <a:rPr lang="en-US" sz="2400" dirty="0" smtClean="0"/>
              <a:t>By</a:t>
            </a:r>
            <a:r>
              <a:rPr lang="id-ID" sz="2400" dirty="0" smtClean="0"/>
              <a:t> muhammad ulil albab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Perpetua" pitchFamily="18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>
          <a:xfrm>
            <a:off x="1403648" y="1412776"/>
            <a:ext cx="7499176" cy="4501479"/>
          </a:xfrm>
        </p:spPr>
        <p:txBody>
          <a:bodyPr>
            <a:noAutofit/>
          </a:bodyPr>
          <a:lstStyle/>
          <a:p>
            <a:pPr lvl="0"/>
            <a:r>
              <a:rPr lang="id-ID" sz="2800" dirty="0"/>
              <a:t>Minat mahasiswa untuk mempelajari islam sangat tinggi</a:t>
            </a:r>
          </a:p>
          <a:p>
            <a:pPr lvl="0"/>
            <a:r>
              <a:rPr lang="id-ID" sz="2800" dirty="0" smtClean="0"/>
              <a:t>Mahasiswa </a:t>
            </a:r>
            <a:r>
              <a:rPr lang="id-ID" sz="2800" dirty="0"/>
              <a:t>lebih senang berdiskusi islam dengan teman sebaya</a:t>
            </a:r>
          </a:p>
          <a:p>
            <a:pPr lvl="0"/>
            <a:r>
              <a:rPr lang="id-ID" sz="2800" dirty="0"/>
              <a:t>Keinginan yang besar dari para mahasiswa untuk menjadikan islam sebagai rahmat bagi semesta alam</a:t>
            </a:r>
          </a:p>
          <a:p>
            <a:pPr lvl="0"/>
            <a:r>
              <a:rPr lang="id-ID" sz="2800" dirty="0"/>
              <a:t>Perlu dukungan dari berbagai pihak untuk mendukung aktifitas dakwah yang khususnya berada dilingkungan fakultas </a:t>
            </a:r>
            <a:endParaRPr lang="en-US" sz="2800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52400" y="152400"/>
            <a:ext cx="8452048" cy="1044352"/>
          </a:xfrm>
        </p:spPr>
        <p:txBody>
          <a:bodyPr/>
          <a:lstStyle/>
          <a:p>
            <a:pPr>
              <a:buNone/>
            </a:pPr>
            <a:r>
              <a:rPr lang="id-ID" sz="4800" dirty="0" smtClean="0"/>
              <a:t>Kesimpulan</a:t>
            </a:r>
            <a:endParaRPr lang="en-US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D:\Private\My Pictures\War\zulfiqar_by_porsche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133256"/>
            <a:ext cx="9198635" cy="1724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C:\Documents and Settings\Felix Siauw\My Documents\My Pictures\800px-Flag_of_Jihad.svg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68559" y="285546"/>
            <a:ext cx="7461515" cy="4822004"/>
          </a:xfrm>
          <a:prstGeom prst="rect">
            <a:avLst/>
          </a:prstGeom>
          <a:noFill/>
        </p:spPr>
      </p:pic>
      <p:sp>
        <p:nvSpPr>
          <p:cNvPr id="9" name="Rectangle 25"/>
          <p:cNvSpPr>
            <a:spLocks noChangeArrowheads="1"/>
          </p:cNvSpPr>
          <p:nvPr/>
        </p:nvSpPr>
        <p:spPr bwMode="auto">
          <a:xfrm>
            <a:off x="868559" y="2169785"/>
            <a:ext cx="7231833" cy="2967608"/>
          </a:xfrm>
          <a:prstGeom prst="rect">
            <a:avLst/>
          </a:prstGeom>
          <a:solidFill>
            <a:schemeClr val="tx1">
              <a:alpha val="49803"/>
            </a:schemeClr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r>
              <a:rPr lang="id-ID" sz="5400" dirty="0" smtClean="0">
                <a:solidFill>
                  <a:schemeClr val="bg1"/>
                </a:solidFill>
                <a:latin typeface="Impact" pitchFamily="34" charset="0"/>
              </a:rPr>
              <a:t>Bersatu, Bergerak Tegakkan Ideologi Islam</a:t>
            </a:r>
            <a:endParaRPr lang="en-US" sz="5400" dirty="0">
              <a:solidFill>
                <a:schemeClr val="bg1"/>
              </a:solidFill>
              <a:latin typeface="Impac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8696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914400" y="0"/>
            <a:ext cx="10972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Rectangle 2"/>
          <p:cNvSpPr/>
          <p:nvPr/>
        </p:nvSpPr>
        <p:spPr>
          <a:xfrm>
            <a:off x="-900359" y="476672"/>
            <a:ext cx="10972800" cy="1332673"/>
          </a:xfrm>
          <a:prstGeom prst="rect">
            <a:avLst/>
          </a:prstGeom>
          <a:solidFill>
            <a:schemeClr val="bg1">
              <a:alpha val="22000"/>
            </a:schemeClr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1097183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8592" algn="l" defTabSz="1097183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97183" algn="l" defTabSz="1097183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45775" algn="l" defTabSz="1097183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94366" algn="l" defTabSz="1097183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42960" algn="l" defTabSz="1097183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91552" algn="l" defTabSz="1097183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40144" algn="l" defTabSz="1097183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88735" algn="l" defTabSz="1097183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sz="2000" dirty="0" smtClean="0"/>
              <a:t>Dan Kami </a:t>
            </a:r>
            <a:r>
              <a:rPr lang="en-US" sz="2000" dirty="0" err="1" smtClean="0"/>
              <a:t>telah</a:t>
            </a:r>
            <a:r>
              <a:rPr lang="en-US" sz="2000" dirty="0" smtClean="0"/>
              <a:t> </a:t>
            </a:r>
            <a:r>
              <a:rPr lang="en-US" sz="2000" dirty="0" err="1" smtClean="0"/>
              <a:t>menunjukkan</a:t>
            </a:r>
            <a:r>
              <a:rPr lang="en-US" sz="2000" dirty="0" smtClean="0"/>
              <a:t> </a:t>
            </a:r>
            <a:r>
              <a:rPr lang="en-US" sz="2000" dirty="0" err="1" smtClean="0"/>
              <a:t>kepadanya</a:t>
            </a:r>
            <a:r>
              <a:rPr lang="en-US" sz="2000" dirty="0" smtClean="0"/>
              <a:t> </a:t>
            </a:r>
            <a:r>
              <a:rPr lang="en-US" sz="2000" dirty="0" err="1" smtClean="0"/>
              <a:t>dua</a:t>
            </a:r>
            <a:r>
              <a:rPr lang="en-US" sz="2000" dirty="0" smtClean="0"/>
              <a:t> </a:t>
            </a:r>
            <a:r>
              <a:rPr lang="en-US" sz="2000" dirty="0" err="1" smtClean="0"/>
              <a:t>jalan</a:t>
            </a:r>
            <a:endParaRPr lang="en-US" sz="2000" dirty="0" smtClean="0"/>
          </a:p>
          <a:p>
            <a:pPr algn="ctr">
              <a:lnSpc>
                <a:spcPct val="130000"/>
              </a:lnSpc>
            </a:pPr>
            <a:r>
              <a:rPr lang="en-US" sz="2000" dirty="0" err="1" smtClean="0"/>
              <a:t>Tetapi</a:t>
            </a:r>
            <a:r>
              <a:rPr lang="en-US" sz="2000" dirty="0" smtClean="0"/>
              <a:t> </a:t>
            </a:r>
            <a:r>
              <a:rPr lang="en-US" sz="2000" dirty="0" err="1" smtClean="0"/>
              <a:t>dia</a:t>
            </a:r>
            <a:r>
              <a:rPr lang="en-US" sz="2000" dirty="0" smtClean="0"/>
              <a:t> </a:t>
            </a:r>
            <a:r>
              <a:rPr lang="en-US" sz="2000" dirty="0" err="1" smtClean="0"/>
              <a:t>tiada</a:t>
            </a:r>
            <a:r>
              <a:rPr lang="en-US" sz="2000" dirty="0" smtClean="0"/>
              <a:t> </a:t>
            </a:r>
            <a:r>
              <a:rPr lang="en-US" sz="2000" dirty="0" err="1" smtClean="0"/>
              <a:t>menempuh</a:t>
            </a:r>
            <a:r>
              <a:rPr lang="en-US" sz="2000" dirty="0" smtClean="0"/>
              <a:t> </a:t>
            </a:r>
            <a:r>
              <a:rPr lang="en-US" sz="2000" dirty="0" err="1" smtClean="0"/>
              <a:t>jalan</a:t>
            </a:r>
            <a:r>
              <a:rPr lang="en-US" sz="2000" dirty="0" smtClean="0"/>
              <a:t> yang </a:t>
            </a:r>
            <a:r>
              <a:rPr lang="en-US" sz="2000" dirty="0" err="1" smtClean="0"/>
              <a:t>mendaki</a:t>
            </a:r>
            <a:r>
              <a:rPr lang="en-US" sz="2000" dirty="0" smtClean="0"/>
              <a:t> </a:t>
            </a:r>
            <a:r>
              <a:rPr lang="en-US" sz="2000" dirty="0" err="1" smtClean="0"/>
              <a:t>lagi</a:t>
            </a:r>
            <a:r>
              <a:rPr lang="en-US" sz="2000" dirty="0" smtClean="0"/>
              <a:t> </a:t>
            </a:r>
            <a:r>
              <a:rPr lang="en-US" sz="2000" dirty="0" err="1" smtClean="0"/>
              <a:t>sukar</a:t>
            </a:r>
            <a:endParaRPr lang="en-US" sz="2000" dirty="0" smtClean="0"/>
          </a:p>
          <a:p>
            <a:pPr algn="ctr">
              <a:lnSpc>
                <a:spcPct val="130000"/>
              </a:lnSpc>
            </a:pPr>
            <a:r>
              <a:rPr lang="en-US" sz="2000" b="1" dirty="0" smtClean="0">
                <a:latin typeface="+mj-lt"/>
              </a:rPr>
              <a:t>(TQS al </a:t>
            </a:r>
            <a:r>
              <a:rPr lang="en-US" sz="2000" b="1" dirty="0" err="1" smtClean="0">
                <a:latin typeface="+mj-lt"/>
              </a:rPr>
              <a:t>Baqarah</a:t>
            </a:r>
            <a:r>
              <a:rPr lang="en-US" sz="2000" b="1" dirty="0" smtClean="0">
                <a:latin typeface="+mj-lt"/>
              </a:rPr>
              <a:t> [90] : 10)</a:t>
            </a:r>
            <a:endParaRPr lang="en-US" sz="2000" b="1" dirty="0">
              <a:latin typeface="+mj-lt"/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-900359" y="1997497"/>
            <a:ext cx="10972800" cy="68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defPPr>
              <a:defRPr lang="en-US"/>
            </a:defPPr>
            <a:lvl1pPr marL="0" algn="l" defTabSz="1097183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8592" algn="l" defTabSz="1097183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97183" algn="l" defTabSz="1097183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45775" algn="l" defTabSz="1097183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94366" algn="l" defTabSz="1097183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42960" algn="l" defTabSz="1097183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91552" algn="l" defTabSz="1097183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40144" algn="l" defTabSz="1097183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88735" algn="l" defTabSz="1097183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000" dirty="0" smtClean="0">
                <a:solidFill>
                  <a:schemeClr val="bg1"/>
                </a:solidFill>
                <a:latin typeface="Impact" pitchFamily="34" charset="0"/>
              </a:rPr>
              <a:t>life is </a:t>
            </a:r>
            <a:r>
              <a:rPr lang="en-US" sz="4000" dirty="0" err="1" smtClean="0">
                <a:solidFill>
                  <a:schemeClr val="bg1"/>
                </a:solidFill>
                <a:latin typeface="Impact" pitchFamily="34" charset="0"/>
              </a:rPr>
              <a:t>cho</a:t>
            </a:r>
            <a:r>
              <a:rPr lang="id-ID" sz="4000" dirty="0" smtClean="0">
                <a:solidFill>
                  <a:schemeClr val="bg1"/>
                </a:solidFill>
                <a:latin typeface="Impact" pitchFamily="34" charset="0"/>
              </a:rPr>
              <a:t>i</a:t>
            </a:r>
            <a:r>
              <a:rPr lang="en-US" sz="4000" dirty="0" err="1" smtClean="0">
                <a:solidFill>
                  <a:schemeClr val="bg1"/>
                </a:solidFill>
                <a:latin typeface="Impact" pitchFamily="34" charset="0"/>
              </a:rPr>
              <a:t>ce</a:t>
            </a:r>
            <a:r>
              <a:rPr lang="en-US" sz="4000" dirty="0" smtClean="0">
                <a:solidFill>
                  <a:schemeClr val="bg1"/>
                </a:solidFill>
                <a:latin typeface="Impact" pitchFamily="34" charset="0"/>
              </a:rPr>
              <a:t>, so which one will we take?</a:t>
            </a:r>
            <a:endParaRPr lang="en-US" sz="4000" dirty="0">
              <a:solidFill>
                <a:schemeClr val="bg1"/>
              </a:solidFill>
              <a:latin typeface="Impac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3162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8317432" y="1497905"/>
            <a:ext cx="7704856" cy="4824536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id-ID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Perpetua" pitchFamily="18" charset="0"/>
              <a:ea typeface="+mj-ea"/>
              <a:cs typeface="+mj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552" y="548680"/>
            <a:ext cx="8352928" cy="54006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</a:pPr>
            <a:endParaRPr kumimoji="0" lang="id-ID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Perpetua" pitchFamily="18" charset="0"/>
              <a:ea typeface="+mj-ea"/>
              <a:cs typeface="+mj-cs"/>
            </a:endParaRPr>
          </a:p>
        </p:txBody>
      </p:sp>
      <p:sp>
        <p:nvSpPr>
          <p:cNvPr id="5" name="Text Placeholder 2"/>
          <p:cNvSpPr txBox="1">
            <a:spLocks/>
          </p:cNvSpPr>
          <p:nvPr/>
        </p:nvSpPr>
        <p:spPr>
          <a:xfrm>
            <a:off x="709165" y="50614"/>
            <a:ext cx="7772400" cy="996131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173038" indent="-173038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bg1">
                  <a:lumMod val="95000"/>
                </a:schemeClr>
              </a:buClr>
              <a:buSzPct val="70000"/>
              <a:buFont typeface="Arial" pitchFamily="34" charset="0"/>
              <a:buChar char="•"/>
              <a:defRPr sz="3200" kern="1200">
                <a:solidFill>
                  <a:schemeClr val="bg1"/>
                </a:solidFill>
                <a:latin typeface="+mn-lt"/>
                <a:ea typeface="+mn-ea"/>
                <a:cs typeface="Segoe UI" pitchFamily="34" charset="0"/>
              </a:defRPr>
            </a:lvl1pPr>
            <a:lvl2pPr marL="627063" indent="-169863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bg1">
                  <a:lumMod val="95000"/>
                </a:schemeClr>
              </a:buClr>
              <a:buSzPct val="70000"/>
              <a:buFont typeface="Arial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Segoe UI" pitchFamily="34" charset="0"/>
              </a:defRPr>
            </a:lvl2pPr>
            <a:lvl3pPr marL="1030288" indent="-115888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bg1">
                  <a:lumMod val="95000"/>
                </a:schemeClr>
              </a:buClr>
              <a:buSzPct val="70000"/>
              <a:buFont typeface="Arial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Segoe UI" pitchFamily="34" charset="0"/>
              </a:defRPr>
            </a:lvl3pPr>
            <a:lvl4pPr marL="1482725" indent="-111125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bg1">
                  <a:lumMod val="95000"/>
                </a:schemeClr>
              </a:buClr>
              <a:buSzPct val="70000"/>
              <a:buFont typeface="Arial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Segoe UI" pitchFamily="34" charset="0"/>
              </a:defRPr>
            </a:lvl4pPr>
            <a:lvl5pPr marL="1944688" indent="-115888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bg1">
                  <a:lumMod val="95000"/>
                </a:schemeClr>
              </a:buClr>
              <a:buSzPct val="70000"/>
              <a:buFont typeface="Arial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Segoe UI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id-ID" sz="6000" dirty="0"/>
          </a:p>
        </p:txBody>
      </p:sp>
      <p:pic>
        <p:nvPicPr>
          <p:cNvPr id="7" name="Picture 2" descr="C:\Documents and Settings\Felix Siauw\My Documents\My Pictures\islamic unity\Jamiat_by_Wallahi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81777" y="0"/>
            <a:ext cx="10995586" cy="659735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3491880" y="2420888"/>
            <a:ext cx="4989685" cy="2448272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id-ID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Perpetua" pitchFamily="18" charset="0"/>
              <a:ea typeface="+mj-ea"/>
              <a:cs typeface="+mj-cs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699792" y="201761"/>
            <a:ext cx="6840759" cy="129614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55000" lnSpcReduction="20000"/>
          </a:bodyPr>
          <a:lstStyle/>
          <a:p>
            <a:pPr>
              <a:spcBef>
                <a:spcPct val="0"/>
              </a:spcBef>
            </a:pPr>
            <a:endParaRPr lang="id-ID" sz="54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spcBef>
                <a:spcPct val="0"/>
              </a:spcBef>
            </a:pPr>
            <a:r>
              <a:rPr lang="id-ID" sz="1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LATAR </a:t>
            </a:r>
            <a:r>
              <a:rPr lang="id-ID" sz="1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BELAKANG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id-ID" sz="5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Perpetua" pitchFamily="18" charset="0"/>
              <a:ea typeface="+mj-ea"/>
              <a:cs typeface="+mj-cs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331640" y="2132856"/>
            <a:ext cx="7812360" cy="4032448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id-ID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Perpetua" pitchFamily="18" charset="0"/>
              <a:ea typeface="+mj-ea"/>
              <a:cs typeface="+mj-cs"/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107505" y="1839420"/>
            <a:ext cx="9145016" cy="4154984"/>
          </a:xfrm>
          <a:prstGeom prst="rect">
            <a:avLst/>
          </a:prstGeom>
          <a:solidFill>
            <a:srgbClr val="FFFFFF">
              <a:alpha val="75000"/>
            </a:srgb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571500" indent="-571500">
              <a:buFont typeface="Arial" pitchFamily="34" charset="0"/>
              <a:buChar char="•"/>
            </a:pPr>
            <a:r>
              <a:rPr lang="id-ID" sz="4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Dakwah </a:t>
            </a:r>
            <a:r>
              <a:rPr lang="id-ID" sz="4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sendiri merupakan suatu kewajiban bagi setiap kaum muslimin</a:t>
            </a:r>
          </a:p>
          <a:p>
            <a:pPr marL="571500" indent="-571500">
              <a:buFont typeface="Arial" pitchFamily="34" charset="0"/>
              <a:buChar char="•"/>
            </a:pPr>
            <a:r>
              <a:rPr lang="id-ID" sz="4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Mahasiswa sebagai agen perubahan demi kembalinya kemuliaan Islam</a:t>
            </a:r>
          </a:p>
          <a:p>
            <a:pPr>
              <a:spcBef>
                <a:spcPct val="0"/>
              </a:spcBef>
            </a:pPr>
            <a:endParaRPr lang="id-ID" sz="4400" dirty="0">
              <a:solidFill>
                <a:schemeClr val="tx1">
                  <a:lumMod val="95000"/>
                  <a:lumOff val="5000"/>
                </a:schemeClr>
              </a:solidFill>
              <a:latin typeface="Perpet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3257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764704"/>
            <a:ext cx="7704856" cy="4824536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id-ID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Perpetua" pitchFamily="18" charset="0"/>
              <a:ea typeface="+mj-ea"/>
              <a:cs typeface="+mj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552" y="548680"/>
            <a:ext cx="8352928" cy="54006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</a:pPr>
            <a:endParaRPr kumimoji="0" lang="id-ID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Perpetua" pitchFamily="18" charset="0"/>
              <a:ea typeface="+mj-ea"/>
              <a:cs typeface="+mj-cs"/>
            </a:endParaRPr>
          </a:p>
        </p:txBody>
      </p:sp>
      <p:sp>
        <p:nvSpPr>
          <p:cNvPr id="5" name="Text Placeholder 2"/>
          <p:cNvSpPr txBox="1">
            <a:spLocks/>
          </p:cNvSpPr>
          <p:nvPr/>
        </p:nvSpPr>
        <p:spPr>
          <a:xfrm>
            <a:off x="683568" y="404664"/>
            <a:ext cx="7772400" cy="996131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173038" indent="-173038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bg1">
                  <a:lumMod val="95000"/>
                </a:schemeClr>
              </a:buClr>
              <a:buSzPct val="70000"/>
              <a:buFont typeface="Arial" pitchFamily="34" charset="0"/>
              <a:buChar char="•"/>
              <a:defRPr sz="3200" kern="1200">
                <a:solidFill>
                  <a:schemeClr val="bg1"/>
                </a:solidFill>
                <a:latin typeface="+mn-lt"/>
                <a:ea typeface="+mn-ea"/>
                <a:cs typeface="Segoe UI" pitchFamily="34" charset="0"/>
              </a:defRPr>
            </a:lvl1pPr>
            <a:lvl2pPr marL="627063" indent="-169863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bg1">
                  <a:lumMod val="95000"/>
                </a:schemeClr>
              </a:buClr>
              <a:buSzPct val="70000"/>
              <a:buFont typeface="Arial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Segoe UI" pitchFamily="34" charset="0"/>
              </a:defRPr>
            </a:lvl2pPr>
            <a:lvl3pPr marL="1030288" indent="-115888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bg1">
                  <a:lumMod val="95000"/>
                </a:schemeClr>
              </a:buClr>
              <a:buSzPct val="70000"/>
              <a:buFont typeface="Arial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Segoe UI" pitchFamily="34" charset="0"/>
              </a:defRPr>
            </a:lvl3pPr>
            <a:lvl4pPr marL="1482725" indent="-111125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bg1">
                  <a:lumMod val="95000"/>
                </a:schemeClr>
              </a:buClr>
              <a:buSzPct val="70000"/>
              <a:buFont typeface="Arial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Segoe UI" pitchFamily="34" charset="0"/>
              </a:defRPr>
            </a:lvl4pPr>
            <a:lvl5pPr marL="1944688" indent="-115888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bg1">
                  <a:lumMod val="95000"/>
                </a:schemeClr>
              </a:buClr>
              <a:buSzPct val="70000"/>
              <a:buFont typeface="Arial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Segoe UI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id-ID" sz="6000" b="1" dirty="0"/>
              <a:t>Perumusan Masalah</a:t>
            </a:r>
            <a:endParaRPr lang="id-ID" sz="6000" dirty="0"/>
          </a:p>
        </p:txBody>
      </p:sp>
      <p:sp>
        <p:nvSpPr>
          <p:cNvPr id="6" name="Rectangle 5"/>
          <p:cNvSpPr/>
          <p:nvPr/>
        </p:nvSpPr>
        <p:spPr>
          <a:xfrm>
            <a:off x="519349" y="1450929"/>
            <a:ext cx="820891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buFont typeface="Arial" pitchFamily="34" charset="0"/>
              <a:buChar char="•"/>
            </a:pPr>
            <a:r>
              <a:rPr lang="id-ID" sz="4400" dirty="0" smtClean="0">
                <a:solidFill>
                  <a:schemeClr val="bg1"/>
                </a:solidFill>
              </a:rPr>
              <a:t>Bagaimana </a:t>
            </a:r>
            <a:r>
              <a:rPr lang="id-ID" sz="4400" dirty="0">
                <a:solidFill>
                  <a:schemeClr val="bg1"/>
                </a:solidFill>
              </a:rPr>
              <a:t>tingkat partisipasi mahasiswa ikut Lembaga Dakwah FAKULTAS (LDF)</a:t>
            </a:r>
          </a:p>
        </p:txBody>
      </p:sp>
      <p:pic>
        <p:nvPicPr>
          <p:cNvPr id="7" name="Picture 2" descr="C:\Documents and Settings\Felix Siauw\My Documents\My Pictures\islamic unity\bakri-coup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74572" y="5144186"/>
            <a:ext cx="4269429" cy="17138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C:\Documents and Settings\Felix Siauw\My Documents\My Pictures\islamic unity\bakri-coup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5198" y="5144186"/>
            <a:ext cx="5089870" cy="17138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95708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764704"/>
            <a:ext cx="7704856" cy="4824536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id-ID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Perpetua" pitchFamily="18" charset="0"/>
              <a:ea typeface="+mj-ea"/>
              <a:cs typeface="+mj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552" y="548680"/>
            <a:ext cx="8352928" cy="54006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</a:pPr>
            <a:endParaRPr kumimoji="0" lang="id-ID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Perpetua" pitchFamily="18" charset="0"/>
              <a:ea typeface="+mj-ea"/>
              <a:cs typeface="+mj-cs"/>
            </a:endParaRPr>
          </a:p>
        </p:txBody>
      </p:sp>
      <p:pic>
        <p:nvPicPr>
          <p:cNvPr id="7" name="Picture 3" descr="C:\Documents and Settings\Felix Siauw\My Documents\My Pictures\islamic unity\KhlafahSolution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80189" y="-48447"/>
            <a:ext cx="9252520" cy="7502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619672" y="168645"/>
            <a:ext cx="6768752" cy="1512168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id-ID" sz="8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erpetua" pitchFamily="18" charset="0"/>
                <a:ea typeface="+mj-ea"/>
                <a:cs typeface="+mj-cs"/>
              </a:rPr>
              <a:t>Tujuan Penelitian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99592" y="1680813"/>
            <a:ext cx="7488832" cy="462850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id-ID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Perpetua" pitchFamily="18" charset="0"/>
              <a:ea typeface="+mj-ea"/>
              <a:cs typeface="+mj-cs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373697" y="1886796"/>
            <a:ext cx="8540621" cy="4216539"/>
          </a:xfrm>
          <a:prstGeom prst="rect">
            <a:avLst/>
          </a:prstGeom>
          <a:solidFill>
            <a:schemeClr val="tx1">
              <a:alpha val="7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571500" indent="-571500">
              <a:buFont typeface="Arial" pitchFamily="34" charset="0"/>
              <a:buChar char="•"/>
            </a:pPr>
            <a:r>
              <a:rPr lang="id-ID" sz="4800" dirty="0">
                <a:solidFill>
                  <a:schemeClr val="bg1"/>
                </a:solidFill>
              </a:rPr>
              <a:t>Mengetahui tingkat partisipasi mahasiswa</a:t>
            </a:r>
          </a:p>
          <a:p>
            <a:pPr marL="571500" indent="-571500">
              <a:buFont typeface="Arial" pitchFamily="34" charset="0"/>
              <a:buChar char="•"/>
            </a:pPr>
            <a:r>
              <a:rPr lang="id-ID" sz="4800" dirty="0">
                <a:solidFill>
                  <a:schemeClr val="bg1"/>
                </a:solidFill>
              </a:rPr>
              <a:t>Merumuskan arah dan tujuan selanjutnya dalam aktifitas dakwah</a:t>
            </a:r>
          </a:p>
          <a:p>
            <a:pPr>
              <a:spcBef>
                <a:spcPct val="0"/>
              </a:spcBef>
            </a:pPr>
            <a:endParaRPr lang="id-ID" sz="2800" dirty="0">
              <a:latin typeface="Perpet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3059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764704"/>
            <a:ext cx="7704856" cy="4824536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id-ID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Perpetua" pitchFamily="18" charset="0"/>
              <a:ea typeface="+mj-ea"/>
              <a:cs typeface="+mj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552" y="548680"/>
            <a:ext cx="8352928" cy="54006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</a:pPr>
            <a:endParaRPr kumimoji="0" lang="id-ID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Perpetua" pitchFamily="18" charset="0"/>
              <a:ea typeface="+mj-ea"/>
              <a:cs typeface="+mj-cs"/>
            </a:endParaRPr>
          </a:p>
        </p:txBody>
      </p:sp>
      <p:sp>
        <p:nvSpPr>
          <p:cNvPr id="5" name="Text Placeholder 2"/>
          <p:cNvSpPr txBox="1">
            <a:spLocks/>
          </p:cNvSpPr>
          <p:nvPr/>
        </p:nvSpPr>
        <p:spPr>
          <a:xfrm>
            <a:off x="-2484784" y="291231"/>
            <a:ext cx="7772400" cy="996131"/>
          </a:xfrm>
          <a:prstGeom prst="rect">
            <a:avLst/>
          </a:prstGeom>
        </p:spPr>
        <p:txBody>
          <a:bodyPr>
            <a:noAutofit/>
          </a:bodyPr>
          <a:lstStyle>
            <a:lvl1pPr marL="173038" indent="-173038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bg1">
                  <a:lumMod val="95000"/>
                </a:schemeClr>
              </a:buClr>
              <a:buSzPct val="70000"/>
              <a:buFont typeface="Arial" pitchFamily="34" charset="0"/>
              <a:buChar char="•"/>
              <a:defRPr sz="3200" kern="1200">
                <a:solidFill>
                  <a:schemeClr val="bg1"/>
                </a:solidFill>
                <a:latin typeface="+mn-lt"/>
                <a:ea typeface="+mn-ea"/>
                <a:cs typeface="Segoe UI" pitchFamily="34" charset="0"/>
              </a:defRPr>
            </a:lvl1pPr>
            <a:lvl2pPr marL="627063" indent="-169863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bg1">
                  <a:lumMod val="95000"/>
                </a:schemeClr>
              </a:buClr>
              <a:buSzPct val="70000"/>
              <a:buFont typeface="Arial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Segoe UI" pitchFamily="34" charset="0"/>
              </a:defRPr>
            </a:lvl2pPr>
            <a:lvl3pPr marL="1030288" indent="-115888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bg1">
                  <a:lumMod val="95000"/>
                </a:schemeClr>
              </a:buClr>
              <a:buSzPct val="70000"/>
              <a:buFont typeface="Arial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Segoe UI" pitchFamily="34" charset="0"/>
              </a:defRPr>
            </a:lvl3pPr>
            <a:lvl4pPr marL="1482725" indent="-111125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bg1">
                  <a:lumMod val="95000"/>
                </a:schemeClr>
              </a:buClr>
              <a:buSzPct val="70000"/>
              <a:buFont typeface="Arial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Segoe UI" pitchFamily="34" charset="0"/>
              </a:defRPr>
            </a:lvl4pPr>
            <a:lvl5pPr marL="1944688" indent="-115888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bg1">
                  <a:lumMod val="95000"/>
                </a:schemeClr>
              </a:buClr>
              <a:buSzPct val="70000"/>
              <a:buFont typeface="Arial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Segoe UI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 sz="2400" dirty="0"/>
          </a:p>
        </p:txBody>
      </p:sp>
      <p:sp>
        <p:nvSpPr>
          <p:cNvPr id="6" name="Rectangle 5"/>
          <p:cNvSpPr/>
          <p:nvPr/>
        </p:nvSpPr>
        <p:spPr>
          <a:xfrm>
            <a:off x="-3220603" y="1287362"/>
            <a:ext cx="82089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buFont typeface="+mj-lt"/>
              <a:buAutoNum type="arabicPeriod"/>
            </a:pPr>
            <a:endParaRPr lang="id-ID" sz="2800" dirty="0" smtClean="0">
              <a:solidFill>
                <a:schemeClr val="bg1"/>
              </a:solidFill>
            </a:endParaRPr>
          </a:p>
        </p:txBody>
      </p:sp>
      <p:pic>
        <p:nvPicPr>
          <p:cNvPr id="7" name="Picture 2" descr="C:\Documents and Settings\Felix Siauw\My Documents\Kirim GUS\800px-Learning_Arabic_calligraphy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1963973" y="0"/>
            <a:ext cx="6048672" cy="1584176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lvl="0"/>
            <a:endParaRPr lang="id-ID" sz="6600" b="1" dirty="0" smtClean="0"/>
          </a:p>
          <a:p>
            <a:pPr lvl="0"/>
            <a:r>
              <a:rPr lang="id-ID" sz="6600" b="1" dirty="0" smtClean="0"/>
              <a:t>DAKWAH</a:t>
            </a:r>
            <a:endParaRPr lang="id-ID" sz="6600" dirty="0"/>
          </a:p>
          <a:p>
            <a:endParaRPr lang="id-ID" sz="3200" dirty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id-ID" sz="6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Perpetua" pitchFamily="18" charset="0"/>
              <a:ea typeface="+mj-ea"/>
              <a:cs typeface="+mj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27784" y="2348880"/>
            <a:ext cx="5384861" cy="2592288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id-ID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Perpetua" pitchFamily="18" charset="0"/>
              <a:ea typeface="+mj-ea"/>
              <a:cs typeface="+mj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55576" y="1268760"/>
            <a:ext cx="8136904" cy="5472608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id-ID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Perpetua" pitchFamily="18" charset="0"/>
              <a:ea typeface="+mj-ea"/>
              <a:cs typeface="+mj-cs"/>
            </a:endParaRPr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883853" y="1268760"/>
            <a:ext cx="7432563" cy="5262979"/>
          </a:xfrm>
          <a:prstGeom prst="rect">
            <a:avLst/>
          </a:prstGeom>
          <a:solidFill>
            <a:schemeClr val="accent6">
              <a:lumMod val="50000"/>
              <a:alpha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lvl="0" indent="-457200">
              <a:buFont typeface="+mj-lt"/>
              <a:buAutoNum type="arabicPeriod"/>
            </a:pPr>
            <a:r>
              <a:rPr lang="id-ID" sz="2800" dirty="0">
                <a:solidFill>
                  <a:schemeClr val="bg1"/>
                </a:solidFill>
              </a:rPr>
              <a:t>Mengajak manusia kepada kebaikan dan mencegah kemungkaran ( QS. Ali Imran </a:t>
            </a:r>
            <a:r>
              <a:rPr lang="id-ID" sz="2800">
                <a:solidFill>
                  <a:schemeClr val="bg1"/>
                </a:solidFill>
              </a:rPr>
              <a:t>: </a:t>
            </a:r>
            <a:r>
              <a:rPr lang="id-ID" sz="2800" smtClean="0">
                <a:solidFill>
                  <a:schemeClr val="bg1"/>
                </a:solidFill>
              </a:rPr>
              <a:t>110)</a:t>
            </a:r>
            <a:endParaRPr lang="id-ID" sz="2800" dirty="0">
              <a:solidFill>
                <a:schemeClr val="bg1"/>
              </a:solidFill>
            </a:endParaRPr>
          </a:p>
          <a:p>
            <a:pPr marL="457200" lvl="0" indent="-457200">
              <a:buFont typeface="+mj-lt"/>
              <a:buAutoNum type="arabicPeriod"/>
            </a:pPr>
            <a:r>
              <a:rPr lang="id-ID" sz="2800" dirty="0">
                <a:solidFill>
                  <a:schemeClr val="bg1"/>
                </a:solidFill>
              </a:rPr>
              <a:t>Mengajak manusia kepada jalan Allah (QS an-Nahl : 125)</a:t>
            </a:r>
          </a:p>
          <a:p>
            <a:pPr marL="457200" lvl="0" indent="-457200">
              <a:buFont typeface="+mj-lt"/>
              <a:buAutoNum type="arabicPeriod"/>
            </a:pPr>
            <a:r>
              <a:rPr lang="id-ID" sz="2800" dirty="0">
                <a:solidFill>
                  <a:schemeClr val="bg1"/>
                </a:solidFill>
              </a:rPr>
              <a:t>Mengajak manusia kepada agama Islam (QS as-Shaf : 7)</a:t>
            </a:r>
          </a:p>
          <a:p>
            <a:pPr marL="457200" lvl="0" indent="-457200">
              <a:buFont typeface="+mj-lt"/>
              <a:buAutoNum type="arabicPeriod"/>
            </a:pPr>
            <a:r>
              <a:rPr lang="id-ID" sz="2800" dirty="0">
                <a:solidFill>
                  <a:schemeClr val="bg1"/>
                </a:solidFill>
              </a:rPr>
              <a:t>Mengajak manusia kepada jalan yang lurus (QS al-Mukminun : 73)</a:t>
            </a:r>
          </a:p>
          <a:p>
            <a:pPr marL="457200" lvl="0" indent="-457200">
              <a:buFont typeface="+mj-lt"/>
              <a:buAutoNum type="arabicPeriod"/>
            </a:pPr>
            <a:r>
              <a:rPr lang="id-ID" sz="2800" dirty="0">
                <a:solidFill>
                  <a:schemeClr val="bg1"/>
                </a:solidFill>
              </a:rPr>
              <a:t>Memutuskan perkara dalam kehidupan umat manusia, kitabullah dan sunnaturrasul (QS an-Nur : 48 dan 51, serta QS Ali Imran : 23)</a:t>
            </a:r>
          </a:p>
          <a:p>
            <a:pPr>
              <a:spcBef>
                <a:spcPct val="0"/>
              </a:spcBef>
            </a:pPr>
            <a:endParaRPr lang="id-ID" sz="2800" dirty="0">
              <a:latin typeface="Perpet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5528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3568" y="190136"/>
            <a:ext cx="7772400" cy="1212155"/>
          </a:xfrm>
        </p:spPr>
        <p:txBody>
          <a:bodyPr>
            <a:normAutofit/>
          </a:bodyPr>
          <a:lstStyle/>
          <a:p>
            <a:r>
              <a:rPr lang="id-ID" sz="6000" dirty="0" smtClean="0"/>
              <a:t>TAHAPAN PENELITIAN</a:t>
            </a:r>
            <a:endParaRPr lang="id-ID" sz="6000" dirty="0"/>
          </a:p>
        </p:txBody>
      </p:sp>
      <p:grpSp>
        <p:nvGrpSpPr>
          <p:cNvPr id="5" name="Canvas 1"/>
          <p:cNvGrpSpPr/>
          <p:nvPr/>
        </p:nvGrpSpPr>
        <p:grpSpPr>
          <a:xfrm>
            <a:off x="1043608" y="1305685"/>
            <a:ext cx="6408712" cy="5216706"/>
            <a:chOff x="0" y="0"/>
            <a:chExt cx="5448300" cy="6172200"/>
          </a:xfrm>
        </p:grpSpPr>
        <p:sp>
          <p:nvSpPr>
            <p:cNvPr id="6" name="Rectangle 5"/>
            <p:cNvSpPr/>
            <p:nvPr/>
          </p:nvSpPr>
          <p:spPr>
            <a:xfrm>
              <a:off x="0" y="0"/>
              <a:ext cx="5448300" cy="6172200"/>
            </a:xfrm>
            <a:prstGeom prst="rect">
              <a:avLst/>
            </a:prstGeom>
          </p:spPr>
        </p:sp>
        <p:sp>
          <p:nvSpPr>
            <p:cNvPr id="7" name="Text Box 2"/>
            <p:cNvSpPr txBox="1"/>
            <p:nvPr/>
          </p:nvSpPr>
          <p:spPr>
            <a:xfrm>
              <a:off x="2266950" y="114300"/>
              <a:ext cx="923925" cy="485775"/>
            </a:xfrm>
            <a:prstGeom prst="roundRect">
              <a:avLst/>
            </a:prstGeom>
            <a:solidFill>
              <a:schemeClr val="lt1"/>
            </a:solidFill>
            <a:ln w="6350">
              <a:solidFill>
                <a:prstClr val="black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id-ID" sz="1100" dirty="0">
                  <a:effectLst/>
                  <a:ea typeface="Calibri"/>
                  <a:cs typeface="Arial"/>
                </a:rPr>
                <a:t>Mulai</a:t>
              </a:r>
            </a:p>
          </p:txBody>
        </p:sp>
        <p:cxnSp>
          <p:nvCxnSpPr>
            <p:cNvPr id="8" name="Straight Arrow Connector 7"/>
            <p:cNvCxnSpPr/>
            <p:nvPr/>
          </p:nvCxnSpPr>
          <p:spPr>
            <a:xfrm>
              <a:off x="2733675" y="599933"/>
              <a:ext cx="0" cy="409717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Text Box 4"/>
            <p:cNvSpPr txBox="1"/>
            <p:nvPr/>
          </p:nvSpPr>
          <p:spPr>
            <a:xfrm>
              <a:off x="2266950" y="1009474"/>
              <a:ext cx="923925" cy="485775"/>
            </a:xfrm>
            <a:prstGeom prst="rect">
              <a:avLst/>
            </a:prstGeom>
            <a:solidFill>
              <a:schemeClr val="lt1"/>
            </a:solidFill>
            <a:ln w="6350">
              <a:solidFill>
                <a:prstClr val="black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id-ID" sz="1100">
                  <a:effectLst/>
                  <a:ea typeface="Calibri"/>
                  <a:cs typeface="Arial"/>
                </a:rPr>
                <a:t>Studi Kasus</a:t>
              </a:r>
            </a:p>
          </p:txBody>
        </p:sp>
        <p:cxnSp>
          <p:nvCxnSpPr>
            <p:cNvPr id="10" name="Straight Arrow Connector 9"/>
            <p:cNvCxnSpPr/>
            <p:nvPr/>
          </p:nvCxnSpPr>
          <p:spPr>
            <a:xfrm>
              <a:off x="2733675" y="1495144"/>
              <a:ext cx="0" cy="409717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Text Box 6"/>
            <p:cNvSpPr txBox="1"/>
            <p:nvPr/>
          </p:nvSpPr>
          <p:spPr>
            <a:xfrm>
              <a:off x="381000" y="1904550"/>
              <a:ext cx="1390650" cy="715305"/>
            </a:xfrm>
            <a:prstGeom prst="rect">
              <a:avLst/>
            </a:prstGeom>
            <a:solidFill>
              <a:schemeClr val="lt1"/>
            </a:solidFill>
            <a:ln w="6350">
              <a:solidFill>
                <a:prstClr val="black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id-ID" sz="1100">
                  <a:effectLst/>
                  <a:ea typeface="Calibri"/>
                  <a:cs typeface="Arial"/>
                </a:rPr>
                <a:t>Ruang Lingkup Masalah</a:t>
              </a:r>
            </a:p>
          </p:txBody>
        </p:sp>
        <p:sp>
          <p:nvSpPr>
            <p:cNvPr id="12" name="Text Box 7"/>
            <p:cNvSpPr txBox="1"/>
            <p:nvPr/>
          </p:nvSpPr>
          <p:spPr>
            <a:xfrm>
              <a:off x="1981200" y="1904861"/>
              <a:ext cx="1390650" cy="715305"/>
            </a:xfrm>
            <a:prstGeom prst="rect">
              <a:avLst/>
            </a:prstGeom>
            <a:solidFill>
              <a:schemeClr val="lt1"/>
            </a:solidFill>
            <a:ln w="6350">
              <a:solidFill>
                <a:prstClr val="black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id-ID" sz="1100">
                  <a:effectLst/>
                  <a:ea typeface="Calibri"/>
                  <a:cs typeface="Arial"/>
                </a:rPr>
                <a:t>Tujuan Penelitian</a:t>
              </a:r>
            </a:p>
          </p:txBody>
        </p:sp>
        <p:sp>
          <p:nvSpPr>
            <p:cNvPr id="13" name="Text Box 8"/>
            <p:cNvSpPr txBox="1"/>
            <p:nvPr/>
          </p:nvSpPr>
          <p:spPr>
            <a:xfrm>
              <a:off x="3543300" y="1895058"/>
              <a:ext cx="1409699" cy="715305"/>
            </a:xfrm>
            <a:prstGeom prst="rect">
              <a:avLst/>
            </a:prstGeom>
            <a:solidFill>
              <a:schemeClr val="lt1"/>
            </a:solidFill>
            <a:ln w="6350">
              <a:solidFill>
                <a:prstClr val="black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id-ID" sz="1100">
                  <a:effectLst/>
                  <a:ea typeface="Calibri"/>
                  <a:cs typeface="Arial"/>
                </a:rPr>
                <a:t>Batasan Dan Manfaat Penelitian</a:t>
              </a:r>
            </a:p>
          </p:txBody>
        </p:sp>
        <p:cxnSp>
          <p:nvCxnSpPr>
            <p:cNvPr id="14" name="Straight Connector 13"/>
            <p:cNvCxnSpPr/>
            <p:nvPr/>
          </p:nvCxnSpPr>
          <p:spPr>
            <a:xfrm>
              <a:off x="981075" y="1656958"/>
              <a:ext cx="340995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Arrow Connector 14"/>
            <p:cNvCxnSpPr/>
            <p:nvPr/>
          </p:nvCxnSpPr>
          <p:spPr>
            <a:xfrm>
              <a:off x="981075" y="1656762"/>
              <a:ext cx="0" cy="247874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Arrow Connector 15"/>
            <p:cNvCxnSpPr/>
            <p:nvPr/>
          </p:nvCxnSpPr>
          <p:spPr>
            <a:xfrm>
              <a:off x="4391025" y="1656762"/>
              <a:ext cx="0" cy="247874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Arrow Connector 16"/>
            <p:cNvCxnSpPr/>
            <p:nvPr/>
          </p:nvCxnSpPr>
          <p:spPr>
            <a:xfrm>
              <a:off x="2733675" y="2619856"/>
              <a:ext cx="0" cy="294794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Text Box 13"/>
            <p:cNvSpPr txBox="1"/>
            <p:nvPr/>
          </p:nvSpPr>
          <p:spPr>
            <a:xfrm>
              <a:off x="1600200" y="3438525"/>
              <a:ext cx="2228850" cy="316445"/>
            </a:xfrm>
            <a:prstGeom prst="rect">
              <a:avLst/>
            </a:prstGeom>
            <a:solidFill>
              <a:schemeClr val="lt1"/>
            </a:solidFill>
            <a:ln w="6350">
              <a:solidFill>
                <a:prstClr val="black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id-ID" sz="1100">
                  <a:effectLst/>
                  <a:ea typeface="Calibri"/>
                  <a:cs typeface="Arial"/>
                </a:rPr>
                <a:t>Pengumpulan Data (Kuesioner)</a:t>
              </a:r>
            </a:p>
          </p:txBody>
        </p:sp>
        <p:cxnSp>
          <p:nvCxnSpPr>
            <p:cNvPr id="19" name="Straight Arrow Connector 18"/>
            <p:cNvCxnSpPr/>
            <p:nvPr/>
          </p:nvCxnSpPr>
          <p:spPr>
            <a:xfrm>
              <a:off x="2733675" y="3228390"/>
              <a:ext cx="0" cy="20061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 Box 16"/>
            <p:cNvSpPr txBox="1"/>
            <p:nvPr/>
          </p:nvSpPr>
          <p:spPr>
            <a:xfrm>
              <a:off x="1971675" y="2914650"/>
              <a:ext cx="1400175" cy="316445"/>
            </a:xfrm>
            <a:prstGeom prst="rect">
              <a:avLst/>
            </a:prstGeom>
            <a:solidFill>
              <a:schemeClr val="lt1"/>
            </a:solidFill>
            <a:ln w="6350">
              <a:solidFill>
                <a:prstClr val="black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id-ID" sz="1100">
                  <a:effectLst/>
                  <a:ea typeface="Calibri"/>
                  <a:cs typeface="Arial"/>
                </a:rPr>
                <a:t>Landasan Teori</a:t>
              </a:r>
            </a:p>
          </p:txBody>
        </p:sp>
        <p:cxnSp>
          <p:nvCxnSpPr>
            <p:cNvPr id="21" name="Straight Arrow Connector 20"/>
            <p:cNvCxnSpPr/>
            <p:nvPr/>
          </p:nvCxnSpPr>
          <p:spPr>
            <a:xfrm>
              <a:off x="2714625" y="3745445"/>
              <a:ext cx="0" cy="293155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Text Box 18"/>
            <p:cNvSpPr txBox="1"/>
            <p:nvPr/>
          </p:nvSpPr>
          <p:spPr>
            <a:xfrm>
              <a:off x="1981200" y="4038600"/>
              <a:ext cx="1400175" cy="316445"/>
            </a:xfrm>
            <a:prstGeom prst="rect">
              <a:avLst/>
            </a:prstGeom>
            <a:solidFill>
              <a:schemeClr val="lt1"/>
            </a:solidFill>
            <a:ln w="6350">
              <a:solidFill>
                <a:prstClr val="black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id-ID" sz="1100" dirty="0">
                  <a:effectLst/>
                  <a:ea typeface="Calibri"/>
                  <a:cs typeface="Arial"/>
                </a:rPr>
                <a:t>Pengolahan Data</a:t>
              </a:r>
            </a:p>
          </p:txBody>
        </p:sp>
        <p:sp>
          <p:nvSpPr>
            <p:cNvPr id="23" name="Text Box 19"/>
            <p:cNvSpPr txBox="1"/>
            <p:nvPr/>
          </p:nvSpPr>
          <p:spPr>
            <a:xfrm>
              <a:off x="1971675" y="4543425"/>
              <a:ext cx="1400175" cy="316445"/>
            </a:xfrm>
            <a:prstGeom prst="rect">
              <a:avLst/>
            </a:prstGeom>
            <a:solidFill>
              <a:schemeClr val="lt1"/>
            </a:solidFill>
            <a:ln w="6350">
              <a:solidFill>
                <a:prstClr val="black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id-ID" sz="1100">
                  <a:effectLst/>
                  <a:ea typeface="Calibri"/>
                  <a:cs typeface="Arial"/>
                </a:rPr>
                <a:t>Analisis</a:t>
              </a:r>
            </a:p>
          </p:txBody>
        </p:sp>
        <p:sp>
          <p:nvSpPr>
            <p:cNvPr id="24" name="Text Box 20"/>
            <p:cNvSpPr txBox="1"/>
            <p:nvPr/>
          </p:nvSpPr>
          <p:spPr>
            <a:xfrm>
              <a:off x="1971675" y="5076825"/>
              <a:ext cx="1400175" cy="316445"/>
            </a:xfrm>
            <a:prstGeom prst="rect">
              <a:avLst/>
            </a:prstGeom>
            <a:solidFill>
              <a:schemeClr val="lt1"/>
            </a:solidFill>
            <a:ln w="6350">
              <a:solidFill>
                <a:prstClr val="black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id-ID" sz="1100">
                  <a:effectLst/>
                  <a:ea typeface="Calibri"/>
                  <a:cs typeface="Arial"/>
                </a:rPr>
                <a:t>Kesimpulan</a:t>
              </a:r>
            </a:p>
          </p:txBody>
        </p:sp>
        <p:sp>
          <p:nvSpPr>
            <p:cNvPr id="25" name="Text Box 21"/>
            <p:cNvSpPr txBox="1"/>
            <p:nvPr/>
          </p:nvSpPr>
          <p:spPr>
            <a:xfrm>
              <a:off x="1971675" y="5683720"/>
              <a:ext cx="1400175" cy="316445"/>
            </a:xfrm>
            <a:prstGeom prst="roundRect">
              <a:avLst/>
            </a:prstGeom>
            <a:solidFill>
              <a:schemeClr val="lt1"/>
            </a:solidFill>
            <a:ln w="6350">
              <a:solidFill>
                <a:prstClr val="black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id-ID" sz="1100">
                  <a:effectLst/>
                  <a:ea typeface="Calibri"/>
                  <a:cs typeface="Arial"/>
                </a:rPr>
                <a:t>Selesai</a:t>
              </a:r>
            </a:p>
          </p:txBody>
        </p:sp>
        <p:cxnSp>
          <p:nvCxnSpPr>
            <p:cNvPr id="26" name="Straight Arrow Connector 25"/>
            <p:cNvCxnSpPr/>
            <p:nvPr/>
          </p:nvCxnSpPr>
          <p:spPr>
            <a:xfrm>
              <a:off x="2733675" y="5390565"/>
              <a:ext cx="0" cy="293155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Arrow Connector 26"/>
            <p:cNvCxnSpPr/>
            <p:nvPr/>
          </p:nvCxnSpPr>
          <p:spPr>
            <a:xfrm>
              <a:off x="2705100" y="4355045"/>
              <a:ext cx="0" cy="18838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Arrow Connector 27"/>
            <p:cNvCxnSpPr/>
            <p:nvPr/>
          </p:nvCxnSpPr>
          <p:spPr>
            <a:xfrm>
              <a:off x="2705100" y="4859870"/>
              <a:ext cx="0" cy="18838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77372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id-ID" sz="4000" dirty="0" smtClean="0"/>
              <a:t>PENGUMPULAN DATA MELALUI KUESIONER KEPADA OBJEK YANG DITELITI</a:t>
            </a:r>
          </a:p>
          <a:p>
            <a:pPr marL="0" indent="0">
              <a:buNone/>
            </a:pPr>
            <a:endParaRPr lang="en-US" sz="4000" dirty="0" smtClean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79512" y="260648"/>
            <a:ext cx="8229600" cy="864096"/>
          </a:xfrm>
        </p:spPr>
        <p:txBody>
          <a:bodyPr/>
          <a:lstStyle/>
          <a:p>
            <a:pPr>
              <a:buNone/>
            </a:pPr>
            <a:r>
              <a:rPr lang="id-ID" sz="5400" dirty="0" smtClean="0"/>
              <a:t>TEKNIK PENELITIAN</a:t>
            </a:r>
            <a:endParaRPr lang="en-US" dirty="0"/>
          </a:p>
        </p:txBody>
      </p:sp>
      <p:pic>
        <p:nvPicPr>
          <p:cNvPr id="16" name="Content Placeholder 15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0200" y="1219200"/>
            <a:ext cx="3200400" cy="3413761"/>
          </a:xfrm>
          <a:prstGeom prst="rect">
            <a:avLst/>
          </a:prstGeom>
          <a:ln w="53975" cap="rnd">
            <a:noFill/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</p:spPr>
      </p:pic>
      <p:pic>
        <p:nvPicPr>
          <p:cNvPr id="7" name="Picture 2" descr="D:\Private\My Pictures\War\zulfiqar_by_porsche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333" y="5123466"/>
            <a:ext cx="9217024" cy="1728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4400972"/>
              </p:ext>
            </p:extLst>
          </p:nvPr>
        </p:nvGraphicFramePr>
        <p:xfrm>
          <a:off x="1259632" y="790089"/>
          <a:ext cx="6912768" cy="59193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600400"/>
                <a:gridCol w="648072"/>
                <a:gridCol w="648072"/>
                <a:gridCol w="576064"/>
                <a:gridCol w="648072"/>
                <a:gridCol w="792088"/>
              </a:tblGrid>
              <a:tr h="6747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100" dirty="0">
                          <a:effectLst/>
                        </a:rPr>
                        <a:t>Pernyataan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100" dirty="0">
                          <a:effectLst/>
                        </a:rPr>
                        <a:t> </a:t>
                      </a:r>
                      <a:endParaRPr lang="id-ID" sz="1100" dirty="0">
                        <a:effectLst/>
                        <a:latin typeface="Liberation Serif"/>
                        <a:ea typeface="WenQuanYi Micro Hei"/>
                        <a:cs typeface="DejaVu Sans Mono"/>
                      </a:endParaRPr>
                    </a:p>
                  </a:txBody>
                  <a:tcPr marL="52934" marR="529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100" dirty="0">
                          <a:effectLst/>
                        </a:rPr>
                        <a:t>Sangat Setuju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100" dirty="0">
                          <a:effectLst/>
                        </a:rPr>
                        <a:t> </a:t>
                      </a:r>
                      <a:endParaRPr lang="id-ID" sz="1100" dirty="0">
                        <a:effectLst/>
                        <a:latin typeface="Liberation Serif"/>
                        <a:ea typeface="WenQuanYi Micro Hei"/>
                        <a:cs typeface="DejaVu Sans Mono"/>
                      </a:endParaRPr>
                    </a:p>
                  </a:txBody>
                  <a:tcPr marL="52934" marR="529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100" dirty="0">
                          <a:effectLst/>
                        </a:rPr>
                        <a:t>Setuju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100" dirty="0">
                          <a:effectLst/>
                        </a:rPr>
                        <a:t> </a:t>
                      </a:r>
                      <a:endParaRPr lang="id-ID" sz="1100" dirty="0">
                        <a:effectLst/>
                        <a:latin typeface="Liberation Serif"/>
                        <a:ea typeface="WenQuanYi Micro Hei"/>
                        <a:cs typeface="DejaVu Sans Mono"/>
                      </a:endParaRPr>
                    </a:p>
                  </a:txBody>
                  <a:tcPr marL="52934" marR="529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100" dirty="0">
                          <a:effectLst/>
                        </a:rPr>
                        <a:t>Netral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100" dirty="0">
                          <a:effectLst/>
                        </a:rPr>
                        <a:t> </a:t>
                      </a:r>
                      <a:endParaRPr lang="id-ID" sz="1100" dirty="0">
                        <a:effectLst/>
                        <a:latin typeface="Liberation Serif"/>
                        <a:ea typeface="WenQuanYi Micro Hei"/>
                        <a:cs typeface="DejaVu Sans Mono"/>
                      </a:endParaRPr>
                    </a:p>
                  </a:txBody>
                  <a:tcPr marL="52934" marR="529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100" dirty="0">
                          <a:effectLst/>
                        </a:rPr>
                        <a:t>Tidak Setuju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100" dirty="0">
                          <a:effectLst/>
                        </a:rPr>
                        <a:t> </a:t>
                      </a:r>
                      <a:endParaRPr lang="id-ID" sz="1100" dirty="0">
                        <a:effectLst/>
                        <a:latin typeface="Liberation Serif"/>
                        <a:ea typeface="WenQuanYi Micro Hei"/>
                        <a:cs typeface="DejaVu Sans Mono"/>
                      </a:endParaRPr>
                    </a:p>
                  </a:txBody>
                  <a:tcPr marL="52934" marR="529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100" dirty="0">
                          <a:effectLst/>
                        </a:rPr>
                        <a:t>Sangat tidak setuju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100" dirty="0">
                          <a:effectLst/>
                        </a:rPr>
                        <a:t> </a:t>
                      </a:r>
                      <a:endParaRPr lang="id-ID" sz="1100" dirty="0">
                        <a:effectLst/>
                        <a:latin typeface="Liberation Serif"/>
                        <a:ea typeface="WenQuanYi Micro Hei"/>
                        <a:cs typeface="DejaVu Sans Mono"/>
                      </a:endParaRPr>
                    </a:p>
                  </a:txBody>
                  <a:tcPr marL="52934" marR="52934" marT="0" marB="0"/>
                </a:tc>
              </a:tr>
              <a:tr h="33736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050">
                          <a:effectLst/>
                        </a:rPr>
                        <a:t>Saya memiliki kemauan untuk mempelajari Islam lebih jauh lagi</a:t>
                      </a:r>
                      <a:endParaRPr lang="id-ID" sz="1050">
                        <a:effectLst/>
                        <a:latin typeface="Liberation Serif"/>
                        <a:ea typeface="WenQuanYi Micro Hei"/>
                        <a:cs typeface="DejaVu Sans Mono"/>
                      </a:endParaRPr>
                    </a:p>
                  </a:txBody>
                  <a:tcPr marL="52934" marR="529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050" dirty="0">
                          <a:effectLst/>
                        </a:rPr>
                        <a:t> 16</a:t>
                      </a:r>
                      <a:endParaRPr lang="id-ID" sz="1050" dirty="0">
                        <a:effectLst/>
                        <a:latin typeface="Liberation Serif"/>
                        <a:ea typeface="WenQuanYi Micro Hei"/>
                        <a:cs typeface="DejaVu Sans Mono"/>
                      </a:endParaRPr>
                    </a:p>
                  </a:txBody>
                  <a:tcPr marL="52934" marR="529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050">
                          <a:effectLst/>
                        </a:rPr>
                        <a:t> 16</a:t>
                      </a:r>
                      <a:endParaRPr lang="id-ID" sz="1050">
                        <a:effectLst/>
                        <a:latin typeface="Liberation Serif"/>
                        <a:ea typeface="WenQuanYi Micro Hei"/>
                        <a:cs typeface="DejaVu Sans Mono"/>
                      </a:endParaRPr>
                    </a:p>
                  </a:txBody>
                  <a:tcPr marL="52934" marR="529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050">
                          <a:effectLst/>
                        </a:rPr>
                        <a:t>2</a:t>
                      </a:r>
                      <a:endParaRPr lang="id-ID" sz="1050">
                        <a:effectLst/>
                        <a:latin typeface="Liberation Serif"/>
                        <a:ea typeface="WenQuanYi Micro Hei"/>
                        <a:cs typeface="DejaVu Sans Mono"/>
                      </a:endParaRPr>
                    </a:p>
                  </a:txBody>
                  <a:tcPr marL="52934" marR="529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050">
                          <a:effectLst/>
                        </a:rPr>
                        <a:t> </a:t>
                      </a:r>
                      <a:endParaRPr lang="id-ID" sz="1050">
                        <a:effectLst/>
                        <a:latin typeface="Liberation Serif"/>
                        <a:ea typeface="WenQuanYi Micro Hei"/>
                        <a:cs typeface="DejaVu Sans Mono"/>
                      </a:endParaRPr>
                    </a:p>
                  </a:txBody>
                  <a:tcPr marL="52934" marR="529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050">
                          <a:effectLst/>
                        </a:rPr>
                        <a:t> </a:t>
                      </a:r>
                      <a:endParaRPr lang="id-ID" sz="1050">
                        <a:effectLst/>
                        <a:latin typeface="Liberation Serif"/>
                        <a:ea typeface="WenQuanYi Micro Hei"/>
                        <a:cs typeface="DejaVu Sans Mono"/>
                      </a:endParaRPr>
                    </a:p>
                  </a:txBody>
                  <a:tcPr marL="52934" marR="52934" marT="0" marB="0"/>
                </a:tc>
              </a:tr>
              <a:tr h="33736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050" dirty="0">
                          <a:effectLst/>
                        </a:rPr>
                        <a:t>Saya ingin menciptakan suasana kampus yang islami</a:t>
                      </a:r>
                      <a:endParaRPr lang="id-ID" sz="1050" dirty="0">
                        <a:effectLst/>
                        <a:latin typeface="Liberation Serif"/>
                        <a:ea typeface="WenQuanYi Micro Hei"/>
                        <a:cs typeface="DejaVu Sans Mono"/>
                      </a:endParaRPr>
                    </a:p>
                  </a:txBody>
                  <a:tcPr marL="52934" marR="529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050" dirty="0">
                          <a:effectLst/>
                        </a:rPr>
                        <a:t>5</a:t>
                      </a:r>
                      <a:endParaRPr lang="id-ID" sz="1050" dirty="0">
                        <a:effectLst/>
                        <a:latin typeface="Liberation Serif"/>
                        <a:ea typeface="WenQuanYi Micro Hei"/>
                        <a:cs typeface="DejaVu Sans Mono"/>
                      </a:endParaRPr>
                    </a:p>
                  </a:txBody>
                  <a:tcPr marL="52934" marR="529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050">
                          <a:effectLst/>
                        </a:rPr>
                        <a:t>17</a:t>
                      </a:r>
                      <a:endParaRPr lang="id-ID" sz="1050">
                        <a:effectLst/>
                        <a:latin typeface="Liberation Serif"/>
                        <a:ea typeface="WenQuanYi Micro Hei"/>
                        <a:cs typeface="DejaVu Sans Mono"/>
                      </a:endParaRPr>
                    </a:p>
                  </a:txBody>
                  <a:tcPr marL="52934" marR="529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050">
                          <a:effectLst/>
                        </a:rPr>
                        <a:t>12</a:t>
                      </a:r>
                      <a:endParaRPr lang="id-ID" sz="1050">
                        <a:effectLst/>
                        <a:latin typeface="Liberation Serif"/>
                        <a:ea typeface="WenQuanYi Micro Hei"/>
                        <a:cs typeface="DejaVu Sans Mono"/>
                      </a:endParaRPr>
                    </a:p>
                  </a:txBody>
                  <a:tcPr marL="52934" marR="529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050">
                          <a:effectLst/>
                        </a:rPr>
                        <a:t> </a:t>
                      </a:r>
                      <a:endParaRPr lang="id-ID" sz="1050">
                        <a:effectLst/>
                        <a:latin typeface="Liberation Serif"/>
                        <a:ea typeface="WenQuanYi Micro Hei"/>
                        <a:cs typeface="DejaVu Sans Mono"/>
                      </a:endParaRPr>
                    </a:p>
                  </a:txBody>
                  <a:tcPr marL="52934" marR="529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050">
                          <a:effectLst/>
                        </a:rPr>
                        <a:t> </a:t>
                      </a:r>
                      <a:endParaRPr lang="id-ID" sz="1050">
                        <a:effectLst/>
                        <a:latin typeface="Liberation Serif"/>
                        <a:ea typeface="WenQuanYi Micro Hei"/>
                        <a:cs typeface="DejaVu Sans Mono"/>
                      </a:endParaRPr>
                    </a:p>
                  </a:txBody>
                  <a:tcPr marL="52934" marR="52934" marT="0" marB="0"/>
                </a:tc>
              </a:tr>
              <a:tr h="33736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050" dirty="0">
                          <a:effectLst/>
                        </a:rPr>
                        <a:t>Saya memiliki minat untuk ikut dalam Lembaga Dakwah Fakultas FTI (Centris)</a:t>
                      </a:r>
                      <a:endParaRPr lang="id-ID" sz="1050" dirty="0">
                        <a:effectLst/>
                        <a:latin typeface="Liberation Serif"/>
                        <a:ea typeface="WenQuanYi Micro Hei"/>
                        <a:cs typeface="DejaVu Sans Mono"/>
                      </a:endParaRPr>
                    </a:p>
                  </a:txBody>
                  <a:tcPr marL="52934" marR="529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050">
                          <a:effectLst/>
                        </a:rPr>
                        <a:t>3</a:t>
                      </a:r>
                      <a:endParaRPr lang="id-ID" sz="1050">
                        <a:effectLst/>
                        <a:latin typeface="Liberation Serif"/>
                        <a:ea typeface="WenQuanYi Micro Hei"/>
                        <a:cs typeface="DejaVu Sans Mono"/>
                      </a:endParaRPr>
                    </a:p>
                  </a:txBody>
                  <a:tcPr marL="52934" marR="529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050" dirty="0">
                          <a:effectLst/>
                        </a:rPr>
                        <a:t>7</a:t>
                      </a:r>
                      <a:endParaRPr lang="id-ID" sz="1050" dirty="0">
                        <a:effectLst/>
                        <a:latin typeface="Liberation Serif"/>
                        <a:ea typeface="WenQuanYi Micro Hei"/>
                        <a:cs typeface="DejaVu Sans Mono"/>
                      </a:endParaRPr>
                    </a:p>
                  </a:txBody>
                  <a:tcPr marL="52934" marR="529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050">
                          <a:effectLst/>
                        </a:rPr>
                        <a:t>18</a:t>
                      </a:r>
                      <a:endParaRPr lang="id-ID" sz="1050">
                        <a:effectLst/>
                        <a:latin typeface="Liberation Serif"/>
                        <a:ea typeface="WenQuanYi Micro Hei"/>
                        <a:cs typeface="DejaVu Sans Mono"/>
                      </a:endParaRPr>
                    </a:p>
                  </a:txBody>
                  <a:tcPr marL="52934" marR="529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050">
                          <a:effectLst/>
                        </a:rPr>
                        <a:t>5</a:t>
                      </a:r>
                      <a:endParaRPr lang="id-ID" sz="1050">
                        <a:effectLst/>
                        <a:latin typeface="Liberation Serif"/>
                        <a:ea typeface="WenQuanYi Micro Hei"/>
                        <a:cs typeface="DejaVu Sans Mono"/>
                      </a:endParaRPr>
                    </a:p>
                  </a:txBody>
                  <a:tcPr marL="52934" marR="529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050">
                          <a:effectLst/>
                        </a:rPr>
                        <a:t>1</a:t>
                      </a:r>
                      <a:endParaRPr lang="id-ID" sz="1050">
                        <a:effectLst/>
                        <a:latin typeface="Liberation Serif"/>
                        <a:ea typeface="WenQuanYi Micro Hei"/>
                        <a:cs typeface="DejaVu Sans Mono"/>
                      </a:endParaRPr>
                    </a:p>
                  </a:txBody>
                  <a:tcPr marL="52934" marR="52934" marT="0" marB="0"/>
                </a:tc>
              </a:tr>
              <a:tr h="50605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050" dirty="0">
                          <a:effectLst/>
                        </a:rPr>
                        <a:t>Saya mencari tsaqofah (pemahaman) islam di internet, surat kabar, kajian islam, buku</a:t>
                      </a:r>
                      <a:endParaRPr lang="id-ID" sz="1050" dirty="0">
                        <a:effectLst/>
                        <a:latin typeface="Liberation Serif"/>
                        <a:ea typeface="WenQuanYi Micro Hei"/>
                        <a:cs typeface="DejaVu Sans Mono"/>
                      </a:endParaRPr>
                    </a:p>
                  </a:txBody>
                  <a:tcPr marL="52934" marR="529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050">
                          <a:effectLst/>
                        </a:rPr>
                        <a:t>8</a:t>
                      </a:r>
                      <a:endParaRPr lang="id-ID" sz="1050">
                        <a:effectLst/>
                        <a:latin typeface="Liberation Serif"/>
                        <a:ea typeface="WenQuanYi Micro Hei"/>
                        <a:cs typeface="DejaVu Sans Mono"/>
                      </a:endParaRPr>
                    </a:p>
                  </a:txBody>
                  <a:tcPr marL="52934" marR="529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050" dirty="0">
                          <a:effectLst/>
                        </a:rPr>
                        <a:t>16</a:t>
                      </a:r>
                      <a:endParaRPr lang="id-ID" sz="1050" dirty="0">
                        <a:effectLst/>
                        <a:latin typeface="Liberation Serif"/>
                        <a:ea typeface="WenQuanYi Micro Hei"/>
                        <a:cs typeface="DejaVu Sans Mono"/>
                      </a:endParaRPr>
                    </a:p>
                  </a:txBody>
                  <a:tcPr marL="52934" marR="529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050" dirty="0">
                          <a:effectLst/>
                        </a:rPr>
                        <a:t>9</a:t>
                      </a:r>
                      <a:endParaRPr lang="id-ID" sz="1050" dirty="0">
                        <a:effectLst/>
                        <a:latin typeface="Liberation Serif"/>
                        <a:ea typeface="WenQuanYi Micro Hei"/>
                        <a:cs typeface="DejaVu Sans Mono"/>
                      </a:endParaRPr>
                    </a:p>
                  </a:txBody>
                  <a:tcPr marL="52934" marR="529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050">
                          <a:effectLst/>
                        </a:rPr>
                        <a:t>1</a:t>
                      </a:r>
                      <a:endParaRPr lang="id-ID" sz="1050">
                        <a:effectLst/>
                        <a:latin typeface="Liberation Serif"/>
                        <a:ea typeface="WenQuanYi Micro Hei"/>
                        <a:cs typeface="DejaVu Sans Mono"/>
                      </a:endParaRPr>
                    </a:p>
                  </a:txBody>
                  <a:tcPr marL="52934" marR="529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050">
                          <a:effectLst/>
                        </a:rPr>
                        <a:t> </a:t>
                      </a:r>
                      <a:endParaRPr lang="id-ID" sz="1050">
                        <a:effectLst/>
                        <a:latin typeface="Liberation Serif"/>
                        <a:ea typeface="WenQuanYi Micro Hei"/>
                        <a:cs typeface="DejaVu Sans Mono"/>
                      </a:endParaRPr>
                    </a:p>
                  </a:txBody>
                  <a:tcPr marL="52934" marR="52934" marT="0" marB="0"/>
                </a:tc>
              </a:tr>
              <a:tr h="33736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050">
                          <a:effectLst/>
                        </a:rPr>
                        <a:t>Saya tertarik untuk diskusi mengenai islam dengan teman</a:t>
                      </a:r>
                      <a:endParaRPr lang="id-ID" sz="1050">
                        <a:effectLst/>
                        <a:latin typeface="Liberation Serif"/>
                        <a:ea typeface="WenQuanYi Micro Hei"/>
                        <a:cs typeface="DejaVu Sans Mono"/>
                      </a:endParaRPr>
                    </a:p>
                  </a:txBody>
                  <a:tcPr marL="52934" marR="529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050">
                          <a:effectLst/>
                        </a:rPr>
                        <a:t>8</a:t>
                      </a:r>
                      <a:endParaRPr lang="id-ID" sz="1050">
                        <a:effectLst/>
                        <a:latin typeface="Liberation Serif"/>
                        <a:ea typeface="WenQuanYi Micro Hei"/>
                        <a:cs typeface="DejaVu Sans Mono"/>
                      </a:endParaRPr>
                    </a:p>
                  </a:txBody>
                  <a:tcPr marL="52934" marR="529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050">
                          <a:effectLst/>
                        </a:rPr>
                        <a:t>15</a:t>
                      </a:r>
                      <a:endParaRPr lang="id-ID" sz="1050">
                        <a:effectLst/>
                        <a:latin typeface="Liberation Serif"/>
                        <a:ea typeface="WenQuanYi Micro Hei"/>
                        <a:cs typeface="DejaVu Sans Mono"/>
                      </a:endParaRPr>
                    </a:p>
                  </a:txBody>
                  <a:tcPr marL="52934" marR="529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050" dirty="0">
                          <a:effectLst/>
                        </a:rPr>
                        <a:t>10</a:t>
                      </a:r>
                      <a:endParaRPr lang="id-ID" sz="1050" dirty="0">
                        <a:effectLst/>
                        <a:latin typeface="Liberation Serif"/>
                        <a:ea typeface="WenQuanYi Micro Hei"/>
                        <a:cs typeface="DejaVu Sans Mono"/>
                      </a:endParaRPr>
                    </a:p>
                  </a:txBody>
                  <a:tcPr marL="52934" marR="529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050">
                          <a:effectLst/>
                        </a:rPr>
                        <a:t> </a:t>
                      </a:r>
                      <a:endParaRPr lang="id-ID" sz="1050">
                        <a:effectLst/>
                        <a:latin typeface="Liberation Serif"/>
                        <a:ea typeface="WenQuanYi Micro Hei"/>
                        <a:cs typeface="DejaVu Sans Mono"/>
                      </a:endParaRPr>
                    </a:p>
                  </a:txBody>
                  <a:tcPr marL="52934" marR="529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050">
                          <a:effectLst/>
                        </a:rPr>
                        <a:t>1</a:t>
                      </a:r>
                      <a:endParaRPr lang="id-ID" sz="1050">
                        <a:effectLst/>
                        <a:latin typeface="Liberation Serif"/>
                        <a:ea typeface="WenQuanYi Micro Hei"/>
                        <a:cs typeface="DejaVu Sans Mono"/>
                      </a:endParaRPr>
                    </a:p>
                  </a:txBody>
                  <a:tcPr marL="52934" marR="52934" marT="0" marB="0"/>
                </a:tc>
              </a:tr>
              <a:tr h="33736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050" dirty="0">
                          <a:effectLst/>
                        </a:rPr>
                        <a:t>Saya berminat mengikuti LDF karena niat dalam diri saya sendiri</a:t>
                      </a:r>
                      <a:endParaRPr lang="id-ID" sz="1050" dirty="0">
                        <a:effectLst/>
                        <a:latin typeface="Liberation Serif"/>
                        <a:ea typeface="WenQuanYi Micro Hei"/>
                        <a:cs typeface="DejaVu Sans Mono"/>
                      </a:endParaRPr>
                    </a:p>
                  </a:txBody>
                  <a:tcPr marL="52934" marR="529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050">
                          <a:effectLst/>
                        </a:rPr>
                        <a:t>3</a:t>
                      </a:r>
                      <a:endParaRPr lang="id-ID" sz="1050">
                        <a:effectLst/>
                        <a:latin typeface="Liberation Serif"/>
                        <a:ea typeface="WenQuanYi Micro Hei"/>
                        <a:cs typeface="DejaVu Sans Mono"/>
                      </a:endParaRPr>
                    </a:p>
                  </a:txBody>
                  <a:tcPr marL="52934" marR="529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050">
                          <a:effectLst/>
                        </a:rPr>
                        <a:t>6</a:t>
                      </a:r>
                      <a:endParaRPr lang="id-ID" sz="1050">
                        <a:effectLst/>
                        <a:latin typeface="Liberation Serif"/>
                        <a:ea typeface="WenQuanYi Micro Hei"/>
                        <a:cs typeface="DejaVu Sans Mono"/>
                      </a:endParaRPr>
                    </a:p>
                  </a:txBody>
                  <a:tcPr marL="52934" marR="529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050" dirty="0">
                          <a:effectLst/>
                        </a:rPr>
                        <a:t>24</a:t>
                      </a:r>
                      <a:endParaRPr lang="id-ID" sz="1050" dirty="0">
                        <a:effectLst/>
                        <a:latin typeface="Liberation Serif"/>
                        <a:ea typeface="WenQuanYi Micro Hei"/>
                        <a:cs typeface="DejaVu Sans Mono"/>
                      </a:endParaRPr>
                    </a:p>
                  </a:txBody>
                  <a:tcPr marL="52934" marR="529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050">
                          <a:effectLst/>
                        </a:rPr>
                        <a:t>1</a:t>
                      </a:r>
                      <a:endParaRPr lang="id-ID" sz="1050">
                        <a:effectLst/>
                        <a:latin typeface="Liberation Serif"/>
                        <a:ea typeface="WenQuanYi Micro Hei"/>
                        <a:cs typeface="DejaVu Sans Mono"/>
                      </a:endParaRPr>
                    </a:p>
                  </a:txBody>
                  <a:tcPr marL="52934" marR="529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050">
                          <a:effectLst/>
                        </a:rPr>
                        <a:t> </a:t>
                      </a:r>
                      <a:endParaRPr lang="id-ID" sz="1050">
                        <a:effectLst/>
                        <a:latin typeface="Liberation Serif"/>
                        <a:ea typeface="WenQuanYi Micro Hei"/>
                        <a:cs typeface="DejaVu Sans Mono"/>
                      </a:endParaRPr>
                    </a:p>
                  </a:txBody>
                  <a:tcPr marL="52934" marR="52934" marT="0" marB="0"/>
                </a:tc>
              </a:tr>
              <a:tr h="33736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050">
                          <a:effectLst/>
                        </a:rPr>
                        <a:t>Saya memiliki rasa tanggung jawab terhadap penyebaran risalah islam</a:t>
                      </a:r>
                      <a:endParaRPr lang="id-ID" sz="1050">
                        <a:effectLst/>
                        <a:latin typeface="Liberation Serif"/>
                        <a:ea typeface="WenQuanYi Micro Hei"/>
                        <a:cs typeface="DejaVu Sans Mono"/>
                      </a:endParaRPr>
                    </a:p>
                  </a:txBody>
                  <a:tcPr marL="52934" marR="529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050">
                          <a:effectLst/>
                        </a:rPr>
                        <a:t>6</a:t>
                      </a:r>
                      <a:endParaRPr lang="id-ID" sz="1050">
                        <a:effectLst/>
                        <a:latin typeface="Liberation Serif"/>
                        <a:ea typeface="WenQuanYi Micro Hei"/>
                        <a:cs typeface="DejaVu Sans Mono"/>
                      </a:endParaRPr>
                    </a:p>
                  </a:txBody>
                  <a:tcPr marL="52934" marR="529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050">
                          <a:effectLst/>
                        </a:rPr>
                        <a:t>17</a:t>
                      </a:r>
                      <a:endParaRPr lang="id-ID" sz="1050">
                        <a:effectLst/>
                        <a:latin typeface="Liberation Serif"/>
                        <a:ea typeface="WenQuanYi Micro Hei"/>
                        <a:cs typeface="DejaVu Sans Mono"/>
                      </a:endParaRPr>
                    </a:p>
                  </a:txBody>
                  <a:tcPr marL="52934" marR="529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050">
                          <a:effectLst/>
                        </a:rPr>
                        <a:t>11</a:t>
                      </a:r>
                      <a:endParaRPr lang="id-ID" sz="1050">
                        <a:effectLst/>
                        <a:latin typeface="Liberation Serif"/>
                        <a:ea typeface="WenQuanYi Micro Hei"/>
                        <a:cs typeface="DejaVu Sans Mono"/>
                      </a:endParaRPr>
                    </a:p>
                  </a:txBody>
                  <a:tcPr marL="52934" marR="529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050" dirty="0">
                          <a:effectLst/>
                        </a:rPr>
                        <a:t> </a:t>
                      </a:r>
                      <a:endParaRPr lang="id-ID" sz="1050" dirty="0">
                        <a:effectLst/>
                        <a:latin typeface="Liberation Serif"/>
                        <a:ea typeface="WenQuanYi Micro Hei"/>
                        <a:cs typeface="DejaVu Sans Mono"/>
                      </a:endParaRPr>
                    </a:p>
                  </a:txBody>
                  <a:tcPr marL="52934" marR="529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050">
                          <a:effectLst/>
                        </a:rPr>
                        <a:t> </a:t>
                      </a:r>
                      <a:endParaRPr lang="id-ID" sz="1050">
                        <a:effectLst/>
                        <a:latin typeface="Liberation Serif"/>
                        <a:ea typeface="WenQuanYi Micro Hei"/>
                        <a:cs typeface="DejaVu Sans Mono"/>
                      </a:endParaRPr>
                    </a:p>
                  </a:txBody>
                  <a:tcPr marL="52934" marR="52934" marT="0" marB="0"/>
                </a:tc>
              </a:tr>
              <a:tr h="50605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050">
                          <a:effectLst/>
                        </a:rPr>
                        <a:t>Saya juga memiliki keinginan untuk mengikuti organisasi islam diluar kampus</a:t>
                      </a:r>
                      <a:endParaRPr lang="id-ID" sz="1050">
                        <a:effectLst/>
                        <a:latin typeface="Liberation Serif"/>
                        <a:ea typeface="WenQuanYi Micro Hei"/>
                        <a:cs typeface="DejaVu Sans Mono"/>
                      </a:endParaRPr>
                    </a:p>
                  </a:txBody>
                  <a:tcPr marL="52934" marR="529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050">
                          <a:effectLst/>
                        </a:rPr>
                        <a:t>3</a:t>
                      </a:r>
                      <a:endParaRPr lang="id-ID" sz="1050">
                        <a:effectLst/>
                        <a:latin typeface="Liberation Serif"/>
                        <a:ea typeface="WenQuanYi Micro Hei"/>
                        <a:cs typeface="DejaVu Sans Mono"/>
                      </a:endParaRPr>
                    </a:p>
                  </a:txBody>
                  <a:tcPr marL="52934" marR="529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050">
                          <a:effectLst/>
                        </a:rPr>
                        <a:t>11</a:t>
                      </a:r>
                      <a:endParaRPr lang="id-ID" sz="1050">
                        <a:effectLst/>
                        <a:latin typeface="Liberation Serif"/>
                        <a:ea typeface="WenQuanYi Micro Hei"/>
                        <a:cs typeface="DejaVu Sans Mono"/>
                      </a:endParaRPr>
                    </a:p>
                  </a:txBody>
                  <a:tcPr marL="52934" marR="529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050">
                          <a:effectLst/>
                        </a:rPr>
                        <a:t>19</a:t>
                      </a:r>
                      <a:endParaRPr lang="id-ID" sz="1050">
                        <a:effectLst/>
                        <a:latin typeface="Liberation Serif"/>
                        <a:ea typeface="WenQuanYi Micro Hei"/>
                        <a:cs typeface="DejaVu Sans Mono"/>
                      </a:endParaRPr>
                    </a:p>
                  </a:txBody>
                  <a:tcPr marL="52934" marR="529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050" dirty="0">
                          <a:effectLst/>
                        </a:rPr>
                        <a:t>1</a:t>
                      </a:r>
                      <a:endParaRPr lang="id-ID" sz="1050" dirty="0">
                        <a:effectLst/>
                        <a:latin typeface="Liberation Serif"/>
                        <a:ea typeface="WenQuanYi Micro Hei"/>
                        <a:cs typeface="DejaVu Sans Mono"/>
                      </a:endParaRPr>
                    </a:p>
                  </a:txBody>
                  <a:tcPr marL="52934" marR="529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050">
                          <a:effectLst/>
                        </a:rPr>
                        <a:t> </a:t>
                      </a:r>
                      <a:endParaRPr lang="id-ID" sz="1050">
                        <a:effectLst/>
                        <a:latin typeface="Liberation Serif"/>
                        <a:ea typeface="WenQuanYi Micro Hei"/>
                        <a:cs typeface="DejaVu Sans Mono"/>
                      </a:endParaRPr>
                    </a:p>
                  </a:txBody>
                  <a:tcPr marL="52934" marR="52934" marT="0" marB="0"/>
                </a:tc>
              </a:tr>
              <a:tr h="33736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050">
                          <a:effectLst/>
                        </a:rPr>
                        <a:t>Saya ingin menjadikan islam sebagai rahmatan lil alamin</a:t>
                      </a:r>
                      <a:endParaRPr lang="id-ID" sz="1050">
                        <a:effectLst/>
                        <a:latin typeface="Liberation Serif"/>
                        <a:ea typeface="WenQuanYi Micro Hei"/>
                        <a:cs typeface="DejaVu Sans Mono"/>
                      </a:endParaRPr>
                    </a:p>
                  </a:txBody>
                  <a:tcPr marL="52934" marR="529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050">
                          <a:effectLst/>
                        </a:rPr>
                        <a:t>20</a:t>
                      </a:r>
                      <a:endParaRPr lang="id-ID" sz="1050">
                        <a:effectLst/>
                        <a:latin typeface="Liberation Serif"/>
                        <a:ea typeface="WenQuanYi Micro Hei"/>
                        <a:cs typeface="DejaVu Sans Mono"/>
                      </a:endParaRPr>
                    </a:p>
                  </a:txBody>
                  <a:tcPr marL="52934" marR="529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050">
                          <a:effectLst/>
                        </a:rPr>
                        <a:t>8</a:t>
                      </a:r>
                      <a:endParaRPr lang="id-ID" sz="1050">
                        <a:effectLst/>
                        <a:latin typeface="Liberation Serif"/>
                        <a:ea typeface="WenQuanYi Micro Hei"/>
                        <a:cs typeface="DejaVu Sans Mono"/>
                      </a:endParaRPr>
                    </a:p>
                  </a:txBody>
                  <a:tcPr marL="52934" marR="529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050">
                          <a:effectLst/>
                        </a:rPr>
                        <a:t>6</a:t>
                      </a:r>
                      <a:endParaRPr lang="id-ID" sz="1050">
                        <a:effectLst/>
                        <a:latin typeface="Liberation Serif"/>
                        <a:ea typeface="WenQuanYi Micro Hei"/>
                        <a:cs typeface="DejaVu Sans Mono"/>
                      </a:endParaRPr>
                    </a:p>
                  </a:txBody>
                  <a:tcPr marL="52934" marR="529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050">
                          <a:effectLst/>
                        </a:rPr>
                        <a:t> </a:t>
                      </a:r>
                      <a:endParaRPr lang="id-ID" sz="1050">
                        <a:effectLst/>
                        <a:latin typeface="Liberation Serif"/>
                        <a:ea typeface="WenQuanYi Micro Hei"/>
                        <a:cs typeface="DejaVu Sans Mono"/>
                      </a:endParaRPr>
                    </a:p>
                  </a:txBody>
                  <a:tcPr marL="52934" marR="529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050" dirty="0">
                          <a:effectLst/>
                        </a:rPr>
                        <a:t> </a:t>
                      </a:r>
                      <a:endParaRPr lang="id-ID" sz="1050" dirty="0">
                        <a:effectLst/>
                        <a:latin typeface="Liberation Serif"/>
                        <a:ea typeface="WenQuanYi Micro Hei"/>
                        <a:cs typeface="DejaVu Sans Mono"/>
                      </a:endParaRPr>
                    </a:p>
                  </a:txBody>
                  <a:tcPr marL="52934" marR="52934" marT="0" marB="0"/>
                </a:tc>
              </a:tr>
              <a:tr h="33736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050">
                          <a:effectLst/>
                        </a:rPr>
                        <a:t>Saya merasa pemahaman tentang islam sudah cukup</a:t>
                      </a:r>
                      <a:endParaRPr lang="id-ID" sz="1050">
                        <a:effectLst/>
                        <a:latin typeface="Liberation Serif"/>
                        <a:ea typeface="WenQuanYi Micro Hei"/>
                        <a:cs typeface="DejaVu Sans Mono"/>
                      </a:endParaRPr>
                    </a:p>
                  </a:txBody>
                  <a:tcPr marL="52934" marR="529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050">
                          <a:effectLst/>
                        </a:rPr>
                        <a:t>1</a:t>
                      </a:r>
                      <a:endParaRPr lang="id-ID" sz="1050">
                        <a:effectLst/>
                        <a:latin typeface="Liberation Serif"/>
                        <a:ea typeface="WenQuanYi Micro Hei"/>
                        <a:cs typeface="DejaVu Sans Mono"/>
                      </a:endParaRPr>
                    </a:p>
                  </a:txBody>
                  <a:tcPr marL="52934" marR="529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050">
                          <a:effectLst/>
                        </a:rPr>
                        <a:t>4</a:t>
                      </a:r>
                      <a:endParaRPr lang="id-ID" sz="1050">
                        <a:effectLst/>
                        <a:latin typeface="Liberation Serif"/>
                        <a:ea typeface="WenQuanYi Micro Hei"/>
                        <a:cs typeface="DejaVu Sans Mono"/>
                      </a:endParaRPr>
                    </a:p>
                  </a:txBody>
                  <a:tcPr marL="52934" marR="529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050">
                          <a:effectLst/>
                        </a:rPr>
                        <a:t>13</a:t>
                      </a:r>
                      <a:endParaRPr lang="id-ID" sz="1050">
                        <a:effectLst/>
                        <a:latin typeface="Liberation Serif"/>
                        <a:ea typeface="WenQuanYi Micro Hei"/>
                        <a:cs typeface="DejaVu Sans Mono"/>
                      </a:endParaRPr>
                    </a:p>
                  </a:txBody>
                  <a:tcPr marL="52934" marR="529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050">
                          <a:effectLst/>
                        </a:rPr>
                        <a:t>9</a:t>
                      </a:r>
                      <a:endParaRPr lang="id-ID" sz="1050">
                        <a:effectLst/>
                        <a:latin typeface="Liberation Serif"/>
                        <a:ea typeface="WenQuanYi Micro Hei"/>
                        <a:cs typeface="DejaVu Sans Mono"/>
                      </a:endParaRPr>
                    </a:p>
                  </a:txBody>
                  <a:tcPr marL="52934" marR="529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050" dirty="0">
                          <a:effectLst/>
                        </a:rPr>
                        <a:t>7</a:t>
                      </a:r>
                      <a:endParaRPr lang="id-ID" sz="1050" dirty="0">
                        <a:effectLst/>
                        <a:latin typeface="Liberation Serif"/>
                        <a:ea typeface="WenQuanYi Micro Hei"/>
                        <a:cs typeface="DejaVu Sans Mono"/>
                      </a:endParaRPr>
                    </a:p>
                  </a:txBody>
                  <a:tcPr marL="52934" marR="52934" marT="0" marB="0"/>
                </a:tc>
              </a:tr>
              <a:tr h="33736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050">
                          <a:effectLst/>
                        </a:rPr>
                        <a:t>Saya enggan mengikuti  LDF karena aktivitas kuliah yang padat</a:t>
                      </a:r>
                      <a:endParaRPr lang="id-ID" sz="1050">
                        <a:effectLst/>
                        <a:latin typeface="Liberation Serif"/>
                        <a:ea typeface="WenQuanYi Micro Hei"/>
                        <a:cs typeface="DejaVu Sans Mono"/>
                      </a:endParaRPr>
                    </a:p>
                  </a:txBody>
                  <a:tcPr marL="52934" marR="529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050">
                          <a:effectLst/>
                        </a:rPr>
                        <a:t>4</a:t>
                      </a:r>
                      <a:endParaRPr lang="id-ID" sz="1050">
                        <a:effectLst/>
                        <a:latin typeface="Liberation Serif"/>
                        <a:ea typeface="WenQuanYi Micro Hei"/>
                        <a:cs typeface="DejaVu Sans Mono"/>
                      </a:endParaRPr>
                    </a:p>
                  </a:txBody>
                  <a:tcPr marL="52934" marR="529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050">
                          <a:effectLst/>
                        </a:rPr>
                        <a:t>4</a:t>
                      </a:r>
                      <a:endParaRPr lang="id-ID" sz="1050">
                        <a:effectLst/>
                        <a:latin typeface="Liberation Serif"/>
                        <a:ea typeface="WenQuanYi Micro Hei"/>
                        <a:cs typeface="DejaVu Sans Mono"/>
                      </a:endParaRPr>
                    </a:p>
                  </a:txBody>
                  <a:tcPr marL="52934" marR="529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050">
                          <a:effectLst/>
                        </a:rPr>
                        <a:t>16</a:t>
                      </a:r>
                      <a:endParaRPr lang="id-ID" sz="1050">
                        <a:effectLst/>
                        <a:latin typeface="Liberation Serif"/>
                        <a:ea typeface="WenQuanYi Micro Hei"/>
                        <a:cs typeface="DejaVu Sans Mono"/>
                      </a:endParaRPr>
                    </a:p>
                  </a:txBody>
                  <a:tcPr marL="52934" marR="529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050">
                          <a:effectLst/>
                        </a:rPr>
                        <a:t>10</a:t>
                      </a:r>
                      <a:endParaRPr lang="id-ID" sz="1050">
                        <a:effectLst/>
                        <a:latin typeface="Liberation Serif"/>
                        <a:ea typeface="WenQuanYi Micro Hei"/>
                        <a:cs typeface="DejaVu Sans Mono"/>
                      </a:endParaRPr>
                    </a:p>
                  </a:txBody>
                  <a:tcPr marL="52934" marR="529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050" dirty="0">
                          <a:effectLst/>
                        </a:rPr>
                        <a:t> </a:t>
                      </a:r>
                      <a:endParaRPr lang="id-ID" sz="1050" dirty="0">
                        <a:effectLst/>
                        <a:latin typeface="Liberation Serif"/>
                        <a:ea typeface="WenQuanYi Micro Hei"/>
                        <a:cs typeface="DejaVu Sans Mono"/>
                      </a:endParaRPr>
                    </a:p>
                  </a:txBody>
                  <a:tcPr marL="52934" marR="52934" marT="0" marB="0"/>
                </a:tc>
              </a:tr>
              <a:tr h="33736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050">
                          <a:effectLst/>
                        </a:rPr>
                        <a:t>Saya memilih organisasi ekstra kampus lain karena lebih menarik daripada LDF</a:t>
                      </a:r>
                      <a:endParaRPr lang="id-ID" sz="1050">
                        <a:effectLst/>
                        <a:latin typeface="Liberation Serif"/>
                        <a:ea typeface="WenQuanYi Micro Hei"/>
                        <a:cs typeface="DejaVu Sans Mono"/>
                      </a:endParaRPr>
                    </a:p>
                  </a:txBody>
                  <a:tcPr marL="52934" marR="529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050">
                          <a:effectLst/>
                        </a:rPr>
                        <a:t>2</a:t>
                      </a:r>
                      <a:endParaRPr lang="id-ID" sz="1050">
                        <a:effectLst/>
                        <a:latin typeface="Liberation Serif"/>
                        <a:ea typeface="WenQuanYi Micro Hei"/>
                        <a:cs typeface="DejaVu Sans Mono"/>
                      </a:endParaRPr>
                    </a:p>
                  </a:txBody>
                  <a:tcPr marL="52934" marR="529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050">
                          <a:effectLst/>
                        </a:rPr>
                        <a:t>6</a:t>
                      </a:r>
                      <a:endParaRPr lang="id-ID" sz="1050">
                        <a:effectLst/>
                        <a:latin typeface="Liberation Serif"/>
                        <a:ea typeface="WenQuanYi Micro Hei"/>
                        <a:cs typeface="DejaVu Sans Mono"/>
                      </a:endParaRPr>
                    </a:p>
                  </a:txBody>
                  <a:tcPr marL="52934" marR="529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050">
                          <a:effectLst/>
                        </a:rPr>
                        <a:t>22</a:t>
                      </a:r>
                      <a:endParaRPr lang="id-ID" sz="1050">
                        <a:effectLst/>
                        <a:latin typeface="Liberation Serif"/>
                        <a:ea typeface="WenQuanYi Micro Hei"/>
                        <a:cs typeface="DejaVu Sans Mono"/>
                      </a:endParaRPr>
                    </a:p>
                  </a:txBody>
                  <a:tcPr marL="52934" marR="529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050">
                          <a:effectLst/>
                        </a:rPr>
                        <a:t>4</a:t>
                      </a:r>
                      <a:endParaRPr lang="id-ID" sz="1050">
                        <a:effectLst/>
                        <a:latin typeface="Liberation Serif"/>
                        <a:ea typeface="WenQuanYi Micro Hei"/>
                        <a:cs typeface="DejaVu Sans Mono"/>
                      </a:endParaRPr>
                    </a:p>
                  </a:txBody>
                  <a:tcPr marL="52934" marR="529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050" dirty="0">
                          <a:effectLst/>
                        </a:rPr>
                        <a:t> </a:t>
                      </a:r>
                      <a:endParaRPr lang="id-ID" sz="1050" dirty="0">
                        <a:effectLst/>
                        <a:latin typeface="Liberation Serif"/>
                        <a:ea typeface="WenQuanYi Micro Hei"/>
                        <a:cs typeface="DejaVu Sans Mono"/>
                      </a:endParaRPr>
                    </a:p>
                  </a:txBody>
                  <a:tcPr marL="52934" marR="52934" marT="0" marB="0"/>
                </a:tc>
              </a:tr>
              <a:tr h="33736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050">
                          <a:effectLst/>
                        </a:rPr>
                        <a:t>Saya menganggap aktivitas di LDF membosankan</a:t>
                      </a:r>
                      <a:endParaRPr lang="id-ID" sz="1050">
                        <a:effectLst/>
                        <a:latin typeface="Liberation Serif"/>
                        <a:ea typeface="WenQuanYi Micro Hei"/>
                        <a:cs typeface="DejaVu Sans Mono"/>
                      </a:endParaRPr>
                    </a:p>
                  </a:txBody>
                  <a:tcPr marL="52934" marR="529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050">
                          <a:effectLst/>
                        </a:rPr>
                        <a:t>1</a:t>
                      </a:r>
                      <a:endParaRPr lang="id-ID" sz="1050">
                        <a:effectLst/>
                        <a:latin typeface="Liberation Serif"/>
                        <a:ea typeface="WenQuanYi Micro Hei"/>
                        <a:cs typeface="DejaVu Sans Mono"/>
                      </a:endParaRPr>
                    </a:p>
                  </a:txBody>
                  <a:tcPr marL="52934" marR="529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050">
                          <a:effectLst/>
                        </a:rPr>
                        <a:t>2</a:t>
                      </a:r>
                      <a:endParaRPr lang="id-ID" sz="1050">
                        <a:effectLst/>
                        <a:latin typeface="Liberation Serif"/>
                        <a:ea typeface="WenQuanYi Micro Hei"/>
                        <a:cs typeface="DejaVu Sans Mono"/>
                      </a:endParaRPr>
                    </a:p>
                  </a:txBody>
                  <a:tcPr marL="52934" marR="529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050">
                          <a:effectLst/>
                        </a:rPr>
                        <a:t>22</a:t>
                      </a:r>
                      <a:endParaRPr lang="id-ID" sz="1050">
                        <a:effectLst/>
                        <a:latin typeface="Liberation Serif"/>
                        <a:ea typeface="WenQuanYi Micro Hei"/>
                        <a:cs typeface="DejaVu Sans Mono"/>
                      </a:endParaRPr>
                    </a:p>
                  </a:txBody>
                  <a:tcPr marL="52934" marR="529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050">
                          <a:effectLst/>
                        </a:rPr>
                        <a:t>8</a:t>
                      </a:r>
                      <a:endParaRPr lang="id-ID" sz="1050">
                        <a:effectLst/>
                        <a:latin typeface="Liberation Serif"/>
                        <a:ea typeface="WenQuanYi Micro Hei"/>
                        <a:cs typeface="DejaVu Sans Mono"/>
                      </a:endParaRPr>
                    </a:p>
                  </a:txBody>
                  <a:tcPr marL="52934" marR="529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050" dirty="0">
                          <a:effectLst/>
                        </a:rPr>
                        <a:t>1</a:t>
                      </a:r>
                      <a:endParaRPr lang="id-ID" sz="1050" dirty="0">
                        <a:effectLst/>
                        <a:latin typeface="Liberation Serif"/>
                        <a:ea typeface="WenQuanYi Micro Hei"/>
                        <a:cs typeface="DejaVu Sans Mono"/>
                      </a:endParaRPr>
                    </a:p>
                  </a:txBody>
                  <a:tcPr marL="52934" marR="52934" marT="0" marB="0"/>
                </a:tc>
              </a:tr>
              <a:tr h="33736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050">
                          <a:effectLst/>
                        </a:rPr>
                        <a:t>Saya menganggap jika ikut LDF akan mengurangi pergaulan saya</a:t>
                      </a:r>
                      <a:endParaRPr lang="id-ID" sz="1050">
                        <a:effectLst/>
                        <a:latin typeface="Liberation Serif"/>
                        <a:ea typeface="WenQuanYi Micro Hei"/>
                        <a:cs typeface="DejaVu Sans Mono"/>
                      </a:endParaRPr>
                    </a:p>
                  </a:txBody>
                  <a:tcPr marL="52934" marR="529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050">
                          <a:effectLst/>
                        </a:rPr>
                        <a:t> </a:t>
                      </a:r>
                      <a:endParaRPr lang="id-ID" sz="1050">
                        <a:effectLst/>
                        <a:latin typeface="Liberation Serif"/>
                        <a:ea typeface="WenQuanYi Micro Hei"/>
                        <a:cs typeface="DejaVu Sans Mono"/>
                      </a:endParaRPr>
                    </a:p>
                  </a:txBody>
                  <a:tcPr marL="52934" marR="529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050">
                          <a:effectLst/>
                        </a:rPr>
                        <a:t>1</a:t>
                      </a:r>
                      <a:endParaRPr lang="id-ID" sz="1050">
                        <a:effectLst/>
                        <a:latin typeface="Liberation Serif"/>
                        <a:ea typeface="WenQuanYi Micro Hei"/>
                        <a:cs typeface="DejaVu Sans Mono"/>
                      </a:endParaRPr>
                    </a:p>
                  </a:txBody>
                  <a:tcPr marL="52934" marR="529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050">
                          <a:effectLst/>
                        </a:rPr>
                        <a:t>16</a:t>
                      </a:r>
                      <a:endParaRPr lang="id-ID" sz="1050">
                        <a:effectLst/>
                        <a:latin typeface="Liberation Serif"/>
                        <a:ea typeface="WenQuanYi Micro Hei"/>
                        <a:cs typeface="DejaVu Sans Mono"/>
                      </a:endParaRPr>
                    </a:p>
                  </a:txBody>
                  <a:tcPr marL="52934" marR="529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050">
                          <a:effectLst/>
                        </a:rPr>
                        <a:t>12</a:t>
                      </a:r>
                      <a:endParaRPr lang="id-ID" sz="1050">
                        <a:effectLst/>
                        <a:latin typeface="Liberation Serif"/>
                        <a:ea typeface="WenQuanYi Micro Hei"/>
                        <a:cs typeface="DejaVu Sans Mono"/>
                      </a:endParaRPr>
                    </a:p>
                  </a:txBody>
                  <a:tcPr marL="52934" marR="529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050" dirty="0">
                          <a:effectLst/>
                        </a:rPr>
                        <a:t>5</a:t>
                      </a:r>
                      <a:endParaRPr lang="id-ID" sz="1050" dirty="0">
                        <a:effectLst/>
                        <a:latin typeface="Liberation Serif"/>
                        <a:ea typeface="WenQuanYi Micro Hei"/>
                        <a:cs typeface="DejaVu Sans Mono"/>
                      </a:endParaRPr>
                    </a:p>
                  </a:txBody>
                  <a:tcPr marL="52934" marR="52934" marT="0" marB="0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611560" y="116632"/>
            <a:ext cx="5544616" cy="648072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id-ID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erpetua" pitchFamily="18" charset="0"/>
                <a:ea typeface="+mj-ea"/>
                <a:cs typeface="+mj-cs"/>
              </a:rPr>
              <a:t>DATA</a:t>
            </a:r>
            <a:r>
              <a:rPr kumimoji="0" lang="id-ID" sz="32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erpetua" pitchFamily="18" charset="0"/>
                <a:ea typeface="+mj-ea"/>
                <a:cs typeface="+mj-cs"/>
              </a:rPr>
              <a:t> PENELITIAN</a:t>
            </a:r>
            <a:endParaRPr kumimoji="0" lang="id-ID" sz="32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Perpetua" pitchFamily="18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231770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S101857271">
  <a:themeElements>
    <a:clrScheme name="Foundry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marL="0" marR="0" indent="0" algn="l" defTabSz="914400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kern="1200" cap="none" spc="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Perpetua" pitchFamily="18" charset="0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76AFA805-4404-47D2-A142-C3A37E84F33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TS101857271</Template>
  <TotalTime>188</TotalTime>
  <Words>469</Words>
  <Application>Microsoft Office PowerPoint</Application>
  <PresentationFormat>On-screen Show (4:3)</PresentationFormat>
  <Paragraphs>140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0" baseType="lpstr">
      <vt:lpstr>Arial</vt:lpstr>
      <vt:lpstr>Segoe UI</vt:lpstr>
      <vt:lpstr>Perpetua</vt:lpstr>
      <vt:lpstr>Impact</vt:lpstr>
      <vt:lpstr>Calibri</vt:lpstr>
      <vt:lpstr>WenQuanYi Micro Hei</vt:lpstr>
      <vt:lpstr>DejaVu Sans Mono</vt:lpstr>
      <vt:lpstr>Liberation Serif</vt:lpstr>
      <vt:lpstr>TS101857271</vt:lpstr>
      <vt:lpstr>tingkat Partisipasi mahasiswa mengikuti lembaga dakwah fakultas (LDF)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TEKNIK PENELITIAN</vt:lpstr>
      <vt:lpstr>PowerPoint Presentation</vt:lpstr>
      <vt:lpstr>Kesimpulan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tingkat Partisipasi mahasiswa mengikuti lembaga dakwah fakultas (LDF)</dc:title>
  <dc:creator>asus</dc:creator>
  <cp:lastModifiedBy>asus</cp:lastModifiedBy>
  <cp:revision>18</cp:revision>
  <dcterms:created xsi:type="dcterms:W3CDTF">2012-06-07T10:49:07Z</dcterms:created>
  <dcterms:modified xsi:type="dcterms:W3CDTF">2012-06-08T02:38:07Z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TC018572719991</vt:lpwstr>
  </property>
</Properties>
</file>