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21"/>
  </p:notesMasterIdLst>
  <p:handoutMasterIdLst>
    <p:handoutMasterId r:id="rId22"/>
  </p:handoutMasterIdLst>
  <p:sldIdLst>
    <p:sldId id="274" r:id="rId2"/>
    <p:sldId id="273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61" r:id="rId18"/>
    <p:sldId id="272" r:id="rId19"/>
    <p:sldId id="271" r:id="rId20"/>
  </p:sldIdLst>
  <p:sldSz cx="9144000" cy="6858000" type="screen4x3"/>
  <p:notesSz cx="6834188" cy="99790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  <a:srgbClr val="0000CC"/>
    <a:srgbClr val="FF6699"/>
    <a:srgbClr val="3366FF"/>
    <a:srgbClr val="80808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2F59679-DD34-4636-B2E1-F8BC169522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306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CD566-C07B-4D75-8FAA-A370CE0394AC}" type="datetimeFigureOut">
              <a:rPr lang="id-ID" smtClean="0"/>
              <a:t>02/03/2012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F862E-C3A2-4A42-B8D8-FD18A83C6F01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8230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00061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59864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1089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4626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9316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3058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44466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21682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91034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6389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82379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8040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7717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3091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9701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52478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2179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6293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F862E-C3A2-4A42-B8D8-FD18A83C6F01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989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id-ID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893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893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9B8338-CFCF-48DD-82FA-6BBE1DA076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92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55130-9BE2-4675-B8D6-107E7DF9C4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302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CBAFD-6E9D-4934-92B4-3489A01CEB1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506CD-5FD7-427D-A49E-61537A5CE7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20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66114-2D2F-4ABF-BE08-A98A74E381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34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DF98B-3724-4118-95DB-D25A64287F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340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222BB-21DC-4BB5-BA80-C6DCD84139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535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08828-F8E7-488C-BE41-C1482BED5C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42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800B4-3D83-4295-90C2-36A2048AF11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C28A2-C77F-4AF6-9D0E-FC8C10418A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24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D2336-7EE8-4739-A0B3-A6EB811A79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02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64C11ECA-37B5-499D-BFEB-64A598F931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id-ID" sz="2400">
                <a:latin typeface="Times New Roman" pitchFamily="18" charset="0"/>
              </a:endParaRPr>
            </a:p>
          </p:txBody>
        </p:sp>
        <p:sp>
          <p:nvSpPr>
            <p:cNvPr id="3789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Times New Roman" pitchFamily="18" charset="0"/>
              </a:endParaRPr>
            </a:p>
          </p:txBody>
        </p:sp>
        <p:sp>
          <p:nvSpPr>
            <p:cNvPr id="3789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hlink"/>
                </a:solidFill>
              </a:endParaRPr>
            </a:p>
          </p:txBody>
        </p:sp>
        <p:sp>
          <p:nvSpPr>
            <p:cNvPr id="3789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hlink"/>
                </a:solidFill>
              </a:endParaRPr>
            </a:p>
          </p:txBody>
        </p:sp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3789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hlink"/>
                </a:solidFill>
              </a:endParaRPr>
            </a:p>
          </p:txBody>
        </p:sp>
        <p:sp>
          <p:nvSpPr>
            <p:cNvPr id="3789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Times New Roman" pitchFamily="18" charset="0"/>
              </a:endParaRPr>
            </a:p>
          </p:txBody>
        </p:sp>
        <p:sp>
          <p:nvSpPr>
            <p:cNvPr id="3790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accent2"/>
                </a:solidFill>
              </a:endParaRPr>
            </a:p>
          </p:txBody>
        </p:sp>
        <p:sp>
          <p:nvSpPr>
            <p:cNvPr id="3790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790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341438"/>
            <a:ext cx="5770563" cy="2463800"/>
          </a:xfrm>
        </p:spPr>
        <p:txBody>
          <a:bodyPr/>
          <a:lstStyle/>
          <a:p>
            <a:pPr eaLnBrk="1" hangingPunct="1"/>
            <a:r>
              <a:rPr lang="fi-FI" sz="4000" smtClean="0">
                <a:solidFill>
                  <a:srgbClr val="FF0000"/>
                </a:solidFill>
              </a:rPr>
              <a:t>Arti dan peranan </a:t>
            </a:r>
            <a:r>
              <a:rPr lang="id-ID" sz="4000" smtClean="0">
                <a:solidFill>
                  <a:srgbClr val="FF0000"/>
                </a:solidFill>
              </a:rPr>
              <a:t/>
            </a:r>
            <a:br>
              <a:rPr lang="id-ID" sz="4000" smtClean="0">
                <a:solidFill>
                  <a:srgbClr val="FF0000"/>
                </a:solidFill>
              </a:rPr>
            </a:br>
            <a:r>
              <a:rPr lang="fi-FI" sz="4000" smtClean="0">
                <a:solidFill>
                  <a:srgbClr val="FF0000"/>
                </a:solidFill>
              </a:rPr>
              <a:t>penelitian ilmiah</a:t>
            </a:r>
            <a:endParaRPr lang="en-GB" sz="4000" smtClean="0">
              <a:solidFill>
                <a:srgbClr val="FF0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64075"/>
            <a:ext cx="7537450" cy="1203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Pertemuan I</a:t>
            </a: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  <a:solidFill>
            <a:srgbClr val="FAA4EE"/>
          </a:solidFill>
        </p:spPr>
        <p:txBody>
          <a:bodyPr/>
          <a:lstStyle/>
          <a:p>
            <a:pPr algn="ctr" eaLnBrk="1" hangingPunct="1"/>
            <a:r>
              <a:rPr lang="en-US" sz="3200" smtClean="0">
                <a:solidFill>
                  <a:srgbClr val="0000CC"/>
                </a:solidFill>
              </a:rPr>
              <a:t>LIMA KARAKTERISTIK PENELITIAN</a:t>
            </a:r>
            <a:endParaRPr lang="en-GB" sz="3200" smtClean="0">
              <a:solidFill>
                <a:srgbClr val="0000CC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rgbClr val="0000CC"/>
                </a:solidFill>
              </a:rPr>
              <a:t>SISTEMATIS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rgbClr val="0000CC"/>
                </a:solidFill>
              </a:rPr>
              <a:t>LOGIK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rgbClr val="0000CC"/>
                </a:solidFill>
              </a:rPr>
              <a:t>EMPIRIK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rgbClr val="0000CC"/>
                </a:solidFill>
              </a:rPr>
              <a:t>REDUKTIF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rgbClr val="0000CC"/>
                </a:solidFill>
              </a:rPr>
              <a:t>REPLIKABEL</a:t>
            </a:r>
          </a:p>
          <a:p>
            <a:pPr marL="609600" indent="-609600" eaLnBrk="1" hangingPunct="1">
              <a:buFontTx/>
              <a:buAutoNum type="arabicPeriod"/>
            </a:pPr>
            <a:endParaRPr lang="en-US" smtClean="0">
              <a:solidFill>
                <a:srgbClr val="0000CC"/>
              </a:solidFill>
            </a:endParaRPr>
          </a:p>
          <a:p>
            <a:pPr marL="609600" indent="-609600" eaLnBrk="1" hangingPunct="1"/>
            <a:endParaRPr lang="en-GB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04938"/>
          </a:xfrm>
          <a:solidFill>
            <a:schemeClr val="bg1"/>
          </a:solidFill>
        </p:spPr>
        <p:txBody>
          <a:bodyPr/>
          <a:lstStyle/>
          <a:p>
            <a:pPr algn="ctr" eaLnBrk="1" hangingPunct="1"/>
            <a:r>
              <a:rPr lang="en-US" sz="2800" smtClean="0">
                <a:solidFill>
                  <a:srgbClr val="FF0000"/>
                </a:solidFill>
              </a:rPr>
              <a:t>BAGAIMANA CARA MELAKUKAN PENELITIAN?</a:t>
            </a:r>
            <a:endParaRPr lang="en-GB" sz="2800" smtClean="0">
              <a:solidFill>
                <a:srgbClr val="FF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</a:rPr>
              <a:t>1. Pemilihan bidangnya/ topiknya </a:t>
            </a:r>
            <a:r>
              <a:rPr lang="id-ID" sz="2800" smtClean="0">
                <a:solidFill>
                  <a:srgbClr val="000000"/>
                </a:solidFill>
              </a:rPr>
              <a:t>apa</a:t>
            </a:r>
            <a:endParaRPr lang="en-US" sz="280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</a:rPr>
              <a:t>2. Mengadakan survei lapangan untuk merumuskan masalah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</a:rPr>
              <a:t>3. Membangun sebuah bibiografi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</a:rPr>
              <a:t>4. Memformulasikan dan mendefinisikan persoalan yang ada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</a:rPr>
              <a:t>5. Membedakan dan membuat out line dari unsur-unsur penelitian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8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3825875" cy="498475"/>
          </a:xfrm>
        </p:spPr>
        <p:txBody>
          <a:bodyPr/>
          <a:lstStyle/>
          <a:p>
            <a:pPr eaLnBrk="1" hangingPunct="1"/>
            <a:r>
              <a:rPr lang="en-US" sz="2800" smtClean="0"/>
              <a:t>LANJUTAN</a:t>
            </a:r>
            <a:endParaRPr lang="en-GB" sz="28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41438"/>
            <a:ext cx="8007350" cy="4611687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Tahoma" charset="0"/>
              </a:rPr>
              <a:t>6. Mengklasifikasikan unsur-unsur dalam hubungannya dengan data/bukti yang dikehendaki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Tahoma" charset="0"/>
              </a:rPr>
              <a:t>7. Menentukan data/bukti yang dikehendaki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Tahoma" charset="0"/>
              </a:rPr>
              <a:t>8. Data yang kita kehendaki ada atau tidak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Tahoma" charset="0"/>
              </a:rPr>
              <a:t>9. Menguji masalah dapat dipecahkan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Tahoma" charset="0"/>
              </a:rPr>
              <a:t>10.Menguji untuk diketahui, kalau masih mungkin kumpulkan data dan keterangan</a:t>
            </a:r>
            <a:endParaRPr lang="en-GB" sz="2800" smtClean="0">
              <a:solidFill>
                <a:srgbClr val="000000"/>
              </a:solidFill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5381625" cy="636588"/>
          </a:xfrm>
        </p:spPr>
        <p:txBody>
          <a:bodyPr/>
          <a:lstStyle/>
          <a:p>
            <a:pPr eaLnBrk="1" hangingPunct="1"/>
            <a:r>
              <a:rPr lang="en-US" sz="4000" smtClean="0"/>
              <a:t>LANJUTAN</a:t>
            </a:r>
            <a:endParaRPr lang="en-GB" sz="40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</a:rPr>
              <a:t>11. Data diatur secara sistematis untuk   melakukan analisis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</a:rPr>
              <a:t>12.Menganalisa data </a:t>
            </a:r>
            <a:r>
              <a:rPr lang="en-US" smtClean="0">
                <a:solidFill>
                  <a:srgbClr val="000000"/>
                </a:solidFill>
                <a:sym typeface="Wingdings" pitchFamily="2" charset="2"/>
              </a:rPr>
              <a:t>d</a:t>
            </a:r>
            <a:r>
              <a:rPr lang="en-US" smtClean="0">
                <a:solidFill>
                  <a:srgbClr val="000000"/>
                </a:solidFill>
              </a:rPr>
              <a:t>iintepretasikan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</a:rPr>
              <a:t>13. Mengatur data untuk presentasi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</a:rPr>
              <a:t>14. Menggunakan referensi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0000"/>
                </a:solidFill>
              </a:rPr>
              <a:t>15. Tulis laporan penelitian </a:t>
            </a:r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5 BAHASAN DALAM PENELITIAN ILMIAH</a:t>
            </a:r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 marL="812800" indent="-812800" eaLnBrk="1" hangingPunct="1">
              <a:lnSpc>
                <a:spcPct val="90000"/>
              </a:lnSpc>
              <a:buFontTx/>
              <a:buAutoNum type="romanUcPeriod"/>
            </a:pPr>
            <a:r>
              <a:rPr lang="en-US" sz="2800" smtClean="0"/>
              <a:t>PENDAHULUAN</a:t>
            </a:r>
          </a:p>
          <a:p>
            <a:pPr marL="812800" indent="-812800" eaLnBrk="1" hangingPunct="1">
              <a:lnSpc>
                <a:spcPct val="90000"/>
              </a:lnSpc>
              <a:buFontTx/>
              <a:buAutoNum type="romanUcPeriod"/>
            </a:pPr>
            <a:r>
              <a:rPr lang="en-US" sz="2800" smtClean="0"/>
              <a:t>LANDASAN TEORI, KERANGKA BERFIKIR, PENGAJUAN HIPOTESIS</a:t>
            </a:r>
          </a:p>
          <a:p>
            <a:pPr marL="812800" indent="-812800" eaLnBrk="1" hangingPunct="1">
              <a:lnSpc>
                <a:spcPct val="90000"/>
              </a:lnSpc>
              <a:buFontTx/>
              <a:buAutoNum type="romanUcPeriod"/>
            </a:pPr>
            <a:r>
              <a:rPr lang="en-US" sz="2800" smtClean="0"/>
              <a:t>METODOLOGI PENELITIAN</a:t>
            </a:r>
          </a:p>
          <a:p>
            <a:pPr marL="812800" indent="-812800" eaLnBrk="1" hangingPunct="1">
              <a:lnSpc>
                <a:spcPct val="90000"/>
              </a:lnSpc>
              <a:buFontTx/>
              <a:buAutoNum type="romanUcPeriod"/>
            </a:pPr>
            <a:r>
              <a:rPr lang="en-US" sz="2800" smtClean="0"/>
              <a:t>HASIL PENELITIAN DAN PEMBAHASAN</a:t>
            </a:r>
          </a:p>
          <a:p>
            <a:pPr marL="812800" indent="-812800" eaLnBrk="1" hangingPunct="1">
              <a:lnSpc>
                <a:spcPct val="90000"/>
              </a:lnSpc>
              <a:buFontTx/>
              <a:buAutoNum type="romanUcPeriod"/>
            </a:pPr>
            <a:r>
              <a:rPr lang="en-US" sz="2800" smtClean="0"/>
              <a:t>KESIMPULAN,IMPLIKASI DAN SARAN</a:t>
            </a:r>
            <a:endParaRPr lang="en-GB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I. RUMUSAN MASALAH</a:t>
            </a:r>
            <a:endParaRPr lang="en-GB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Untuk dapat melakukan penelitian pertama harus mempunyai masalah.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Masalah itu harus benar-benar merupakan masalah dan apabila ditinjau dari kemanfaatannya maka harus bermanfaat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Masalah yang baik ada 3 kategori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/>
              <a:t>   1. Harus mempunyai nilai penelitian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/>
              <a:t>   2. Harus mempunyai Feasibility tinggi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/>
              <a:t>   3. Harus sesuai dengan kualifikasi peneliti</a:t>
            </a:r>
            <a:endParaRPr lang="en-GB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SUMBER UNTUK MEMPEROLEH MASALAH</a:t>
            </a:r>
            <a:endParaRPr lang="en-GB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1. Mengamati kegiatan manusia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2. Dari bacaan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3. Analisis bidang pengetahuan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4. Ulangan penelitian yg masih ragu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5. Bidang/cabang olahraga yg sedang dikerjakan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6. Berangkat dari pengalaman &amp; catatan Anda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7. Praktek serta keinginan masyarakat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8. Bidang spesialisasi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9. Mata pelajaran yg diikuti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/>
              <a:t>10. Dari diskusi-diskusi ilmiah</a:t>
            </a:r>
            <a:endParaRPr lang="en-GB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4537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Pola Umum Tahapan Dalam Penelitian</a:t>
            </a:r>
            <a:endParaRPr lang="en-GB">
              <a:latin typeface="Arial Black" pitchFamily="34" charset="0"/>
            </a:endParaRPr>
          </a:p>
        </p:txBody>
      </p:sp>
      <p:sp>
        <p:nvSpPr>
          <p:cNvPr id="21507" name="Oval 9"/>
          <p:cNvSpPr>
            <a:spLocks noChangeArrowheads="1"/>
          </p:cNvSpPr>
          <p:nvPr/>
        </p:nvSpPr>
        <p:spPr bwMode="auto">
          <a:xfrm>
            <a:off x="1692275" y="1412875"/>
            <a:ext cx="5113338" cy="50403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1508" name="Group 10"/>
          <p:cNvGrpSpPr>
            <a:grpSpLocks/>
          </p:cNvGrpSpPr>
          <p:nvPr/>
        </p:nvGrpSpPr>
        <p:grpSpPr bwMode="auto">
          <a:xfrm>
            <a:off x="2843213" y="2924175"/>
            <a:ext cx="2592387" cy="1582738"/>
            <a:chOff x="1746" y="1480"/>
            <a:chExt cx="1633" cy="997"/>
          </a:xfrm>
        </p:grpSpPr>
        <p:sp>
          <p:nvSpPr>
            <p:cNvPr id="21519" name="Oval 5"/>
            <p:cNvSpPr>
              <a:spLocks noChangeArrowheads="1"/>
            </p:cNvSpPr>
            <p:nvPr/>
          </p:nvSpPr>
          <p:spPr bwMode="auto">
            <a:xfrm>
              <a:off x="2109" y="1570"/>
              <a:ext cx="1089" cy="90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21520" name="Rectangle 6"/>
            <p:cNvSpPr>
              <a:spLocks noChangeArrowheads="1"/>
            </p:cNvSpPr>
            <p:nvPr/>
          </p:nvSpPr>
          <p:spPr bwMode="auto">
            <a:xfrm>
              <a:off x="2336" y="1480"/>
              <a:ext cx="590" cy="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id-ID" sz="1400">
                  <a:solidFill>
                    <a:srgbClr val="26F04C"/>
                  </a:solidFill>
                  <a:latin typeface="Arial Black" pitchFamily="34" charset="0"/>
                </a:rPr>
                <a:t>1.stimuli</a:t>
              </a:r>
              <a:endParaRPr lang="en-GB" sz="1400">
                <a:solidFill>
                  <a:srgbClr val="26F04C"/>
                </a:solidFill>
                <a:latin typeface="Arial Black" pitchFamily="34" charset="0"/>
              </a:endParaRPr>
            </a:p>
          </p:txBody>
        </p:sp>
        <p:sp>
          <p:nvSpPr>
            <p:cNvPr id="21521" name="Rectangle 7"/>
            <p:cNvSpPr>
              <a:spLocks noChangeArrowheads="1"/>
            </p:cNvSpPr>
            <p:nvPr/>
          </p:nvSpPr>
          <p:spPr bwMode="auto">
            <a:xfrm>
              <a:off x="2835" y="2160"/>
              <a:ext cx="544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id-ID" sz="1400">
                  <a:latin typeface="Arial Black" pitchFamily="34" charset="0"/>
                </a:rPr>
                <a:t>2.logis</a:t>
              </a:r>
              <a:endParaRPr lang="en-GB" sz="1400">
                <a:latin typeface="Arial Black" pitchFamily="34" charset="0"/>
              </a:endParaRPr>
            </a:p>
          </p:txBody>
        </p:sp>
        <p:sp>
          <p:nvSpPr>
            <p:cNvPr id="21522" name="Rectangle 8"/>
            <p:cNvSpPr>
              <a:spLocks noChangeArrowheads="1"/>
            </p:cNvSpPr>
            <p:nvPr/>
          </p:nvSpPr>
          <p:spPr bwMode="auto">
            <a:xfrm>
              <a:off x="1746" y="2115"/>
              <a:ext cx="635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id-ID" sz="1400">
                  <a:latin typeface="Arial Black" pitchFamily="34" charset="0"/>
                </a:rPr>
                <a:t>3.tindakan</a:t>
              </a:r>
              <a:endParaRPr lang="en-GB" sz="1400">
                <a:latin typeface="Arial Black" pitchFamily="34" charset="0"/>
              </a:endParaRPr>
            </a:p>
          </p:txBody>
        </p:sp>
      </p:grp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4859338" y="1268413"/>
            <a:ext cx="1296987" cy="865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id-ID" sz="1400">
                <a:latin typeface="Arial Black" pitchFamily="34" charset="0"/>
              </a:rPr>
              <a:t>Konflik/</a:t>
            </a:r>
          </a:p>
          <a:p>
            <a:pPr algn="ctr"/>
            <a:r>
              <a:rPr lang="id-ID" sz="1400">
                <a:latin typeface="Arial Black" pitchFamily="34" charset="0"/>
              </a:rPr>
              <a:t> ide problem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0" name="Rectangle 12"/>
          <p:cNvSpPr>
            <a:spLocks noChangeArrowheads="1"/>
          </p:cNvSpPr>
          <p:nvPr/>
        </p:nvSpPr>
        <p:spPr bwMode="auto">
          <a:xfrm>
            <a:off x="5867400" y="2781300"/>
            <a:ext cx="1512888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id-ID">
                <a:latin typeface="Arial Black" pitchFamily="34" charset="0"/>
              </a:rPr>
              <a:t>Kajian teori</a:t>
            </a:r>
            <a:endParaRPr lang="en-GB">
              <a:latin typeface="Arial Black" pitchFamily="34" charset="0"/>
            </a:endParaRPr>
          </a:p>
        </p:txBody>
      </p:sp>
      <p:sp>
        <p:nvSpPr>
          <p:cNvPr id="21511" name="Text Box 13"/>
          <p:cNvSpPr txBox="1">
            <a:spLocks noChangeArrowheads="1"/>
          </p:cNvSpPr>
          <p:nvPr/>
        </p:nvSpPr>
        <p:spPr bwMode="auto">
          <a:xfrm>
            <a:off x="6156325" y="3933825"/>
            <a:ext cx="2089150" cy="274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200">
                <a:latin typeface="Arial Black" pitchFamily="34" charset="0"/>
              </a:rPr>
              <a:t>Hipotesis penalaran</a:t>
            </a:r>
            <a:endParaRPr lang="en-GB" sz="1200">
              <a:latin typeface="Arial Black" pitchFamily="34" charset="0"/>
            </a:endParaRPr>
          </a:p>
        </p:txBody>
      </p:sp>
      <p:sp>
        <p:nvSpPr>
          <p:cNvPr id="21512" name="Text Box 14"/>
          <p:cNvSpPr txBox="1">
            <a:spLocks noChangeArrowheads="1"/>
          </p:cNvSpPr>
          <p:nvPr/>
        </p:nvSpPr>
        <p:spPr bwMode="auto">
          <a:xfrm>
            <a:off x="5795963" y="4868863"/>
            <a:ext cx="1944687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200">
                <a:latin typeface="Arial Black" pitchFamily="34" charset="0"/>
              </a:rPr>
              <a:t>Hipotesis operasional</a:t>
            </a:r>
            <a:endParaRPr lang="en-GB" sz="1200">
              <a:latin typeface="Arial Black" pitchFamily="34" charset="0"/>
            </a:endParaRPr>
          </a:p>
        </p:txBody>
      </p:sp>
      <p:sp>
        <p:nvSpPr>
          <p:cNvPr id="21513" name="Text Box 15"/>
          <p:cNvSpPr txBox="1">
            <a:spLocks noChangeArrowheads="1"/>
          </p:cNvSpPr>
          <p:nvPr/>
        </p:nvSpPr>
        <p:spPr bwMode="auto">
          <a:xfrm>
            <a:off x="5076825" y="5876925"/>
            <a:ext cx="2879725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400">
                <a:latin typeface="Arial Black" pitchFamily="34" charset="0"/>
              </a:rPr>
              <a:t>Rancangan penelitian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4" name="Text Box 16"/>
          <p:cNvSpPr txBox="1">
            <a:spLocks noChangeArrowheads="1"/>
          </p:cNvSpPr>
          <p:nvPr/>
        </p:nvSpPr>
        <p:spPr bwMode="auto">
          <a:xfrm>
            <a:off x="1835150" y="5949950"/>
            <a:ext cx="2160588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400">
                <a:latin typeface="Arial Black" pitchFamily="34" charset="0"/>
              </a:rPr>
              <a:t>Pengumpulan Data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5" name="Text Box 17"/>
          <p:cNvSpPr txBox="1">
            <a:spLocks noChangeArrowheads="1"/>
          </p:cNvSpPr>
          <p:nvPr/>
        </p:nvSpPr>
        <p:spPr bwMode="auto">
          <a:xfrm>
            <a:off x="900113" y="4941888"/>
            <a:ext cx="2087562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400">
                <a:latin typeface="Arial Black" pitchFamily="34" charset="0"/>
              </a:rPr>
              <a:t>Konklusi analisis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6" name="Text Box 18"/>
          <p:cNvSpPr txBox="1">
            <a:spLocks noChangeArrowheads="1"/>
          </p:cNvSpPr>
          <p:nvPr/>
        </p:nvSpPr>
        <p:spPr bwMode="auto">
          <a:xfrm>
            <a:off x="827088" y="3860800"/>
            <a:ext cx="1512887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400">
                <a:latin typeface="Arial Black" pitchFamily="34" charset="0"/>
              </a:rPr>
              <a:t>Konseptual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7" name="Text Box 19"/>
          <p:cNvSpPr txBox="1">
            <a:spLocks noChangeArrowheads="1"/>
          </p:cNvSpPr>
          <p:nvPr/>
        </p:nvSpPr>
        <p:spPr bwMode="auto">
          <a:xfrm>
            <a:off x="1116013" y="2492375"/>
            <a:ext cx="1655762" cy="517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400">
                <a:latin typeface="Arial Black" pitchFamily="34" charset="0"/>
              </a:rPr>
              <a:t>Teoritisasi Rekonsepsi</a:t>
            </a:r>
            <a:endParaRPr lang="en-GB" sz="1400">
              <a:latin typeface="Arial Black" pitchFamily="34" charset="0"/>
            </a:endParaRPr>
          </a:p>
        </p:txBody>
      </p:sp>
      <p:sp>
        <p:nvSpPr>
          <p:cNvPr id="21518" name="Text Box 20"/>
          <p:cNvSpPr txBox="1">
            <a:spLocks noChangeArrowheads="1"/>
          </p:cNvSpPr>
          <p:nvPr/>
        </p:nvSpPr>
        <p:spPr bwMode="auto">
          <a:xfrm>
            <a:off x="2268538" y="1700213"/>
            <a:ext cx="1655762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Teori Konsep</a:t>
            </a:r>
            <a:endParaRPr lang="en-GB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d-ID" sz="4000" smtClean="0"/>
              <a:t>PENGGOLONGAN/ KLASIFIKASI PENELITIAN</a:t>
            </a:r>
            <a:br>
              <a:rPr lang="id-ID" sz="4000" smtClean="0"/>
            </a:br>
            <a:endParaRPr lang="en-GB" sz="40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d-ID" smtClean="0"/>
              <a:t>A. MENURUT DISIPLIN ILMU</a:t>
            </a:r>
          </a:p>
          <a:p>
            <a:pPr eaLnBrk="1" hangingPunct="1"/>
            <a:r>
              <a:rPr lang="id-ID" smtClean="0"/>
              <a:t>Pendidikan</a:t>
            </a:r>
          </a:p>
          <a:p>
            <a:pPr eaLnBrk="1" hangingPunct="1"/>
            <a:r>
              <a:rPr lang="id-ID" smtClean="0"/>
              <a:t>Ekonomi</a:t>
            </a:r>
          </a:p>
          <a:p>
            <a:pPr eaLnBrk="1" hangingPunct="1"/>
            <a:r>
              <a:rPr lang="id-ID" smtClean="0"/>
              <a:t>Sosial politik</a:t>
            </a:r>
          </a:p>
          <a:p>
            <a:pPr eaLnBrk="1" hangingPunct="1"/>
            <a:r>
              <a:rPr lang="id-ID" smtClean="0"/>
              <a:t>Kedokteran</a:t>
            </a:r>
          </a:p>
          <a:p>
            <a:pPr eaLnBrk="1" hangingPunct="1"/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1908175" y="1628775"/>
            <a:ext cx="5543550" cy="14906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3600" i="1">
                <a:latin typeface="Arial Black" pitchFamily="34" charset="0"/>
              </a:rPr>
              <a:t>Matur nuwun</a:t>
            </a:r>
            <a:endParaRPr lang="en-GB" sz="3600" i="1">
              <a:latin typeface="Arial Black" pitchFamily="34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692275" y="3573463"/>
            <a:ext cx="5918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4800">
                <a:latin typeface="Comic Sans MS" pitchFamily="66" charset="0"/>
              </a:rPr>
              <a:t>TERIMA KASIH</a:t>
            </a:r>
            <a:endParaRPr lang="id-ID" sz="4800">
              <a:latin typeface="Comic Sans MS" pitchFamily="66" charset="0"/>
            </a:endParaRPr>
          </a:p>
          <a:p>
            <a:pPr eaLnBrk="1" hangingPunct="1"/>
            <a:r>
              <a:rPr lang="id-ID" sz="4800">
                <a:latin typeface="Comic Sans MS" pitchFamily="66" charset="0"/>
              </a:rPr>
              <a:t>Ari gato ghosaimash</a:t>
            </a:r>
            <a:endParaRPr lang="en-GB" sz="48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11"/>
          <p:cNvSpPr>
            <a:spLocks noChangeArrowheads="1"/>
          </p:cNvSpPr>
          <p:nvPr/>
        </p:nvSpPr>
        <p:spPr bwMode="auto">
          <a:xfrm>
            <a:off x="107950" y="3644900"/>
            <a:ext cx="1152525" cy="6477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47" name="Oval 16"/>
          <p:cNvSpPr>
            <a:spLocks noChangeArrowheads="1"/>
          </p:cNvSpPr>
          <p:nvPr/>
        </p:nvSpPr>
        <p:spPr bwMode="auto">
          <a:xfrm>
            <a:off x="1331913" y="3644900"/>
            <a:ext cx="1152525" cy="6477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48" name="Oval 12"/>
          <p:cNvSpPr>
            <a:spLocks noChangeArrowheads="1"/>
          </p:cNvSpPr>
          <p:nvPr/>
        </p:nvSpPr>
        <p:spPr bwMode="auto">
          <a:xfrm>
            <a:off x="2555875" y="3644900"/>
            <a:ext cx="1152525" cy="64770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49" name="Oval 13"/>
          <p:cNvSpPr>
            <a:spLocks noChangeArrowheads="1"/>
          </p:cNvSpPr>
          <p:nvPr/>
        </p:nvSpPr>
        <p:spPr bwMode="auto">
          <a:xfrm>
            <a:off x="3851275" y="3644900"/>
            <a:ext cx="1512888" cy="64770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50" name="Oval 14"/>
          <p:cNvSpPr>
            <a:spLocks noChangeArrowheads="1"/>
          </p:cNvSpPr>
          <p:nvPr/>
        </p:nvSpPr>
        <p:spPr bwMode="auto">
          <a:xfrm>
            <a:off x="5435600" y="3644900"/>
            <a:ext cx="1512888" cy="6477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51" name="Oval 15"/>
          <p:cNvSpPr>
            <a:spLocks noChangeArrowheads="1"/>
          </p:cNvSpPr>
          <p:nvPr/>
        </p:nvSpPr>
        <p:spPr bwMode="auto">
          <a:xfrm>
            <a:off x="7092950" y="3644900"/>
            <a:ext cx="1439863" cy="6477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d-ID" smtClean="0">
                <a:solidFill>
                  <a:srgbClr val="000000"/>
                </a:solidFill>
              </a:rPr>
              <a:t>BENANG MERAH</a:t>
            </a: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153" name="Text Box 5"/>
          <p:cNvSpPr txBox="1">
            <a:spLocks noChangeArrowheads="1"/>
          </p:cNvSpPr>
          <p:nvPr/>
        </p:nvSpPr>
        <p:spPr bwMode="auto">
          <a:xfrm>
            <a:off x="468313" y="3789363"/>
            <a:ext cx="936625" cy="376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LB</a:t>
            </a:r>
            <a:endParaRPr lang="en-GB">
              <a:latin typeface="Arial Black" pitchFamily="34" charset="0"/>
            </a:endParaRPr>
          </a:p>
        </p:txBody>
      </p:sp>
      <p:sp>
        <p:nvSpPr>
          <p:cNvPr id="6154" name="Text Box 6"/>
          <p:cNvSpPr txBox="1">
            <a:spLocks noChangeArrowheads="1"/>
          </p:cNvSpPr>
          <p:nvPr/>
        </p:nvSpPr>
        <p:spPr bwMode="auto">
          <a:xfrm>
            <a:off x="1692275" y="3860800"/>
            <a:ext cx="6492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RM</a:t>
            </a:r>
            <a:endParaRPr lang="en-GB">
              <a:latin typeface="Arial Black" pitchFamily="34" charset="0"/>
            </a:endParaRPr>
          </a:p>
        </p:txBody>
      </p:sp>
      <p:sp>
        <p:nvSpPr>
          <p:cNvPr id="6155" name="Text Box 7"/>
          <p:cNvSpPr txBox="1">
            <a:spLocks noChangeArrowheads="1"/>
          </p:cNvSpPr>
          <p:nvPr/>
        </p:nvSpPr>
        <p:spPr bwMode="auto">
          <a:xfrm>
            <a:off x="2700338" y="3860800"/>
            <a:ext cx="86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7AN</a:t>
            </a:r>
            <a:endParaRPr lang="en-GB">
              <a:latin typeface="Arial Black" pitchFamily="34" charset="0"/>
            </a:endParaRPr>
          </a:p>
        </p:txBody>
      </p:sp>
      <p:sp>
        <p:nvSpPr>
          <p:cNvPr id="6156" name="Text Box 8"/>
          <p:cNvSpPr txBox="1">
            <a:spLocks noChangeArrowheads="1"/>
          </p:cNvSpPr>
          <p:nvPr/>
        </p:nvSpPr>
        <p:spPr bwMode="auto">
          <a:xfrm>
            <a:off x="4140200" y="3860800"/>
            <a:ext cx="719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HIP</a:t>
            </a:r>
            <a:endParaRPr lang="en-GB">
              <a:latin typeface="Arial Black" pitchFamily="34" charset="0"/>
            </a:endParaRPr>
          </a:p>
        </p:txBody>
      </p:sp>
      <p:sp>
        <p:nvSpPr>
          <p:cNvPr id="6157" name="Text Box 9"/>
          <p:cNvSpPr txBox="1">
            <a:spLocks noChangeArrowheads="1"/>
          </p:cNvSpPr>
          <p:nvPr/>
        </p:nvSpPr>
        <p:spPr bwMode="auto">
          <a:xfrm>
            <a:off x="5722938" y="3789363"/>
            <a:ext cx="1081087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HASIL</a:t>
            </a:r>
            <a:endParaRPr lang="en-GB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6158" name="Text Box 10"/>
          <p:cNvSpPr txBox="1">
            <a:spLocks noChangeArrowheads="1"/>
          </p:cNvSpPr>
          <p:nvPr/>
        </p:nvSpPr>
        <p:spPr bwMode="auto">
          <a:xfrm>
            <a:off x="7092950" y="3789363"/>
            <a:ext cx="1655763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SIMPULAN</a:t>
            </a:r>
            <a:endParaRPr lang="en-GB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6159" name="Freeform 17"/>
          <p:cNvSpPr>
            <a:spLocks/>
          </p:cNvSpPr>
          <p:nvPr/>
        </p:nvSpPr>
        <p:spPr bwMode="auto">
          <a:xfrm>
            <a:off x="406400" y="1303338"/>
            <a:ext cx="6502400" cy="220662"/>
          </a:xfrm>
          <a:custGeom>
            <a:avLst/>
            <a:gdLst>
              <a:gd name="T0" fmla="*/ 0 w 4096"/>
              <a:gd name="T1" fmla="*/ 20 h 139"/>
              <a:gd name="T2" fmla="*/ 64 w 4096"/>
              <a:gd name="T3" fmla="*/ 57 h 139"/>
              <a:gd name="T4" fmla="*/ 146 w 4096"/>
              <a:gd name="T5" fmla="*/ 38 h 139"/>
              <a:gd name="T6" fmla="*/ 274 w 4096"/>
              <a:gd name="T7" fmla="*/ 2 h 139"/>
              <a:gd name="T8" fmla="*/ 357 w 4096"/>
              <a:gd name="T9" fmla="*/ 20 h 139"/>
              <a:gd name="T10" fmla="*/ 411 w 4096"/>
              <a:gd name="T11" fmla="*/ 38 h 139"/>
              <a:gd name="T12" fmla="*/ 512 w 4096"/>
              <a:gd name="T13" fmla="*/ 121 h 139"/>
              <a:gd name="T14" fmla="*/ 585 w 4096"/>
              <a:gd name="T15" fmla="*/ 66 h 139"/>
              <a:gd name="T16" fmla="*/ 686 w 4096"/>
              <a:gd name="T17" fmla="*/ 38 h 139"/>
              <a:gd name="T18" fmla="*/ 768 w 4096"/>
              <a:gd name="T19" fmla="*/ 57 h 139"/>
              <a:gd name="T20" fmla="*/ 795 w 4096"/>
              <a:gd name="T21" fmla="*/ 66 h 139"/>
              <a:gd name="T22" fmla="*/ 869 w 4096"/>
              <a:gd name="T23" fmla="*/ 84 h 139"/>
              <a:gd name="T24" fmla="*/ 1070 w 4096"/>
              <a:gd name="T25" fmla="*/ 48 h 139"/>
              <a:gd name="T26" fmla="*/ 1234 w 4096"/>
              <a:gd name="T27" fmla="*/ 2 h 139"/>
              <a:gd name="T28" fmla="*/ 1307 w 4096"/>
              <a:gd name="T29" fmla="*/ 11 h 139"/>
              <a:gd name="T30" fmla="*/ 1326 w 4096"/>
              <a:gd name="T31" fmla="*/ 29 h 139"/>
              <a:gd name="T32" fmla="*/ 1454 w 4096"/>
              <a:gd name="T33" fmla="*/ 102 h 139"/>
              <a:gd name="T34" fmla="*/ 1490 w 4096"/>
              <a:gd name="T35" fmla="*/ 93 h 139"/>
              <a:gd name="T36" fmla="*/ 1518 w 4096"/>
              <a:gd name="T37" fmla="*/ 75 h 139"/>
              <a:gd name="T38" fmla="*/ 1591 w 4096"/>
              <a:gd name="T39" fmla="*/ 57 h 139"/>
              <a:gd name="T40" fmla="*/ 1975 w 4096"/>
              <a:gd name="T41" fmla="*/ 112 h 139"/>
              <a:gd name="T42" fmla="*/ 2167 w 4096"/>
              <a:gd name="T43" fmla="*/ 66 h 139"/>
              <a:gd name="T44" fmla="*/ 2432 w 4096"/>
              <a:gd name="T45" fmla="*/ 112 h 139"/>
              <a:gd name="T46" fmla="*/ 2615 w 4096"/>
              <a:gd name="T47" fmla="*/ 48 h 139"/>
              <a:gd name="T48" fmla="*/ 2789 w 4096"/>
              <a:gd name="T49" fmla="*/ 75 h 139"/>
              <a:gd name="T50" fmla="*/ 2880 w 4096"/>
              <a:gd name="T51" fmla="*/ 121 h 139"/>
              <a:gd name="T52" fmla="*/ 3154 w 4096"/>
              <a:gd name="T53" fmla="*/ 112 h 139"/>
              <a:gd name="T54" fmla="*/ 3200 w 4096"/>
              <a:gd name="T55" fmla="*/ 93 h 139"/>
              <a:gd name="T56" fmla="*/ 3301 w 4096"/>
              <a:gd name="T57" fmla="*/ 112 h 139"/>
              <a:gd name="T58" fmla="*/ 3355 w 4096"/>
              <a:gd name="T59" fmla="*/ 130 h 139"/>
              <a:gd name="T60" fmla="*/ 3383 w 4096"/>
              <a:gd name="T61" fmla="*/ 139 h 139"/>
              <a:gd name="T62" fmla="*/ 3465 w 4096"/>
              <a:gd name="T63" fmla="*/ 130 h 139"/>
              <a:gd name="T64" fmla="*/ 3630 w 4096"/>
              <a:gd name="T65" fmla="*/ 48 h 139"/>
              <a:gd name="T66" fmla="*/ 3685 w 4096"/>
              <a:gd name="T67" fmla="*/ 11 h 139"/>
              <a:gd name="T68" fmla="*/ 3739 w 4096"/>
              <a:gd name="T69" fmla="*/ 29 h 139"/>
              <a:gd name="T70" fmla="*/ 3803 w 4096"/>
              <a:gd name="T71" fmla="*/ 38 h 139"/>
              <a:gd name="T72" fmla="*/ 4096 w 4096"/>
              <a:gd name="T73" fmla="*/ 112 h 13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096"/>
              <a:gd name="T112" fmla="*/ 0 h 139"/>
              <a:gd name="T113" fmla="*/ 4096 w 4096"/>
              <a:gd name="T114" fmla="*/ 139 h 13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096" h="139">
                <a:moveTo>
                  <a:pt x="0" y="20"/>
                </a:moveTo>
                <a:cubicBezTo>
                  <a:pt x="21" y="32"/>
                  <a:pt x="40" y="51"/>
                  <a:pt x="64" y="57"/>
                </a:cubicBezTo>
                <a:cubicBezTo>
                  <a:pt x="92" y="64"/>
                  <a:pt x="120" y="46"/>
                  <a:pt x="146" y="38"/>
                </a:cubicBezTo>
                <a:cubicBezTo>
                  <a:pt x="189" y="25"/>
                  <a:pt x="232" y="16"/>
                  <a:pt x="274" y="2"/>
                </a:cubicBezTo>
                <a:cubicBezTo>
                  <a:pt x="302" y="8"/>
                  <a:pt x="330" y="13"/>
                  <a:pt x="357" y="20"/>
                </a:cubicBezTo>
                <a:cubicBezTo>
                  <a:pt x="375" y="25"/>
                  <a:pt x="411" y="38"/>
                  <a:pt x="411" y="38"/>
                </a:cubicBezTo>
                <a:cubicBezTo>
                  <a:pt x="441" y="68"/>
                  <a:pt x="477" y="96"/>
                  <a:pt x="512" y="121"/>
                </a:cubicBezTo>
                <a:cubicBezTo>
                  <a:pt x="560" y="105"/>
                  <a:pt x="532" y="119"/>
                  <a:pt x="585" y="66"/>
                </a:cubicBezTo>
                <a:cubicBezTo>
                  <a:pt x="587" y="64"/>
                  <a:pt x="680" y="40"/>
                  <a:pt x="686" y="38"/>
                </a:cubicBezTo>
                <a:cubicBezTo>
                  <a:pt x="713" y="44"/>
                  <a:pt x="741" y="50"/>
                  <a:pt x="768" y="57"/>
                </a:cubicBezTo>
                <a:cubicBezTo>
                  <a:pt x="777" y="59"/>
                  <a:pt x="786" y="64"/>
                  <a:pt x="795" y="66"/>
                </a:cubicBezTo>
                <a:cubicBezTo>
                  <a:pt x="820" y="73"/>
                  <a:pt x="869" y="84"/>
                  <a:pt x="869" y="84"/>
                </a:cubicBezTo>
                <a:cubicBezTo>
                  <a:pt x="938" y="76"/>
                  <a:pt x="1002" y="61"/>
                  <a:pt x="1070" y="48"/>
                </a:cubicBezTo>
                <a:cubicBezTo>
                  <a:pt x="1108" y="8"/>
                  <a:pt x="1182" y="9"/>
                  <a:pt x="1234" y="2"/>
                </a:cubicBezTo>
                <a:cubicBezTo>
                  <a:pt x="1258" y="5"/>
                  <a:pt x="1283" y="4"/>
                  <a:pt x="1307" y="11"/>
                </a:cubicBezTo>
                <a:cubicBezTo>
                  <a:pt x="1315" y="13"/>
                  <a:pt x="1319" y="24"/>
                  <a:pt x="1326" y="29"/>
                </a:cubicBezTo>
                <a:cubicBezTo>
                  <a:pt x="1372" y="61"/>
                  <a:pt x="1410" y="73"/>
                  <a:pt x="1454" y="102"/>
                </a:cubicBezTo>
                <a:cubicBezTo>
                  <a:pt x="1466" y="99"/>
                  <a:pt x="1479" y="98"/>
                  <a:pt x="1490" y="93"/>
                </a:cubicBezTo>
                <a:cubicBezTo>
                  <a:pt x="1500" y="89"/>
                  <a:pt x="1508" y="79"/>
                  <a:pt x="1518" y="75"/>
                </a:cubicBezTo>
                <a:cubicBezTo>
                  <a:pt x="1542" y="66"/>
                  <a:pt x="1567" y="65"/>
                  <a:pt x="1591" y="57"/>
                </a:cubicBezTo>
                <a:cubicBezTo>
                  <a:pt x="1760" y="63"/>
                  <a:pt x="1850" y="36"/>
                  <a:pt x="1975" y="112"/>
                </a:cubicBezTo>
                <a:cubicBezTo>
                  <a:pt x="2039" y="100"/>
                  <a:pt x="2105" y="86"/>
                  <a:pt x="2167" y="66"/>
                </a:cubicBezTo>
                <a:cubicBezTo>
                  <a:pt x="2263" y="73"/>
                  <a:pt x="2343" y="79"/>
                  <a:pt x="2432" y="112"/>
                </a:cubicBezTo>
                <a:cubicBezTo>
                  <a:pt x="2531" y="104"/>
                  <a:pt x="2566" y="122"/>
                  <a:pt x="2615" y="48"/>
                </a:cubicBezTo>
                <a:cubicBezTo>
                  <a:pt x="2675" y="55"/>
                  <a:pt x="2730" y="65"/>
                  <a:pt x="2789" y="75"/>
                </a:cubicBezTo>
                <a:cubicBezTo>
                  <a:pt x="2821" y="91"/>
                  <a:pt x="2851" y="100"/>
                  <a:pt x="2880" y="121"/>
                </a:cubicBezTo>
                <a:cubicBezTo>
                  <a:pt x="2971" y="118"/>
                  <a:pt x="3063" y="120"/>
                  <a:pt x="3154" y="112"/>
                </a:cubicBezTo>
                <a:cubicBezTo>
                  <a:pt x="3171" y="111"/>
                  <a:pt x="3183" y="95"/>
                  <a:pt x="3200" y="93"/>
                </a:cubicBezTo>
                <a:cubicBezTo>
                  <a:pt x="3223" y="91"/>
                  <a:pt x="3275" y="104"/>
                  <a:pt x="3301" y="112"/>
                </a:cubicBezTo>
                <a:cubicBezTo>
                  <a:pt x="3319" y="118"/>
                  <a:pt x="3337" y="124"/>
                  <a:pt x="3355" y="130"/>
                </a:cubicBezTo>
                <a:cubicBezTo>
                  <a:pt x="3364" y="133"/>
                  <a:pt x="3383" y="139"/>
                  <a:pt x="3383" y="139"/>
                </a:cubicBezTo>
                <a:cubicBezTo>
                  <a:pt x="3410" y="136"/>
                  <a:pt x="3439" y="138"/>
                  <a:pt x="3465" y="130"/>
                </a:cubicBezTo>
                <a:cubicBezTo>
                  <a:pt x="3524" y="112"/>
                  <a:pt x="3571" y="67"/>
                  <a:pt x="3630" y="48"/>
                </a:cubicBezTo>
                <a:cubicBezTo>
                  <a:pt x="3648" y="36"/>
                  <a:pt x="3667" y="23"/>
                  <a:pt x="3685" y="11"/>
                </a:cubicBezTo>
                <a:cubicBezTo>
                  <a:pt x="3701" y="0"/>
                  <a:pt x="3720" y="26"/>
                  <a:pt x="3739" y="29"/>
                </a:cubicBezTo>
                <a:cubicBezTo>
                  <a:pt x="3760" y="32"/>
                  <a:pt x="3782" y="34"/>
                  <a:pt x="3803" y="38"/>
                </a:cubicBezTo>
                <a:cubicBezTo>
                  <a:pt x="3905" y="57"/>
                  <a:pt x="3989" y="112"/>
                  <a:pt x="4096" y="112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6160" name="Freeform 18"/>
          <p:cNvSpPr>
            <a:spLocks/>
          </p:cNvSpPr>
          <p:nvPr/>
        </p:nvSpPr>
        <p:spPr bwMode="auto">
          <a:xfrm>
            <a:off x="333375" y="392113"/>
            <a:ext cx="6677025" cy="279400"/>
          </a:xfrm>
          <a:custGeom>
            <a:avLst/>
            <a:gdLst>
              <a:gd name="T0" fmla="*/ 0 w 4206"/>
              <a:gd name="T1" fmla="*/ 27 h 176"/>
              <a:gd name="T2" fmla="*/ 220 w 4206"/>
              <a:gd name="T3" fmla="*/ 82 h 176"/>
              <a:gd name="T4" fmla="*/ 366 w 4206"/>
              <a:gd name="T5" fmla="*/ 82 h 176"/>
              <a:gd name="T6" fmla="*/ 494 w 4206"/>
              <a:gd name="T7" fmla="*/ 73 h 176"/>
              <a:gd name="T8" fmla="*/ 741 w 4206"/>
              <a:gd name="T9" fmla="*/ 55 h 176"/>
              <a:gd name="T10" fmla="*/ 860 w 4206"/>
              <a:gd name="T11" fmla="*/ 82 h 176"/>
              <a:gd name="T12" fmla="*/ 988 w 4206"/>
              <a:gd name="T13" fmla="*/ 155 h 176"/>
              <a:gd name="T14" fmla="*/ 1061 w 4206"/>
              <a:gd name="T15" fmla="*/ 174 h 176"/>
              <a:gd name="T16" fmla="*/ 1262 w 4206"/>
              <a:gd name="T17" fmla="*/ 91 h 176"/>
              <a:gd name="T18" fmla="*/ 1555 w 4206"/>
              <a:gd name="T19" fmla="*/ 82 h 176"/>
              <a:gd name="T20" fmla="*/ 1582 w 4206"/>
              <a:gd name="T21" fmla="*/ 73 h 176"/>
              <a:gd name="T22" fmla="*/ 1609 w 4206"/>
              <a:gd name="T23" fmla="*/ 55 h 176"/>
              <a:gd name="T24" fmla="*/ 1683 w 4206"/>
              <a:gd name="T25" fmla="*/ 36 h 176"/>
              <a:gd name="T26" fmla="*/ 1838 w 4206"/>
              <a:gd name="T27" fmla="*/ 55 h 176"/>
              <a:gd name="T28" fmla="*/ 1911 w 4206"/>
              <a:gd name="T29" fmla="*/ 82 h 176"/>
              <a:gd name="T30" fmla="*/ 2094 w 4206"/>
              <a:gd name="T31" fmla="*/ 91 h 176"/>
              <a:gd name="T32" fmla="*/ 2460 w 4206"/>
              <a:gd name="T33" fmla="*/ 46 h 176"/>
              <a:gd name="T34" fmla="*/ 2725 w 4206"/>
              <a:gd name="T35" fmla="*/ 55 h 176"/>
              <a:gd name="T36" fmla="*/ 2835 w 4206"/>
              <a:gd name="T37" fmla="*/ 0 h 176"/>
              <a:gd name="T38" fmla="*/ 3164 w 4206"/>
              <a:gd name="T39" fmla="*/ 46 h 176"/>
              <a:gd name="T40" fmla="*/ 3593 w 4206"/>
              <a:gd name="T41" fmla="*/ 64 h 176"/>
              <a:gd name="T42" fmla="*/ 3676 w 4206"/>
              <a:gd name="T43" fmla="*/ 119 h 176"/>
              <a:gd name="T44" fmla="*/ 3849 w 4206"/>
              <a:gd name="T45" fmla="*/ 73 h 176"/>
              <a:gd name="T46" fmla="*/ 3968 w 4206"/>
              <a:gd name="T47" fmla="*/ 110 h 176"/>
              <a:gd name="T48" fmla="*/ 4206 w 4206"/>
              <a:gd name="T49" fmla="*/ 100 h 1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06"/>
              <a:gd name="T76" fmla="*/ 0 h 176"/>
              <a:gd name="T77" fmla="*/ 4206 w 4206"/>
              <a:gd name="T78" fmla="*/ 176 h 17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06" h="176">
                <a:moveTo>
                  <a:pt x="0" y="27"/>
                </a:moveTo>
                <a:cubicBezTo>
                  <a:pt x="74" y="45"/>
                  <a:pt x="144" y="71"/>
                  <a:pt x="220" y="82"/>
                </a:cubicBezTo>
                <a:cubicBezTo>
                  <a:pt x="316" y="113"/>
                  <a:pt x="238" y="98"/>
                  <a:pt x="366" y="82"/>
                </a:cubicBezTo>
                <a:cubicBezTo>
                  <a:pt x="408" y="77"/>
                  <a:pt x="451" y="76"/>
                  <a:pt x="494" y="73"/>
                </a:cubicBezTo>
                <a:cubicBezTo>
                  <a:pt x="627" y="41"/>
                  <a:pt x="511" y="43"/>
                  <a:pt x="741" y="55"/>
                </a:cubicBezTo>
                <a:cubicBezTo>
                  <a:pt x="842" y="75"/>
                  <a:pt x="803" y="64"/>
                  <a:pt x="860" y="82"/>
                </a:cubicBezTo>
                <a:cubicBezTo>
                  <a:pt x="899" y="108"/>
                  <a:pt x="945" y="138"/>
                  <a:pt x="988" y="155"/>
                </a:cubicBezTo>
                <a:cubicBezTo>
                  <a:pt x="1011" y="164"/>
                  <a:pt x="1037" y="166"/>
                  <a:pt x="1061" y="174"/>
                </a:cubicBezTo>
                <a:cubicBezTo>
                  <a:pt x="1127" y="150"/>
                  <a:pt x="1191" y="95"/>
                  <a:pt x="1262" y="91"/>
                </a:cubicBezTo>
                <a:cubicBezTo>
                  <a:pt x="1360" y="86"/>
                  <a:pt x="1457" y="85"/>
                  <a:pt x="1555" y="82"/>
                </a:cubicBezTo>
                <a:cubicBezTo>
                  <a:pt x="1564" y="79"/>
                  <a:pt x="1574" y="77"/>
                  <a:pt x="1582" y="73"/>
                </a:cubicBezTo>
                <a:cubicBezTo>
                  <a:pt x="1592" y="68"/>
                  <a:pt x="1599" y="59"/>
                  <a:pt x="1609" y="55"/>
                </a:cubicBezTo>
                <a:cubicBezTo>
                  <a:pt x="1632" y="45"/>
                  <a:pt x="1658" y="43"/>
                  <a:pt x="1683" y="36"/>
                </a:cubicBezTo>
                <a:cubicBezTo>
                  <a:pt x="1735" y="43"/>
                  <a:pt x="1787" y="43"/>
                  <a:pt x="1838" y="55"/>
                </a:cubicBezTo>
                <a:cubicBezTo>
                  <a:pt x="1863" y="61"/>
                  <a:pt x="1885" y="78"/>
                  <a:pt x="1911" y="82"/>
                </a:cubicBezTo>
                <a:cubicBezTo>
                  <a:pt x="1971" y="91"/>
                  <a:pt x="2033" y="88"/>
                  <a:pt x="2094" y="91"/>
                </a:cubicBezTo>
                <a:cubicBezTo>
                  <a:pt x="2175" y="118"/>
                  <a:pt x="2359" y="56"/>
                  <a:pt x="2460" y="46"/>
                </a:cubicBezTo>
                <a:cubicBezTo>
                  <a:pt x="2558" y="52"/>
                  <a:pt x="2632" y="66"/>
                  <a:pt x="2725" y="55"/>
                </a:cubicBezTo>
                <a:cubicBezTo>
                  <a:pt x="2761" y="46"/>
                  <a:pt x="2803" y="21"/>
                  <a:pt x="2835" y="0"/>
                </a:cubicBezTo>
                <a:cubicBezTo>
                  <a:pt x="2949" y="7"/>
                  <a:pt x="3052" y="36"/>
                  <a:pt x="3164" y="46"/>
                </a:cubicBezTo>
                <a:cubicBezTo>
                  <a:pt x="3286" y="57"/>
                  <a:pt x="3490" y="61"/>
                  <a:pt x="3593" y="64"/>
                </a:cubicBezTo>
                <a:cubicBezTo>
                  <a:pt x="3628" y="75"/>
                  <a:pt x="3646" y="99"/>
                  <a:pt x="3676" y="119"/>
                </a:cubicBezTo>
                <a:cubicBezTo>
                  <a:pt x="3734" y="109"/>
                  <a:pt x="3793" y="92"/>
                  <a:pt x="3849" y="73"/>
                </a:cubicBezTo>
                <a:cubicBezTo>
                  <a:pt x="3915" y="82"/>
                  <a:pt x="3914" y="90"/>
                  <a:pt x="3968" y="110"/>
                </a:cubicBezTo>
                <a:cubicBezTo>
                  <a:pt x="4038" y="176"/>
                  <a:pt x="4130" y="100"/>
                  <a:pt x="4206" y="10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6161" name="Freeform 19"/>
          <p:cNvSpPr>
            <a:spLocks/>
          </p:cNvSpPr>
          <p:nvPr/>
        </p:nvSpPr>
        <p:spPr bwMode="auto">
          <a:xfrm>
            <a:off x="668338" y="4252913"/>
            <a:ext cx="7140575" cy="460375"/>
          </a:xfrm>
          <a:custGeom>
            <a:avLst/>
            <a:gdLst>
              <a:gd name="T0" fmla="*/ 0 w 4498"/>
              <a:gd name="T1" fmla="*/ 27 h 290"/>
              <a:gd name="T2" fmla="*/ 164 w 4498"/>
              <a:gd name="T3" fmla="*/ 137 h 290"/>
              <a:gd name="T4" fmla="*/ 265 w 4498"/>
              <a:gd name="T5" fmla="*/ 201 h 290"/>
              <a:gd name="T6" fmla="*/ 411 w 4498"/>
              <a:gd name="T7" fmla="*/ 256 h 290"/>
              <a:gd name="T8" fmla="*/ 630 w 4498"/>
              <a:gd name="T9" fmla="*/ 247 h 290"/>
              <a:gd name="T10" fmla="*/ 694 w 4498"/>
              <a:gd name="T11" fmla="*/ 238 h 290"/>
              <a:gd name="T12" fmla="*/ 740 w 4498"/>
              <a:gd name="T13" fmla="*/ 192 h 290"/>
              <a:gd name="T14" fmla="*/ 813 w 4498"/>
              <a:gd name="T15" fmla="*/ 110 h 290"/>
              <a:gd name="T16" fmla="*/ 841 w 4498"/>
              <a:gd name="T17" fmla="*/ 64 h 290"/>
              <a:gd name="T18" fmla="*/ 850 w 4498"/>
              <a:gd name="T19" fmla="*/ 36 h 290"/>
              <a:gd name="T20" fmla="*/ 877 w 4498"/>
              <a:gd name="T21" fmla="*/ 0 h 290"/>
              <a:gd name="T22" fmla="*/ 923 w 4498"/>
              <a:gd name="T23" fmla="*/ 82 h 290"/>
              <a:gd name="T24" fmla="*/ 960 w 4498"/>
              <a:gd name="T25" fmla="*/ 137 h 290"/>
              <a:gd name="T26" fmla="*/ 987 w 4498"/>
              <a:gd name="T27" fmla="*/ 183 h 290"/>
              <a:gd name="T28" fmla="*/ 1307 w 4498"/>
              <a:gd name="T29" fmla="*/ 247 h 290"/>
              <a:gd name="T30" fmla="*/ 1499 w 4498"/>
              <a:gd name="T31" fmla="*/ 192 h 290"/>
              <a:gd name="T32" fmla="*/ 1563 w 4498"/>
              <a:gd name="T33" fmla="*/ 110 h 290"/>
              <a:gd name="T34" fmla="*/ 1600 w 4498"/>
              <a:gd name="T35" fmla="*/ 27 h 290"/>
              <a:gd name="T36" fmla="*/ 1645 w 4498"/>
              <a:gd name="T37" fmla="*/ 100 h 290"/>
              <a:gd name="T38" fmla="*/ 1718 w 4498"/>
              <a:gd name="T39" fmla="*/ 183 h 290"/>
              <a:gd name="T40" fmla="*/ 1819 w 4498"/>
              <a:gd name="T41" fmla="*/ 219 h 290"/>
              <a:gd name="T42" fmla="*/ 2029 w 4498"/>
              <a:gd name="T43" fmla="*/ 247 h 290"/>
              <a:gd name="T44" fmla="*/ 2212 w 4498"/>
              <a:gd name="T45" fmla="*/ 238 h 290"/>
              <a:gd name="T46" fmla="*/ 2267 w 4498"/>
              <a:gd name="T47" fmla="*/ 201 h 290"/>
              <a:gd name="T48" fmla="*/ 2377 w 4498"/>
              <a:gd name="T49" fmla="*/ 128 h 290"/>
              <a:gd name="T50" fmla="*/ 2432 w 4498"/>
              <a:gd name="T51" fmla="*/ 36 h 290"/>
              <a:gd name="T52" fmla="*/ 2541 w 4498"/>
              <a:gd name="T53" fmla="*/ 146 h 290"/>
              <a:gd name="T54" fmla="*/ 2587 w 4498"/>
              <a:gd name="T55" fmla="*/ 183 h 290"/>
              <a:gd name="T56" fmla="*/ 2642 w 4498"/>
              <a:gd name="T57" fmla="*/ 228 h 290"/>
              <a:gd name="T58" fmla="*/ 2825 w 4498"/>
              <a:gd name="T59" fmla="*/ 256 h 290"/>
              <a:gd name="T60" fmla="*/ 2916 w 4498"/>
              <a:gd name="T61" fmla="*/ 238 h 290"/>
              <a:gd name="T62" fmla="*/ 3108 w 4498"/>
              <a:gd name="T63" fmla="*/ 192 h 290"/>
              <a:gd name="T64" fmla="*/ 3200 w 4498"/>
              <a:gd name="T65" fmla="*/ 110 h 290"/>
              <a:gd name="T66" fmla="*/ 3245 w 4498"/>
              <a:gd name="T67" fmla="*/ 64 h 290"/>
              <a:gd name="T68" fmla="*/ 3254 w 4498"/>
              <a:gd name="T69" fmla="*/ 27 h 290"/>
              <a:gd name="T70" fmla="*/ 3273 w 4498"/>
              <a:gd name="T71" fmla="*/ 46 h 290"/>
              <a:gd name="T72" fmla="*/ 3309 w 4498"/>
              <a:gd name="T73" fmla="*/ 64 h 290"/>
              <a:gd name="T74" fmla="*/ 3328 w 4498"/>
              <a:gd name="T75" fmla="*/ 82 h 290"/>
              <a:gd name="T76" fmla="*/ 3346 w 4498"/>
              <a:gd name="T77" fmla="*/ 110 h 290"/>
              <a:gd name="T78" fmla="*/ 3410 w 4498"/>
              <a:gd name="T79" fmla="*/ 128 h 290"/>
              <a:gd name="T80" fmla="*/ 3520 w 4498"/>
              <a:gd name="T81" fmla="*/ 192 h 290"/>
              <a:gd name="T82" fmla="*/ 3657 w 4498"/>
              <a:gd name="T83" fmla="*/ 210 h 290"/>
              <a:gd name="T84" fmla="*/ 3885 w 4498"/>
              <a:gd name="T85" fmla="*/ 238 h 290"/>
              <a:gd name="T86" fmla="*/ 4333 w 4498"/>
              <a:gd name="T87" fmla="*/ 210 h 290"/>
              <a:gd name="T88" fmla="*/ 4416 w 4498"/>
              <a:gd name="T89" fmla="*/ 146 h 290"/>
              <a:gd name="T90" fmla="*/ 4480 w 4498"/>
              <a:gd name="T91" fmla="*/ 82 h 290"/>
              <a:gd name="T92" fmla="*/ 4489 w 4498"/>
              <a:gd name="T93" fmla="*/ 46 h 290"/>
              <a:gd name="T94" fmla="*/ 4498 w 4498"/>
              <a:gd name="T95" fmla="*/ 18 h 29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498"/>
              <a:gd name="T145" fmla="*/ 0 h 290"/>
              <a:gd name="T146" fmla="*/ 4498 w 4498"/>
              <a:gd name="T147" fmla="*/ 290 h 29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498" h="290">
                <a:moveTo>
                  <a:pt x="0" y="27"/>
                </a:moveTo>
                <a:cubicBezTo>
                  <a:pt x="55" y="65"/>
                  <a:pt x="105" y="108"/>
                  <a:pt x="164" y="137"/>
                </a:cubicBezTo>
                <a:cubicBezTo>
                  <a:pt x="187" y="171"/>
                  <a:pt x="225" y="188"/>
                  <a:pt x="265" y="201"/>
                </a:cubicBezTo>
                <a:cubicBezTo>
                  <a:pt x="309" y="230"/>
                  <a:pt x="360" y="244"/>
                  <a:pt x="411" y="256"/>
                </a:cubicBezTo>
                <a:cubicBezTo>
                  <a:pt x="484" y="253"/>
                  <a:pt x="557" y="252"/>
                  <a:pt x="630" y="247"/>
                </a:cubicBezTo>
                <a:cubicBezTo>
                  <a:pt x="651" y="246"/>
                  <a:pt x="674" y="247"/>
                  <a:pt x="694" y="238"/>
                </a:cubicBezTo>
                <a:cubicBezTo>
                  <a:pt x="714" y="229"/>
                  <a:pt x="722" y="204"/>
                  <a:pt x="740" y="192"/>
                </a:cubicBezTo>
                <a:cubicBezTo>
                  <a:pt x="762" y="146"/>
                  <a:pt x="778" y="145"/>
                  <a:pt x="813" y="110"/>
                </a:cubicBezTo>
                <a:cubicBezTo>
                  <a:pt x="839" y="30"/>
                  <a:pt x="803" y="127"/>
                  <a:pt x="841" y="64"/>
                </a:cubicBezTo>
                <a:cubicBezTo>
                  <a:pt x="846" y="56"/>
                  <a:pt x="845" y="45"/>
                  <a:pt x="850" y="36"/>
                </a:cubicBezTo>
                <a:cubicBezTo>
                  <a:pt x="857" y="23"/>
                  <a:pt x="868" y="12"/>
                  <a:pt x="877" y="0"/>
                </a:cubicBezTo>
                <a:cubicBezTo>
                  <a:pt x="896" y="27"/>
                  <a:pt x="905" y="54"/>
                  <a:pt x="923" y="82"/>
                </a:cubicBezTo>
                <a:cubicBezTo>
                  <a:pt x="944" y="147"/>
                  <a:pt x="914" y="70"/>
                  <a:pt x="960" y="137"/>
                </a:cubicBezTo>
                <a:cubicBezTo>
                  <a:pt x="990" y="181"/>
                  <a:pt x="945" y="149"/>
                  <a:pt x="987" y="183"/>
                </a:cubicBezTo>
                <a:cubicBezTo>
                  <a:pt x="1055" y="239"/>
                  <a:pt x="1238" y="243"/>
                  <a:pt x="1307" y="247"/>
                </a:cubicBezTo>
                <a:cubicBezTo>
                  <a:pt x="1498" y="234"/>
                  <a:pt x="1399" y="259"/>
                  <a:pt x="1499" y="192"/>
                </a:cubicBezTo>
                <a:cubicBezTo>
                  <a:pt x="1512" y="139"/>
                  <a:pt x="1526" y="147"/>
                  <a:pt x="1563" y="110"/>
                </a:cubicBezTo>
                <a:cubicBezTo>
                  <a:pt x="1572" y="74"/>
                  <a:pt x="1574" y="53"/>
                  <a:pt x="1600" y="27"/>
                </a:cubicBezTo>
                <a:cubicBezTo>
                  <a:pt x="1622" y="50"/>
                  <a:pt x="1624" y="76"/>
                  <a:pt x="1645" y="100"/>
                </a:cubicBezTo>
                <a:cubicBezTo>
                  <a:pt x="1669" y="128"/>
                  <a:pt x="1692" y="157"/>
                  <a:pt x="1718" y="183"/>
                </a:cubicBezTo>
                <a:cubicBezTo>
                  <a:pt x="1744" y="209"/>
                  <a:pt x="1788" y="211"/>
                  <a:pt x="1819" y="219"/>
                </a:cubicBezTo>
                <a:cubicBezTo>
                  <a:pt x="1889" y="236"/>
                  <a:pt x="1957" y="241"/>
                  <a:pt x="2029" y="247"/>
                </a:cubicBezTo>
                <a:cubicBezTo>
                  <a:pt x="2090" y="244"/>
                  <a:pt x="2151" y="243"/>
                  <a:pt x="2212" y="238"/>
                </a:cubicBezTo>
                <a:cubicBezTo>
                  <a:pt x="2245" y="235"/>
                  <a:pt x="2242" y="220"/>
                  <a:pt x="2267" y="201"/>
                </a:cubicBezTo>
                <a:cubicBezTo>
                  <a:pt x="2296" y="178"/>
                  <a:pt x="2353" y="157"/>
                  <a:pt x="2377" y="128"/>
                </a:cubicBezTo>
                <a:cubicBezTo>
                  <a:pt x="2399" y="100"/>
                  <a:pt x="2412" y="66"/>
                  <a:pt x="2432" y="36"/>
                </a:cubicBezTo>
                <a:cubicBezTo>
                  <a:pt x="2483" y="55"/>
                  <a:pt x="2504" y="109"/>
                  <a:pt x="2541" y="146"/>
                </a:cubicBezTo>
                <a:cubicBezTo>
                  <a:pt x="2603" y="206"/>
                  <a:pt x="2541" y="126"/>
                  <a:pt x="2587" y="183"/>
                </a:cubicBezTo>
                <a:cubicBezTo>
                  <a:pt x="2624" y="228"/>
                  <a:pt x="2597" y="214"/>
                  <a:pt x="2642" y="228"/>
                </a:cubicBezTo>
                <a:cubicBezTo>
                  <a:pt x="2701" y="290"/>
                  <a:pt x="2716" y="263"/>
                  <a:pt x="2825" y="256"/>
                </a:cubicBezTo>
                <a:cubicBezTo>
                  <a:pt x="2889" y="235"/>
                  <a:pt x="2804" y="261"/>
                  <a:pt x="2916" y="238"/>
                </a:cubicBezTo>
                <a:cubicBezTo>
                  <a:pt x="2980" y="225"/>
                  <a:pt x="3044" y="208"/>
                  <a:pt x="3108" y="192"/>
                </a:cubicBezTo>
                <a:cubicBezTo>
                  <a:pt x="3143" y="169"/>
                  <a:pt x="3171" y="140"/>
                  <a:pt x="3200" y="110"/>
                </a:cubicBezTo>
                <a:cubicBezTo>
                  <a:pt x="3215" y="95"/>
                  <a:pt x="3245" y="64"/>
                  <a:pt x="3245" y="64"/>
                </a:cubicBezTo>
                <a:cubicBezTo>
                  <a:pt x="3248" y="52"/>
                  <a:pt x="3243" y="34"/>
                  <a:pt x="3254" y="27"/>
                </a:cubicBezTo>
                <a:cubicBezTo>
                  <a:pt x="3262" y="22"/>
                  <a:pt x="3266" y="41"/>
                  <a:pt x="3273" y="46"/>
                </a:cubicBezTo>
                <a:cubicBezTo>
                  <a:pt x="3284" y="53"/>
                  <a:pt x="3298" y="57"/>
                  <a:pt x="3309" y="64"/>
                </a:cubicBezTo>
                <a:cubicBezTo>
                  <a:pt x="3316" y="69"/>
                  <a:pt x="3323" y="75"/>
                  <a:pt x="3328" y="82"/>
                </a:cubicBezTo>
                <a:cubicBezTo>
                  <a:pt x="3335" y="91"/>
                  <a:pt x="3337" y="104"/>
                  <a:pt x="3346" y="110"/>
                </a:cubicBezTo>
                <a:cubicBezTo>
                  <a:pt x="3364" y="123"/>
                  <a:pt x="3389" y="121"/>
                  <a:pt x="3410" y="128"/>
                </a:cubicBezTo>
                <a:cubicBezTo>
                  <a:pt x="3441" y="148"/>
                  <a:pt x="3484" y="179"/>
                  <a:pt x="3520" y="192"/>
                </a:cubicBezTo>
                <a:cubicBezTo>
                  <a:pt x="3549" y="203"/>
                  <a:pt x="3643" y="208"/>
                  <a:pt x="3657" y="210"/>
                </a:cubicBezTo>
                <a:cubicBezTo>
                  <a:pt x="3733" y="219"/>
                  <a:pt x="3809" y="230"/>
                  <a:pt x="3885" y="238"/>
                </a:cubicBezTo>
                <a:cubicBezTo>
                  <a:pt x="4068" y="233"/>
                  <a:pt x="4178" y="241"/>
                  <a:pt x="4333" y="210"/>
                </a:cubicBezTo>
                <a:cubicBezTo>
                  <a:pt x="4389" y="154"/>
                  <a:pt x="4360" y="173"/>
                  <a:pt x="4416" y="146"/>
                </a:cubicBezTo>
                <a:cubicBezTo>
                  <a:pt x="4435" y="108"/>
                  <a:pt x="4440" y="95"/>
                  <a:pt x="4480" y="82"/>
                </a:cubicBezTo>
                <a:cubicBezTo>
                  <a:pt x="4483" y="70"/>
                  <a:pt x="4486" y="58"/>
                  <a:pt x="4489" y="46"/>
                </a:cubicBezTo>
                <a:cubicBezTo>
                  <a:pt x="4492" y="37"/>
                  <a:pt x="4498" y="18"/>
                  <a:pt x="4498" y="18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6162" name="AutoShape 20"/>
          <p:cNvSpPr>
            <a:spLocks noChangeArrowheads="1"/>
          </p:cNvSpPr>
          <p:nvPr/>
        </p:nvSpPr>
        <p:spPr bwMode="auto">
          <a:xfrm flipV="1">
            <a:off x="250825" y="1700213"/>
            <a:ext cx="719138" cy="1873250"/>
          </a:xfrm>
          <a:prstGeom prst="upArrow">
            <a:avLst>
              <a:gd name="adj1" fmla="val 50000"/>
              <a:gd name="adj2" fmla="val 651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163" name="Text Box 21"/>
          <p:cNvSpPr txBox="1">
            <a:spLocks noChangeArrowheads="1"/>
          </p:cNvSpPr>
          <p:nvPr/>
        </p:nvSpPr>
        <p:spPr bwMode="auto">
          <a:xfrm>
            <a:off x="2268538" y="5589588"/>
            <a:ext cx="4751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2800" b="1"/>
              <a:t>PENELITIAN YANG BAIK</a:t>
            </a:r>
            <a:endParaRPr lang="en-GB" sz="2800" b="1"/>
          </a:p>
        </p:txBody>
      </p:sp>
      <p:sp>
        <p:nvSpPr>
          <p:cNvPr id="6164" name="AutoShape 23"/>
          <p:cNvSpPr>
            <a:spLocks noChangeArrowheads="1"/>
          </p:cNvSpPr>
          <p:nvPr/>
        </p:nvSpPr>
        <p:spPr bwMode="auto">
          <a:xfrm rot="10800000">
            <a:off x="7451725" y="4437063"/>
            <a:ext cx="719138" cy="1944687"/>
          </a:xfrm>
          <a:custGeom>
            <a:avLst/>
            <a:gdLst>
              <a:gd name="T0" fmla="*/ 503596 w 21600"/>
              <a:gd name="T1" fmla="*/ 0 h 21600"/>
              <a:gd name="T2" fmla="*/ 503596 w 21600"/>
              <a:gd name="T3" fmla="*/ 1094607 h 21600"/>
              <a:gd name="T4" fmla="*/ 107771 w 21600"/>
              <a:gd name="T5" fmla="*/ 1944687 h 21600"/>
              <a:gd name="T6" fmla="*/ 719138 w 21600"/>
              <a:gd name="T7" fmla="*/ 54730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9144000" cy="1295400"/>
          </a:xfrm>
        </p:spPr>
        <p:txBody>
          <a:bodyPr/>
          <a:lstStyle/>
          <a:p>
            <a:pPr algn="r" eaLnBrk="1" hangingPunct="1"/>
            <a:r>
              <a:rPr lang="fi-FI" sz="3300" smtClean="0">
                <a:solidFill>
                  <a:srgbClr val="000000"/>
                </a:solidFill>
              </a:rPr>
              <a:t>Arti dan peranan </a:t>
            </a:r>
            <a:r>
              <a:rPr lang="id-ID" sz="3300" smtClean="0">
                <a:solidFill>
                  <a:srgbClr val="000000"/>
                </a:solidFill>
              </a:rPr>
              <a:t/>
            </a:r>
            <a:br>
              <a:rPr lang="id-ID" sz="3300" smtClean="0">
                <a:solidFill>
                  <a:srgbClr val="000000"/>
                </a:solidFill>
              </a:rPr>
            </a:br>
            <a:r>
              <a:rPr lang="fi-FI" sz="3300" smtClean="0">
                <a:solidFill>
                  <a:srgbClr val="000000"/>
                </a:solidFill>
              </a:rPr>
              <a:t>penelitian ilmiah</a:t>
            </a:r>
            <a:endParaRPr lang="en-GB" sz="3300" smtClean="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33825"/>
            <a:ext cx="8135937" cy="2592388"/>
          </a:xfrm>
        </p:spPr>
        <p:txBody>
          <a:bodyPr/>
          <a:lstStyle/>
          <a:p>
            <a:pPr eaLnBrk="1" hangingPunct="1"/>
            <a:r>
              <a:rPr lang="id-ID" smtClean="0">
                <a:solidFill>
                  <a:srgbClr val="000000"/>
                </a:solidFill>
              </a:rPr>
              <a:t>Bila tidak tahu arti penelitian, maka penelitian yg kita lakukan tidak akan menghasilkan apa yg hendak dicapai, banyak waktu terbuang sia-sia.</a:t>
            </a: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908175" y="2349500"/>
            <a:ext cx="525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3200" b="1">
                <a:solidFill>
                  <a:srgbClr val="FF0000"/>
                </a:solidFill>
              </a:rPr>
              <a:t>PENELITIAN....???</a:t>
            </a:r>
            <a:endParaRPr lang="en-GB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4"/>
          <p:cNvSpPr>
            <a:spLocks noChangeArrowheads="1"/>
          </p:cNvSpPr>
          <p:nvPr/>
        </p:nvSpPr>
        <p:spPr bwMode="auto">
          <a:xfrm>
            <a:off x="1403350" y="333375"/>
            <a:ext cx="1511300" cy="1295400"/>
          </a:xfrm>
          <a:prstGeom prst="ellipse">
            <a:avLst/>
          </a:prstGeom>
          <a:solidFill>
            <a:srgbClr val="26F04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2400" b="1">
                <a:solidFill>
                  <a:srgbClr val="FF0000"/>
                </a:solidFill>
              </a:rPr>
              <a:t>TUHAN  </a:t>
            </a:r>
          </a:p>
          <a:p>
            <a:pPr algn="ctr"/>
            <a:r>
              <a:rPr lang="id-ID" sz="2400" b="1">
                <a:solidFill>
                  <a:srgbClr val="FF0000"/>
                </a:solidFill>
              </a:rPr>
              <a:t>YME</a:t>
            </a:r>
            <a:endParaRPr lang="en-GB" sz="2400" b="1">
              <a:solidFill>
                <a:srgbClr val="FF0000"/>
              </a:solidFill>
            </a:endParaRPr>
          </a:p>
        </p:txBody>
      </p:sp>
      <p:sp>
        <p:nvSpPr>
          <p:cNvPr id="8195" name="Oval 5"/>
          <p:cNvSpPr>
            <a:spLocks noChangeArrowheads="1"/>
          </p:cNvSpPr>
          <p:nvPr/>
        </p:nvSpPr>
        <p:spPr bwMode="auto">
          <a:xfrm>
            <a:off x="1187450" y="2133600"/>
            <a:ext cx="1728788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3200" b="1">
                <a:solidFill>
                  <a:srgbClr val="FFFF00"/>
                </a:solidFill>
              </a:rPr>
              <a:t>MAN</a:t>
            </a:r>
            <a:endParaRPr lang="en-GB" sz="3200" b="1">
              <a:solidFill>
                <a:srgbClr val="FFFF00"/>
              </a:solidFill>
            </a:endParaRP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3563938" y="1341438"/>
            <a:ext cx="5327650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b="1">
                <a:solidFill>
                  <a:schemeClr val="tx2"/>
                </a:solidFill>
              </a:rPr>
              <a:t>Kemampuan Menalar dan sifat serba ingin tahu</a:t>
            </a:r>
          </a:p>
          <a:p>
            <a:pPr algn="ctr" eaLnBrk="1" hangingPunct="1">
              <a:spcBef>
                <a:spcPct val="50000"/>
              </a:spcBef>
            </a:pPr>
            <a:r>
              <a:rPr lang="id-ID" b="1">
                <a:solidFill>
                  <a:schemeClr val="tx2"/>
                </a:solidFill>
              </a:rPr>
              <a:t>(Man is Curious animal)</a:t>
            </a:r>
            <a:endParaRPr lang="en-GB" b="1">
              <a:solidFill>
                <a:schemeClr val="tx2"/>
              </a:solidFill>
            </a:endParaRP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4211638" y="3068638"/>
            <a:ext cx="3313112" cy="925512"/>
          </a:xfrm>
          <a:prstGeom prst="rect">
            <a:avLst/>
          </a:pr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solidFill>
                  <a:srgbClr val="0000CC"/>
                </a:solidFill>
              </a:rPr>
              <a:t>Kita melihat, merasakan,mengalami suatu fenomena dan kita kagum </a:t>
            </a:r>
            <a:endParaRPr lang="en-GB">
              <a:solidFill>
                <a:srgbClr val="0000CC"/>
              </a:solidFill>
            </a:endParaRPr>
          </a:p>
        </p:txBody>
      </p:sp>
      <p:sp>
        <p:nvSpPr>
          <p:cNvPr id="8198" name="AutoShape 8"/>
          <p:cNvSpPr>
            <a:spLocks noChangeArrowheads="1"/>
          </p:cNvSpPr>
          <p:nvPr/>
        </p:nvSpPr>
        <p:spPr bwMode="auto">
          <a:xfrm>
            <a:off x="1476375" y="4365625"/>
            <a:ext cx="4103688" cy="2159000"/>
          </a:xfrm>
          <a:prstGeom prst="irregularSeal1">
            <a:avLst/>
          </a:pr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b="1">
                <a:solidFill>
                  <a:srgbClr val="FF0000"/>
                </a:solidFill>
              </a:rPr>
              <a:t>Apa, bagaimana, mengapa,</a:t>
            </a:r>
          </a:p>
          <a:p>
            <a:pPr algn="ctr"/>
            <a:r>
              <a:rPr lang="id-ID" b="1">
                <a:solidFill>
                  <a:srgbClr val="FF0000"/>
                </a:solidFill>
              </a:rPr>
              <a:t>Dan......?????????</a:t>
            </a:r>
            <a:endParaRPr lang="en-GB" b="1">
              <a:solidFill>
                <a:srgbClr val="FF0000"/>
              </a:solidFill>
            </a:endParaRPr>
          </a:p>
        </p:txBody>
      </p: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1763713" y="1557338"/>
            <a:ext cx="647700" cy="5032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2916238" y="2349500"/>
            <a:ext cx="1584325" cy="358775"/>
          </a:xfrm>
          <a:custGeom>
            <a:avLst/>
            <a:gdLst>
              <a:gd name="T0" fmla="*/ 1131692 w 21600"/>
              <a:gd name="T1" fmla="*/ 0 h 21600"/>
              <a:gd name="T2" fmla="*/ 678986 w 21600"/>
              <a:gd name="T3" fmla="*/ 119592 h 21600"/>
              <a:gd name="T4" fmla="*/ 0 w 21600"/>
              <a:gd name="T5" fmla="*/ 298996 h 21600"/>
              <a:gd name="T6" fmla="*/ 678986 w 21600"/>
              <a:gd name="T7" fmla="*/ 358775 h 21600"/>
              <a:gd name="T8" fmla="*/ 1357972 w 21600"/>
              <a:gd name="T9" fmla="*/ 249149 h 21600"/>
              <a:gd name="T10" fmla="*/ 1584325 w 21600"/>
              <a:gd name="T11" fmla="*/ 119592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201" name="AutoShape 11"/>
          <p:cNvSpPr>
            <a:spLocks noChangeArrowheads="1"/>
          </p:cNvSpPr>
          <p:nvPr/>
        </p:nvSpPr>
        <p:spPr bwMode="auto">
          <a:xfrm>
            <a:off x="6804025" y="2276475"/>
            <a:ext cx="647700" cy="792163"/>
          </a:xfrm>
          <a:prstGeom prst="downArrow">
            <a:avLst>
              <a:gd name="adj1" fmla="val 50000"/>
              <a:gd name="adj2" fmla="val 30576"/>
            </a:avLst>
          </a:pr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202" name="AutoShape 12"/>
          <p:cNvSpPr>
            <a:spLocks noChangeArrowheads="1"/>
          </p:cNvSpPr>
          <p:nvPr/>
        </p:nvSpPr>
        <p:spPr bwMode="auto">
          <a:xfrm>
            <a:off x="5867400" y="4005263"/>
            <a:ext cx="1081088" cy="1871662"/>
          </a:xfrm>
          <a:prstGeom prst="curvedLeftArrow">
            <a:avLst>
              <a:gd name="adj1" fmla="val 34626"/>
              <a:gd name="adj2" fmla="val 69251"/>
              <a:gd name="adj3" fmla="val 33333"/>
            </a:avLst>
          </a:prstGeom>
          <a:solidFill>
            <a:srgbClr val="FAA4E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/>
          <p:cNvSpPr>
            <a:spLocks noChangeArrowheads="1"/>
          </p:cNvSpPr>
          <p:nvPr/>
        </p:nvSpPr>
        <p:spPr bwMode="auto">
          <a:xfrm>
            <a:off x="1258888" y="1125538"/>
            <a:ext cx="3600450" cy="17272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Konflik dalam diri</a:t>
            </a:r>
            <a:endParaRPr lang="en-GB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9219" name="AutoShape 5"/>
          <p:cNvSpPr>
            <a:spLocks noChangeArrowheads="1"/>
          </p:cNvSpPr>
          <p:nvPr/>
        </p:nvSpPr>
        <p:spPr bwMode="auto">
          <a:xfrm>
            <a:off x="1331913" y="5157788"/>
            <a:ext cx="3168650" cy="719137"/>
          </a:xfrm>
          <a:prstGeom prst="horizontalScroll">
            <a:avLst>
              <a:gd name="adj" fmla="val 12500"/>
            </a:avLst>
          </a:prstGeom>
          <a:solidFill>
            <a:srgbClr val="26F04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3200">
                <a:solidFill>
                  <a:srgbClr val="FF0000"/>
                </a:solidFill>
                <a:latin typeface="Arial Black" pitchFamily="34" charset="0"/>
              </a:rPr>
              <a:t>Kebenaran </a:t>
            </a:r>
            <a:endParaRPr lang="en-GB" sz="3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>
            <a:off x="2700338" y="2997200"/>
            <a:ext cx="0" cy="2016125"/>
          </a:xfrm>
          <a:prstGeom prst="line">
            <a:avLst/>
          </a:prstGeom>
          <a:noFill/>
          <a:ln w="57150" cmpd="thinThick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9221" name="AutoShape 7"/>
          <p:cNvSpPr>
            <a:spLocks noChangeArrowheads="1"/>
          </p:cNvSpPr>
          <p:nvPr/>
        </p:nvSpPr>
        <p:spPr bwMode="auto">
          <a:xfrm>
            <a:off x="4572000" y="2636838"/>
            <a:ext cx="4032250" cy="1368425"/>
          </a:xfrm>
          <a:prstGeom prst="cloudCallout">
            <a:avLst>
              <a:gd name="adj1" fmla="val -87282"/>
              <a:gd name="adj2" fmla="val 9094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Mempertanyakan kembali (re-search)</a:t>
            </a:r>
            <a:endParaRPr lang="en-GB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5508625" y="4365625"/>
            <a:ext cx="2663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Stimulus - respon</a:t>
            </a:r>
            <a:endParaRPr lang="en-GB">
              <a:latin typeface="Arial Black" pitchFamily="34" charset="0"/>
            </a:endParaRPr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6732588" y="40052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0" y="333375"/>
            <a:ext cx="9144000" cy="519113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sz="2800">
                <a:latin typeface="Arial Black" pitchFamily="34" charset="0"/>
              </a:rPr>
              <a:t>Prosedur Stimulus - Respon</a:t>
            </a:r>
            <a:endParaRPr lang="en-GB" sz="2800">
              <a:latin typeface="Arial Black" pitchFamily="34" charset="0"/>
            </a:endParaRPr>
          </a:p>
        </p:txBody>
      </p:sp>
      <p:sp>
        <p:nvSpPr>
          <p:cNvPr id="10243" name="Oval 5"/>
          <p:cNvSpPr>
            <a:spLocks noChangeArrowheads="1"/>
          </p:cNvSpPr>
          <p:nvPr/>
        </p:nvSpPr>
        <p:spPr bwMode="auto">
          <a:xfrm>
            <a:off x="3132138" y="1844675"/>
            <a:ext cx="1944687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>
                <a:solidFill>
                  <a:srgbClr val="FF0000"/>
                </a:solidFill>
                <a:latin typeface="Arial Black" pitchFamily="34" charset="0"/>
              </a:rPr>
              <a:t>Stimuli</a:t>
            </a:r>
          </a:p>
          <a:p>
            <a:pPr algn="ctr"/>
            <a:r>
              <a:rPr lang="id-ID">
                <a:solidFill>
                  <a:srgbClr val="FF0000"/>
                </a:solidFill>
                <a:latin typeface="Arial Black" pitchFamily="34" charset="0"/>
              </a:rPr>
              <a:t>(Problem)</a:t>
            </a:r>
            <a:endParaRPr lang="en-GB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44" name="Oval 6"/>
          <p:cNvSpPr>
            <a:spLocks noChangeArrowheads="1"/>
          </p:cNvSpPr>
          <p:nvPr/>
        </p:nvSpPr>
        <p:spPr bwMode="auto">
          <a:xfrm>
            <a:off x="827088" y="4292600"/>
            <a:ext cx="2160587" cy="115252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>
                <a:solidFill>
                  <a:srgbClr val="FFFF00"/>
                </a:solidFill>
                <a:latin typeface="Arial Black" pitchFamily="34" charset="0"/>
              </a:rPr>
              <a:t>Tindakan </a:t>
            </a:r>
          </a:p>
          <a:p>
            <a:pPr algn="ctr"/>
            <a:r>
              <a:rPr lang="id-ID">
                <a:solidFill>
                  <a:srgbClr val="FFFF00"/>
                </a:solidFill>
                <a:latin typeface="Arial Black" pitchFamily="34" charset="0"/>
              </a:rPr>
              <a:t>(empiris)</a:t>
            </a:r>
            <a:endParaRPr lang="en-GB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0245" name="Oval 7"/>
          <p:cNvSpPr>
            <a:spLocks noChangeArrowheads="1"/>
          </p:cNvSpPr>
          <p:nvPr/>
        </p:nvSpPr>
        <p:spPr bwMode="auto">
          <a:xfrm>
            <a:off x="5651500" y="4292600"/>
            <a:ext cx="2160588" cy="11525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Penalaran</a:t>
            </a:r>
          </a:p>
          <a:p>
            <a:pPr algn="ctr"/>
            <a:r>
              <a:rPr lang="id-ID">
                <a:solidFill>
                  <a:srgbClr val="000000"/>
                </a:solidFill>
                <a:latin typeface="Arial Black" pitchFamily="34" charset="0"/>
              </a:rPr>
              <a:t>(Logika)</a:t>
            </a:r>
            <a:endParaRPr lang="en-GB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>
            <a:off x="4859338" y="2924175"/>
            <a:ext cx="1441450" cy="1296988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10247" name="Line 9"/>
          <p:cNvSpPr>
            <a:spLocks noChangeShapeType="1"/>
          </p:cNvSpPr>
          <p:nvPr/>
        </p:nvSpPr>
        <p:spPr bwMode="auto">
          <a:xfrm flipV="1">
            <a:off x="2195513" y="2997200"/>
            <a:ext cx="1152525" cy="1366838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10248" name="Line 10"/>
          <p:cNvSpPr>
            <a:spLocks noChangeShapeType="1"/>
          </p:cNvSpPr>
          <p:nvPr/>
        </p:nvSpPr>
        <p:spPr bwMode="auto">
          <a:xfrm flipH="1">
            <a:off x="3203575" y="4868863"/>
            <a:ext cx="2305050" cy="0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684213" y="5445125"/>
            <a:ext cx="813593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1600" b="1">
                <a:latin typeface="Comic Sans MS" pitchFamily="66" charset="0"/>
              </a:rPr>
              <a:t>       3 ciri prosedur S-R:</a:t>
            </a:r>
            <a:r>
              <a:rPr lang="id-ID" sz="1600">
                <a:latin typeface="Comic Sans MS" pitchFamily="66" charset="0"/>
              </a:rPr>
              <a:t> 	1.</a:t>
            </a:r>
            <a:r>
              <a:rPr lang="id-ID" sz="1600" b="1">
                <a:latin typeface="Comic Sans MS" pitchFamily="66" charset="0"/>
              </a:rPr>
              <a:t> Sistematis (tata urutan tertentu), </a:t>
            </a:r>
          </a:p>
          <a:p>
            <a:pPr eaLnBrk="1" hangingPunct="1">
              <a:spcBef>
                <a:spcPct val="50000"/>
              </a:spcBef>
            </a:pPr>
            <a:r>
              <a:rPr lang="id-ID" sz="1600" b="1">
                <a:latin typeface="Comic Sans MS" pitchFamily="66" charset="0"/>
              </a:rPr>
              <a:t>			2. Logis ( menggunakan &amp; dpt diterima akal) </a:t>
            </a:r>
          </a:p>
          <a:p>
            <a:pPr eaLnBrk="1" hangingPunct="1">
              <a:spcBef>
                <a:spcPct val="50000"/>
              </a:spcBef>
            </a:pPr>
            <a:r>
              <a:rPr lang="id-ID" sz="1600" b="1">
                <a:latin typeface="Comic Sans MS" pitchFamily="66" charset="0"/>
              </a:rPr>
              <a:t>			3. mengandalkan kpd empiris (sesuai realita)</a:t>
            </a:r>
            <a:endParaRPr lang="en-GB" sz="16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1116013" y="836613"/>
            <a:ext cx="2879725" cy="12969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2800">
                <a:solidFill>
                  <a:srgbClr val="FFFF00"/>
                </a:solidFill>
                <a:latin typeface="Arial Black" pitchFamily="34" charset="0"/>
              </a:rPr>
              <a:t>Prosedur S - R</a:t>
            </a:r>
            <a:endParaRPr lang="en-GB" sz="280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743075" y="2808288"/>
            <a:ext cx="1173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id-ID">
              <a:latin typeface="Arial Black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76375" y="2636838"/>
            <a:ext cx="2303463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id-ID">
                <a:solidFill>
                  <a:schemeClr val="tx2"/>
                </a:solidFill>
                <a:latin typeface="Arial Black" pitchFamily="34" charset="0"/>
              </a:rPr>
              <a:t>Acuan dasar/embrio</a:t>
            </a:r>
          </a:p>
          <a:p>
            <a:pPr eaLnBrk="1" hangingPunct="1"/>
            <a:r>
              <a:rPr lang="id-ID">
                <a:solidFill>
                  <a:schemeClr val="tx2"/>
                </a:solidFill>
                <a:latin typeface="Arial Black" pitchFamily="34" charset="0"/>
              </a:rPr>
              <a:t>Metode ilmiah</a:t>
            </a:r>
            <a:endParaRPr lang="en-GB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619250" y="4076700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Penelitian ilmiah</a:t>
            </a:r>
            <a:endParaRPr lang="en-GB">
              <a:latin typeface="Arial Black" pitchFamily="34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211638" y="4076700"/>
            <a:ext cx="381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>
                <a:latin typeface="Arial Black" pitchFamily="34" charset="0"/>
              </a:rPr>
              <a:t>Riset: ciri: sistematis, logis, empiris</a:t>
            </a:r>
            <a:endParaRPr lang="en-GB">
              <a:latin typeface="Arial Black" pitchFamily="34" charset="0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900113" y="5516563"/>
            <a:ext cx="7488237" cy="1068387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d-ID" sz="2800">
                <a:solidFill>
                  <a:srgbClr val="FFFF00"/>
                </a:solidFill>
                <a:latin typeface="Arial Black" pitchFamily="34" charset="0"/>
              </a:rPr>
              <a:t>Penelitian</a:t>
            </a:r>
            <a:r>
              <a:rPr lang="id-ID">
                <a:solidFill>
                  <a:srgbClr val="FFFF00"/>
                </a:solidFill>
                <a:latin typeface="Arial Black" pitchFamily="34" charset="0"/>
              </a:rPr>
              <a:t>: proses sistematis, logis dan empiris   	                untuk mencari kebenaran ilmiah atau  			    pengetahuan ilmiah</a:t>
            </a:r>
            <a:endParaRPr lang="en-GB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2268538" y="21336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2268538" y="35004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3059113" y="4292600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  <p:bldP spid="9222" grpId="0"/>
      <p:bldP spid="9223" grpId="0"/>
      <p:bldP spid="9224" grpId="0"/>
      <p:bldP spid="9226" grpId="0" animBg="1"/>
      <p:bldP spid="9227" grpId="0" animBg="1"/>
      <p:bldP spid="9228" grpId="0" animBg="1"/>
      <p:bldP spid="92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5435600" y="549275"/>
            <a:ext cx="33845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id-ID" sz="2400">
                <a:solidFill>
                  <a:srgbClr val="0000CC"/>
                </a:solidFill>
                <a:latin typeface="Arial Black" pitchFamily="34" charset="0"/>
              </a:rPr>
              <a:t>Peranan Penelitian Ilmiah</a:t>
            </a:r>
            <a:endParaRPr lang="en-GB" sz="2400">
              <a:solidFill>
                <a:srgbClr val="0000CC"/>
              </a:solidFill>
              <a:latin typeface="Arial Black" pitchFamily="34" charset="0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1476375" y="1557338"/>
            <a:ext cx="6119813" cy="381635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id-ID" sz="2400">
                <a:solidFill>
                  <a:srgbClr val="000000"/>
                </a:solidFill>
                <a:latin typeface="Arial Black" pitchFamily="34" charset="0"/>
              </a:rPr>
              <a:t>Penelitian Ilmiah </a:t>
            </a:r>
          </a:p>
          <a:p>
            <a:pPr algn="ctr">
              <a:defRPr/>
            </a:pPr>
            <a:r>
              <a:rPr lang="id-ID" sz="2400">
                <a:solidFill>
                  <a:srgbClr val="000000"/>
                </a:solidFill>
                <a:latin typeface="Arial Black" pitchFamily="34" charset="0"/>
              </a:rPr>
              <a:t>akan memperkaya </a:t>
            </a:r>
          </a:p>
          <a:p>
            <a:pPr algn="ctr">
              <a:defRPr/>
            </a:pPr>
            <a:r>
              <a:rPr lang="id-ID" sz="2400">
                <a:solidFill>
                  <a:srgbClr val="000000"/>
                </a:solidFill>
                <a:latin typeface="Arial Black" pitchFamily="34" charset="0"/>
              </a:rPr>
              <a:t>ilmu pengetahuan </a:t>
            </a:r>
          </a:p>
          <a:p>
            <a:pPr algn="ctr">
              <a:defRPr/>
            </a:pPr>
            <a:r>
              <a:rPr lang="id-ID" sz="2400">
                <a:solidFill>
                  <a:srgbClr val="000000"/>
                </a:solidFill>
                <a:latin typeface="Arial Black" pitchFamily="34" charset="0"/>
              </a:rPr>
              <a:t>Dan Aplikasi hasil penelitian </a:t>
            </a:r>
          </a:p>
          <a:p>
            <a:pPr algn="ctr">
              <a:defRPr/>
            </a:pPr>
            <a:r>
              <a:rPr lang="id-ID" sz="2400">
                <a:solidFill>
                  <a:srgbClr val="000000"/>
                </a:solidFill>
                <a:latin typeface="Arial Black" pitchFamily="34" charset="0"/>
              </a:rPr>
              <a:t>akan mengembangkan teknologi</a:t>
            </a:r>
            <a:endParaRPr lang="en-GB" sz="240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 eaLnBrk="1" hangingPunct="1"/>
            <a:r>
              <a:rPr lang="en-US" sz="3600" smtClean="0"/>
              <a:t>APAKAH PENELITIAN ITU?</a:t>
            </a:r>
            <a:endParaRPr lang="en-GB" sz="36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05000"/>
            <a:ext cx="8377237" cy="4191000"/>
          </a:xfrm>
          <a:solidFill>
            <a:srgbClr val="FF00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1"/>
                </a:solidFill>
              </a:rPr>
              <a:t>PENELITIAN adalah: Mencari kebenaran akan sesuatu.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1"/>
                </a:solidFill>
              </a:rPr>
              <a:t>PENELITIAN ILMIAH:Merupakan penelitian yang mencari kebenaran baik secara rasional maupun empiris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1"/>
                </a:solidFill>
              </a:rPr>
              <a:t>Merupakan alat untuk memecahkan masalah yang dilakukan secara hati-hati dan sistimatik serta memiliki 5 karakteristik.</a:t>
            </a:r>
            <a:endParaRPr lang="en-GB" sz="28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build="p" animBg="1"/>
    </p:bldLst>
  </p:timing>
</p:sld>
</file>

<file path=ppt/theme/theme1.xml><?xml version="1.0" encoding="utf-8"?>
<a:theme xmlns:a="http://schemas.openxmlformats.org/drawingml/2006/main" name="Pixel">
  <a:themeElements>
    <a:clrScheme name="Pixel 11">
      <a:dk1>
        <a:srgbClr val="000000"/>
      </a:dk1>
      <a:lt1>
        <a:srgbClr val="FFFFFF"/>
      </a:lt1>
      <a:dk2>
        <a:srgbClr val="000000"/>
      </a:dk2>
      <a:lt2>
        <a:srgbClr val="779F92"/>
      </a:lt2>
      <a:accent1>
        <a:srgbClr val="33CCCC"/>
      </a:accent1>
      <a:accent2>
        <a:srgbClr val="9DC2D7"/>
      </a:accent2>
      <a:accent3>
        <a:srgbClr val="FFFFFF"/>
      </a:accent3>
      <a:accent4>
        <a:srgbClr val="000000"/>
      </a:accent4>
      <a:accent5>
        <a:srgbClr val="ADE2E2"/>
      </a:accent5>
      <a:accent6>
        <a:srgbClr val="8EB0C3"/>
      </a:accent6>
      <a:hlink>
        <a:srgbClr val="006666"/>
      </a:hlink>
      <a:folHlink>
        <a:srgbClr val="CCCCFF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526</Words>
  <Application>Microsoft Office PowerPoint</Application>
  <PresentationFormat>On-screen Show (4:3)</PresentationFormat>
  <Paragraphs>142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Wingdings</vt:lpstr>
      <vt:lpstr>Calibri</vt:lpstr>
      <vt:lpstr>Arial Black</vt:lpstr>
      <vt:lpstr>Times New Roman</vt:lpstr>
      <vt:lpstr>Comic Sans MS</vt:lpstr>
      <vt:lpstr>Tahoma</vt:lpstr>
      <vt:lpstr>Pixel</vt:lpstr>
      <vt:lpstr>Arti dan peranan  penelitian ilmiah</vt:lpstr>
      <vt:lpstr>BENANG MERAH</vt:lpstr>
      <vt:lpstr>Arti dan peranan  penelitian ilmiah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APAKAH PENELITIAN ITU?</vt:lpstr>
      <vt:lpstr>LIMA KARAKTERISTIK PENELITIAN</vt:lpstr>
      <vt:lpstr>BAGAIMANA CARA MELAKUKAN PENELITIAN?</vt:lpstr>
      <vt:lpstr>LANJUTAN</vt:lpstr>
      <vt:lpstr>LANJUTAN</vt:lpstr>
      <vt:lpstr>5 BAHASAN DALAM PENELITIAN ILMIAH</vt:lpstr>
      <vt:lpstr>I. RUMUSAN MASALAH</vt:lpstr>
      <vt:lpstr>SUMBER UNTUK MEMPEROLEH MASALAH</vt:lpstr>
      <vt:lpstr>PowerPoint Presentation</vt:lpstr>
      <vt:lpstr>PENGGOLONGAN/ KLASIFIKASI PENELITIAN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 dan peranan  penelitian ilmiah</dc:title>
  <dc:creator>Siswantoyo</dc:creator>
  <cp:lastModifiedBy>Faiz</cp:lastModifiedBy>
  <cp:revision>24</cp:revision>
  <dcterms:created xsi:type="dcterms:W3CDTF">2007-09-05T23:29:54Z</dcterms:created>
  <dcterms:modified xsi:type="dcterms:W3CDTF">2012-03-02T03:22:37Z</dcterms:modified>
</cp:coreProperties>
</file>