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1"/>
  </p:handoutMasterIdLst>
  <p:sldIdLst>
    <p:sldId id="256" r:id="rId2"/>
    <p:sldId id="259" r:id="rId3"/>
    <p:sldId id="287" r:id="rId4"/>
    <p:sldId id="260" r:id="rId5"/>
    <p:sldId id="288" r:id="rId6"/>
    <p:sldId id="263" r:id="rId7"/>
    <p:sldId id="290" r:id="rId8"/>
    <p:sldId id="289" r:id="rId9"/>
    <p:sldId id="276" r:id="rId10"/>
  </p:sldIdLst>
  <p:sldSz cx="9144000" cy="6858000" type="screen4x3"/>
  <p:notesSz cx="7102475" cy="89916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5C866"/>
    <a:srgbClr val="467C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62" autoAdjust="0"/>
    <p:restoredTop sz="94660" autoAdjust="0"/>
  </p:normalViewPr>
  <p:slideViewPr>
    <p:cSldViewPr>
      <p:cViewPr varScale="1">
        <p:scale>
          <a:sx n="66" d="100"/>
          <a:sy n="66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8163" cy="449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2725" y="0"/>
            <a:ext cx="3078163" cy="449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9421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540750"/>
            <a:ext cx="3078163" cy="449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9421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2725" y="8540750"/>
            <a:ext cx="3078163" cy="449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C3B30AE-BD38-4B16-B5B0-99C65B367A7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945700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89" name="Object 17"/>
          <p:cNvGraphicFramePr>
            <a:graphicFrameLocks noChangeAspect="1"/>
          </p:cNvGraphicFramePr>
          <p:nvPr/>
        </p:nvGraphicFramePr>
        <p:xfrm>
          <a:off x="0" y="2420938"/>
          <a:ext cx="9144000" cy="3529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9" name="Image" r:id="rId3" imgW="10438095" imgH="5980952" progId="Photoshop.Image.6">
                  <p:embed/>
                </p:oleObj>
              </mc:Choice>
              <mc:Fallback>
                <p:oleObj name="Image" r:id="rId3" imgW="10438095" imgH="5980952" progId="Photoshop.Image.6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b="15599"/>
                      <a:stretch>
                        <a:fillRect/>
                      </a:stretch>
                    </p:blipFill>
                    <p:spPr bwMode="ltGray">
                      <a:xfrm>
                        <a:off x="0" y="2420938"/>
                        <a:ext cx="9144000" cy="35290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90" name="Rectangle 18"/>
          <p:cNvSpPr>
            <a:spLocks noChangeArrowheads="1"/>
          </p:cNvSpPr>
          <p:nvPr/>
        </p:nvSpPr>
        <p:spPr bwMode="gray">
          <a:xfrm>
            <a:off x="0" y="2420938"/>
            <a:ext cx="9144000" cy="73025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50000">
                <a:schemeClr val="accent2">
                  <a:gamma/>
                  <a:tint val="34902"/>
                  <a:invGamma/>
                </a:schemeClr>
              </a:gs>
              <a:gs pos="100000">
                <a:schemeClr val="accent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d-ID"/>
          </a:p>
        </p:txBody>
      </p:sp>
      <p:sp>
        <p:nvSpPr>
          <p:cNvPr id="3091" name="Rectangle 19"/>
          <p:cNvSpPr>
            <a:spLocks noChangeArrowheads="1"/>
          </p:cNvSpPr>
          <p:nvPr/>
        </p:nvSpPr>
        <p:spPr bwMode="white">
          <a:xfrm>
            <a:off x="0" y="6021388"/>
            <a:ext cx="9144000" cy="836612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d-ID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black">
          <a:xfrm>
            <a:off x="681038" y="6157913"/>
            <a:ext cx="7772400" cy="3810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sp>
        <p:nvSpPr>
          <p:cNvPr id="3086" name="Text Box 14"/>
          <p:cNvSpPr txBox="1">
            <a:spLocks noChangeArrowheads="1"/>
          </p:cNvSpPr>
          <p:nvPr/>
        </p:nvSpPr>
        <p:spPr bwMode="auto">
          <a:xfrm>
            <a:off x="228600" y="228600"/>
            <a:ext cx="10795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2000" b="1">
                <a:solidFill>
                  <a:schemeClr val="tx2"/>
                </a:solidFill>
                <a:latin typeface="Verdana" pitchFamily="34" charset="0"/>
              </a:rPr>
              <a:t>LOGO</a:t>
            </a:r>
          </a:p>
        </p:txBody>
      </p:sp>
      <p:sp>
        <p:nvSpPr>
          <p:cNvPr id="3092" name="Rectangle 20"/>
          <p:cNvSpPr>
            <a:spLocks noGrp="1" noChangeArrowheads="1"/>
          </p:cNvSpPr>
          <p:nvPr>
            <p:ph type="ctrTitle" sz="quarter"/>
          </p:nvPr>
        </p:nvSpPr>
        <p:spPr bwMode="black">
          <a:xfrm>
            <a:off x="900113" y="1135063"/>
            <a:ext cx="7416800" cy="1150937"/>
          </a:xfrm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/>
          <a:lstStyle>
            <a:lvl1pPr algn="ctr">
              <a:defRPr sz="4400">
                <a:solidFill>
                  <a:srgbClr val="467CE8"/>
                </a:solidFill>
              </a:defRPr>
            </a:lvl1pPr>
          </a:lstStyle>
          <a:p>
            <a:pPr lvl="0"/>
            <a:r>
              <a:rPr lang="en-US" altLang="ko-KR" noProof="0" smtClean="0"/>
              <a:t>Click to edit Master title style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7BF8E6-F2DF-4E33-83B0-949F3921D14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82291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319088"/>
            <a:ext cx="2057400" cy="61912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19088"/>
            <a:ext cx="6019800" cy="61912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0E0E80-2DBE-4CDE-9CD7-C7E21AA2ECA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38224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3413" y="319088"/>
            <a:ext cx="7896225" cy="56356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262063"/>
            <a:ext cx="8229600" cy="5248275"/>
          </a:xfrm>
        </p:spPr>
        <p:txBody>
          <a:bodyPr/>
          <a:lstStyle/>
          <a:p>
            <a:r>
              <a:rPr lang="en-US" smtClean="0"/>
              <a:t>Click icon to add table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446838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753100" y="6457950"/>
            <a:ext cx="2895600" cy="320675"/>
          </a:xfrm>
        </p:spPr>
        <p:txBody>
          <a:bodyPr/>
          <a:lstStyle>
            <a:lvl1pPr>
              <a:defRPr/>
            </a:lvl1pPr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71863" y="6443663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fld id="{1956A51C-3676-41ED-B207-CD8196B416D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51796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3413" y="319088"/>
            <a:ext cx="7896225" cy="56356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262063"/>
            <a:ext cx="8229600" cy="5248275"/>
          </a:xfrm>
        </p:spPr>
        <p:txBody>
          <a:bodyPr/>
          <a:lstStyle/>
          <a:p>
            <a:r>
              <a:rPr lang="en-US" smtClean="0"/>
              <a:t>Click icon to add chart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446838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753100" y="6457950"/>
            <a:ext cx="2895600" cy="320675"/>
          </a:xfrm>
        </p:spPr>
        <p:txBody>
          <a:bodyPr/>
          <a:lstStyle>
            <a:lvl1pPr>
              <a:defRPr/>
            </a:lvl1pPr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71863" y="6443663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fld id="{2EFD7CE3-331B-4624-A0A8-3E41BBF794B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7552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18F19B-4CAB-4A5F-81E5-BD9C05950BF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14099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BB3035-D9D5-436C-8E10-2A467DCC557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18290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62063"/>
            <a:ext cx="4038600" cy="5248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62063"/>
            <a:ext cx="4038600" cy="5248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BC9AAB-0683-4FE2-9557-6D6EE75201A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19569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A6F732-7A99-4F1F-AF76-B39FA0CB54B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1459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64EB99-D047-454C-9D9B-3E93FCC8F66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09068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DFE9AB-44B7-4194-B086-662B99C8DA4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33650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D564A5-DE15-43AB-A8C4-F5FECE99115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15787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25585B-169E-4F1F-9F24-73C0BF5BAE4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68544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1.bin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vmlDrawing" Target="../drawings/vmlDrawing1.v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9" name="Rectangle 15"/>
          <p:cNvSpPr>
            <a:spLocks noChangeArrowheads="1"/>
          </p:cNvSpPr>
          <p:nvPr/>
        </p:nvSpPr>
        <p:spPr bwMode="ltGray">
          <a:xfrm>
            <a:off x="0" y="981075"/>
            <a:ext cx="9144000" cy="144463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d-ID"/>
          </a:p>
        </p:txBody>
      </p:sp>
      <p:graphicFrame>
        <p:nvGraphicFramePr>
          <p:cNvPr id="1040" name="Object 16"/>
          <p:cNvGraphicFramePr>
            <a:graphicFrameLocks noChangeAspect="1"/>
          </p:cNvGraphicFramePr>
          <p:nvPr/>
        </p:nvGraphicFramePr>
        <p:xfrm>
          <a:off x="0" y="0"/>
          <a:ext cx="9144000" cy="981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7" name="Image" r:id="rId16" imgW="10387302" imgH="1205924" progId="Photoshop.Image.6">
                  <p:embed/>
                </p:oleObj>
              </mc:Choice>
              <mc:Fallback>
                <p:oleObj name="Image" r:id="rId16" imgW="10387302" imgH="1205924" progId="Photoshop.Image.6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981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62063"/>
            <a:ext cx="8229600" cy="524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446838"/>
            <a:ext cx="2133600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b="1">
                <a:latin typeface="+mn-lt"/>
              </a:defRPr>
            </a:lvl1pPr>
          </a:lstStyle>
          <a:p>
            <a:r>
              <a:rPr lang="en-US"/>
              <a:t>www.themegallery.com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753100" y="6457950"/>
            <a:ext cx="2895600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latin typeface="+mn-lt"/>
              </a:defRPr>
            </a:lvl1pPr>
          </a:lstStyle>
          <a:p>
            <a:endParaRPr lang="id-ID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471863" y="6443663"/>
            <a:ext cx="2133600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latin typeface="+mn-lt"/>
              </a:defRPr>
            </a:lvl1pPr>
          </a:lstStyle>
          <a:p>
            <a:fld id="{E4190935-CC0C-48DB-8E28-75625487BA36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white">
          <a:xfrm>
            <a:off x="633413" y="319088"/>
            <a:ext cx="7896225" cy="563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iming>
    <p:tnLst>
      <p:par>
        <p:cTn id="1" dur="indefinite" restart="never" nodeType="tmRoot"/>
      </p:par>
    </p:tnLst>
  </p:timing>
  <p:hf sldNum="0" hdr="0" ftr="0"/>
  <p:txStyles>
    <p:titleStyle>
      <a:lvl1pPr algn="r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+mj-lt"/>
          <a:ea typeface="+mj-ea"/>
          <a:cs typeface="+mj-cs"/>
        </a:defRPr>
      </a:lvl1pPr>
      <a:lvl2pPr algn="r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2pPr>
      <a:lvl3pPr algn="r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3pPr>
      <a:lvl4pPr algn="r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4pPr>
      <a:lvl5pPr algn="r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5pPr>
      <a:lvl6pPr marL="457200" algn="r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6pPr>
      <a:lvl7pPr marL="914400" algn="r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7pPr>
      <a:lvl8pPr marL="1371600" algn="r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8pPr>
      <a:lvl9pPr marL="1828800" algn="r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v"/>
        <a:defRPr sz="28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800">
          <a:solidFill>
            <a:schemeClr val="tx1"/>
          </a:solidFill>
          <a:latin typeface="Arial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Arial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1285875"/>
            <a:ext cx="7239000" cy="1012825"/>
          </a:xfrm>
        </p:spPr>
        <p:txBody>
          <a:bodyPr/>
          <a:lstStyle/>
          <a:p>
            <a:r>
              <a:rPr lang="id-ID" sz="3200" dirty="0" smtClean="0">
                <a:solidFill>
                  <a:schemeClr val="tx2"/>
                </a:solidFill>
                <a:latin typeface="Adobe Caslon Pro Bold" pitchFamily="18" charset="0"/>
              </a:rPr>
              <a:t>Pengaruh Budaya Korea Terhadap Remaja dan Mahasiswa</a:t>
            </a:r>
            <a:endParaRPr lang="en-US" sz="3200" b="1" dirty="0">
              <a:latin typeface="Adobe Caslon Pro Bold" pitchFamily="18" charset="0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id-ID" dirty="0" smtClean="0"/>
              <a:t>By : Damang Syuhdi Lubis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LATAR BELAKANG</a:t>
            </a:r>
            <a:endParaRPr lang="en-US" dirty="0"/>
          </a:p>
        </p:txBody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9125" y="1577975"/>
            <a:ext cx="7824788" cy="4852988"/>
          </a:xfrm>
        </p:spPr>
        <p:txBody>
          <a:bodyPr/>
          <a:lstStyle/>
          <a:p>
            <a:pPr lvl="1">
              <a:lnSpc>
                <a:spcPct val="80000"/>
              </a:lnSpc>
              <a:buFont typeface="Wingdings" pitchFamily="2" charset="2"/>
              <a:buChar char="v"/>
            </a:pPr>
            <a:r>
              <a:rPr lang="id-ID" sz="2900" dirty="0" smtClean="0"/>
              <a:t> </a:t>
            </a:r>
            <a:r>
              <a:rPr lang="id-ID" sz="3600" dirty="0" smtClean="0">
                <a:latin typeface="Chiller" pitchFamily="82" charset="0"/>
              </a:rPr>
              <a:t>Remaja dan Mahasiswa pada saat ini 	meniru-	niru budaya korea.</a:t>
            </a:r>
          </a:p>
          <a:p>
            <a:pPr lvl="1">
              <a:lnSpc>
                <a:spcPct val="80000"/>
              </a:lnSpc>
              <a:buFont typeface="Wingdings" pitchFamily="2" charset="2"/>
              <a:buChar char="v"/>
            </a:pPr>
            <a:endParaRPr lang="id-ID" sz="3600" dirty="0" smtClean="0">
              <a:latin typeface="Chiller" pitchFamily="82" charset="0"/>
            </a:endParaRPr>
          </a:p>
          <a:p>
            <a:pPr lvl="1">
              <a:lnSpc>
                <a:spcPct val="80000"/>
              </a:lnSpc>
              <a:buFont typeface="Wingdings" pitchFamily="2" charset="2"/>
              <a:buChar char="v"/>
            </a:pPr>
            <a:r>
              <a:rPr lang="id-ID" sz="3600" dirty="0">
                <a:latin typeface="Chiller" pitchFamily="82" charset="0"/>
              </a:rPr>
              <a:t> </a:t>
            </a:r>
            <a:r>
              <a:rPr lang="id-ID" sz="3600" dirty="0" smtClean="0">
                <a:latin typeface="Chiller" pitchFamily="82" charset="0"/>
              </a:rPr>
              <a:t>Banyaknya  tayangan – tayangan TV 	yang 	menontonkan 	budaya korea.</a:t>
            </a:r>
          </a:p>
          <a:p>
            <a:pPr marL="457200" lvl="1" indent="0">
              <a:lnSpc>
                <a:spcPct val="80000"/>
              </a:lnSpc>
              <a:buNone/>
            </a:pPr>
            <a:endParaRPr lang="id-ID" sz="3600" dirty="0" smtClean="0">
              <a:latin typeface="Chiller" pitchFamily="82" charset="0"/>
            </a:endParaRPr>
          </a:p>
          <a:p>
            <a:pPr lvl="1">
              <a:lnSpc>
                <a:spcPct val="80000"/>
              </a:lnSpc>
              <a:buFont typeface="Wingdings" pitchFamily="2" charset="2"/>
              <a:buChar char="v"/>
            </a:pPr>
            <a:r>
              <a:rPr lang="id-ID" sz="3600" dirty="0" smtClean="0">
                <a:latin typeface="Chiller" pitchFamily="82" charset="0"/>
              </a:rPr>
              <a:t> Munculnya boyband dan girlband versi indonesia.</a:t>
            </a:r>
            <a:endParaRPr lang="en-US" sz="3600" dirty="0">
              <a:latin typeface="Chiller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RUMUSAN MASALAH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>
              <a:buFont typeface="Wingdings" pitchFamily="2" charset="2"/>
              <a:buChar char="q"/>
            </a:pPr>
            <a:r>
              <a:rPr lang="id-ID" dirty="0">
                <a:latin typeface="Brush Script Std" pitchFamily="50" charset="0"/>
              </a:rPr>
              <a:t> </a:t>
            </a:r>
            <a:r>
              <a:rPr lang="id-ID" sz="3200" dirty="0" smtClean="0">
                <a:latin typeface="Brush Script Std" pitchFamily="50" charset="0"/>
              </a:rPr>
              <a:t>Bagaimana pengaruh Budaya Korea 	melalui Musik Pop Korea dan Drama 	Seri Korea dalam kehidupan Remaja 	dan 	Mahasiswa? </a:t>
            </a:r>
            <a:endParaRPr lang="id-ID" sz="3200" dirty="0">
              <a:latin typeface="Brush Script Std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217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sz="2000" dirty="0"/>
          </a:p>
        </p:txBody>
      </p:sp>
      <p:sp>
        <p:nvSpPr>
          <p:cNvPr id="69637" name="AutoShape 5"/>
          <p:cNvSpPr>
            <a:spLocks noChangeArrowheads="1"/>
          </p:cNvSpPr>
          <p:nvPr/>
        </p:nvSpPr>
        <p:spPr bwMode="auto">
          <a:xfrm>
            <a:off x="1143000" y="3352800"/>
            <a:ext cx="3530600" cy="2667000"/>
          </a:xfrm>
          <a:prstGeom prst="roundRect">
            <a:avLst>
              <a:gd name="adj" fmla="val 16667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99CCFF"/>
                    </a:gs>
                    <a:gs pos="100000">
                      <a:srgbClr val="99CCFF">
                        <a:gamma/>
                        <a:tint val="27451"/>
                        <a:invGamma/>
                      </a:srgbClr>
                    </a:gs>
                  </a:gsLst>
                  <a:lin ang="540000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endParaRPr lang="id-ID">
              <a:latin typeface="Verdana" pitchFamily="34" charset="0"/>
            </a:endParaRPr>
          </a:p>
        </p:txBody>
      </p:sp>
      <p:sp>
        <p:nvSpPr>
          <p:cNvPr id="69638" name="Text Box 6"/>
          <p:cNvSpPr txBox="1">
            <a:spLocks noChangeArrowheads="1"/>
          </p:cNvSpPr>
          <p:nvPr/>
        </p:nvSpPr>
        <p:spPr bwMode="auto">
          <a:xfrm>
            <a:off x="1344612" y="3552825"/>
            <a:ext cx="3219129" cy="1631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id-ID" sz="2000" b="1" dirty="0" smtClean="0">
                <a:solidFill>
                  <a:srgbClr val="000000"/>
                </a:solidFill>
              </a:rPr>
              <a:t>Untuk mendeskripsikan bagaimana pengaruh budaya korea  dalam kehidupan Remaja dan Mahasiswa.</a:t>
            </a:r>
            <a:endParaRPr lang="en-US" sz="2000" dirty="0">
              <a:solidFill>
                <a:srgbClr val="000000"/>
              </a:solidFill>
            </a:endParaRPr>
          </a:p>
        </p:txBody>
      </p:sp>
      <p:sp>
        <p:nvSpPr>
          <p:cNvPr id="69639" name="Freeform 7"/>
          <p:cNvSpPr>
            <a:spLocks/>
          </p:cNvSpPr>
          <p:nvPr/>
        </p:nvSpPr>
        <p:spPr bwMode="gray">
          <a:xfrm>
            <a:off x="4673600" y="3183853"/>
            <a:ext cx="903288" cy="1241425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63529"/>
                  <a:invGamma/>
                </a:scheme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A06C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id-ID"/>
          </a:p>
        </p:txBody>
      </p:sp>
      <p:sp>
        <p:nvSpPr>
          <p:cNvPr id="69640" name="AutoShape 8"/>
          <p:cNvSpPr>
            <a:spLocks noChangeAspect="1" noChangeArrowheads="1" noTextEdit="1"/>
          </p:cNvSpPr>
          <p:nvPr/>
        </p:nvSpPr>
        <p:spPr bwMode="gray">
          <a:xfrm flipH="1">
            <a:off x="4868863" y="3252788"/>
            <a:ext cx="909637" cy="124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d-ID"/>
          </a:p>
        </p:txBody>
      </p:sp>
      <p:grpSp>
        <p:nvGrpSpPr>
          <p:cNvPr id="69642" name="Group 10"/>
          <p:cNvGrpSpPr>
            <a:grpSpLocks/>
          </p:cNvGrpSpPr>
          <p:nvPr/>
        </p:nvGrpSpPr>
        <p:grpSpPr bwMode="auto">
          <a:xfrm>
            <a:off x="3048000" y="1628775"/>
            <a:ext cx="2998788" cy="1601788"/>
            <a:chOff x="1997" y="1314"/>
            <a:chExt cx="1889" cy="1009"/>
          </a:xfrm>
        </p:grpSpPr>
        <p:grpSp>
          <p:nvGrpSpPr>
            <p:cNvPr id="69643" name="Group 11"/>
            <p:cNvGrpSpPr>
              <a:grpSpLocks/>
            </p:cNvGrpSpPr>
            <p:nvPr/>
          </p:nvGrpSpPr>
          <p:grpSpPr bwMode="auto">
            <a:xfrm>
              <a:off x="1997" y="1404"/>
              <a:ext cx="1889" cy="919"/>
              <a:chOff x="1973" y="1027"/>
              <a:chExt cx="1926" cy="937"/>
            </a:xfrm>
          </p:grpSpPr>
          <p:sp>
            <p:nvSpPr>
              <p:cNvPr id="69644" name="Oval 12"/>
              <p:cNvSpPr>
                <a:spLocks noChangeArrowheads="1"/>
              </p:cNvSpPr>
              <p:nvPr/>
            </p:nvSpPr>
            <p:spPr bwMode="gray">
              <a:xfrm>
                <a:off x="1994" y="1057"/>
                <a:ext cx="1905" cy="907"/>
              </a:xfrm>
              <a:prstGeom prst="ellipse">
                <a:avLst/>
              </a:prstGeom>
              <a:gradFill rotWithShape="1">
                <a:gsLst>
                  <a:gs pos="0">
                    <a:schemeClr val="hlink"/>
                  </a:gs>
                  <a:gs pos="100000">
                    <a:schemeClr val="hlink">
                      <a:gamma/>
                      <a:shade val="48627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id-ID"/>
              </a:p>
            </p:txBody>
          </p:sp>
          <p:sp>
            <p:nvSpPr>
              <p:cNvPr id="69645" name="Oval 13"/>
              <p:cNvSpPr>
                <a:spLocks noChangeArrowheads="1"/>
              </p:cNvSpPr>
              <p:nvPr/>
            </p:nvSpPr>
            <p:spPr bwMode="gray">
              <a:xfrm>
                <a:off x="1973" y="1027"/>
                <a:ext cx="1905" cy="907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44314"/>
                      <a:invGamma/>
                    </a:schemeClr>
                  </a:gs>
                  <a:gs pos="100000">
                    <a:schemeClr val="hlink"/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id-ID"/>
              </a:p>
            </p:txBody>
          </p:sp>
        </p:grpSp>
        <p:sp>
          <p:nvSpPr>
            <p:cNvPr id="69646" name="Oval 14"/>
            <p:cNvSpPr>
              <a:spLocks noChangeArrowheads="1"/>
            </p:cNvSpPr>
            <p:nvPr/>
          </p:nvSpPr>
          <p:spPr bwMode="gray">
            <a:xfrm>
              <a:off x="2086" y="1314"/>
              <a:ext cx="1691" cy="845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id-ID"/>
            </a:p>
          </p:txBody>
        </p:sp>
        <p:sp>
          <p:nvSpPr>
            <p:cNvPr id="69647" name="Oval 15"/>
            <p:cNvSpPr>
              <a:spLocks noChangeArrowheads="1"/>
            </p:cNvSpPr>
            <p:nvPr/>
          </p:nvSpPr>
          <p:spPr bwMode="gray">
            <a:xfrm>
              <a:off x="2108" y="1319"/>
              <a:ext cx="1650" cy="824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34902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id-ID"/>
            </a:p>
          </p:txBody>
        </p:sp>
        <p:sp>
          <p:nvSpPr>
            <p:cNvPr id="69648" name="Oval 16"/>
            <p:cNvSpPr>
              <a:spLocks noChangeArrowheads="1"/>
            </p:cNvSpPr>
            <p:nvPr/>
          </p:nvSpPr>
          <p:spPr bwMode="gray">
            <a:xfrm>
              <a:off x="2125" y="1327"/>
              <a:ext cx="1570" cy="770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79216"/>
                    <a:invGamma/>
                  </a:schemeClr>
                </a:gs>
                <a:gs pos="100000">
                  <a:schemeClr val="accent1">
                    <a:alpha val="48000"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id-ID"/>
            </a:p>
          </p:txBody>
        </p:sp>
        <p:sp>
          <p:nvSpPr>
            <p:cNvPr id="69649" name="Oval 17"/>
            <p:cNvSpPr>
              <a:spLocks noChangeArrowheads="1"/>
            </p:cNvSpPr>
            <p:nvPr/>
          </p:nvSpPr>
          <p:spPr bwMode="gray">
            <a:xfrm>
              <a:off x="2208" y="1344"/>
              <a:ext cx="1382" cy="799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0"/>
                    <a:invGamma/>
                  </a:schemeClr>
                </a:gs>
                <a:gs pos="100000">
                  <a:schemeClr val="accent1">
                    <a:alpha val="38000"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id-ID" dirty="0"/>
            </a:p>
          </p:txBody>
        </p:sp>
      </p:grpSp>
      <p:sp>
        <p:nvSpPr>
          <p:cNvPr id="69650" name="Text Box 18"/>
          <p:cNvSpPr txBox="1">
            <a:spLocks noChangeArrowheads="1"/>
          </p:cNvSpPr>
          <p:nvPr/>
        </p:nvSpPr>
        <p:spPr bwMode="auto">
          <a:xfrm>
            <a:off x="3176528" y="1800643"/>
            <a:ext cx="2606803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endParaRPr lang="id-ID" sz="2000" dirty="0" smtClean="0">
              <a:solidFill>
                <a:srgbClr val="000000"/>
              </a:solidFill>
              <a:latin typeface="Algerian" pitchFamily="82" charset="0"/>
            </a:endParaRPr>
          </a:p>
          <a:p>
            <a:pPr algn="ctr" eaLnBrk="0" hangingPunct="0"/>
            <a:r>
              <a:rPr lang="id-ID" sz="2000" dirty="0" smtClean="0">
                <a:solidFill>
                  <a:srgbClr val="000000"/>
                </a:solidFill>
                <a:latin typeface="Algerian" pitchFamily="82" charset="0"/>
              </a:rPr>
              <a:t>Tujuan Penelitian</a:t>
            </a:r>
            <a:endParaRPr lang="en-US" sz="2000" dirty="0">
              <a:solidFill>
                <a:srgbClr val="000000"/>
              </a:solidFill>
              <a:latin typeface="Algerian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TAHAPAN PENELITIAN</a:t>
            </a:r>
            <a:endParaRPr lang="id-ID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grpSp>
        <p:nvGrpSpPr>
          <p:cNvPr id="4" name="Canvas 1"/>
          <p:cNvGrpSpPr/>
          <p:nvPr/>
        </p:nvGrpSpPr>
        <p:grpSpPr>
          <a:xfrm>
            <a:off x="1043608" y="1305685"/>
            <a:ext cx="6408712" cy="5216706"/>
            <a:chOff x="0" y="0"/>
            <a:chExt cx="5448300" cy="6172200"/>
          </a:xfrm>
        </p:grpSpPr>
        <p:sp>
          <p:nvSpPr>
            <p:cNvPr id="5" name="Rectangle 4"/>
            <p:cNvSpPr/>
            <p:nvPr/>
          </p:nvSpPr>
          <p:spPr>
            <a:xfrm>
              <a:off x="0" y="0"/>
              <a:ext cx="5448300" cy="6172200"/>
            </a:xfrm>
            <a:prstGeom prst="rect">
              <a:avLst/>
            </a:prstGeom>
          </p:spPr>
        </p:sp>
        <p:sp>
          <p:nvSpPr>
            <p:cNvPr id="6" name="Text Box 2"/>
            <p:cNvSpPr txBox="1"/>
            <p:nvPr/>
          </p:nvSpPr>
          <p:spPr>
            <a:xfrm>
              <a:off x="2266950" y="114300"/>
              <a:ext cx="923925" cy="485775"/>
            </a:xfrm>
            <a:prstGeom prst="roundRect">
              <a:avLst/>
            </a:prstGeom>
            <a:solidFill>
              <a:schemeClr val="lt1"/>
            </a:solidFill>
            <a:ln w="6350">
              <a:solidFill>
                <a:prstClr val="black"/>
              </a:solidFill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id-ID" sz="1100" dirty="0">
                  <a:effectLst/>
                  <a:ea typeface="Calibri"/>
                  <a:cs typeface="Arial"/>
                </a:rPr>
                <a:t>Mulai</a:t>
              </a:r>
            </a:p>
          </p:txBody>
        </p:sp>
        <p:cxnSp>
          <p:nvCxnSpPr>
            <p:cNvPr id="7" name="Straight Arrow Connector 6"/>
            <p:cNvCxnSpPr/>
            <p:nvPr/>
          </p:nvCxnSpPr>
          <p:spPr>
            <a:xfrm>
              <a:off x="2733675" y="599933"/>
              <a:ext cx="0" cy="409717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Text Box 4"/>
            <p:cNvSpPr txBox="1"/>
            <p:nvPr/>
          </p:nvSpPr>
          <p:spPr>
            <a:xfrm>
              <a:off x="2266950" y="1009474"/>
              <a:ext cx="923925" cy="485775"/>
            </a:xfrm>
            <a:prstGeom prst="rect">
              <a:avLst/>
            </a:prstGeom>
            <a:solidFill>
              <a:schemeClr val="lt1"/>
            </a:solidFill>
            <a:ln w="6350">
              <a:solidFill>
                <a:prstClr val="black"/>
              </a:solidFill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id-ID" sz="1100">
                  <a:effectLst/>
                  <a:ea typeface="Calibri"/>
                  <a:cs typeface="Arial"/>
                </a:rPr>
                <a:t>Studi Kasus</a:t>
              </a:r>
            </a:p>
          </p:txBody>
        </p:sp>
        <p:cxnSp>
          <p:nvCxnSpPr>
            <p:cNvPr id="9" name="Straight Arrow Connector 8"/>
            <p:cNvCxnSpPr/>
            <p:nvPr/>
          </p:nvCxnSpPr>
          <p:spPr>
            <a:xfrm>
              <a:off x="2733675" y="1495144"/>
              <a:ext cx="0" cy="409717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 Box 6"/>
            <p:cNvSpPr txBox="1"/>
            <p:nvPr/>
          </p:nvSpPr>
          <p:spPr>
            <a:xfrm>
              <a:off x="381000" y="1904550"/>
              <a:ext cx="1390650" cy="715305"/>
            </a:xfrm>
            <a:prstGeom prst="rect">
              <a:avLst/>
            </a:prstGeom>
            <a:solidFill>
              <a:schemeClr val="lt1"/>
            </a:solidFill>
            <a:ln w="6350">
              <a:solidFill>
                <a:prstClr val="black"/>
              </a:solidFill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id-ID" sz="1100">
                  <a:effectLst/>
                  <a:ea typeface="Calibri"/>
                  <a:cs typeface="Arial"/>
                </a:rPr>
                <a:t>Ruang Lingkup Masalah</a:t>
              </a:r>
            </a:p>
          </p:txBody>
        </p:sp>
        <p:sp>
          <p:nvSpPr>
            <p:cNvPr id="11" name="Text Box 7"/>
            <p:cNvSpPr txBox="1"/>
            <p:nvPr/>
          </p:nvSpPr>
          <p:spPr>
            <a:xfrm>
              <a:off x="1981200" y="1904861"/>
              <a:ext cx="1390650" cy="715305"/>
            </a:xfrm>
            <a:prstGeom prst="rect">
              <a:avLst/>
            </a:prstGeom>
            <a:solidFill>
              <a:schemeClr val="lt1"/>
            </a:solidFill>
            <a:ln w="6350">
              <a:solidFill>
                <a:prstClr val="black"/>
              </a:solidFill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id-ID" sz="1100">
                  <a:effectLst/>
                  <a:ea typeface="Calibri"/>
                  <a:cs typeface="Arial"/>
                </a:rPr>
                <a:t>Tujuan Penelitian</a:t>
              </a:r>
            </a:p>
          </p:txBody>
        </p:sp>
        <p:sp>
          <p:nvSpPr>
            <p:cNvPr id="12" name="Text Box 8"/>
            <p:cNvSpPr txBox="1"/>
            <p:nvPr/>
          </p:nvSpPr>
          <p:spPr>
            <a:xfrm>
              <a:off x="3543300" y="1895058"/>
              <a:ext cx="1409699" cy="715305"/>
            </a:xfrm>
            <a:prstGeom prst="rect">
              <a:avLst/>
            </a:prstGeom>
            <a:solidFill>
              <a:schemeClr val="lt1"/>
            </a:solidFill>
            <a:ln w="6350">
              <a:solidFill>
                <a:prstClr val="black"/>
              </a:solidFill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id-ID" sz="1100">
                  <a:effectLst/>
                  <a:ea typeface="Calibri"/>
                  <a:cs typeface="Arial"/>
                </a:rPr>
                <a:t>Batasan Dan Manfaat Penelitian</a:t>
              </a:r>
            </a:p>
          </p:txBody>
        </p:sp>
        <p:cxnSp>
          <p:nvCxnSpPr>
            <p:cNvPr id="13" name="Straight Connector 12"/>
            <p:cNvCxnSpPr/>
            <p:nvPr/>
          </p:nvCxnSpPr>
          <p:spPr>
            <a:xfrm>
              <a:off x="981075" y="1656958"/>
              <a:ext cx="340995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Arrow Connector 13"/>
            <p:cNvCxnSpPr/>
            <p:nvPr/>
          </p:nvCxnSpPr>
          <p:spPr>
            <a:xfrm>
              <a:off x="981075" y="1656762"/>
              <a:ext cx="0" cy="247874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Arrow Connector 14"/>
            <p:cNvCxnSpPr/>
            <p:nvPr/>
          </p:nvCxnSpPr>
          <p:spPr>
            <a:xfrm>
              <a:off x="4391025" y="1656762"/>
              <a:ext cx="0" cy="247874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Arrow Connector 15"/>
            <p:cNvCxnSpPr/>
            <p:nvPr/>
          </p:nvCxnSpPr>
          <p:spPr>
            <a:xfrm>
              <a:off x="2733675" y="2619856"/>
              <a:ext cx="0" cy="294794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 Box 13"/>
            <p:cNvSpPr txBox="1"/>
            <p:nvPr/>
          </p:nvSpPr>
          <p:spPr>
            <a:xfrm>
              <a:off x="795819" y="3438524"/>
              <a:ext cx="3795445" cy="306920"/>
            </a:xfrm>
            <a:prstGeom prst="rect">
              <a:avLst/>
            </a:prstGeom>
            <a:solidFill>
              <a:schemeClr val="lt1"/>
            </a:solidFill>
            <a:ln w="6350">
              <a:solidFill>
                <a:prstClr val="black"/>
              </a:solidFill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id-ID" sz="1100" dirty="0">
                  <a:effectLst/>
                  <a:ea typeface="Calibri"/>
                  <a:cs typeface="Arial"/>
                </a:rPr>
                <a:t>Pengumpulan Data </a:t>
              </a:r>
              <a:r>
                <a:rPr lang="id-ID" sz="1100" dirty="0" smtClean="0">
                  <a:effectLst/>
                  <a:ea typeface="Calibri"/>
                  <a:cs typeface="Arial"/>
                </a:rPr>
                <a:t>(Observasi dan Wawancara)</a:t>
              </a:r>
              <a:endParaRPr lang="id-ID" sz="1100" dirty="0">
                <a:effectLst/>
                <a:ea typeface="Calibri"/>
                <a:cs typeface="Arial"/>
              </a:endParaRPr>
            </a:p>
          </p:txBody>
        </p:sp>
        <p:cxnSp>
          <p:nvCxnSpPr>
            <p:cNvPr id="18" name="Straight Arrow Connector 17"/>
            <p:cNvCxnSpPr/>
            <p:nvPr/>
          </p:nvCxnSpPr>
          <p:spPr>
            <a:xfrm>
              <a:off x="2733675" y="3228390"/>
              <a:ext cx="0" cy="20061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 Box 16"/>
            <p:cNvSpPr txBox="1"/>
            <p:nvPr/>
          </p:nvSpPr>
          <p:spPr>
            <a:xfrm>
              <a:off x="1971675" y="2914650"/>
              <a:ext cx="1400175" cy="316445"/>
            </a:xfrm>
            <a:prstGeom prst="rect">
              <a:avLst/>
            </a:prstGeom>
            <a:solidFill>
              <a:schemeClr val="lt1"/>
            </a:solidFill>
            <a:ln w="6350">
              <a:solidFill>
                <a:prstClr val="black"/>
              </a:solidFill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id-ID" sz="1100">
                  <a:effectLst/>
                  <a:ea typeface="Calibri"/>
                  <a:cs typeface="Arial"/>
                </a:rPr>
                <a:t>Landasan Teori</a:t>
              </a:r>
            </a:p>
          </p:txBody>
        </p:sp>
        <p:cxnSp>
          <p:nvCxnSpPr>
            <p:cNvPr id="20" name="Straight Arrow Connector 19"/>
            <p:cNvCxnSpPr/>
            <p:nvPr/>
          </p:nvCxnSpPr>
          <p:spPr>
            <a:xfrm>
              <a:off x="2714625" y="3745445"/>
              <a:ext cx="0" cy="293155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 Box 18"/>
            <p:cNvSpPr txBox="1"/>
            <p:nvPr/>
          </p:nvSpPr>
          <p:spPr>
            <a:xfrm>
              <a:off x="1981200" y="4038600"/>
              <a:ext cx="1400175" cy="316445"/>
            </a:xfrm>
            <a:prstGeom prst="rect">
              <a:avLst/>
            </a:prstGeom>
            <a:solidFill>
              <a:schemeClr val="lt1"/>
            </a:solidFill>
            <a:ln w="6350">
              <a:solidFill>
                <a:prstClr val="black"/>
              </a:solidFill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id-ID" sz="1100" dirty="0">
                  <a:effectLst/>
                  <a:ea typeface="Calibri"/>
                  <a:cs typeface="Arial"/>
                </a:rPr>
                <a:t>Pengolahan Data</a:t>
              </a:r>
            </a:p>
          </p:txBody>
        </p:sp>
        <p:sp>
          <p:nvSpPr>
            <p:cNvPr id="22" name="Text Box 19"/>
            <p:cNvSpPr txBox="1"/>
            <p:nvPr/>
          </p:nvSpPr>
          <p:spPr>
            <a:xfrm>
              <a:off x="1971675" y="4543425"/>
              <a:ext cx="1400175" cy="316445"/>
            </a:xfrm>
            <a:prstGeom prst="rect">
              <a:avLst/>
            </a:prstGeom>
            <a:solidFill>
              <a:schemeClr val="lt1"/>
            </a:solidFill>
            <a:ln w="6350">
              <a:solidFill>
                <a:prstClr val="black"/>
              </a:solidFill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id-ID" sz="1100">
                  <a:effectLst/>
                  <a:ea typeface="Calibri"/>
                  <a:cs typeface="Arial"/>
                </a:rPr>
                <a:t>Analisis</a:t>
              </a:r>
            </a:p>
          </p:txBody>
        </p:sp>
        <p:sp>
          <p:nvSpPr>
            <p:cNvPr id="23" name="Text Box 20"/>
            <p:cNvSpPr txBox="1"/>
            <p:nvPr/>
          </p:nvSpPr>
          <p:spPr>
            <a:xfrm>
              <a:off x="1971675" y="5076825"/>
              <a:ext cx="1400175" cy="316445"/>
            </a:xfrm>
            <a:prstGeom prst="rect">
              <a:avLst/>
            </a:prstGeom>
            <a:solidFill>
              <a:schemeClr val="lt1"/>
            </a:solidFill>
            <a:ln w="6350">
              <a:solidFill>
                <a:prstClr val="black"/>
              </a:solidFill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id-ID" sz="1100">
                  <a:effectLst/>
                  <a:ea typeface="Calibri"/>
                  <a:cs typeface="Arial"/>
                </a:rPr>
                <a:t>Kesimpulan</a:t>
              </a:r>
            </a:p>
          </p:txBody>
        </p:sp>
        <p:sp>
          <p:nvSpPr>
            <p:cNvPr id="24" name="Text Box 21"/>
            <p:cNvSpPr txBox="1"/>
            <p:nvPr/>
          </p:nvSpPr>
          <p:spPr>
            <a:xfrm>
              <a:off x="1971675" y="5683720"/>
              <a:ext cx="1400175" cy="316445"/>
            </a:xfrm>
            <a:prstGeom prst="roundRect">
              <a:avLst/>
            </a:prstGeom>
            <a:solidFill>
              <a:schemeClr val="lt1"/>
            </a:solidFill>
            <a:ln w="6350">
              <a:solidFill>
                <a:prstClr val="black"/>
              </a:solidFill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id-ID" sz="1100">
                  <a:effectLst/>
                  <a:ea typeface="Calibri"/>
                  <a:cs typeface="Arial"/>
                </a:rPr>
                <a:t>Selesai</a:t>
              </a:r>
            </a:p>
          </p:txBody>
        </p:sp>
        <p:cxnSp>
          <p:nvCxnSpPr>
            <p:cNvPr id="25" name="Straight Arrow Connector 24"/>
            <p:cNvCxnSpPr/>
            <p:nvPr/>
          </p:nvCxnSpPr>
          <p:spPr>
            <a:xfrm>
              <a:off x="2733675" y="5390565"/>
              <a:ext cx="0" cy="293155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Arrow Connector 25"/>
            <p:cNvCxnSpPr/>
            <p:nvPr/>
          </p:nvCxnSpPr>
          <p:spPr>
            <a:xfrm>
              <a:off x="2705100" y="4355045"/>
              <a:ext cx="0" cy="18838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Arrow Connector 26"/>
            <p:cNvCxnSpPr/>
            <p:nvPr/>
          </p:nvCxnSpPr>
          <p:spPr>
            <a:xfrm>
              <a:off x="2705100" y="4859870"/>
              <a:ext cx="0" cy="18838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645948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www.themegallery.com</a:t>
            </a:r>
          </a:p>
        </p:txBody>
      </p:sp>
      <p:sp>
        <p:nvSpPr>
          <p:cNvPr id="727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TEKNIK PENELITIAN</a:t>
            </a:r>
            <a:endParaRPr lang="en-US" sz="1800" dirty="0"/>
          </a:p>
        </p:txBody>
      </p:sp>
      <p:grpSp>
        <p:nvGrpSpPr>
          <p:cNvPr id="72707" name="Group 3"/>
          <p:cNvGrpSpPr>
            <a:grpSpLocks/>
          </p:cNvGrpSpPr>
          <p:nvPr/>
        </p:nvGrpSpPr>
        <p:grpSpPr bwMode="auto">
          <a:xfrm>
            <a:off x="1399357" y="1227240"/>
            <a:ext cx="5937970" cy="5040560"/>
            <a:chOff x="836" y="1248"/>
            <a:chExt cx="4123" cy="1821"/>
          </a:xfrm>
        </p:grpSpPr>
        <p:grpSp>
          <p:nvGrpSpPr>
            <p:cNvPr id="72708" name="Group 4"/>
            <p:cNvGrpSpPr>
              <a:grpSpLocks/>
            </p:cNvGrpSpPr>
            <p:nvPr/>
          </p:nvGrpSpPr>
          <p:grpSpPr bwMode="auto">
            <a:xfrm>
              <a:off x="1009" y="1248"/>
              <a:ext cx="3950" cy="1821"/>
              <a:chOff x="1057" y="1824"/>
              <a:chExt cx="3950" cy="1821"/>
            </a:xfrm>
          </p:grpSpPr>
          <p:sp>
            <p:nvSpPr>
              <p:cNvPr id="72709" name="AutoShape 5"/>
              <p:cNvSpPr>
                <a:spLocks noChangeArrowheads="1"/>
              </p:cNvSpPr>
              <p:nvPr/>
            </p:nvSpPr>
            <p:spPr bwMode="gray">
              <a:xfrm rot="16200000" flipH="1">
                <a:off x="1820" y="2528"/>
                <a:ext cx="309" cy="206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id-ID"/>
              </a:p>
            </p:txBody>
          </p:sp>
          <p:sp>
            <p:nvSpPr>
              <p:cNvPr id="72710" name="AutoShape 6"/>
              <p:cNvSpPr>
                <a:spLocks noChangeArrowheads="1"/>
              </p:cNvSpPr>
              <p:nvPr/>
            </p:nvSpPr>
            <p:spPr bwMode="gray">
              <a:xfrm rot="5400000" flipH="1">
                <a:off x="3628" y="2494"/>
                <a:ext cx="309" cy="206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id-ID"/>
              </a:p>
            </p:txBody>
          </p:sp>
          <p:sp>
            <p:nvSpPr>
              <p:cNvPr id="72711" name="AutoShape 7"/>
              <p:cNvSpPr>
                <a:spLocks noChangeArrowheads="1"/>
              </p:cNvSpPr>
              <p:nvPr/>
            </p:nvSpPr>
            <p:spPr bwMode="gray">
              <a:xfrm rot="10800000" flipH="1">
                <a:off x="2725" y="3439"/>
                <a:ext cx="308" cy="206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id-ID"/>
              </a:p>
            </p:txBody>
          </p:sp>
          <p:sp>
            <p:nvSpPr>
              <p:cNvPr id="72712" name="Oval 8"/>
              <p:cNvSpPr>
                <a:spLocks noChangeArrowheads="1"/>
              </p:cNvSpPr>
              <p:nvPr/>
            </p:nvSpPr>
            <p:spPr bwMode="gray">
              <a:xfrm>
                <a:off x="1057" y="1824"/>
                <a:ext cx="3950" cy="1615"/>
              </a:xfrm>
              <a:prstGeom prst="ellipse">
                <a:avLst/>
              </a:prstGeom>
              <a:gradFill rotWithShape="1">
                <a:gsLst>
                  <a:gs pos="0">
                    <a:srgbClr val="FFFFFF">
                      <a:gamma/>
                      <a:shade val="46275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57150" algn="ctr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id-ID"/>
              </a:p>
            </p:txBody>
          </p:sp>
          <p:sp>
            <p:nvSpPr>
              <p:cNvPr id="72713" name="Oval 9"/>
              <p:cNvSpPr>
                <a:spLocks noChangeArrowheads="1"/>
              </p:cNvSpPr>
              <p:nvPr/>
            </p:nvSpPr>
            <p:spPr bwMode="gray">
              <a:xfrm>
                <a:off x="1338" y="1915"/>
                <a:ext cx="3312" cy="1430"/>
              </a:xfrm>
              <a:prstGeom prst="ellipse">
                <a:avLst/>
              </a:prstGeom>
              <a:gradFill rotWithShape="1">
                <a:gsLst>
                  <a:gs pos="0">
                    <a:srgbClr val="FFFFFF">
                      <a:gamma/>
                      <a:shade val="63529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63529"/>
                      <a:invGamma/>
                    </a:srgb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id-ID"/>
              </a:p>
            </p:txBody>
          </p:sp>
          <p:sp>
            <p:nvSpPr>
              <p:cNvPr id="72714" name="Oval 10"/>
              <p:cNvSpPr>
                <a:spLocks noChangeArrowheads="1"/>
              </p:cNvSpPr>
              <p:nvPr/>
            </p:nvSpPr>
            <p:spPr bwMode="gray">
              <a:xfrm>
                <a:off x="2254" y="2000"/>
                <a:ext cx="1262" cy="1264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id-ID"/>
              </a:p>
            </p:txBody>
          </p:sp>
          <p:sp>
            <p:nvSpPr>
              <p:cNvPr id="72715" name="Oval 11"/>
              <p:cNvSpPr>
                <a:spLocks noChangeArrowheads="1"/>
              </p:cNvSpPr>
              <p:nvPr/>
            </p:nvSpPr>
            <p:spPr bwMode="gray">
              <a:xfrm>
                <a:off x="1664" y="2008"/>
                <a:ext cx="2753" cy="1264"/>
              </a:xfrm>
              <a:prstGeom prst="ellipse">
                <a:avLst/>
              </a:prstGeom>
              <a:gradFill rotWithShape="1">
                <a:gsLst>
                  <a:gs pos="0">
                    <a:srgbClr val="FFCC00">
                      <a:gamma/>
                      <a:shade val="0"/>
                      <a:invGamma/>
                    </a:srgbClr>
                  </a:gs>
                  <a:gs pos="100000">
                    <a:srgbClr val="FFCC00"/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anchor="ctr">
                <a:spAutoFit/>
              </a:bodyPr>
              <a:lstStyle/>
              <a:p>
                <a:endParaRPr lang="id-ID"/>
              </a:p>
            </p:txBody>
          </p:sp>
          <p:sp>
            <p:nvSpPr>
              <p:cNvPr id="72716" name="Oval 12"/>
              <p:cNvSpPr>
                <a:spLocks noChangeArrowheads="1"/>
              </p:cNvSpPr>
              <p:nvPr/>
            </p:nvSpPr>
            <p:spPr bwMode="gray">
              <a:xfrm>
                <a:off x="1787" y="2079"/>
                <a:ext cx="2503" cy="1098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54118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anchor="ctr">
                <a:spAutoFit/>
              </a:bodyPr>
              <a:lstStyle/>
              <a:p>
                <a:endParaRPr lang="id-ID"/>
              </a:p>
            </p:txBody>
          </p:sp>
        </p:grpSp>
        <p:sp>
          <p:nvSpPr>
            <p:cNvPr id="72724" name="Text Box 20"/>
            <p:cNvSpPr txBox="1">
              <a:spLocks noChangeArrowheads="1"/>
            </p:cNvSpPr>
            <p:nvPr/>
          </p:nvSpPr>
          <p:spPr bwMode="gray">
            <a:xfrm>
              <a:off x="1662" y="1731"/>
              <a:ext cx="2627" cy="7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0" hangingPunct="0"/>
              <a:r>
                <a:rPr lang="id-ID" sz="2400" b="1" dirty="0" smtClean="0">
                  <a:solidFill>
                    <a:schemeClr val="bg1"/>
                  </a:solidFill>
                  <a:latin typeface="MS Reference Serif" pitchFamily="18" charset="0"/>
                </a:rPr>
                <a:t>Pengumpulan Data Melalui Observasi dan Wawacancara  Langsung pada </a:t>
              </a:r>
              <a:r>
                <a:rPr lang="id-ID" sz="2400" b="1" i="1" dirty="0" smtClean="0">
                  <a:solidFill>
                    <a:schemeClr val="bg1"/>
                  </a:solidFill>
                  <a:latin typeface="MS Reference Serif" pitchFamily="18" charset="0"/>
                </a:rPr>
                <a:t>Korea Lovers.</a:t>
              </a:r>
              <a:endParaRPr lang="en-US" sz="2400" b="1" i="1" dirty="0">
                <a:solidFill>
                  <a:schemeClr val="bg1"/>
                </a:solidFill>
                <a:latin typeface="MS Reference Serif" pitchFamily="18" charset="0"/>
              </a:endParaRPr>
            </a:p>
          </p:txBody>
        </p:sp>
        <p:sp>
          <p:nvSpPr>
            <p:cNvPr id="72726" name="Text Box 22"/>
            <p:cNvSpPr txBox="1">
              <a:spLocks noChangeArrowheads="1"/>
            </p:cNvSpPr>
            <p:nvPr/>
          </p:nvSpPr>
          <p:spPr bwMode="gray">
            <a:xfrm>
              <a:off x="1063" y="1899"/>
              <a:ext cx="227" cy="8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0" hangingPunct="0"/>
              <a:r>
                <a:rPr lang="en-US" b="1" dirty="0">
                  <a:solidFill>
                    <a:schemeClr val="bg1"/>
                  </a:solidFill>
                </a:rPr>
                <a:t>Text</a:t>
              </a:r>
            </a:p>
          </p:txBody>
        </p:sp>
        <p:sp>
          <p:nvSpPr>
            <p:cNvPr id="72727" name="Text Box 23"/>
            <p:cNvSpPr txBox="1">
              <a:spLocks noChangeArrowheads="1"/>
            </p:cNvSpPr>
            <p:nvPr/>
          </p:nvSpPr>
          <p:spPr bwMode="gray">
            <a:xfrm>
              <a:off x="879" y="2019"/>
              <a:ext cx="369" cy="2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b="1" dirty="0" smtClean="0">
                  <a:solidFill>
                    <a:schemeClr val="bg1"/>
                  </a:solidFill>
                </a:rPr>
                <a:t>Txt</a:t>
              </a:r>
              <a:endParaRPr 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72728" name="Text Box 24"/>
            <p:cNvSpPr txBox="1">
              <a:spLocks noChangeArrowheads="1"/>
            </p:cNvSpPr>
            <p:nvPr/>
          </p:nvSpPr>
          <p:spPr bwMode="gray">
            <a:xfrm>
              <a:off x="836" y="2355"/>
              <a:ext cx="454" cy="2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b="1">
                  <a:solidFill>
                    <a:schemeClr val="bg1"/>
                  </a:solidFill>
                </a:rPr>
                <a:t>Text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DATA PENELITIAN</a:t>
            </a:r>
            <a:endParaRPr lang="id-ID" dirty="0"/>
          </a:p>
        </p:txBody>
      </p:sp>
      <p:pic>
        <p:nvPicPr>
          <p:cNvPr id="10035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92696"/>
            <a:ext cx="9144000" cy="77768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01852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PENUTUP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d-ID" sz="4400" dirty="0" smtClean="0">
                <a:latin typeface="Curlz MT" pitchFamily="82" charset="0"/>
              </a:rPr>
              <a:t>KESIMPULAN </a:t>
            </a:r>
          </a:p>
          <a:p>
            <a:pPr marL="0" indent="0">
              <a:buNone/>
            </a:pPr>
            <a:endParaRPr lang="id-ID" sz="4400" dirty="0" smtClean="0">
              <a:latin typeface="Curlz MT" pitchFamily="82" charset="0"/>
            </a:endParaRPr>
          </a:p>
          <a:p>
            <a:r>
              <a:rPr lang="id-ID" sz="4400" dirty="0" smtClean="0">
                <a:latin typeface="Curlz MT" pitchFamily="82" charset="0"/>
              </a:rPr>
              <a:t>SARAN</a:t>
            </a:r>
            <a:endParaRPr lang="id-ID" sz="4400" dirty="0">
              <a:latin typeface="Curlz MT" pitchFamily="82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www.themegallery.com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6372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21" name="WordArt 5"/>
          <p:cNvSpPr>
            <a:spLocks noChangeArrowheads="1" noChangeShapeType="1" noTextEdit="1"/>
          </p:cNvSpPr>
          <p:nvPr/>
        </p:nvSpPr>
        <p:spPr bwMode="gray">
          <a:xfrm>
            <a:off x="2124075" y="1557338"/>
            <a:ext cx="5045075" cy="633412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</a:bodyPr>
          <a:lstStyle/>
          <a:p>
            <a:pPr algn="ctr"/>
            <a:r>
              <a:rPr lang="id-ID" sz="3600" b="1" kern="10">
                <a:ln w="28575">
                  <a:solidFill>
                    <a:schemeClr val="bg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0" scaled="1"/>
                </a:gradFill>
                <a:effectLst>
                  <a:outerShdw dist="89803" dir="2700000" algn="ctr" rotWithShape="0">
                    <a:schemeClr val="bg2">
                      <a:alpha val="50000"/>
                    </a:schemeClr>
                  </a:outerShdw>
                </a:effectLst>
                <a:latin typeface="Arial"/>
                <a:cs typeface="Arial"/>
              </a:rPr>
              <a:t>Thank You 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60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60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6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21" grpId="0" animBg="1"/>
    </p:bldLst>
  </p:timing>
</p:sld>
</file>

<file path=ppt/theme/theme1.xml><?xml version="1.0" encoding="utf-8"?>
<a:theme xmlns:a="http://schemas.openxmlformats.org/drawingml/2006/main" name="cdb2004142gl">
  <a:themeElements>
    <a:clrScheme name="sample 3">
      <a:dk1>
        <a:srgbClr val="666699"/>
      </a:dk1>
      <a:lt1>
        <a:srgbClr val="FFFFFF"/>
      </a:lt1>
      <a:dk2>
        <a:srgbClr val="000066"/>
      </a:dk2>
      <a:lt2>
        <a:srgbClr val="C0C0C0"/>
      </a:lt2>
      <a:accent1>
        <a:srgbClr val="49CACD"/>
      </a:accent1>
      <a:accent2>
        <a:srgbClr val="467CE8"/>
      </a:accent2>
      <a:accent3>
        <a:srgbClr val="FFFFFF"/>
      </a:accent3>
      <a:accent4>
        <a:srgbClr val="565682"/>
      </a:accent4>
      <a:accent5>
        <a:srgbClr val="B1E1E3"/>
      </a:accent5>
      <a:accent6>
        <a:srgbClr val="3F70D2"/>
      </a:accent6>
      <a:hlink>
        <a:srgbClr val="28BFEE"/>
      </a:hlink>
      <a:folHlink>
        <a:srgbClr val="878FA5"/>
      </a:folHlink>
    </a:clrScheme>
    <a:fontScheme name="sample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ample 1">
        <a:dk1>
          <a:srgbClr val="1D528D"/>
        </a:dk1>
        <a:lt1>
          <a:srgbClr val="FFFFFF"/>
        </a:lt1>
        <a:dk2>
          <a:srgbClr val="000000"/>
        </a:dk2>
        <a:lt2>
          <a:srgbClr val="C0C0C0"/>
        </a:lt2>
        <a:accent1>
          <a:srgbClr val="2CA3C8"/>
        </a:accent1>
        <a:accent2>
          <a:srgbClr val="C5903B"/>
        </a:accent2>
        <a:accent3>
          <a:srgbClr val="FFFFFF"/>
        </a:accent3>
        <a:accent4>
          <a:srgbClr val="174578"/>
        </a:accent4>
        <a:accent5>
          <a:srgbClr val="ACCEE0"/>
        </a:accent5>
        <a:accent6>
          <a:srgbClr val="B28235"/>
        </a:accent6>
        <a:hlink>
          <a:srgbClr val="FF99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2">
        <a:dk1>
          <a:srgbClr val="124B98"/>
        </a:dk1>
        <a:lt1>
          <a:srgbClr val="FFFFFF"/>
        </a:lt1>
        <a:dk2>
          <a:srgbClr val="000000"/>
        </a:dk2>
        <a:lt2>
          <a:srgbClr val="C0C0C0"/>
        </a:lt2>
        <a:accent1>
          <a:srgbClr val="4A95E8"/>
        </a:accent1>
        <a:accent2>
          <a:srgbClr val="6D8DE9"/>
        </a:accent2>
        <a:accent3>
          <a:srgbClr val="FFFFFF"/>
        </a:accent3>
        <a:accent4>
          <a:srgbClr val="0E3F81"/>
        </a:accent4>
        <a:accent5>
          <a:srgbClr val="B1C8F2"/>
        </a:accent5>
        <a:accent6>
          <a:srgbClr val="627FD3"/>
        </a:accent6>
        <a:hlink>
          <a:srgbClr val="95CD2F"/>
        </a:hlink>
        <a:folHlink>
          <a:srgbClr val="CAA66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3">
        <a:dk1>
          <a:srgbClr val="666699"/>
        </a:dk1>
        <a:lt1>
          <a:srgbClr val="FFFFFF"/>
        </a:lt1>
        <a:dk2>
          <a:srgbClr val="000066"/>
        </a:dk2>
        <a:lt2>
          <a:srgbClr val="C0C0C0"/>
        </a:lt2>
        <a:accent1>
          <a:srgbClr val="49CACD"/>
        </a:accent1>
        <a:accent2>
          <a:srgbClr val="467CE8"/>
        </a:accent2>
        <a:accent3>
          <a:srgbClr val="FFFFFF"/>
        </a:accent3>
        <a:accent4>
          <a:srgbClr val="565682"/>
        </a:accent4>
        <a:accent5>
          <a:srgbClr val="B1E1E3"/>
        </a:accent5>
        <a:accent6>
          <a:srgbClr val="3F70D2"/>
        </a:accent6>
        <a:hlink>
          <a:srgbClr val="28BFEE"/>
        </a:hlink>
        <a:folHlink>
          <a:srgbClr val="878FA5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cdb2004142gl</Template>
  <TotalTime>65</TotalTime>
  <Words>96</Words>
  <Application>Microsoft Office PowerPoint</Application>
  <PresentationFormat>On-screen Show (4:3)</PresentationFormat>
  <Paragraphs>38</Paragraphs>
  <Slides>9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1" baseType="lpstr">
      <vt:lpstr>cdb2004142gl</vt:lpstr>
      <vt:lpstr>Image</vt:lpstr>
      <vt:lpstr>Pengaruh Budaya Korea Terhadap Remaja dan Mahasiswa</vt:lpstr>
      <vt:lpstr>LATAR BELAKANG</vt:lpstr>
      <vt:lpstr>RUMUSAN MASALAH</vt:lpstr>
      <vt:lpstr>PowerPoint Presentation</vt:lpstr>
      <vt:lpstr>TAHAPAN PENELITIAN</vt:lpstr>
      <vt:lpstr>TEKNIK PENELITIAN</vt:lpstr>
      <vt:lpstr>DATA PENELITIAN</vt:lpstr>
      <vt:lpstr>PENUTUP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Pengaruh Budaya Korea Terhadap Remaja dan Mahasiswa</dc:title>
  <dc:creator>asus</dc:creator>
  <cp:lastModifiedBy>asus</cp:lastModifiedBy>
  <cp:revision>9</cp:revision>
  <dcterms:created xsi:type="dcterms:W3CDTF">2012-06-08T01:32:27Z</dcterms:created>
  <dcterms:modified xsi:type="dcterms:W3CDTF">2012-06-08T02:44:53Z</dcterms:modified>
</cp:coreProperties>
</file>