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D7566-3B91-4023-AAAE-5D3BCEAE3E77}" type="datetimeFigureOut">
              <a:rPr lang="en-US" smtClean="0"/>
              <a:t>4/18/2014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6798-BF9C-4FE3-86BD-463E44D27C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D7566-3B91-4023-AAAE-5D3BCEAE3E77}" type="datetimeFigureOut">
              <a:rPr lang="en-US" smtClean="0"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6798-BF9C-4FE3-86BD-463E44D27C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D7566-3B91-4023-AAAE-5D3BCEAE3E77}" type="datetimeFigureOut">
              <a:rPr lang="en-US" smtClean="0"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6798-BF9C-4FE3-86BD-463E44D27C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D7566-3B91-4023-AAAE-5D3BCEAE3E77}" type="datetimeFigureOut">
              <a:rPr lang="en-US" smtClean="0"/>
              <a:t>4/18/2014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6798-BF9C-4FE3-86BD-463E44D27C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D7566-3B91-4023-AAAE-5D3BCEAE3E77}" type="datetimeFigureOut">
              <a:rPr lang="en-US" smtClean="0"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6798-BF9C-4FE3-86BD-463E44D27C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D7566-3B91-4023-AAAE-5D3BCEAE3E77}" type="datetimeFigureOut">
              <a:rPr lang="en-US" smtClean="0"/>
              <a:t>4/19/2014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6798-BF9C-4FE3-86BD-463E44D27C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D7566-3B91-4023-AAAE-5D3BCEAE3E77}" type="datetimeFigureOut">
              <a:rPr lang="en-US" smtClean="0"/>
              <a:t>4/19/2014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6798-BF9C-4FE3-86BD-463E44D27C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D7566-3B91-4023-AAAE-5D3BCEAE3E77}" type="datetimeFigureOut">
              <a:rPr lang="en-US" smtClean="0"/>
              <a:t>4/19/2014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6798-BF9C-4FE3-86BD-463E44D27C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D7566-3B91-4023-AAAE-5D3BCEAE3E77}" type="datetimeFigureOut">
              <a:rPr lang="en-US" smtClean="0"/>
              <a:t>4/19/2014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6798-BF9C-4FE3-86BD-463E44D27C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D7566-3B91-4023-AAAE-5D3BCEAE3E77}" type="datetimeFigureOut">
              <a:rPr lang="en-US" smtClean="0"/>
              <a:t>4/19/2014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6798-BF9C-4FE3-86BD-463E44D27C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D7566-3B91-4023-AAAE-5D3BCEAE3E77}" type="datetimeFigureOut">
              <a:rPr lang="en-US" smtClean="0"/>
              <a:t>4/19/2014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6798-BF9C-4FE3-86BD-463E44D27C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D7566-3B91-4023-AAAE-5D3BCEAE3E77}" type="datetimeFigureOut">
              <a:rPr lang="en-US" smtClean="0"/>
              <a:t>4/18/2014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FD6798-BF9C-4FE3-86BD-463E44D27CF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Job Analysis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Man-Machine System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Workplace Characteristics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>
            <a:no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workplace consists of various mechanical and electrical equipment, such as:</a:t>
            </a:r>
          </a:p>
          <a:p>
            <a:pPr lvl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Manufacture; Lathe, power saws, power presses, grinding machines, and drills</a:t>
            </a:r>
          </a:p>
          <a:p>
            <a:pPr lvl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Service; typewriters, computers, and copy machines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Manual tools, such as: screwdrivers, hammers, dollies, pliers, and keyboard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Jobs are described by standard sets of procedures to produce a desired output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workers interact with the equipment to perform many necessary task. Functions:</a:t>
            </a:r>
          </a:p>
          <a:p>
            <a:pPr lvl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Performing various physical task</a:t>
            </a:r>
          </a:p>
          <a:p>
            <a:pPr lvl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Controlling the process</a:t>
            </a:r>
          </a:p>
          <a:p>
            <a:pPr lvl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Sharing the work environment with the machine in the workplace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workplace is serviced by various other facilities, such as: waste removal, water, and power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Ergonomics of Human-Machine System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914400" y="1524001"/>
            <a:ext cx="7467600" cy="3886200"/>
          </a:xfrm>
        </p:spPr>
        <p:txBody>
          <a:bodyPr>
            <a:normAutofit fontScale="70000" lnSpcReduction="20000"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The design of tools to match the physical characteristics of the worker with the functioning of the tools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The design of the workplace and work space to meet the physical characteristics of the worker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The design of </a:t>
            </a:r>
            <a:r>
              <a:rPr lang="en-US" dirty="0" smtClean="0">
                <a:solidFill>
                  <a:srgbClr val="FF0000"/>
                </a:solidFill>
              </a:rPr>
              <a:t>controls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FF0000"/>
                </a:solidFill>
              </a:rPr>
              <a:t>displays</a:t>
            </a:r>
            <a:r>
              <a:rPr lang="en-US" dirty="0" smtClean="0"/>
              <a:t> to allow the worker to operate and monitor the work system process efficiently with minimum errors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The development of job procedures that meet the worker’s capabilities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The minimization of the effects of external factors (i.e. thermal condition, illumination, noise, and vibration) on the worker in the workplaces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Job Analysis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1"/>
            <a:ext cx="8229600" cy="3962400"/>
          </a:xfr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Job analysis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is used to describe the process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Five general stages (Byers et al, 1978):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Preparation.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2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What steps are necessary to prepare  the worker for performing the job?</a:t>
            </a:r>
          </a:p>
          <a:p>
            <a:pPr marL="914400" lvl="1" indent="-514350">
              <a:buNone/>
            </a:pPr>
            <a:r>
              <a:rPr lang="en-US" sz="1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	Observation.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2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What information and data must the worker have to perform the job?</a:t>
            </a:r>
          </a:p>
          <a:p>
            <a:pPr marL="857250" lvl="1" indent="-457200">
              <a:buNone/>
            </a:pPr>
            <a:r>
              <a:rPr lang="en-US" sz="1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	Control.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2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What steps (i.e., decisions and mental process) must the worker take to control the job processes?</a:t>
            </a:r>
          </a:p>
          <a:p>
            <a:pPr marL="857250" lvl="1" indent="-457200">
              <a:buNone/>
            </a:pPr>
            <a:r>
              <a:rPr lang="en-US" sz="1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4.	Physical demands.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2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What physical tasks must the worker do to perform the job?</a:t>
            </a:r>
          </a:p>
          <a:p>
            <a:pPr marL="857250" lvl="1" indent="-457200">
              <a:buNone/>
            </a:pPr>
            <a:r>
              <a:rPr lang="en-US" sz="1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5.	Termination.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2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What steps must the worker take to terminate the job?</a:t>
            </a:r>
          </a:p>
          <a:p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67200" y="5410200"/>
            <a:ext cx="990600" cy="3385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Machine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3200" y="5410200"/>
            <a:ext cx="914400" cy="33855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Worker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5200" y="5943600"/>
            <a:ext cx="99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Result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05200" y="4876800"/>
            <a:ext cx="99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Action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Curved Down Arrow 11"/>
          <p:cNvSpPr/>
          <p:nvPr/>
        </p:nvSpPr>
        <p:spPr>
          <a:xfrm>
            <a:off x="3124200" y="4876800"/>
            <a:ext cx="1752600" cy="5334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urved Left Arrow 12"/>
          <p:cNvSpPr/>
          <p:nvPr/>
        </p:nvSpPr>
        <p:spPr>
          <a:xfrm rot="5400000">
            <a:off x="3638550" y="5162550"/>
            <a:ext cx="571500" cy="17526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24000" y="6400800"/>
            <a:ext cx="510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Action-result feedback loop in the human-machine interface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29200"/>
            <a:ext cx="8229600" cy="533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Job breakdown for job analysis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76600" y="457200"/>
            <a:ext cx="762000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JOB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1295400"/>
            <a:ext cx="1143000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FUNCTION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38400" y="1295400"/>
            <a:ext cx="1143000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FUNCTION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86200" y="3810000"/>
            <a:ext cx="99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……….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5000" y="1295400"/>
            <a:ext cx="1143000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FUNCTION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24400" y="2156750"/>
            <a:ext cx="533400" cy="30777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Task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81200" y="2156750"/>
            <a:ext cx="533400" cy="30777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Task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71800" y="2156750"/>
            <a:ext cx="533400" cy="30777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Task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05200" y="2971800"/>
            <a:ext cx="990600" cy="30777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Element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29200" y="2971800"/>
            <a:ext cx="838200" cy="30777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Element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58000" y="2971800"/>
            <a:ext cx="838200" cy="30777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Element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90600" y="3810000"/>
            <a:ext cx="1295400" cy="30777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Micromotion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867400" y="2971800"/>
            <a:ext cx="99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……….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91000" y="1295400"/>
            <a:ext cx="99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……….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14600" y="3810000"/>
            <a:ext cx="1295400" cy="30777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Micromotion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24400" y="3810000"/>
            <a:ext cx="1295400" cy="30777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Micromotion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657600" y="2133600"/>
            <a:ext cx="99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……….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rot="5400000">
            <a:off x="6172200" y="1828800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5400000">
            <a:off x="1219994" y="1828006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5400000">
            <a:off x="1981994" y="2666206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5400000">
            <a:off x="2972594" y="2666206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447800" y="1066800"/>
            <a:ext cx="4953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5400000">
            <a:off x="1333500" y="1181100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rot="5400000">
            <a:off x="2858294" y="1180306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rot="5400000">
            <a:off x="6287294" y="1180306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5400000">
            <a:off x="4839494" y="2628106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rot="5400000">
            <a:off x="5372894" y="3390106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rot="5400000">
            <a:off x="7200106" y="3390106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rot="5400000">
            <a:off x="7201694" y="2849956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rot="5400000">
            <a:off x="5372894" y="2856706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rot="5400000">
            <a:off x="3925094" y="2856706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4038600" y="2743200"/>
            <a:ext cx="3276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rot="5400000">
            <a:off x="2096294" y="2018506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rot="5400000">
            <a:off x="3086894" y="2018506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rot="5400000">
            <a:off x="4839494" y="2018506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rot="5400000">
            <a:off x="4991894" y="3694906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rot="5400000">
            <a:off x="3010694" y="3694906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rot="5400000">
            <a:off x="1562894" y="3694906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1676400" y="3581400"/>
            <a:ext cx="3429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2209800" y="1905000"/>
            <a:ext cx="2743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rot="5400000">
            <a:off x="3048794" y="1751806"/>
            <a:ext cx="304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rot="5400000">
            <a:off x="3886994" y="3428206"/>
            <a:ext cx="304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rot="5400000">
            <a:off x="3505994" y="913606"/>
            <a:ext cx="304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What are the initiating condition?  What is the cause or stimulus that results in the requirement of a job analysis in the first place</a:t>
            </a:r>
          </a:p>
          <a:p>
            <a:r>
              <a:rPr lang="en-US" dirty="0" smtClean="0"/>
              <a:t>What action must be taken? What steps must be performed by the worker and/or </a:t>
            </a:r>
            <a:r>
              <a:rPr lang="en-US" dirty="0" err="1" smtClean="0"/>
              <a:t>mavhine</a:t>
            </a:r>
            <a:r>
              <a:rPr lang="en-US" dirty="0" smtClean="0"/>
              <a:t> to achieve the desired result?</a:t>
            </a:r>
          </a:p>
          <a:p>
            <a:r>
              <a:rPr lang="en-US" dirty="0" smtClean="0"/>
              <a:t>What feedback is required to insure that the result of the action are as desired?</a:t>
            </a:r>
          </a:p>
          <a:p>
            <a:r>
              <a:rPr lang="en-US" dirty="0" smtClean="0"/>
              <a:t>What potential errors are possible? What is the cost of these errors in term of damage to equipment, materials, and/or the worker’s well-being</a:t>
            </a:r>
          </a:p>
          <a:p>
            <a:r>
              <a:rPr lang="en-US" dirty="0" smtClean="0"/>
              <a:t>What potential hazards are present that can cause an injury or illness to the worker?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396</Words>
  <Application>Microsoft Office PowerPoint</Application>
  <PresentationFormat>On-screen Show (4:3)</PresentationFormat>
  <Paragraphs>61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Job Analysis</vt:lpstr>
      <vt:lpstr>Workplace Characteristics </vt:lpstr>
      <vt:lpstr>Ergonomics of Human-Machine System</vt:lpstr>
      <vt:lpstr>Job Analysis</vt:lpstr>
      <vt:lpstr>Slide 5</vt:lpstr>
      <vt:lpstr>Some Questions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 Analysis</dc:title>
  <dc:creator>Ponco</dc:creator>
  <cp:lastModifiedBy>Ponco</cp:lastModifiedBy>
  <cp:revision>10</cp:revision>
  <dcterms:created xsi:type="dcterms:W3CDTF">2014-04-19T06:56:47Z</dcterms:created>
  <dcterms:modified xsi:type="dcterms:W3CDTF">2014-04-19T08:24:55Z</dcterms:modified>
</cp:coreProperties>
</file>