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sldIdLst>
    <p:sldId id="307" r:id="rId2"/>
    <p:sldId id="305" r:id="rId3"/>
    <p:sldId id="303" r:id="rId4"/>
    <p:sldId id="315" r:id="rId5"/>
    <p:sldId id="316" r:id="rId6"/>
    <p:sldId id="317" r:id="rId7"/>
    <p:sldId id="306" r:id="rId8"/>
    <p:sldId id="318" r:id="rId9"/>
    <p:sldId id="319" r:id="rId10"/>
    <p:sldId id="321" r:id="rId11"/>
    <p:sldId id="320" r:id="rId12"/>
    <p:sldId id="322" r:id="rId13"/>
    <p:sldId id="323" r:id="rId14"/>
    <p:sldId id="324" r:id="rId15"/>
    <p:sldId id="325" r:id="rId16"/>
    <p:sldId id="326" r:id="rId17"/>
    <p:sldId id="327" r:id="rId18"/>
    <p:sldId id="328" r:id="rId19"/>
    <p:sldId id="329" r:id="rId20"/>
    <p:sldId id="330" r:id="rId21"/>
    <p:sldId id="332" r:id="rId22"/>
    <p:sldId id="333" r:id="rId23"/>
    <p:sldId id="334" r:id="rId24"/>
    <p:sldId id="331" r:id="rId25"/>
    <p:sldId id="256" r:id="rId26"/>
    <p:sldId id="257" r:id="rId27"/>
    <p:sldId id="260" r:id="rId28"/>
    <p:sldId id="261" r:id="rId29"/>
    <p:sldId id="262" r:id="rId30"/>
    <p:sldId id="287" r:id="rId31"/>
    <p:sldId id="299" r:id="rId32"/>
    <p:sldId id="302" r:id="rId33"/>
    <p:sldId id="300" r:id="rId34"/>
    <p:sldId id="301" r:id="rId35"/>
    <p:sldId id="274" r:id="rId36"/>
    <p:sldId id="272" r:id="rId37"/>
    <p:sldId id="273" r:id="rId38"/>
    <p:sldId id="271" r:id="rId39"/>
    <p:sldId id="258" r:id="rId40"/>
    <p:sldId id="259" r:id="rId41"/>
    <p:sldId id="263" r:id="rId42"/>
    <p:sldId id="264" r:id="rId43"/>
    <p:sldId id="265" r:id="rId44"/>
    <p:sldId id="266" r:id="rId45"/>
    <p:sldId id="267" r:id="rId46"/>
    <p:sldId id="268" r:id="rId47"/>
    <p:sldId id="269" r:id="rId48"/>
    <p:sldId id="270" r:id="rId49"/>
    <p:sldId id="275" r:id="rId50"/>
    <p:sldId id="310" r:id="rId51"/>
    <p:sldId id="276" r:id="rId52"/>
    <p:sldId id="277" r:id="rId53"/>
    <p:sldId id="279" r:id="rId54"/>
    <p:sldId id="280" r:id="rId55"/>
    <p:sldId id="278" r:id="rId56"/>
    <p:sldId id="281" r:id="rId57"/>
    <p:sldId id="282" r:id="rId58"/>
    <p:sldId id="283" r:id="rId59"/>
    <p:sldId id="298" r:id="rId60"/>
    <p:sldId id="284" r:id="rId61"/>
    <p:sldId id="285" r:id="rId62"/>
    <p:sldId id="286" r:id="rId63"/>
    <p:sldId id="308" r:id="rId64"/>
    <p:sldId id="309" r:id="rId65"/>
    <p:sldId id="311" r:id="rId6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70" autoAdjust="0"/>
    <p:restoredTop sz="94660"/>
  </p:normalViewPr>
  <p:slideViewPr>
    <p:cSldViewPr>
      <p:cViewPr varScale="1">
        <p:scale>
          <a:sx n="70" d="100"/>
          <a:sy n="70"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id-ID" sz="240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id-ID" sz="240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id-ID" sz="240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id-ID"/>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id-ID" sz="240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id-ID"/>
              </a:p>
            </p:txBody>
          </p:sp>
        </p:grpSp>
      </p:grpSp>
      <p:sp>
        <p:nvSpPr>
          <p:cNvPr id="118795"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11879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en-US"/>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en-US"/>
          </a:p>
        </p:txBody>
      </p:sp>
      <p:sp>
        <p:nvSpPr>
          <p:cNvPr id="15" name="Rectangle 15"/>
          <p:cNvSpPr>
            <a:spLocks noGrp="1" noChangeArrowheads="1"/>
          </p:cNvSpPr>
          <p:nvPr>
            <p:ph type="sldNum" sz="quarter" idx="12"/>
          </p:nvPr>
        </p:nvSpPr>
        <p:spPr/>
        <p:txBody>
          <a:bodyPr/>
          <a:lstStyle>
            <a:lvl1pPr>
              <a:defRPr smtClean="0"/>
            </a:lvl1pPr>
          </a:lstStyle>
          <a:p>
            <a:pPr>
              <a:defRPr/>
            </a:pPr>
            <a:fld id="{83FE0B1F-8AB6-4119-9766-0201A2507C1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7B1688FA-59EC-4C35-81E2-9EEFFC53B80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B695F99E-54B8-4685-9515-E3091CB2F10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id-ID"/>
          </a:p>
        </p:txBody>
      </p:sp>
      <p:sp>
        <p:nvSpPr>
          <p:cNvPr id="3" name="Table Placeholder 2"/>
          <p:cNvSpPr>
            <a:spLocks noGrp="1"/>
          </p:cNvSpPr>
          <p:nvPr>
            <p:ph type="tbl" idx="1"/>
          </p:nvPr>
        </p:nvSpPr>
        <p:spPr>
          <a:xfrm>
            <a:off x="914400" y="1600200"/>
            <a:ext cx="7772400" cy="4530725"/>
          </a:xfrm>
        </p:spPr>
        <p:txBody>
          <a:bodyPr/>
          <a:lstStyle/>
          <a:p>
            <a:pPr lvl="0"/>
            <a:endParaRPr lang="id-ID" noProof="0" smtClean="0"/>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313CEBA1-0451-43C2-AF7C-902828F7403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id-ID"/>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7E0734DA-3EA8-4C55-AA63-8F6DCA20FF2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id-ID"/>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quarter" idx="2"/>
          </p:nvPr>
        </p:nvSpPr>
        <p:spPr>
          <a:xfrm>
            <a:off x="48768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Content Placeholder 4"/>
          <p:cNvSpPr>
            <a:spLocks noGrp="1"/>
          </p:cNvSpPr>
          <p:nvPr>
            <p:ph sz="quarter" idx="3"/>
          </p:nvPr>
        </p:nvSpPr>
        <p:spPr>
          <a:xfrm>
            <a:off x="48768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Rectangle 9"/>
          <p:cNvSpPr>
            <a:spLocks noGrp="1" noChangeArrowheads="1"/>
          </p:cNvSpPr>
          <p:nvPr>
            <p:ph type="dt" sz="half" idx="10"/>
          </p:nvPr>
        </p:nvSpPr>
        <p:spPr>
          <a:ln/>
        </p:spPr>
        <p:txBody>
          <a:bodyPr/>
          <a:lstStyle>
            <a:lvl1pPr>
              <a:defRPr/>
            </a:lvl1pPr>
          </a:lstStyle>
          <a:p>
            <a:pPr>
              <a:defRPr/>
            </a:pPr>
            <a:endParaRPr lang="en-US"/>
          </a:p>
        </p:txBody>
      </p:sp>
      <p:sp>
        <p:nvSpPr>
          <p:cNvPr id="7" name="Rectangle 10"/>
          <p:cNvSpPr>
            <a:spLocks noGrp="1" noChangeArrowheads="1"/>
          </p:cNvSpPr>
          <p:nvPr>
            <p:ph type="ftr" sz="quarter" idx="11"/>
          </p:nvPr>
        </p:nvSpPr>
        <p:spPr>
          <a:ln/>
        </p:spPr>
        <p:txBody>
          <a:bodyPr/>
          <a:lstStyle>
            <a:lvl1pPr>
              <a:defRPr/>
            </a:lvl1pPr>
          </a:lstStyle>
          <a:p>
            <a:pPr>
              <a:defRPr/>
            </a:pPr>
            <a:endParaRPr lang="en-US"/>
          </a:p>
        </p:txBody>
      </p:sp>
      <p:sp>
        <p:nvSpPr>
          <p:cNvPr id="8" name="Rectangle 11"/>
          <p:cNvSpPr>
            <a:spLocks noGrp="1" noChangeArrowheads="1"/>
          </p:cNvSpPr>
          <p:nvPr>
            <p:ph type="sldNum" sz="quarter" idx="12"/>
          </p:nvPr>
        </p:nvSpPr>
        <p:spPr>
          <a:ln/>
        </p:spPr>
        <p:txBody>
          <a:bodyPr/>
          <a:lstStyle>
            <a:lvl1pPr>
              <a:defRPr/>
            </a:lvl1pPr>
          </a:lstStyle>
          <a:p>
            <a:pPr>
              <a:defRPr/>
            </a:pPr>
            <a:fld id="{EEE4837A-0604-46FE-A529-931FCEFCCF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115BC746-E048-463F-B09C-5C91D9391E0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7989E3AF-B629-410F-A8D5-D60C752A554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9FC65B6C-910B-4FD5-9B1A-2CBB10D3EC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0DE9AF8D-D8A1-4C7E-BDAC-4D35A4BC608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8DF38BF8-3D4B-43A4-8C2B-3777E78B79F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D0D7056E-5E06-4699-8B59-98E41A12F99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DC213292-DC7C-4D55-8EEE-393AE5F011E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75893546-BF23-4FEC-BD3F-2523D40767F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8686800" cy="4876800"/>
            <a:chOff x="0" y="0"/>
            <a:chExt cx="5472" cy="3072"/>
          </a:xfrm>
        </p:grpSpPr>
        <p:sp>
          <p:nvSpPr>
            <p:cNvPr id="11776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id-ID" sz="2400">
                <a:latin typeface="Times New Roman" pitchFamily="18" charset="0"/>
              </a:endParaRPr>
            </a:p>
          </p:txBody>
        </p:sp>
        <p:grpSp>
          <p:nvGrpSpPr>
            <p:cNvPr id="3082" name="Group 4"/>
            <p:cNvGrpSpPr>
              <a:grpSpLocks/>
            </p:cNvGrpSpPr>
            <p:nvPr/>
          </p:nvGrpSpPr>
          <p:grpSpPr bwMode="auto">
            <a:xfrm>
              <a:off x="240" y="893"/>
              <a:ext cx="5232" cy="115"/>
              <a:chOff x="240" y="893"/>
              <a:chExt cx="5232" cy="115"/>
            </a:xfrm>
          </p:grpSpPr>
          <p:sp>
            <p:nvSpPr>
              <p:cNvPr id="11776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id-ID" sz="2400">
                  <a:latin typeface="Times New Roman" pitchFamily="18" charset="0"/>
                </a:endParaRPr>
              </a:p>
            </p:txBody>
          </p:sp>
          <p:sp>
            <p:nvSpPr>
              <p:cNvPr id="11776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id-ID"/>
              </a:p>
            </p:txBody>
          </p:sp>
        </p:grpSp>
      </p:grpSp>
      <p:sp>
        <p:nvSpPr>
          <p:cNvPr id="3075"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776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n-US"/>
          </a:p>
        </p:txBody>
      </p:sp>
      <p:sp>
        <p:nvSpPr>
          <p:cNvPr id="11777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en-US"/>
          </a:p>
        </p:txBody>
      </p:sp>
      <p:sp>
        <p:nvSpPr>
          <p:cNvPr id="11777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fld id="{BDBB1173-9246-4A9D-9F0A-3B78B4A230CD}" type="slidenum">
              <a:rPr lang="en-US"/>
              <a:pPr>
                <a:defRPr/>
              </a:pPr>
              <a:t>‹#›</a:t>
            </a:fld>
            <a:endParaRPr lang="en-US"/>
          </a:p>
        </p:txBody>
      </p:sp>
      <p:sp>
        <p:nvSpPr>
          <p:cNvPr id="11777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id-ID"/>
          </a:p>
        </p:txBody>
      </p:sp>
    </p:spTree>
  </p:cSld>
  <p:clrMap bg1="lt1" tx1="dk1" bg2="lt2" tx2="dk2" accent1="accent1" accent2="accent2" accent3="accent3" accent4="accent4" accent5="accent5" accent6="accent6" hlink="hlink" folHlink="folHlink"/>
  <p:sldLayoutIdLst>
    <p:sldLayoutId id="2147483722"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upload.wikimedia.org/wikipedia/commons/a/a3/International_Symbol_for_Deafness.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1000100" y="1142984"/>
            <a:ext cx="7086600" cy="3657600"/>
            <a:chOff x="1752600" y="990590"/>
            <a:chExt cx="6361113" cy="3657600"/>
          </a:xfrm>
        </p:grpSpPr>
        <p:grpSp>
          <p:nvGrpSpPr>
            <p:cNvPr id="5" name="Group 16"/>
            <p:cNvGrpSpPr>
              <a:grpSpLocks/>
            </p:cNvGrpSpPr>
            <p:nvPr/>
          </p:nvGrpSpPr>
          <p:grpSpPr bwMode="auto">
            <a:xfrm>
              <a:off x="1752601" y="990588"/>
              <a:ext cx="6248403" cy="3657600"/>
              <a:chOff x="2155" y="5247"/>
              <a:chExt cx="8280" cy="5040"/>
            </a:xfrm>
          </p:grpSpPr>
          <p:sp>
            <p:nvSpPr>
              <p:cNvPr id="19" name="AutoShape 17"/>
              <p:cNvSpPr>
                <a:spLocks noChangeArrowheads="1"/>
              </p:cNvSpPr>
              <p:nvPr/>
            </p:nvSpPr>
            <p:spPr bwMode="auto">
              <a:xfrm>
                <a:off x="4495" y="7588"/>
                <a:ext cx="1980" cy="1620"/>
              </a:xfrm>
              <a:prstGeom prst="flowChartDecision">
                <a:avLst/>
              </a:prstGeom>
              <a:solidFill>
                <a:srgbClr val="FFC000"/>
              </a:solidFill>
              <a:ln w="9525">
                <a:solidFill>
                  <a:srgbClr val="000000"/>
                </a:solidFill>
                <a:miter lim="800000"/>
                <a:headEnd/>
                <a:tailEnd/>
              </a:ln>
            </p:spPr>
            <p:txBody>
              <a:bodyPr/>
              <a:lstStyle/>
              <a:p>
                <a:endParaRPr lang="en-US">
                  <a:latin typeface="Calibri" pitchFamily="34" charset="0"/>
                </a:endParaRPr>
              </a:p>
            </p:txBody>
          </p:sp>
          <p:sp>
            <p:nvSpPr>
              <p:cNvPr id="20" name="Oval 19"/>
              <p:cNvSpPr>
                <a:spLocks noChangeArrowheads="1"/>
              </p:cNvSpPr>
              <p:nvPr/>
            </p:nvSpPr>
            <p:spPr bwMode="auto">
              <a:xfrm>
                <a:off x="2155" y="5247"/>
                <a:ext cx="2160" cy="720"/>
              </a:xfrm>
              <a:prstGeom prst="ellipse">
                <a:avLst/>
              </a:prstGeom>
              <a:solidFill>
                <a:schemeClr val="tx2">
                  <a:lumMod val="20000"/>
                  <a:lumOff val="80000"/>
                </a:schemeClr>
              </a:solidFill>
              <a:ln w="9525">
                <a:solidFill>
                  <a:srgbClr val="000000"/>
                </a:solidFill>
                <a:round/>
                <a:headEnd/>
                <a:tailEnd/>
              </a:ln>
            </p:spPr>
            <p:txBody>
              <a:bodyPr/>
              <a:lstStyle/>
              <a:p>
                <a:pPr>
                  <a:defRPr/>
                </a:pPr>
                <a:endParaRPr lang="en-US">
                  <a:latin typeface="Calibri" pitchFamily="34" charset="0"/>
                </a:endParaRPr>
              </a:p>
            </p:txBody>
          </p:sp>
          <p:sp>
            <p:nvSpPr>
              <p:cNvPr id="21" name="Oval 20"/>
              <p:cNvSpPr>
                <a:spLocks noChangeArrowheads="1"/>
              </p:cNvSpPr>
              <p:nvPr/>
            </p:nvSpPr>
            <p:spPr bwMode="auto">
              <a:xfrm>
                <a:off x="2155" y="9567"/>
                <a:ext cx="2160" cy="720"/>
              </a:xfrm>
              <a:prstGeom prst="ellipse">
                <a:avLst/>
              </a:prstGeom>
              <a:solidFill>
                <a:schemeClr val="accent3">
                  <a:lumMod val="40000"/>
                  <a:lumOff val="60000"/>
                </a:schemeClr>
              </a:solidFill>
              <a:ln w="9525">
                <a:solidFill>
                  <a:srgbClr val="000000"/>
                </a:solidFill>
                <a:round/>
                <a:headEnd/>
                <a:tailEnd/>
              </a:ln>
            </p:spPr>
            <p:txBody>
              <a:bodyPr/>
              <a:lstStyle/>
              <a:p>
                <a:pPr>
                  <a:defRPr/>
                </a:pPr>
                <a:endParaRPr lang="en-US">
                  <a:latin typeface="Calibri" pitchFamily="34" charset="0"/>
                </a:endParaRPr>
              </a:p>
            </p:txBody>
          </p:sp>
          <p:sp>
            <p:nvSpPr>
              <p:cNvPr id="22" name="Rectangle 21"/>
              <p:cNvSpPr>
                <a:spLocks noChangeArrowheads="1"/>
              </p:cNvSpPr>
              <p:nvPr/>
            </p:nvSpPr>
            <p:spPr bwMode="auto">
              <a:xfrm>
                <a:off x="2336" y="7047"/>
                <a:ext cx="2340" cy="1619"/>
              </a:xfrm>
              <a:prstGeom prst="rect">
                <a:avLst/>
              </a:prstGeom>
              <a:solidFill>
                <a:schemeClr val="accent2">
                  <a:lumMod val="20000"/>
                  <a:lumOff val="80000"/>
                </a:schemeClr>
              </a:solidFill>
              <a:ln w="9525">
                <a:solidFill>
                  <a:srgbClr val="000000"/>
                </a:solidFill>
                <a:miter lim="800000"/>
                <a:headEnd/>
                <a:tailEnd/>
              </a:ln>
            </p:spPr>
            <p:txBody>
              <a:bodyPr/>
              <a:lstStyle/>
              <a:p>
                <a:pPr>
                  <a:defRPr/>
                </a:pPr>
                <a:endParaRPr lang="en-US">
                  <a:latin typeface="Calibri" pitchFamily="34" charset="0"/>
                </a:endParaRPr>
              </a:p>
            </p:txBody>
          </p:sp>
          <p:sp>
            <p:nvSpPr>
              <p:cNvPr id="23" name="AutoShape 21"/>
              <p:cNvSpPr>
                <a:spLocks noChangeArrowheads="1"/>
              </p:cNvSpPr>
              <p:nvPr/>
            </p:nvSpPr>
            <p:spPr bwMode="auto">
              <a:xfrm>
                <a:off x="4495" y="6507"/>
                <a:ext cx="1980" cy="1620"/>
              </a:xfrm>
              <a:prstGeom prst="flowChartDecision">
                <a:avLst/>
              </a:prstGeom>
              <a:solidFill>
                <a:srgbClr val="FFFF00"/>
              </a:solidFill>
              <a:ln w="9525">
                <a:solidFill>
                  <a:srgbClr val="000000"/>
                </a:solidFill>
                <a:miter lim="800000"/>
                <a:headEnd/>
                <a:tailEnd/>
              </a:ln>
            </p:spPr>
            <p:txBody>
              <a:bodyPr/>
              <a:lstStyle/>
              <a:p>
                <a:endParaRPr lang="en-US">
                  <a:latin typeface="Calibri" pitchFamily="34" charset="0"/>
                </a:endParaRPr>
              </a:p>
            </p:txBody>
          </p:sp>
          <p:sp>
            <p:nvSpPr>
              <p:cNvPr id="24" name="Oval 23"/>
              <p:cNvSpPr>
                <a:spLocks noChangeArrowheads="1"/>
              </p:cNvSpPr>
              <p:nvPr/>
            </p:nvSpPr>
            <p:spPr bwMode="auto">
              <a:xfrm>
                <a:off x="6655" y="7408"/>
                <a:ext cx="2160" cy="899"/>
              </a:xfrm>
              <a:prstGeom prst="ellipse">
                <a:avLst/>
              </a:prstGeom>
              <a:solidFill>
                <a:schemeClr val="accent6">
                  <a:lumMod val="40000"/>
                  <a:lumOff val="60000"/>
                </a:schemeClr>
              </a:solidFill>
              <a:ln w="9525">
                <a:solidFill>
                  <a:srgbClr val="000000"/>
                </a:solidFill>
                <a:round/>
                <a:headEnd/>
                <a:tailEnd/>
              </a:ln>
            </p:spPr>
            <p:txBody>
              <a:bodyPr/>
              <a:lstStyle/>
              <a:p>
                <a:pPr>
                  <a:defRPr/>
                </a:pPr>
                <a:endParaRPr lang="en-US">
                  <a:latin typeface="Calibri" pitchFamily="34" charset="0"/>
                </a:endParaRPr>
              </a:p>
            </p:txBody>
          </p:sp>
          <p:sp>
            <p:nvSpPr>
              <p:cNvPr id="25" name="Rectangle 22"/>
              <p:cNvSpPr>
                <a:spLocks noChangeArrowheads="1"/>
              </p:cNvSpPr>
              <p:nvPr/>
            </p:nvSpPr>
            <p:spPr bwMode="auto">
              <a:xfrm>
                <a:off x="9175" y="7227"/>
                <a:ext cx="1260" cy="1356"/>
              </a:xfrm>
              <a:prstGeom prst="rect">
                <a:avLst/>
              </a:prstGeom>
              <a:solidFill>
                <a:srgbClr val="92D050"/>
              </a:solidFill>
              <a:ln w="9525">
                <a:solidFill>
                  <a:srgbClr val="000000"/>
                </a:solidFill>
                <a:miter lim="800000"/>
                <a:headEnd/>
                <a:tailEnd/>
              </a:ln>
            </p:spPr>
            <p:txBody>
              <a:bodyPr/>
              <a:lstStyle/>
              <a:p>
                <a:endParaRPr lang="en-US">
                  <a:latin typeface="Calibri" pitchFamily="34" charset="0"/>
                </a:endParaRPr>
              </a:p>
            </p:txBody>
          </p:sp>
          <p:sp>
            <p:nvSpPr>
              <p:cNvPr id="26" name="AutoShape 24"/>
              <p:cNvSpPr>
                <a:spLocks noChangeArrowheads="1"/>
              </p:cNvSpPr>
              <p:nvPr/>
            </p:nvSpPr>
            <p:spPr bwMode="auto">
              <a:xfrm>
                <a:off x="3235" y="5967"/>
                <a:ext cx="180" cy="1080"/>
              </a:xfrm>
              <a:prstGeom prst="downArrow">
                <a:avLst>
                  <a:gd name="adj1" fmla="val 50000"/>
                  <a:gd name="adj2" fmla="val 150000"/>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27" name="AutoShape 25"/>
              <p:cNvSpPr>
                <a:spLocks noChangeArrowheads="1"/>
              </p:cNvSpPr>
              <p:nvPr/>
            </p:nvSpPr>
            <p:spPr bwMode="auto">
              <a:xfrm>
                <a:off x="3235" y="8667"/>
                <a:ext cx="180" cy="900"/>
              </a:xfrm>
              <a:prstGeom prst="upArrow">
                <a:avLst>
                  <a:gd name="adj1" fmla="val 50000"/>
                  <a:gd name="adj2" fmla="val 125000"/>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28" name="Line 26"/>
              <p:cNvSpPr>
                <a:spLocks noChangeShapeType="1"/>
              </p:cNvSpPr>
              <p:nvPr/>
            </p:nvSpPr>
            <p:spPr bwMode="auto">
              <a:xfrm>
                <a:off x="4135" y="5787"/>
                <a:ext cx="1080" cy="900"/>
              </a:xfrm>
              <a:prstGeom prst="line">
                <a:avLst/>
              </a:prstGeom>
              <a:noFill/>
              <a:ln w="9525">
                <a:solidFill>
                  <a:srgbClr val="000000"/>
                </a:solidFill>
                <a:round/>
                <a:headEnd/>
                <a:tailEnd type="triangle" w="med" len="med"/>
              </a:ln>
            </p:spPr>
            <p:txBody>
              <a:bodyPr/>
              <a:lstStyle/>
              <a:p>
                <a:endParaRPr lang="en-MY"/>
              </a:p>
            </p:txBody>
          </p:sp>
          <p:sp>
            <p:nvSpPr>
              <p:cNvPr id="29" name="Line 27"/>
              <p:cNvSpPr>
                <a:spLocks noChangeShapeType="1"/>
              </p:cNvSpPr>
              <p:nvPr/>
            </p:nvSpPr>
            <p:spPr bwMode="auto">
              <a:xfrm flipV="1">
                <a:off x="4135" y="9027"/>
                <a:ext cx="1080" cy="720"/>
              </a:xfrm>
              <a:prstGeom prst="line">
                <a:avLst/>
              </a:prstGeom>
              <a:noFill/>
              <a:ln w="9525">
                <a:solidFill>
                  <a:srgbClr val="000000"/>
                </a:solidFill>
                <a:round/>
                <a:headEnd/>
                <a:tailEnd type="triangle" w="med" len="med"/>
              </a:ln>
            </p:spPr>
            <p:txBody>
              <a:bodyPr/>
              <a:lstStyle/>
              <a:p>
                <a:endParaRPr lang="en-MY"/>
              </a:p>
            </p:txBody>
          </p:sp>
          <p:sp>
            <p:nvSpPr>
              <p:cNvPr id="30" name="AutoShape 28"/>
              <p:cNvSpPr>
                <a:spLocks noChangeArrowheads="1"/>
              </p:cNvSpPr>
              <p:nvPr/>
            </p:nvSpPr>
            <p:spPr bwMode="auto">
              <a:xfrm>
                <a:off x="8783" y="7708"/>
                <a:ext cx="360" cy="360"/>
              </a:xfrm>
              <a:prstGeom prst="rightArrow">
                <a:avLst>
                  <a:gd name="adj1" fmla="val 50000"/>
                  <a:gd name="adj2" fmla="val 25000"/>
                </a:avLst>
              </a:prstGeom>
              <a:solidFill>
                <a:srgbClr val="000000"/>
              </a:solidFill>
              <a:ln w="6350">
                <a:solidFill>
                  <a:srgbClr val="000000"/>
                </a:solidFill>
                <a:miter lim="800000"/>
                <a:headEnd/>
                <a:tailEnd/>
              </a:ln>
            </p:spPr>
            <p:txBody>
              <a:bodyPr/>
              <a:lstStyle/>
              <a:p>
                <a:endParaRPr lang="en-US">
                  <a:latin typeface="Calibri" pitchFamily="34" charset="0"/>
                </a:endParaRPr>
              </a:p>
            </p:txBody>
          </p:sp>
          <p:sp>
            <p:nvSpPr>
              <p:cNvPr id="31" name="AutoShape 29"/>
              <p:cNvSpPr>
                <a:spLocks noChangeArrowheads="1"/>
              </p:cNvSpPr>
              <p:nvPr/>
            </p:nvSpPr>
            <p:spPr bwMode="auto">
              <a:xfrm>
                <a:off x="6115" y="7767"/>
                <a:ext cx="540" cy="180"/>
              </a:xfrm>
              <a:prstGeom prst="rightArrow">
                <a:avLst>
                  <a:gd name="adj1" fmla="val 50000"/>
                  <a:gd name="adj2" fmla="val 75000"/>
                </a:avLst>
              </a:prstGeom>
              <a:solidFill>
                <a:srgbClr val="000000"/>
              </a:solidFill>
              <a:ln w="9525">
                <a:solidFill>
                  <a:srgbClr val="000000"/>
                </a:solidFill>
                <a:miter lim="800000"/>
                <a:headEnd/>
                <a:tailEnd/>
              </a:ln>
            </p:spPr>
            <p:txBody>
              <a:bodyPr/>
              <a:lstStyle/>
              <a:p>
                <a:endParaRPr lang="en-US">
                  <a:latin typeface="Calibri" pitchFamily="34" charset="0"/>
                </a:endParaRPr>
              </a:p>
            </p:txBody>
          </p:sp>
          <p:sp>
            <p:nvSpPr>
              <p:cNvPr id="32" name="Line 30"/>
              <p:cNvSpPr>
                <a:spLocks noChangeShapeType="1"/>
              </p:cNvSpPr>
              <p:nvPr/>
            </p:nvSpPr>
            <p:spPr bwMode="auto">
              <a:xfrm>
                <a:off x="6115" y="7588"/>
                <a:ext cx="0" cy="540"/>
              </a:xfrm>
              <a:prstGeom prst="line">
                <a:avLst/>
              </a:prstGeom>
              <a:noFill/>
              <a:ln w="9525">
                <a:solidFill>
                  <a:srgbClr val="000000"/>
                </a:solidFill>
                <a:round/>
                <a:headEnd/>
                <a:tailEnd/>
              </a:ln>
            </p:spPr>
            <p:txBody>
              <a:bodyPr/>
              <a:lstStyle/>
              <a:p>
                <a:endParaRPr lang="en-MY"/>
              </a:p>
            </p:txBody>
          </p:sp>
        </p:grpSp>
        <p:sp>
          <p:nvSpPr>
            <p:cNvPr id="6" name="Rectangle 32"/>
            <p:cNvSpPr>
              <a:spLocks noChangeArrowheads="1"/>
            </p:cNvSpPr>
            <p:nvPr/>
          </p:nvSpPr>
          <p:spPr bwMode="auto">
            <a:xfrm>
              <a:off x="1752600" y="1066800"/>
              <a:ext cx="1482725" cy="338138"/>
            </a:xfrm>
            <a:prstGeom prst="rect">
              <a:avLst/>
            </a:prstGeom>
            <a:noFill/>
            <a:ln w="9525">
              <a:noFill/>
              <a:miter lim="800000"/>
              <a:headEnd/>
              <a:tailEnd/>
            </a:ln>
          </p:spPr>
          <p:txBody>
            <a:bodyPr wrap="none">
              <a:spAutoFit/>
            </a:bodyPr>
            <a:lstStyle/>
            <a:p>
              <a:r>
                <a:rPr lang="en-US" sz="1600">
                  <a:latin typeface="Calibri" pitchFamily="34" charset="0"/>
                </a:rPr>
                <a:t> Human/Person</a:t>
              </a:r>
            </a:p>
          </p:txBody>
        </p:sp>
        <p:sp>
          <p:nvSpPr>
            <p:cNvPr id="7" name="Rectangle 33"/>
            <p:cNvSpPr>
              <a:spLocks noChangeArrowheads="1"/>
            </p:cNvSpPr>
            <p:nvPr/>
          </p:nvSpPr>
          <p:spPr bwMode="auto">
            <a:xfrm>
              <a:off x="1880830" y="2705091"/>
              <a:ext cx="1855788" cy="338138"/>
            </a:xfrm>
            <a:prstGeom prst="rect">
              <a:avLst/>
            </a:prstGeom>
            <a:noFill/>
            <a:ln w="9525">
              <a:noFill/>
              <a:miter lim="800000"/>
              <a:headEnd/>
              <a:tailEnd/>
            </a:ln>
          </p:spPr>
          <p:txBody>
            <a:bodyPr wrap="none">
              <a:spAutoFit/>
            </a:bodyPr>
            <a:lstStyle/>
            <a:p>
              <a:r>
                <a:rPr lang="en-US" sz="1600">
                  <a:latin typeface="Calibri" pitchFamily="34" charset="0"/>
                </a:rPr>
                <a:t>Workstation Design </a:t>
              </a:r>
            </a:p>
          </p:txBody>
        </p:sp>
        <p:sp>
          <p:nvSpPr>
            <p:cNvPr id="8" name="Rectangle 34"/>
            <p:cNvSpPr>
              <a:spLocks noChangeArrowheads="1"/>
            </p:cNvSpPr>
            <p:nvPr/>
          </p:nvSpPr>
          <p:spPr bwMode="auto">
            <a:xfrm>
              <a:off x="2362200" y="4191000"/>
              <a:ext cx="466725" cy="338138"/>
            </a:xfrm>
            <a:prstGeom prst="rect">
              <a:avLst/>
            </a:prstGeom>
            <a:noFill/>
            <a:ln w="9525">
              <a:noFill/>
              <a:miter lim="800000"/>
              <a:headEnd/>
              <a:tailEnd/>
            </a:ln>
          </p:spPr>
          <p:txBody>
            <a:bodyPr wrap="none">
              <a:spAutoFit/>
            </a:bodyPr>
            <a:lstStyle/>
            <a:p>
              <a:r>
                <a:rPr lang="en-US" sz="1600">
                  <a:latin typeface="Calibri" pitchFamily="34" charset="0"/>
                </a:rPr>
                <a:t>Job</a:t>
              </a:r>
            </a:p>
          </p:txBody>
        </p:sp>
        <p:sp>
          <p:nvSpPr>
            <p:cNvPr id="9" name="Rectangle 35"/>
            <p:cNvSpPr>
              <a:spLocks noChangeArrowheads="1"/>
            </p:cNvSpPr>
            <p:nvPr/>
          </p:nvSpPr>
          <p:spPr bwMode="auto">
            <a:xfrm>
              <a:off x="3733800" y="2057400"/>
              <a:ext cx="1066800" cy="584200"/>
            </a:xfrm>
            <a:prstGeom prst="rect">
              <a:avLst/>
            </a:prstGeom>
            <a:noFill/>
            <a:ln w="9525">
              <a:noFill/>
              <a:miter lim="800000"/>
              <a:headEnd/>
              <a:tailEnd/>
            </a:ln>
          </p:spPr>
          <p:txBody>
            <a:bodyPr>
              <a:spAutoFit/>
            </a:bodyPr>
            <a:lstStyle/>
            <a:p>
              <a:pPr algn="ctr"/>
              <a:r>
                <a:rPr lang="en-US" sz="1600">
                  <a:latin typeface="Calibri" pitchFamily="34" charset="0"/>
                </a:rPr>
                <a:t>Work</a:t>
              </a:r>
            </a:p>
            <a:p>
              <a:pPr algn="ctr"/>
              <a:r>
                <a:rPr lang="en-US" sz="1600">
                  <a:latin typeface="Calibri" pitchFamily="34" charset="0"/>
                </a:rPr>
                <a:t>  Posture </a:t>
              </a:r>
            </a:p>
          </p:txBody>
        </p:sp>
        <p:sp>
          <p:nvSpPr>
            <p:cNvPr id="10" name="Rectangle 37"/>
            <p:cNvSpPr>
              <a:spLocks noChangeArrowheads="1"/>
            </p:cNvSpPr>
            <p:nvPr/>
          </p:nvSpPr>
          <p:spPr bwMode="auto">
            <a:xfrm>
              <a:off x="5181600" y="2667000"/>
              <a:ext cx="1482725" cy="338138"/>
            </a:xfrm>
            <a:prstGeom prst="rect">
              <a:avLst/>
            </a:prstGeom>
            <a:noFill/>
            <a:ln w="9525">
              <a:noFill/>
              <a:miter lim="800000"/>
              <a:headEnd/>
              <a:tailEnd/>
            </a:ln>
          </p:spPr>
          <p:txBody>
            <a:bodyPr wrap="none">
              <a:spAutoFit/>
            </a:bodyPr>
            <a:lstStyle/>
            <a:p>
              <a:r>
                <a:rPr lang="en-US" sz="1600">
                  <a:latin typeface="Calibri" pitchFamily="34" charset="0"/>
                </a:rPr>
                <a:t>Human/Person </a:t>
              </a:r>
            </a:p>
          </p:txBody>
        </p:sp>
        <p:sp>
          <p:nvSpPr>
            <p:cNvPr id="11" name="Rectangle 38"/>
            <p:cNvSpPr>
              <a:spLocks noChangeArrowheads="1"/>
            </p:cNvSpPr>
            <p:nvPr/>
          </p:nvSpPr>
          <p:spPr bwMode="auto">
            <a:xfrm>
              <a:off x="5486400" y="2895600"/>
              <a:ext cx="1123950" cy="338138"/>
            </a:xfrm>
            <a:prstGeom prst="rect">
              <a:avLst/>
            </a:prstGeom>
            <a:noFill/>
            <a:ln w="9525">
              <a:noFill/>
              <a:miter lim="800000"/>
              <a:headEnd/>
              <a:tailEnd/>
            </a:ln>
          </p:spPr>
          <p:txBody>
            <a:bodyPr wrap="none">
              <a:spAutoFit/>
            </a:bodyPr>
            <a:lstStyle/>
            <a:p>
              <a:r>
                <a:rPr lang="en-US" sz="1600">
                  <a:latin typeface="Calibri" pitchFamily="34" charset="0"/>
                </a:rPr>
                <a:t>Well-being </a:t>
              </a:r>
            </a:p>
          </p:txBody>
        </p:sp>
        <p:sp>
          <p:nvSpPr>
            <p:cNvPr id="12" name="Rectangle 39"/>
            <p:cNvSpPr>
              <a:spLocks noChangeArrowheads="1"/>
            </p:cNvSpPr>
            <p:nvPr/>
          </p:nvSpPr>
          <p:spPr bwMode="auto">
            <a:xfrm>
              <a:off x="3886200" y="3200400"/>
              <a:ext cx="806450" cy="338138"/>
            </a:xfrm>
            <a:prstGeom prst="rect">
              <a:avLst/>
            </a:prstGeom>
            <a:noFill/>
            <a:ln w="9525">
              <a:noFill/>
              <a:miter lim="800000"/>
              <a:headEnd/>
              <a:tailEnd/>
            </a:ln>
          </p:spPr>
          <p:txBody>
            <a:bodyPr wrap="none">
              <a:spAutoFit/>
            </a:bodyPr>
            <a:lstStyle/>
            <a:p>
              <a:r>
                <a:rPr lang="en-US" sz="1600">
                  <a:latin typeface="Calibri" pitchFamily="34" charset="0"/>
                </a:rPr>
                <a:t>Activity</a:t>
              </a:r>
            </a:p>
          </p:txBody>
        </p:sp>
        <p:sp>
          <p:nvSpPr>
            <p:cNvPr id="13" name="Rectangle 40"/>
            <p:cNvSpPr>
              <a:spLocks noChangeArrowheads="1"/>
            </p:cNvSpPr>
            <p:nvPr/>
          </p:nvSpPr>
          <p:spPr bwMode="auto">
            <a:xfrm>
              <a:off x="7086600" y="2438400"/>
              <a:ext cx="720725" cy="307975"/>
            </a:xfrm>
            <a:prstGeom prst="rect">
              <a:avLst/>
            </a:prstGeom>
            <a:noFill/>
            <a:ln w="9525">
              <a:noFill/>
              <a:miter lim="800000"/>
              <a:headEnd/>
              <a:tailEnd/>
            </a:ln>
          </p:spPr>
          <p:txBody>
            <a:bodyPr wrap="none">
              <a:spAutoFit/>
            </a:bodyPr>
            <a:lstStyle/>
            <a:p>
              <a:r>
                <a:rPr lang="en-US" sz="1400" b="1">
                  <a:latin typeface="Calibri" pitchFamily="34" charset="0"/>
                </a:rPr>
                <a:t>Output</a:t>
              </a:r>
            </a:p>
          </p:txBody>
        </p:sp>
        <p:sp>
          <p:nvSpPr>
            <p:cNvPr id="14" name="Rectangle 41"/>
            <p:cNvSpPr>
              <a:spLocks noChangeArrowheads="1"/>
            </p:cNvSpPr>
            <p:nvPr/>
          </p:nvSpPr>
          <p:spPr bwMode="auto">
            <a:xfrm>
              <a:off x="6970713" y="2590800"/>
              <a:ext cx="1143000" cy="307975"/>
            </a:xfrm>
            <a:prstGeom prst="rect">
              <a:avLst/>
            </a:prstGeom>
            <a:noFill/>
            <a:ln w="9525">
              <a:noFill/>
              <a:miter lim="800000"/>
              <a:headEnd/>
              <a:tailEnd/>
            </a:ln>
          </p:spPr>
          <p:txBody>
            <a:bodyPr>
              <a:spAutoFit/>
            </a:bodyPr>
            <a:lstStyle/>
            <a:p>
              <a:r>
                <a:rPr lang="en-US" sz="1400" b="1">
                  <a:latin typeface="Calibri" pitchFamily="34" charset="0"/>
                </a:rPr>
                <a:t>Performance</a:t>
              </a:r>
            </a:p>
          </p:txBody>
        </p:sp>
        <p:sp>
          <p:nvSpPr>
            <p:cNvPr id="15" name="Rectangle 42"/>
            <p:cNvSpPr>
              <a:spLocks noChangeArrowheads="1"/>
            </p:cNvSpPr>
            <p:nvPr/>
          </p:nvSpPr>
          <p:spPr bwMode="auto">
            <a:xfrm>
              <a:off x="7010400" y="2819400"/>
              <a:ext cx="1057275" cy="307975"/>
            </a:xfrm>
            <a:prstGeom prst="rect">
              <a:avLst/>
            </a:prstGeom>
            <a:noFill/>
            <a:ln w="9525">
              <a:noFill/>
              <a:miter lim="800000"/>
              <a:headEnd/>
              <a:tailEnd/>
            </a:ln>
          </p:spPr>
          <p:txBody>
            <a:bodyPr wrap="none">
              <a:spAutoFit/>
            </a:bodyPr>
            <a:lstStyle/>
            <a:p>
              <a:r>
                <a:rPr lang="en-US" sz="1400" b="1" i="1">
                  <a:latin typeface="Calibri" pitchFamily="34" charset="0"/>
                </a:rPr>
                <a:t>Produktiviti</a:t>
              </a:r>
              <a:endParaRPr lang="en-US" sz="1400" b="1">
                <a:latin typeface="Calibri" pitchFamily="34" charset="0"/>
              </a:endParaRPr>
            </a:p>
          </p:txBody>
        </p:sp>
        <p:sp>
          <p:nvSpPr>
            <p:cNvPr id="16" name="Rectangle 43"/>
            <p:cNvSpPr>
              <a:spLocks noChangeArrowheads="1"/>
            </p:cNvSpPr>
            <p:nvPr/>
          </p:nvSpPr>
          <p:spPr bwMode="auto">
            <a:xfrm>
              <a:off x="7010400" y="3048000"/>
              <a:ext cx="950913" cy="307975"/>
            </a:xfrm>
            <a:prstGeom prst="rect">
              <a:avLst/>
            </a:prstGeom>
            <a:noFill/>
            <a:ln w="9525">
              <a:noFill/>
              <a:miter lim="800000"/>
              <a:headEnd/>
              <a:tailEnd/>
            </a:ln>
          </p:spPr>
          <p:txBody>
            <a:bodyPr wrap="none">
              <a:spAutoFit/>
            </a:bodyPr>
            <a:lstStyle/>
            <a:p>
              <a:r>
                <a:rPr lang="en-US" sz="1400" b="1" i="1">
                  <a:latin typeface="Calibri" pitchFamily="34" charset="0"/>
                </a:rPr>
                <a:t>danKualiti</a:t>
              </a:r>
              <a:endParaRPr lang="en-US" sz="1400" b="1">
                <a:latin typeface="Calibri" pitchFamily="34" charset="0"/>
              </a:endParaRPr>
            </a:p>
          </p:txBody>
        </p:sp>
        <p:sp>
          <p:nvSpPr>
            <p:cNvPr id="17" name="Rectangle 33"/>
            <p:cNvSpPr>
              <a:spLocks noChangeArrowheads="1"/>
            </p:cNvSpPr>
            <p:nvPr/>
          </p:nvSpPr>
          <p:spPr bwMode="auto">
            <a:xfrm>
              <a:off x="1880849" y="2419358"/>
              <a:ext cx="1697841" cy="338554"/>
            </a:xfrm>
            <a:prstGeom prst="rect">
              <a:avLst/>
            </a:prstGeom>
            <a:noFill/>
            <a:ln w="9525">
              <a:noFill/>
              <a:miter lim="800000"/>
              <a:headEnd/>
              <a:tailEnd/>
            </a:ln>
          </p:spPr>
          <p:txBody>
            <a:bodyPr wrap="none">
              <a:spAutoFit/>
            </a:bodyPr>
            <a:lstStyle/>
            <a:p>
              <a:r>
                <a:rPr lang="en-US" sz="1600">
                  <a:latin typeface="Calibri" pitchFamily="34" charset="0"/>
                </a:rPr>
                <a:t>Tool  and Eq. Design </a:t>
              </a:r>
            </a:p>
          </p:txBody>
        </p:sp>
        <p:sp>
          <p:nvSpPr>
            <p:cNvPr id="18" name="Rectangle 33"/>
            <p:cNvSpPr>
              <a:spLocks noChangeArrowheads="1"/>
            </p:cNvSpPr>
            <p:nvPr/>
          </p:nvSpPr>
          <p:spPr bwMode="auto">
            <a:xfrm>
              <a:off x="1880830" y="2990843"/>
              <a:ext cx="1795973" cy="338554"/>
            </a:xfrm>
            <a:prstGeom prst="rect">
              <a:avLst/>
            </a:prstGeom>
            <a:noFill/>
            <a:ln w="9525">
              <a:noFill/>
              <a:miter lim="800000"/>
              <a:headEnd/>
              <a:tailEnd/>
            </a:ln>
          </p:spPr>
          <p:txBody>
            <a:bodyPr wrap="none">
              <a:spAutoFit/>
            </a:bodyPr>
            <a:lstStyle/>
            <a:p>
              <a:r>
                <a:rPr lang="en-US" sz="1600">
                  <a:latin typeface="Calibri" pitchFamily="34" charset="0"/>
                </a:rPr>
                <a:t>Work Method Design </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1"/>
            <a:ext cx="7772400" cy="1328734"/>
          </a:xfrm>
        </p:spPr>
        <p:txBody>
          <a:bodyPr/>
          <a:lstStyle/>
          <a:p>
            <a:r>
              <a:rPr lang="en-US" sz="2400" dirty="0" smtClean="0">
                <a:latin typeface="+mj-lt"/>
              </a:rPr>
              <a:t>Sound intensity is expressed as the average sound power passing through a unit area perpendicular to the direction of the sound propagation</a:t>
            </a:r>
          </a:p>
          <a:p>
            <a:endParaRPr lang="en-MY" sz="2400" dirty="0">
              <a:latin typeface="+mj-lt"/>
            </a:endParaRPr>
          </a:p>
        </p:txBody>
      </p:sp>
      <p:sp>
        <p:nvSpPr>
          <p:cNvPr id="716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716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28727" y="3071810"/>
            <a:ext cx="1712681" cy="785818"/>
          </a:xfrm>
          <a:prstGeom prst="rect">
            <a:avLst/>
          </a:prstGeom>
          <a:noFill/>
        </p:spPr>
      </p:pic>
      <p:sp>
        <p:nvSpPr>
          <p:cNvPr id="716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7168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143503" y="3143248"/>
            <a:ext cx="2377603" cy="785818"/>
          </a:xfrm>
          <a:prstGeom prst="rect">
            <a:avLst/>
          </a:prstGeom>
          <a:noFill/>
        </p:spPr>
      </p:pic>
      <p:sp>
        <p:nvSpPr>
          <p:cNvPr id="716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sp>
        <p:nvSpPr>
          <p:cNvPr id="716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71687"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500298" y="4572008"/>
            <a:ext cx="2928958" cy="285752"/>
          </a:xfrm>
          <a:prstGeom prst="rect">
            <a:avLst/>
          </a:prstGeom>
          <a:noFill/>
        </p:spPr>
      </p:pic>
      <p:sp>
        <p:nvSpPr>
          <p:cNvPr id="716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71689"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71736" y="5000636"/>
            <a:ext cx="3457599" cy="285752"/>
          </a:xfrm>
          <a:prstGeom prst="rect">
            <a:avLst/>
          </a:prstGeom>
          <a:noFill/>
        </p:spPr>
      </p:pic>
      <p:sp>
        <p:nvSpPr>
          <p:cNvPr id="7169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71691" name="Picture 11"/>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500298" y="5429264"/>
            <a:ext cx="4414868" cy="285752"/>
          </a:xfrm>
          <a:prstGeom prst="rect">
            <a:avLst/>
          </a:prstGeom>
          <a:noFill/>
        </p:spPr>
      </p:pic>
      <p:sp>
        <p:nvSpPr>
          <p:cNvPr id="7169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71693" name="Picture 13"/>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357422" y="4143380"/>
            <a:ext cx="4314855" cy="28575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Hearing phenomenon</a:t>
            </a:r>
            <a:endParaRPr lang="en-MY" dirty="0"/>
          </a:p>
        </p:txBody>
      </p:sp>
      <p:pic>
        <p:nvPicPr>
          <p:cNvPr id="45057" name="Picture 1"/>
          <p:cNvPicPr>
            <a:picLocks noChangeAspect="1" noChangeArrowheads="1"/>
          </p:cNvPicPr>
          <p:nvPr/>
        </p:nvPicPr>
        <p:blipFill>
          <a:blip r:embed="rId2"/>
          <a:srcRect/>
          <a:stretch>
            <a:fillRect/>
          </a:stretch>
        </p:blipFill>
        <p:spPr bwMode="auto">
          <a:xfrm>
            <a:off x="857224" y="1785926"/>
            <a:ext cx="7872156" cy="428628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14400" y="277813"/>
            <a:ext cx="7772400" cy="1143000"/>
          </a:xfrm>
        </p:spPr>
        <p:txBody>
          <a:bodyPr/>
          <a:lstStyle/>
          <a:p>
            <a:r>
              <a:rPr lang="en-US" dirty="0" smtClean="0"/>
              <a:t>Hearing phenomenon</a:t>
            </a:r>
            <a:endParaRPr lang="en-MY" dirty="0"/>
          </a:p>
        </p:txBody>
      </p:sp>
      <p:pic>
        <p:nvPicPr>
          <p:cNvPr id="5" name="Picture 1"/>
          <p:cNvPicPr>
            <a:picLocks noChangeAspect="1" noChangeArrowheads="1"/>
          </p:cNvPicPr>
          <p:nvPr/>
        </p:nvPicPr>
        <p:blipFill>
          <a:blip r:embed="rId2"/>
          <a:srcRect/>
          <a:stretch>
            <a:fillRect/>
          </a:stretch>
        </p:blipFill>
        <p:spPr bwMode="auto">
          <a:xfrm>
            <a:off x="1571603" y="1785926"/>
            <a:ext cx="6398080" cy="4429156"/>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Hearing loss</a:t>
            </a:r>
            <a:endParaRPr lang="en-MY" dirty="0"/>
          </a:p>
        </p:txBody>
      </p:sp>
      <p:pic>
        <p:nvPicPr>
          <p:cNvPr id="72706" name="Picture 2" descr="File:International Symbol for Deafness.jpg">
            <a:hlinkClick r:id="rId2"/>
          </p:cNvPr>
          <p:cNvPicPr>
            <a:picLocks noChangeAspect="1" noChangeArrowheads="1"/>
          </p:cNvPicPr>
          <p:nvPr/>
        </p:nvPicPr>
        <p:blipFill>
          <a:blip r:embed="rId3"/>
          <a:srcRect/>
          <a:stretch>
            <a:fillRect/>
          </a:stretch>
        </p:blipFill>
        <p:spPr bwMode="auto">
          <a:xfrm>
            <a:off x="1000100" y="1857364"/>
            <a:ext cx="3429000" cy="3514726"/>
          </a:xfrm>
          <a:prstGeom prst="rect">
            <a:avLst/>
          </a:prstGeom>
          <a:noFill/>
        </p:spPr>
      </p:pic>
      <p:sp>
        <p:nvSpPr>
          <p:cNvPr id="5" name="Rectangle 4"/>
          <p:cNvSpPr/>
          <p:nvPr/>
        </p:nvSpPr>
        <p:spPr>
          <a:xfrm>
            <a:off x="1000100" y="5429264"/>
            <a:ext cx="3429024" cy="646331"/>
          </a:xfrm>
          <a:prstGeom prst="rect">
            <a:avLst/>
          </a:prstGeom>
        </p:spPr>
        <p:txBody>
          <a:bodyPr wrap="square">
            <a:spAutoFit/>
          </a:bodyPr>
          <a:lstStyle/>
          <a:p>
            <a:pPr algn="ctr"/>
            <a:r>
              <a:rPr lang="en-MY" dirty="0" smtClean="0">
                <a:latin typeface="+mj-lt"/>
              </a:rPr>
              <a:t>The international symbol of deafness or hard of hearing</a:t>
            </a:r>
            <a:endParaRPr lang="en-MY" dirty="0">
              <a:latin typeface="+mj-lt"/>
            </a:endParaRPr>
          </a:p>
        </p:txBody>
      </p:sp>
      <p:sp>
        <p:nvSpPr>
          <p:cNvPr id="6" name="Rectangle 5"/>
          <p:cNvSpPr/>
          <p:nvPr/>
        </p:nvSpPr>
        <p:spPr>
          <a:xfrm>
            <a:off x="4500562" y="1571612"/>
            <a:ext cx="4643438" cy="5355312"/>
          </a:xfrm>
          <a:prstGeom prst="rect">
            <a:avLst/>
          </a:prstGeom>
        </p:spPr>
        <p:txBody>
          <a:bodyPr wrap="square">
            <a:spAutoFit/>
          </a:bodyPr>
          <a:lstStyle/>
          <a:p>
            <a:pPr algn="just"/>
            <a:r>
              <a:rPr lang="en-MY" dirty="0" smtClean="0">
                <a:latin typeface="+mj-lt"/>
              </a:rPr>
              <a:t>G</a:t>
            </a:r>
            <a:r>
              <a:rPr lang="id-ID" dirty="0" smtClean="0">
                <a:latin typeface="+mj-lt"/>
              </a:rPr>
              <a:t>angguan pendengaran</a:t>
            </a:r>
            <a:r>
              <a:rPr lang="en-US" dirty="0" smtClean="0">
                <a:latin typeface="+mj-lt"/>
              </a:rPr>
              <a:t> </a:t>
            </a:r>
            <a:r>
              <a:rPr lang="en-US" i="1" dirty="0" smtClean="0">
                <a:latin typeface="+mj-lt"/>
              </a:rPr>
              <a:t>(</a:t>
            </a:r>
            <a:r>
              <a:rPr lang="en-MY" i="1" dirty="0" smtClean="0">
                <a:latin typeface="+mj-lt"/>
              </a:rPr>
              <a:t>Hearing loss)</a:t>
            </a:r>
            <a:r>
              <a:rPr lang="en-MY" dirty="0" smtClean="0">
                <a:latin typeface="+mj-lt"/>
              </a:rPr>
              <a:t> </a:t>
            </a:r>
            <a:r>
              <a:rPr lang="en-US" dirty="0" smtClean="0">
                <a:latin typeface="+mj-lt"/>
              </a:rPr>
              <a:t> </a:t>
            </a:r>
            <a:r>
              <a:rPr lang="id-ID" dirty="0" smtClean="0">
                <a:latin typeface="+mj-lt"/>
              </a:rPr>
              <a:t>terjadi ketika ada sensitivitas berkurang untuk suara yang biasanya terdengar</a:t>
            </a:r>
            <a:endParaRPr lang="en-US" dirty="0" smtClean="0">
              <a:latin typeface="+mj-lt"/>
            </a:endParaRPr>
          </a:p>
          <a:p>
            <a:pPr algn="just"/>
            <a:endParaRPr lang="en-US" dirty="0" smtClean="0">
              <a:latin typeface="+mj-lt"/>
            </a:endParaRPr>
          </a:p>
          <a:p>
            <a:pPr algn="just"/>
            <a:r>
              <a:rPr lang="id-ID" dirty="0" smtClean="0">
                <a:latin typeface="+mj-lt"/>
              </a:rPr>
              <a:t>Ketulian </a:t>
            </a:r>
            <a:r>
              <a:rPr lang="en-US" i="1" dirty="0" smtClean="0">
                <a:latin typeface="+mj-lt"/>
              </a:rPr>
              <a:t>(</a:t>
            </a:r>
            <a:r>
              <a:rPr lang="en-MY" i="1" dirty="0" smtClean="0">
                <a:latin typeface="+mj-lt"/>
              </a:rPr>
              <a:t>Deafness) </a:t>
            </a:r>
            <a:r>
              <a:rPr lang="id-ID" dirty="0" smtClean="0">
                <a:latin typeface="+mj-lt"/>
              </a:rPr>
              <a:t>didefinisikan sebagai derajat kerusakan sehingga seseorang tidak mampu untuk memahami pembicaraan bahkan di hadapan amplifikasi</a:t>
            </a:r>
            <a:r>
              <a:rPr lang="en-US" dirty="0" smtClean="0">
                <a:latin typeface="+mj-lt"/>
              </a:rPr>
              <a:t>.</a:t>
            </a:r>
          </a:p>
          <a:p>
            <a:pPr algn="just"/>
            <a:endParaRPr lang="en-US" dirty="0" smtClean="0">
              <a:latin typeface="+mj-lt"/>
            </a:endParaRPr>
          </a:p>
          <a:p>
            <a:pPr algn="just"/>
            <a:r>
              <a:rPr lang="en-US" dirty="0" smtClean="0">
                <a:latin typeface="+mj-lt"/>
              </a:rPr>
              <a:t>T</a:t>
            </a:r>
            <a:r>
              <a:rPr lang="id-ID" dirty="0" smtClean="0">
                <a:latin typeface="+mj-lt"/>
              </a:rPr>
              <a:t>uli mendalam, bahkan suara paling keras yang dihasilkan oleh audiometer </a:t>
            </a:r>
            <a:r>
              <a:rPr lang="en-US" dirty="0" smtClean="0">
                <a:latin typeface="+mj-lt"/>
              </a:rPr>
              <a:t> </a:t>
            </a:r>
            <a:r>
              <a:rPr lang="id-ID" dirty="0" smtClean="0">
                <a:latin typeface="+mj-lt"/>
              </a:rPr>
              <a:t>mungkin tidak terdeteksi. Secara total tuli, tidak ada suara sama sekali, terlepas dari amplifikasi atau metode produksi, didengar</a:t>
            </a:r>
            <a:endParaRPr lang="en-US" dirty="0" smtClean="0">
              <a:latin typeface="+mj-lt"/>
            </a:endParaRPr>
          </a:p>
          <a:p>
            <a:pPr algn="just"/>
            <a:endParaRPr lang="en-US" dirty="0" smtClean="0">
              <a:latin typeface="+mj-lt"/>
            </a:endParaRPr>
          </a:p>
          <a:p>
            <a:pPr algn="just"/>
            <a:r>
              <a:rPr lang="en-MY" dirty="0" smtClean="0">
                <a:latin typeface="+mj-lt"/>
              </a:rPr>
              <a:t>Audiometer </a:t>
            </a:r>
            <a:r>
              <a:rPr lang="en-MY" dirty="0" err="1" smtClean="0">
                <a:latin typeface="+mj-lt"/>
              </a:rPr>
              <a:t>adalah</a:t>
            </a:r>
            <a:r>
              <a:rPr lang="en-MY" dirty="0" smtClean="0">
                <a:latin typeface="+mj-lt"/>
              </a:rPr>
              <a:t> </a:t>
            </a:r>
            <a:r>
              <a:rPr lang="id-ID" dirty="0" smtClean="0">
                <a:latin typeface="+mj-lt"/>
              </a:rPr>
              <a:t>alat yang digunakan untuk mengukur pendengaran dengan memproduksi nada murni terdengar melalui berbagai frekuensi</a:t>
            </a:r>
            <a:endParaRPr lang="en-US" dirty="0" smtClean="0">
              <a:latin typeface="+mj-lt"/>
            </a:endParaRPr>
          </a:p>
          <a:p>
            <a:pPr algn="just"/>
            <a:endParaRPr lang="en-MY" dirty="0">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Audiometer</a:t>
            </a:r>
            <a:endParaRPr lang="en-MY" dirty="0"/>
          </a:p>
        </p:txBody>
      </p:sp>
      <p:sp>
        <p:nvSpPr>
          <p:cNvPr id="3" name="Content Placeholder 2"/>
          <p:cNvSpPr>
            <a:spLocks noGrp="1"/>
          </p:cNvSpPr>
          <p:nvPr>
            <p:ph idx="1"/>
          </p:nvPr>
        </p:nvSpPr>
        <p:spPr>
          <a:xfrm>
            <a:off x="642910" y="1600200"/>
            <a:ext cx="8143932" cy="1543048"/>
          </a:xfrm>
        </p:spPr>
        <p:txBody>
          <a:bodyPr/>
          <a:lstStyle/>
          <a:p>
            <a:pPr algn="just"/>
            <a:r>
              <a:rPr lang="id-ID" sz="1800" dirty="0" smtClean="0">
                <a:latin typeface="+mj-lt"/>
              </a:rPr>
              <a:t>Tingkat keparahan gangguan pendengaran diberi peringkat sesuai dengan intensitas tambahan di atas ambang batas nominal yang suara harus terdeteksi oleh seorang individu (diukur dalam desibel gangguan pendengaran , atau dB HL )</a:t>
            </a:r>
            <a:endParaRPr lang="en-US" sz="1800" dirty="0" smtClean="0">
              <a:latin typeface="+mj-lt"/>
            </a:endParaRPr>
          </a:p>
          <a:p>
            <a:pPr algn="just"/>
            <a:r>
              <a:rPr lang="id-ID" sz="1800" dirty="0" smtClean="0">
                <a:latin typeface="+mj-lt"/>
              </a:rPr>
              <a:t>Tunarungu dapat digolongkan sebagai ringan, sedang , agak berat , berat atau mendalam sebagaimana didefinisikan di bawah :</a:t>
            </a:r>
            <a:endParaRPr lang="en-MY" sz="1800" dirty="0" smtClean="0">
              <a:latin typeface="+mj-lt"/>
            </a:endParaRPr>
          </a:p>
        </p:txBody>
      </p:sp>
      <p:pic>
        <p:nvPicPr>
          <p:cNvPr id="74754" name="Picture 2" descr="http://upload.wikimedia.org/wikipedia/commons/f/fa/HearingExam.jpg"/>
          <p:cNvPicPr>
            <a:picLocks noChangeAspect="1" noChangeArrowheads="1"/>
          </p:cNvPicPr>
          <p:nvPr/>
        </p:nvPicPr>
        <p:blipFill>
          <a:blip r:embed="rId2" cstate="print"/>
          <a:srcRect/>
          <a:stretch>
            <a:fillRect/>
          </a:stretch>
        </p:blipFill>
        <p:spPr bwMode="auto">
          <a:xfrm>
            <a:off x="142845" y="3143248"/>
            <a:ext cx="4357718" cy="3429024"/>
          </a:xfrm>
          <a:prstGeom prst="rect">
            <a:avLst/>
          </a:prstGeom>
          <a:noFill/>
        </p:spPr>
      </p:pic>
      <p:sp>
        <p:nvSpPr>
          <p:cNvPr id="5" name="Content Placeholder 2"/>
          <p:cNvSpPr txBox="1">
            <a:spLocks/>
          </p:cNvSpPr>
          <p:nvPr/>
        </p:nvSpPr>
        <p:spPr bwMode="auto">
          <a:xfrm>
            <a:off x="4500562" y="3286124"/>
            <a:ext cx="4643438" cy="29289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7800" marR="0" lvl="1" indent="-177800" algn="just" defTabSz="914400" rtl="0" eaLnBrk="0" fontAlgn="base" latinLnBrk="0" hangingPunct="0">
              <a:lnSpc>
                <a:spcPct val="100000"/>
              </a:lnSpc>
              <a:spcBef>
                <a:spcPct val="20000"/>
              </a:spcBef>
              <a:spcAft>
                <a:spcPct val="0"/>
              </a:spcAft>
              <a:buClr>
                <a:schemeClr val="accent1"/>
              </a:buClr>
              <a:buSzPct val="7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Mild:</a:t>
            </a:r>
          </a:p>
          <a:p>
            <a:pPr marL="355600" marR="0" lvl="2" indent="-177800" algn="just" defTabSz="914400" rtl="0" eaLnBrk="0" fontAlgn="base" latinLnBrk="0" hangingPunct="0">
              <a:lnSpc>
                <a:spcPct val="100000"/>
              </a:lnSpc>
              <a:spcBef>
                <a:spcPct val="20000"/>
              </a:spcBef>
              <a:spcAft>
                <a:spcPct val="0"/>
              </a:spcAft>
              <a:buClr>
                <a:schemeClr val="folHlink"/>
              </a:buClr>
              <a:buSzPct val="5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for adults: between 26 and 40 dB HL</a:t>
            </a:r>
          </a:p>
          <a:p>
            <a:pPr marL="355600" marR="0" lvl="2" indent="-177800" algn="just" defTabSz="914400" rtl="0" eaLnBrk="0" fontAlgn="base" latinLnBrk="0" hangingPunct="0">
              <a:lnSpc>
                <a:spcPct val="100000"/>
              </a:lnSpc>
              <a:spcBef>
                <a:spcPct val="20000"/>
              </a:spcBef>
              <a:spcAft>
                <a:spcPct val="0"/>
              </a:spcAft>
              <a:buClr>
                <a:schemeClr val="folHlink"/>
              </a:buClr>
              <a:buSzPct val="5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for children: between 20 and 40 dB HL</a:t>
            </a:r>
          </a:p>
          <a:p>
            <a:pPr marL="177800" marR="0" lvl="1" indent="-177800" algn="just" defTabSz="914400" rtl="0" eaLnBrk="0" fontAlgn="base" latinLnBrk="0" hangingPunct="0">
              <a:lnSpc>
                <a:spcPct val="100000"/>
              </a:lnSpc>
              <a:spcBef>
                <a:spcPct val="20000"/>
              </a:spcBef>
              <a:spcAft>
                <a:spcPct val="0"/>
              </a:spcAft>
              <a:buClr>
                <a:schemeClr val="accent1"/>
              </a:buClr>
              <a:buSzPct val="7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Moderate: between 41 and 54 dB HL</a:t>
            </a:r>
          </a:p>
          <a:p>
            <a:pPr marL="177800" marR="0" lvl="1" indent="-177800" algn="just" defTabSz="914400" rtl="0" eaLnBrk="0" fontAlgn="base" latinLnBrk="0" hangingPunct="0">
              <a:lnSpc>
                <a:spcPct val="100000"/>
              </a:lnSpc>
              <a:spcBef>
                <a:spcPct val="20000"/>
              </a:spcBef>
              <a:spcAft>
                <a:spcPct val="0"/>
              </a:spcAft>
              <a:buClr>
                <a:schemeClr val="accent1"/>
              </a:buClr>
              <a:buSzPct val="7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Moderately severe: between 55 and 70 dB HL</a:t>
            </a:r>
          </a:p>
          <a:p>
            <a:pPr marL="177800" marR="0" lvl="1" indent="-177800" algn="just" defTabSz="914400" rtl="0" eaLnBrk="0" fontAlgn="base" latinLnBrk="0" hangingPunct="0">
              <a:lnSpc>
                <a:spcPct val="100000"/>
              </a:lnSpc>
              <a:spcBef>
                <a:spcPct val="20000"/>
              </a:spcBef>
              <a:spcAft>
                <a:spcPct val="0"/>
              </a:spcAft>
              <a:buClr>
                <a:schemeClr val="accent1"/>
              </a:buClr>
              <a:buSzPct val="7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Severe: between 71 and 90 dB HL</a:t>
            </a:r>
          </a:p>
          <a:p>
            <a:pPr marL="177800" marR="0" lvl="1" indent="-177800" algn="just" defTabSz="914400" rtl="0" eaLnBrk="0" fontAlgn="base" latinLnBrk="0" hangingPunct="0">
              <a:lnSpc>
                <a:spcPct val="100000"/>
              </a:lnSpc>
              <a:spcBef>
                <a:spcPct val="20000"/>
              </a:spcBef>
              <a:spcAft>
                <a:spcPct val="0"/>
              </a:spcAft>
              <a:buClr>
                <a:schemeClr val="accent1"/>
              </a:buClr>
              <a:buSzPct val="7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Profound: 91 dB HL or greater</a:t>
            </a:r>
          </a:p>
          <a:p>
            <a:pPr marL="177800" marR="0" lvl="1" indent="-177800" algn="just" defTabSz="914400" rtl="0" eaLnBrk="0" fontAlgn="base" latinLnBrk="0" hangingPunct="0">
              <a:lnSpc>
                <a:spcPct val="100000"/>
              </a:lnSpc>
              <a:spcBef>
                <a:spcPct val="20000"/>
              </a:spcBef>
              <a:spcAft>
                <a:spcPct val="0"/>
              </a:spcAft>
              <a:buClr>
                <a:schemeClr val="accent1"/>
              </a:buClr>
              <a:buSzPct val="75000"/>
              <a:buFont typeface="Wingdings" pitchFamily="2" charset="2"/>
              <a:buChar char="n"/>
              <a:tabLst/>
              <a:defRPr/>
            </a:pPr>
            <a:r>
              <a:rPr kumimoji="0" lang="en-MY" sz="1800" b="0" i="0" u="none" strike="noStrike" kern="0" cap="none" spc="0" normalizeH="0" baseline="0" noProof="0" dirty="0" smtClean="0">
                <a:ln>
                  <a:noFill/>
                </a:ln>
                <a:solidFill>
                  <a:schemeClr val="tx1"/>
                </a:solidFill>
                <a:effectLst/>
                <a:uLnTx/>
                <a:uFillTx/>
                <a:latin typeface="+mj-lt"/>
              </a:rPr>
              <a:t>Totally Deaf: Have no hearing at all.</a:t>
            </a:r>
          </a:p>
          <a:p>
            <a:pPr marL="342900" marR="0" lvl="0" indent="-342900" algn="just" defTabSz="914400" rtl="0" eaLnBrk="0" fontAlgn="base" latinLnBrk="0" hangingPunct="0">
              <a:lnSpc>
                <a:spcPct val="100000"/>
              </a:lnSpc>
              <a:spcBef>
                <a:spcPct val="20000"/>
              </a:spcBef>
              <a:spcAft>
                <a:spcPct val="0"/>
              </a:spcAft>
              <a:buClr>
                <a:schemeClr val="folHlink"/>
              </a:buClr>
              <a:buSzPct val="90000"/>
              <a:buFont typeface="Wingdings" pitchFamily="2" charset="2"/>
              <a:buChar char="n"/>
              <a:tabLst/>
              <a:defRPr/>
            </a:pPr>
            <a:endParaRPr kumimoji="0" lang="en-MY" sz="1800" b="0" i="0" u="none" strike="noStrike" kern="0" cap="none" spc="0" normalizeH="0" baseline="0" noProof="0" dirty="0">
              <a:ln>
                <a:noFill/>
              </a:ln>
              <a:solidFill>
                <a:schemeClr val="tx1"/>
              </a:solidFill>
              <a:effectLst/>
              <a:uLnTx/>
              <a:uFillTx/>
              <a:latin typeface="+mj-lt"/>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Hearing impairment</a:t>
            </a:r>
            <a:endParaRPr lang="en-MY" dirty="0"/>
          </a:p>
        </p:txBody>
      </p:sp>
      <p:sp>
        <p:nvSpPr>
          <p:cNvPr id="5" name="Content Placeholder 4"/>
          <p:cNvSpPr>
            <a:spLocks noGrp="1"/>
          </p:cNvSpPr>
          <p:nvPr>
            <p:ph idx="1"/>
          </p:nvPr>
        </p:nvSpPr>
        <p:spPr/>
        <p:txBody>
          <a:bodyPr/>
          <a:lstStyle/>
          <a:p>
            <a:r>
              <a:rPr lang="en-MY" sz="2000" dirty="0" smtClean="0">
                <a:latin typeface="+mj-lt"/>
              </a:rPr>
              <a:t>There are three main types of hearing impairments:</a:t>
            </a:r>
          </a:p>
          <a:p>
            <a:pPr marL="800100" lvl="1" indent="-342900">
              <a:buFont typeface="+mj-lt"/>
              <a:buAutoNum type="arabicPeriod"/>
            </a:pPr>
            <a:r>
              <a:rPr lang="en-US" sz="2000" i="1" dirty="0" smtClean="0">
                <a:latin typeface="+mj-lt"/>
              </a:rPr>
              <a:t>Conductive hearing impairment </a:t>
            </a:r>
            <a:r>
              <a:rPr lang="en-MY" sz="2000" dirty="0" smtClean="0">
                <a:latin typeface="+mj-lt"/>
              </a:rPr>
              <a:t>is present when the sound is not reaching the inner ear, the cochlea. This can be due to external ear canal malformation, dysfunction of the eardrum or malfunction of the bones of the middle ear. The ear drum may show defects from small to total resulting in hearing loss of different degree</a:t>
            </a:r>
          </a:p>
          <a:p>
            <a:pPr marL="800100" lvl="1" indent="-342900">
              <a:buFont typeface="+mj-lt"/>
              <a:buAutoNum type="arabicPeriod"/>
            </a:pPr>
            <a:r>
              <a:rPr lang="en-US" sz="2000" i="1" dirty="0" err="1" smtClean="0">
                <a:latin typeface="+mj-lt"/>
              </a:rPr>
              <a:t>Sensorineural</a:t>
            </a:r>
            <a:r>
              <a:rPr lang="en-US" sz="2000" i="1" dirty="0" smtClean="0">
                <a:latin typeface="+mj-lt"/>
              </a:rPr>
              <a:t> hearing impairment </a:t>
            </a:r>
            <a:r>
              <a:rPr lang="en-MY" sz="2000" dirty="0" smtClean="0">
                <a:latin typeface="+mj-lt"/>
              </a:rPr>
              <a:t>is one caused by dysfunction of the inner ear, the cochlea, the nerve that transmits the impulses from the cochlea to the hearing centre in the brain or damage in the brain</a:t>
            </a:r>
          </a:p>
          <a:p>
            <a:pPr marL="800100" lvl="1" indent="-342900">
              <a:buFont typeface="+mj-lt"/>
              <a:buAutoNum type="arabicPeriod"/>
            </a:pPr>
            <a:r>
              <a:rPr lang="en-MY" sz="2000" dirty="0" smtClean="0">
                <a:latin typeface="+mj-lt"/>
              </a:rPr>
              <a:t>Combination of the two called mixed hearing loss.</a:t>
            </a:r>
            <a:endParaRPr lang="en-MY" sz="2000" dirty="0">
              <a:latin typeface="+mj-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t>Permisible Expose Limit (PEL)</a:t>
            </a:r>
          </a:p>
        </p:txBody>
      </p:sp>
      <p:graphicFrame>
        <p:nvGraphicFramePr>
          <p:cNvPr id="1026" name="Object 4"/>
          <p:cNvGraphicFramePr>
            <a:graphicFrameLocks noChangeAspect="1"/>
          </p:cNvGraphicFramePr>
          <p:nvPr>
            <p:ph idx="1"/>
          </p:nvPr>
        </p:nvGraphicFramePr>
        <p:xfrm>
          <a:off x="1592263" y="1963738"/>
          <a:ext cx="6416675" cy="3800475"/>
        </p:xfrm>
        <a:graphic>
          <a:graphicData uri="http://schemas.openxmlformats.org/presentationml/2006/ole">
            <p:oleObj spid="_x0000_s75778" name="Equation" r:id="rId3" imgW="2463480" imgH="1523880" progId="Equation.3">
              <p:embed/>
            </p:oleObj>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Contoh</a:t>
            </a:r>
          </a:p>
        </p:txBody>
      </p:sp>
      <p:sp>
        <p:nvSpPr>
          <p:cNvPr id="22531" name="Rectangle 3"/>
          <p:cNvSpPr>
            <a:spLocks noGrp="1" noChangeArrowheads="1"/>
          </p:cNvSpPr>
          <p:nvPr>
            <p:ph type="body" idx="1"/>
          </p:nvPr>
        </p:nvSpPr>
        <p:spPr/>
        <p:txBody>
          <a:bodyPr/>
          <a:lstStyle/>
          <a:p>
            <a:pPr eaLnBrk="1" hangingPunct="1">
              <a:buFont typeface="Wingdings" pitchFamily="2" charset="2"/>
              <a:buNone/>
            </a:pPr>
            <a:r>
              <a:rPr lang="en-US" sz="2400" smtClean="0"/>
              <a:t>   Suatu pengukuran intensitas kebisingan adalah sebagai berikut :</a:t>
            </a:r>
          </a:p>
          <a:p>
            <a:pPr eaLnBrk="1" hangingPunct="1">
              <a:buFont typeface="Wingdings" pitchFamily="2" charset="2"/>
              <a:buNone/>
            </a:pPr>
            <a:r>
              <a:rPr lang="en-US" sz="2400" smtClean="0"/>
              <a:t>  	 8.00 –   9.30  = 95 dB</a:t>
            </a:r>
          </a:p>
          <a:p>
            <a:pPr eaLnBrk="1" hangingPunct="1">
              <a:buFont typeface="Wingdings" pitchFamily="2" charset="2"/>
              <a:buNone/>
            </a:pPr>
            <a:r>
              <a:rPr lang="en-US" sz="2400" smtClean="0"/>
              <a:t> 	 9.30 – 11.30  = 90 dB</a:t>
            </a:r>
          </a:p>
          <a:p>
            <a:pPr eaLnBrk="1" hangingPunct="1">
              <a:buFont typeface="Wingdings" pitchFamily="2" charset="2"/>
              <a:buNone/>
            </a:pPr>
            <a:r>
              <a:rPr lang="en-US" sz="2400" smtClean="0"/>
              <a:t>	11.30 – 13.00 = 75 dB</a:t>
            </a:r>
          </a:p>
          <a:p>
            <a:pPr eaLnBrk="1" hangingPunct="1">
              <a:buFont typeface="Wingdings" pitchFamily="2" charset="2"/>
              <a:buNone/>
            </a:pPr>
            <a:r>
              <a:rPr lang="en-US" sz="2400" smtClean="0"/>
              <a:t>	13.00 – 15.00 = 95 dB</a:t>
            </a:r>
          </a:p>
          <a:p>
            <a:pPr eaLnBrk="1" hangingPunct="1">
              <a:buFont typeface="Wingdings" pitchFamily="2" charset="2"/>
              <a:buNone/>
            </a:pPr>
            <a:r>
              <a:rPr lang="en-US" sz="2400" smtClean="0"/>
              <a:t>	15.00 – 16.00 = 90 dB</a:t>
            </a:r>
          </a:p>
          <a:p>
            <a:pPr eaLnBrk="1" hangingPunct="1">
              <a:buFont typeface="Wingdings" pitchFamily="2" charset="2"/>
              <a:buNone/>
            </a:pPr>
            <a:r>
              <a:rPr lang="en-US" sz="2400" smtClean="0"/>
              <a:t>		75 dB		1,5 jam	</a:t>
            </a:r>
          </a:p>
          <a:p>
            <a:pPr eaLnBrk="1" hangingPunct="1">
              <a:buFont typeface="Wingdings" pitchFamily="2" charset="2"/>
              <a:buNone/>
            </a:pPr>
            <a:r>
              <a:rPr lang="en-US" sz="2400" smtClean="0"/>
              <a:t>		90 dB 		3,0 jam 	  </a:t>
            </a:r>
          </a:p>
          <a:p>
            <a:pPr eaLnBrk="1" hangingPunct="1">
              <a:buFont typeface="Wingdings" pitchFamily="2" charset="2"/>
              <a:buNone/>
            </a:pPr>
            <a:r>
              <a:rPr lang="en-US" sz="2400" smtClean="0"/>
              <a:t>		95 dB		3,5 jam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6"/>
          <p:cNvSpPr>
            <a:spLocks noGrp="1" noChangeArrowheads="1"/>
          </p:cNvSpPr>
          <p:nvPr>
            <p:ph type="title"/>
          </p:nvPr>
        </p:nvSpPr>
        <p:spPr/>
        <p:txBody>
          <a:bodyPr/>
          <a:lstStyle/>
          <a:p>
            <a:pPr eaLnBrk="1" hangingPunct="1"/>
            <a:endParaRPr lang="id-ID" dirty="0" smtClean="0"/>
          </a:p>
        </p:txBody>
      </p:sp>
      <p:graphicFrame>
        <p:nvGraphicFramePr>
          <p:cNvPr id="2050" name="Object 5"/>
          <p:cNvGraphicFramePr>
            <a:graphicFrameLocks noChangeAspect="1"/>
          </p:cNvGraphicFramePr>
          <p:nvPr>
            <p:ph idx="1"/>
          </p:nvPr>
        </p:nvGraphicFramePr>
        <p:xfrm>
          <a:off x="1939925" y="1817688"/>
          <a:ext cx="5719763" cy="4095750"/>
        </p:xfrm>
        <a:graphic>
          <a:graphicData uri="http://schemas.openxmlformats.org/presentationml/2006/ole">
            <p:oleObj spid="_x0000_s76802" name="Equation" r:id="rId3" imgW="2616120" imgH="1955520" progId="Equation.3">
              <p:embed/>
            </p:oleObj>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a:srcRect/>
          <a:stretch>
            <a:fillRect/>
          </a:stretch>
        </p:blipFill>
        <p:spPr bwMode="auto">
          <a:xfrm>
            <a:off x="2118905" y="0"/>
            <a:ext cx="4906190" cy="6858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p:cNvGrpSpPr>
          <p:nvPr/>
        </p:nvGrpSpPr>
        <p:grpSpPr bwMode="auto">
          <a:xfrm>
            <a:off x="1428728" y="928670"/>
            <a:ext cx="6643687" cy="4572000"/>
            <a:chOff x="2690" y="1263"/>
            <a:chExt cx="7458" cy="4755"/>
          </a:xfrm>
        </p:grpSpPr>
        <p:sp>
          <p:nvSpPr>
            <p:cNvPr id="5" name="Rectangle 5"/>
            <p:cNvSpPr>
              <a:spLocks noChangeArrowheads="1"/>
            </p:cNvSpPr>
            <p:nvPr/>
          </p:nvSpPr>
          <p:spPr bwMode="auto">
            <a:xfrm>
              <a:off x="2690" y="1263"/>
              <a:ext cx="7458" cy="4755"/>
            </a:xfrm>
            <a:prstGeom prst="rect">
              <a:avLst/>
            </a:prstGeom>
            <a:solidFill>
              <a:srgbClr val="FFFFFF"/>
            </a:solidFill>
            <a:ln w="9525">
              <a:solidFill>
                <a:srgbClr val="000000"/>
              </a:solidFill>
              <a:miter lim="800000"/>
              <a:headEnd/>
              <a:tailEnd/>
            </a:ln>
          </p:spPr>
          <p:txBody>
            <a:bodyPr/>
            <a:lstStyle/>
            <a:p>
              <a:pPr>
                <a:spcAft>
                  <a:spcPts val="1000"/>
                </a:spcAft>
              </a:pPr>
              <a:r>
                <a:rPr lang="en-MY" sz="1200" dirty="0">
                  <a:latin typeface="Calibri" pitchFamily="34" charset="0"/>
                </a:rPr>
                <a:t>9 					</a:t>
              </a:r>
              <a:r>
                <a:rPr lang="en-MY" sz="1400" dirty="0">
                  <a:latin typeface="Calibri" pitchFamily="34" charset="0"/>
                </a:rPr>
                <a:t>         Work organisation</a:t>
              </a:r>
              <a:endParaRPr lang="en-US" sz="1400" dirty="0"/>
            </a:p>
          </p:txBody>
        </p:sp>
        <p:sp>
          <p:nvSpPr>
            <p:cNvPr id="6" name="Rectangle 6"/>
            <p:cNvSpPr>
              <a:spLocks noChangeArrowheads="1"/>
            </p:cNvSpPr>
            <p:nvPr/>
          </p:nvSpPr>
          <p:spPr bwMode="auto">
            <a:xfrm>
              <a:off x="3342" y="1983"/>
              <a:ext cx="6140" cy="3682"/>
            </a:xfrm>
            <a:prstGeom prst="rect">
              <a:avLst/>
            </a:prstGeom>
            <a:solidFill>
              <a:srgbClr val="FFFFFF"/>
            </a:solidFill>
            <a:ln w="9525">
              <a:solidFill>
                <a:srgbClr val="000000"/>
              </a:solidFill>
              <a:miter lim="800000"/>
              <a:headEnd/>
              <a:tailEnd/>
            </a:ln>
          </p:spPr>
          <p:txBody>
            <a:bodyPr/>
            <a:lstStyle/>
            <a:p>
              <a:pPr>
                <a:spcAft>
                  <a:spcPts val="1000"/>
                </a:spcAft>
              </a:pPr>
              <a:r>
                <a:rPr lang="en-MY" sz="1200" dirty="0">
                  <a:latin typeface="Calibri" pitchFamily="34" charset="0"/>
                </a:rPr>
                <a:t>8 				</a:t>
              </a:r>
              <a:r>
                <a:rPr lang="en-MY" sz="1400" dirty="0">
                  <a:latin typeface="Calibri" pitchFamily="34" charset="0"/>
                </a:rPr>
                <a:t>       Environment</a:t>
              </a:r>
              <a:endParaRPr lang="en-US" sz="1400" dirty="0"/>
            </a:p>
          </p:txBody>
        </p:sp>
        <p:sp>
          <p:nvSpPr>
            <p:cNvPr id="7" name="Rectangle 7"/>
            <p:cNvSpPr>
              <a:spLocks noChangeArrowheads="1"/>
            </p:cNvSpPr>
            <p:nvPr/>
          </p:nvSpPr>
          <p:spPr bwMode="auto">
            <a:xfrm>
              <a:off x="4035" y="2473"/>
              <a:ext cx="4374" cy="2907"/>
            </a:xfrm>
            <a:prstGeom prst="rect">
              <a:avLst/>
            </a:prstGeom>
            <a:solidFill>
              <a:srgbClr val="FFFFFF"/>
            </a:solidFill>
            <a:ln w="9525">
              <a:solidFill>
                <a:srgbClr val="000000"/>
              </a:solidFill>
              <a:miter lim="800000"/>
              <a:headEnd/>
              <a:tailEnd/>
            </a:ln>
          </p:spPr>
          <p:txBody>
            <a:bodyPr/>
            <a:lstStyle/>
            <a:p>
              <a:pPr>
                <a:spcAft>
                  <a:spcPts val="1000"/>
                </a:spcAft>
              </a:pPr>
              <a:r>
                <a:rPr lang="en-MY" sz="1200" dirty="0">
                  <a:latin typeface="Calibri" pitchFamily="34" charset="0"/>
                </a:rPr>
                <a:t>7     			  </a:t>
              </a:r>
              <a:r>
                <a:rPr lang="en-MY" sz="1400" dirty="0">
                  <a:latin typeface="Calibri" pitchFamily="34" charset="0"/>
                </a:rPr>
                <a:t>Work space</a:t>
              </a:r>
              <a:endParaRPr lang="en-US" sz="1400" dirty="0"/>
            </a:p>
          </p:txBody>
        </p:sp>
        <p:grpSp>
          <p:nvGrpSpPr>
            <p:cNvPr id="8" name="Group 8"/>
            <p:cNvGrpSpPr>
              <a:grpSpLocks/>
            </p:cNvGrpSpPr>
            <p:nvPr/>
          </p:nvGrpSpPr>
          <p:grpSpPr bwMode="auto">
            <a:xfrm>
              <a:off x="3546" y="2989"/>
              <a:ext cx="1331" cy="2160"/>
              <a:chOff x="3546" y="2989"/>
              <a:chExt cx="1331" cy="2160"/>
            </a:xfrm>
          </p:grpSpPr>
          <p:sp>
            <p:nvSpPr>
              <p:cNvPr id="39" name="Rectangle 9"/>
              <p:cNvSpPr>
                <a:spLocks noChangeArrowheads="1"/>
              </p:cNvSpPr>
              <p:nvPr/>
            </p:nvSpPr>
            <p:spPr bwMode="auto">
              <a:xfrm>
                <a:off x="3546" y="2989"/>
                <a:ext cx="1331" cy="720"/>
              </a:xfrm>
              <a:prstGeom prst="rect">
                <a:avLst/>
              </a:prstGeom>
              <a:solidFill>
                <a:srgbClr val="FFFFFF"/>
              </a:solidFill>
              <a:ln w="9525">
                <a:solidFill>
                  <a:srgbClr val="000000"/>
                </a:solidFill>
                <a:miter lim="800000"/>
                <a:headEnd/>
                <a:tailEnd/>
              </a:ln>
            </p:spPr>
            <p:txBody>
              <a:bodyPr/>
              <a:lstStyle/>
              <a:p>
                <a:r>
                  <a:rPr lang="en-MY" sz="1200" b="1">
                    <a:latin typeface="Calibri" pitchFamily="34" charset="0"/>
                  </a:rPr>
                  <a:t>2</a:t>
                </a:r>
              </a:p>
              <a:p>
                <a:pPr algn="ctr"/>
                <a:r>
                  <a:rPr lang="en-MY" sz="1400" b="1">
                    <a:latin typeface="Calibri" pitchFamily="34" charset="0"/>
                  </a:rPr>
                  <a:t>Display</a:t>
                </a:r>
                <a:endParaRPr lang="en-US" sz="1400"/>
              </a:p>
            </p:txBody>
          </p:sp>
          <p:sp>
            <p:nvSpPr>
              <p:cNvPr id="40" name="Rectangle 10"/>
              <p:cNvSpPr>
                <a:spLocks noChangeArrowheads="1"/>
              </p:cNvSpPr>
              <p:nvPr/>
            </p:nvSpPr>
            <p:spPr bwMode="auto">
              <a:xfrm>
                <a:off x="3546" y="3709"/>
                <a:ext cx="1331" cy="720"/>
              </a:xfrm>
              <a:prstGeom prst="rect">
                <a:avLst/>
              </a:prstGeom>
              <a:solidFill>
                <a:srgbClr val="FFFFFF"/>
              </a:solidFill>
              <a:ln w="9525">
                <a:solidFill>
                  <a:srgbClr val="000000"/>
                </a:solidFill>
                <a:miter lim="800000"/>
                <a:headEnd/>
                <a:tailEnd/>
              </a:ln>
            </p:spPr>
            <p:txBody>
              <a:bodyPr/>
              <a:lstStyle/>
              <a:p>
                <a:pPr>
                  <a:spcAft>
                    <a:spcPts val="1000"/>
                  </a:spcAft>
                </a:pPr>
                <a:r>
                  <a:rPr lang="en-MY" sz="1200" b="1">
                    <a:latin typeface="Calibri" pitchFamily="34" charset="0"/>
                  </a:rPr>
                  <a:t>1</a:t>
                </a:r>
                <a:endParaRPr lang="en-US" sz="1200"/>
              </a:p>
            </p:txBody>
          </p:sp>
          <p:sp>
            <p:nvSpPr>
              <p:cNvPr id="41" name="Rectangle 11"/>
              <p:cNvSpPr>
                <a:spLocks noChangeArrowheads="1"/>
              </p:cNvSpPr>
              <p:nvPr/>
            </p:nvSpPr>
            <p:spPr bwMode="auto">
              <a:xfrm>
                <a:off x="3546" y="4429"/>
                <a:ext cx="1331" cy="720"/>
              </a:xfrm>
              <a:prstGeom prst="rect">
                <a:avLst/>
              </a:prstGeom>
              <a:solidFill>
                <a:srgbClr val="FFFFFF"/>
              </a:solidFill>
              <a:ln w="9525">
                <a:solidFill>
                  <a:srgbClr val="000000"/>
                </a:solidFill>
                <a:miter lim="800000"/>
                <a:headEnd/>
                <a:tailEnd/>
              </a:ln>
            </p:spPr>
            <p:txBody>
              <a:bodyPr/>
              <a:lstStyle/>
              <a:p>
                <a:r>
                  <a:rPr lang="en-MY" sz="1200" b="1">
                    <a:latin typeface="Calibri" pitchFamily="34" charset="0"/>
                  </a:rPr>
                  <a:t>6</a:t>
                </a:r>
              </a:p>
              <a:p>
                <a:pPr algn="ctr"/>
                <a:r>
                  <a:rPr lang="en-MY" sz="1400" b="1">
                    <a:latin typeface="Calibri" pitchFamily="34" charset="0"/>
                  </a:rPr>
                  <a:t>Control</a:t>
                </a:r>
                <a:endParaRPr lang="en-US" sz="1400"/>
              </a:p>
            </p:txBody>
          </p:sp>
          <p:cxnSp>
            <p:nvCxnSpPr>
              <p:cNvPr id="42" name="AutoShape 12"/>
              <p:cNvCxnSpPr>
                <a:cxnSpLocks noChangeShapeType="1"/>
              </p:cNvCxnSpPr>
              <p:nvPr/>
            </p:nvCxnSpPr>
            <p:spPr bwMode="auto">
              <a:xfrm>
                <a:off x="4402" y="2989"/>
                <a:ext cx="475" cy="407"/>
              </a:xfrm>
              <a:prstGeom prst="straightConnector1">
                <a:avLst/>
              </a:prstGeom>
              <a:noFill/>
              <a:ln w="9525">
                <a:solidFill>
                  <a:srgbClr val="000000"/>
                </a:solidFill>
                <a:round/>
                <a:headEnd/>
                <a:tailEnd/>
              </a:ln>
            </p:spPr>
          </p:cxnSp>
          <p:cxnSp>
            <p:nvCxnSpPr>
              <p:cNvPr id="43" name="AutoShape 13"/>
              <p:cNvCxnSpPr>
                <a:cxnSpLocks noChangeShapeType="1"/>
              </p:cNvCxnSpPr>
              <p:nvPr/>
            </p:nvCxnSpPr>
            <p:spPr bwMode="auto">
              <a:xfrm>
                <a:off x="3940" y="2989"/>
                <a:ext cx="937" cy="803"/>
              </a:xfrm>
              <a:prstGeom prst="straightConnector1">
                <a:avLst/>
              </a:prstGeom>
              <a:noFill/>
              <a:ln w="9525">
                <a:solidFill>
                  <a:srgbClr val="000000"/>
                </a:solidFill>
                <a:round/>
                <a:headEnd/>
                <a:tailEnd/>
              </a:ln>
            </p:spPr>
          </p:cxnSp>
          <p:cxnSp>
            <p:nvCxnSpPr>
              <p:cNvPr id="44" name="AutoShape 14"/>
              <p:cNvCxnSpPr>
                <a:cxnSpLocks noChangeShapeType="1"/>
              </p:cNvCxnSpPr>
              <p:nvPr/>
            </p:nvCxnSpPr>
            <p:spPr bwMode="auto">
              <a:xfrm>
                <a:off x="3546" y="3152"/>
                <a:ext cx="1331" cy="1141"/>
              </a:xfrm>
              <a:prstGeom prst="straightConnector1">
                <a:avLst/>
              </a:prstGeom>
              <a:noFill/>
              <a:ln w="9525">
                <a:solidFill>
                  <a:srgbClr val="000000"/>
                </a:solidFill>
                <a:round/>
                <a:headEnd/>
                <a:tailEnd/>
              </a:ln>
            </p:spPr>
          </p:cxnSp>
          <p:cxnSp>
            <p:nvCxnSpPr>
              <p:cNvPr id="45" name="AutoShape 15"/>
              <p:cNvCxnSpPr>
                <a:cxnSpLocks noChangeShapeType="1"/>
              </p:cNvCxnSpPr>
              <p:nvPr/>
            </p:nvCxnSpPr>
            <p:spPr bwMode="auto">
              <a:xfrm>
                <a:off x="3546" y="3626"/>
                <a:ext cx="1331" cy="1141"/>
              </a:xfrm>
              <a:prstGeom prst="straightConnector1">
                <a:avLst/>
              </a:prstGeom>
              <a:noFill/>
              <a:ln w="9525">
                <a:solidFill>
                  <a:srgbClr val="000000"/>
                </a:solidFill>
                <a:round/>
                <a:headEnd/>
                <a:tailEnd/>
              </a:ln>
            </p:spPr>
          </p:cxnSp>
          <p:cxnSp>
            <p:nvCxnSpPr>
              <p:cNvPr id="46" name="AutoShape 16"/>
              <p:cNvCxnSpPr>
                <a:cxnSpLocks noChangeShapeType="1"/>
              </p:cNvCxnSpPr>
              <p:nvPr/>
            </p:nvCxnSpPr>
            <p:spPr bwMode="auto">
              <a:xfrm>
                <a:off x="3546" y="4089"/>
                <a:ext cx="1222" cy="1060"/>
              </a:xfrm>
              <a:prstGeom prst="straightConnector1">
                <a:avLst/>
              </a:prstGeom>
              <a:noFill/>
              <a:ln w="9525">
                <a:solidFill>
                  <a:srgbClr val="000000"/>
                </a:solidFill>
                <a:round/>
                <a:headEnd/>
                <a:tailEnd/>
              </a:ln>
            </p:spPr>
          </p:cxnSp>
          <p:cxnSp>
            <p:nvCxnSpPr>
              <p:cNvPr id="47" name="AutoShape 17"/>
              <p:cNvCxnSpPr>
                <a:cxnSpLocks noChangeShapeType="1"/>
              </p:cNvCxnSpPr>
              <p:nvPr/>
            </p:nvCxnSpPr>
            <p:spPr bwMode="auto">
              <a:xfrm>
                <a:off x="3546" y="4577"/>
                <a:ext cx="679" cy="572"/>
              </a:xfrm>
              <a:prstGeom prst="straightConnector1">
                <a:avLst/>
              </a:prstGeom>
              <a:noFill/>
              <a:ln w="9525">
                <a:solidFill>
                  <a:srgbClr val="000000"/>
                </a:solidFill>
                <a:round/>
                <a:headEnd/>
                <a:tailEnd/>
              </a:ln>
            </p:spPr>
          </p:cxnSp>
          <p:cxnSp>
            <p:nvCxnSpPr>
              <p:cNvPr id="48" name="AutoShape 18"/>
              <p:cNvCxnSpPr>
                <a:cxnSpLocks noChangeShapeType="1"/>
              </p:cNvCxnSpPr>
              <p:nvPr/>
            </p:nvCxnSpPr>
            <p:spPr bwMode="auto">
              <a:xfrm>
                <a:off x="3560" y="4987"/>
                <a:ext cx="189" cy="162"/>
              </a:xfrm>
              <a:prstGeom prst="straightConnector1">
                <a:avLst/>
              </a:prstGeom>
              <a:noFill/>
              <a:ln w="9525">
                <a:solidFill>
                  <a:srgbClr val="000000"/>
                </a:solidFill>
                <a:round/>
                <a:headEnd/>
                <a:tailEnd/>
              </a:ln>
            </p:spPr>
          </p:cxnSp>
        </p:grpSp>
        <p:grpSp>
          <p:nvGrpSpPr>
            <p:cNvPr id="9" name="Group 19"/>
            <p:cNvGrpSpPr>
              <a:grpSpLocks/>
            </p:cNvGrpSpPr>
            <p:nvPr/>
          </p:nvGrpSpPr>
          <p:grpSpPr bwMode="auto">
            <a:xfrm>
              <a:off x="7900" y="2989"/>
              <a:ext cx="2058" cy="2177"/>
              <a:chOff x="7900" y="2989"/>
              <a:chExt cx="2058" cy="2177"/>
            </a:xfrm>
          </p:grpSpPr>
          <p:sp>
            <p:nvSpPr>
              <p:cNvPr id="10" name="Rectangle 20"/>
              <p:cNvSpPr>
                <a:spLocks noChangeArrowheads="1"/>
              </p:cNvSpPr>
              <p:nvPr/>
            </p:nvSpPr>
            <p:spPr bwMode="auto">
              <a:xfrm>
                <a:off x="7947" y="2989"/>
                <a:ext cx="1331" cy="720"/>
              </a:xfrm>
              <a:prstGeom prst="rect">
                <a:avLst/>
              </a:prstGeom>
              <a:solidFill>
                <a:srgbClr val="FFFFFF"/>
              </a:solidFill>
              <a:ln w="9525">
                <a:solidFill>
                  <a:srgbClr val="000000"/>
                </a:solidFill>
                <a:miter lim="800000"/>
                <a:headEnd/>
                <a:tailEnd/>
              </a:ln>
            </p:spPr>
            <p:txBody>
              <a:bodyPr/>
              <a:lstStyle/>
              <a:p>
                <a:r>
                  <a:rPr lang="en-MY" sz="1400" b="1">
                    <a:latin typeface="Calibri" pitchFamily="34" charset="0"/>
                  </a:rPr>
                  <a:t>3 </a:t>
                </a:r>
              </a:p>
              <a:p>
                <a:pPr algn="ctr"/>
                <a:r>
                  <a:rPr lang="en-MY" sz="1400" b="1">
                    <a:latin typeface="Calibri" pitchFamily="34" charset="0"/>
                  </a:rPr>
                  <a:t>Sensory</a:t>
                </a:r>
                <a:endParaRPr lang="en-US" sz="1400"/>
              </a:p>
            </p:txBody>
          </p:sp>
          <p:sp>
            <p:nvSpPr>
              <p:cNvPr id="11" name="Rectangle 21"/>
              <p:cNvSpPr>
                <a:spLocks noChangeArrowheads="1"/>
              </p:cNvSpPr>
              <p:nvPr/>
            </p:nvSpPr>
            <p:spPr bwMode="auto">
              <a:xfrm>
                <a:off x="8613" y="3709"/>
                <a:ext cx="1331" cy="720"/>
              </a:xfrm>
              <a:prstGeom prst="rect">
                <a:avLst/>
              </a:prstGeom>
              <a:solidFill>
                <a:srgbClr val="FFFFFF"/>
              </a:solidFill>
              <a:ln w="9525">
                <a:solidFill>
                  <a:srgbClr val="000000"/>
                </a:solidFill>
                <a:miter lim="800000"/>
                <a:headEnd/>
                <a:tailEnd/>
              </a:ln>
            </p:spPr>
            <p:txBody>
              <a:bodyPr/>
              <a:lstStyle/>
              <a:p>
                <a:r>
                  <a:rPr lang="en-MY" sz="1400" b="1">
                    <a:latin typeface="Calibri" pitchFamily="34" charset="0"/>
                  </a:rPr>
                  <a:t>4</a:t>
                </a:r>
              </a:p>
              <a:p>
                <a:pPr algn="ctr"/>
                <a:r>
                  <a:rPr lang="en-MY" sz="1400" b="1">
                    <a:latin typeface="Calibri" pitchFamily="34" charset="0"/>
                  </a:rPr>
                  <a:t>Processing</a:t>
                </a:r>
                <a:endParaRPr lang="en-US" sz="1400"/>
              </a:p>
            </p:txBody>
          </p:sp>
          <p:sp>
            <p:nvSpPr>
              <p:cNvPr id="12" name="Rectangle 22"/>
              <p:cNvSpPr>
                <a:spLocks noChangeArrowheads="1"/>
              </p:cNvSpPr>
              <p:nvPr/>
            </p:nvSpPr>
            <p:spPr bwMode="auto">
              <a:xfrm>
                <a:off x="7947" y="4429"/>
                <a:ext cx="1331" cy="720"/>
              </a:xfrm>
              <a:prstGeom prst="rect">
                <a:avLst/>
              </a:prstGeom>
              <a:solidFill>
                <a:srgbClr val="FFFFFF"/>
              </a:solidFill>
              <a:ln w="9525">
                <a:solidFill>
                  <a:srgbClr val="000000"/>
                </a:solidFill>
                <a:miter lim="800000"/>
                <a:headEnd/>
                <a:tailEnd/>
              </a:ln>
            </p:spPr>
            <p:txBody>
              <a:bodyPr/>
              <a:lstStyle/>
              <a:p>
                <a:r>
                  <a:rPr lang="en-MY" sz="1400" b="1">
                    <a:latin typeface="Calibri" pitchFamily="34" charset="0"/>
                  </a:rPr>
                  <a:t>5 </a:t>
                </a:r>
              </a:p>
              <a:p>
                <a:pPr algn="ctr">
                  <a:spcAft>
                    <a:spcPts val="1000"/>
                  </a:spcAft>
                </a:pPr>
                <a:r>
                  <a:rPr lang="en-MY" sz="1400" b="1">
                    <a:latin typeface="Calibri" pitchFamily="34" charset="0"/>
                  </a:rPr>
                  <a:t>Effectors</a:t>
                </a:r>
                <a:endParaRPr lang="en-US" sz="1400"/>
              </a:p>
            </p:txBody>
          </p:sp>
          <p:cxnSp>
            <p:nvCxnSpPr>
              <p:cNvPr id="13" name="AutoShape 23"/>
              <p:cNvCxnSpPr>
                <a:cxnSpLocks noChangeShapeType="1"/>
              </p:cNvCxnSpPr>
              <p:nvPr/>
            </p:nvCxnSpPr>
            <p:spPr bwMode="auto">
              <a:xfrm>
                <a:off x="8912" y="2989"/>
                <a:ext cx="366" cy="314"/>
              </a:xfrm>
              <a:prstGeom prst="straightConnector1">
                <a:avLst/>
              </a:prstGeom>
              <a:noFill/>
              <a:ln w="9525">
                <a:solidFill>
                  <a:srgbClr val="000000"/>
                </a:solidFill>
                <a:round/>
                <a:headEnd/>
                <a:tailEnd/>
              </a:ln>
            </p:spPr>
          </p:cxnSp>
          <p:cxnSp>
            <p:nvCxnSpPr>
              <p:cNvPr id="14" name="AutoShape 24"/>
              <p:cNvCxnSpPr>
                <a:cxnSpLocks noChangeShapeType="1"/>
              </p:cNvCxnSpPr>
              <p:nvPr/>
            </p:nvCxnSpPr>
            <p:spPr bwMode="auto">
              <a:xfrm>
                <a:off x="8613" y="2989"/>
                <a:ext cx="665" cy="571"/>
              </a:xfrm>
              <a:prstGeom prst="straightConnector1">
                <a:avLst/>
              </a:prstGeom>
              <a:noFill/>
              <a:ln w="9525">
                <a:solidFill>
                  <a:srgbClr val="000000"/>
                </a:solidFill>
                <a:round/>
                <a:headEnd/>
                <a:tailEnd/>
              </a:ln>
            </p:spPr>
          </p:cxnSp>
          <p:cxnSp>
            <p:nvCxnSpPr>
              <p:cNvPr id="15" name="AutoShape 25"/>
              <p:cNvCxnSpPr>
                <a:cxnSpLocks noChangeShapeType="1"/>
              </p:cNvCxnSpPr>
              <p:nvPr/>
            </p:nvCxnSpPr>
            <p:spPr bwMode="auto">
              <a:xfrm>
                <a:off x="8313" y="2989"/>
                <a:ext cx="1631" cy="1400"/>
              </a:xfrm>
              <a:prstGeom prst="straightConnector1">
                <a:avLst/>
              </a:prstGeom>
              <a:noFill/>
              <a:ln w="9525">
                <a:solidFill>
                  <a:srgbClr val="000000"/>
                </a:solidFill>
                <a:round/>
                <a:headEnd/>
                <a:tailEnd/>
              </a:ln>
            </p:spPr>
          </p:cxnSp>
          <p:cxnSp>
            <p:nvCxnSpPr>
              <p:cNvPr id="16" name="AutoShape 26"/>
              <p:cNvCxnSpPr>
                <a:cxnSpLocks noChangeShapeType="1"/>
              </p:cNvCxnSpPr>
              <p:nvPr/>
            </p:nvCxnSpPr>
            <p:spPr bwMode="auto">
              <a:xfrm>
                <a:off x="8028" y="2989"/>
                <a:ext cx="1712" cy="1470"/>
              </a:xfrm>
              <a:prstGeom prst="straightConnector1">
                <a:avLst/>
              </a:prstGeom>
              <a:noFill/>
              <a:ln w="9525">
                <a:solidFill>
                  <a:srgbClr val="000000"/>
                </a:solidFill>
                <a:round/>
                <a:headEnd/>
                <a:tailEnd/>
              </a:ln>
            </p:spPr>
          </p:cxnSp>
          <p:cxnSp>
            <p:nvCxnSpPr>
              <p:cNvPr id="17" name="AutoShape 27"/>
              <p:cNvCxnSpPr>
                <a:cxnSpLocks noChangeShapeType="1"/>
              </p:cNvCxnSpPr>
              <p:nvPr/>
            </p:nvCxnSpPr>
            <p:spPr bwMode="auto">
              <a:xfrm>
                <a:off x="7948" y="3152"/>
                <a:ext cx="1534" cy="1317"/>
              </a:xfrm>
              <a:prstGeom prst="straightConnector1">
                <a:avLst/>
              </a:prstGeom>
              <a:noFill/>
              <a:ln w="9525">
                <a:solidFill>
                  <a:srgbClr val="000000"/>
                </a:solidFill>
                <a:round/>
                <a:headEnd/>
                <a:tailEnd/>
              </a:ln>
            </p:spPr>
          </p:cxnSp>
          <p:cxnSp>
            <p:nvCxnSpPr>
              <p:cNvPr id="18" name="AutoShape 28"/>
              <p:cNvCxnSpPr>
                <a:cxnSpLocks noChangeShapeType="1"/>
              </p:cNvCxnSpPr>
              <p:nvPr/>
            </p:nvCxnSpPr>
            <p:spPr bwMode="auto">
              <a:xfrm>
                <a:off x="7947" y="3396"/>
                <a:ext cx="366" cy="314"/>
              </a:xfrm>
              <a:prstGeom prst="straightConnector1">
                <a:avLst/>
              </a:prstGeom>
              <a:noFill/>
              <a:ln w="9525">
                <a:solidFill>
                  <a:srgbClr val="000000"/>
                </a:solidFill>
                <a:round/>
                <a:headEnd/>
                <a:tailEnd/>
              </a:ln>
            </p:spPr>
          </p:cxnSp>
          <p:cxnSp>
            <p:nvCxnSpPr>
              <p:cNvPr id="19" name="AutoShape 29"/>
              <p:cNvCxnSpPr>
                <a:cxnSpLocks noChangeShapeType="1"/>
              </p:cNvCxnSpPr>
              <p:nvPr/>
            </p:nvCxnSpPr>
            <p:spPr bwMode="auto">
              <a:xfrm>
                <a:off x="8613" y="3979"/>
                <a:ext cx="665" cy="571"/>
              </a:xfrm>
              <a:prstGeom prst="straightConnector1">
                <a:avLst/>
              </a:prstGeom>
              <a:noFill/>
              <a:ln w="9525">
                <a:solidFill>
                  <a:srgbClr val="000000"/>
                </a:solidFill>
                <a:round/>
                <a:headEnd/>
                <a:tailEnd/>
              </a:ln>
            </p:spPr>
          </p:cxnSp>
          <p:cxnSp>
            <p:nvCxnSpPr>
              <p:cNvPr id="20" name="AutoShape 30"/>
              <p:cNvCxnSpPr>
                <a:cxnSpLocks noChangeShapeType="1"/>
              </p:cNvCxnSpPr>
              <p:nvPr/>
            </p:nvCxnSpPr>
            <p:spPr bwMode="auto">
              <a:xfrm>
                <a:off x="8596" y="4263"/>
                <a:ext cx="665" cy="571"/>
              </a:xfrm>
              <a:prstGeom prst="straightConnector1">
                <a:avLst/>
              </a:prstGeom>
              <a:noFill/>
              <a:ln w="9525">
                <a:solidFill>
                  <a:srgbClr val="000000"/>
                </a:solidFill>
                <a:round/>
                <a:headEnd/>
                <a:tailEnd/>
              </a:ln>
            </p:spPr>
          </p:cxnSp>
          <p:cxnSp>
            <p:nvCxnSpPr>
              <p:cNvPr id="21" name="AutoShape 31"/>
              <p:cNvCxnSpPr>
                <a:cxnSpLocks noChangeShapeType="1"/>
              </p:cNvCxnSpPr>
              <p:nvPr/>
            </p:nvCxnSpPr>
            <p:spPr bwMode="auto">
              <a:xfrm>
                <a:off x="8455" y="4429"/>
                <a:ext cx="823" cy="707"/>
              </a:xfrm>
              <a:prstGeom prst="straightConnector1">
                <a:avLst/>
              </a:prstGeom>
              <a:noFill/>
              <a:ln w="9525">
                <a:solidFill>
                  <a:srgbClr val="000000"/>
                </a:solidFill>
                <a:round/>
                <a:headEnd/>
                <a:tailEnd/>
              </a:ln>
            </p:spPr>
          </p:cxnSp>
          <p:cxnSp>
            <p:nvCxnSpPr>
              <p:cNvPr id="22" name="AutoShape 32"/>
              <p:cNvCxnSpPr>
                <a:cxnSpLocks noChangeShapeType="1"/>
              </p:cNvCxnSpPr>
              <p:nvPr/>
            </p:nvCxnSpPr>
            <p:spPr bwMode="auto">
              <a:xfrm>
                <a:off x="8179" y="4429"/>
                <a:ext cx="823" cy="737"/>
              </a:xfrm>
              <a:prstGeom prst="straightConnector1">
                <a:avLst/>
              </a:prstGeom>
              <a:noFill/>
              <a:ln w="9525">
                <a:solidFill>
                  <a:srgbClr val="000000"/>
                </a:solidFill>
                <a:round/>
                <a:headEnd/>
                <a:tailEnd/>
              </a:ln>
            </p:spPr>
          </p:cxnSp>
          <p:cxnSp>
            <p:nvCxnSpPr>
              <p:cNvPr id="23" name="AutoShape 33"/>
              <p:cNvCxnSpPr>
                <a:cxnSpLocks noChangeShapeType="1"/>
              </p:cNvCxnSpPr>
              <p:nvPr/>
            </p:nvCxnSpPr>
            <p:spPr bwMode="auto">
              <a:xfrm>
                <a:off x="7948" y="4459"/>
                <a:ext cx="746" cy="677"/>
              </a:xfrm>
              <a:prstGeom prst="straightConnector1">
                <a:avLst/>
              </a:prstGeom>
              <a:noFill/>
              <a:ln w="9525">
                <a:solidFill>
                  <a:srgbClr val="000000"/>
                </a:solidFill>
                <a:round/>
                <a:headEnd/>
                <a:tailEnd/>
              </a:ln>
            </p:spPr>
          </p:cxnSp>
          <p:cxnSp>
            <p:nvCxnSpPr>
              <p:cNvPr id="24" name="AutoShape 34"/>
              <p:cNvCxnSpPr>
                <a:cxnSpLocks noChangeShapeType="1"/>
              </p:cNvCxnSpPr>
              <p:nvPr/>
            </p:nvCxnSpPr>
            <p:spPr bwMode="auto">
              <a:xfrm>
                <a:off x="7948" y="4767"/>
                <a:ext cx="461" cy="399"/>
              </a:xfrm>
              <a:prstGeom prst="straightConnector1">
                <a:avLst/>
              </a:prstGeom>
              <a:noFill/>
              <a:ln w="9525">
                <a:solidFill>
                  <a:srgbClr val="000000"/>
                </a:solidFill>
                <a:round/>
                <a:headEnd/>
                <a:tailEnd/>
              </a:ln>
            </p:spPr>
          </p:cxnSp>
          <p:cxnSp>
            <p:nvCxnSpPr>
              <p:cNvPr id="25" name="AutoShape 35"/>
              <p:cNvCxnSpPr>
                <a:cxnSpLocks noChangeShapeType="1"/>
              </p:cNvCxnSpPr>
              <p:nvPr/>
            </p:nvCxnSpPr>
            <p:spPr bwMode="auto">
              <a:xfrm>
                <a:off x="9482" y="3692"/>
                <a:ext cx="462" cy="397"/>
              </a:xfrm>
              <a:prstGeom prst="straightConnector1">
                <a:avLst/>
              </a:prstGeom>
              <a:noFill/>
              <a:ln w="9525">
                <a:solidFill>
                  <a:srgbClr val="000000"/>
                </a:solidFill>
                <a:round/>
                <a:headEnd/>
                <a:tailEnd/>
              </a:ln>
            </p:spPr>
          </p:cxnSp>
          <p:cxnSp>
            <p:nvCxnSpPr>
              <p:cNvPr id="26" name="AutoShape 36"/>
              <p:cNvCxnSpPr>
                <a:cxnSpLocks noChangeShapeType="1"/>
              </p:cNvCxnSpPr>
              <p:nvPr/>
            </p:nvCxnSpPr>
            <p:spPr bwMode="auto">
              <a:xfrm flipV="1">
                <a:off x="7947" y="2989"/>
                <a:ext cx="394" cy="406"/>
              </a:xfrm>
              <a:prstGeom prst="straightConnector1">
                <a:avLst/>
              </a:prstGeom>
              <a:noFill/>
              <a:ln w="9525">
                <a:solidFill>
                  <a:srgbClr val="000000"/>
                </a:solidFill>
                <a:round/>
                <a:headEnd/>
                <a:tailEnd/>
              </a:ln>
            </p:spPr>
          </p:cxnSp>
          <p:cxnSp>
            <p:nvCxnSpPr>
              <p:cNvPr id="27" name="AutoShape 37"/>
              <p:cNvCxnSpPr>
                <a:cxnSpLocks noChangeShapeType="1"/>
              </p:cNvCxnSpPr>
              <p:nvPr/>
            </p:nvCxnSpPr>
            <p:spPr bwMode="auto">
              <a:xfrm flipV="1">
                <a:off x="7950" y="2989"/>
                <a:ext cx="682" cy="703"/>
              </a:xfrm>
              <a:prstGeom prst="straightConnector1">
                <a:avLst/>
              </a:prstGeom>
              <a:noFill/>
              <a:ln w="9525">
                <a:solidFill>
                  <a:srgbClr val="000000"/>
                </a:solidFill>
                <a:round/>
                <a:headEnd/>
                <a:tailEnd/>
              </a:ln>
            </p:spPr>
          </p:cxnSp>
          <p:cxnSp>
            <p:nvCxnSpPr>
              <p:cNvPr id="28" name="AutoShape 38"/>
              <p:cNvCxnSpPr>
                <a:cxnSpLocks noChangeShapeType="1"/>
              </p:cNvCxnSpPr>
              <p:nvPr/>
            </p:nvCxnSpPr>
            <p:spPr bwMode="auto">
              <a:xfrm flipV="1">
                <a:off x="8230" y="3006"/>
                <a:ext cx="682" cy="703"/>
              </a:xfrm>
              <a:prstGeom prst="straightConnector1">
                <a:avLst/>
              </a:prstGeom>
              <a:noFill/>
              <a:ln w="9525">
                <a:solidFill>
                  <a:srgbClr val="000000"/>
                </a:solidFill>
                <a:round/>
                <a:headEnd/>
                <a:tailEnd/>
              </a:ln>
            </p:spPr>
          </p:cxnSp>
          <p:cxnSp>
            <p:nvCxnSpPr>
              <p:cNvPr id="29" name="AutoShape 39"/>
              <p:cNvCxnSpPr>
                <a:cxnSpLocks noChangeShapeType="1"/>
              </p:cNvCxnSpPr>
              <p:nvPr/>
            </p:nvCxnSpPr>
            <p:spPr bwMode="auto">
              <a:xfrm flipV="1">
                <a:off x="8596" y="3007"/>
                <a:ext cx="682" cy="703"/>
              </a:xfrm>
              <a:prstGeom prst="straightConnector1">
                <a:avLst/>
              </a:prstGeom>
              <a:noFill/>
              <a:ln w="9525">
                <a:solidFill>
                  <a:srgbClr val="000000"/>
                </a:solidFill>
                <a:round/>
                <a:headEnd/>
                <a:tailEnd/>
              </a:ln>
            </p:spPr>
          </p:cxnSp>
          <p:cxnSp>
            <p:nvCxnSpPr>
              <p:cNvPr id="30" name="AutoShape 40"/>
              <p:cNvCxnSpPr>
                <a:cxnSpLocks noChangeShapeType="1"/>
              </p:cNvCxnSpPr>
              <p:nvPr/>
            </p:nvCxnSpPr>
            <p:spPr bwMode="auto">
              <a:xfrm flipV="1">
                <a:off x="8596" y="3276"/>
                <a:ext cx="682" cy="703"/>
              </a:xfrm>
              <a:prstGeom prst="straightConnector1">
                <a:avLst/>
              </a:prstGeom>
              <a:noFill/>
              <a:ln w="9525">
                <a:solidFill>
                  <a:srgbClr val="000000"/>
                </a:solidFill>
                <a:round/>
                <a:headEnd/>
                <a:tailEnd/>
              </a:ln>
            </p:spPr>
          </p:cxnSp>
          <p:cxnSp>
            <p:nvCxnSpPr>
              <p:cNvPr id="31" name="AutoShape 41"/>
              <p:cNvCxnSpPr>
                <a:cxnSpLocks noChangeShapeType="1"/>
              </p:cNvCxnSpPr>
              <p:nvPr/>
            </p:nvCxnSpPr>
            <p:spPr bwMode="auto">
              <a:xfrm flipV="1">
                <a:off x="8613" y="3560"/>
                <a:ext cx="682" cy="703"/>
              </a:xfrm>
              <a:prstGeom prst="straightConnector1">
                <a:avLst/>
              </a:prstGeom>
              <a:noFill/>
              <a:ln w="9525">
                <a:solidFill>
                  <a:srgbClr val="000000"/>
                </a:solidFill>
                <a:round/>
                <a:headEnd/>
                <a:tailEnd/>
              </a:ln>
            </p:spPr>
          </p:cxnSp>
          <p:cxnSp>
            <p:nvCxnSpPr>
              <p:cNvPr id="32" name="AutoShape 42"/>
              <p:cNvCxnSpPr>
                <a:cxnSpLocks noChangeShapeType="1"/>
              </p:cNvCxnSpPr>
              <p:nvPr/>
            </p:nvCxnSpPr>
            <p:spPr bwMode="auto">
              <a:xfrm flipV="1">
                <a:off x="8081" y="3692"/>
                <a:ext cx="1401" cy="1444"/>
              </a:xfrm>
              <a:prstGeom prst="straightConnector1">
                <a:avLst/>
              </a:prstGeom>
              <a:noFill/>
              <a:ln w="9525">
                <a:solidFill>
                  <a:srgbClr val="000000"/>
                </a:solidFill>
                <a:round/>
                <a:headEnd/>
                <a:tailEnd/>
              </a:ln>
            </p:spPr>
          </p:cxnSp>
          <p:cxnSp>
            <p:nvCxnSpPr>
              <p:cNvPr id="33" name="AutoShape 43"/>
              <p:cNvCxnSpPr>
                <a:cxnSpLocks noChangeShapeType="1"/>
              </p:cNvCxnSpPr>
              <p:nvPr/>
            </p:nvCxnSpPr>
            <p:spPr bwMode="auto">
              <a:xfrm flipV="1">
                <a:off x="8372" y="3710"/>
                <a:ext cx="1368" cy="1456"/>
              </a:xfrm>
              <a:prstGeom prst="straightConnector1">
                <a:avLst/>
              </a:prstGeom>
              <a:noFill/>
              <a:ln w="9525">
                <a:solidFill>
                  <a:srgbClr val="000000"/>
                </a:solidFill>
                <a:round/>
                <a:headEnd/>
                <a:tailEnd/>
              </a:ln>
            </p:spPr>
          </p:cxnSp>
          <p:cxnSp>
            <p:nvCxnSpPr>
              <p:cNvPr id="34" name="AutoShape 44"/>
              <p:cNvCxnSpPr>
                <a:cxnSpLocks noChangeShapeType="1"/>
              </p:cNvCxnSpPr>
              <p:nvPr/>
            </p:nvCxnSpPr>
            <p:spPr bwMode="auto">
              <a:xfrm flipV="1">
                <a:off x="9453" y="3874"/>
                <a:ext cx="505" cy="555"/>
              </a:xfrm>
              <a:prstGeom prst="straightConnector1">
                <a:avLst/>
              </a:prstGeom>
              <a:noFill/>
              <a:ln w="9525">
                <a:solidFill>
                  <a:srgbClr val="000000"/>
                </a:solidFill>
                <a:round/>
                <a:headEnd/>
                <a:tailEnd/>
              </a:ln>
            </p:spPr>
          </p:cxnSp>
          <p:cxnSp>
            <p:nvCxnSpPr>
              <p:cNvPr id="35" name="AutoShape 45"/>
              <p:cNvCxnSpPr>
                <a:cxnSpLocks noChangeShapeType="1"/>
              </p:cNvCxnSpPr>
              <p:nvPr/>
            </p:nvCxnSpPr>
            <p:spPr bwMode="auto">
              <a:xfrm flipV="1">
                <a:off x="9679" y="4171"/>
                <a:ext cx="279" cy="288"/>
              </a:xfrm>
              <a:prstGeom prst="straightConnector1">
                <a:avLst/>
              </a:prstGeom>
              <a:noFill/>
              <a:ln w="9525">
                <a:solidFill>
                  <a:srgbClr val="000000"/>
                </a:solidFill>
                <a:round/>
                <a:headEnd/>
                <a:tailEnd/>
              </a:ln>
            </p:spPr>
          </p:cxnSp>
          <p:cxnSp>
            <p:nvCxnSpPr>
              <p:cNvPr id="36" name="AutoShape 46"/>
              <p:cNvCxnSpPr>
                <a:cxnSpLocks noChangeShapeType="1"/>
              </p:cNvCxnSpPr>
              <p:nvPr/>
            </p:nvCxnSpPr>
            <p:spPr bwMode="auto">
              <a:xfrm flipV="1">
                <a:off x="7950" y="4432"/>
                <a:ext cx="505" cy="555"/>
              </a:xfrm>
              <a:prstGeom prst="straightConnector1">
                <a:avLst/>
              </a:prstGeom>
              <a:noFill/>
              <a:ln w="9525">
                <a:solidFill>
                  <a:srgbClr val="000000"/>
                </a:solidFill>
                <a:round/>
                <a:headEnd/>
                <a:tailEnd/>
              </a:ln>
            </p:spPr>
          </p:cxnSp>
          <p:cxnSp>
            <p:nvCxnSpPr>
              <p:cNvPr id="37" name="AutoShape 47"/>
              <p:cNvCxnSpPr>
                <a:cxnSpLocks noChangeShapeType="1"/>
              </p:cNvCxnSpPr>
              <p:nvPr/>
            </p:nvCxnSpPr>
            <p:spPr bwMode="auto">
              <a:xfrm flipV="1">
                <a:off x="9016" y="4878"/>
                <a:ext cx="279" cy="288"/>
              </a:xfrm>
              <a:prstGeom prst="straightConnector1">
                <a:avLst/>
              </a:prstGeom>
              <a:noFill/>
              <a:ln w="9525">
                <a:solidFill>
                  <a:srgbClr val="000000"/>
                </a:solidFill>
                <a:round/>
                <a:headEnd/>
                <a:tailEnd/>
              </a:ln>
            </p:spPr>
          </p:cxnSp>
          <p:cxnSp>
            <p:nvCxnSpPr>
              <p:cNvPr id="38" name="AutoShape 48"/>
              <p:cNvCxnSpPr>
                <a:cxnSpLocks noChangeShapeType="1"/>
              </p:cNvCxnSpPr>
              <p:nvPr/>
            </p:nvCxnSpPr>
            <p:spPr bwMode="auto">
              <a:xfrm flipV="1">
                <a:off x="7900" y="4459"/>
                <a:ext cx="279" cy="288"/>
              </a:xfrm>
              <a:prstGeom prst="straightConnector1">
                <a:avLst/>
              </a:prstGeom>
              <a:noFill/>
              <a:ln w="9525">
                <a:solidFill>
                  <a:srgbClr val="000000"/>
                </a:solidFill>
                <a:round/>
                <a:headEnd/>
                <a:tailEnd/>
              </a:ln>
            </p:spPr>
          </p:cxnSp>
        </p:grpSp>
      </p:grpSp>
      <p:sp>
        <p:nvSpPr>
          <p:cNvPr id="49" name="TextBox 48"/>
          <p:cNvSpPr txBox="1">
            <a:spLocks noChangeArrowheads="1"/>
          </p:cNvSpPr>
          <p:nvPr/>
        </p:nvSpPr>
        <p:spPr bwMode="auto">
          <a:xfrm>
            <a:off x="1643063" y="5929313"/>
            <a:ext cx="5786437" cy="369887"/>
          </a:xfrm>
          <a:prstGeom prst="rect">
            <a:avLst/>
          </a:prstGeom>
          <a:noFill/>
          <a:ln w="9525">
            <a:noFill/>
            <a:miter lim="800000"/>
            <a:headEnd/>
            <a:tailEnd/>
          </a:ln>
        </p:spPr>
        <p:txBody>
          <a:bodyPr>
            <a:spAutoFit/>
          </a:bodyPr>
          <a:lstStyle/>
          <a:p>
            <a:r>
              <a:rPr lang="en-US" dirty="0"/>
              <a:t>A human-machine model (from </a:t>
            </a:r>
            <a:r>
              <a:rPr lang="en-US" dirty="0" err="1"/>
              <a:t>Leamon</a:t>
            </a:r>
            <a:r>
              <a:rPr lang="en-US" dirty="0"/>
              <a:t>, 1980)</a:t>
            </a:r>
            <a:endParaRPr lang="en-MY" dirty="0"/>
          </a:p>
        </p:txBody>
      </p:sp>
      <p:cxnSp>
        <p:nvCxnSpPr>
          <p:cNvPr id="80" name="Straight Arrow Connector 79"/>
          <p:cNvCxnSpPr/>
          <p:nvPr/>
        </p:nvCxnSpPr>
        <p:spPr>
          <a:xfrm flipV="1">
            <a:off x="3357554" y="2928934"/>
            <a:ext cx="2695575" cy="47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rot="10800000">
            <a:off x="3357554" y="4214818"/>
            <a:ext cx="2714625"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Vibration</a:t>
            </a:r>
            <a:endParaRPr lang="en-MY" dirty="0"/>
          </a:p>
        </p:txBody>
      </p:sp>
      <p:sp>
        <p:nvSpPr>
          <p:cNvPr id="3" name="Content Placeholder 2"/>
          <p:cNvSpPr>
            <a:spLocks noGrp="1"/>
          </p:cNvSpPr>
          <p:nvPr>
            <p:ph idx="1"/>
          </p:nvPr>
        </p:nvSpPr>
        <p:spPr>
          <a:xfrm>
            <a:off x="914400" y="1600200"/>
            <a:ext cx="7772400" cy="4829196"/>
          </a:xfrm>
        </p:spPr>
        <p:txBody>
          <a:bodyPr/>
          <a:lstStyle/>
          <a:p>
            <a:r>
              <a:rPr lang="en-US" sz="2000" dirty="0" smtClean="0">
                <a:latin typeface="+mj-lt"/>
              </a:rPr>
              <a:t>Several term in vibration :</a:t>
            </a:r>
          </a:p>
          <a:p>
            <a:pPr lvl="1"/>
            <a:r>
              <a:rPr lang="en-US" sz="2000" dirty="0" smtClean="0">
                <a:latin typeface="+mj-lt"/>
              </a:rPr>
              <a:t>Amplitude</a:t>
            </a:r>
          </a:p>
          <a:p>
            <a:pPr lvl="1"/>
            <a:r>
              <a:rPr lang="en-US" sz="2000" dirty="0" smtClean="0">
                <a:latin typeface="+mj-lt"/>
              </a:rPr>
              <a:t>Displacement</a:t>
            </a:r>
          </a:p>
          <a:p>
            <a:pPr lvl="1"/>
            <a:r>
              <a:rPr lang="en-US" sz="2000" dirty="0" smtClean="0">
                <a:latin typeface="+mj-lt"/>
              </a:rPr>
              <a:t>Velocity</a:t>
            </a:r>
          </a:p>
          <a:p>
            <a:pPr lvl="1"/>
            <a:r>
              <a:rPr lang="en-US" sz="2000" dirty="0" smtClean="0">
                <a:latin typeface="+mj-lt"/>
              </a:rPr>
              <a:t>Acceleration</a:t>
            </a:r>
          </a:p>
          <a:p>
            <a:pPr lvl="1"/>
            <a:r>
              <a:rPr lang="en-US" sz="2000" dirty="0" smtClean="0">
                <a:latin typeface="+mj-lt"/>
              </a:rPr>
              <a:t>Jerk</a:t>
            </a:r>
          </a:p>
          <a:p>
            <a:pPr lvl="1"/>
            <a:r>
              <a:rPr lang="en-US" sz="2000" dirty="0" smtClean="0">
                <a:latin typeface="+mj-lt"/>
              </a:rPr>
              <a:t>Resonance</a:t>
            </a:r>
          </a:p>
          <a:p>
            <a:pPr lvl="1"/>
            <a:r>
              <a:rPr lang="en-US" sz="2000" dirty="0" smtClean="0">
                <a:latin typeface="+mj-lt"/>
              </a:rPr>
              <a:t>Attenuation</a:t>
            </a:r>
          </a:p>
          <a:p>
            <a:r>
              <a:rPr lang="en-US" sz="2000" dirty="0" smtClean="0">
                <a:latin typeface="+mj-lt"/>
              </a:rPr>
              <a:t>Type of vibration with respect to the human body:</a:t>
            </a:r>
          </a:p>
          <a:p>
            <a:pPr lvl="1"/>
            <a:r>
              <a:rPr lang="en-US" sz="2000" b="1" i="1" dirty="0" smtClean="0">
                <a:latin typeface="+mj-lt"/>
              </a:rPr>
              <a:t>Whole body vibration</a:t>
            </a:r>
            <a:r>
              <a:rPr lang="en-US" sz="2000" dirty="0" smtClean="0">
                <a:latin typeface="+mj-lt"/>
              </a:rPr>
              <a:t> is vibration transmitted to the entire human body via some supporting structure</a:t>
            </a:r>
          </a:p>
          <a:p>
            <a:pPr lvl="1"/>
            <a:r>
              <a:rPr lang="en-US" sz="2000" b="1" i="1" dirty="0" smtClean="0">
                <a:latin typeface="+mj-lt"/>
              </a:rPr>
              <a:t>Segmental vibration </a:t>
            </a:r>
            <a:r>
              <a:rPr lang="en-US" sz="2000" dirty="0" smtClean="0">
                <a:latin typeface="+mj-lt"/>
              </a:rPr>
              <a:t>is vibration entering the human body through specific body parts, such as hand and feet</a:t>
            </a:r>
            <a:endParaRPr lang="en-MY" sz="2000" dirty="0">
              <a:latin typeface="+mj-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a:srcRect/>
          <a:stretch>
            <a:fillRect/>
          </a:stretch>
        </p:blipFill>
        <p:spPr bwMode="auto">
          <a:xfrm>
            <a:off x="642909" y="714356"/>
            <a:ext cx="4923763" cy="3286148"/>
          </a:xfrm>
          <a:prstGeom prst="rect">
            <a:avLst/>
          </a:prstGeom>
          <a:noFill/>
          <a:ln w="9525">
            <a:noFill/>
            <a:miter lim="800000"/>
            <a:headEnd/>
            <a:tailEnd/>
          </a:ln>
          <a:effectLst/>
        </p:spPr>
      </p:pic>
      <p:pic>
        <p:nvPicPr>
          <p:cNvPr id="65539" name="Picture 3"/>
          <p:cNvPicPr>
            <a:picLocks noChangeAspect="1" noChangeArrowheads="1"/>
          </p:cNvPicPr>
          <p:nvPr/>
        </p:nvPicPr>
        <p:blipFill>
          <a:blip r:embed="rId3"/>
          <a:srcRect/>
          <a:stretch>
            <a:fillRect/>
          </a:stretch>
        </p:blipFill>
        <p:spPr bwMode="auto">
          <a:xfrm>
            <a:off x="4213258" y="4143380"/>
            <a:ext cx="4727720" cy="2357454"/>
          </a:xfrm>
          <a:prstGeom prst="rect">
            <a:avLst/>
          </a:prstGeom>
          <a:noFill/>
          <a:ln w="9525">
            <a:noFill/>
            <a:miter lim="800000"/>
            <a:headEnd/>
            <a:tailEnd/>
          </a:ln>
          <a:effectLst/>
        </p:spPr>
      </p:pic>
      <p:sp>
        <p:nvSpPr>
          <p:cNvPr id="6" name="TextBox 5"/>
          <p:cNvSpPr txBox="1"/>
          <p:nvPr/>
        </p:nvSpPr>
        <p:spPr>
          <a:xfrm>
            <a:off x="5786446" y="1857364"/>
            <a:ext cx="3214710" cy="646331"/>
          </a:xfrm>
          <a:prstGeom prst="rect">
            <a:avLst/>
          </a:prstGeom>
          <a:noFill/>
        </p:spPr>
        <p:txBody>
          <a:bodyPr wrap="square" rtlCol="0">
            <a:spAutoFit/>
          </a:bodyPr>
          <a:lstStyle/>
          <a:p>
            <a:r>
              <a:rPr lang="en-US" dirty="0" smtClean="0"/>
              <a:t>The coordinate system for whole body vibration</a:t>
            </a:r>
            <a:endParaRPr lang="en-MY" dirty="0"/>
          </a:p>
        </p:txBody>
      </p:sp>
      <p:sp>
        <p:nvSpPr>
          <p:cNvPr id="7" name="TextBox 6"/>
          <p:cNvSpPr txBox="1"/>
          <p:nvPr/>
        </p:nvSpPr>
        <p:spPr>
          <a:xfrm>
            <a:off x="500034" y="5286388"/>
            <a:ext cx="3571900" cy="646331"/>
          </a:xfrm>
          <a:prstGeom prst="rect">
            <a:avLst/>
          </a:prstGeom>
          <a:noFill/>
        </p:spPr>
        <p:txBody>
          <a:bodyPr wrap="square" rtlCol="0">
            <a:spAutoFit/>
          </a:bodyPr>
          <a:lstStyle/>
          <a:p>
            <a:r>
              <a:rPr lang="en-US" dirty="0" smtClean="0"/>
              <a:t>The coordinate system for hand vibration</a:t>
            </a:r>
            <a:endParaRPr lang="en-MY" dirty="0"/>
          </a:p>
        </p:txBody>
      </p:sp>
      <p:sp>
        <p:nvSpPr>
          <p:cNvPr id="8" name="Right Arrow 7"/>
          <p:cNvSpPr/>
          <p:nvPr/>
        </p:nvSpPr>
        <p:spPr>
          <a:xfrm>
            <a:off x="4000496" y="5500702"/>
            <a:ext cx="142876"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9" name="Left Arrow 8"/>
          <p:cNvSpPr/>
          <p:nvPr/>
        </p:nvSpPr>
        <p:spPr>
          <a:xfrm>
            <a:off x="5500694" y="2071678"/>
            <a:ext cx="214314" cy="14287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of vibration</a:t>
            </a:r>
            <a:endParaRPr lang="en-MY" dirty="0"/>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505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71538" y="1722668"/>
            <a:ext cx="2357454" cy="1277704"/>
          </a:xfrm>
          <a:prstGeom prst="rect">
            <a:avLst/>
          </a:prstGeom>
          <a:noFill/>
        </p:spPr>
      </p:pic>
      <p:sp>
        <p:nvSpPr>
          <p:cNvPr id="450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505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43042" y="3143248"/>
            <a:ext cx="5163019" cy="1071570"/>
          </a:xfrm>
          <a:prstGeom prst="rect">
            <a:avLst/>
          </a:prstGeom>
          <a:noFill/>
        </p:spPr>
      </p:pic>
      <p:sp>
        <p:nvSpPr>
          <p:cNvPr id="450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506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357289" y="4714884"/>
            <a:ext cx="5167349" cy="500066"/>
          </a:xfrm>
          <a:prstGeom prst="rect">
            <a:avLst/>
          </a:prstGeom>
          <a:noFill/>
        </p:spPr>
      </p:pic>
      <p:sp>
        <p:nvSpPr>
          <p:cNvPr id="4506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506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142976" y="5357826"/>
            <a:ext cx="571504" cy="359231"/>
          </a:xfrm>
          <a:prstGeom prst="rect">
            <a:avLst/>
          </a:prstGeom>
          <a:noFill/>
        </p:spPr>
      </p:pic>
      <p:sp>
        <p:nvSpPr>
          <p:cNvPr id="4506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5065"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285852" y="5929330"/>
            <a:ext cx="428628" cy="329714"/>
          </a:xfrm>
          <a:prstGeom prst="rect">
            <a:avLst/>
          </a:prstGeom>
          <a:noFill/>
        </p:spPr>
      </p:pic>
      <p:sp>
        <p:nvSpPr>
          <p:cNvPr id="14" name="TextBox 13"/>
          <p:cNvSpPr txBox="1"/>
          <p:nvPr/>
        </p:nvSpPr>
        <p:spPr>
          <a:xfrm>
            <a:off x="1714480" y="5286388"/>
            <a:ext cx="7143800" cy="646331"/>
          </a:xfrm>
          <a:prstGeom prst="rect">
            <a:avLst/>
          </a:prstGeom>
          <a:noFill/>
        </p:spPr>
        <p:txBody>
          <a:bodyPr wrap="square" rtlCol="0">
            <a:spAutoFit/>
          </a:bodyPr>
          <a:lstStyle/>
          <a:p>
            <a:r>
              <a:rPr lang="en-US" dirty="0" smtClean="0"/>
              <a:t>The </a:t>
            </a:r>
            <a:r>
              <a:rPr lang="en-US" i="1" dirty="0" err="1" smtClean="0"/>
              <a:t>i</a:t>
            </a:r>
            <a:r>
              <a:rPr lang="en-US" dirty="0" err="1" smtClean="0"/>
              <a:t>th</a:t>
            </a:r>
            <a:r>
              <a:rPr lang="en-US" dirty="0" smtClean="0"/>
              <a:t> frequency-weight,  RMS acceleration component with duration </a:t>
            </a:r>
            <a:endParaRPr lang="en-MY" dirty="0"/>
          </a:p>
        </p:txBody>
      </p:sp>
      <p:sp>
        <p:nvSpPr>
          <p:cNvPr id="4506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5067"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714612" y="5572140"/>
            <a:ext cx="214314" cy="357190"/>
          </a:xfrm>
          <a:prstGeom prst="rect">
            <a:avLst/>
          </a:prstGeom>
          <a:noFill/>
        </p:spPr>
      </p:pic>
      <p:sp>
        <p:nvSpPr>
          <p:cNvPr id="17" name="TextBox 16"/>
          <p:cNvSpPr txBox="1"/>
          <p:nvPr/>
        </p:nvSpPr>
        <p:spPr>
          <a:xfrm>
            <a:off x="1785918" y="5885188"/>
            <a:ext cx="3929090" cy="369332"/>
          </a:xfrm>
          <a:prstGeom prst="rect">
            <a:avLst/>
          </a:prstGeom>
          <a:noFill/>
        </p:spPr>
        <p:txBody>
          <a:bodyPr wrap="square" rtlCol="0">
            <a:spAutoFit/>
          </a:bodyPr>
          <a:lstStyle/>
          <a:p>
            <a:r>
              <a:rPr lang="en-US" dirty="0" smtClean="0"/>
              <a:t>The component (direction </a:t>
            </a:r>
            <a:r>
              <a:rPr lang="en-US" i="1" dirty="0" smtClean="0"/>
              <a:t>x</a:t>
            </a:r>
            <a:r>
              <a:rPr lang="en-US" dirty="0" smtClean="0"/>
              <a:t>, </a:t>
            </a:r>
            <a:r>
              <a:rPr lang="en-US" i="1" dirty="0" smtClean="0"/>
              <a:t>y</a:t>
            </a:r>
            <a:r>
              <a:rPr lang="en-US" dirty="0" smtClean="0"/>
              <a:t>, or </a:t>
            </a:r>
            <a:r>
              <a:rPr lang="en-US" i="1" dirty="0" smtClean="0"/>
              <a:t>z </a:t>
            </a:r>
            <a:r>
              <a:rPr lang="en-US" dirty="0" smtClean="0"/>
              <a:t>) </a:t>
            </a:r>
            <a:endParaRPr lang="en-MY"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a:srcRect/>
          <a:stretch>
            <a:fillRect/>
          </a:stretch>
        </p:blipFill>
        <p:spPr bwMode="auto">
          <a:xfrm>
            <a:off x="350938" y="714356"/>
            <a:ext cx="8572597" cy="5476893"/>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MY"/>
          </a:p>
        </p:txBody>
      </p:sp>
      <p:sp>
        <p:nvSpPr>
          <p:cNvPr id="3" name="Content Placeholder 2"/>
          <p:cNvSpPr>
            <a:spLocks noGrp="1"/>
          </p:cNvSpPr>
          <p:nvPr>
            <p:ph idx="1"/>
          </p:nvPr>
        </p:nvSpPr>
        <p:spPr/>
        <p:txBody>
          <a:bodyPr/>
          <a:lstStyle/>
          <a:p>
            <a:endParaRPr lang="en-MY"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9"/>
          <p:cNvSpPr>
            <a:spLocks noGrp="1" noChangeArrowheads="1"/>
          </p:cNvSpPr>
          <p:nvPr>
            <p:ph type="title"/>
          </p:nvPr>
        </p:nvSpPr>
        <p:spPr>
          <a:xfrm>
            <a:off x="611188" y="188913"/>
            <a:ext cx="7924800" cy="1143000"/>
          </a:xfrm>
        </p:spPr>
        <p:txBody>
          <a:bodyPr/>
          <a:lstStyle/>
          <a:p>
            <a:pPr eaLnBrk="1" hangingPunct="1"/>
            <a:r>
              <a:rPr lang="en-US" dirty="0" smtClean="0"/>
              <a:t>LINGKUNGAN KERJA</a:t>
            </a:r>
          </a:p>
        </p:txBody>
      </p:sp>
      <p:sp>
        <p:nvSpPr>
          <p:cNvPr id="5123" name="Rectangle 10"/>
          <p:cNvSpPr>
            <a:spLocks noGrp="1" noChangeArrowheads="1"/>
          </p:cNvSpPr>
          <p:nvPr>
            <p:ph type="body" idx="1"/>
          </p:nvPr>
        </p:nvSpPr>
        <p:spPr>
          <a:xfrm>
            <a:off x="263525" y="1598613"/>
            <a:ext cx="8124825" cy="4497387"/>
          </a:xfrm>
        </p:spPr>
        <p:txBody>
          <a:bodyPr/>
          <a:lstStyle/>
          <a:p>
            <a:pPr eaLnBrk="1" hangingPunct="1"/>
            <a:r>
              <a:rPr lang="en-US" dirty="0" err="1" smtClean="0"/>
              <a:t>Penginderaan</a:t>
            </a:r>
            <a:endParaRPr lang="en-US" dirty="0" smtClean="0"/>
          </a:p>
          <a:p>
            <a:pPr lvl="1" eaLnBrk="1" hangingPunct="1"/>
            <a:r>
              <a:rPr lang="en-US" dirty="0" err="1" smtClean="0"/>
              <a:t>Indera</a:t>
            </a:r>
            <a:r>
              <a:rPr lang="en-US" dirty="0" smtClean="0"/>
              <a:t> </a:t>
            </a:r>
            <a:r>
              <a:rPr lang="en-US" dirty="0" err="1" smtClean="0"/>
              <a:t>Penglihatan</a:t>
            </a:r>
            <a:endParaRPr lang="en-US" dirty="0" smtClean="0"/>
          </a:p>
          <a:p>
            <a:pPr lvl="1" eaLnBrk="1" hangingPunct="1"/>
            <a:r>
              <a:rPr lang="en-US" dirty="0" err="1" smtClean="0"/>
              <a:t>Indera</a:t>
            </a:r>
            <a:r>
              <a:rPr lang="en-US" dirty="0" smtClean="0"/>
              <a:t> </a:t>
            </a:r>
            <a:r>
              <a:rPr lang="en-US" dirty="0" err="1" smtClean="0"/>
              <a:t>Pendengaran</a:t>
            </a:r>
            <a:endParaRPr lang="en-US" dirty="0" smtClean="0"/>
          </a:p>
          <a:p>
            <a:pPr lvl="1" eaLnBrk="1" hangingPunct="1"/>
            <a:r>
              <a:rPr lang="en-US" dirty="0" err="1" smtClean="0"/>
              <a:t>Indera</a:t>
            </a:r>
            <a:r>
              <a:rPr lang="en-US" dirty="0" smtClean="0"/>
              <a:t> </a:t>
            </a:r>
            <a:r>
              <a:rPr lang="en-US" dirty="0" err="1" smtClean="0"/>
              <a:t>Penciuman</a:t>
            </a:r>
            <a:endParaRPr lang="en-US" dirty="0" smtClean="0"/>
          </a:p>
          <a:p>
            <a:pPr lvl="1" eaLnBrk="1" hangingPunct="1"/>
            <a:r>
              <a:rPr lang="en-US" dirty="0" err="1" smtClean="0"/>
              <a:t>Indera</a:t>
            </a:r>
            <a:r>
              <a:rPr lang="en-US" dirty="0" smtClean="0"/>
              <a:t> </a:t>
            </a:r>
            <a:r>
              <a:rPr lang="en-US" dirty="0" err="1" smtClean="0"/>
              <a:t>Perasa</a:t>
            </a:r>
            <a:endParaRPr lang="en-US" dirty="0" smtClean="0"/>
          </a:p>
          <a:p>
            <a:pPr lvl="1" eaLnBrk="1" hangingPunct="1"/>
            <a:r>
              <a:rPr lang="en-US" dirty="0" err="1" smtClean="0"/>
              <a:t>Indera</a:t>
            </a:r>
            <a:r>
              <a:rPr lang="en-US" dirty="0" smtClean="0"/>
              <a:t> </a:t>
            </a:r>
            <a:r>
              <a:rPr lang="en-US" dirty="0" err="1" smtClean="0"/>
              <a:t>Peraba</a:t>
            </a:r>
            <a:endParaRPr lang="en-US" dirty="0"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INDERA PENGLIHATAN</a:t>
            </a:r>
          </a:p>
        </p:txBody>
      </p:sp>
      <p:sp>
        <p:nvSpPr>
          <p:cNvPr id="6147" name="Rectangle 3"/>
          <p:cNvSpPr>
            <a:spLocks noGrp="1" noChangeArrowheads="1"/>
          </p:cNvSpPr>
          <p:nvPr>
            <p:ph type="body" idx="1"/>
          </p:nvPr>
        </p:nvSpPr>
        <p:spPr>
          <a:xfrm>
            <a:off x="914400" y="1600200"/>
            <a:ext cx="7772400" cy="5257800"/>
          </a:xfrm>
        </p:spPr>
        <p:txBody>
          <a:bodyPr/>
          <a:lstStyle/>
          <a:p>
            <a:pPr eaLnBrk="1" hangingPunct="1"/>
            <a:r>
              <a:rPr lang="en-US" dirty="0" err="1" smtClean="0"/>
              <a:t>Isyarat-isyarat</a:t>
            </a:r>
            <a:r>
              <a:rPr lang="en-US" dirty="0" smtClean="0"/>
              <a:t> </a:t>
            </a:r>
            <a:r>
              <a:rPr lang="en-US" dirty="0" err="1" smtClean="0"/>
              <a:t>dan</a:t>
            </a:r>
            <a:r>
              <a:rPr lang="en-US" dirty="0" smtClean="0"/>
              <a:t> </a:t>
            </a:r>
            <a:r>
              <a:rPr lang="en-US" dirty="0" err="1" smtClean="0"/>
              <a:t>sebagian</a:t>
            </a:r>
            <a:r>
              <a:rPr lang="en-US" dirty="0" smtClean="0"/>
              <a:t> </a:t>
            </a:r>
            <a:r>
              <a:rPr lang="en-US" dirty="0" err="1" smtClean="0"/>
              <a:t>beban</a:t>
            </a:r>
            <a:r>
              <a:rPr lang="en-US" dirty="0" smtClean="0"/>
              <a:t> </a:t>
            </a:r>
            <a:r>
              <a:rPr lang="en-US" dirty="0" err="1" smtClean="0"/>
              <a:t>kerja</a:t>
            </a:r>
            <a:r>
              <a:rPr lang="en-US" dirty="0" smtClean="0"/>
              <a:t> </a:t>
            </a:r>
            <a:r>
              <a:rPr lang="en-US" dirty="0" err="1" smtClean="0"/>
              <a:t>ditangkap</a:t>
            </a:r>
            <a:r>
              <a:rPr lang="en-US" dirty="0" smtClean="0"/>
              <a:t> </a:t>
            </a:r>
            <a:r>
              <a:rPr lang="en-US" dirty="0" err="1" smtClean="0"/>
              <a:t>oleh</a:t>
            </a:r>
            <a:r>
              <a:rPr lang="en-US" dirty="0" smtClean="0"/>
              <a:t> </a:t>
            </a:r>
            <a:r>
              <a:rPr lang="en-US" dirty="0" err="1" smtClean="0"/>
              <a:t>mata</a:t>
            </a:r>
            <a:endParaRPr lang="en-US" dirty="0" smtClean="0"/>
          </a:p>
          <a:p>
            <a:pPr eaLnBrk="1" hangingPunct="1"/>
            <a:r>
              <a:rPr lang="en-US" dirty="0" err="1" smtClean="0"/>
              <a:t>Sifat</a:t>
            </a:r>
            <a:r>
              <a:rPr lang="en-US" dirty="0" smtClean="0"/>
              <a:t> </a:t>
            </a:r>
            <a:r>
              <a:rPr lang="en-US" dirty="0" err="1" smtClean="0"/>
              <a:t>kritikal</a:t>
            </a:r>
            <a:r>
              <a:rPr lang="en-US" dirty="0" smtClean="0"/>
              <a:t> </a:t>
            </a:r>
            <a:r>
              <a:rPr lang="en-US" dirty="0" err="1" smtClean="0"/>
              <a:t>mata</a:t>
            </a:r>
            <a:endParaRPr lang="en-US" dirty="0" smtClean="0"/>
          </a:p>
          <a:p>
            <a:pPr lvl="1" eaLnBrk="1" hangingPunct="1"/>
            <a:r>
              <a:rPr lang="en-US" dirty="0" err="1" smtClean="0"/>
              <a:t>Mudah</a:t>
            </a:r>
            <a:r>
              <a:rPr lang="en-US" dirty="0" smtClean="0"/>
              <a:t> </a:t>
            </a:r>
            <a:r>
              <a:rPr lang="en-US" dirty="0" err="1" smtClean="0"/>
              <a:t>lelah</a:t>
            </a:r>
            <a:endParaRPr lang="en-US" dirty="0" smtClean="0"/>
          </a:p>
          <a:p>
            <a:pPr lvl="1" eaLnBrk="1" hangingPunct="1"/>
            <a:r>
              <a:rPr lang="en-US" dirty="0" err="1" smtClean="0"/>
              <a:t>Berpengaruh</a:t>
            </a:r>
            <a:r>
              <a:rPr lang="en-US" dirty="0" smtClean="0"/>
              <a:t> </a:t>
            </a:r>
            <a:r>
              <a:rPr lang="en-US" dirty="0" err="1" smtClean="0"/>
              <a:t>pada</a:t>
            </a:r>
            <a:r>
              <a:rPr lang="en-US" dirty="0" smtClean="0"/>
              <a:t> </a:t>
            </a:r>
            <a:r>
              <a:rPr lang="en-US" dirty="0" err="1" smtClean="0"/>
              <a:t>tubuh</a:t>
            </a:r>
            <a:r>
              <a:rPr lang="en-US" dirty="0" smtClean="0"/>
              <a:t> </a:t>
            </a:r>
            <a:r>
              <a:rPr lang="en-US" dirty="0" err="1" smtClean="0"/>
              <a:t>secara</a:t>
            </a:r>
            <a:r>
              <a:rPr lang="en-US" dirty="0" smtClean="0"/>
              <a:t> </a:t>
            </a:r>
            <a:r>
              <a:rPr lang="en-US" dirty="0" err="1" smtClean="0"/>
              <a:t>keseluruhan</a:t>
            </a:r>
            <a:endParaRPr lang="en-US" dirty="0" smtClean="0"/>
          </a:p>
        </p:txBody>
      </p:sp>
      <p:pic>
        <p:nvPicPr>
          <p:cNvPr id="17409" name="Picture 1"/>
          <p:cNvPicPr>
            <a:picLocks noChangeAspect="1" noChangeArrowheads="1"/>
          </p:cNvPicPr>
          <p:nvPr/>
        </p:nvPicPr>
        <p:blipFill>
          <a:blip r:embed="rId2"/>
          <a:srcRect/>
          <a:stretch>
            <a:fillRect/>
          </a:stretch>
        </p:blipFill>
        <p:spPr bwMode="auto">
          <a:xfrm>
            <a:off x="357158" y="4071942"/>
            <a:ext cx="3923507" cy="2528888"/>
          </a:xfrm>
          <a:prstGeom prst="rect">
            <a:avLst/>
          </a:prstGeom>
          <a:noFill/>
          <a:ln w="9525">
            <a:noFill/>
            <a:miter lim="800000"/>
            <a:headEnd/>
            <a:tailEnd/>
          </a:ln>
          <a:effectLst/>
        </p:spPr>
      </p:pic>
      <p:pic>
        <p:nvPicPr>
          <p:cNvPr id="17410" name="Picture 2"/>
          <p:cNvPicPr>
            <a:picLocks noChangeAspect="1" noChangeArrowheads="1"/>
          </p:cNvPicPr>
          <p:nvPr/>
        </p:nvPicPr>
        <p:blipFill>
          <a:blip r:embed="rId3"/>
          <a:srcRect/>
          <a:stretch>
            <a:fillRect/>
          </a:stretch>
        </p:blipFill>
        <p:spPr bwMode="auto">
          <a:xfrm>
            <a:off x="4929190" y="4071942"/>
            <a:ext cx="3817936" cy="262393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Indera Penglihatan</a:t>
            </a:r>
          </a:p>
        </p:txBody>
      </p:sp>
      <p:sp>
        <p:nvSpPr>
          <p:cNvPr id="7171" name="Rectangle 3"/>
          <p:cNvSpPr>
            <a:spLocks noGrp="1" noChangeArrowheads="1"/>
          </p:cNvSpPr>
          <p:nvPr>
            <p:ph type="body" idx="1"/>
          </p:nvPr>
        </p:nvSpPr>
        <p:spPr/>
        <p:txBody>
          <a:bodyPr/>
          <a:lstStyle/>
          <a:p>
            <a:pPr eaLnBrk="1" hangingPunct="1"/>
            <a:r>
              <a:rPr lang="en-US" smtClean="0"/>
              <a:t>Yang Perlu diperhatikan</a:t>
            </a:r>
          </a:p>
          <a:p>
            <a:pPr lvl="1" eaLnBrk="1" hangingPunct="1"/>
            <a:r>
              <a:rPr lang="en-US" smtClean="0"/>
              <a:t>Pencahayaan</a:t>
            </a:r>
          </a:p>
          <a:p>
            <a:pPr lvl="1" eaLnBrk="1" hangingPunct="1"/>
            <a:r>
              <a:rPr lang="en-US" smtClean="0"/>
              <a:t>Derau Pandang</a:t>
            </a:r>
          </a:p>
          <a:p>
            <a:pPr lvl="1" eaLnBrk="1" hangingPunct="1"/>
            <a:r>
              <a:rPr lang="en-US" smtClean="0"/>
              <a:t>Warna</a:t>
            </a:r>
          </a:p>
          <a:p>
            <a:pPr lvl="1" eaLnBrk="1" hangingPunct="1"/>
            <a:r>
              <a:rPr lang="en-US" smtClean="0"/>
              <a:t>Konsentrasi Pandang</a:t>
            </a:r>
          </a:p>
          <a:p>
            <a:pPr lvl="1" eaLnBrk="1" hangingPunct="1"/>
            <a:r>
              <a:rPr lang="en-US" smtClean="0"/>
              <a:t>Gerakan Bola Mata</a:t>
            </a:r>
          </a:p>
          <a:p>
            <a:pPr lvl="1" eaLnBrk="1" hangingPunct="1">
              <a:buFont typeface="Wingdings" pitchFamily="2" charset="2"/>
              <a:buNone/>
            </a:pPr>
            <a:endParaRPr lang="en-US" smtClean="0"/>
          </a:p>
          <a:p>
            <a:pPr eaLnBrk="1" hangingPunct="1"/>
            <a:endParaRPr lang="en-US"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Indera Penglihatan</a:t>
            </a:r>
          </a:p>
        </p:txBody>
      </p:sp>
      <p:sp>
        <p:nvSpPr>
          <p:cNvPr id="8195" name="Rectangle 3"/>
          <p:cNvSpPr>
            <a:spLocks noGrp="1" noChangeArrowheads="1"/>
          </p:cNvSpPr>
          <p:nvPr>
            <p:ph type="body" idx="1"/>
          </p:nvPr>
        </p:nvSpPr>
        <p:spPr/>
        <p:txBody>
          <a:bodyPr/>
          <a:lstStyle/>
          <a:p>
            <a:pPr eaLnBrk="1" hangingPunct="1"/>
            <a:r>
              <a:rPr lang="en-US" smtClean="0"/>
              <a:t>Kualitas penglihatan</a:t>
            </a:r>
          </a:p>
          <a:p>
            <a:pPr lvl="1" eaLnBrk="1" hangingPunct="1"/>
            <a:r>
              <a:rPr lang="en-US" smtClean="0"/>
              <a:t>Sifat dari cahaya</a:t>
            </a:r>
          </a:p>
          <a:p>
            <a:pPr lvl="1" eaLnBrk="1" hangingPunct="1"/>
            <a:r>
              <a:rPr lang="en-US" smtClean="0"/>
              <a:t>Sifat dari lingkungan</a:t>
            </a:r>
          </a:p>
          <a:p>
            <a:pPr lvl="2" eaLnBrk="1" hangingPunct="1"/>
            <a:r>
              <a:rPr lang="en-US" smtClean="0"/>
              <a:t>Kecerahan</a:t>
            </a:r>
          </a:p>
          <a:p>
            <a:pPr lvl="2" eaLnBrk="1" hangingPunct="1"/>
            <a:r>
              <a:rPr lang="en-US" smtClean="0"/>
              <a:t>Nilai Pantulan</a:t>
            </a:r>
          </a:p>
          <a:p>
            <a:pPr lvl="2" eaLnBrk="1" hangingPunct="1"/>
            <a:r>
              <a:rPr lang="en-US" smtClean="0"/>
              <a:t>Distribusi cahaya</a:t>
            </a:r>
          </a:p>
          <a:p>
            <a:pPr eaLnBrk="1" hangingPunct="1">
              <a:buFont typeface="Wingdings" pitchFamily="2" charset="2"/>
              <a:buNone/>
            </a:pPr>
            <a:endParaRPr lang="en-US"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Indera Penglihatan</a:t>
            </a:r>
          </a:p>
        </p:txBody>
      </p:sp>
      <p:sp>
        <p:nvSpPr>
          <p:cNvPr id="9219" name="Rectangle 3"/>
          <p:cNvSpPr>
            <a:spLocks noGrp="1" noChangeArrowheads="1"/>
          </p:cNvSpPr>
          <p:nvPr>
            <p:ph type="body" idx="1"/>
          </p:nvPr>
        </p:nvSpPr>
        <p:spPr/>
        <p:txBody>
          <a:bodyPr/>
          <a:lstStyle/>
          <a:p>
            <a:pPr eaLnBrk="1" hangingPunct="1">
              <a:lnSpc>
                <a:spcPct val="90000"/>
              </a:lnSpc>
            </a:pPr>
            <a:r>
              <a:rPr lang="en-US" dirty="0" err="1" smtClean="0"/>
              <a:t>Cahaya</a:t>
            </a:r>
            <a:r>
              <a:rPr lang="en-US" dirty="0" smtClean="0"/>
              <a:t> </a:t>
            </a:r>
            <a:r>
              <a:rPr lang="en-US" dirty="0" err="1" smtClean="0"/>
              <a:t>adalah</a:t>
            </a:r>
            <a:r>
              <a:rPr lang="en-US" dirty="0" smtClean="0"/>
              <a:t> </a:t>
            </a:r>
            <a:r>
              <a:rPr lang="en-US" dirty="0" err="1" smtClean="0"/>
              <a:t>pancaran</a:t>
            </a:r>
            <a:r>
              <a:rPr lang="en-US" dirty="0" smtClean="0"/>
              <a:t> </a:t>
            </a:r>
            <a:r>
              <a:rPr lang="en-US" dirty="0" err="1" smtClean="0"/>
              <a:t>energi</a:t>
            </a:r>
            <a:r>
              <a:rPr lang="en-US" dirty="0" smtClean="0"/>
              <a:t> yang </a:t>
            </a:r>
            <a:r>
              <a:rPr lang="en-US" dirty="0" err="1" smtClean="0"/>
              <a:t>mampu</a:t>
            </a:r>
            <a:r>
              <a:rPr lang="en-US" dirty="0" smtClean="0"/>
              <a:t> </a:t>
            </a:r>
            <a:r>
              <a:rPr lang="en-US" dirty="0" err="1" smtClean="0"/>
              <a:t>merangsang</a:t>
            </a:r>
            <a:r>
              <a:rPr lang="en-US" dirty="0" smtClean="0"/>
              <a:t> retina </a:t>
            </a:r>
            <a:r>
              <a:rPr lang="en-US" dirty="0" err="1" smtClean="0"/>
              <a:t>untuk</a:t>
            </a:r>
            <a:r>
              <a:rPr lang="en-US" dirty="0" smtClean="0"/>
              <a:t> </a:t>
            </a:r>
            <a:r>
              <a:rPr lang="en-US" dirty="0" err="1" smtClean="0"/>
              <a:t>mengahsilkan</a:t>
            </a:r>
            <a:r>
              <a:rPr lang="en-US" dirty="0" smtClean="0"/>
              <a:t> </a:t>
            </a:r>
            <a:r>
              <a:rPr lang="en-US" dirty="0" err="1" smtClean="0"/>
              <a:t>perasaan</a:t>
            </a:r>
            <a:r>
              <a:rPr lang="en-US" dirty="0" smtClean="0"/>
              <a:t> </a:t>
            </a:r>
            <a:r>
              <a:rPr lang="en-US" dirty="0" err="1" smtClean="0"/>
              <a:t>pandangan</a:t>
            </a:r>
            <a:endParaRPr lang="en-US" dirty="0" smtClean="0"/>
          </a:p>
          <a:p>
            <a:pPr eaLnBrk="1" hangingPunct="1">
              <a:lnSpc>
                <a:spcPct val="90000"/>
              </a:lnSpc>
            </a:pPr>
            <a:r>
              <a:rPr lang="en-US" dirty="0" err="1" smtClean="0"/>
              <a:t>Ketajaman</a:t>
            </a:r>
            <a:r>
              <a:rPr lang="en-US" dirty="0" smtClean="0"/>
              <a:t> </a:t>
            </a:r>
            <a:r>
              <a:rPr lang="en-US" dirty="0" err="1" smtClean="0"/>
              <a:t>Penglihatan</a:t>
            </a:r>
            <a:endParaRPr lang="en-US" dirty="0" smtClean="0"/>
          </a:p>
          <a:p>
            <a:pPr lvl="1" eaLnBrk="1" hangingPunct="1">
              <a:lnSpc>
                <a:spcPct val="90000"/>
              </a:lnSpc>
            </a:pPr>
            <a:r>
              <a:rPr lang="en-US" dirty="0" smtClean="0"/>
              <a:t>Tingkat </a:t>
            </a:r>
            <a:r>
              <a:rPr lang="en-US" dirty="0" err="1" smtClean="0"/>
              <a:t>Luminansi</a:t>
            </a:r>
            <a:endParaRPr lang="en-US" dirty="0" smtClean="0"/>
          </a:p>
          <a:p>
            <a:pPr lvl="1" eaLnBrk="1" hangingPunct="1">
              <a:lnSpc>
                <a:spcPct val="90000"/>
              </a:lnSpc>
            </a:pPr>
            <a:r>
              <a:rPr lang="en-US" dirty="0" err="1" smtClean="0"/>
              <a:t>Bentuk</a:t>
            </a:r>
            <a:r>
              <a:rPr lang="en-US" dirty="0" smtClean="0"/>
              <a:t> Pupil</a:t>
            </a:r>
          </a:p>
          <a:p>
            <a:pPr lvl="1" eaLnBrk="1" hangingPunct="1">
              <a:lnSpc>
                <a:spcPct val="90000"/>
              </a:lnSpc>
            </a:pPr>
            <a:r>
              <a:rPr lang="en-US" dirty="0" err="1" smtClean="0"/>
              <a:t>Jarak</a:t>
            </a:r>
            <a:r>
              <a:rPr lang="en-US" dirty="0" smtClean="0"/>
              <a:t> Pandang</a:t>
            </a:r>
          </a:p>
          <a:p>
            <a:pPr lvl="1" eaLnBrk="1" hangingPunct="1">
              <a:lnSpc>
                <a:spcPct val="90000"/>
              </a:lnSpc>
            </a:pPr>
            <a:r>
              <a:rPr lang="en-US" dirty="0" err="1" smtClean="0"/>
              <a:t>Lamanya</a:t>
            </a:r>
            <a:r>
              <a:rPr lang="en-US" dirty="0" smtClean="0"/>
              <a:t> </a:t>
            </a:r>
            <a:r>
              <a:rPr lang="en-US" dirty="0" err="1" smtClean="0"/>
              <a:t>Penglihatan</a:t>
            </a:r>
            <a:endParaRPr lang="en-US" dirty="0" smtClean="0"/>
          </a:p>
          <a:p>
            <a:pPr lvl="1" eaLnBrk="1" hangingPunct="1">
              <a:lnSpc>
                <a:spcPct val="90000"/>
              </a:lnSpc>
            </a:pPr>
            <a:r>
              <a:rPr lang="en-US" dirty="0" err="1" smtClean="0"/>
              <a:t>Usia</a:t>
            </a:r>
            <a:endParaRPr lang="en-US" dirty="0" smtClean="0"/>
          </a:p>
          <a:p>
            <a:pPr lvl="1" eaLnBrk="1" hangingPunct="1">
              <a:lnSpc>
                <a:spcPct val="90000"/>
              </a:lnSpc>
            </a:pPr>
            <a:r>
              <a:rPr lang="en-US" dirty="0" err="1" smtClean="0"/>
              <a:t>Kontras</a:t>
            </a:r>
            <a:endParaRPr lang="en-US" dirty="0" smtClean="0"/>
          </a:p>
        </p:txBody>
      </p:sp>
      <p:pic>
        <p:nvPicPr>
          <p:cNvPr id="14337" name="Picture 1"/>
          <p:cNvPicPr>
            <a:picLocks noChangeAspect="1" noChangeArrowheads="1"/>
          </p:cNvPicPr>
          <p:nvPr/>
        </p:nvPicPr>
        <p:blipFill>
          <a:blip r:embed="rId2"/>
          <a:srcRect/>
          <a:stretch>
            <a:fillRect/>
          </a:stretch>
        </p:blipFill>
        <p:spPr bwMode="auto">
          <a:xfrm>
            <a:off x="5929322" y="2428868"/>
            <a:ext cx="2786082" cy="42205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srcRect/>
          <a:stretch>
            <a:fillRect/>
          </a:stretch>
        </p:blipFill>
        <p:spPr bwMode="auto">
          <a:xfrm>
            <a:off x="1238250" y="476250"/>
            <a:ext cx="6665913" cy="5905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Pengendalian cahaya</a:t>
            </a:r>
          </a:p>
        </p:txBody>
      </p:sp>
      <p:sp>
        <p:nvSpPr>
          <p:cNvPr id="10243"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Reflection</a:t>
            </a:r>
          </a:p>
          <a:p>
            <a:pPr marL="533400" indent="-533400" eaLnBrk="1" hangingPunct="1">
              <a:buFont typeface="Wingdings" pitchFamily="2" charset="2"/>
              <a:buAutoNum type="arabicPeriod"/>
            </a:pPr>
            <a:r>
              <a:rPr lang="en-US" smtClean="0"/>
              <a:t>Refraction</a:t>
            </a:r>
          </a:p>
          <a:p>
            <a:pPr marL="533400" indent="-533400" eaLnBrk="1" hangingPunct="1">
              <a:buFont typeface="Wingdings" pitchFamily="2" charset="2"/>
              <a:buAutoNum type="arabicPeriod"/>
            </a:pPr>
            <a:r>
              <a:rPr lang="en-US" smtClean="0"/>
              <a:t>Polarization</a:t>
            </a:r>
          </a:p>
          <a:p>
            <a:pPr marL="533400" indent="-533400" eaLnBrk="1" hangingPunct="1">
              <a:buFont typeface="Wingdings" pitchFamily="2" charset="2"/>
              <a:buAutoNum type="arabicPeriod"/>
            </a:pPr>
            <a:r>
              <a:rPr lang="en-US" smtClean="0"/>
              <a:t>Diffraction</a:t>
            </a:r>
          </a:p>
          <a:p>
            <a:pPr marL="533400" indent="-533400" eaLnBrk="1" hangingPunct="1">
              <a:buFont typeface="Wingdings" pitchFamily="2" charset="2"/>
              <a:buAutoNum type="arabicPeriod"/>
            </a:pPr>
            <a:r>
              <a:rPr lang="en-US" smtClean="0"/>
              <a:t>Diffusion</a:t>
            </a:r>
          </a:p>
          <a:p>
            <a:pPr marL="533400" indent="-533400" eaLnBrk="1" hangingPunct="1">
              <a:buFont typeface="Wingdings" pitchFamily="2" charset="2"/>
              <a:buAutoNum type="arabicPeriod"/>
            </a:pPr>
            <a:r>
              <a:rPr lang="en-US" smtClean="0"/>
              <a:t>Absortion</a:t>
            </a:r>
          </a:p>
          <a:p>
            <a:pPr marL="533400" indent="-533400" eaLnBrk="1" hangingPunct="1">
              <a:buFont typeface="Wingdings" pitchFamily="2" charset="2"/>
              <a:buAutoNum type="arabicPeriod"/>
            </a:pPr>
            <a:r>
              <a:rPr lang="en-US" smtClean="0"/>
              <a:t>Transmission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smtClean="0"/>
              <a:t>Reflection</a:t>
            </a:r>
          </a:p>
        </p:txBody>
      </p:sp>
      <p:pic>
        <p:nvPicPr>
          <p:cNvPr id="11267" name="Picture 7" descr="reflection"/>
          <p:cNvPicPr>
            <a:picLocks noGrp="1" noChangeAspect="1" noChangeArrowheads="1"/>
          </p:cNvPicPr>
          <p:nvPr>
            <p:ph sz="half" idx="1"/>
          </p:nvPr>
        </p:nvPicPr>
        <p:blipFill>
          <a:blip r:embed="rId2"/>
          <a:srcRect/>
          <a:stretch>
            <a:fillRect/>
          </a:stretch>
        </p:blipFill>
        <p:spPr>
          <a:xfrm>
            <a:off x="1117600" y="2133600"/>
            <a:ext cx="3402013" cy="3240088"/>
          </a:xfrm>
          <a:noFill/>
        </p:spPr>
      </p:pic>
      <p:pic>
        <p:nvPicPr>
          <p:cNvPr id="11268" name="Picture 10" descr="spread reflection2"/>
          <p:cNvPicPr>
            <a:picLocks noGrp="1" noChangeAspect="1" noChangeArrowheads="1"/>
          </p:cNvPicPr>
          <p:nvPr>
            <p:ph sz="half" idx="2"/>
          </p:nvPr>
        </p:nvPicPr>
        <p:blipFill>
          <a:blip r:embed="rId3"/>
          <a:srcRect/>
          <a:stretch>
            <a:fillRect/>
          </a:stretch>
        </p:blipFill>
        <p:spPr>
          <a:xfrm>
            <a:off x="5080000" y="2205038"/>
            <a:ext cx="3402013" cy="3095625"/>
          </a:xfr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1"/>
          <p:cNvSpPr>
            <a:spLocks noGrp="1" noChangeArrowheads="1"/>
          </p:cNvSpPr>
          <p:nvPr>
            <p:ph type="title"/>
          </p:nvPr>
        </p:nvSpPr>
        <p:spPr/>
        <p:txBody>
          <a:bodyPr/>
          <a:lstStyle/>
          <a:p>
            <a:pPr eaLnBrk="1" hangingPunct="1"/>
            <a:r>
              <a:rPr lang="en-US" smtClean="0"/>
              <a:t>Polarization</a:t>
            </a:r>
          </a:p>
        </p:txBody>
      </p:sp>
      <p:pic>
        <p:nvPicPr>
          <p:cNvPr id="12291" name="Picture 7" descr="polarisasi"/>
          <p:cNvPicPr>
            <a:picLocks noGrp="1" noChangeAspect="1" noChangeArrowheads="1"/>
          </p:cNvPicPr>
          <p:nvPr>
            <p:ph sz="half" idx="2"/>
          </p:nvPr>
        </p:nvPicPr>
        <p:blipFill>
          <a:blip r:embed="rId2"/>
          <a:srcRect/>
          <a:stretch>
            <a:fillRect/>
          </a:stretch>
        </p:blipFill>
        <p:spPr>
          <a:xfrm>
            <a:off x="5526088" y="2762250"/>
            <a:ext cx="2511425" cy="2206625"/>
          </a:xfrm>
          <a:noFill/>
        </p:spPr>
      </p:pic>
      <p:pic>
        <p:nvPicPr>
          <p:cNvPr id="12292" name="Picture 10" descr="proses polarisasi"/>
          <p:cNvPicPr>
            <a:picLocks noGrp="1" noChangeAspect="1" noChangeArrowheads="1"/>
          </p:cNvPicPr>
          <p:nvPr>
            <p:ph sz="half" idx="1"/>
          </p:nvPr>
        </p:nvPicPr>
        <p:blipFill>
          <a:blip r:embed="rId3"/>
          <a:srcRect/>
          <a:stretch>
            <a:fillRect/>
          </a:stretch>
        </p:blipFill>
        <p:spPr>
          <a:xfrm>
            <a:off x="900113" y="2852738"/>
            <a:ext cx="3810000" cy="2371725"/>
          </a:xfr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p:txBody>
          <a:bodyPr/>
          <a:lstStyle/>
          <a:p>
            <a:pPr eaLnBrk="1" hangingPunct="1"/>
            <a:endParaRPr lang="id-ID" smtClean="0"/>
          </a:p>
        </p:txBody>
      </p:sp>
      <p:sp>
        <p:nvSpPr>
          <p:cNvPr id="13315" name="Rectangle 5"/>
          <p:cNvSpPr>
            <a:spLocks noGrp="1" noChangeArrowheads="1"/>
          </p:cNvSpPr>
          <p:nvPr>
            <p:ph type="body" sz="half" idx="1"/>
          </p:nvPr>
        </p:nvSpPr>
        <p:spPr/>
        <p:txBody>
          <a:bodyPr/>
          <a:lstStyle/>
          <a:p>
            <a:pPr marL="457200" indent="-457200" eaLnBrk="1" hangingPunct="1">
              <a:buFont typeface="Wingdings" pitchFamily="2" charset="2"/>
              <a:buNone/>
            </a:pPr>
            <a:r>
              <a:rPr lang="en-US" sz="2400" smtClean="0"/>
              <a:t>Refraction</a:t>
            </a:r>
          </a:p>
          <a:p>
            <a:pPr marL="457200" indent="-457200" eaLnBrk="1" hangingPunct="1">
              <a:buFont typeface="Wingdings" pitchFamily="2" charset="2"/>
              <a:buNone/>
            </a:pPr>
            <a:endParaRPr lang="en-US" sz="2400" smtClean="0"/>
          </a:p>
          <a:p>
            <a:pPr marL="457200" indent="-457200" eaLnBrk="1" hangingPunct="1"/>
            <a:endParaRPr lang="en-US" sz="2400" smtClean="0"/>
          </a:p>
        </p:txBody>
      </p:sp>
      <p:sp>
        <p:nvSpPr>
          <p:cNvPr id="13316" name="Rectangle 6"/>
          <p:cNvSpPr>
            <a:spLocks noGrp="1" noChangeArrowheads="1"/>
          </p:cNvSpPr>
          <p:nvPr>
            <p:ph type="body" sz="half" idx="2"/>
          </p:nvPr>
        </p:nvSpPr>
        <p:spPr>
          <a:xfrm>
            <a:off x="4787900" y="1557338"/>
            <a:ext cx="3810000" cy="4530725"/>
          </a:xfrm>
        </p:spPr>
        <p:txBody>
          <a:bodyPr/>
          <a:lstStyle/>
          <a:p>
            <a:pPr marL="457200" indent="-457200" eaLnBrk="1" hangingPunct="1">
              <a:buFont typeface="Wingdings" pitchFamily="2" charset="2"/>
              <a:buNone/>
            </a:pPr>
            <a:r>
              <a:rPr lang="en-US" sz="2400" smtClean="0"/>
              <a:t>Transmission</a:t>
            </a:r>
          </a:p>
          <a:p>
            <a:pPr marL="457200" indent="-457200" eaLnBrk="1" hangingPunct="1"/>
            <a:endParaRPr lang="en-US" sz="2400" smtClean="0"/>
          </a:p>
        </p:txBody>
      </p:sp>
      <p:pic>
        <p:nvPicPr>
          <p:cNvPr id="13317" name="Picture 7" descr="refraction"/>
          <p:cNvPicPr>
            <a:picLocks noChangeAspect="1" noChangeArrowheads="1"/>
          </p:cNvPicPr>
          <p:nvPr/>
        </p:nvPicPr>
        <p:blipFill>
          <a:blip r:embed="rId2"/>
          <a:srcRect/>
          <a:stretch>
            <a:fillRect/>
          </a:stretch>
        </p:blipFill>
        <p:spPr bwMode="auto">
          <a:xfrm>
            <a:off x="971550" y="2205038"/>
            <a:ext cx="3240088" cy="2808287"/>
          </a:xfrm>
          <a:prstGeom prst="rect">
            <a:avLst/>
          </a:prstGeom>
          <a:noFill/>
          <a:ln w="9525">
            <a:noFill/>
            <a:miter lim="800000"/>
            <a:headEnd/>
            <a:tailEnd/>
          </a:ln>
        </p:spPr>
      </p:pic>
      <p:pic>
        <p:nvPicPr>
          <p:cNvPr id="13318" name="Picture 9" descr="transmisi"/>
          <p:cNvPicPr>
            <a:picLocks noChangeAspect="1" noChangeArrowheads="1"/>
          </p:cNvPicPr>
          <p:nvPr/>
        </p:nvPicPr>
        <p:blipFill>
          <a:blip r:embed="rId3"/>
          <a:srcRect/>
          <a:stretch>
            <a:fillRect/>
          </a:stretch>
        </p:blipFill>
        <p:spPr bwMode="auto">
          <a:xfrm>
            <a:off x="5219700" y="2205038"/>
            <a:ext cx="3024188"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endParaRPr lang="id-ID" smtClean="0"/>
          </a:p>
        </p:txBody>
      </p:sp>
      <p:sp>
        <p:nvSpPr>
          <p:cNvPr id="14339" name="Rectangle 5"/>
          <p:cNvSpPr>
            <a:spLocks noGrp="1" noChangeArrowheads="1"/>
          </p:cNvSpPr>
          <p:nvPr>
            <p:ph type="body" sz="half" idx="1"/>
          </p:nvPr>
        </p:nvSpPr>
        <p:spPr/>
        <p:txBody>
          <a:bodyPr/>
          <a:lstStyle/>
          <a:p>
            <a:pPr marL="457200" indent="-457200" eaLnBrk="1" hangingPunct="1">
              <a:buFont typeface="Wingdings" pitchFamily="2" charset="2"/>
              <a:buNone/>
            </a:pPr>
            <a:r>
              <a:rPr lang="en-US" sz="2400" smtClean="0"/>
              <a:t>Diffraction</a:t>
            </a:r>
          </a:p>
          <a:p>
            <a:pPr marL="457200" indent="-457200" eaLnBrk="1" hangingPunct="1">
              <a:buFont typeface="Wingdings" pitchFamily="2" charset="2"/>
              <a:buNone/>
            </a:pPr>
            <a:endParaRPr lang="en-US" sz="2400" smtClean="0"/>
          </a:p>
          <a:p>
            <a:pPr marL="457200" indent="-457200" eaLnBrk="1" hangingPunct="1"/>
            <a:endParaRPr lang="en-US" sz="2400" smtClean="0"/>
          </a:p>
        </p:txBody>
      </p:sp>
      <p:sp>
        <p:nvSpPr>
          <p:cNvPr id="14340" name="Rectangle 6"/>
          <p:cNvSpPr>
            <a:spLocks noGrp="1" noChangeArrowheads="1"/>
          </p:cNvSpPr>
          <p:nvPr>
            <p:ph type="body" sz="half" idx="2"/>
          </p:nvPr>
        </p:nvSpPr>
        <p:spPr/>
        <p:txBody>
          <a:bodyPr/>
          <a:lstStyle/>
          <a:p>
            <a:pPr marL="457200" indent="-457200" eaLnBrk="1" hangingPunct="1">
              <a:buFont typeface="Wingdings" pitchFamily="2" charset="2"/>
              <a:buNone/>
            </a:pPr>
            <a:r>
              <a:rPr lang="en-US" sz="2400" smtClean="0"/>
              <a:t>Diffusion</a:t>
            </a:r>
          </a:p>
          <a:p>
            <a:pPr marL="457200" indent="-457200" eaLnBrk="1" hangingPunct="1">
              <a:buFont typeface="Wingdings" pitchFamily="2" charset="2"/>
              <a:buNone/>
            </a:pPr>
            <a:endParaRPr lang="en-US" sz="2400" smtClean="0"/>
          </a:p>
        </p:txBody>
      </p:sp>
      <p:pic>
        <p:nvPicPr>
          <p:cNvPr id="14341" name="Picture 7" descr="diffraction"/>
          <p:cNvPicPr>
            <a:picLocks noChangeAspect="1" noChangeArrowheads="1"/>
          </p:cNvPicPr>
          <p:nvPr/>
        </p:nvPicPr>
        <p:blipFill>
          <a:blip r:embed="rId2"/>
          <a:srcRect/>
          <a:stretch>
            <a:fillRect/>
          </a:stretch>
        </p:blipFill>
        <p:spPr bwMode="auto">
          <a:xfrm>
            <a:off x="755650" y="2133600"/>
            <a:ext cx="3168650" cy="3024188"/>
          </a:xfrm>
          <a:prstGeom prst="rect">
            <a:avLst/>
          </a:prstGeom>
          <a:noFill/>
          <a:ln w="9525">
            <a:noFill/>
            <a:miter lim="800000"/>
            <a:headEnd/>
            <a:tailEnd/>
          </a:ln>
        </p:spPr>
      </p:pic>
      <p:pic>
        <p:nvPicPr>
          <p:cNvPr id="14342" name="Picture 8" descr="diffusion"/>
          <p:cNvPicPr>
            <a:picLocks noChangeAspect="1" noChangeArrowheads="1"/>
          </p:cNvPicPr>
          <p:nvPr/>
        </p:nvPicPr>
        <p:blipFill>
          <a:blip r:embed="rId3"/>
          <a:srcRect/>
          <a:stretch>
            <a:fillRect/>
          </a:stretch>
        </p:blipFill>
        <p:spPr bwMode="auto">
          <a:xfrm>
            <a:off x="4572000" y="2276475"/>
            <a:ext cx="3671888" cy="259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800" smtClean="0"/>
              <a:t>Tiga Aspek cahaya yang relevan dengan ilmu ergonomi</a:t>
            </a:r>
          </a:p>
        </p:txBody>
      </p:sp>
      <p:sp>
        <p:nvSpPr>
          <p:cNvPr id="15363"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z="2400" smtClean="0"/>
              <a:t>Iluminasi didefinisikan sebagai jumlah cahaya yang jatuh pada suatu permukaan (satuan lux)</a:t>
            </a:r>
          </a:p>
          <a:p>
            <a:pPr marL="533400" indent="-533400" eaLnBrk="1" hangingPunct="1">
              <a:buFont typeface="Wingdings" pitchFamily="2" charset="2"/>
              <a:buAutoNum type="arabicPeriod"/>
            </a:pPr>
            <a:r>
              <a:rPr lang="en-US" sz="2400" smtClean="0"/>
              <a:t>Luminansi adalah jumlah cahaya yang dipancarkan dalam arah tertentu oleh sumber cahaya ( ukuran sebuah permukaan yang memancarkan sinar atau yang memantulkan sinar dari sumber cahaya) (cd/m</a:t>
            </a:r>
            <a:r>
              <a:rPr lang="en-US" sz="2400" baseline="30000" smtClean="0"/>
              <a:t>2</a:t>
            </a:r>
            <a:r>
              <a:rPr lang="en-US" sz="2400" smtClean="0"/>
              <a:t>)</a:t>
            </a:r>
          </a:p>
          <a:p>
            <a:pPr marL="533400" indent="-533400" eaLnBrk="1" hangingPunct="1">
              <a:buFont typeface="Wingdings" pitchFamily="2" charset="2"/>
              <a:buAutoNum type="arabicPeriod"/>
            </a:pPr>
            <a:r>
              <a:rPr lang="en-US" sz="2400" smtClean="0"/>
              <a:t>Reflektansi adalah rasio cahaya yang dipantulkan dari permukaan difusi dan cahaya yang dihasilkan sumber cahaya</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Cara Pengaturan cahaya</a:t>
            </a:r>
          </a:p>
        </p:txBody>
      </p:sp>
      <p:sp>
        <p:nvSpPr>
          <p:cNvPr id="16387" name="Rectangle 3"/>
          <p:cNvSpPr>
            <a:spLocks noGrp="1" noChangeArrowheads="1"/>
          </p:cNvSpPr>
          <p:nvPr>
            <p:ph type="body" idx="1"/>
          </p:nvPr>
        </p:nvSpPr>
        <p:spPr/>
        <p:txBody>
          <a:bodyPr/>
          <a:lstStyle/>
          <a:p>
            <a:pPr marL="533400" indent="-533400" eaLnBrk="1" hangingPunct="1">
              <a:lnSpc>
                <a:spcPct val="90000"/>
              </a:lnSpc>
              <a:buFont typeface="Wingdings" pitchFamily="2" charset="2"/>
              <a:buAutoNum type="arabicPeriod"/>
            </a:pPr>
            <a:r>
              <a:rPr lang="en-US" sz="2000" smtClean="0"/>
              <a:t>Pencahayaan langsung : Semua cahaya langsung (90-100 %) diarahkan pada permukaan yang diterangi, sedangkan 0-10% keatas. </a:t>
            </a:r>
          </a:p>
          <a:p>
            <a:pPr marL="533400" indent="-533400" eaLnBrk="1" hangingPunct="1">
              <a:lnSpc>
                <a:spcPct val="90000"/>
              </a:lnSpc>
              <a:buFont typeface="Wingdings" pitchFamily="2" charset="2"/>
              <a:buAutoNum type="arabicPeriod"/>
            </a:pPr>
            <a:r>
              <a:rPr lang="en-US" sz="2000" smtClean="0"/>
              <a:t>Pencahayaan semi langsung : cahaya sekitar 60 – 90 % kearah bidang yang dierangi, selebihnya dipantulkan ke langit-langit dan dinding.</a:t>
            </a:r>
          </a:p>
          <a:p>
            <a:pPr marL="533400" indent="-533400" eaLnBrk="1" hangingPunct="1">
              <a:lnSpc>
                <a:spcPct val="90000"/>
              </a:lnSpc>
              <a:buFont typeface="Wingdings" pitchFamily="2" charset="2"/>
              <a:buAutoNum type="arabicPeriod"/>
            </a:pPr>
            <a:r>
              <a:rPr lang="en-US" sz="2000" smtClean="0"/>
              <a:t>Pencahayaan tak langsung : Sekitar 90-100 % cahaya diarahkan keatas untuk dipantulkan untuk menerangi seluruh ruangan, 0 – 10% untuk menerangi permukaan.</a:t>
            </a:r>
          </a:p>
          <a:p>
            <a:pPr marL="533400" indent="-533400" eaLnBrk="1" hangingPunct="1">
              <a:lnSpc>
                <a:spcPct val="90000"/>
              </a:lnSpc>
              <a:buFont typeface="Wingdings" pitchFamily="2" charset="2"/>
              <a:buAutoNum type="arabicPeriod"/>
            </a:pPr>
            <a:r>
              <a:rPr lang="en-US" sz="2000" smtClean="0"/>
              <a:t>Pencahayaan semi tak langsung : sekitar 60-90% cahaya diarahkan keatas, dan 10-40% kearah bawah.</a:t>
            </a:r>
          </a:p>
          <a:p>
            <a:pPr marL="533400" indent="-533400" eaLnBrk="1" hangingPunct="1">
              <a:lnSpc>
                <a:spcPct val="90000"/>
              </a:lnSpc>
              <a:buFont typeface="Wingdings" pitchFamily="2" charset="2"/>
              <a:buAutoNum type="arabicPeriod"/>
            </a:pPr>
            <a:r>
              <a:rPr lang="en-US" sz="2000" smtClean="0"/>
              <a:t>Pencahayaan lansung tak langsung : Pengaturan ini disebut dengan penyebaran merata, dimana seluruh cahaya dipancarkan merata keseluruh ruangan.</a:t>
            </a:r>
          </a:p>
          <a:p>
            <a:pPr marL="533400" indent="-533400" eaLnBrk="1" hangingPunct="1">
              <a:lnSpc>
                <a:spcPct val="90000"/>
              </a:lnSpc>
              <a:buFont typeface="Wingdings" pitchFamily="2" charset="2"/>
              <a:buNone/>
            </a:pPr>
            <a:endParaRPr lang="en-US" sz="20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800" smtClean="0"/>
              <a:t>Faktor-faktor yang berpengaruh pada kualitas penglihatan</a:t>
            </a:r>
          </a:p>
        </p:txBody>
      </p:sp>
      <p:sp>
        <p:nvSpPr>
          <p:cNvPr id="17411" name="Rectangle 3"/>
          <p:cNvSpPr>
            <a:spLocks noGrp="1" noChangeArrowheads="1"/>
          </p:cNvSpPr>
          <p:nvPr>
            <p:ph type="body" idx="1"/>
          </p:nvPr>
        </p:nvSpPr>
        <p:spPr/>
        <p:txBody>
          <a:bodyPr/>
          <a:lstStyle/>
          <a:p>
            <a:pPr marL="533400" indent="-533400" eaLnBrk="1" hangingPunct="1">
              <a:lnSpc>
                <a:spcPct val="90000"/>
              </a:lnSpc>
              <a:buFont typeface="Wingdings" pitchFamily="2" charset="2"/>
              <a:buAutoNum type="arabicPeriod"/>
            </a:pPr>
            <a:r>
              <a:rPr lang="en-US" sz="2400" smtClean="0"/>
              <a:t>Sifat cahaya</a:t>
            </a:r>
          </a:p>
          <a:p>
            <a:pPr marL="952500" lvl="1" indent="-495300" eaLnBrk="1" hangingPunct="1">
              <a:lnSpc>
                <a:spcPct val="90000"/>
              </a:lnSpc>
            </a:pPr>
            <a:r>
              <a:rPr lang="en-US" sz="2200" smtClean="0"/>
              <a:t>Kualitas : Ditentukan oleh ada tidaknya kesilauan di tempat kerja.</a:t>
            </a:r>
          </a:p>
          <a:p>
            <a:pPr marL="952500" lvl="1" indent="-495300" eaLnBrk="1" hangingPunct="1">
              <a:lnSpc>
                <a:spcPct val="90000"/>
              </a:lnSpc>
            </a:pPr>
            <a:r>
              <a:rPr lang="en-US" sz="2200" smtClean="0"/>
              <a:t>Kuantitas : Banyaknya cahaya yang jatuh pada permukaan (iluminansi)</a:t>
            </a:r>
          </a:p>
          <a:p>
            <a:pPr marL="533400" indent="-533400" eaLnBrk="1" hangingPunct="1">
              <a:lnSpc>
                <a:spcPct val="90000"/>
              </a:lnSpc>
              <a:buFont typeface="Wingdings" pitchFamily="2" charset="2"/>
              <a:buAutoNum type="arabicPeriod"/>
            </a:pPr>
            <a:r>
              <a:rPr lang="en-US" sz="2400" smtClean="0"/>
              <a:t>Sifat Lingkungan</a:t>
            </a:r>
          </a:p>
          <a:p>
            <a:pPr marL="952500" lvl="1" indent="-495300" eaLnBrk="1" hangingPunct="1">
              <a:lnSpc>
                <a:spcPct val="90000"/>
              </a:lnSpc>
            </a:pPr>
            <a:r>
              <a:rPr lang="en-US" sz="2200" smtClean="0"/>
              <a:t>Brightness rasio : Rasio kecerahan antara obyek dengan latar belakang</a:t>
            </a:r>
          </a:p>
          <a:p>
            <a:pPr marL="952500" lvl="1" indent="-495300" eaLnBrk="1" hangingPunct="1">
              <a:lnSpc>
                <a:spcPct val="90000"/>
              </a:lnSpc>
            </a:pPr>
            <a:r>
              <a:rPr lang="en-US" sz="2200" smtClean="0"/>
              <a:t>Nilai Pantulan : Prosentase cahaya yang dipantulkan oleh dinding, langit-langit lantai dan peralatan</a:t>
            </a:r>
          </a:p>
          <a:p>
            <a:pPr marL="952500" lvl="1" indent="-495300" eaLnBrk="1" hangingPunct="1">
              <a:lnSpc>
                <a:spcPct val="90000"/>
              </a:lnSpc>
            </a:pPr>
            <a:r>
              <a:rPr lang="en-US" sz="2200" smtClean="0"/>
              <a:t>Distribusi cahaya : Satu unit pencahayaan yang lengkap terdiri dari lampu dan peralatan.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Efek terhadap kinerja</a:t>
            </a:r>
          </a:p>
        </p:txBody>
      </p:sp>
      <p:sp>
        <p:nvSpPr>
          <p:cNvPr id="18435"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z="2400" smtClean="0"/>
              <a:t>Jumlah cahaya</a:t>
            </a:r>
          </a:p>
          <a:p>
            <a:pPr marL="533400" indent="-533400" eaLnBrk="1" hangingPunct="1">
              <a:buFont typeface="Wingdings" pitchFamily="2" charset="2"/>
              <a:buAutoNum type="arabicPeriod"/>
            </a:pPr>
            <a:r>
              <a:rPr lang="en-US" sz="2400" smtClean="0"/>
              <a:t>Silau (glare)</a:t>
            </a:r>
          </a:p>
          <a:p>
            <a:pPr marL="533400" indent="-533400" eaLnBrk="1" hangingPunct="1">
              <a:buFont typeface="Wingdings" pitchFamily="2" charset="2"/>
              <a:buAutoNum type="arabicPeriod"/>
            </a:pPr>
            <a:r>
              <a:rPr lang="en-US" sz="2400" smtClean="0"/>
              <a:t>Rasio Obyek/pencahayaan latar belakang</a:t>
            </a:r>
          </a:p>
          <a:p>
            <a:pPr marL="533400" indent="-533400" eaLnBrk="1" hangingPunct="1">
              <a:buFont typeface="Wingdings" pitchFamily="2" charset="2"/>
              <a:buAutoNum type="arabicPeriod"/>
            </a:pPr>
            <a:r>
              <a:rPr lang="en-US" sz="2400" smtClean="0"/>
              <a:t>Kontras kecerahan</a:t>
            </a:r>
          </a:p>
          <a:p>
            <a:pPr marL="533400" indent="-533400" eaLnBrk="1" hangingPunct="1">
              <a:buFont typeface="Wingdings" pitchFamily="2" charset="2"/>
              <a:buAutoNum type="arabicPeriod"/>
            </a:pPr>
            <a:r>
              <a:rPr lang="en-US" sz="2400" smtClean="0"/>
              <a:t>Lama obyek dalam daerah visual</a:t>
            </a:r>
          </a:p>
          <a:p>
            <a:pPr marL="533400" indent="-533400" eaLnBrk="1" hangingPunct="1">
              <a:buFont typeface="Wingdings" pitchFamily="2" charset="2"/>
              <a:buAutoNum type="arabicPeriod"/>
            </a:pPr>
            <a:r>
              <a:rPr lang="en-US" sz="2400" smtClean="0"/>
              <a:t>Pergerakan obyek</a:t>
            </a:r>
          </a:p>
          <a:p>
            <a:pPr marL="533400" indent="-533400" eaLnBrk="1" hangingPunct="1">
              <a:buFont typeface="Wingdings" pitchFamily="2" charset="2"/>
              <a:buAutoNum type="arabicPeriod"/>
            </a:pPr>
            <a:r>
              <a:rPr lang="en-US" sz="2400" smtClean="0"/>
              <a:t>Warna obyek</a:t>
            </a:r>
          </a:p>
          <a:p>
            <a:pPr marL="533400" indent="-533400" eaLnBrk="1" hangingPunct="1">
              <a:buFont typeface="Wingdings" pitchFamily="2" charset="2"/>
              <a:buAutoNum type="arabicPeriod"/>
            </a:pPr>
            <a:r>
              <a:rPr lang="en-US" sz="2400" smtClean="0"/>
              <a:t>Ukuran obyek</a:t>
            </a:r>
          </a:p>
          <a:p>
            <a:pPr marL="533400" indent="-533400" eaLnBrk="1" hangingPunct="1">
              <a:buFont typeface="Wingdings" pitchFamily="2" charset="2"/>
              <a:buAutoNum type="arabicPeriod"/>
            </a:pPr>
            <a:r>
              <a:rPr lang="en-US" sz="2400" smtClean="0"/>
              <a:t>Posisi obyek</a:t>
            </a:r>
          </a:p>
          <a:p>
            <a:pPr marL="533400" indent="-533400" eaLnBrk="1" hangingPunct="1">
              <a:buFont typeface="Wingdings" pitchFamily="2" charset="2"/>
              <a:buAutoNum type="arabicPeriod"/>
            </a:pPr>
            <a:r>
              <a:rPr lang="en-US" sz="2400" smtClean="0"/>
              <a:t>Arah Cahaya</a:t>
            </a:r>
          </a:p>
          <a:p>
            <a:pPr marL="533400" indent="-533400" eaLnBrk="1" hangingPunct="1">
              <a:buFont typeface="Wingdings" pitchFamily="2" charset="2"/>
              <a:buAutoNum type="arabicPeriod"/>
            </a:pPr>
            <a:endParaRPr lang="en-US" sz="24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t>IINDERA PENDENGARAN</a:t>
            </a:r>
          </a:p>
        </p:txBody>
      </p:sp>
      <p:sp>
        <p:nvSpPr>
          <p:cNvPr id="19459" name="Rectangle 3"/>
          <p:cNvSpPr>
            <a:spLocks noGrp="1" noChangeArrowheads="1"/>
          </p:cNvSpPr>
          <p:nvPr>
            <p:ph type="body" idx="1"/>
          </p:nvPr>
        </p:nvSpPr>
        <p:spPr>
          <a:xfrm>
            <a:off x="4500562" y="1428736"/>
            <a:ext cx="4500594" cy="5214975"/>
          </a:xfrm>
        </p:spPr>
        <p:txBody>
          <a:bodyPr/>
          <a:lstStyle/>
          <a:p>
            <a:pPr eaLnBrk="1" hangingPunct="1"/>
            <a:r>
              <a:rPr lang="en-US" sz="2400" dirty="0" err="1" smtClean="0"/>
              <a:t>Beban</a:t>
            </a:r>
            <a:r>
              <a:rPr lang="en-US" sz="2400" dirty="0" smtClean="0"/>
              <a:t> </a:t>
            </a:r>
            <a:r>
              <a:rPr lang="en-US" sz="2400" dirty="0" err="1" smtClean="0"/>
              <a:t>terhadap</a:t>
            </a:r>
            <a:r>
              <a:rPr lang="en-US" sz="2400" dirty="0" smtClean="0"/>
              <a:t> </a:t>
            </a:r>
            <a:r>
              <a:rPr lang="en-US" sz="2400" dirty="0" err="1" smtClean="0"/>
              <a:t>telinga</a:t>
            </a:r>
            <a:endParaRPr lang="en-US" sz="2400" dirty="0" smtClean="0"/>
          </a:p>
          <a:p>
            <a:pPr lvl="1" eaLnBrk="1" hangingPunct="1"/>
            <a:r>
              <a:rPr lang="en-US" sz="2400" dirty="0" err="1" smtClean="0"/>
              <a:t>Bunyi</a:t>
            </a:r>
            <a:r>
              <a:rPr lang="en-US" sz="2400" dirty="0" smtClean="0"/>
              <a:t> </a:t>
            </a:r>
            <a:r>
              <a:rPr lang="en-US" sz="2400" dirty="0" err="1" smtClean="0"/>
              <a:t>bermanfaat</a:t>
            </a:r>
            <a:r>
              <a:rPr lang="en-US" sz="2400" dirty="0" smtClean="0"/>
              <a:t> (</a:t>
            </a:r>
            <a:r>
              <a:rPr lang="en-US" sz="2400" dirty="0" err="1" smtClean="0"/>
              <a:t>musik</a:t>
            </a:r>
            <a:r>
              <a:rPr lang="en-US" sz="2400" dirty="0" smtClean="0"/>
              <a:t>) </a:t>
            </a:r>
          </a:p>
          <a:p>
            <a:pPr lvl="1" eaLnBrk="1" hangingPunct="1"/>
            <a:r>
              <a:rPr lang="en-US" sz="2400" dirty="0" err="1" smtClean="0"/>
              <a:t>Bunyi</a:t>
            </a:r>
            <a:r>
              <a:rPr lang="en-US" sz="2400" dirty="0" smtClean="0"/>
              <a:t> yang </a:t>
            </a:r>
            <a:r>
              <a:rPr lang="en-US" sz="2400" dirty="0" err="1" smtClean="0"/>
              <a:t>membebani</a:t>
            </a:r>
            <a:r>
              <a:rPr lang="en-US" sz="2400" dirty="0" smtClean="0"/>
              <a:t> (</a:t>
            </a:r>
            <a:r>
              <a:rPr lang="en-US" sz="2400" dirty="0" err="1" smtClean="0"/>
              <a:t>Ledakan</a:t>
            </a:r>
            <a:r>
              <a:rPr lang="en-US" sz="2400" dirty="0" smtClean="0"/>
              <a:t>, </a:t>
            </a:r>
            <a:r>
              <a:rPr lang="en-US" sz="2400" dirty="0" err="1" smtClean="0"/>
              <a:t>Bunyi</a:t>
            </a:r>
            <a:r>
              <a:rPr lang="en-US" sz="2400" dirty="0" smtClean="0"/>
              <a:t> </a:t>
            </a:r>
            <a:r>
              <a:rPr lang="en-US" sz="2400" dirty="0" err="1" smtClean="0"/>
              <a:t>tak</a:t>
            </a:r>
            <a:r>
              <a:rPr lang="en-US" sz="2400" dirty="0" smtClean="0"/>
              <a:t> </a:t>
            </a:r>
            <a:r>
              <a:rPr lang="en-US" sz="2400" dirty="0" err="1" smtClean="0"/>
              <a:t>beraturan</a:t>
            </a:r>
            <a:r>
              <a:rPr lang="en-US" sz="2400" dirty="0" smtClean="0"/>
              <a:t>, </a:t>
            </a:r>
            <a:r>
              <a:rPr lang="en-US" sz="2400" dirty="0" err="1" smtClean="0"/>
              <a:t>Derau</a:t>
            </a:r>
            <a:r>
              <a:rPr lang="en-US" sz="2400" dirty="0" smtClean="0"/>
              <a:t> </a:t>
            </a:r>
            <a:r>
              <a:rPr lang="en-US" sz="2400" dirty="0" err="1" smtClean="0"/>
              <a:t>dengar</a:t>
            </a:r>
            <a:r>
              <a:rPr lang="en-US" sz="2400" dirty="0" smtClean="0"/>
              <a:t>)</a:t>
            </a:r>
          </a:p>
          <a:p>
            <a:pPr eaLnBrk="1" hangingPunct="1"/>
            <a:r>
              <a:rPr lang="en-US" sz="2400" dirty="0" err="1" smtClean="0"/>
              <a:t>Kebisingan</a:t>
            </a:r>
            <a:r>
              <a:rPr lang="en-US" sz="2400" dirty="0" smtClean="0"/>
              <a:t> </a:t>
            </a:r>
            <a:r>
              <a:rPr lang="en-US" sz="2400" dirty="0" err="1" smtClean="0"/>
              <a:t>didefinisikan</a:t>
            </a:r>
            <a:r>
              <a:rPr lang="en-US" sz="2400" dirty="0" smtClean="0"/>
              <a:t> </a:t>
            </a:r>
            <a:r>
              <a:rPr lang="en-US" sz="2400" dirty="0" err="1" smtClean="0"/>
              <a:t>sebagai</a:t>
            </a:r>
            <a:r>
              <a:rPr lang="en-US" sz="2400" dirty="0" smtClean="0"/>
              <a:t> </a:t>
            </a:r>
            <a:r>
              <a:rPr lang="en-US" sz="2400" dirty="0" err="1" smtClean="0"/>
              <a:t>bunyi</a:t>
            </a:r>
            <a:r>
              <a:rPr lang="en-US" sz="2400" dirty="0" smtClean="0"/>
              <a:t> yang </a:t>
            </a:r>
            <a:r>
              <a:rPr lang="en-US" sz="2400" dirty="0" err="1" smtClean="0"/>
              <a:t>tidak</a:t>
            </a:r>
            <a:r>
              <a:rPr lang="en-US" sz="2400" dirty="0" smtClean="0"/>
              <a:t> </a:t>
            </a:r>
            <a:r>
              <a:rPr lang="en-US" sz="2400" dirty="0" err="1" smtClean="0"/>
              <a:t>dikehendaki</a:t>
            </a:r>
            <a:endParaRPr lang="en-US" sz="2400" dirty="0" smtClean="0"/>
          </a:p>
          <a:p>
            <a:pPr eaLnBrk="1" hangingPunct="1"/>
            <a:r>
              <a:rPr lang="en-US" sz="2400" dirty="0" err="1" smtClean="0"/>
              <a:t>Kualitas</a:t>
            </a:r>
            <a:r>
              <a:rPr lang="en-US" sz="2400" dirty="0" smtClean="0"/>
              <a:t> </a:t>
            </a:r>
            <a:r>
              <a:rPr lang="en-US" sz="2400" dirty="0" err="1" smtClean="0"/>
              <a:t>bunyi</a:t>
            </a:r>
            <a:r>
              <a:rPr lang="en-US" sz="2400" dirty="0" smtClean="0"/>
              <a:t> </a:t>
            </a:r>
            <a:r>
              <a:rPr lang="en-US" sz="2400" dirty="0" err="1" smtClean="0"/>
              <a:t>ditentukan</a:t>
            </a:r>
            <a:r>
              <a:rPr lang="en-US" sz="2400" dirty="0" smtClean="0"/>
              <a:t> </a:t>
            </a:r>
            <a:r>
              <a:rPr lang="en-US" sz="2400" dirty="0" err="1" smtClean="0"/>
              <a:t>oleh</a:t>
            </a:r>
            <a:r>
              <a:rPr lang="en-US" sz="2400" dirty="0" smtClean="0"/>
              <a:t> </a:t>
            </a:r>
            <a:r>
              <a:rPr lang="en-US" sz="2400" dirty="0" err="1" smtClean="0"/>
              <a:t>frekuensi</a:t>
            </a:r>
            <a:r>
              <a:rPr lang="en-US" sz="2400" dirty="0" smtClean="0"/>
              <a:t> </a:t>
            </a:r>
            <a:r>
              <a:rPr lang="en-US" sz="2400" dirty="0" err="1" smtClean="0"/>
              <a:t>dan</a:t>
            </a:r>
            <a:r>
              <a:rPr lang="en-US" sz="2400" dirty="0" smtClean="0"/>
              <a:t> </a:t>
            </a:r>
            <a:r>
              <a:rPr lang="en-US" sz="2400" dirty="0" err="1" smtClean="0"/>
              <a:t>intensitas</a:t>
            </a:r>
            <a:endParaRPr lang="en-US" sz="2400" dirty="0" smtClean="0"/>
          </a:p>
        </p:txBody>
      </p:sp>
      <p:pic>
        <p:nvPicPr>
          <p:cNvPr id="4097" name="Picture 1"/>
          <p:cNvPicPr>
            <a:picLocks noChangeAspect="1" noChangeArrowheads="1"/>
          </p:cNvPicPr>
          <p:nvPr/>
        </p:nvPicPr>
        <p:blipFill>
          <a:blip r:embed="rId2"/>
          <a:srcRect/>
          <a:stretch>
            <a:fillRect/>
          </a:stretch>
        </p:blipFill>
        <p:spPr bwMode="auto">
          <a:xfrm>
            <a:off x="0" y="1500174"/>
            <a:ext cx="4500594" cy="3115596"/>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Theory</a:t>
            </a:r>
            <a:endParaRPr lang="en-MY" dirty="0"/>
          </a:p>
        </p:txBody>
      </p:sp>
      <p:sp>
        <p:nvSpPr>
          <p:cNvPr id="3" name="Content Placeholder 2"/>
          <p:cNvSpPr>
            <a:spLocks noGrp="1"/>
          </p:cNvSpPr>
          <p:nvPr>
            <p:ph idx="1"/>
          </p:nvPr>
        </p:nvSpPr>
        <p:spPr>
          <a:xfrm>
            <a:off x="914400" y="1600200"/>
            <a:ext cx="7772400" cy="4900634"/>
          </a:xfrm>
        </p:spPr>
        <p:txBody>
          <a:bodyPr/>
          <a:lstStyle/>
          <a:p>
            <a:r>
              <a:rPr lang="en-US" sz="2400" dirty="0" smtClean="0">
                <a:latin typeface="+mj-lt"/>
              </a:rPr>
              <a:t>Information, in the everyday sense of the word, is knowledge received regarding a particular fact.</a:t>
            </a:r>
          </a:p>
          <a:p>
            <a:r>
              <a:rPr lang="en-US" sz="2400" dirty="0" smtClean="0">
                <a:latin typeface="+mj-lt"/>
              </a:rPr>
              <a:t>In the technical sense, information is the reduction of uncertainty about that fact</a:t>
            </a:r>
          </a:p>
          <a:p>
            <a:r>
              <a:rPr lang="en-US" sz="2400" dirty="0" smtClean="0">
                <a:latin typeface="+mj-lt"/>
              </a:rPr>
              <a:t>Information theory measures information in bit</a:t>
            </a:r>
          </a:p>
          <a:p>
            <a:r>
              <a:rPr lang="en-US" sz="2400" dirty="0" smtClean="0">
                <a:latin typeface="+mj-lt"/>
              </a:rPr>
              <a:t>A bit is the amount of information required to decide between two equally likely alternatives</a:t>
            </a:r>
          </a:p>
          <a:p>
            <a:r>
              <a:rPr lang="en-US" sz="2400" dirty="0" smtClean="0">
                <a:latin typeface="+mj-lt"/>
              </a:rPr>
              <a:t>The term “bit” came from the first and last part of the words </a:t>
            </a:r>
            <a:r>
              <a:rPr lang="en-US" sz="2400" i="1" dirty="0" smtClean="0">
                <a:latin typeface="+mj-lt"/>
              </a:rPr>
              <a:t>binary digit </a:t>
            </a:r>
            <a:r>
              <a:rPr lang="en-US" sz="2400" dirty="0" smtClean="0">
                <a:latin typeface="+mj-lt"/>
              </a:rPr>
              <a:t>used in computer and communication theory to express the on/off state of a chip or polarized/reverse polarized position of small pieces of ferromagnetic core used in archaic computer memory</a:t>
            </a:r>
            <a:endParaRPr lang="en-MY" sz="2400" dirty="0">
              <a:latin typeface="+mj-l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Paparan Kebisingan</a:t>
            </a:r>
          </a:p>
        </p:txBody>
      </p:sp>
      <p:sp>
        <p:nvSpPr>
          <p:cNvPr id="20483" name="Rectangle 3"/>
          <p:cNvSpPr>
            <a:spLocks noGrp="1" noChangeArrowheads="1"/>
          </p:cNvSpPr>
          <p:nvPr>
            <p:ph type="body" idx="1"/>
          </p:nvPr>
        </p:nvSpPr>
        <p:spPr/>
        <p:txBody>
          <a:bodyPr/>
          <a:lstStyle/>
          <a:p>
            <a:pPr eaLnBrk="1" hangingPunct="1">
              <a:buFont typeface="Wingdings" pitchFamily="2" charset="2"/>
              <a:buNone/>
            </a:pPr>
            <a:r>
              <a:rPr lang="en-US" smtClean="0"/>
              <a:t>85 dB   -   16 jam</a:t>
            </a:r>
          </a:p>
          <a:p>
            <a:pPr eaLnBrk="1" hangingPunct="1">
              <a:buFont typeface="Wingdings" pitchFamily="2" charset="2"/>
              <a:buNone/>
            </a:pPr>
            <a:r>
              <a:rPr lang="en-US" smtClean="0"/>
              <a:t>90 dB   -   8 jam</a:t>
            </a:r>
          </a:p>
          <a:p>
            <a:pPr eaLnBrk="1" hangingPunct="1">
              <a:buFont typeface="Wingdings" pitchFamily="2" charset="2"/>
              <a:buNone/>
            </a:pPr>
            <a:r>
              <a:rPr lang="en-US" smtClean="0"/>
              <a:t>95 dB   -   4 jam</a:t>
            </a:r>
          </a:p>
          <a:p>
            <a:pPr eaLnBrk="1" hangingPunct="1">
              <a:buFont typeface="Wingdings" pitchFamily="2" charset="2"/>
              <a:buNone/>
            </a:pPr>
            <a:r>
              <a:rPr lang="en-US" smtClean="0"/>
              <a:t>97 dB   -   3 jam</a:t>
            </a:r>
          </a:p>
          <a:p>
            <a:pPr eaLnBrk="1" hangingPunct="1">
              <a:buFont typeface="Wingdings" pitchFamily="2" charset="2"/>
              <a:buNone/>
            </a:pPr>
            <a:r>
              <a:rPr lang="en-US" smtClean="0"/>
              <a:t>100 dB -   2 jam</a:t>
            </a:r>
          </a:p>
          <a:p>
            <a:pPr eaLnBrk="1" hangingPunct="1">
              <a:buFont typeface="Wingdings" pitchFamily="2" charset="2"/>
              <a:buNone/>
            </a:pPr>
            <a:r>
              <a:rPr lang="en-US" smtClean="0"/>
              <a:t>105 dB -   1 jam</a:t>
            </a:r>
          </a:p>
          <a:p>
            <a:pPr eaLnBrk="1" hangingPunct="1">
              <a:buFont typeface="Wingdings" pitchFamily="2" charset="2"/>
              <a:buNone/>
            </a:pPr>
            <a:r>
              <a:rPr lang="en-US" smtClean="0"/>
              <a:t>110 dB -  0,5 jam</a:t>
            </a:r>
          </a:p>
          <a:p>
            <a:pPr eaLnBrk="1" hangingPunct="1"/>
            <a:endParaRPr lang="en-US"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endParaRPr lang="id-ID" smtClean="0"/>
          </a:p>
        </p:txBody>
      </p:sp>
      <p:sp>
        <p:nvSpPr>
          <p:cNvPr id="21507" name="Rectangle 3"/>
          <p:cNvSpPr>
            <a:spLocks noGrp="1" noChangeArrowheads="1"/>
          </p:cNvSpPr>
          <p:nvPr>
            <p:ph type="body" idx="1"/>
          </p:nvPr>
        </p:nvSpPr>
        <p:spPr/>
        <p:txBody>
          <a:bodyPr/>
          <a:lstStyle/>
          <a:p>
            <a:pPr eaLnBrk="1" hangingPunct="1"/>
            <a:r>
              <a:rPr lang="en-US" smtClean="0"/>
              <a:t>Frekuensi : jumlah dari gelombang – gelombang yang sampai di telinga persatuan detik (satuan Hertz=Hz)</a:t>
            </a:r>
          </a:p>
          <a:p>
            <a:pPr eaLnBrk="1" hangingPunct="1"/>
            <a:r>
              <a:rPr lang="en-US" smtClean="0"/>
              <a:t>Intensitas : arus energi persatuan luas (satuan desibel , dB)</a:t>
            </a:r>
          </a:p>
          <a:p>
            <a:pPr eaLnBrk="1" hangingPunct="1"/>
            <a:endParaRPr lang="en-US" smtClean="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t>Permisible Expose Limit (PEL)</a:t>
            </a:r>
          </a:p>
        </p:txBody>
      </p:sp>
      <p:graphicFrame>
        <p:nvGraphicFramePr>
          <p:cNvPr id="1026" name="Object 4"/>
          <p:cNvGraphicFramePr>
            <a:graphicFrameLocks noChangeAspect="1"/>
          </p:cNvGraphicFramePr>
          <p:nvPr>
            <p:ph idx="1"/>
          </p:nvPr>
        </p:nvGraphicFramePr>
        <p:xfrm>
          <a:off x="1592263" y="1963738"/>
          <a:ext cx="6416675" cy="3800475"/>
        </p:xfrm>
        <a:graphic>
          <a:graphicData uri="http://schemas.openxmlformats.org/presentationml/2006/ole">
            <p:oleObj spid="_x0000_s1026" name="Equation" r:id="rId3" imgW="2463480" imgH="1523880" progId="Equation.3">
              <p:embed/>
            </p:oleObj>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Contoh</a:t>
            </a:r>
          </a:p>
        </p:txBody>
      </p:sp>
      <p:sp>
        <p:nvSpPr>
          <p:cNvPr id="22531" name="Rectangle 3"/>
          <p:cNvSpPr>
            <a:spLocks noGrp="1" noChangeArrowheads="1"/>
          </p:cNvSpPr>
          <p:nvPr>
            <p:ph type="body" idx="1"/>
          </p:nvPr>
        </p:nvSpPr>
        <p:spPr/>
        <p:txBody>
          <a:bodyPr/>
          <a:lstStyle/>
          <a:p>
            <a:pPr eaLnBrk="1" hangingPunct="1">
              <a:buFont typeface="Wingdings" pitchFamily="2" charset="2"/>
              <a:buNone/>
            </a:pPr>
            <a:r>
              <a:rPr lang="en-US" sz="2400" smtClean="0"/>
              <a:t>   Suatu pengukuran intensitas kebisingan adalah sebagai berikut :</a:t>
            </a:r>
          </a:p>
          <a:p>
            <a:pPr eaLnBrk="1" hangingPunct="1">
              <a:buFont typeface="Wingdings" pitchFamily="2" charset="2"/>
              <a:buNone/>
            </a:pPr>
            <a:r>
              <a:rPr lang="en-US" sz="2400" smtClean="0"/>
              <a:t>  	 8.00 –   9.30  = 95 dB</a:t>
            </a:r>
          </a:p>
          <a:p>
            <a:pPr eaLnBrk="1" hangingPunct="1">
              <a:buFont typeface="Wingdings" pitchFamily="2" charset="2"/>
              <a:buNone/>
            </a:pPr>
            <a:r>
              <a:rPr lang="en-US" sz="2400" smtClean="0"/>
              <a:t> 	 9.30 – 11.30  = 90 dB</a:t>
            </a:r>
          </a:p>
          <a:p>
            <a:pPr eaLnBrk="1" hangingPunct="1">
              <a:buFont typeface="Wingdings" pitchFamily="2" charset="2"/>
              <a:buNone/>
            </a:pPr>
            <a:r>
              <a:rPr lang="en-US" sz="2400" smtClean="0"/>
              <a:t>	11.30 – 13.00 = 75 dB</a:t>
            </a:r>
          </a:p>
          <a:p>
            <a:pPr eaLnBrk="1" hangingPunct="1">
              <a:buFont typeface="Wingdings" pitchFamily="2" charset="2"/>
              <a:buNone/>
            </a:pPr>
            <a:r>
              <a:rPr lang="en-US" sz="2400" smtClean="0"/>
              <a:t>	13.00 – 15.00 = 95 dB</a:t>
            </a:r>
          </a:p>
          <a:p>
            <a:pPr eaLnBrk="1" hangingPunct="1">
              <a:buFont typeface="Wingdings" pitchFamily="2" charset="2"/>
              <a:buNone/>
            </a:pPr>
            <a:r>
              <a:rPr lang="en-US" sz="2400" smtClean="0"/>
              <a:t>	15.00 – 16.00 = 90 dB</a:t>
            </a:r>
          </a:p>
          <a:p>
            <a:pPr eaLnBrk="1" hangingPunct="1">
              <a:buFont typeface="Wingdings" pitchFamily="2" charset="2"/>
              <a:buNone/>
            </a:pPr>
            <a:r>
              <a:rPr lang="en-US" sz="2400" smtClean="0"/>
              <a:t>		75 dB		1,5 jam	</a:t>
            </a:r>
          </a:p>
          <a:p>
            <a:pPr eaLnBrk="1" hangingPunct="1">
              <a:buFont typeface="Wingdings" pitchFamily="2" charset="2"/>
              <a:buNone/>
            </a:pPr>
            <a:r>
              <a:rPr lang="en-US" sz="2400" smtClean="0"/>
              <a:t>		90 dB 		3,0 jam 	  </a:t>
            </a:r>
          </a:p>
          <a:p>
            <a:pPr eaLnBrk="1" hangingPunct="1">
              <a:buFont typeface="Wingdings" pitchFamily="2" charset="2"/>
              <a:buNone/>
            </a:pPr>
            <a:r>
              <a:rPr lang="en-US" sz="2400" smtClean="0"/>
              <a:t>		95 dB		3,5 jam 	  </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6"/>
          <p:cNvSpPr>
            <a:spLocks noGrp="1" noChangeArrowheads="1"/>
          </p:cNvSpPr>
          <p:nvPr>
            <p:ph type="title"/>
          </p:nvPr>
        </p:nvSpPr>
        <p:spPr/>
        <p:txBody>
          <a:bodyPr/>
          <a:lstStyle/>
          <a:p>
            <a:pPr eaLnBrk="1" hangingPunct="1"/>
            <a:endParaRPr lang="id-ID" smtClean="0"/>
          </a:p>
        </p:txBody>
      </p:sp>
      <p:graphicFrame>
        <p:nvGraphicFramePr>
          <p:cNvPr id="2050" name="Object 5"/>
          <p:cNvGraphicFramePr>
            <a:graphicFrameLocks noChangeAspect="1"/>
          </p:cNvGraphicFramePr>
          <p:nvPr>
            <p:ph idx="1"/>
          </p:nvPr>
        </p:nvGraphicFramePr>
        <p:xfrm>
          <a:off x="1939925" y="1817688"/>
          <a:ext cx="5719763" cy="4095750"/>
        </p:xfrm>
        <a:graphic>
          <a:graphicData uri="http://schemas.openxmlformats.org/presentationml/2006/ole">
            <p:oleObj spid="_x0000_s2050" name="Equation" r:id="rId3" imgW="2616120" imgH="1955520" progId="Equation.3">
              <p:embed/>
            </p:oleObj>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800" smtClean="0"/>
              <a:t>Dampak kebisingan terhadap pekerja</a:t>
            </a:r>
          </a:p>
        </p:txBody>
      </p:sp>
      <p:sp>
        <p:nvSpPr>
          <p:cNvPr id="23555" name="Rectangle 3"/>
          <p:cNvSpPr>
            <a:spLocks noGrp="1" noChangeArrowheads="1"/>
          </p:cNvSpPr>
          <p:nvPr>
            <p:ph type="body" idx="1"/>
          </p:nvPr>
        </p:nvSpPr>
        <p:spPr/>
        <p:txBody>
          <a:bodyPr/>
          <a:lstStyle/>
          <a:p>
            <a:pPr marL="609600" indent="-609600" eaLnBrk="1" hangingPunct="1">
              <a:buFontTx/>
              <a:buAutoNum type="arabicPeriod"/>
            </a:pPr>
            <a:r>
              <a:rPr lang="en-US" smtClean="0"/>
              <a:t>Mengganggu</a:t>
            </a:r>
          </a:p>
          <a:p>
            <a:pPr marL="609600" indent="-609600" eaLnBrk="1" hangingPunct="1">
              <a:buFontTx/>
              <a:buAutoNum type="arabicPeriod"/>
            </a:pPr>
            <a:r>
              <a:rPr lang="en-US" smtClean="0"/>
              <a:t>Kebingungan</a:t>
            </a:r>
          </a:p>
          <a:p>
            <a:pPr marL="609600" indent="-609600" eaLnBrk="1" hangingPunct="1">
              <a:buFontTx/>
              <a:buAutoNum type="arabicPeriod"/>
            </a:pPr>
            <a:r>
              <a:rPr lang="en-US" smtClean="0"/>
              <a:t>Gangguan komunikasi</a:t>
            </a:r>
          </a:p>
          <a:p>
            <a:pPr marL="609600" indent="-609600" eaLnBrk="1" hangingPunct="1">
              <a:buFontTx/>
              <a:buAutoNum type="arabicPeriod"/>
            </a:pPr>
            <a:r>
              <a:rPr lang="en-US" smtClean="0"/>
              <a:t>Berdampak negatif terhadap perhatian</a:t>
            </a:r>
          </a:p>
          <a:p>
            <a:pPr marL="609600" indent="-609600" eaLnBrk="1" hangingPunct="1">
              <a:buFontTx/>
              <a:buAutoNum type="arabicPeriod"/>
            </a:pPr>
            <a:r>
              <a:rPr lang="en-US" smtClean="0"/>
              <a:t>Produktivitas menurun</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Jenis Kebisingan</a:t>
            </a:r>
          </a:p>
        </p:txBody>
      </p:sp>
      <p:sp>
        <p:nvSpPr>
          <p:cNvPr id="24579" name="Rectangle 3"/>
          <p:cNvSpPr>
            <a:spLocks noGrp="1" noChangeArrowheads="1"/>
          </p:cNvSpPr>
          <p:nvPr>
            <p:ph type="body" idx="1"/>
          </p:nvPr>
        </p:nvSpPr>
        <p:spPr/>
        <p:txBody>
          <a:bodyPr/>
          <a:lstStyle/>
          <a:p>
            <a:pPr marL="609600" indent="-609600" eaLnBrk="1" hangingPunct="1">
              <a:buFontTx/>
              <a:buAutoNum type="arabicPeriod"/>
            </a:pPr>
            <a:r>
              <a:rPr lang="en-US" smtClean="0"/>
              <a:t>Kebisingan kontinyu dengan spektrum frekuensi luas</a:t>
            </a:r>
          </a:p>
          <a:p>
            <a:pPr marL="609600" indent="-609600" eaLnBrk="1" hangingPunct="1">
              <a:buFontTx/>
              <a:buAutoNum type="arabicPeriod"/>
            </a:pPr>
            <a:r>
              <a:rPr lang="en-US" smtClean="0"/>
              <a:t>Kebisingan kontinyu dengan spektrum frekuensi sempit</a:t>
            </a:r>
          </a:p>
          <a:p>
            <a:pPr marL="609600" indent="-609600" eaLnBrk="1" hangingPunct="1">
              <a:buFontTx/>
              <a:buAutoNum type="arabicPeriod"/>
            </a:pPr>
            <a:r>
              <a:rPr lang="en-US" smtClean="0"/>
              <a:t>Kebisingan terputus-putus</a:t>
            </a:r>
          </a:p>
          <a:p>
            <a:pPr marL="609600" indent="-609600" eaLnBrk="1" hangingPunct="1">
              <a:buFontTx/>
              <a:buAutoNum type="arabicPeriod"/>
            </a:pPr>
            <a:r>
              <a:rPr lang="en-US" smtClean="0"/>
              <a:t>Kebisingan impulsif</a:t>
            </a:r>
          </a:p>
          <a:p>
            <a:pPr marL="609600" indent="-609600" eaLnBrk="1" hangingPunct="1">
              <a:buFontTx/>
              <a:buAutoNum type="arabicPeriod"/>
            </a:pPr>
            <a:r>
              <a:rPr lang="en-US" smtClean="0"/>
              <a:t>Kebisingan impulsif berulang</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Sumber kebisingan</a:t>
            </a:r>
          </a:p>
        </p:txBody>
      </p:sp>
      <p:sp>
        <p:nvSpPr>
          <p:cNvPr id="25603" name="Rectangle 3"/>
          <p:cNvSpPr>
            <a:spLocks noGrp="1" noChangeArrowheads="1"/>
          </p:cNvSpPr>
          <p:nvPr>
            <p:ph type="body" idx="1"/>
          </p:nvPr>
        </p:nvSpPr>
        <p:spPr/>
        <p:txBody>
          <a:bodyPr/>
          <a:lstStyle/>
          <a:p>
            <a:pPr marL="609600" indent="-609600" eaLnBrk="1" hangingPunct="1">
              <a:buFontTx/>
              <a:buAutoNum type="arabicPeriod"/>
            </a:pPr>
            <a:r>
              <a:rPr lang="en-US" smtClean="0"/>
              <a:t>Eksternal : lalu lintas, industri, kerja bangunan</a:t>
            </a:r>
          </a:p>
          <a:p>
            <a:pPr marL="609600" indent="-609600" eaLnBrk="1" hangingPunct="1">
              <a:buFontTx/>
              <a:buAutoNum type="arabicPeriod"/>
            </a:pPr>
            <a:r>
              <a:rPr lang="en-US" smtClean="0"/>
              <a:t>Internal : mesin-mesin di pabrik, telepon, mesin ketik, printer di kantor.</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Pengendalian Kebisingan</a:t>
            </a:r>
          </a:p>
        </p:txBody>
      </p:sp>
      <p:sp>
        <p:nvSpPr>
          <p:cNvPr id="26627" name="Rectangle 3"/>
          <p:cNvSpPr>
            <a:spLocks noGrp="1" noChangeArrowheads="1"/>
          </p:cNvSpPr>
          <p:nvPr>
            <p:ph type="body" idx="1"/>
          </p:nvPr>
        </p:nvSpPr>
        <p:spPr/>
        <p:txBody>
          <a:bodyPr/>
          <a:lstStyle/>
          <a:p>
            <a:pPr marL="609600" indent="-609600" eaLnBrk="1" hangingPunct="1">
              <a:buFontTx/>
              <a:buAutoNum type="arabicPeriod"/>
            </a:pPr>
            <a:r>
              <a:rPr lang="en-US" smtClean="0"/>
              <a:t>Pengendalian secara teknik</a:t>
            </a:r>
          </a:p>
          <a:p>
            <a:pPr marL="990600" lvl="1" indent="-533400" eaLnBrk="1" hangingPunct="1">
              <a:buFontTx/>
              <a:buAutoNum type="arabicPeriod"/>
            </a:pPr>
            <a:r>
              <a:rPr lang="en-US" smtClean="0"/>
              <a:t>Pengendalian di sumber suara</a:t>
            </a:r>
          </a:p>
          <a:p>
            <a:pPr marL="990600" lvl="1" indent="-533400" eaLnBrk="1" hangingPunct="1">
              <a:buFontTx/>
              <a:buAutoNum type="arabicPeriod"/>
            </a:pPr>
            <a:r>
              <a:rPr lang="en-US" smtClean="0"/>
              <a:t>Pengendalian sepanjang jalur suara</a:t>
            </a:r>
          </a:p>
          <a:p>
            <a:pPr marL="990600" lvl="1" indent="-533400" eaLnBrk="1" hangingPunct="1">
              <a:buFontTx/>
              <a:buAutoNum type="arabicPeriod"/>
            </a:pPr>
            <a:r>
              <a:rPr lang="en-US" smtClean="0"/>
              <a:t>Pengendalian pada penerima suara</a:t>
            </a:r>
          </a:p>
          <a:p>
            <a:pPr marL="609600" indent="-609600" eaLnBrk="1" hangingPunct="1">
              <a:buFontTx/>
              <a:buAutoNum type="arabicPeriod"/>
            </a:pPr>
            <a:r>
              <a:rPr lang="en-US" smtClean="0"/>
              <a:t>Pengendalian administratif</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INDERA SUHU</a:t>
            </a:r>
          </a:p>
        </p:txBody>
      </p:sp>
      <p:sp>
        <p:nvSpPr>
          <p:cNvPr id="27651" name="Rectangle 3"/>
          <p:cNvSpPr>
            <a:spLocks noGrp="1" noChangeArrowheads="1"/>
          </p:cNvSpPr>
          <p:nvPr>
            <p:ph type="body" idx="1"/>
          </p:nvPr>
        </p:nvSpPr>
        <p:spPr>
          <a:xfrm>
            <a:off x="3643306" y="2214554"/>
            <a:ext cx="4972056" cy="2714644"/>
          </a:xfrm>
        </p:spPr>
        <p:txBody>
          <a:bodyPr/>
          <a:lstStyle/>
          <a:p>
            <a:pPr eaLnBrk="1" hangingPunct="1"/>
            <a:r>
              <a:rPr lang="en-US" sz="2400" dirty="0" err="1" smtClean="0"/>
              <a:t>Suhu</a:t>
            </a:r>
            <a:r>
              <a:rPr lang="en-US" sz="2400" dirty="0" smtClean="0"/>
              <a:t> </a:t>
            </a:r>
            <a:r>
              <a:rPr lang="en-US" sz="2400" dirty="0" err="1" smtClean="0"/>
              <a:t>inti</a:t>
            </a:r>
            <a:r>
              <a:rPr lang="en-US" sz="2400" dirty="0" smtClean="0"/>
              <a:t> </a:t>
            </a:r>
            <a:r>
              <a:rPr lang="en-US" sz="2400" dirty="0" err="1" smtClean="0"/>
              <a:t>berfluktuasi</a:t>
            </a:r>
            <a:r>
              <a:rPr lang="en-US" sz="2400" dirty="0" smtClean="0"/>
              <a:t> </a:t>
            </a:r>
            <a:r>
              <a:rPr lang="en-US" sz="2400" dirty="0" err="1" smtClean="0"/>
              <a:t>sekitar</a:t>
            </a:r>
            <a:r>
              <a:rPr lang="en-US" sz="2400" dirty="0" smtClean="0"/>
              <a:t> 37</a:t>
            </a:r>
            <a:r>
              <a:rPr lang="en-US" sz="2400" baseline="30000" dirty="0" smtClean="0"/>
              <a:t>o </a:t>
            </a:r>
            <a:r>
              <a:rPr lang="en-US" sz="2400" dirty="0" smtClean="0"/>
              <a:t>C (</a:t>
            </a:r>
            <a:r>
              <a:rPr lang="en-US" sz="2400" dirty="0" err="1" smtClean="0"/>
              <a:t>otak</a:t>
            </a:r>
            <a:r>
              <a:rPr lang="en-US" sz="2400" dirty="0" smtClean="0"/>
              <a:t>, </a:t>
            </a:r>
            <a:r>
              <a:rPr lang="en-US" sz="2400" dirty="0" err="1" smtClean="0"/>
              <a:t>jantung</a:t>
            </a:r>
            <a:r>
              <a:rPr lang="en-US" sz="2400" dirty="0" smtClean="0"/>
              <a:t> </a:t>
            </a:r>
            <a:r>
              <a:rPr lang="en-US" sz="2400" dirty="0" err="1" smtClean="0"/>
              <a:t>dan</a:t>
            </a:r>
            <a:r>
              <a:rPr lang="en-US" sz="2400" dirty="0" smtClean="0"/>
              <a:t> </a:t>
            </a:r>
            <a:r>
              <a:rPr lang="en-US" sz="2400" dirty="0" err="1" smtClean="0"/>
              <a:t>jerohan</a:t>
            </a:r>
            <a:r>
              <a:rPr lang="en-US" sz="2400" dirty="0" smtClean="0"/>
              <a:t>), </a:t>
            </a:r>
            <a:r>
              <a:rPr lang="en-US" sz="2400" dirty="0" err="1" smtClean="0"/>
              <a:t>perubahan</a:t>
            </a:r>
            <a:r>
              <a:rPr lang="en-US" sz="2400" dirty="0" smtClean="0"/>
              <a:t> </a:t>
            </a:r>
            <a:r>
              <a:rPr lang="en-US" sz="2400" dirty="0" smtClean="0">
                <a:cs typeface="Arial" charset="0"/>
              </a:rPr>
              <a:t>± 2</a:t>
            </a:r>
            <a:r>
              <a:rPr lang="en-US" sz="2400" baseline="30000" dirty="0" smtClean="0">
                <a:cs typeface="Arial" charset="0"/>
              </a:rPr>
              <a:t>o</a:t>
            </a:r>
            <a:r>
              <a:rPr lang="en-US" sz="2400" dirty="0" smtClean="0">
                <a:cs typeface="Arial" charset="0"/>
              </a:rPr>
              <a:t> C </a:t>
            </a:r>
            <a:r>
              <a:rPr lang="en-US" sz="2400" dirty="0" err="1" smtClean="0">
                <a:cs typeface="Arial" charset="0"/>
              </a:rPr>
              <a:t>akan</a:t>
            </a:r>
            <a:r>
              <a:rPr lang="en-US" sz="2400" dirty="0" smtClean="0">
                <a:cs typeface="Arial" charset="0"/>
              </a:rPr>
              <a:t> </a:t>
            </a:r>
            <a:r>
              <a:rPr lang="en-US" sz="2400" dirty="0" err="1" smtClean="0">
                <a:cs typeface="Arial" charset="0"/>
              </a:rPr>
              <a:t>mempengaruhi</a:t>
            </a:r>
            <a:r>
              <a:rPr lang="en-US" sz="2400" dirty="0" smtClean="0">
                <a:cs typeface="Arial" charset="0"/>
              </a:rPr>
              <a:t> </a:t>
            </a:r>
            <a:r>
              <a:rPr lang="en-US" sz="2400" dirty="0" err="1" smtClean="0">
                <a:cs typeface="Arial" charset="0"/>
              </a:rPr>
              <a:t>fungsi</a:t>
            </a:r>
            <a:r>
              <a:rPr lang="en-US" sz="2400" dirty="0" smtClean="0">
                <a:cs typeface="Arial" charset="0"/>
              </a:rPr>
              <a:t> </a:t>
            </a:r>
            <a:r>
              <a:rPr lang="en-US" sz="2400" dirty="0" err="1" smtClean="0">
                <a:cs typeface="Arial" charset="0"/>
              </a:rPr>
              <a:t>tubuh</a:t>
            </a:r>
            <a:r>
              <a:rPr lang="en-US" sz="2400" dirty="0" smtClean="0">
                <a:cs typeface="Arial" charset="0"/>
              </a:rPr>
              <a:t>.</a:t>
            </a:r>
          </a:p>
          <a:p>
            <a:pPr eaLnBrk="1" hangingPunct="1"/>
            <a:r>
              <a:rPr lang="en-US" sz="2400" dirty="0" err="1" smtClean="0"/>
              <a:t>Suhu</a:t>
            </a:r>
            <a:r>
              <a:rPr lang="en-US" sz="2400" dirty="0" smtClean="0"/>
              <a:t> </a:t>
            </a:r>
            <a:r>
              <a:rPr lang="en-US" sz="2400" dirty="0" err="1" smtClean="0"/>
              <a:t>kulit</a:t>
            </a:r>
            <a:r>
              <a:rPr lang="en-US" sz="2400" dirty="0" smtClean="0"/>
              <a:t> </a:t>
            </a:r>
            <a:r>
              <a:rPr lang="en-US" sz="2400" dirty="0" err="1" smtClean="0"/>
              <a:t>berfluktuasi</a:t>
            </a:r>
            <a:r>
              <a:rPr lang="en-US" sz="2400" dirty="0" smtClean="0"/>
              <a:t> </a:t>
            </a:r>
            <a:r>
              <a:rPr lang="en-US" sz="2400" dirty="0" err="1" smtClean="0"/>
              <a:t>sekitar</a:t>
            </a:r>
            <a:r>
              <a:rPr lang="en-US" sz="2400" dirty="0" smtClean="0"/>
              <a:t> 35</a:t>
            </a:r>
            <a:r>
              <a:rPr lang="en-US" sz="2400" baseline="30000" dirty="0" smtClean="0"/>
              <a:t>o</a:t>
            </a:r>
            <a:r>
              <a:rPr lang="en-US" sz="2400" dirty="0" smtClean="0"/>
              <a:t> C, </a:t>
            </a:r>
            <a:r>
              <a:rPr lang="en-US" sz="2400" dirty="0" err="1" smtClean="0"/>
              <a:t>disekitar</a:t>
            </a:r>
            <a:r>
              <a:rPr lang="en-US" sz="2400" dirty="0" smtClean="0"/>
              <a:t> </a:t>
            </a:r>
            <a:r>
              <a:rPr lang="en-US" sz="2400" dirty="0" err="1" smtClean="0"/>
              <a:t>kedalam</a:t>
            </a:r>
            <a:r>
              <a:rPr lang="en-US" sz="2400" dirty="0" smtClean="0"/>
              <a:t> 2 cm.</a:t>
            </a:r>
          </a:p>
        </p:txBody>
      </p:sp>
      <p:pic>
        <p:nvPicPr>
          <p:cNvPr id="38914" name="Picture 2"/>
          <p:cNvPicPr>
            <a:picLocks noChangeAspect="1" noChangeArrowheads="1"/>
          </p:cNvPicPr>
          <p:nvPr/>
        </p:nvPicPr>
        <p:blipFill>
          <a:blip r:embed="rId2"/>
          <a:srcRect/>
          <a:stretch>
            <a:fillRect/>
          </a:stretch>
        </p:blipFill>
        <p:spPr bwMode="auto">
          <a:xfrm>
            <a:off x="357158" y="1357298"/>
            <a:ext cx="3286148" cy="50854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Theory</a:t>
            </a:r>
            <a:endParaRPr lang="en-MY"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198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71538" y="1643050"/>
            <a:ext cx="1250165" cy="357190"/>
          </a:xfrm>
          <a:prstGeom prst="rect">
            <a:avLst/>
          </a:prstGeom>
          <a:noFill/>
        </p:spPr>
      </p:pic>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198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71538" y="3000372"/>
            <a:ext cx="1857388" cy="357190"/>
          </a:xfrm>
          <a:prstGeom prst="rect">
            <a:avLst/>
          </a:prstGeom>
          <a:noFill/>
        </p:spPr>
      </p:pic>
      <p:sp>
        <p:nvSpPr>
          <p:cNvPr id="419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198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071538" y="3929066"/>
            <a:ext cx="2607488" cy="357190"/>
          </a:xfrm>
          <a:prstGeom prst="rect">
            <a:avLst/>
          </a:prstGeom>
          <a:noFill/>
        </p:spPr>
      </p:pic>
      <p:sp>
        <p:nvSpPr>
          <p:cNvPr id="419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199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071538" y="4643446"/>
            <a:ext cx="2588577" cy="857256"/>
          </a:xfrm>
          <a:prstGeom prst="rect">
            <a:avLst/>
          </a:prstGeom>
          <a:noFill/>
        </p:spPr>
      </p:pic>
      <p:sp>
        <p:nvSpPr>
          <p:cNvPr id="13" name="TextBox 12"/>
          <p:cNvSpPr txBox="1"/>
          <p:nvPr/>
        </p:nvSpPr>
        <p:spPr>
          <a:xfrm>
            <a:off x="928662" y="2071678"/>
            <a:ext cx="5072098" cy="646331"/>
          </a:xfrm>
          <a:prstGeom prst="rect">
            <a:avLst/>
          </a:prstGeom>
          <a:noFill/>
        </p:spPr>
        <p:txBody>
          <a:bodyPr wrap="square" rtlCol="0">
            <a:spAutoFit/>
          </a:bodyPr>
          <a:lstStyle/>
          <a:p>
            <a:r>
              <a:rPr lang="en-US" i="1" dirty="0" smtClean="0">
                <a:latin typeface="+mj-lt"/>
              </a:rPr>
              <a:t>H</a:t>
            </a:r>
            <a:r>
              <a:rPr lang="en-US" dirty="0" smtClean="0"/>
              <a:t> = The amount of information</a:t>
            </a:r>
          </a:p>
          <a:p>
            <a:r>
              <a:rPr lang="en-US" i="1" dirty="0" smtClean="0"/>
              <a:t>n</a:t>
            </a:r>
            <a:r>
              <a:rPr lang="en-US" dirty="0" smtClean="0"/>
              <a:t> = The number of equally likely alternatives</a:t>
            </a:r>
            <a:endParaRPr lang="en-MY" dirty="0"/>
          </a:p>
        </p:txBody>
      </p:sp>
      <p:sp>
        <p:nvSpPr>
          <p:cNvPr id="14" name="TextBox 13"/>
          <p:cNvSpPr txBox="1"/>
          <p:nvPr/>
        </p:nvSpPr>
        <p:spPr>
          <a:xfrm>
            <a:off x="1142976" y="5643578"/>
            <a:ext cx="5286412" cy="646331"/>
          </a:xfrm>
          <a:prstGeom prst="rect">
            <a:avLst/>
          </a:prstGeom>
          <a:noFill/>
        </p:spPr>
        <p:txBody>
          <a:bodyPr wrap="square" rtlCol="0">
            <a:spAutoFit/>
          </a:bodyPr>
          <a:lstStyle/>
          <a:p>
            <a:r>
              <a:rPr lang="en-US" dirty="0" smtClean="0"/>
              <a:t>   = The amount of information</a:t>
            </a:r>
          </a:p>
          <a:p>
            <a:r>
              <a:rPr lang="en-US" i="1" dirty="0" err="1" smtClean="0"/>
              <a:t>i</a:t>
            </a:r>
            <a:r>
              <a:rPr lang="en-US" dirty="0" smtClean="0"/>
              <a:t>  = The number of equally likely alternatives</a:t>
            </a:r>
            <a:endParaRPr lang="en-MY" dirty="0"/>
          </a:p>
        </p:txBody>
      </p:sp>
      <p:sp>
        <p:nvSpPr>
          <p:cNvPr id="419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199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142976" y="5643578"/>
            <a:ext cx="185738" cy="309563"/>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a:stretch>
            <a:fillRect/>
          </a:stretch>
        </p:blipFill>
        <p:spPr bwMode="auto">
          <a:xfrm>
            <a:off x="2357422" y="283332"/>
            <a:ext cx="4725113" cy="5512632"/>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Mengendalikan suhu badan</a:t>
            </a:r>
          </a:p>
        </p:txBody>
      </p:sp>
      <p:sp>
        <p:nvSpPr>
          <p:cNvPr id="28675"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Suplai darah: Kulit dingin – darah membawa panas ke kulit</a:t>
            </a:r>
          </a:p>
          <a:p>
            <a:pPr marL="533400" indent="-533400" eaLnBrk="1" hangingPunct="1">
              <a:buFont typeface="Wingdings" pitchFamily="2" charset="2"/>
              <a:buAutoNum type="arabicPeriod"/>
            </a:pPr>
            <a:r>
              <a:rPr lang="en-US" smtClean="0"/>
              <a:t>Berkeringat : Kulit panas – darah mengalir ke arah kulit</a:t>
            </a:r>
          </a:p>
          <a:p>
            <a:pPr marL="533400" indent="-533400" eaLnBrk="1" hangingPunct="1">
              <a:buFont typeface="Wingdings" pitchFamily="2" charset="2"/>
              <a:buAutoNum type="arabicPeriod"/>
            </a:pPr>
            <a:r>
              <a:rPr lang="en-US" smtClean="0"/>
              <a:t>Metabolisme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Pertukaran panas</a:t>
            </a:r>
          </a:p>
        </p:txBody>
      </p:sp>
      <p:sp>
        <p:nvSpPr>
          <p:cNvPr id="29699"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z="2400" smtClean="0"/>
              <a:t>Hantaran (conduction) : Tukar panas disebabkan karena bersentuhan dengan benda</a:t>
            </a:r>
          </a:p>
          <a:p>
            <a:pPr marL="533400" indent="-533400" eaLnBrk="1" hangingPunct="1">
              <a:buFont typeface="Wingdings" pitchFamily="2" charset="2"/>
              <a:buAutoNum type="arabicPeriod"/>
            </a:pPr>
            <a:r>
              <a:rPr lang="en-US" sz="2400" smtClean="0"/>
              <a:t>Konveksi (Convection) : tukar panas disebabkan karena lingkungan</a:t>
            </a:r>
          </a:p>
          <a:p>
            <a:pPr marL="533400" indent="-533400" eaLnBrk="1" hangingPunct="1">
              <a:buFont typeface="Wingdings" pitchFamily="2" charset="2"/>
              <a:buAutoNum type="arabicPeriod"/>
            </a:pPr>
            <a:r>
              <a:rPr lang="en-US" sz="2400" smtClean="0"/>
              <a:t>Penguapan (Evaporation) : Hilangnya panas disebabkan penguapan keringat dari kulit. Kondisi normal  satu liter air/hari menguap (600 Kcal)</a:t>
            </a:r>
          </a:p>
          <a:p>
            <a:pPr marL="533400" indent="-533400" eaLnBrk="1" hangingPunct="1">
              <a:buFont typeface="Wingdings" pitchFamily="2" charset="2"/>
              <a:buAutoNum type="arabicPeriod"/>
            </a:pPr>
            <a:r>
              <a:rPr lang="en-US" sz="2400" smtClean="0"/>
              <a:t>Radiasi (radiation) : Tukar panas antara badan dengan obyek sekelilingnya.</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Terminologi</a:t>
            </a:r>
          </a:p>
        </p:txBody>
      </p:sp>
      <p:sp>
        <p:nvSpPr>
          <p:cNvPr id="30723" name="Rectangle 3"/>
          <p:cNvSpPr>
            <a:spLocks noGrp="1" noChangeArrowheads="1"/>
          </p:cNvSpPr>
          <p:nvPr>
            <p:ph type="body" idx="1"/>
          </p:nvPr>
        </p:nvSpPr>
        <p:spPr/>
        <p:txBody>
          <a:bodyPr/>
          <a:lstStyle/>
          <a:p>
            <a:pPr marL="533400" indent="-533400" eaLnBrk="1" hangingPunct="1">
              <a:lnSpc>
                <a:spcPct val="90000"/>
              </a:lnSpc>
              <a:buFont typeface="Wingdings" pitchFamily="2" charset="2"/>
              <a:buAutoNum type="arabicPeriod"/>
            </a:pPr>
            <a:r>
              <a:rPr lang="en-US" smtClean="0"/>
              <a:t>Heat Stress (tekanan panas): beban total dari faktor panas internal dan eksternal. </a:t>
            </a:r>
          </a:p>
          <a:p>
            <a:pPr marL="533400" indent="-533400" eaLnBrk="1" hangingPunct="1">
              <a:lnSpc>
                <a:spcPct val="90000"/>
              </a:lnSpc>
              <a:buFont typeface="Wingdings" pitchFamily="2" charset="2"/>
              <a:buAutoNum type="arabicPeriod"/>
            </a:pPr>
            <a:r>
              <a:rPr lang="en-US" smtClean="0"/>
              <a:t>Heat Strain (reaksi fisiologi tubuh) : jumlah penyesuaian berkaitan dengan biokimia, fisiologi dan psikologi berkenaan dengan heat stress.</a:t>
            </a:r>
          </a:p>
          <a:p>
            <a:pPr marL="533400" indent="-533400" eaLnBrk="1" hangingPunct="1">
              <a:lnSpc>
                <a:spcPct val="90000"/>
              </a:lnSpc>
              <a:buFont typeface="Wingdings" pitchFamily="2" charset="2"/>
              <a:buAutoNum type="arabicPeriod"/>
            </a:pPr>
            <a:r>
              <a:rPr lang="en-US" smtClean="0"/>
              <a:t>Ambang batas heat stress : Tubuh akan mentoleransi panas pada level tertentu. Kondisi ini dikenal dengan Threshold Limit Value (TLV) yang tergantung pada beban kerja dan durasi.</a:t>
            </a:r>
          </a:p>
          <a:p>
            <a:pPr marL="533400" indent="-533400" eaLnBrk="1" hangingPunct="1">
              <a:lnSpc>
                <a:spcPct val="90000"/>
              </a:lnSpc>
              <a:buFont typeface="Wingdings" pitchFamily="2" charset="2"/>
              <a:buAutoNum type="arabicPeriod"/>
            </a:pPr>
            <a:endParaRPr lang="en-U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Terminologi</a:t>
            </a:r>
          </a:p>
        </p:txBody>
      </p:sp>
      <p:sp>
        <p:nvSpPr>
          <p:cNvPr id="31747" name="Rectangle 3"/>
          <p:cNvSpPr>
            <a:spLocks noGrp="1" noChangeArrowheads="1"/>
          </p:cNvSpPr>
          <p:nvPr>
            <p:ph type="body" idx="1"/>
          </p:nvPr>
        </p:nvSpPr>
        <p:spPr>
          <a:xfrm>
            <a:off x="914400" y="1600200"/>
            <a:ext cx="7772400" cy="5043510"/>
          </a:xfrm>
        </p:spPr>
        <p:txBody>
          <a:bodyPr/>
          <a:lstStyle/>
          <a:p>
            <a:pPr marL="533400" indent="-533400" eaLnBrk="1" hangingPunct="1">
              <a:buFont typeface="Wingdings" pitchFamily="2" charset="2"/>
              <a:buAutoNum type="arabicPeriod" startAt="4"/>
            </a:pPr>
            <a:r>
              <a:rPr lang="en-US" smtClean="0"/>
              <a:t>Kenyamanan terhadap temperatur : Temperatur berkisar 22,8</a:t>
            </a:r>
            <a:r>
              <a:rPr lang="en-US" baseline="40000" smtClean="0"/>
              <a:t>o</a:t>
            </a:r>
            <a:r>
              <a:rPr lang="en-US" smtClean="0"/>
              <a:t>C – 26,1</a:t>
            </a:r>
            <a:r>
              <a:rPr lang="en-US" baseline="40000" smtClean="0"/>
              <a:t>o</a:t>
            </a:r>
            <a:r>
              <a:rPr lang="en-US" smtClean="0"/>
              <a:t>C. Temperatur optimal 24,4</a:t>
            </a:r>
            <a:r>
              <a:rPr lang="en-US" baseline="40000" smtClean="0"/>
              <a:t>o</a:t>
            </a:r>
            <a:r>
              <a:rPr lang="en-US" smtClean="0"/>
              <a:t>C (summer), Winter temperatur berkisar 20</a:t>
            </a:r>
            <a:r>
              <a:rPr lang="en-US" baseline="40000" smtClean="0"/>
              <a:t>o</a:t>
            </a:r>
            <a:r>
              <a:rPr lang="en-US" smtClean="0"/>
              <a:t>C-23,6</a:t>
            </a:r>
            <a:r>
              <a:rPr lang="en-US" baseline="40000" smtClean="0"/>
              <a:t>o</a:t>
            </a:r>
            <a:r>
              <a:rPr lang="en-US" smtClean="0"/>
              <a:t>C, temperatur optimal  21,7</a:t>
            </a:r>
            <a:r>
              <a:rPr lang="en-US" baseline="40000" smtClean="0"/>
              <a:t>o</a:t>
            </a:r>
            <a:r>
              <a:rPr lang="en-US" smtClean="0"/>
              <a:t>C</a:t>
            </a:r>
          </a:p>
          <a:p>
            <a:pPr marL="533400" indent="-533400" eaLnBrk="1" hangingPunct="1">
              <a:buFont typeface="Wingdings" pitchFamily="2" charset="2"/>
              <a:buNone/>
            </a:pPr>
            <a:r>
              <a:rPr lang="en-US" smtClean="0"/>
              <a:t>	Di Indonesia temperatur nyaman berkisar 24</a:t>
            </a:r>
            <a:r>
              <a:rPr lang="en-US" baseline="40000" smtClean="0"/>
              <a:t>o</a:t>
            </a:r>
            <a:r>
              <a:rPr lang="en-US" smtClean="0"/>
              <a:t>C-27</a:t>
            </a:r>
            <a:r>
              <a:rPr lang="en-US" baseline="40000" smtClean="0"/>
              <a:t>o</a:t>
            </a:r>
            <a:r>
              <a:rPr lang="en-US" smtClean="0"/>
              <a:t>C.</a:t>
            </a:r>
          </a:p>
          <a:p>
            <a:pPr marL="533400" indent="-533400" eaLnBrk="1" hangingPunct="1"/>
            <a:endParaRPr lang="en-US" smtClean="0"/>
          </a:p>
        </p:txBody>
      </p:sp>
      <p:pic>
        <p:nvPicPr>
          <p:cNvPr id="39938" name="Picture 2"/>
          <p:cNvPicPr>
            <a:picLocks noChangeAspect="1" noChangeArrowheads="1"/>
          </p:cNvPicPr>
          <p:nvPr/>
        </p:nvPicPr>
        <p:blipFill>
          <a:blip r:embed="rId2"/>
          <a:srcRect/>
          <a:stretch>
            <a:fillRect/>
          </a:stretch>
        </p:blipFill>
        <p:spPr bwMode="auto">
          <a:xfrm>
            <a:off x="3786182" y="4500569"/>
            <a:ext cx="4214842" cy="22688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Keseimbangan panas</a:t>
            </a:r>
          </a:p>
        </p:txBody>
      </p:sp>
      <p:sp>
        <p:nvSpPr>
          <p:cNvPr id="32771"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mtClean="0">
                <a:cs typeface="Arial" charset="0"/>
              </a:rPr>
              <a:t>		± S = M ± CV ± CD ± R – E</a:t>
            </a:r>
          </a:p>
          <a:p>
            <a:pPr eaLnBrk="1" hangingPunct="1">
              <a:lnSpc>
                <a:spcPct val="90000"/>
              </a:lnSpc>
              <a:buFont typeface="Wingdings" pitchFamily="2" charset="2"/>
              <a:buNone/>
            </a:pPr>
            <a:r>
              <a:rPr lang="en-US" sz="2400" smtClean="0">
                <a:cs typeface="Arial" charset="0"/>
              </a:rPr>
              <a:t>S =  simpan panas (+ menunjukkan kenaikan  </a:t>
            </a:r>
          </a:p>
          <a:p>
            <a:pPr eaLnBrk="1" hangingPunct="1">
              <a:lnSpc>
                <a:spcPct val="90000"/>
              </a:lnSpc>
              <a:buFont typeface="Wingdings" pitchFamily="2" charset="2"/>
              <a:buNone/>
            </a:pPr>
            <a:r>
              <a:rPr lang="en-US" sz="2400" smtClean="0">
                <a:cs typeface="Arial" charset="0"/>
              </a:rPr>
              <a:t>       panas, - menunjukkan panas yang hilang)</a:t>
            </a:r>
          </a:p>
          <a:p>
            <a:pPr eaLnBrk="1" hangingPunct="1">
              <a:lnSpc>
                <a:spcPct val="90000"/>
              </a:lnSpc>
              <a:buFont typeface="Wingdings" pitchFamily="2" charset="2"/>
              <a:buNone/>
            </a:pPr>
            <a:r>
              <a:rPr lang="en-US" sz="2400" smtClean="0">
                <a:cs typeface="Arial" charset="0"/>
              </a:rPr>
              <a:t>M = Panas metabolik ( selalu positif)</a:t>
            </a:r>
          </a:p>
          <a:p>
            <a:pPr eaLnBrk="1" hangingPunct="1">
              <a:lnSpc>
                <a:spcPct val="90000"/>
              </a:lnSpc>
              <a:buFont typeface="Wingdings" pitchFamily="2" charset="2"/>
              <a:buNone/>
            </a:pPr>
            <a:r>
              <a:rPr lang="en-US" sz="2400" smtClean="0">
                <a:cs typeface="Arial" charset="0"/>
              </a:rPr>
              <a:t>CV= Panas konvektif (+ tempertatur udara lebih </a:t>
            </a:r>
          </a:p>
          <a:p>
            <a:pPr eaLnBrk="1" hangingPunct="1">
              <a:lnSpc>
                <a:spcPct val="90000"/>
              </a:lnSpc>
              <a:buFont typeface="Wingdings" pitchFamily="2" charset="2"/>
              <a:buNone/>
            </a:pPr>
            <a:r>
              <a:rPr lang="en-US" sz="2400" smtClean="0">
                <a:cs typeface="Arial" charset="0"/>
              </a:rPr>
              <a:t>        tinggi dari temperatur kulit, - sebaliknya)</a:t>
            </a:r>
          </a:p>
          <a:p>
            <a:pPr eaLnBrk="1" hangingPunct="1">
              <a:lnSpc>
                <a:spcPct val="90000"/>
              </a:lnSpc>
              <a:buFont typeface="Wingdings" pitchFamily="2" charset="2"/>
              <a:buNone/>
            </a:pPr>
            <a:r>
              <a:rPr lang="en-US" sz="2400" smtClean="0">
                <a:cs typeface="Arial" charset="0"/>
              </a:rPr>
              <a:t>CD=Panas konduktif (+ benda yang menyentuh kulit  </a:t>
            </a:r>
          </a:p>
          <a:p>
            <a:pPr eaLnBrk="1" hangingPunct="1">
              <a:lnSpc>
                <a:spcPct val="90000"/>
              </a:lnSpc>
              <a:buFont typeface="Wingdings" pitchFamily="2" charset="2"/>
              <a:buNone/>
            </a:pPr>
            <a:r>
              <a:rPr lang="en-US" sz="2400" smtClean="0">
                <a:cs typeface="Arial" charset="0"/>
              </a:rPr>
              <a:t>       lebih panas, - sebaliknya)</a:t>
            </a:r>
          </a:p>
          <a:p>
            <a:pPr eaLnBrk="1" hangingPunct="1">
              <a:lnSpc>
                <a:spcPct val="90000"/>
              </a:lnSpc>
              <a:buFont typeface="Wingdings" pitchFamily="2" charset="2"/>
              <a:buNone/>
            </a:pPr>
            <a:r>
              <a:rPr lang="en-US" sz="2400" smtClean="0">
                <a:cs typeface="Arial" charset="0"/>
              </a:rPr>
              <a:t>R = Panas radiasi (+ obyek disekeliling lebih panas dari </a:t>
            </a:r>
          </a:p>
          <a:p>
            <a:pPr eaLnBrk="1" hangingPunct="1">
              <a:lnSpc>
                <a:spcPct val="90000"/>
              </a:lnSpc>
              <a:buFont typeface="Wingdings" pitchFamily="2" charset="2"/>
              <a:buNone/>
            </a:pPr>
            <a:r>
              <a:rPr lang="en-US" sz="2400" smtClean="0">
                <a:cs typeface="Arial" charset="0"/>
              </a:rPr>
              <a:t>       kulit, - sbaliknya)</a:t>
            </a:r>
          </a:p>
          <a:p>
            <a:pPr eaLnBrk="1" hangingPunct="1">
              <a:lnSpc>
                <a:spcPct val="90000"/>
              </a:lnSpc>
              <a:buFont typeface="Wingdings" pitchFamily="2" charset="2"/>
              <a:buNone/>
            </a:pPr>
            <a:r>
              <a:rPr lang="en-US" sz="2400" smtClean="0">
                <a:cs typeface="Arial" charset="0"/>
              </a:rPr>
              <a:t>E = panas evaporasi ( selalu negatif)</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Keluhan/Gangguan akibat panas</a:t>
            </a:r>
          </a:p>
        </p:txBody>
      </p:sp>
      <p:sp>
        <p:nvSpPr>
          <p:cNvPr id="33795"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Heat Stroke : Gangguan panas yang paling berbahaya. Heat stroke merupakan rusaknya sistem termoregulator yang akut (panas tinggi, kelenjar peluh dan sebagian organ tubuh tidak berfungsi)</a:t>
            </a:r>
          </a:p>
          <a:p>
            <a:pPr marL="533400" indent="-533400" eaLnBrk="1" hangingPunct="1">
              <a:buFont typeface="Wingdings" pitchFamily="2" charset="2"/>
              <a:buAutoNum type="arabicPeriod"/>
            </a:pPr>
            <a:r>
              <a:rPr lang="en-US" smtClean="0"/>
              <a:t>Heat exhaustion : Kegagalan termoregulator disebabkan oleh kehabisam garam (cairan) yang mengakibatkan kekurangan supply oksigen pada otak.</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Keluhan/Gangguan akibat panas</a:t>
            </a:r>
          </a:p>
        </p:txBody>
      </p:sp>
      <p:sp>
        <p:nvSpPr>
          <p:cNvPr id="34819" name="Rectangle 3"/>
          <p:cNvSpPr>
            <a:spLocks noGrp="1" noChangeArrowheads="1"/>
          </p:cNvSpPr>
          <p:nvPr>
            <p:ph type="body" idx="1"/>
          </p:nvPr>
        </p:nvSpPr>
        <p:spPr/>
        <p:txBody>
          <a:bodyPr/>
          <a:lstStyle/>
          <a:p>
            <a:pPr marL="577850" indent="-577850" eaLnBrk="1" hangingPunct="1">
              <a:lnSpc>
                <a:spcPct val="90000"/>
              </a:lnSpc>
              <a:buFont typeface="Wingdings" pitchFamily="2" charset="2"/>
              <a:buAutoNum type="arabicPeriod" startAt="3"/>
            </a:pPr>
            <a:r>
              <a:rPr lang="en-US" smtClean="0"/>
              <a:t>Heat Cramps : Heat cramps adalah sakit akibat kekejangan otot terputus-putus akibat kekurangan garam natrium pada cairan tubuh.</a:t>
            </a:r>
          </a:p>
          <a:p>
            <a:pPr marL="577850" indent="-577850" eaLnBrk="1" hangingPunct="1">
              <a:lnSpc>
                <a:spcPct val="90000"/>
              </a:lnSpc>
              <a:buFont typeface="Wingdings" pitchFamily="2" charset="2"/>
              <a:buAutoNum type="arabicPeriod" startAt="3"/>
            </a:pPr>
            <a:r>
              <a:rPr lang="en-US" smtClean="0"/>
              <a:t>Prickly Heat (Biang keringat/keringat buntat) adalah kerusakan kulit (tidak menular) akibat rusaknya pembuluh kelenjar keringat akibat dari peradangan kelenjar.</a:t>
            </a:r>
          </a:p>
          <a:p>
            <a:pPr marL="577850" indent="-577850" eaLnBrk="1" hangingPunct="1">
              <a:lnSpc>
                <a:spcPct val="90000"/>
              </a:lnSpc>
              <a:buFont typeface="Wingdings" pitchFamily="2" charset="2"/>
              <a:buAutoNum type="arabicPeriod" startAt="3"/>
            </a:pPr>
            <a:r>
              <a:rPr lang="en-US" smtClean="0"/>
              <a:t>Dehidrasi : Kehilangan cairan tubuh yang berlebihan disebabkan penggantian cairan tubuh yang kurang.</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Nilai Ambang Batas</a:t>
            </a:r>
          </a:p>
        </p:txBody>
      </p:sp>
      <p:graphicFrame>
        <p:nvGraphicFramePr>
          <p:cNvPr id="73803" name="Group 75"/>
          <p:cNvGraphicFramePr>
            <a:graphicFrameLocks noGrp="1"/>
          </p:cNvGraphicFramePr>
          <p:nvPr>
            <p:ph idx="1"/>
          </p:nvPr>
        </p:nvGraphicFramePr>
        <p:xfrm>
          <a:off x="914400" y="1600200"/>
          <a:ext cx="7772400" cy="4559300"/>
        </p:xfrm>
        <a:graphic>
          <a:graphicData uri="http://schemas.openxmlformats.org/drawingml/2006/table">
            <a:tbl>
              <a:tblPr/>
              <a:tblGrid>
                <a:gridCol w="3081338"/>
                <a:gridCol w="1439862"/>
                <a:gridCol w="1657350"/>
                <a:gridCol w="1593850"/>
              </a:tblGrid>
              <a:tr h="755650">
                <a:tc row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id-ID" sz="2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Ringan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Sedang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Berat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vMerge="1">
                  <a:txBody>
                    <a:bodyPr/>
                    <a:lstStyle/>
                    <a:p>
                      <a:endParaRPr lang="id-ID"/>
                    </a:p>
                  </a:txBody>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M</a:t>
                      </a:r>
                      <a:r>
                        <a:rPr kumimoji="0" lang="en-US" sz="2000" b="0" i="0" u="none" strike="noStrike" cap="none" normalizeH="0" baseline="0" smtClean="0">
                          <a:ln>
                            <a:noFill/>
                          </a:ln>
                          <a:solidFill>
                            <a:schemeClr val="tx1"/>
                          </a:solidFill>
                          <a:effectLst/>
                          <a:latin typeface="Arial" charset="0"/>
                          <a:cs typeface="Arial" charset="0"/>
                        </a:rPr>
                        <a:t>≤200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cs typeface="Arial" charset="0"/>
                        </a:rPr>
                        <a:t>Kcal. H</a:t>
                      </a:r>
                      <a:r>
                        <a:rPr kumimoji="0" lang="en-US" sz="2000" b="0" i="0" u="none" strike="noStrike" cap="none" normalizeH="0" baseline="40000" smtClean="0">
                          <a:ln>
                            <a:noFill/>
                          </a:ln>
                          <a:solidFill>
                            <a:schemeClr val="tx1"/>
                          </a:solidFill>
                          <a:effectLst/>
                          <a:latin typeface="Arial"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cs typeface="Arial" charset="0"/>
                        </a:rPr>
                        <a:t>200&lt;M≤350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cs typeface="Arial" charset="0"/>
                        </a:rPr>
                        <a:t>Kcal. H</a:t>
                      </a:r>
                      <a:r>
                        <a:rPr kumimoji="0" lang="en-US" sz="2000" b="0" i="0" u="none" strike="noStrike" cap="none" normalizeH="0" baseline="40000" smtClean="0">
                          <a:ln>
                            <a:noFill/>
                          </a:ln>
                          <a:solidFill>
                            <a:schemeClr val="tx1"/>
                          </a:solidFill>
                          <a:effectLst/>
                          <a:latin typeface="Arial" charset="0"/>
                          <a:cs typeface="Arial" charset="0"/>
                        </a:rPr>
                        <a:t>-1</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cs typeface="Arial" charset="0"/>
                        </a:rPr>
                        <a:t>350&lt;M≤500</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cs typeface="Arial" charset="0"/>
                        </a:rPr>
                        <a:t>Kcal. H</a:t>
                      </a:r>
                      <a:r>
                        <a:rPr kumimoji="0" lang="en-US" sz="2000" b="0" i="0" u="none" strike="noStrike" cap="none" normalizeH="0" baseline="40000" smtClean="0">
                          <a:ln>
                            <a:noFill/>
                          </a:ln>
                          <a:solidFill>
                            <a:schemeClr val="tx1"/>
                          </a:solidFill>
                          <a:effectLst/>
                          <a:latin typeface="Arial" charset="0"/>
                          <a:cs typeface="Arial" charset="0"/>
                        </a:rPr>
                        <a:t>-1</a:t>
                      </a: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Kerja terus menerus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30</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26,7</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25</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75% kerja 25% istirahat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30,6</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28</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25,9</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40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50% kerja 50% istirahat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31,4</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29,4</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27,9</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25% kerja 75% istirahat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32,2</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31,1</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30</a:t>
                      </a:r>
                      <a:r>
                        <a:rPr kumimoji="0" lang="en-US" sz="2000" b="0" i="0" u="none" strike="noStrike" cap="none" normalizeH="0" baseline="40000" smtClean="0">
                          <a:ln>
                            <a:noFill/>
                          </a:ln>
                          <a:solidFill>
                            <a:schemeClr val="tx1"/>
                          </a:solidFill>
                          <a:effectLst/>
                          <a:latin typeface="Arial" charset="0"/>
                        </a:rPr>
                        <a:t>o</a:t>
                      </a:r>
                      <a:r>
                        <a:rPr kumimoji="0" lang="en-US" sz="2000" b="0" i="0" u="none" strike="noStrike" cap="none" normalizeH="0" baseline="0" smtClean="0">
                          <a:ln>
                            <a:noFill/>
                          </a:ln>
                          <a:solidFill>
                            <a:schemeClr val="tx1"/>
                          </a:solidFill>
                          <a:effectLst/>
                          <a:latin typeface="Arial" charset="0"/>
                        </a:rPr>
                        <a:t>C</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US" sz="20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Pengukuran iklim kerja</a:t>
            </a:r>
          </a:p>
        </p:txBody>
      </p:sp>
      <p:sp>
        <p:nvSpPr>
          <p:cNvPr id="36867" name="Rectangle 3"/>
          <p:cNvSpPr>
            <a:spLocks noGrp="1" noChangeArrowheads="1"/>
          </p:cNvSpPr>
          <p:nvPr>
            <p:ph type="body" idx="1"/>
          </p:nvPr>
        </p:nvSpPr>
        <p:spPr/>
        <p:txBody>
          <a:bodyPr/>
          <a:lstStyle/>
          <a:p>
            <a:pPr marL="533400" indent="-533400" eaLnBrk="1" hangingPunct="1">
              <a:buFont typeface="Wingdings" pitchFamily="2" charset="2"/>
              <a:buNone/>
            </a:pPr>
            <a:r>
              <a:rPr lang="en-US" sz="2400" smtClean="0"/>
              <a:t>	Tujuan pengukuran iklim kerja untuk mengetahui kondisi di tempat kerja sehingga dapat diketahui apakah kondisi tersebut berada dalam ambang batas atau tidak</a:t>
            </a:r>
          </a:p>
          <a:p>
            <a:pPr marL="533400" indent="-533400" eaLnBrk="1" hangingPunct="1">
              <a:buFont typeface="Wingdings" pitchFamily="2" charset="2"/>
              <a:buNone/>
            </a:pPr>
            <a:r>
              <a:rPr lang="en-US" sz="2400" smtClean="0"/>
              <a:t>	Cara menetapkan tekanan panas :</a:t>
            </a:r>
          </a:p>
          <a:p>
            <a:pPr marL="533400" indent="-533400" eaLnBrk="1" hangingPunct="1">
              <a:buFont typeface="Wingdings" pitchFamily="2" charset="2"/>
              <a:buAutoNum type="arabicPeriod"/>
            </a:pPr>
            <a:r>
              <a:rPr lang="en-US" sz="2400" smtClean="0"/>
              <a:t>Suhu efektif</a:t>
            </a:r>
          </a:p>
          <a:p>
            <a:pPr marL="533400" indent="-533400" eaLnBrk="1" hangingPunct="1">
              <a:buFont typeface="Wingdings" pitchFamily="2" charset="2"/>
              <a:buAutoNum type="arabicPeriod"/>
            </a:pPr>
            <a:r>
              <a:rPr lang="en-US" sz="2400" smtClean="0"/>
              <a:t>Indeks kecepatan keluar keringat selama 4 jam</a:t>
            </a:r>
          </a:p>
          <a:p>
            <a:pPr marL="533400" indent="-533400" eaLnBrk="1" hangingPunct="1">
              <a:buFont typeface="Wingdings" pitchFamily="2" charset="2"/>
              <a:buAutoNum type="arabicPeriod"/>
            </a:pPr>
            <a:r>
              <a:rPr lang="en-US" sz="2400" smtClean="0"/>
              <a:t>Indeks suhu basah dan bola</a:t>
            </a:r>
          </a:p>
          <a:p>
            <a:pPr marL="533400" indent="-533400" eaLnBrk="1" hangingPunct="1">
              <a:buFont typeface="Wingdings" pitchFamily="2" charset="2"/>
              <a:buAutoNum type="arabicPeriod"/>
            </a:pPr>
            <a:r>
              <a:rPr lang="en-US" sz="2400" smtClean="0"/>
              <a:t>Indeks Belding Hatch </a:t>
            </a:r>
          </a:p>
          <a:p>
            <a:pPr marL="533400" indent="-533400" eaLnBrk="1" hangingPunct="1">
              <a:buFont typeface="Wingdings" pitchFamily="2" charset="2"/>
              <a:buNone/>
            </a:pPr>
            <a:r>
              <a:rPr lang="en-US" sz="240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Information Processing</a:t>
            </a:r>
            <a:endParaRPr lang="en-MY" dirty="0"/>
          </a:p>
        </p:txBody>
      </p:sp>
      <p:sp>
        <p:nvSpPr>
          <p:cNvPr id="3" name="Content Placeholder 2"/>
          <p:cNvSpPr>
            <a:spLocks noGrp="1"/>
          </p:cNvSpPr>
          <p:nvPr>
            <p:ph idx="1"/>
          </p:nvPr>
        </p:nvSpPr>
        <p:spPr>
          <a:xfrm>
            <a:off x="4929190" y="1500174"/>
            <a:ext cx="4071966" cy="5357826"/>
          </a:xfrm>
        </p:spPr>
        <p:txBody>
          <a:bodyPr/>
          <a:lstStyle/>
          <a:p>
            <a:r>
              <a:rPr lang="en-US" sz="1550" dirty="0" smtClean="0">
                <a:latin typeface="+mj-lt"/>
              </a:rPr>
              <a:t>There are three processors:</a:t>
            </a:r>
          </a:p>
          <a:p>
            <a:pPr lvl="1"/>
            <a:r>
              <a:rPr lang="en-US" sz="1550" dirty="0" smtClean="0">
                <a:latin typeface="+mj-lt"/>
              </a:rPr>
              <a:t>A perceptual processor (to see and hear)</a:t>
            </a:r>
          </a:p>
          <a:p>
            <a:pPr lvl="1"/>
            <a:r>
              <a:rPr lang="en-US" sz="1550" dirty="0" smtClean="0">
                <a:latin typeface="+mj-lt"/>
              </a:rPr>
              <a:t>A cognitive processor (to think)</a:t>
            </a:r>
          </a:p>
          <a:p>
            <a:pPr lvl="1"/>
            <a:r>
              <a:rPr lang="en-US" sz="1550" dirty="0" smtClean="0">
                <a:latin typeface="+mj-lt"/>
              </a:rPr>
              <a:t>A motor processor ( to act)</a:t>
            </a:r>
          </a:p>
          <a:p>
            <a:r>
              <a:rPr lang="en-US" sz="1550" dirty="0" smtClean="0">
                <a:latin typeface="+mj-lt"/>
              </a:rPr>
              <a:t>The average time to process information is as follows:</a:t>
            </a:r>
          </a:p>
          <a:p>
            <a:pPr lvl="1"/>
            <a:r>
              <a:rPr lang="en-US" sz="1550" dirty="0" smtClean="0">
                <a:latin typeface="+mj-lt"/>
              </a:rPr>
              <a:t>100 ms for perception</a:t>
            </a:r>
          </a:p>
          <a:p>
            <a:pPr lvl="1"/>
            <a:r>
              <a:rPr lang="en-US" sz="1550" dirty="0" smtClean="0">
                <a:latin typeface="+mj-lt"/>
              </a:rPr>
              <a:t>70 ms for cognition</a:t>
            </a:r>
          </a:p>
          <a:p>
            <a:pPr lvl="1"/>
            <a:r>
              <a:rPr lang="en-US" sz="1550" dirty="0" smtClean="0">
                <a:latin typeface="+mj-lt"/>
              </a:rPr>
              <a:t>70 ms for act</a:t>
            </a:r>
          </a:p>
          <a:p>
            <a:r>
              <a:rPr lang="en-US" sz="1550" dirty="0" smtClean="0">
                <a:latin typeface="+mj-lt"/>
              </a:rPr>
              <a:t>The numbers depend upon the task</a:t>
            </a:r>
          </a:p>
          <a:p>
            <a:r>
              <a:rPr lang="en-US" sz="1550" dirty="0" smtClean="0">
                <a:latin typeface="+mj-lt"/>
              </a:rPr>
              <a:t>The LTM supposedly  has unlimited storage capability</a:t>
            </a:r>
          </a:p>
          <a:p>
            <a:r>
              <a:rPr lang="en-US" sz="1550" dirty="0" smtClean="0">
                <a:latin typeface="+mj-lt"/>
              </a:rPr>
              <a:t>The mode of information  from LTM is semantic; that is it is consist of  concepts</a:t>
            </a:r>
          </a:p>
          <a:p>
            <a:r>
              <a:rPr lang="en-US" sz="1550" dirty="0" smtClean="0">
                <a:latin typeface="+mj-lt"/>
              </a:rPr>
              <a:t>The LTM supports the working memory (WM), also called short term memory (STM)</a:t>
            </a:r>
          </a:p>
          <a:p>
            <a:r>
              <a:rPr lang="en-US" sz="1550" dirty="0" smtClean="0">
                <a:latin typeface="+mj-lt"/>
              </a:rPr>
              <a:t>The WM is what  we use when we perform a task  </a:t>
            </a:r>
            <a:endParaRPr lang="en-MY" sz="1550" dirty="0">
              <a:latin typeface="+mj-lt"/>
            </a:endParaRPr>
          </a:p>
        </p:txBody>
      </p:sp>
      <p:pic>
        <p:nvPicPr>
          <p:cNvPr id="4" name="Picture 2"/>
          <p:cNvPicPr>
            <a:picLocks noChangeAspect="1" noChangeArrowheads="1"/>
          </p:cNvPicPr>
          <p:nvPr/>
        </p:nvPicPr>
        <p:blipFill>
          <a:blip r:embed="rId2"/>
          <a:srcRect/>
          <a:stretch>
            <a:fillRect/>
          </a:stretch>
        </p:blipFill>
        <p:spPr bwMode="auto">
          <a:xfrm>
            <a:off x="0" y="1500174"/>
            <a:ext cx="5003450" cy="42091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800" smtClean="0"/>
              <a:t>Faktor-faktor yang mempengaruhi Heat Stress dan Heat strain</a:t>
            </a:r>
          </a:p>
        </p:txBody>
      </p:sp>
      <p:sp>
        <p:nvSpPr>
          <p:cNvPr id="37891"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Kondisi temperatur lingkungan</a:t>
            </a:r>
          </a:p>
          <a:p>
            <a:pPr marL="533400" indent="-533400" eaLnBrk="1" hangingPunct="1">
              <a:buFont typeface="Wingdings" pitchFamily="2" charset="2"/>
              <a:buAutoNum type="arabicPeriod"/>
            </a:pPr>
            <a:r>
              <a:rPr lang="en-US" smtClean="0"/>
              <a:t>Beban kerja fisik</a:t>
            </a:r>
          </a:p>
          <a:p>
            <a:pPr marL="533400" indent="-533400" eaLnBrk="1" hangingPunct="1">
              <a:buFont typeface="Wingdings" pitchFamily="2" charset="2"/>
              <a:buAutoNum type="arabicPeriod"/>
            </a:pPr>
            <a:r>
              <a:rPr lang="en-US" smtClean="0"/>
              <a:t>Pakaian</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3800" smtClean="0"/>
              <a:t>Karakteristik personal yang mempengaruhi heat strain</a:t>
            </a:r>
          </a:p>
        </p:txBody>
      </p:sp>
      <p:sp>
        <p:nvSpPr>
          <p:cNvPr id="38915"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Jenis kelamin</a:t>
            </a:r>
          </a:p>
          <a:p>
            <a:pPr marL="533400" indent="-533400" eaLnBrk="1" hangingPunct="1">
              <a:buFont typeface="Wingdings" pitchFamily="2" charset="2"/>
              <a:buAutoNum type="arabicPeriod"/>
            </a:pPr>
            <a:r>
              <a:rPr lang="en-US" smtClean="0"/>
              <a:t>Usia</a:t>
            </a:r>
          </a:p>
          <a:p>
            <a:pPr marL="533400" indent="-533400" eaLnBrk="1" hangingPunct="1">
              <a:buFont typeface="Wingdings" pitchFamily="2" charset="2"/>
              <a:buAutoNum type="arabicPeriod"/>
            </a:pPr>
            <a:r>
              <a:rPr lang="en-US" smtClean="0"/>
              <a:t>Warna kulit</a:t>
            </a:r>
          </a:p>
          <a:p>
            <a:pPr marL="533400" indent="-533400" eaLnBrk="1" hangingPunct="1">
              <a:buFont typeface="Wingdings" pitchFamily="2" charset="2"/>
              <a:buAutoNum type="arabicPeriod"/>
            </a:pPr>
            <a:r>
              <a:rPr lang="en-US" smtClean="0"/>
              <a:t>Kebugaran fisik</a:t>
            </a:r>
          </a:p>
          <a:p>
            <a:pPr marL="533400" indent="-533400" eaLnBrk="1" hangingPunct="1">
              <a:buFont typeface="Wingdings" pitchFamily="2" charset="2"/>
              <a:buAutoNum type="arabicPeriod"/>
            </a:pPr>
            <a:r>
              <a:rPr lang="en-US" smtClean="0"/>
              <a:t>Kondisi kesehatan masa lalu</a:t>
            </a:r>
          </a:p>
          <a:p>
            <a:pPr marL="533400" indent="-533400" eaLnBrk="1" hangingPunct="1">
              <a:buFont typeface="Wingdings" pitchFamily="2" charset="2"/>
              <a:buAutoNum type="arabicPeriod"/>
            </a:pPr>
            <a:r>
              <a:rPr lang="en-US" smtClean="0"/>
              <a:t>Ketrampilan</a:t>
            </a:r>
          </a:p>
          <a:p>
            <a:pPr marL="533400" indent="-533400" eaLnBrk="1" hangingPunct="1">
              <a:buFont typeface="Wingdings" pitchFamily="2" charset="2"/>
              <a:buAutoNum type="arabicPeriod"/>
            </a:pPr>
            <a:r>
              <a:rPr lang="en-US" smtClean="0"/>
              <a:t>Kondisi fisik ( gemuk/kurus)</a:t>
            </a:r>
          </a:p>
          <a:p>
            <a:pPr marL="533400" indent="-533400" eaLnBrk="1" hangingPunct="1">
              <a:buFont typeface="Wingdings" pitchFamily="2" charset="2"/>
              <a:buAutoNum type="arabicPeriod"/>
            </a:pPr>
            <a:endParaRPr lang="en-US" smtClean="0"/>
          </a:p>
          <a:p>
            <a:pPr marL="533400" indent="-533400" eaLnBrk="1" hangingPunct="1">
              <a:buFont typeface="Wingdings" pitchFamily="2" charset="2"/>
              <a:buAutoNum type="arabicPeriod"/>
            </a:pPr>
            <a:endParaRPr lang="en-US"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800" smtClean="0"/>
              <a:t>Pengendalian lingkungan kerja panas</a:t>
            </a:r>
          </a:p>
        </p:txBody>
      </p:sp>
      <p:sp>
        <p:nvSpPr>
          <p:cNvPr id="39939"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Mengurangi faktor beban kerja dengan mekanisasi</a:t>
            </a:r>
          </a:p>
          <a:p>
            <a:pPr marL="533400" indent="-533400" eaLnBrk="1" hangingPunct="1">
              <a:buFont typeface="Wingdings" pitchFamily="2" charset="2"/>
              <a:buAutoNum type="arabicPeriod"/>
            </a:pPr>
            <a:r>
              <a:rPr lang="en-US" smtClean="0"/>
              <a:t>Mengurangi beban panas radian</a:t>
            </a:r>
          </a:p>
          <a:p>
            <a:pPr marL="533400" indent="-533400" eaLnBrk="1" hangingPunct="1">
              <a:buFont typeface="Wingdings" pitchFamily="2" charset="2"/>
              <a:buAutoNum type="arabicPeriod"/>
            </a:pPr>
            <a:r>
              <a:rPr lang="en-US" smtClean="0"/>
              <a:t>Mengurangi temperatur dan kelembaban</a:t>
            </a:r>
          </a:p>
          <a:p>
            <a:pPr marL="533400" indent="-533400" eaLnBrk="1" hangingPunct="1">
              <a:buFont typeface="Wingdings" pitchFamily="2" charset="2"/>
              <a:buAutoNum type="arabicPeriod"/>
            </a:pPr>
            <a:r>
              <a:rPr lang="en-US" smtClean="0"/>
              <a:t>Meningkatkan pergerakan udara</a:t>
            </a:r>
          </a:p>
          <a:p>
            <a:pPr marL="533400" indent="-533400" eaLnBrk="1" hangingPunct="1">
              <a:buFont typeface="Wingdings" pitchFamily="2" charset="2"/>
              <a:buAutoNum type="arabicPeriod"/>
            </a:pPr>
            <a:r>
              <a:rPr lang="en-US" smtClean="0"/>
              <a:t>Pembatasan terhadap waktu pemaparan panas.</a:t>
            </a:r>
          </a:p>
          <a:p>
            <a:pPr marL="533400" indent="-533400" eaLnBrk="1" hangingPunct="1"/>
            <a:endParaRPr lang="en-US"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Stress and Injuries</a:t>
            </a:r>
            <a:endParaRPr lang="en-MY" dirty="0"/>
          </a:p>
        </p:txBody>
      </p:sp>
      <p:sp>
        <p:nvSpPr>
          <p:cNvPr id="3" name="Content Placeholder 2"/>
          <p:cNvSpPr>
            <a:spLocks noGrp="1"/>
          </p:cNvSpPr>
          <p:nvPr>
            <p:ph idx="1"/>
          </p:nvPr>
        </p:nvSpPr>
        <p:spPr>
          <a:xfrm>
            <a:off x="857224" y="1714488"/>
            <a:ext cx="7772400" cy="4530725"/>
          </a:xfrm>
        </p:spPr>
        <p:txBody>
          <a:bodyPr/>
          <a:lstStyle/>
          <a:p>
            <a:r>
              <a:rPr lang="en-US" sz="2000" dirty="0" smtClean="0">
                <a:latin typeface="+mj-lt"/>
              </a:rPr>
              <a:t>Cold stress is not as critical a problem as heat stress but its effects should not be underestimated.</a:t>
            </a:r>
          </a:p>
          <a:p>
            <a:r>
              <a:rPr lang="en-US" sz="2000" dirty="0" err="1" smtClean="0">
                <a:latin typeface="+mj-lt"/>
              </a:rPr>
              <a:t>Malley</a:t>
            </a:r>
            <a:r>
              <a:rPr lang="en-US" sz="2000" dirty="0" smtClean="0">
                <a:latin typeface="+mj-lt"/>
              </a:rPr>
              <a:t> (1992) has stated, under cold conditions, a major proportion of workers’ time and energy is used in self-preservation</a:t>
            </a:r>
          </a:p>
          <a:p>
            <a:r>
              <a:rPr lang="en-US" sz="2000" dirty="0" smtClean="0">
                <a:latin typeface="+mj-lt"/>
              </a:rPr>
              <a:t>The adverse effects of cold stress is categorized into three types of injuries:</a:t>
            </a:r>
          </a:p>
          <a:p>
            <a:pPr marL="914400" lvl="1" indent="-457200">
              <a:buFont typeface="+mj-lt"/>
              <a:buAutoNum type="arabicPeriod"/>
            </a:pPr>
            <a:r>
              <a:rPr lang="en-US" sz="2000" b="1" i="1" dirty="0" smtClean="0">
                <a:latin typeface="+mj-lt"/>
              </a:rPr>
              <a:t>Chilblains </a:t>
            </a:r>
            <a:r>
              <a:rPr lang="en-US" sz="2000" dirty="0" smtClean="0">
                <a:latin typeface="+mj-lt"/>
              </a:rPr>
              <a:t>can affect the hands and feet, and area a relatively mild form of tissue damage</a:t>
            </a:r>
          </a:p>
          <a:p>
            <a:pPr marL="914400" lvl="1" indent="-457200">
              <a:buFont typeface="+mj-lt"/>
              <a:buAutoNum type="arabicPeriod"/>
            </a:pPr>
            <a:r>
              <a:rPr lang="en-US" sz="2000" b="1" i="1" dirty="0" smtClean="0">
                <a:latin typeface="+mj-lt"/>
              </a:rPr>
              <a:t>Hypothermia</a:t>
            </a:r>
            <a:r>
              <a:rPr lang="en-US" sz="2000" dirty="0" smtClean="0">
                <a:latin typeface="+mj-lt"/>
              </a:rPr>
              <a:t> occurs when the rate of body’s heat loss is greater than its heat replacement from metabolism and environment</a:t>
            </a:r>
          </a:p>
          <a:p>
            <a:pPr marL="914400" lvl="1" indent="-457200">
              <a:buFont typeface="+mj-lt"/>
              <a:buAutoNum type="arabicPeriod"/>
            </a:pPr>
            <a:r>
              <a:rPr lang="en-US" sz="2000" b="1" i="1" dirty="0" smtClean="0">
                <a:latin typeface="+mj-lt"/>
              </a:rPr>
              <a:t>Frostbite </a:t>
            </a:r>
            <a:r>
              <a:rPr lang="en-US" sz="2000" dirty="0" smtClean="0">
                <a:latin typeface="+mj-lt"/>
              </a:rPr>
              <a:t>is injury due to freezing of the soft tissues of a body part exposed to extreme cold</a:t>
            </a:r>
            <a:endParaRPr lang="en-MY" sz="2000" dirty="0">
              <a:latin typeface="+mj-lt"/>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Cold Stress</a:t>
            </a:r>
            <a:endParaRPr lang="en-MY" dirty="0"/>
          </a:p>
        </p:txBody>
      </p:sp>
      <p:sp>
        <p:nvSpPr>
          <p:cNvPr id="3" name="Content Placeholder 2"/>
          <p:cNvSpPr>
            <a:spLocks noGrp="1"/>
          </p:cNvSpPr>
          <p:nvPr>
            <p:ph idx="1"/>
          </p:nvPr>
        </p:nvSpPr>
        <p:spPr/>
        <p:txBody>
          <a:bodyPr/>
          <a:lstStyle/>
          <a:p>
            <a:r>
              <a:rPr lang="en-US" dirty="0" err="1" smtClean="0"/>
              <a:t>Windchill</a:t>
            </a:r>
            <a:r>
              <a:rPr lang="en-US" dirty="0" smtClean="0"/>
              <a:t> factor is widely used as a thermal index for cold environments</a:t>
            </a:r>
          </a:p>
          <a:p>
            <a:r>
              <a:rPr lang="en-US" dirty="0" smtClean="0"/>
              <a:t>It combines the effects of temperature and air movement, and is expressed as the number of kilocalories of heat per hour (kcal/h) that the atmosphere can remove from the body</a:t>
            </a:r>
            <a:endParaRPr lang="en-MY"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Vibration</a:t>
            </a:r>
            <a:endParaRPr lang="en-MY" dirty="0"/>
          </a:p>
        </p:txBody>
      </p:sp>
      <p:sp>
        <p:nvSpPr>
          <p:cNvPr id="3" name="Content Placeholder 2"/>
          <p:cNvSpPr>
            <a:spLocks noGrp="1"/>
          </p:cNvSpPr>
          <p:nvPr>
            <p:ph idx="1"/>
          </p:nvPr>
        </p:nvSpPr>
        <p:spPr/>
        <p:txBody>
          <a:bodyPr/>
          <a:lstStyle/>
          <a:p>
            <a:endParaRPr lang="en-MY"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FAKTOR LINGKUNGAN KERJA</a:t>
            </a:r>
            <a:endParaRPr lang="en-MY" sz="3600" dirty="0"/>
          </a:p>
        </p:txBody>
      </p:sp>
      <p:sp>
        <p:nvSpPr>
          <p:cNvPr id="3" name="Content Placeholder 2"/>
          <p:cNvSpPr>
            <a:spLocks noGrp="1"/>
          </p:cNvSpPr>
          <p:nvPr>
            <p:ph idx="1"/>
          </p:nvPr>
        </p:nvSpPr>
        <p:spPr/>
        <p:txBody>
          <a:bodyPr/>
          <a:lstStyle/>
          <a:p>
            <a:pPr marL="514350" indent="-514350">
              <a:buAutoNum type="arabicPeriod"/>
            </a:pPr>
            <a:r>
              <a:rPr lang="en-US" dirty="0" err="1" smtClean="0"/>
              <a:t>Kebisingan</a:t>
            </a:r>
            <a:endParaRPr lang="en-US" dirty="0" smtClean="0"/>
          </a:p>
          <a:p>
            <a:pPr marL="514350" indent="-514350">
              <a:buAutoNum type="arabicPeriod"/>
            </a:pPr>
            <a:r>
              <a:rPr lang="en-US" dirty="0" err="1" smtClean="0"/>
              <a:t>Pencahayaan</a:t>
            </a:r>
            <a:endParaRPr lang="en-US" dirty="0" smtClean="0"/>
          </a:p>
          <a:p>
            <a:pPr marL="514350" indent="-514350">
              <a:buAutoNum type="arabicPeriod"/>
            </a:pPr>
            <a:r>
              <a:rPr lang="en-US" dirty="0" err="1" smtClean="0"/>
              <a:t>Suhu</a:t>
            </a:r>
            <a:endParaRPr lang="en-US" dirty="0" smtClean="0"/>
          </a:p>
          <a:p>
            <a:pPr marL="514350" indent="-514350">
              <a:buAutoNum type="arabicPeriod"/>
            </a:pPr>
            <a:r>
              <a:rPr lang="en-US" dirty="0" err="1" smtClean="0"/>
              <a:t>Kelembaban</a:t>
            </a:r>
            <a:endParaRPr lang="en-US" dirty="0" smtClean="0"/>
          </a:p>
          <a:p>
            <a:pPr marL="514350" indent="-514350">
              <a:buAutoNum type="arabicPeriod"/>
            </a:pPr>
            <a:r>
              <a:rPr lang="en-US" dirty="0" err="1" smtClean="0"/>
              <a:t>Vibrasi</a:t>
            </a:r>
            <a:endParaRPr lang="en-US" dirty="0" smtClean="0"/>
          </a:p>
          <a:p>
            <a:pPr marL="514350" indent="-514350">
              <a:buAutoNum type="arabicPeriod"/>
            </a:pPr>
            <a:r>
              <a:rPr lang="en-US" dirty="0" err="1" smtClean="0"/>
              <a:t>Sirkulasi</a:t>
            </a:r>
            <a:r>
              <a:rPr lang="en-US" dirty="0" smtClean="0"/>
              <a:t> </a:t>
            </a:r>
            <a:r>
              <a:rPr lang="en-US" dirty="0" err="1" smtClean="0"/>
              <a:t>udara</a:t>
            </a:r>
            <a:endParaRPr lang="en-US" dirty="0" smtClean="0"/>
          </a:p>
          <a:p>
            <a:pPr marL="514350" indent="-514350">
              <a:buAutoNum type="arabicPeriod"/>
            </a:pPr>
            <a:r>
              <a:rPr lang="en-US" dirty="0" err="1" smtClean="0"/>
              <a:t>Bau-bauan</a:t>
            </a:r>
            <a:endParaRPr lang="en-US" dirty="0" smtClean="0"/>
          </a:p>
          <a:p>
            <a:pPr marL="514350" indent="-514350">
              <a:buAutoNum type="arabicPeriod"/>
            </a:pPr>
            <a:r>
              <a:rPr lang="en-US" dirty="0" smtClean="0"/>
              <a:t>Colors</a:t>
            </a:r>
            <a:endParaRPr lang="en-MY"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and AUDITORY</a:t>
            </a:r>
            <a:endParaRPr lang="en-MY" dirty="0"/>
          </a:p>
        </p:txBody>
      </p:sp>
      <p:sp>
        <p:nvSpPr>
          <p:cNvPr id="3" name="Content Placeholder 2"/>
          <p:cNvSpPr>
            <a:spLocks noGrp="1"/>
          </p:cNvSpPr>
          <p:nvPr>
            <p:ph idx="1"/>
          </p:nvPr>
        </p:nvSpPr>
        <p:spPr/>
        <p:txBody>
          <a:bodyPr/>
          <a:lstStyle/>
          <a:p>
            <a:r>
              <a:rPr lang="en-US" dirty="0" smtClean="0">
                <a:latin typeface="+mj-lt"/>
              </a:rPr>
              <a:t>Noise is annoying sound that can inversely affect physiological response, safety, health, and performance.</a:t>
            </a:r>
          </a:p>
          <a:p>
            <a:r>
              <a:rPr lang="en-US" dirty="0" smtClean="0">
                <a:latin typeface="+mj-lt"/>
              </a:rPr>
              <a:t>Two primary attributes of sound which are of great concern to ergonomist and safety professional:</a:t>
            </a:r>
          </a:p>
          <a:p>
            <a:pPr lvl="1"/>
            <a:r>
              <a:rPr lang="en-US" dirty="0" smtClean="0">
                <a:latin typeface="+mj-lt"/>
              </a:rPr>
              <a:t>Intensity (or loudness) of the sound energy (or sound pressure)</a:t>
            </a:r>
          </a:p>
          <a:p>
            <a:pPr lvl="1"/>
            <a:r>
              <a:rPr lang="en-US" dirty="0" smtClean="0">
                <a:latin typeface="+mj-lt"/>
              </a:rPr>
              <a:t>Frequency of the sound pressure wave</a:t>
            </a:r>
            <a:endParaRPr lang="en-MY"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sound terminology</a:t>
            </a:r>
            <a:endParaRPr lang="en-MY" dirty="0"/>
          </a:p>
        </p:txBody>
      </p:sp>
      <p:sp>
        <p:nvSpPr>
          <p:cNvPr id="3" name="Content Placeholder 2"/>
          <p:cNvSpPr>
            <a:spLocks noGrp="1"/>
          </p:cNvSpPr>
          <p:nvPr>
            <p:ph idx="1"/>
          </p:nvPr>
        </p:nvSpPr>
        <p:spPr>
          <a:xfrm>
            <a:off x="914400" y="1600201"/>
            <a:ext cx="7772400" cy="3471874"/>
          </a:xfrm>
        </p:spPr>
        <p:txBody>
          <a:bodyPr/>
          <a:lstStyle/>
          <a:p>
            <a:r>
              <a:rPr lang="en-US" sz="2000" dirty="0" smtClean="0">
                <a:latin typeface="+mj-lt"/>
              </a:rPr>
              <a:t>Amplitude</a:t>
            </a:r>
          </a:p>
          <a:p>
            <a:r>
              <a:rPr lang="en-US" sz="2000" dirty="0" smtClean="0">
                <a:latin typeface="+mj-lt"/>
              </a:rPr>
              <a:t>Frequency</a:t>
            </a:r>
          </a:p>
          <a:p>
            <a:r>
              <a:rPr lang="en-US" sz="2000" dirty="0" smtClean="0">
                <a:latin typeface="+mj-lt"/>
              </a:rPr>
              <a:t>Loudness</a:t>
            </a:r>
          </a:p>
          <a:p>
            <a:r>
              <a:rPr lang="en-US" sz="2000" dirty="0" smtClean="0">
                <a:latin typeface="+mj-lt"/>
              </a:rPr>
              <a:t>Noise and Sound</a:t>
            </a:r>
          </a:p>
          <a:p>
            <a:r>
              <a:rPr lang="en-US" sz="2000" dirty="0" smtClean="0">
                <a:latin typeface="+mj-lt"/>
              </a:rPr>
              <a:t>Pitch</a:t>
            </a:r>
          </a:p>
          <a:p>
            <a:r>
              <a:rPr lang="en-US" sz="2000" dirty="0" smtClean="0">
                <a:latin typeface="+mj-lt"/>
              </a:rPr>
              <a:t>Intensity (I)</a:t>
            </a:r>
          </a:p>
          <a:p>
            <a:r>
              <a:rPr lang="en-US" sz="2000" dirty="0" smtClean="0">
                <a:latin typeface="+mj-lt"/>
              </a:rPr>
              <a:t>Sound power (E)</a:t>
            </a:r>
          </a:p>
          <a:p>
            <a:r>
              <a:rPr lang="en-US" sz="2000" dirty="0" smtClean="0">
                <a:latin typeface="+mj-lt"/>
              </a:rPr>
              <a:t>Sound Pressure (P)</a:t>
            </a:r>
          </a:p>
          <a:p>
            <a:r>
              <a:rPr lang="en-US" sz="2000" dirty="0" smtClean="0">
                <a:latin typeface="+mj-lt"/>
              </a:rPr>
              <a:t>Decibel (dB)</a:t>
            </a:r>
            <a:endParaRPr lang="en-MY" sz="2000" dirty="0">
              <a:latin typeface="+mj-lt"/>
            </a:endParaRPr>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608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357290" y="5072074"/>
            <a:ext cx="3385062" cy="571504"/>
          </a:xfrm>
          <a:prstGeom prst="rect">
            <a:avLst/>
          </a:prstGeom>
          <a:noFill/>
        </p:spPr>
      </p:pic>
      <p:sp>
        <p:nvSpPr>
          <p:cNvPr id="460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608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286380" y="5000636"/>
            <a:ext cx="3502294" cy="571504"/>
          </a:xfrm>
          <a:prstGeom prst="rect">
            <a:avLst/>
          </a:prstGeom>
          <a:noFill/>
        </p:spPr>
      </p:pic>
      <p:sp>
        <p:nvSpPr>
          <p:cNvPr id="8" name="TextBox 7"/>
          <p:cNvSpPr txBox="1"/>
          <p:nvPr/>
        </p:nvSpPr>
        <p:spPr>
          <a:xfrm>
            <a:off x="1357290" y="5786454"/>
            <a:ext cx="3643338" cy="646331"/>
          </a:xfrm>
          <a:prstGeom prst="rect">
            <a:avLst/>
          </a:prstGeom>
          <a:noFill/>
        </p:spPr>
        <p:txBody>
          <a:bodyPr wrap="square" rtlCol="0">
            <a:spAutoFit/>
          </a:bodyPr>
          <a:lstStyle/>
          <a:p>
            <a:r>
              <a:rPr lang="en-US" dirty="0" smtClean="0">
                <a:latin typeface="+mj-lt"/>
              </a:rPr>
              <a:t>The reference intensity corresponds to the hearing threshold </a:t>
            </a:r>
            <a:endParaRPr lang="en-MY" dirty="0">
              <a:latin typeface="+mj-lt"/>
            </a:endParaRPr>
          </a:p>
        </p:txBody>
      </p:sp>
      <p:sp>
        <p:nvSpPr>
          <p:cNvPr id="460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6085"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429256" y="5857892"/>
            <a:ext cx="2643206" cy="285752"/>
          </a:xfrm>
          <a:prstGeom prst="rect">
            <a:avLst/>
          </a:prstGeom>
          <a:noFill/>
        </p:spPr>
      </p:pic>
      <p:sp>
        <p:nvSpPr>
          <p:cNvPr id="460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MY"/>
          </a:p>
        </p:txBody>
      </p:sp>
      <p:pic>
        <p:nvPicPr>
          <p:cNvPr id="46087"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429256" y="6357958"/>
            <a:ext cx="2928958" cy="285752"/>
          </a:xfrm>
          <a:prstGeom prst="rect">
            <a:avLst/>
          </a:prstGeom>
          <a:noFill/>
        </p:spPr>
      </p:pic>
    </p:spTree>
  </p:cSld>
  <p:clrMapOvr>
    <a:masterClrMapping/>
  </p:clrMapOvr>
</p:sld>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Layers</Template>
  <TotalTime>1948</TotalTime>
  <Words>2053</Words>
  <Application>Microsoft PowerPoint</Application>
  <PresentationFormat>On-screen Show (4:3)</PresentationFormat>
  <Paragraphs>362</Paragraphs>
  <Slides>65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65</vt:i4>
      </vt:variant>
    </vt:vector>
  </HeadingPairs>
  <TitlesOfParts>
    <vt:vector size="67" baseType="lpstr">
      <vt:lpstr>Layers</vt:lpstr>
      <vt:lpstr>Equation</vt:lpstr>
      <vt:lpstr>Slide 1</vt:lpstr>
      <vt:lpstr>Slide 2</vt:lpstr>
      <vt:lpstr>Slide 3</vt:lpstr>
      <vt:lpstr>Information Theory</vt:lpstr>
      <vt:lpstr>Information Theory</vt:lpstr>
      <vt:lpstr>Human Information Processing</vt:lpstr>
      <vt:lpstr>FAKTOR LINGKUNGAN KERJA</vt:lpstr>
      <vt:lpstr>NOISE and AUDITORY</vt:lpstr>
      <vt:lpstr>Basic sound terminology</vt:lpstr>
      <vt:lpstr>Slide 10</vt:lpstr>
      <vt:lpstr>Hearing phenomenon</vt:lpstr>
      <vt:lpstr>Hearing phenomenon</vt:lpstr>
      <vt:lpstr>Hearing loss</vt:lpstr>
      <vt:lpstr>Audiometer</vt:lpstr>
      <vt:lpstr>Hearing impairment</vt:lpstr>
      <vt:lpstr>Permisible Expose Limit (PEL)</vt:lpstr>
      <vt:lpstr>Contoh</vt:lpstr>
      <vt:lpstr>Slide 18</vt:lpstr>
      <vt:lpstr>Slide 19</vt:lpstr>
      <vt:lpstr>Body Vibration</vt:lpstr>
      <vt:lpstr>Slide 21</vt:lpstr>
      <vt:lpstr>Assessment of vibration</vt:lpstr>
      <vt:lpstr>Slide 23</vt:lpstr>
      <vt:lpstr>Slide 24</vt:lpstr>
      <vt:lpstr>LINGKUNGAN KERJA</vt:lpstr>
      <vt:lpstr>INDERA PENGLIHATAN</vt:lpstr>
      <vt:lpstr>Indera Penglihatan</vt:lpstr>
      <vt:lpstr>Indera Penglihatan</vt:lpstr>
      <vt:lpstr>Indera Penglihatan</vt:lpstr>
      <vt:lpstr>Pengendalian cahaya</vt:lpstr>
      <vt:lpstr>Reflection</vt:lpstr>
      <vt:lpstr>Polarization</vt:lpstr>
      <vt:lpstr>Slide 33</vt:lpstr>
      <vt:lpstr>Slide 34</vt:lpstr>
      <vt:lpstr>Tiga Aspek cahaya yang relevan dengan ilmu ergonomi</vt:lpstr>
      <vt:lpstr>Cara Pengaturan cahaya</vt:lpstr>
      <vt:lpstr>Faktor-faktor yang berpengaruh pada kualitas penglihatan</vt:lpstr>
      <vt:lpstr>Efek terhadap kinerja</vt:lpstr>
      <vt:lpstr>IINDERA PENDENGARAN</vt:lpstr>
      <vt:lpstr>Paparan Kebisingan</vt:lpstr>
      <vt:lpstr>Slide 41</vt:lpstr>
      <vt:lpstr>Permisible Expose Limit (PEL)</vt:lpstr>
      <vt:lpstr>Contoh</vt:lpstr>
      <vt:lpstr>Slide 44</vt:lpstr>
      <vt:lpstr>Dampak kebisingan terhadap pekerja</vt:lpstr>
      <vt:lpstr>Jenis Kebisingan</vt:lpstr>
      <vt:lpstr>Sumber kebisingan</vt:lpstr>
      <vt:lpstr>Pengendalian Kebisingan</vt:lpstr>
      <vt:lpstr>INDERA SUHU</vt:lpstr>
      <vt:lpstr>Slide 50</vt:lpstr>
      <vt:lpstr>Mengendalikan suhu badan</vt:lpstr>
      <vt:lpstr>Pertukaran panas</vt:lpstr>
      <vt:lpstr>Terminologi</vt:lpstr>
      <vt:lpstr>Terminologi</vt:lpstr>
      <vt:lpstr>Keseimbangan panas</vt:lpstr>
      <vt:lpstr>Keluhan/Gangguan akibat panas</vt:lpstr>
      <vt:lpstr>Keluhan/Gangguan akibat panas</vt:lpstr>
      <vt:lpstr>Nilai Ambang Batas</vt:lpstr>
      <vt:lpstr>Pengukuran iklim kerja</vt:lpstr>
      <vt:lpstr>Faktor-faktor yang mempengaruhi Heat Stress dan Heat strain</vt:lpstr>
      <vt:lpstr>Karakteristik personal yang mempengaruhi heat strain</vt:lpstr>
      <vt:lpstr>Pengendalian lingkungan kerja panas</vt:lpstr>
      <vt:lpstr>Cold Stress and Injuries</vt:lpstr>
      <vt:lpstr>Monitoring Cold Stress</vt:lpstr>
      <vt:lpstr>Vibration</vt:lpstr>
    </vt:vector>
  </TitlesOfParts>
  <Company>Teknik Industri FTI UII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Hari Purnomo</dc:creator>
  <cp:lastModifiedBy>Hartomo</cp:lastModifiedBy>
  <cp:revision>108</cp:revision>
  <dcterms:created xsi:type="dcterms:W3CDTF">2004-05-12T13:44:37Z</dcterms:created>
  <dcterms:modified xsi:type="dcterms:W3CDTF">2014-02-01T07:13:59Z</dcterms:modified>
</cp:coreProperties>
</file>