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37"/>
  </p:notesMasterIdLst>
  <p:sldIdLst>
    <p:sldId id="256" r:id="rId3"/>
    <p:sldId id="257" r:id="rId4"/>
    <p:sldId id="258" r:id="rId5"/>
    <p:sldId id="290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8" r:id="rId15"/>
    <p:sldId id="289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6" r:id="rId29"/>
    <p:sldId id="271" r:id="rId30"/>
    <p:sldId id="272" r:id="rId31"/>
    <p:sldId id="273" r:id="rId32"/>
    <p:sldId id="274" r:id="rId33"/>
    <p:sldId id="275" r:id="rId34"/>
    <p:sldId id="277" r:id="rId35"/>
    <p:sldId id="278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37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09876D6-8D87-45F7-8917-7328B9C5EE35}" type="datetimeFigureOut">
              <a:rPr lang="en-US"/>
              <a:pPr>
                <a:defRPr/>
              </a:pPr>
              <a:t>6/8/2012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1D0CAD1-6127-4E82-9C91-EB5E3FA1E4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D0CAD1-6127-4E82-9C91-EB5E3FA1E45A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304800"/>
            <a:ext cx="7772400" cy="669926"/>
          </a:xfrm>
        </p:spPr>
        <p:txBody>
          <a:bodyPr/>
          <a:lstStyle>
            <a:lvl1pPr algn="r">
              <a:defRPr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id-ID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1066800"/>
            <a:ext cx="6400800" cy="381000"/>
          </a:xfrm>
        </p:spPr>
        <p:txBody>
          <a:bodyPr/>
          <a:lstStyle>
            <a:lvl1pPr marL="0" indent="0" algn="r">
              <a:buNone/>
              <a:defRPr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d-ID" smtClean="0"/>
              <a:t>Click to edit Master subtitle style</a:t>
            </a:r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3AF23-B340-4D48-96C2-C058C0F11EEF}" type="datetimeFigureOut">
              <a:rPr lang="id-ID" smtClean="0"/>
              <a:pPr>
                <a:defRPr/>
              </a:pPr>
              <a:t>08/06/2012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17A20-0F2C-4387-A3BF-780FB3E2FB13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d-ID" smtClean="0"/>
              <a:t>Click to edit Master text styles</a:t>
            </a:r>
          </a:p>
          <a:p>
            <a:pPr lvl="1"/>
            <a:r>
              <a:rPr lang="id-ID" smtClean="0"/>
              <a:t>Second level</a:t>
            </a:r>
          </a:p>
          <a:p>
            <a:pPr lvl="2"/>
            <a:r>
              <a:rPr lang="id-ID" smtClean="0"/>
              <a:t>Third level</a:t>
            </a:r>
          </a:p>
          <a:p>
            <a:pPr lvl="3"/>
            <a:r>
              <a:rPr lang="id-ID" smtClean="0"/>
              <a:t>Fourth level</a:t>
            </a:r>
          </a:p>
          <a:p>
            <a:pPr lvl="4"/>
            <a:r>
              <a:rPr lang="id-ID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2F747-B4AE-44CE-A0D6-0C3A30AFE049}" type="datetimeFigureOut">
              <a:rPr lang="id-ID" smtClean="0"/>
              <a:pPr>
                <a:defRPr/>
              </a:pPr>
              <a:t>08/06/2012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50733-F0BE-4C69-8BC6-218E3EC45FCE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d-ID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d-ID" smtClean="0"/>
              <a:t>Click to edit Master text styles</a:t>
            </a:r>
          </a:p>
          <a:p>
            <a:pPr lvl="1"/>
            <a:r>
              <a:rPr lang="id-ID" smtClean="0"/>
              <a:t>Second level</a:t>
            </a:r>
          </a:p>
          <a:p>
            <a:pPr lvl="2"/>
            <a:r>
              <a:rPr lang="id-ID" smtClean="0"/>
              <a:t>Third level</a:t>
            </a:r>
          </a:p>
          <a:p>
            <a:pPr lvl="3"/>
            <a:r>
              <a:rPr lang="id-ID" smtClean="0"/>
              <a:t>Fourth level</a:t>
            </a:r>
          </a:p>
          <a:p>
            <a:pPr lvl="4"/>
            <a:r>
              <a:rPr lang="id-ID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C5658-596C-450C-A7CF-208C68B862C7}" type="datetimeFigureOut">
              <a:rPr lang="id-ID" smtClean="0"/>
              <a:pPr>
                <a:defRPr/>
              </a:pPr>
              <a:t>08/06/2012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6DEFF-82E7-413D-9529-D96DBED2138D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d-ID" smtClean="0"/>
              <a:t>Click to edit Master text styles</a:t>
            </a:r>
          </a:p>
          <a:p>
            <a:pPr lvl="1"/>
            <a:r>
              <a:rPr lang="id-ID" smtClean="0"/>
              <a:t>Second level</a:t>
            </a:r>
          </a:p>
          <a:p>
            <a:pPr lvl="2"/>
            <a:r>
              <a:rPr lang="id-ID" smtClean="0"/>
              <a:t>Third level</a:t>
            </a:r>
          </a:p>
          <a:p>
            <a:pPr lvl="3"/>
            <a:r>
              <a:rPr lang="id-ID" smtClean="0"/>
              <a:t>Fourth level</a:t>
            </a:r>
          </a:p>
          <a:p>
            <a:pPr lvl="4"/>
            <a:r>
              <a:rPr lang="id-ID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6F72B-3E9A-4F89-B52C-0B7C59DCFEF5}" type="datetimeFigureOut">
              <a:rPr lang="id-ID" smtClean="0"/>
              <a:pPr>
                <a:defRPr/>
              </a:pPr>
              <a:t>08/06/2012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B72D9-05F5-407D-A2D1-9C8921200C68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d-ID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d-ID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64C00-F47B-4A7F-AD6A-DD0B34CA896E}" type="datetimeFigureOut">
              <a:rPr lang="id-ID" smtClean="0"/>
              <a:pPr>
                <a:defRPr/>
              </a:pPr>
              <a:t>08/06/2012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E701E-BCDD-4317-B0F2-F52722E3A1E9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d-ID" smtClean="0"/>
              <a:t>Click to edit Master text styles</a:t>
            </a:r>
          </a:p>
          <a:p>
            <a:pPr lvl="1"/>
            <a:r>
              <a:rPr lang="id-ID" smtClean="0"/>
              <a:t>Second level</a:t>
            </a:r>
          </a:p>
          <a:p>
            <a:pPr lvl="2"/>
            <a:r>
              <a:rPr lang="id-ID" smtClean="0"/>
              <a:t>Third level</a:t>
            </a:r>
          </a:p>
          <a:p>
            <a:pPr lvl="3"/>
            <a:r>
              <a:rPr lang="id-ID" smtClean="0"/>
              <a:t>Fourth level</a:t>
            </a:r>
          </a:p>
          <a:p>
            <a:pPr lvl="4"/>
            <a:r>
              <a:rPr lang="id-ID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d-ID" smtClean="0"/>
              <a:t>Click to edit Master text styles</a:t>
            </a:r>
          </a:p>
          <a:p>
            <a:pPr lvl="1"/>
            <a:r>
              <a:rPr lang="id-ID" smtClean="0"/>
              <a:t>Second level</a:t>
            </a:r>
          </a:p>
          <a:p>
            <a:pPr lvl="2"/>
            <a:r>
              <a:rPr lang="id-ID" smtClean="0"/>
              <a:t>Third level</a:t>
            </a:r>
          </a:p>
          <a:p>
            <a:pPr lvl="3"/>
            <a:r>
              <a:rPr lang="id-ID" smtClean="0"/>
              <a:t>Fourth level</a:t>
            </a:r>
          </a:p>
          <a:p>
            <a:pPr lvl="4"/>
            <a:r>
              <a:rPr lang="id-ID" smtClean="0"/>
              <a:t>Fifth level</a:t>
            </a:r>
            <a:endParaRPr lang="id-ID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F266B-5C69-4791-811E-D38E0EAB45F1}" type="datetimeFigureOut">
              <a:rPr lang="id-ID" smtClean="0"/>
              <a:pPr>
                <a:defRPr/>
              </a:pPr>
              <a:t>08/06/2012</a:t>
            </a:fld>
            <a:endParaRPr lang="id-ID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24B44-D1CF-4A1F-9039-F9668EAEFDD5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d-ID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d-ID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d-ID" smtClean="0"/>
              <a:t>Click to edit Master text styles</a:t>
            </a:r>
          </a:p>
          <a:p>
            <a:pPr lvl="1"/>
            <a:r>
              <a:rPr lang="id-ID" smtClean="0"/>
              <a:t>Second level</a:t>
            </a:r>
          </a:p>
          <a:p>
            <a:pPr lvl="2"/>
            <a:r>
              <a:rPr lang="id-ID" smtClean="0"/>
              <a:t>Third level</a:t>
            </a:r>
          </a:p>
          <a:p>
            <a:pPr lvl="3"/>
            <a:r>
              <a:rPr lang="id-ID" smtClean="0"/>
              <a:t>Fourth level</a:t>
            </a:r>
          </a:p>
          <a:p>
            <a:pPr lvl="4"/>
            <a:r>
              <a:rPr lang="id-ID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d-ID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d-ID" smtClean="0"/>
              <a:t>Click to edit Master text styles</a:t>
            </a:r>
          </a:p>
          <a:p>
            <a:pPr lvl="1"/>
            <a:r>
              <a:rPr lang="id-ID" smtClean="0"/>
              <a:t>Second level</a:t>
            </a:r>
          </a:p>
          <a:p>
            <a:pPr lvl="2"/>
            <a:r>
              <a:rPr lang="id-ID" smtClean="0"/>
              <a:t>Third level</a:t>
            </a:r>
          </a:p>
          <a:p>
            <a:pPr lvl="3"/>
            <a:r>
              <a:rPr lang="id-ID" smtClean="0"/>
              <a:t>Fourth level</a:t>
            </a:r>
          </a:p>
          <a:p>
            <a:pPr lvl="4"/>
            <a:r>
              <a:rPr lang="id-ID" smtClean="0"/>
              <a:t>Fifth level</a:t>
            </a:r>
            <a:endParaRPr lang="id-ID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7CF5B-9990-4D5E-B515-4E5602C83CEE}" type="datetimeFigureOut">
              <a:rPr lang="id-ID" smtClean="0"/>
              <a:pPr>
                <a:defRPr/>
              </a:pPr>
              <a:t>08/06/2012</a:t>
            </a:fld>
            <a:endParaRPr lang="id-ID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01A54-232B-4650-AA11-2B88FC43F16C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Click to edit Master title style</a:t>
            </a:r>
            <a:endParaRPr lang="id-ID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19001-385E-4516-9168-11064276ACD3}" type="datetimeFigureOut">
              <a:rPr lang="id-ID" smtClean="0"/>
              <a:pPr>
                <a:defRPr/>
              </a:pPr>
              <a:t>08/06/2012</a:t>
            </a:fld>
            <a:endParaRPr lang="id-ID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70BBC-363D-426D-A16A-76252FA919D5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3BC07-7DF2-4B22-BA65-AF86F4B70945}" type="datetimeFigureOut">
              <a:rPr lang="id-ID" smtClean="0"/>
              <a:pPr>
                <a:defRPr/>
              </a:pPr>
              <a:t>08/06/2012</a:t>
            </a:fld>
            <a:endParaRPr lang="id-ID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B8019-91E0-4BD6-A9A0-47D83FDF5A48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d-ID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d-ID" smtClean="0"/>
              <a:t>Click to edit Master text styles</a:t>
            </a:r>
          </a:p>
          <a:p>
            <a:pPr lvl="1"/>
            <a:r>
              <a:rPr lang="id-ID" smtClean="0"/>
              <a:t>Second level</a:t>
            </a:r>
          </a:p>
          <a:p>
            <a:pPr lvl="2"/>
            <a:r>
              <a:rPr lang="id-ID" smtClean="0"/>
              <a:t>Third level</a:t>
            </a:r>
          </a:p>
          <a:p>
            <a:pPr lvl="3"/>
            <a:r>
              <a:rPr lang="id-ID" smtClean="0"/>
              <a:t>Fourth level</a:t>
            </a:r>
          </a:p>
          <a:p>
            <a:pPr lvl="4"/>
            <a:r>
              <a:rPr lang="id-ID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d-ID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3EA9D-D9C4-49F9-8A49-5B5A47745366}" type="datetimeFigureOut">
              <a:rPr lang="id-ID" smtClean="0"/>
              <a:pPr>
                <a:defRPr/>
              </a:pPr>
              <a:t>08/06/2012</a:t>
            </a:fld>
            <a:endParaRPr lang="id-ID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59E91-4762-4E15-89A6-551114845E06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d-ID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d-ID" noProof="0" smtClean="0"/>
              <a:t>Click icon to add picture</a:t>
            </a:r>
            <a:endParaRPr lang="id-ID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d-ID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41E7B-7EA0-4D77-9DFF-7711983D3084}" type="datetimeFigureOut">
              <a:rPr lang="id-ID" smtClean="0"/>
              <a:pPr>
                <a:defRPr/>
              </a:pPr>
              <a:t>08/06/2012</a:t>
            </a:fld>
            <a:endParaRPr lang="id-ID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32950-5E66-45DB-B2F1-D0B2D44F344B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alphaModFix amt="6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d-ID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d-ID" smtClean="0"/>
              <a:t>Click to edit Master text styles</a:t>
            </a:r>
          </a:p>
          <a:p>
            <a:pPr lvl="1"/>
            <a:r>
              <a:rPr lang="id-ID" smtClean="0"/>
              <a:t>Second level</a:t>
            </a:r>
          </a:p>
          <a:p>
            <a:pPr lvl="2"/>
            <a:r>
              <a:rPr lang="id-ID" smtClean="0"/>
              <a:t>Third level</a:t>
            </a:r>
          </a:p>
          <a:p>
            <a:pPr lvl="3"/>
            <a:r>
              <a:rPr lang="id-ID" smtClean="0"/>
              <a:t>Fourth level</a:t>
            </a:r>
          </a:p>
          <a:p>
            <a:pPr lvl="4"/>
            <a:r>
              <a:rPr lang="id-ID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326C164-2EB7-4EC9-97FF-4237F76D5A29}" type="datetimeFigureOut">
              <a:rPr lang="id-ID" smtClean="0"/>
              <a:pPr>
                <a:defRPr/>
              </a:pPr>
              <a:t>08/06/2012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047ED39-5301-406B-8C13-4D21A2ECA5BF}" type="slidenum">
              <a:rPr lang="id-ID" smtClean="0"/>
              <a:pPr>
                <a:defRPr/>
              </a:pPr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Tahoma" pitchFamily="34" charset="0"/>
          <a:ea typeface="+mj-ea"/>
          <a:cs typeface="Tahoma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112" charset="0"/>
          <a:cs typeface="Tahoma" pitchFamily="11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112" charset="0"/>
          <a:cs typeface="Tahoma" pitchFamily="11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112" charset="0"/>
          <a:cs typeface="Tahoma" pitchFamily="11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112" charset="0"/>
          <a:cs typeface="Tahoma" pitchFamily="11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112" charset="0"/>
          <a:cs typeface="Tahoma" pitchFamily="11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112" charset="0"/>
          <a:cs typeface="Tahoma" pitchFamily="11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112" charset="0"/>
          <a:cs typeface="Tahoma" pitchFamily="11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Tahoma" pitchFamily="112" charset="0"/>
          <a:cs typeface="Tahoma" pitchFamily="11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1538" y="285728"/>
            <a:ext cx="7772400" cy="6699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d-ID" dirty="0" smtClean="0">
                <a:solidFill>
                  <a:srgbClr val="FF0000"/>
                </a:solidFill>
              </a:rPr>
              <a:t>LOGIKA FUZZY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8860" y="1071546"/>
            <a:ext cx="6400800" cy="38100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d-ID" dirty="0" smtClean="0">
                <a:solidFill>
                  <a:srgbClr val="FFFF00"/>
                </a:solidFill>
              </a:rPr>
              <a:t>Sistem Cerdas – Sesi 7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7170" name="AutoShape 2" descr="data:image/jpeg;base64,/9j/4AAQSkZJRgABAQAAAQABAAD/2wBDAAkGBwgHBgkIBwgKCgkLDRYPDQwMDRsUFRAWIB0iIiAdHx8kKDQsJCYxJx8fLT0tMTU3Ojo6Iys/RD84QzQ5Ojf/2wBDAQoKCg0MDRoPDxo3JR8lNzc3Nzc3Nzc3Nzc3Nzc3Nzc3Nzc3Nzc3Nzc3Nzc3Nzc3Nzc3Nzc3Nzc3Nzc3Nzc3Nzf/wAARCACfAKMDASIAAhEBAxEB/8QAHAAAAgIDAQEAAAAAAAAAAAAAAAYFBwMECAEC/8QARhAAAQIEBAIECggEBQQDAAAAAQIDAAQFEQYSITEHQRMiUdEUFjZVYXFygZSxFRcyQlR0kbIIIyRiRFKCocEzNDVTorPh/8QAGgEBAAMBAQEAAAAAAAAAAAAAAAECAwQFBv/EADYRAAICAQIDBAcHBAMAAAAAAAABAgMRBDEFEiFBUWGhEyIycbHB8BQVM1KBkdEGIyRCsuHx/9oADAMBAAIRAxEAPwB04eYZoU1giiPzNHkXXXJRClrWwklRtuTDF4o4c8x0/wCHT3Rp8MvICg/km/lDPAEJ4o4c8x0/4dPdB4o4c8x0/wCHT3RNwQBCeKOHPMdP+HT3QeKWHPMdP+HT3RNxFYqmn5LDVUmpNwtzDMq4tpYAOVQSSDYgj9RAGHxSw5zodP8Ah090HilhzzHT/h090V79YNbRSZeaErOMONUJ+aWuel20NzbwLIC05TewzKNuruNOyUqtXxLh4zMmKqitTCad9JIWZdtDgS242HEZUAApWlSrG1xY78gG3xTw5yodP+HT3QeKeG/MdO+HT3QnjHtQrU2/IURttlczNMilTK05kTDIWEvqAOisll3ty221Z8cVp2h0RL8sSqZdfbaaQkAlZJuQAb6kAxEpKKyy9VUrbFCO7NnxTw55jp/w6e6DxTw55jp/w6e6ISm4wLtQqs1NEopjckl+T2PSpRm6RQ0udSke70xpS2MKpN0eRmGpY+Hon+gmZS4HSApKgLkaaFJ05iKelidX3ffnb6fX/p+I0eKeHPMdO+HT3QDCeHPMdP8Ah090KUtiyrN02qVkLM3KSdSWhcupoJWlkpTYAgCxSTre/OHPDyqkaW25WVoM24SspSmwbB1CfTba/OJjYpPCM79JOlZk13fXl+5i8UsOeY6f8Onug8UcOeY6f8OnuiZzDlaPqLnMQnijhzzHT/h090HijhzzHT/h090TcEAQnijhzzHT/h090HijhzzHT/h090TcEAc2cRKXIyuM6mzLScu00haMqENgAdRMEbvEzy5qvto/YmCALf4ZeQFB/JN/KGeFjhl5AUH8k38oZ4AIIIIAwTs0xIyr01NupaYZQVuOK2Skbkxq9PSq/THW2pmWnpKZQppZadC0rB0Iuk+sRvqSFXBAIO4POISq4TotULi35Btt9wgqmZf+U6SNrrTYn3mLR5dpEPPYZhh2kZJZtUi2tuXlVyjaFkqQGVZcyCkmxByJ3vtH1S6BS6V0vgMolBdSELUtanFKSL2TdRJyi5sL2F9o0HqHWJRkCjV94FKAkN1FsTKdOea4Xf0lR9UfMrUcSSzgTVqIxMN3I6enTIUQO0try207Co+iJ5M7Mjm7yTl6JTZVUkqXkmmzINqZlSkW6JCgLgeg2G/ZGaepsrPrllzbIdMq8Hmc17JWAQDb1ExGSeMKPNOoZcdfk3lrLaW52XWwVKHIFQAJ05GJpqYadbztOoWntSoERWUWt0WjLDymRs1h6lTYZD8kizKChtKSUAJUQSmwIBBIGhj1NApaZlMw3JoQ6laVgpJSMyb2NgbX1PKFnF3FXDmHTMyyHzPVBpOkuwDlzckqXsPTvbsvpFaTvGPF9ScX9FyMpKMm2X+WVqT/AKjYH9Io1FdWbVyum+WDbL0colOclp2VVJo6CeVnmUAkBxRABJt6htGafp0rUG2W5ttS0sPIebstSbLSbg6EX9R0PO8c/s8VsdyKgqablZpBUCQWQdOwZTpFncPOJ1Nxb/SzKUSFUuQJZTlw6LXugm19jpuLQi4v2SLYWweLU0/HI3M0WQZW042woKafcmEHpVmzjhOY6nnc6bDkBElHgj2LGQQQQQAQQQQBzzxM8uar7aP2Jgg4meXNV9tH7EwQBb/DLyAoP5Jv5QzwscMvICg/km/lDPABHl4xTjTj8m+yy+ph1xtSUPIAJbJFgoA6EjfWF1U7iSkLQmekGqrKAdaakj0bwHpaUbKPMlKteSYso82zIbwNEERNCxFSq604qmTaXVNKKHGlJKHGyNCFIUAoe8RKg3iHFxeGTuBAO8GUR7HypaEpUVKCQkXJJtYRAME6JZEq45OdH0CElThdtlAG5N+Uc344xXT3qwZHADBkJU3S8/KLWwJkncZUkAIF+zX1DXa4p8Qn8WzqqJQHCKS2bqcTdJmFDcn+0dnv7IVUJlaNL5lkF1Wl+a//AMik75V9I7nfotB9ozOx8sFu/kvEJektN5VuNNFfMa5RG9nUhSU9Gbf27Qw4S4dYixWETs48KVS3G87SrZnHAbgWHLa5JtuLX1s1L4GSSWgqWxBUEzFtVrSkpPuGv+8VUZTebkn5fA73xHT6VcmjTiu/o/j18yuL32iGqCHKXPStUkLNOsupWm2wWDcH1aRLTshVMPVldFrjVpixW04DcOIubEeuxjHPMh6UdbVsUkj0c44Y81FuGe9f6Himhcobr900dL4SrbGIsOSNWlr5Jlu5B+6oGyh7lAiJeKy/h9n/AArAqpZTmZUnNuICctsqVWUBfnqVRZsemfBhBBBABBBBAHPPEzy5qvto/YmCDiZ5c1X20fsTBAFv8MvICg/km/lDPCxwy8gKD+Sb+UM8AEeHWPYwTM1LyrRdmX2mW0i5W4sJA95hjIbNGrUCm1fKqcl/5yDdD7S1NOoNrdVaSFDQkb7EiItMpiWjJZRIzLVZlknronT0b4GuziRlVysCkeuNuaxbRWUOKZnUzhb+0iRSZhYOmlkA9ojWlcR1KopUZDDVRQLXQ7PlEuknTcElY3/y8o1irEuq6eJR8pmpWLafPzqqfMNzFOqA/wALPN9GpXsm5Svn9knaKy44Y6UQ5hSjrPSLIE8sDlYENp9d9fVbmYYeI9TrNJw1MzdaXQ+gUA01JeDqfU8tWmUKUUgW1N7HQHSKMpzY8FXNutNtpSLCydSLQkqUsuWPM2optulywjnHV+5GRhkUqUuG+kml6aDbuAh74Y4bp6phmr1SmVeq1NCVOIl0yoEu2oHq9dZSlSra72F+0aaXC+nSD9eRXsRJdbpjSSuTW5LKEsXEndSyMoy2O/PmLa3BjXG9Pwxh0VRLiJtUwSiTQysKDq7GxuPui2p/5IikaY1ZbWW+36/k31Osd6jXDpCOy+b8f0CrVDEaUlXg1KplPKbOzE5OnOgHTQJFrgbdb3iNfh7JV3wVU3WMRCoMqUQy2yW3EFIuASsC9+dgeQ1MULUHajiidXU8RzK3nXNUNBRSloH7oHIbafrFn/w8ktMYjkk26FmabUi41uQoHX/SIrHUxlmuKQv4ddRVG6xYUtv/AA+v4gaKg0+nYhZ0mJN4ML1tmbVqP0PzMVq7o2v2TFw8fFoTgJSVKSFKm2coJ1Op2imptwMyrzivupVHFqlmUT3f6fs5ab87JZ+JZ38NwIw3VTY2M6LH/QmLfituADKW+H6VB1Ky5OOqKR9w6Cx/QH3iLJjtPmAggggAggggDnniZ5c1X20fsTBBxM8uar7aP2JggC3+GXkBQfyTfyhnhY4ZeQFB/JN/KGeAMb7XTMONFa0BaSnMhWVSbi1weR9MQLmCqBMPNvT0gJ51sWSqcdW/a+5sskC9hsIYoIspSjsyGkzDLyzUs2G5dtDbYFglCQkCMhGkfUQGOa63hzC1Qqa3AhbbRDOl7uHRIt67RUnYovjDX3sSY0NHYf8A6CnHowEkKSXPvr9YvltfTL6TEJLUp/EFbp+HZFwNKmHAHF2zdGgC5JHOwF7aX02vEfQ0HJMT8yoqWsklxRuTzJ95i2eAFFS7L1DE0y0OnmHSywVWOVAtmtzGunujnXr2+C+J7D/xNAse1b/xX8lqMy8jRaMlkBtiQk2LHNYJQhI1v6LCOYJ+bRiOszdRalBJ05TpVKyw2bPO3ZcjMeVzFucecRKkaCxQpRy03U15VhJNw0N/1JA9V4pioOqplOaalz1j1Qrs01Pr740nbKGIw3Zlw7TVT57716kPj2G+2txJV0qbAC97iLR/h6YKqVW6iULSJqcCUkjqqSkHUe9RimBMvNUJbky4pS37hvMq5tHTvD2lqouCqRJOMhl5EslTyBa4cUMyr253MVh605T5UuzpsbcTvbqqq5m+mfWxnrtt4CJ/ELNIXKUKm3Gd6bLpTbXKkWPq+1FSYicySWQHVav1A17oa+JVYaxDxGeMuoqZpbfgwNrXWCrNvuAoke7siDwzThiTiDS6cAlyXQ8lToUgKSUI6ywQdwbWik1zXJdxfTy+z8Msm95vC/Tf5locL5CbwRWWKJUniZetSaJqXUQMomQB0jfbfLYi/Idt4twQmcTJN/6DarVOJTP0R3w1lNrhaQLLQdDukmGekVFmrUyUqEqSWJppLrdwQbEXG8dJ4ZuQQQQAQQQQBzzxM8uar7aP2Jgg4meXNV9tH7EwQBb/AAy8gKD+Sb+UM8LHDLyAoP5Jv5QxvrW20tTbfSLCSUoBAzG2gudoAyQRC/SdX8wO/Ftd8H0nV/MDvxbXfE8rIyiailv4i6yBK0vD7ICnX1mYcNyLAdVItsbkn1ZfTFn/AEnV/MDvxbXfFAcTZsVniQ8tbSmXZRpDbjJWFWKRfRQ0+8P94NNJs0pj6WyMF2sXaoRJUgsp3ICB/wAx1BhGkt0TDNNpzbQbDMukLTYDrWuonQakkkxzxRpZU9iuhsBjpVeFhwM5wOky9a1zpy5x0MqqVZKCpVBdAAJP9W13xjp62oZfaenxu1S1XJHaKSRQmPKl9O8SKnMpcC5eRAlWSBa2Xf8A+RXEY8wy8AHmkry6pzDaNSmLStp59tPUeeUvstc7R9viYnplqlSAUZyYUEJQkZib+rb19l45rarLLvVfme3obtPo+HKVqznrtuxi4Y4bOK8ZCZcUgU6jLQ4tI1LiiTkTbsuk3PYPTF343xAnDGF56rHKXGUWZQRopwmyRb1nX0XhBosniHAcrRqXQ8PdO7NrUqorWrpEvLARqFpNmgBmtm37CbwpcVMSLxXiWXpaG3WpWmFSZhouApL17K23tawPpNu090q/Q1pvY+WcrNZqXj2pP6/RCkw84zKTVSnFXemHC8qwtdSjf5mG7glSJhvE1MrbygG5lcyw2i2qsrd1K9Vzb3GEydbmatU5WjUxsuvOLCEoSN1H/gDUnujoRijsUCtYNpUpcsyzMwgKIAKj0WpNtLk3MYUp4c3uzs4pZFSjp6/ZrWPe+0dnG0utqbcQFIUClSVC4UDuCISOHLn0TUK1g9SlZKS8FygcUSssODMNeYBJHo0EPcImPAaJiChYtClJlpZ0yc/kA/6DmylE8krCSfXG55Y9wR8oWlaQpBCkkXBBuCI+oAIIIIA554meXNV9tH7EwQcTPLmq+2j9iYIAt/hl5AUH8k38oZrXhX4arSnANASVC5km7C/ohnzCAPYILx7AHkcqVR1UxjzEby0gEzrwOXbRwgfKOq+ccpTJAxjiUE7zz3/2qjHUP+0z0uDrOur9/wAiYwZZPEXDjiiEpD6xcnmUG0dJOpztLRtmSReOUZ6YmJBcpU5M/wA+SfS8m97aHnbl2x1FQqqxWaRJ1GWILcy0lwWO1xtFdK81I247W466Tfbh+RzU3hLGFLd+ikYdnXXSo9G6hslsi51Kh1RtzI/3i2eF3Dg4aUaxWyHqy8kpyhV0MJJ5dpIA15bDnFlk2hA4jcSadhiVfkpF1M1W1JytsN9YMkjRS+zcHLudI2jCMW2u086zU22wjXJ5UdkaXFfiGigyyqNRHUu1qZuhRQoHwUWGpsdFEK6o957DR7q/omRKluZ5t451FSsxKuZjYzOpVMVarvF6dfOd1bn2iez1xK8OcIzOPMQeETyFijSqv6ghRTfQlLaTbUk2zbWB3BIjFv00sL2UenGH3bTzy/Fkui/Ku/3j7wJwY5KMLxPU2lpmJpJTKJVY/wApViV+s/L1xbD9Plpidlpx1q8xK5gyu56uYWVz7O2M7DTbDDbLKEobbSEIQkWCQNABGSOg8XOTwRo12lsVmjTtNmLhqaZU0ojcXG8b8eHaAFbhxV5mp0Ay9SI+kaa8qSmiL2UtGmYXA+0LHbnDVCvJUGap2OJ2qSWVNNqEsnwpsuHWYSQAsJtYXToTDONoA9ggggDnniZ5c1X20fsTBBxM8uar7aP2JggC0cCUam1PAuG3p+SZeeYk0dE6pPXbuNcqtxf0RJ+J1NbmA/LTFTl18w1UHrHW+xURGLhl5AUH8k38oZ4spyWzIwmQP0NUmZjpZXEU6GwdGJhtp1G3blC99ftf7RrON4zlgVNTlGn9iELl3JbnqLhS4ZoIn0j7kRykBK1DEiCfpCiSik2NlSc9mUTyGVaEj35vdHO+JZN6mY6q3hLCpXwl5bqWXlDOAs5gdLg6k7GOpop3j3hJ6aZlsSUxla5mWs3NJbSSS3e6V7/dNwdNjqbCInyTTUo/XmbUWzotjZF9UVytTTqFpUNCLKvppGxhbEuI8JLfaoM1Luyjhv4LNDMlJv8AaGoN/Uba7RGU2otzjQDikpd5pJ39IjbV0bXXVkTfmTaOCE4VKSw0+zuPsb9PHiShZKcXHtez+YwVXiJjerU52TW/ISaXRYuyqFJdA9BzG3zhSRLy1NQuZfWVum5U44blR3Pvj2cq0tLCyVB1Z5IOnvMTGCMAVrG84mbnkuSlKQQovOIIDibjqtjS9xfrbQirbvb6I4b5cP4d+Auefj1SI/C2HajjyvNy0ulxuntqHhD4HVaRz12KjyH/ABHTdAoshQKWzTqXLhmXaGg5k8yo8ye2PqkUiQokgiSpcq3LSzd7IQLanme0x9fRssJ7wz+f017/APcOZdsv2b5dvR6Y7IxUVhHzlts7Zuc3ls2lPIQsIUtIUdgTqY+fCmbZumby3tfMLX7IXqph16oVhcwZsNMLaISpKLuIXkUlJBPIZiq1tzGFWDUuJyvTbZS4FIfQmXshSCEpskZuocqLX1OpirlLsRpGqrCzPyGJ2oMNTjUqpwF1zMQka2CRc37I9TPy65oyyXUlzIF76EEkCx5m4MIcm0ujzk3L4nSUB5l1lmf6DPL5XFqUcywbg6JBCso0FjEnK4NQuSYH0kh4JeYeadQwLJQ2+HQhBzEhJsBue3UWAviSWWZWKCliDyNS52WQ602p5vO4opQAb3IBJH6AxgqNXlqdKCacS+81mt/SsqeI5k2SCbCx1hdk8DhgI6SpF1LaAwlPg6bKZCHUWXckqUeluVXF8o0Gt5OSoL8tQXqW7Ph5Ty1FTqmjbIpQJQBnJtl6our5QKE3LPtzLDb7C0uMuoC0LSbhSSLgj1iMsY2kIaQhttIQhCQlKUiwAGwEZIA554meXNV9tH7EwQcTPLmq+2j9iYIAt/hl5AUH8k38oZ4WOGXkBQfyTfyhngAggggAjG8w2+ytl5CXG1gpUhQuCDuDGSCAKxxDwUw3VJpyZknZimqXqWmAktA+hJGnuMRQ4CU4lOevTqkgjTok7ejsi44IARcP8KMJUZN1SAn3iNXZ2zn6JsEj3CHhKAhISnQAWAHKPqCAPDtGqW5zwnN07Pg//r6E59v82e2/9vfG0do1jNAzIY6J8H/P0ZybX3gBYxXLVmfXNSkn4YhpbaG0BkoDa0rIC1KUetmSCSALbc7xHKXjJxp9ZEy0pwBIaSlvqKBUSEHXKm2UZzm1voIn6vidmlznRPMktIv0rubVFkFxVk7myU394Hq15jFgl0TIclUdJKseEPoS+DlbN8tjaxUbHQbW32jCXLnOT0qnaoKKrTR905FYmKhO/SQWGOjW2JdSUKaXr1Sk6EmwNwdOtblCLSMN4np80mapaZ2TUwy4QhxSS1MnOyQjotQyk9f7NzZO8Pb2K22fCFrlrsSqFrfdS4CEpRYGwG/WzC39hiOVjWYM1/4/Iwy26t4FwKWrJlFka23Wka+nsvF1YorGTF6a22WVFIgG6piJqvSTOIXp+THh4WhCnGktuEqcTkbWAApsIIUQshZtdIvDVR5eozOFnpavsPzcwhWVC5hCc72g65bTYJAUTZNzoN9Y9qNeZcw27O1Okky2dSXmX7FIbAJUs6EkAA7C/wA4Q6ZiOp4fcf8AAXw9LvzzgalplZW0EB/ogEKvmbPWGqipPoG0bR5ZLfBxzjKEsMtykSJptLlJJUw5MKl2UNF503W5lAGY+k2jcisJfiqfDKiJmnBLMshCkMpXZ0AZ+mWb6LQMgsUA7+uztLzc89XEJYcaepq5UuuEgBbSyU9GBrcgjOTcchaKgpLiZ5c1X20fsTBHnExQ8eKrqPto5/2JggC4OGXkBQfyTfyhniosFcVcJ0fCdJp07NvpmZaWQ26lMusgKA11A1ia+ufBX46Y+FX3QBYcEV59c+Cvx0x8Kvug+ufBX46Y+FX3QBYcEV59c+Cvx0x8Kvug+ufBX46Y+FX3QBYcEV59c+Cvx0x8Kvug+ufBX46Y+FX3QBYcEV59c+Cvx0x8Kvug+ufBX46Y+FX3QBYZNhGIvNFeTpEZ/wDLmF4QTxnwURrOzHwq+6Nf62OH/hPhXSK8I/8Ab4ErNtbe19tIAdHqtT26q5JujI8ltBLikDKorKrIB3KuqTbstHwmq0NQKUTUmbJIy3H2cxTa3pKSPcYRV8TMALnxOqn5zpQvpAOgcsFZCi9rdhMRAxZwxyISZ6oKLeUNqUyslITmsNU2I6x3Bij5uw6oPT/7Nr3FlzeIKFKSsxMIfYf6KWD60S5SpZbNyDuBY6kXIvYxsqqdIabSFTEulLgUkJtvZWUgjl1rJ15kDcxWE5jHhlNTAeVMzbZTLeDJDMqUAN9mibkegm3ojbe4h8PXnFKXUagEuKUp1AYXldBWV2VpsFE7W3iy8Tnb69B+p1ZplXpkq9LNlYmJVEy1KLQnOEkXSCL5QdDbXkdYzUWdk6xLPTDEr0YQ87LrDiUElSVFKtUkggkdvritpDHXDanzknNys5OJdk5USjJ8GUSGhskqy5iB6TyiXk+LuB5SXQwifmlBA+0qUUCo9pskC/uiSo71WiU6rSJkqhKNPMEABJTYotsUkagjkRtCniBrEuFJB96gOJqUp0WRDD7bj000skBJCkglxIuo2Va3bGL658Ffjpj4VfdHh4zYKP8Ajpj4VfdF4TcX16ruIcclS4qqTtTrszOT0rPSsy4EdKypjLlUEJB0VqAbXF+RgjFjbFNKq+KZ+fkXVLl3lJKFKbKSbISNvWIItzV/l8yuJd5//9k="/>
          <p:cNvSpPr>
            <a:spLocks noChangeAspect="1" noChangeArrowheads="1"/>
          </p:cNvSpPr>
          <p:nvPr/>
        </p:nvSpPr>
        <p:spPr bwMode="auto">
          <a:xfrm>
            <a:off x="155575" y="-1012825"/>
            <a:ext cx="2162175" cy="21145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7172" name="Picture 4" descr="http://aaai.org/AITopics/assets/Page%20Art/fuzzy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643050"/>
            <a:ext cx="4286280" cy="4176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26038"/>
          </a:xfrm>
        </p:spPr>
        <p:txBody>
          <a:bodyPr/>
          <a:lstStyle/>
          <a:p>
            <a:pPr marL="109537" indent="0">
              <a:buFont typeface="Georgia" pitchFamily="18" charset="0"/>
              <a:buNone/>
              <a:defRPr/>
            </a:pPr>
            <a:r>
              <a:rPr lang="en-US" sz="2800" dirty="0" err="1" smtClean="0"/>
              <a:t>Jika</a:t>
            </a:r>
            <a:r>
              <a:rPr lang="en-US" sz="2800" dirty="0" smtClean="0"/>
              <a:t> </a:t>
            </a:r>
            <a:r>
              <a:rPr lang="en-US" sz="2800" dirty="0" err="1" smtClean="0"/>
              <a:t>diamati</a:t>
            </a:r>
            <a:r>
              <a:rPr lang="en-US" sz="2800" dirty="0" smtClean="0"/>
              <a:t>:</a:t>
            </a:r>
          </a:p>
          <a:p>
            <a:pPr>
              <a:defRPr/>
            </a:pPr>
            <a:r>
              <a:rPr lang="en-US" sz="2800" dirty="0" err="1" smtClean="0"/>
              <a:t>Maka</a:t>
            </a:r>
            <a:r>
              <a:rPr lang="en-US" sz="2800" dirty="0" smtClean="0"/>
              <a:t> </a:t>
            </a:r>
            <a:r>
              <a:rPr lang="en-US" sz="2800" dirty="0" err="1" smtClean="0"/>
              <a:t>pemakaian</a:t>
            </a:r>
            <a:r>
              <a:rPr lang="en-US" sz="2800" dirty="0" smtClean="0"/>
              <a:t> </a:t>
            </a:r>
            <a:r>
              <a:rPr lang="en-US" sz="2800" dirty="0" err="1" smtClean="0"/>
              <a:t>himpunan</a:t>
            </a:r>
            <a:r>
              <a:rPr lang="en-US" sz="2800" dirty="0" smtClean="0"/>
              <a:t> crisp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menyatakan</a:t>
            </a:r>
            <a:r>
              <a:rPr lang="en-US" sz="2800" dirty="0" smtClean="0"/>
              <a:t> </a:t>
            </a:r>
            <a:r>
              <a:rPr lang="en-US" sz="2800" dirty="0" err="1" smtClean="0"/>
              <a:t>umur</a:t>
            </a:r>
            <a:r>
              <a:rPr lang="en-US" sz="2800" dirty="0" smtClean="0"/>
              <a:t> </a:t>
            </a:r>
            <a:r>
              <a:rPr lang="en-US" sz="2800" dirty="0" err="1" smtClean="0"/>
              <a:t>jd</a:t>
            </a:r>
            <a:r>
              <a:rPr lang="en-US" sz="2800" dirty="0" smtClean="0"/>
              <a:t> </a:t>
            </a:r>
            <a:r>
              <a:rPr lang="en-US" sz="2800" dirty="0" err="1" smtClean="0"/>
              <a:t>kurang</a:t>
            </a:r>
            <a:r>
              <a:rPr lang="en-US" sz="2800" dirty="0" smtClean="0"/>
              <a:t> </a:t>
            </a:r>
            <a:r>
              <a:rPr lang="en-US" sz="2800" dirty="0" err="1" smtClean="0"/>
              <a:t>tepat</a:t>
            </a:r>
            <a:r>
              <a:rPr lang="en-US" sz="2800" dirty="0" smtClean="0"/>
              <a:t>, </a:t>
            </a:r>
            <a:r>
              <a:rPr lang="en-US" sz="2800" dirty="0" err="1" smtClean="0"/>
              <a:t>karena</a:t>
            </a:r>
            <a:r>
              <a:rPr lang="en-US" sz="2800" dirty="0" smtClean="0"/>
              <a:t> </a:t>
            </a:r>
            <a:r>
              <a:rPr lang="en-US" sz="2800" dirty="0" err="1" smtClean="0"/>
              <a:t>apabila</a:t>
            </a:r>
            <a:r>
              <a:rPr lang="en-US" sz="2800" dirty="0" smtClean="0"/>
              <a:t> </a:t>
            </a:r>
            <a:r>
              <a:rPr lang="en-US" sz="2800" dirty="0" err="1" smtClean="0"/>
              <a:t>terjadi</a:t>
            </a:r>
            <a:r>
              <a:rPr lang="en-US" sz="2800" dirty="0" smtClean="0"/>
              <a:t> </a:t>
            </a:r>
            <a:r>
              <a:rPr lang="en-US" sz="2800" dirty="0" err="1" smtClean="0"/>
              <a:t>perubahan</a:t>
            </a:r>
            <a:r>
              <a:rPr lang="en-US" sz="2800" dirty="0" smtClean="0"/>
              <a:t> </a:t>
            </a:r>
            <a:r>
              <a:rPr lang="en-US" sz="2800" dirty="0" err="1" smtClean="0"/>
              <a:t>sedikit</a:t>
            </a:r>
            <a:r>
              <a:rPr lang="en-US" sz="2800" dirty="0" smtClean="0"/>
              <a:t> </a:t>
            </a:r>
            <a:r>
              <a:rPr lang="en-US" sz="2800" dirty="0" err="1" smtClean="0"/>
              <a:t>saja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suatu</a:t>
            </a:r>
            <a:r>
              <a:rPr lang="en-US" sz="2800" dirty="0" smtClean="0"/>
              <a:t> </a:t>
            </a:r>
            <a:r>
              <a:rPr lang="en-US" sz="2800" dirty="0" err="1" smtClean="0"/>
              <a:t>nilai</a:t>
            </a:r>
            <a:r>
              <a:rPr lang="en-US" sz="2800" dirty="0" smtClean="0"/>
              <a:t> </a:t>
            </a:r>
            <a:r>
              <a:rPr lang="en-US" sz="2800" dirty="0" err="1" smtClean="0"/>
              <a:t>maka</a:t>
            </a:r>
            <a:r>
              <a:rPr lang="en-US" sz="2800" dirty="0" smtClean="0"/>
              <a:t> </a:t>
            </a:r>
            <a:r>
              <a:rPr lang="en-US" sz="2800" dirty="0" err="1" smtClean="0"/>
              <a:t>akan</a:t>
            </a:r>
            <a:r>
              <a:rPr lang="en-US" sz="2800" dirty="0" smtClean="0"/>
              <a:t> </a:t>
            </a:r>
            <a:r>
              <a:rPr lang="en-US" sz="2800" dirty="0" err="1" smtClean="0"/>
              <a:t>mengakibatkan</a:t>
            </a:r>
            <a:r>
              <a:rPr lang="en-US" sz="2800" dirty="0" smtClean="0"/>
              <a:t> </a:t>
            </a:r>
            <a:r>
              <a:rPr lang="en-US" sz="2800" dirty="0" err="1" smtClean="0"/>
              <a:t>perbedaan</a:t>
            </a:r>
            <a:r>
              <a:rPr lang="en-US" sz="2800" dirty="0" smtClean="0"/>
              <a:t> </a:t>
            </a:r>
            <a:r>
              <a:rPr lang="en-US" sz="2800" dirty="0" err="1" smtClean="0"/>
              <a:t>kategori</a:t>
            </a:r>
            <a:r>
              <a:rPr lang="en-US" sz="2800" dirty="0" smtClean="0"/>
              <a:t> yang </a:t>
            </a:r>
            <a:r>
              <a:rPr lang="en-US" sz="2800" dirty="0" err="1" smtClean="0"/>
              <a:t>cukup</a:t>
            </a:r>
            <a:r>
              <a:rPr lang="en-US" sz="2800" dirty="0" smtClean="0"/>
              <a:t> </a:t>
            </a:r>
            <a:r>
              <a:rPr lang="en-US" sz="2800" dirty="0" err="1" smtClean="0"/>
              <a:t>signifikan</a:t>
            </a:r>
            <a:r>
              <a:rPr lang="en-US" sz="2800" dirty="0" smtClean="0"/>
              <a:t>.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sz="4800" dirty="0" smtClean="0"/>
              <a:t>SOLUSI ?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81000" y="2514600"/>
            <a:ext cx="8229600" cy="1066800"/>
          </a:xfrm>
        </p:spPr>
        <p:txBody>
          <a:bodyPr/>
          <a:lstStyle/>
          <a:p>
            <a:pPr algn="ctr"/>
            <a:r>
              <a:rPr lang="en-US" sz="7200" smtClean="0"/>
              <a:t>HIMPUNAN FUZZY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Kenapa??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/>
              <a:t>Himpunan</a:t>
            </a:r>
            <a:r>
              <a:rPr lang="en-US" sz="2800" dirty="0" smtClean="0"/>
              <a:t> fuzzy </a:t>
            </a:r>
            <a:r>
              <a:rPr lang="en-US" sz="2800" dirty="0" err="1" smtClean="0"/>
              <a:t>digunakan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mengantisipasi</a:t>
            </a:r>
            <a:r>
              <a:rPr lang="en-US" sz="2800" dirty="0" smtClean="0"/>
              <a:t> </a:t>
            </a:r>
            <a:r>
              <a:rPr lang="en-US" sz="2800" dirty="0" err="1" smtClean="0"/>
              <a:t>hal</a:t>
            </a:r>
            <a:r>
              <a:rPr lang="en-US" sz="2800" dirty="0" smtClean="0"/>
              <a:t> </a:t>
            </a:r>
            <a:r>
              <a:rPr lang="en-US" sz="2800" dirty="0" err="1" smtClean="0"/>
              <a:t>tersebut</a:t>
            </a:r>
            <a:r>
              <a:rPr lang="en-US" sz="2800" dirty="0" smtClean="0"/>
              <a:t>.</a:t>
            </a:r>
          </a:p>
          <a:p>
            <a:r>
              <a:rPr lang="en-US" sz="2800" dirty="0" err="1" smtClean="0"/>
              <a:t>Seseorang</a:t>
            </a:r>
            <a:r>
              <a:rPr lang="en-US" sz="2800" dirty="0" smtClean="0"/>
              <a:t> </a:t>
            </a:r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 smtClean="0"/>
              <a:t>masuk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2 </a:t>
            </a:r>
            <a:r>
              <a:rPr lang="en-US" sz="2800" dirty="0" err="1" smtClean="0"/>
              <a:t>himpunan</a:t>
            </a:r>
            <a:r>
              <a:rPr lang="en-US" sz="2800" dirty="0" smtClean="0"/>
              <a:t> yang </a:t>
            </a:r>
            <a:r>
              <a:rPr lang="en-US" sz="2800" dirty="0" err="1" smtClean="0"/>
              <a:t>berbeda</a:t>
            </a:r>
            <a:r>
              <a:rPr lang="en-US" sz="2800" dirty="0" smtClean="0"/>
              <a:t> (</a:t>
            </a:r>
            <a:r>
              <a:rPr lang="en-US" sz="2800" dirty="0" err="1" smtClean="0"/>
              <a:t>mis</a:t>
            </a:r>
            <a:r>
              <a:rPr lang="en-US" sz="2800" dirty="0" smtClean="0"/>
              <a:t>: MUDA </a:t>
            </a:r>
            <a:r>
              <a:rPr lang="en-US" sz="2800" dirty="0" err="1" smtClean="0"/>
              <a:t>dan</a:t>
            </a:r>
            <a:r>
              <a:rPr lang="en-US" sz="2800" dirty="0" smtClean="0"/>
              <a:t> PAROBAYA, </a:t>
            </a:r>
            <a:r>
              <a:rPr lang="en-US" sz="2800" dirty="0" err="1" smtClean="0"/>
              <a:t>atau</a:t>
            </a:r>
            <a:r>
              <a:rPr lang="en-US" sz="2800" dirty="0" smtClean="0"/>
              <a:t> PAROBAYA </a:t>
            </a:r>
            <a:r>
              <a:rPr lang="en-US" sz="2800" dirty="0" err="1" smtClean="0"/>
              <a:t>dan</a:t>
            </a:r>
            <a:r>
              <a:rPr lang="en-US" sz="2800" dirty="0" smtClean="0"/>
              <a:t> TUA)</a:t>
            </a:r>
          </a:p>
          <a:p>
            <a:r>
              <a:rPr lang="en-US" sz="2800" dirty="0" err="1" smtClean="0"/>
              <a:t>Seberapa</a:t>
            </a:r>
            <a:r>
              <a:rPr lang="en-US" sz="2800" dirty="0" smtClean="0"/>
              <a:t> </a:t>
            </a:r>
            <a:r>
              <a:rPr lang="en-US" sz="2800" dirty="0" err="1" smtClean="0"/>
              <a:t>besar</a:t>
            </a:r>
            <a:r>
              <a:rPr lang="en-US" sz="2800" dirty="0" smtClean="0"/>
              <a:t> </a:t>
            </a:r>
            <a:r>
              <a:rPr lang="en-US" sz="2800" dirty="0" err="1" smtClean="0"/>
              <a:t>eksistensinya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himpunan</a:t>
            </a:r>
            <a:r>
              <a:rPr lang="en-US" sz="2800" dirty="0" smtClean="0"/>
              <a:t> </a:t>
            </a:r>
            <a:r>
              <a:rPr lang="en-US" sz="2800" dirty="0" err="1" smtClean="0"/>
              <a:t>dapat</a:t>
            </a:r>
            <a:r>
              <a:rPr lang="en-US" sz="2800" dirty="0" smtClean="0"/>
              <a:t> </a:t>
            </a:r>
            <a:r>
              <a:rPr lang="en-US" sz="2800" dirty="0" err="1" smtClean="0"/>
              <a:t>dilihat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nilai</a:t>
            </a:r>
            <a:r>
              <a:rPr lang="en-US" sz="2800" dirty="0" smtClean="0"/>
              <a:t> </a:t>
            </a:r>
            <a:r>
              <a:rPr lang="en-US" sz="2800" dirty="0" err="1" smtClean="0"/>
              <a:t>keanggotaan</a:t>
            </a:r>
            <a:r>
              <a:rPr lang="en-US" sz="28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685800"/>
          </a:xfrm>
        </p:spPr>
        <p:txBody>
          <a:bodyPr/>
          <a:lstStyle/>
          <a:p>
            <a:pPr eaLnBrk="1" hangingPunct="1"/>
            <a:r>
              <a:rPr lang="en-US" smtClean="0"/>
              <a:t>Contoh dari kasus 2</a:t>
            </a: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1143000" y="2220913"/>
            <a:ext cx="6324600" cy="2351087"/>
            <a:chOff x="76200" y="1981200"/>
            <a:chExt cx="6324600" cy="2350532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685800" y="1981200"/>
              <a:ext cx="0" cy="19807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685800" y="3961932"/>
              <a:ext cx="5715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685800" y="2590656"/>
              <a:ext cx="5715000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1524000" y="2590656"/>
              <a:ext cx="0" cy="1371276"/>
            </a:xfrm>
            <a:prstGeom prst="line">
              <a:avLst/>
            </a:prstGeom>
            <a:ln w="15875">
              <a:solidFill>
                <a:srgbClr val="0A4E1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3200400" y="2590656"/>
              <a:ext cx="0" cy="1371276"/>
            </a:xfrm>
            <a:prstGeom prst="line">
              <a:avLst/>
            </a:prstGeom>
            <a:ln w="15875">
              <a:solidFill>
                <a:srgbClr val="0A4E1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4876800" y="2590656"/>
              <a:ext cx="0" cy="1371276"/>
            </a:xfrm>
            <a:prstGeom prst="line">
              <a:avLst/>
            </a:prstGeom>
            <a:ln w="15875">
              <a:solidFill>
                <a:srgbClr val="0A4E1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685800" y="2590656"/>
              <a:ext cx="838200" cy="0"/>
            </a:xfrm>
            <a:prstGeom prst="line">
              <a:avLst/>
            </a:prstGeom>
            <a:ln w="317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1524000" y="2590656"/>
              <a:ext cx="1676400" cy="1371276"/>
            </a:xfrm>
            <a:prstGeom prst="line">
              <a:avLst/>
            </a:prstGeom>
            <a:ln w="3175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4876800" y="2590656"/>
              <a:ext cx="838200" cy="0"/>
            </a:xfrm>
            <a:prstGeom prst="line">
              <a:avLst/>
            </a:prstGeom>
            <a:ln w="31750" cmpd="sng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3200400" y="2590656"/>
              <a:ext cx="1676400" cy="1371276"/>
            </a:xfrm>
            <a:prstGeom prst="line">
              <a:avLst/>
            </a:prstGeom>
            <a:ln w="31750" cmpd="sng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3200400" y="2590656"/>
              <a:ext cx="838200" cy="1371276"/>
            </a:xfrm>
            <a:prstGeom prst="line">
              <a:avLst/>
            </a:prstGeom>
            <a:ln w="317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>
              <a:off x="2362200" y="2590656"/>
              <a:ext cx="838200" cy="1371276"/>
            </a:xfrm>
            <a:prstGeom prst="line">
              <a:avLst/>
            </a:prstGeom>
            <a:ln w="317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48" name="TextBox 24"/>
            <p:cNvSpPr txBox="1">
              <a:spLocks noChangeArrowheads="1"/>
            </p:cNvSpPr>
            <p:nvPr/>
          </p:nvSpPr>
          <p:spPr bwMode="auto">
            <a:xfrm>
              <a:off x="457200" y="3940792"/>
              <a:ext cx="3818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 0</a:t>
              </a:r>
            </a:p>
          </p:txBody>
        </p:sp>
        <p:sp>
          <p:nvSpPr>
            <p:cNvPr id="18449" name="TextBox 27"/>
            <p:cNvSpPr txBox="1">
              <a:spLocks noChangeArrowheads="1"/>
            </p:cNvSpPr>
            <p:nvPr/>
          </p:nvSpPr>
          <p:spPr bwMode="auto">
            <a:xfrm>
              <a:off x="304800" y="2438400"/>
              <a:ext cx="34015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 1</a:t>
              </a:r>
            </a:p>
          </p:txBody>
        </p:sp>
        <p:sp>
          <p:nvSpPr>
            <p:cNvPr id="18450" name="TextBox 28"/>
            <p:cNvSpPr txBox="1">
              <a:spLocks noChangeArrowheads="1"/>
            </p:cNvSpPr>
            <p:nvPr/>
          </p:nvSpPr>
          <p:spPr bwMode="auto">
            <a:xfrm>
              <a:off x="1295400" y="3962400"/>
              <a:ext cx="49084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 25</a:t>
              </a:r>
            </a:p>
          </p:txBody>
        </p:sp>
        <p:sp>
          <p:nvSpPr>
            <p:cNvPr id="18451" name="TextBox 29"/>
            <p:cNvSpPr txBox="1">
              <a:spLocks noChangeArrowheads="1"/>
            </p:cNvSpPr>
            <p:nvPr/>
          </p:nvSpPr>
          <p:spPr bwMode="auto">
            <a:xfrm>
              <a:off x="2133600" y="3935104"/>
              <a:ext cx="4892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 35</a:t>
              </a:r>
            </a:p>
          </p:txBody>
        </p:sp>
        <p:sp>
          <p:nvSpPr>
            <p:cNvPr id="18452" name="TextBox 30"/>
            <p:cNvSpPr txBox="1">
              <a:spLocks noChangeArrowheads="1"/>
            </p:cNvSpPr>
            <p:nvPr/>
          </p:nvSpPr>
          <p:spPr bwMode="auto">
            <a:xfrm>
              <a:off x="2936557" y="3962400"/>
              <a:ext cx="49244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 45</a:t>
              </a:r>
            </a:p>
          </p:txBody>
        </p:sp>
        <p:sp>
          <p:nvSpPr>
            <p:cNvPr id="18453" name="TextBox 31"/>
            <p:cNvSpPr txBox="1">
              <a:spLocks noChangeArrowheads="1"/>
            </p:cNvSpPr>
            <p:nvPr/>
          </p:nvSpPr>
          <p:spPr bwMode="auto">
            <a:xfrm>
              <a:off x="3850944" y="3946772"/>
              <a:ext cx="48442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 55</a:t>
              </a:r>
            </a:p>
          </p:txBody>
        </p:sp>
        <p:sp>
          <p:nvSpPr>
            <p:cNvPr id="18454" name="TextBox 32"/>
            <p:cNvSpPr txBox="1">
              <a:spLocks noChangeArrowheads="1"/>
            </p:cNvSpPr>
            <p:nvPr/>
          </p:nvSpPr>
          <p:spPr bwMode="auto">
            <a:xfrm>
              <a:off x="4572000" y="3919476"/>
              <a:ext cx="49244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 65</a:t>
              </a:r>
            </a:p>
          </p:txBody>
        </p:sp>
        <p:sp>
          <p:nvSpPr>
            <p:cNvPr id="18455" name="TextBox 33"/>
            <p:cNvSpPr txBox="1">
              <a:spLocks noChangeArrowheads="1"/>
            </p:cNvSpPr>
            <p:nvPr/>
          </p:nvSpPr>
          <p:spPr bwMode="auto">
            <a:xfrm>
              <a:off x="684964" y="2209800"/>
              <a:ext cx="83869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 Muda</a:t>
              </a:r>
            </a:p>
          </p:txBody>
        </p:sp>
        <p:sp>
          <p:nvSpPr>
            <p:cNvPr id="18456" name="TextBox 34"/>
            <p:cNvSpPr txBox="1">
              <a:spLocks noChangeArrowheads="1"/>
            </p:cNvSpPr>
            <p:nvPr/>
          </p:nvSpPr>
          <p:spPr bwMode="auto">
            <a:xfrm>
              <a:off x="2590800" y="2209800"/>
              <a:ext cx="119616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 Parobaya</a:t>
              </a:r>
            </a:p>
          </p:txBody>
        </p:sp>
        <p:sp>
          <p:nvSpPr>
            <p:cNvPr id="18457" name="TextBox 35"/>
            <p:cNvSpPr txBox="1">
              <a:spLocks noChangeArrowheads="1"/>
            </p:cNvSpPr>
            <p:nvPr/>
          </p:nvSpPr>
          <p:spPr bwMode="auto">
            <a:xfrm>
              <a:off x="4823639" y="2209800"/>
              <a:ext cx="63350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 Tua</a:t>
              </a:r>
            </a:p>
          </p:txBody>
        </p:sp>
        <p:sp>
          <p:nvSpPr>
            <p:cNvPr id="18458" name="TextBox 36"/>
            <p:cNvSpPr txBox="1">
              <a:spLocks noChangeArrowheads="1"/>
            </p:cNvSpPr>
            <p:nvPr/>
          </p:nvSpPr>
          <p:spPr bwMode="auto">
            <a:xfrm>
              <a:off x="76200" y="2907268"/>
              <a:ext cx="66236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 µ[x]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07038"/>
          </a:xfrm>
        </p:spPr>
        <p:txBody>
          <a:bodyPr/>
          <a:lstStyle/>
          <a:p>
            <a:r>
              <a:rPr lang="en-US" sz="2800" dirty="0" err="1" smtClean="0"/>
              <a:t>Seseorang</a:t>
            </a:r>
            <a:r>
              <a:rPr lang="en-US" sz="2800" dirty="0" smtClean="0"/>
              <a:t> yang </a:t>
            </a:r>
            <a:r>
              <a:rPr lang="en-US" sz="2800" dirty="0" err="1" smtClean="0"/>
              <a:t>berumur</a:t>
            </a:r>
            <a:r>
              <a:rPr lang="en-US" sz="2800" dirty="0" smtClean="0"/>
              <a:t> 40 </a:t>
            </a:r>
            <a:r>
              <a:rPr lang="en-US" sz="2800" dirty="0" err="1" smtClean="0"/>
              <a:t>tahun</a:t>
            </a:r>
            <a:r>
              <a:rPr lang="en-US" sz="2800" dirty="0" smtClean="0"/>
              <a:t>, </a:t>
            </a:r>
            <a:r>
              <a:rPr lang="en-US" sz="2800" dirty="0" err="1" smtClean="0"/>
              <a:t>termasuk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himpunan</a:t>
            </a:r>
            <a:r>
              <a:rPr lang="en-US" sz="2800" dirty="0" smtClean="0"/>
              <a:t> MUDA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µ</a:t>
            </a:r>
            <a:r>
              <a:rPr lang="en-US" sz="2800" baseline="-25000" dirty="0" err="1" smtClean="0"/>
              <a:t>Muda</a:t>
            </a:r>
            <a:r>
              <a:rPr lang="en-US" sz="2800" dirty="0" smtClean="0"/>
              <a:t>[40] = 0,25; </a:t>
            </a:r>
            <a:r>
              <a:rPr lang="en-US" sz="2800" dirty="0" err="1" smtClean="0"/>
              <a:t>namun</a:t>
            </a:r>
            <a:r>
              <a:rPr lang="en-US" sz="2800" dirty="0" smtClean="0"/>
              <a:t> </a:t>
            </a:r>
            <a:r>
              <a:rPr lang="en-US" sz="2800" dirty="0" err="1" smtClean="0"/>
              <a:t>dia</a:t>
            </a:r>
            <a:r>
              <a:rPr lang="en-US" sz="2800" dirty="0" smtClean="0"/>
              <a:t> </a:t>
            </a:r>
            <a:r>
              <a:rPr lang="en-US" sz="2800" dirty="0" err="1" smtClean="0"/>
              <a:t>juga</a:t>
            </a:r>
            <a:r>
              <a:rPr lang="en-US" sz="2800" dirty="0" smtClean="0"/>
              <a:t> </a:t>
            </a:r>
            <a:r>
              <a:rPr lang="en-US" sz="2800" dirty="0" err="1" smtClean="0"/>
              <a:t>termasuk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himpunan</a:t>
            </a:r>
            <a:r>
              <a:rPr lang="en-US" sz="2800" dirty="0" smtClean="0"/>
              <a:t> PAROBAYA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µ</a:t>
            </a:r>
            <a:r>
              <a:rPr lang="en-US" sz="2800" baseline="-25000" dirty="0" err="1" smtClean="0"/>
              <a:t>Parobaya</a:t>
            </a:r>
            <a:r>
              <a:rPr lang="en-US" sz="2800" dirty="0" smtClean="0"/>
              <a:t>[40] = 0,5</a:t>
            </a:r>
          </a:p>
          <a:p>
            <a:r>
              <a:rPr lang="en-US" sz="2800" dirty="0" err="1" smtClean="0"/>
              <a:t>Seseorang</a:t>
            </a:r>
            <a:r>
              <a:rPr lang="en-US" sz="2800" dirty="0" smtClean="0"/>
              <a:t> yang </a:t>
            </a:r>
            <a:r>
              <a:rPr lang="en-US" sz="2800" dirty="0" err="1" smtClean="0"/>
              <a:t>berumur</a:t>
            </a:r>
            <a:r>
              <a:rPr lang="en-US" sz="2800" dirty="0" smtClean="0"/>
              <a:t> 50 </a:t>
            </a:r>
            <a:r>
              <a:rPr lang="en-US" sz="2800" dirty="0" err="1" smtClean="0"/>
              <a:t>tahun</a:t>
            </a:r>
            <a:r>
              <a:rPr lang="en-US" sz="2800" dirty="0" smtClean="0"/>
              <a:t>, </a:t>
            </a:r>
            <a:r>
              <a:rPr lang="en-US" sz="2800" dirty="0" err="1" smtClean="0"/>
              <a:t>termasuk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himpunan</a:t>
            </a:r>
            <a:r>
              <a:rPr lang="en-US" sz="2800" dirty="0" smtClean="0"/>
              <a:t> TUA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µ</a:t>
            </a:r>
            <a:r>
              <a:rPr lang="en-US" sz="2800" baseline="-25000" dirty="0" err="1" smtClean="0"/>
              <a:t>Tua</a:t>
            </a:r>
            <a:r>
              <a:rPr lang="en-US" sz="2800" dirty="0" smtClean="0"/>
              <a:t>[50] = 0,25; </a:t>
            </a:r>
            <a:r>
              <a:rPr lang="en-US" sz="2800" dirty="0" err="1" smtClean="0"/>
              <a:t>namun</a:t>
            </a:r>
            <a:r>
              <a:rPr lang="en-US" sz="2800" dirty="0" smtClean="0"/>
              <a:t> </a:t>
            </a:r>
            <a:r>
              <a:rPr lang="en-US" sz="2800" dirty="0" err="1" smtClean="0"/>
              <a:t>dia</a:t>
            </a:r>
            <a:r>
              <a:rPr lang="en-US" sz="2800" dirty="0" smtClean="0"/>
              <a:t> </a:t>
            </a:r>
            <a:r>
              <a:rPr lang="en-US" sz="2800" dirty="0" err="1" smtClean="0"/>
              <a:t>juga</a:t>
            </a:r>
            <a:r>
              <a:rPr lang="en-US" sz="2800" dirty="0" smtClean="0"/>
              <a:t> </a:t>
            </a:r>
            <a:r>
              <a:rPr lang="en-US" sz="2800" dirty="0" err="1" smtClean="0"/>
              <a:t>termasuk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himpunan</a:t>
            </a:r>
            <a:r>
              <a:rPr lang="en-US" sz="2800" dirty="0" smtClean="0"/>
              <a:t> PAROBAYA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µ</a:t>
            </a:r>
            <a:r>
              <a:rPr lang="en-US" sz="2800" baseline="-25000" dirty="0" err="1" smtClean="0"/>
              <a:t>Parobaya</a:t>
            </a:r>
            <a:r>
              <a:rPr lang="en-US" sz="2800" dirty="0" smtClean="0"/>
              <a:t>[50] = 0,5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Himpunan Fuzzy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sz="2800" dirty="0" smtClean="0"/>
              <a:t>Memiliki 2 atribut :</a:t>
            </a:r>
          </a:p>
          <a:p>
            <a:pPr marL="914400" lvl="1" indent="-457200" algn="just">
              <a:buFont typeface="+mj-lt"/>
              <a:buAutoNum type="arabicParenR"/>
            </a:pPr>
            <a:r>
              <a:rPr lang="id-ID" sz="2800" dirty="0" smtClean="0"/>
              <a:t> Linguistik, yaitu nama suatu kelompok yang mewakili suatu keadaan tertentu dengan menggunakan bahasa alami, misal : MERAH, BIRU, HIJAU mewakili variabel warna ; TUA, MUDA, REMAJA mewakili variabel usia</a:t>
            </a:r>
          </a:p>
          <a:p>
            <a:pPr marL="914400" lvl="1" indent="-457200" algn="just">
              <a:buFont typeface="+mj-lt"/>
              <a:buAutoNum type="arabicParenR"/>
            </a:pPr>
            <a:r>
              <a:rPr lang="id-ID" sz="2800" dirty="0" smtClean="0"/>
              <a:t>Numeris, yaitu suatu nilai yang menunjukkan ukuran dari suatu variabel, misal : 1, 10, 50, 100, </a:t>
            </a:r>
            <a:endParaRPr lang="id-ID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00792"/>
          </a:xfrm>
        </p:spPr>
        <p:txBody>
          <a:bodyPr/>
          <a:lstStyle/>
          <a:p>
            <a:pPr marL="457200" indent="-457200" algn="just">
              <a:buFont typeface="+mj-lt"/>
              <a:buAutoNum type="arabicParenR"/>
            </a:pPr>
            <a:r>
              <a:rPr lang="id-ID" dirty="0" smtClean="0"/>
              <a:t> Variabel Fuzzy : variabel yang akan dibahas dalam suatu sistem fuzzy</a:t>
            </a:r>
          </a:p>
          <a:p>
            <a:pPr marL="857250" lvl="1" indent="-457200" algn="just">
              <a:buNone/>
            </a:pPr>
            <a:r>
              <a:rPr lang="id-ID" dirty="0" smtClean="0"/>
              <a:t>Contoh : Usia, Temperatur, Kecepatan, dll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id-ID" dirty="0" smtClean="0"/>
              <a:t>Himpunan Fuzzy : suatu kelompok yang mewakili suatu keadaan tertentu dalam suatu variabel fuzzy, contoh ; variabel Kurs terbagi menjadi himpunan NAIK dan himpunan TURUN</a:t>
            </a:r>
          </a:p>
          <a:p>
            <a:pPr marL="457200" indent="-457200" algn="just">
              <a:buFont typeface="+mj-lt"/>
              <a:buAutoNum type="arabicParenR"/>
            </a:pPr>
            <a:endParaRPr lang="id-ID" dirty="0" smtClean="0"/>
          </a:p>
          <a:p>
            <a:pPr marL="857250" lvl="1" indent="-457200" algn="just">
              <a:buNone/>
            </a:pPr>
            <a:endParaRPr lang="id-ID" dirty="0" smtClean="0"/>
          </a:p>
          <a:p>
            <a:pPr marL="857250" lvl="1" indent="-457200" algn="just">
              <a:buNone/>
            </a:pPr>
            <a:endParaRPr lang="id-ID" dirty="0" smtClean="0"/>
          </a:p>
          <a:p>
            <a:pPr marL="857250" lvl="1" indent="-457200" algn="just">
              <a:buNone/>
            </a:pPr>
            <a:endParaRPr lang="id-ID" dirty="0" smtClean="0"/>
          </a:p>
          <a:p>
            <a:pPr marL="857250" lvl="1" indent="-457200" algn="just">
              <a:buNone/>
            </a:pPr>
            <a:endParaRPr lang="id-ID" dirty="0" smtClean="0"/>
          </a:p>
          <a:p>
            <a:pPr marL="457200" indent="-457200" algn="just">
              <a:buFont typeface="+mj-lt"/>
              <a:buAutoNum type="arabicParenR"/>
            </a:pPr>
            <a:r>
              <a:rPr lang="id-ID" dirty="0" smtClean="0"/>
              <a:t>Semesta Pembicaraan (SP) : seluruh nilai yang diizinkan untuk dioperasikan dalam suatu variabel fuzzy</a:t>
            </a:r>
          </a:p>
          <a:p>
            <a:pPr marL="857250" lvl="1" indent="-457200" algn="just">
              <a:buNone/>
            </a:pPr>
            <a:r>
              <a:rPr lang="id-ID" dirty="0" smtClean="0"/>
              <a:t> contoh : SP untuk variabel kurs [0 </a:t>
            </a:r>
            <a:r>
              <a:rPr lang="id-ID" dirty="0" smtClean="0">
                <a:latin typeface="Matura MT Script Capitals"/>
              </a:rPr>
              <a:t>∞</a:t>
            </a:r>
            <a:r>
              <a:rPr lang="id-ID" dirty="0" smtClean="0"/>
              <a:t>]</a:t>
            </a:r>
          </a:p>
          <a:p>
            <a:pPr marL="457200" indent="-457200" algn="just">
              <a:buFont typeface="+mj-lt"/>
              <a:buAutoNum type="arabicParenR"/>
            </a:pPr>
            <a:r>
              <a:rPr lang="id-ID" dirty="0" smtClean="0"/>
              <a:t>Domain Himpunan Fuzzy : seluruh nilai yang diizinkan dalam semesta pembicaraan dan boleh dioperasikan dalam suatu himpunan fuzzy</a:t>
            </a:r>
          </a:p>
          <a:p>
            <a:pPr marL="457200" indent="-457200" algn="just">
              <a:buNone/>
            </a:pPr>
            <a:r>
              <a:rPr lang="id-ID" dirty="0" smtClean="0"/>
              <a:t>	contoh : domain himpunan TURUN [0 5000] ; NAIK [1000  </a:t>
            </a:r>
            <a:r>
              <a:rPr lang="id-ID" dirty="0" smtClean="0">
                <a:latin typeface="Matura MT Script Capitals"/>
              </a:rPr>
              <a:t>∞]</a:t>
            </a:r>
            <a:endParaRPr lang="id-ID" dirty="0" smtClean="0"/>
          </a:p>
        </p:txBody>
      </p:sp>
      <p:grpSp>
        <p:nvGrpSpPr>
          <p:cNvPr id="35" name="Group 34"/>
          <p:cNvGrpSpPr/>
          <p:nvPr/>
        </p:nvGrpSpPr>
        <p:grpSpPr>
          <a:xfrm>
            <a:off x="1214414" y="2143116"/>
            <a:ext cx="3786214" cy="1714512"/>
            <a:chOff x="1214414" y="2000240"/>
            <a:chExt cx="4714908" cy="2369596"/>
          </a:xfrm>
        </p:grpSpPr>
        <p:cxnSp>
          <p:nvCxnSpPr>
            <p:cNvPr id="5" name="Straight Connector 4"/>
            <p:cNvCxnSpPr/>
            <p:nvPr/>
          </p:nvCxnSpPr>
          <p:spPr>
            <a:xfrm rot="5400000">
              <a:off x="607191" y="2964653"/>
              <a:ext cx="1928826" cy="158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571604" y="3929066"/>
              <a:ext cx="4357718" cy="158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V="1">
              <a:off x="2214546" y="2428868"/>
              <a:ext cx="2357454" cy="150019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4572000" y="2428868"/>
              <a:ext cx="1357322" cy="158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5400000" flipH="1" flipV="1">
              <a:off x="1465241" y="3178967"/>
              <a:ext cx="1499404" cy="794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0800000">
              <a:off x="2214546" y="2428868"/>
              <a:ext cx="2357454" cy="1588"/>
            </a:xfrm>
            <a:prstGeom prst="line">
              <a:avLst/>
            </a:prstGeom>
            <a:ln w="127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2214546" y="2428868"/>
              <a:ext cx="2357454" cy="150019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5400000" flipH="1" flipV="1">
              <a:off x="3822695" y="3178173"/>
              <a:ext cx="1500198" cy="1588"/>
            </a:xfrm>
            <a:prstGeom prst="line">
              <a:avLst/>
            </a:prstGeom>
            <a:ln w="1270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0800000">
              <a:off x="1571604" y="2428868"/>
              <a:ext cx="642942" cy="158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1714480" y="2000240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TURUN</a:t>
              </a:r>
              <a:endParaRPr lang="id-ID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572000" y="2000240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NAIK</a:t>
              </a:r>
              <a:endParaRPr lang="id-ID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857356" y="4000504"/>
              <a:ext cx="6976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1000</a:t>
              </a:r>
              <a:endParaRPr lang="id-ID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214810" y="4000504"/>
              <a:ext cx="6976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5000</a:t>
              </a:r>
              <a:endParaRPr lang="id-ID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214414" y="364331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0</a:t>
              </a:r>
              <a:endParaRPr lang="id-ID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214414" y="235743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1</a:t>
              </a:r>
              <a:endParaRPr lang="id-ID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Fungsi Keanggotaan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d-ID" sz="2800" dirty="0" smtClean="0"/>
              <a:t>Merupakan grafik yang mewakili besar dari derajat keanggotaan masing-masing variabel input yang berada dalam interval 0 dan 1.</a:t>
            </a:r>
          </a:p>
          <a:p>
            <a:pPr algn="just"/>
            <a:r>
              <a:rPr lang="id-ID" sz="2800" dirty="0" smtClean="0"/>
              <a:t>Derajat/nilai keanggotaan sebuah variabel x dilambangkan dengan simbol </a:t>
            </a:r>
            <a:r>
              <a:rPr lang="el-GR" sz="2800" dirty="0" smtClean="0"/>
              <a:t>μ</a:t>
            </a:r>
            <a:r>
              <a:rPr lang="id-ID" sz="2800" dirty="0" smtClean="0"/>
              <a:t>(x)</a:t>
            </a:r>
          </a:p>
          <a:p>
            <a:pPr algn="just"/>
            <a:r>
              <a:rPr lang="id-ID" sz="2800" dirty="0" smtClean="0"/>
              <a:t>Rule-rule menggunakan nilai keanggotaan sebagai faktor bobot untuk menentukan pengaruh dalam mengambil kesimpulan</a:t>
            </a:r>
          </a:p>
          <a:p>
            <a:pPr>
              <a:buNone/>
            </a:pPr>
            <a:endParaRPr lang="id-ID" dirty="0" smtClean="0"/>
          </a:p>
          <a:p>
            <a:pPr marL="457200" indent="-457200">
              <a:buFont typeface="+mj-lt"/>
              <a:buAutoNum type="arabicPeriod"/>
            </a:pPr>
            <a:endParaRPr lang="id-ID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b="1" dirty="0" smtClean="0"/>
              <a:t>GRAFIK KEANGGOTAAN  KURVA LINEAR</a:t>
            </a:r>
          </a:p>
          <a:p>
            <a:pPr marL="0" indent="0">
              <a:buNone/>
            </a:pPr>
            <a:r>
              <a:rPr lang="id-ID" dirty="0" smtClean="0"/>
              <a:t>Sebuah variabel input dipetakan ke derajat keanggotaannya dengan digambarkan sebagai suatu garis lurus.</a:t>
            </a:r>
          </a:p>
          <a:p>
            <a:pPr marL="0" indent="0">
              <a:buNone/>
            </a:pPr>
            <a:r>
              <a:rPr lang="id-ID" dirty="0" smtClean="0"/>
              <a:t>Ada 2 grafik keanggotaan linear :</a:t>
            </a:r>
          </a:p>
          <a:p>
            <a:pPr marL="0" indent="0">
              <a:buFont typeface="Wingdings" pitchFamily="2" charset="2"/>
              <a:buChar char="v"/>
            </a:pPr>
            <a:r>
              <a:rPr lang="id-ID" dirty="0" smtClean="0"/>
              <a:t> Kurva linear naik, yaitu kenaikan himpunan fuzzy dimulai pada nilai domain yang memiliki derajat keanggotaan nol [0] bergerak ke kanan menuju ke nilai domain yang memiliki derajat keanggotaan lebih tinggi</a:t>
            </a:r>
            <a:endParaRPr lang="id-ID" dirty="0"/>
          </a:p>
        </p:txBody>
      </p:sp>
      <p:grpSp>
        <p:nvGrpSpPr>
          <p:cNvPr id="20" name="Group 19"/>
          <p:cNvGrpSpPr/>
          <p:nvPr/>
        </p:nvGrpSpPr>
        <p:grpSpPr>
          <a:xfrm>
            <a:off x="1214414" y="2929728"/>
            <a:ext cx="5857916" cy="1940174"/>
            <a:chOff x="1214414" y="2929728"/>
            <a:chExt cx="5857916" cy="1940174"/>
          </a:xfrm>
        </p:grpSpPr>
        <p:cxnSp>
          <p:nvCxnSpPr>
            <p:cNvPr id="5" name="Straight Arrow Connector 4"/>
            <p:cNvCxnSpPr/>
            <p:nvPr/>
          </p:nvCxnSpPr>
          <p:spPr>
            <a:xfrm rot="5400000" flipH="1" flipV="1">
              <a:off x="2107389" y="3750471"/>
              <a:ext cx="164307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2928926" y="4429132"/>
              <a:ext cx="414340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3714744" y="3357562"/>
              <a:ext cx="2286016" cy="107157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2928926" y="3357562"/>
              <a:ext cx="3071834" cy="1588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>
              <a:off x="5464975" y="3893347"/>
              <a:ext cx="1071570" cy="1588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2500298" y="413123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0</a:t>
              </a:r>
              <a:endParaRPr lang="id-ID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500298" y="314324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1</a:t>
              </a:r>
              <a:endParaRPr lang="id-ID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71868" y="450057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a</a:t>
              </a:r>
              <a:endParaRPr lang="id-ID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86446" y="450057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b</a:t>
              </a:r>
              <a:endParaRPr lang="id-ID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357686" y="4500570"/>
              <a:ext cx="9412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domain</a:t>
              </a:r>
              <a:endParaRPr lang="id-ID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214414" y="3500438"/>
              <a:ext cx="151836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dirty="0" smtClean="0"/>
                <a:t>Derajat</a:t>
              </a:r>
            </a:p>
            <a:p>
              <a:pPr algn="r"/>
              <a:r>
                <a:rPr lang="id-ID" dirty="0" smtClean="0"/>
                <a:t>keanggotaan</a:t>
              </a:r>
              <a:endParaRPr lang="id-ID" dirty="0"/>
            </a:p>
          </p:txBody>
        </p:sp>
      </p:grp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d-ID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5357826"/>
            <a:ext cx="3264086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r>
              <a:rPr lang="id-ID" dirty="0" smtClean="0"/>
              <a:t>Contoh</a:t>
            </a:r>
          </a:p>
          <a:p>
            <a:pPr>
              <a:buNone/>
            </a:pPr>
            <a:r>
              <a:rPr lang="id-ID" dirty="0" smtClean="0"/>
              <a:t>	Fungsi keanggotaan untuk himpunan NAIK pada variabel Kurs seperti terlihat pada grafik berikut ini. Berapa derajat keanggotaan 32 pada himpunan NAIK tersebut ?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1928794" y="2000240"/>
            <a:ext cx="4857784" cy="2369596"/>
            <a:chOff x="1928794" y="2000240"/>
            <a:chExt cx="4857784" cy="2369596"/>
          </a:xfrm>
        </p:grpSpPr>
        <p:cxnSp>
          <p:nvCxnSpPr>
            <p:cNvPr id="5" name="Straight Arrow Connector 4"/>
            <p:cNvCxnSpPr/>
            <p:nvPr/>
          </p:nvCxnSpPr>
          <p:spPr>
            <a:xfrm rot="5400000" flipH="1" flipV="1">
              <a:off x="1250133" y="3036091"/>
              <a:ext cx="2071702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2285984" y="3929066"/>
              <a:ext cx="450059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3000364" y="2357430"/>
              <a:ext cx="2714644" cy="157163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rot="5400000" flipH="1" flipV="1">
              <a:off x="4643438" y="3286124"/>
              <a:ext cx="128588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rot="10800000">
              <a:off x="2285984" y="2643182"/>
              <a:ext cx="292895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2285984" y="2357430"/>
              <a:ext cx="3357586" cy="1588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>
              <a:off x="4893471" y="3178967"/>
              <a:ext cx="1500198" cy="1588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1928794" y="3714752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0</a:t>
              </a:r>
              <a:endParaRPr lang="id-ID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928794" y="2143116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1</a:t>
              </a:r>
              <a:endParaRPr lang="id-ID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928794" y="242886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?</a:t>
              </a:r>
              <a:endParaRPr lang="id-ID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786050" y="4000504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25</a:t>
              </a:r>
              <a:endParaRPr lang="id-ID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00628" y="4000504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32</a:t>
              </a:r>
              <a:endParaRPr lang="id-ID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500694" y="4000504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35</a:t>
              </a:r>
              <a:endParaRPr lang="id-ID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786314" y="2000240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NAIK</a:t>
              </a:r>
              <a:endParaRPr lang="id-ID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285984" y="4857760"/>
            <a:ext cx="34403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μ</a:t>
            </a:r>
            <a:r>
              <a:rPr lang="id-ID" baseline="-25000" dirty="0" smtClean="0"/>
              <a:t>NAIK</a:t>
            </a:r>
            <a:r>
              <a:rPr lang="id-ID" dirty="0" smtClean="0"/>
              <a:t> [32]  = (32 - 25) / (35 – 25)</a:t>
            </a:r>
          </a:p>
          <a:p>
            <a:r>
              <a:rPr lang="id-ID" dirty="0" smtClean="0"/>
              <a:t>	     = 7/10</a:t>
            </a:r>
          </a:p>
          <a:p>
            <a:r>
              <a:rPr lang="id-ID" dirty="0" smtClean="0"/>
              <a:t>	     = 0,7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>
                <a:latin typeface="Tahoma" pitchFamily="112" charset="0"/>
                <a:cs typeface="Tahoma" pitchFamily="112" charset="0"/>
              </a:rPr>
              <a:t>Pengertian Logika Fuzzy</a:t>
            </a:r>
            <a:endParaRPr lang="en-US" dirty="0" smtClean="0">
              <a:latin typeface="Tahoma" pitchFamily="112" charset="0"/>
              <a:cs typeface="Tahoma" pitchFamily="112" charset="0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7972452" cy="4972072"/>
          </a:xfrm>
        </p:spPr>
        <p:txBody>
          <a:bodyPr/>
          <a:lstStyle/>
          <a:p>
            <a:pPr algn="just"/>
            <a:r>
              <a:rPr lang="id-ID" dirty="0" smtClean="0"/>
              <a:t>“Fuzzy Logic”</a:t>
            </a:r>
            <a:endParaRPr lang="en-US" dirty="0" smtClean="0"/>
          </a:p>
          <a:p>
            <a:pPr algn="just"/>
            <a:r>
              <a:rPr lang="id-ID" dirty="0" smtClean="0"/>
              <a:t>Metodologi sistem kontrol pemecahan masalah yang cocok diimplementasikan pada segala macam sistem (Prof. Lotfi Astor Zadeh, 1962)</a:t>
            </a:r>
            <a:endParaRPr lang="en-US" dirty="0" smtClean="0"/>
          </a:p>
          <a:p>
            <a:pPr algn="just"/>
            <a:r>
              <a:rPr lang="id-ID" dirty="0" smtClean="0"/>
              <a:t>Dapat diterapkan pada hardware, software, maupun kombinasi keduanya</a:t>
            </a:r>
          </a:p>
          <a:p>
            <a:pPr algn="just"/>
            <a:r>
              <a:rPr lang="id-ID" dirty="0" smtClean="0"/>
              <a:t>Logika klasik = Logika Binner, hanya ada 2 pilihan 0 dan 1, Ya dan Tidak, Benar dan Salah</a:t>
            </a:r>
          </a:p>
          <a:p>
            <a:pPr algn="just"/>
            <a:r>
              <a:rPr lang="id-ID" dirty="0" smtClean="0"/>
              <a:t>Logika Fuzzy memungkinkan adanya pilihan di antara 0 dan 1, artinya bisa jadi satu keadaan memiliki 2 pilihan Ya dan Tidak secara bersamaan, namun besar nilainya tergantung pada bobot keanggotaan yang dimilikinya</a:t>
            </a:r>
          </a:p>
          <a:p>
            <a:pPr algn="just"/>
            <a:r>
              <a:rPr lang="id-ID" dirty="0" smtClean="0"/>
              <a:t>Proses penalaran logika fuzzy dengan bahasa natural sehingga dalam perancangannya tidak memerlukan persamaan matematik yang rumit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929354"/>
          </a:xfrm>
        </p:spPr>
        <p:txBody>
          <a:bodyPr/>
          <a:lstStyle/>
          <a:p>
            <a:pPr marL="457200" indent="-457200">
              <a:buFont typeface="Wingdings" pitchFamily="2" charset="2"/>
              <a:buChar char="v"/>
            </a:pPr>
            <a:r>
              <a:rPr lang="id-ID" dirty="0" smtClean="0"/>
              <a:t>Kurva linear turun, yaitu himpunan fuzzy dimulai dari nilai domain dengan derajat keanggotaan tertinggi pada sisi kiri, kemudian bergerak menurun ke nilai domain yang memiliki derajat keanggotaan lebih rendah </a:t>
            </a:r>
            <a:endParaRPr lang="id-ID" dirty="0"/>
          </a:p>
        </p:txBody>
      </p:sp>
      <p:grpSp>
        <p:nvGrpSpPr>
          <p:cNvPr id="18" name="Group 17"/>
          <p:cNvGrpSpPr/>
          <p:nvPr/>
        </p:nvGrpSpPr>
        <p:grpSpPr>
          <a:xfrm>
            <a:off x="1428728" y="1785926"/>
            <a:ext cx="5857916" cy="1940174"/>
            <a:chOff x="1428728" y="1785926"/>
            <a:chExt cx="5857916" cy="1940174"/>
          </a:xfrm>
        </p:grpSpPr>
        <p:cxnSp>
          <p:nvCxnSpPr>
            <p:cNvPr id="5" name="Straight Arrow Connector 4"/>
            <p:cNvCxnSpPr/>
            <p:nvPr/>
          </p:nvCxnSpPr>
          <p:spPr>
            <a:xfrm rot="5400000" flipH="1" flipV="1">
              <a:off x="2321703" y="2606669"/>
              <a:ext cx="164307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>
              <a:off x="3143240" y="3285330"/>
              <a:ext cx="4143404" cy="1588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10800000">
              <a:off x="3143240" y="2213760"/>
              <a:ext cx="3071834" cy="1588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5679289" y="2749545"/>
              <a:ext cx="1071570" cy="1588"/>
            </a:xfrm>
            <a:prstGeom prst="line">
              <a:avLst/>
            </a:prstGeom>
            <a:ln w="127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714612" y="2987436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0</a:t>
              </a:r>
              <a:endParaRPr lang="id-ID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714612" y="1999446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1</a:t>
              </a:r>
              <a:endParaRPr lang="id-ID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86182" y="335676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a</a:t>
              </a:r>
              <a:endParaRPr lang="id-ID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000760" y="335676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b</a:t>
              </a:r>
              <a:endParaRPr lang="id-ID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572000" y="3356768"/>
              <a:ext cx="9412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domain</a:t>
              </a:r>
              <a:endParaRPr lang="id-ID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428728" y="2356636"/>
              <a:ext cx="151836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dirty="0" smtClean="0"/>
                <a:t>Derajat</a:t>
              </a:r>
            </a:p>
            <a:p>
              <a:pPr algn="r"/>
              <a:r>
                <a:rPr lang="id-ID" dirty="0" smtClean="0"/>
                <a:t>keanggotaan</a:t>
              </a:r>
              <a:endParaRPr lang="id-ID" dirty="0"/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3214678" y="2214554"/>
              <a:ext cx="3000396" cy="10715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d-ID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4572008"/>
            <a:ext cx="3690560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r>
              <a:rPr lang="id-ID" dirty="0" smtClean="0"/>
              <a:t>Contoh</a:t>
            </a:r>
          </a:p>
          <a:p>
            <a:pPr marL="0" indent="0">
              <a:buNone/>
            </a:pPr>
            <a:r>
              <a:rPr lang="id-ID" dirty="0" smtClean="0"/>
              <a:t>Fungsi keanggotaan untuk himpunan TURUN pada variabel kurs seperti terlihat dalam grafik di bawah ini.  Berapa derajat keanggotaan 20 pada himpunan TURUN tersebut ?</a:t>
            </a:r>
          </a:p>
          <a:p>
            <a:pPr marL="0" indent="0">
              <a:buNone/>
            </a:pPr>
            <a:endParaRPr lang="id-ID" dirty="0"/>
          </a:p>
        </p:txBody>
      </p:sp>
      <p:grpSp>
        <p:nvGrpSpPr>
          <p:cNvPr id="24" name="Group 23"/>
          <p:cNvGrpSpPr/>
          <p:nvPr/>
        </p:nvGrpSpPr>
        <p:grpSpPr>
          <a:xfrm>
            <a:off x="1785918" y="2285992"/>
            <a:ext cx="4357718" cy="2298158"/>
            <a:chOff x="1785918" y="2285992"/>
            <a:chExt cx="4357718" cy="2298158"/>
          </a:xfrm>
        </p:grpSpPr>
        <p:cxnSp>
          <p:nvCxnSpPr>
            <p:cNvPr id="5" name="Straight Arrow Connector 4"/>
            <p:cNvCxnSpPr/>
            <p:nvPr/>
          </p:nvCxnSpPr>
          <p:spPr>
            <a:xfrm rot="5400000" flipH="1" flipV="1">
              <a:off x="1142976" y="3285330"/>
              <a:ext cx="200026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2143108" y="4142586"/>
              <a:ext cx="400052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2143108" y="2642388"/>
              <a:ext cx="3286148" cy="15001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rot="5400000" flipH="1" flipV="1">
              <a:off x="2535620" y="3607198"/>
              <a:ext cx="107236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rot="10800000">
              <a:off x="2143108" y="3071016"/>
              <a:ext cx="92869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214546" y="2642388"/>
              <a:ext cx="3214710" cy="1588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 flipH="1" flipV="1">
              <a:off x="4714876" y="3356768"/>
              <a:ext cx="1428760" cy="1588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2071670" y="4214818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15</a:t>
              </a:r>
              <a:endParaRPr lang="id-ID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14942" y="4214818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30</a:t>
              </a:r>
              <a:endParaRPr lang="id-ID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857488" y="4214818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20</a:t>
              </a:r>
              <a:endParaRPr lang="id-ID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785918" y="292893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?</a:t>
              </a:r>
              <a:endParaRPr lang="id-ID" dirty="0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928794" y="5000636"/>
            <a:ext cx="36054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μ</a:t>
            </a:r>
            <a:r>
              <a:rPr lang="id-ID" baseline="-25000" dirty="0" smtClean="0"/>
              <a:t>TURUN</a:t>
            </a:r>
            <a:r>
              <a:rPr lang="id-ID" dirty="0" smtClean="0"/>
              <a:t> [20] = (30 – 20) / (30 – 15)</a:t>
            </a:r>
          </a:p>
          <a:p>
            <a:r>
              <a:rPr lang="id-ID" dirty="0" smtClean="0"/>
              <a:t>	         = 10/15</a:t>
            </a:r>
          </a:p>
          <a:p>
            <a:r>
              <a:rPr lang="id-ID" dirty="0" smtClean="0"/>
              <a:t>	         = 0,667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929354"/>
          </a:xfrm>
        </p:spPr>
        <p:txBody>
          <a:bodyPr/>
          <a:lstStyle/>
          <a:p>
            <a:pPr marL="457200" indent="-457200">
              <a:buFont typeface="+mj-lt"/>
              <a:buAutoNum type="arabicPeriod" startAt="2"/>
            </a:pPr>
            <a:r>
              <a:rPr lang="id-ID" b="1" dirty="0" smtClean="0"/>
              <a:t>GRAFIK KEANGGOTAAN KURVA SEGITIGA</a:t>
            </a:r>
          </a:p>
          <a:p>
            <a:pPr marL="0" indent="0">
              <a:buNone/>
            </a:pPr>
            <a:r>
              <a:rPr lang="id-ID" dirty="0" smtClean="0"/>
              <a:t>Grafik keanggotaan kurva segitiga pada dasarnya merupakan gabungan 2 garis (linear)</a:t>
            </a:r>
            <a:endParaRPr lang="id-ID" dirty="0"/>
          </a:p>
        </p:txBody>
      </p:sp>
      <p:pic>
        <p:nvPicPr>
          <p:cNvPr id="23554" name="Picture 2" descr="http://dc105.4shared.com/doc/vv46mP0r/preview_html_57f4328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500174"/>
            <a:ext cx="4214842" cy="2604294"/>
          </a:xfrm>
          <a:prstGeom prst="rect">
            <a:avLst/>
          </a:prstGeom>
          <a:noFill/>
        </p:spPr>
      </p:pic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d-ID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4643446"/>
            <a:ext cx="4422113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r>
              <a:rPr lang="id-ID" dirty="0" smtClean="0"/>
              <a:t>Contoh</a:t>
            </a:r>
          </a:p>
          <a:p>
            <a:pPr marL="0" indent="0">
              <a:buNone/>
            </a:pPr>
            <a:r>
              <a:rPr lang="id-ID" dirty="0" smtClean="0"/>
              <a:t>Fungsi keanggotan untuk himpunan DINGIN pada variabel temperatur ruangan seperti pada grafik di bawah ini. Berapa derajat keanggotaan 23 pada himpunan DINGIN tersebut</a:t>
            </a:r>
            <a:endParaRPr lang="id-ID" dirty="0"/>
          </a:p>
        </p:txBody>
      </p:sp>
      <p:grpSp>
        <p:nvGrpSpPr>
          <p:cNvPr id="26" name="Group 25"/>
          <p:cNvGrpSpPr/>
          <p:nvPr/>
        </p:nvGrpSpPr>
        <p:grpSpPr>
          <a:xfrm>
            <a:off x="2357422" y="1929596"/>
            <a:ext cx="4143404" cy="2583116"/>
            <a:chOff x="2357422" y="1929596"/>
            <a:chExt cx="4143404" cy="2583116"/>
          </a:xfrm>
        </p:grpSpPr>
        <p:cxnSp>
          <p:nvCxnSpPr>
            <p:cNvPr id="5" name="Straight Arrow Connector 4"/>
            <p:cNvCxnSpPr/>
            <p:nvPr/>
          </p:nvCxnSpPr>
          <p:spPr>
            <a:xfrm rot="5400000" flipH="1" flipV="1">
              <a:off x="1571604" y="3071810"/>
              <a:ext cx="228601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2714612" y="4143380"/>
              <a:ext cx="378621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 flipH="1" flipV="1">
              <a:off x="2964645" y="2678901"/>
              <a:ext cx="1928826" cy="10001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6200000" flipH="1">
              <a:off x="4000496" y="2571744"/>
              <a:ext cx="2000264" cy="11430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3500430" y="3143248"/>
              <a:ext cx="1928826" cy="71438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2714612" y="2285992"/>
              <a:ext cx="1714512" cy="1588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rot="5400000" flipH="1" flipV="1">
              <a:off x="3428992" y="3500438"/>
              <a:ext cx="128588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rot="10800000">
              <a:off x="2714612" y="2857496"/>
              <a:ext cx="1357322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214678" y="4143380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15</a:t>
              </a:r>
              <a:endParaRPr lang="id-ID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857620" y="4143380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23</a:t>
              </a:r>
              <a:endParaRPr lang="id-ID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00562" y="4143380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25</a:t>
              </a:r>
              <a:endParaRPr lang="id-ID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357818" y="4131238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35</a:t>
              </a:r>
              <a:endParaRPr lang="id-ID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357422" y="2714620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?</a:t>
              </a:r>
              <a:endParaRPr lang="id-ID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500298" y="4929198"/>
            <a:ext cx="35429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μ</a:t>
            </a:r>
            <a:r>
              <a:rPr lang="id-ID" baseline="-25000" dirty="0" smtClean="0"/>
              <a:t>DINGIN</a:t>
            </a:r>
            <a:r>
              <a:rPr lang="id-ID" dirty="0" smtClean="0"/>
              <a:t>[23] = (23 – 15) / (25 – 15)</a:t>
            </a:r>
          </a:p>
          <a:p>
            <a:r>
              <a:rPr lang="id-ID" dirty="0" smtClean="0"/>
              <a:t>	        = 8/10</a:t>
            </a:r>
          </a:p>
          <a:p>
            <a:r>
              <a:rPr lang="id-ID" dirty="0" smtClean="0"/>
              <a:t>	        = 0,8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929354"/>
          </a:xfrm>
        </p:spPr>
        <p:txBody>
          <a:bodyPr/>
          <a:lstStyle/>
          <a:p>
            <a:pPr marL="457200" indent="-457200">
              <a:buFont typeface="+mj-lt"/>
              <a:buAutoNum type="arabicPeriod" startAt="3"/>
            </a:pPr>
            <a:r>
              <a:rPr lang="id-ID" b="1" dirty="0" smtClean="0"/>
              <a:t>GRAFIK KEANGGOTAAN KURVA TRAPESIUM</a:t>
            </a:r>
          </a:p>
          <a:p>
            <a:pPr marL="0" indent="0">
              <a:buNone/>
            </a:pPr>
            <a:r>
              <a:rPr lang="id-ID" dirty="0" smtClean="0"/>
              <a:t>Grafik keanggotaan kurva trapesium pada dasarnya seperti bentuk segitiga, hanya saja ada beberapa titik yang memiliki nilai keanggotaan 1</a:t>
            </a:r>
          </a:p>
          <a:p>
            <a:pPr marL="0" indent="0">
              <a:buNone/>
            </a:pPr>
            <a:endParaRPr lang="id-ID" dirty="0"/>
          </a:p>
        </p:txBody>
      </p:sp>
      <p:sp>
        <p:nvSpPr>
          <p:cNvPr id="26628" name="AutoShape 4" descr="data:image/jpeg;base64,/9j/4AAQSkZJRgABAQAAAQABAAD/2wCEAAkGBhMPERIPEBEQEQ8QEhAQERUQDxIPEBYVFRcVFRUQFxIYGyceFxsjGxUSHy8gIyc1LCwsFR4xNTAqNSgrLSkBCQoKDQwNDQ0MDSkYFBgpKSkpKSkpKSkpKSkpKSkpKSkpKSkpKSkpKSkpKSkpKSkpKSkpKSkpKSkpKSkpKSkpKf/AABEIAMIBAwMBIgACEQEDEQH/xAAbAAEAAwEBAQEAAAAAAAAAAAAAAQQFAwIGB//EAEEQAAICAQMCAwQGBgkDBQAAAAECAAMRBBIhBTETIkEGUWFxFCMyQpGUFTNSVIHTNGJygqGxwdHSJPDxQ3ODkpP/xAAUAQEAAAAAAAAAAAAAAAAAAAAA/8QAFBEBAAAAAAAAAAAAAAAAAAAAAP/aAAwDAQACEQMRAD8A/cYiICIiAiIgIiICJie2VLPor1rtel9oIevG8YZScZ9+Mfxmyg/7/wBYHqIiAiIgIiICIiAiIgIiICIiAiIgIiICIiAiIgIiICIiAiJ5dwASTgDkk8D5wPUSrV1GthkOuPMftDspwW+XHee11qHGHQ5zjDA5x3xA7wZXr16MAQ6kMSFO4eYgkHHv5E9afVJaN1bK65xlSGGR6cQMX2o1mK7atyeah325+s8pX0zk+vp6TUXqA/Yu9TzS49ce6VfaasfRb2wM+GRnAz3HrNUCBUPURjOy7tn9S+fwx3+EHqIGfJdx7qXP+kuYjECm2vA+5d3A/Uufhnt2+M4X9frreuthaHuLKg8Cwk7VLMcAE4AHfHqJomfLjN2qo1Q37GvupTGNhqrpu8/fkNYWYEdwK/dA3v0ov7N35bUf8I/Si/s3fltR/wAJbAk4gU/0ov7N35bUf8I/Si/s3fltR/wlzEYgZ2o65XWNz+Kq5AJOnvCj+sxKYVR6k8CX1bMo9Xp3qikbla2sMCMgqThgRnkEcYnLodhUNp3cPbpyF44Y1Nk0sRnP2fLn1at4GrERAREQEREBERAREQEREBERAREQOOp1ArUu2cDGcDJ747fxnF9TXYCu9TkZ4YZwOdw/znfUacWKUYZVuCMkZHu4lb9DVZLbAWYFWYlixBG3licnjjPugVKtHQrbhbliGYFnQnBLHcDjgDLf4yVpp+qPjZKHahLpyQSNpwO/JGPh8JYbpFIXaV8mMEFn2Y83BBOMeZv+wJVamoMtbWdj4rFm8rEsdq7i2O4bg5PygGopZqg1mbAzWJs8qkh1Y8c45ZeM8g+suaWytAQtgILlRlhw3fYPxHHfmedNVU5YqG3I7Ix3OCThc5bPmBAT8BJHQ6QMBMYbf9t87sKN2c98Kv4fEwKvX9StmkvKMrAJztIPqJsCYvXdEtel1G0EZrAOWZux47k+8zaH+8CYiQYGb1y5tgqr3eJe3gqVIDIGB33ZJ+4oY/PA9Zx1emCWaJEBC12Oo25AAGntUZxxj/XE9aL6/UWXgtsp3aZB90tkNbYPfztT+40nq1eb9EcKdt1p5cKf6PcPKv3zz2Hpk+kDVEmQJMBERApdTXPh/C6o8Z98qdUbwLK9SANnFOoOPNsY/Vv8drkd+wdzLfUUz4fwuqPcD1+M730CxGRhlWBVh8DwYHUSZm9E1DGvw7HD3Uk1Wn1JHKuR6blKt/emlAREQEREBERAREQEREBERAREQEREDjq9P4iNWezqyn17giZR9l6yrVln2OAG+yGyGL7s448xB7d1Hym3ECrotH4e/wAxbe5c5AB5AHp8s/xlqIgZftN/RLv7B/zE0x/vMz2m/ol/9g/5iaY/3gTKHWNYaqyUBaxytdQXBO9zgNgnsudx+CmXiZk1r4+qZyPJpRsrOeDZYubDj3qu1f77QL2g0S0VpUgwlahF9Tgep+PrKfVh9fo/s8XW/aJz+ot+z8f9MzUmV1Ujx9HlgD41u0FdxJ8C3IB+7xk5+GPWBrCJAkwERECl1Ifq+366rv8AP5S4BKnURxX/AO9V6Z+9LawMnVr4GoS8bVS7FF3YZc/qHJxzzmv/AORfdNYSv1DSC6t624DAjI7qe6uPiDgj4icOi9Q8avzFTdWxpvC9hamA4Hw7EfAiBoREQEREBERAREQEREBERAREQEREBERASDJiB851q6xtPqQ2cCt+6gBW3eXHv8uD/wCZc/R2q/fF/KJ/ymjqtKtqNW4yjDDDJGR8xOwgYep0+oqVrH1gCqMnGjVj+AJJlTomiuNCNp9dXZS251f6ICW3MSzE+J+0Wm91Dp6aitqrASjYzhmQ8EMCGUggggHg+kdP0CaetaahtrQEKNzNjJJ+0xJPJPcwKH0DV/vdf5MfzJTv0l7WojaxPFQNan/RkDnNZORbtb7WMH35x6z6OZnUeiC+xHLEBV2sMdwHSwYbIKncg5934wOf0HV/vdf5MfzI+gav97r/ACY/mTWlVerVHJ8RcBvDznjdjO0H14gU/oGr/e6/yY/mR9A1f73X+TH8yWq+tUMNy3VMpIAIdSMnkDPxkt1ekbs2oNj+E244AfaG28+uCDAyuo6e6tPEv11KIjB8tpdoBXLZyLfTBP8ACWU0WrIBGsqIIyMaMYx/+ku6/pyX7N24GtxajI5RlYBlzkd+GYYPHMtIuOPdAyToNX+91/kx/Mma9d1WoWs6xfF1PGF0leMojNvYGwkZVSM/1RPqSJQboqG1bsvuWw24DeXeazSTg/1DjGccA+/IU9T0zWFGCa5VcqQrfQ6yAfQ43TS6dTYlaJdYLrVGHsFYqDH9rYCQvyzLIkwEREBERAREQEREBERAREQEREBERAREQEREBmRmVOrdRXTU26hwStKNYwG0EhRnGWIA+ZIHvmY/tZXW4ruG1yxU+GTaq8AruJVSN24AHBBJ7wN+J8pqvb5FA26fVFjbTUVenYTvdEIXnzMBYhx/Wlyr2xofIrF1hCU2KEr3FxbtAC89wWGQcYgbzDPEoL0VBkZs5OT9Y3bAXb/ZwF4+Anm3qTLqEo8PKujuXDnyBcfbXbgZJwPNzg+4ytb7Rbd/1L+TWU6M+dP/AFPCxf3+z9avHeB6s9mKWySbcstak+M+SK923+PmPM7r0RAbG3W5uc2P9a32jX4XHu8uPwEjrfWl0iLY6swZwnk7jKs2fl5f4Zz2E8X+0KJgFbHc5GypPEYkEKQO2eT39wzA06qwoCjsoAGeTgDHee5hH2w0++uvL7rWVOFHkYlVw4zlcM6KTjAZgDI1XtP4V91LVMVor01m6tjY7fSHeutFq299yNnntj44DeifPL7a6ckqotYrYK2217lAOD4u4HBTBzuEL7aUsodFvKsXCsaWWshV3B9542tkYxyc9oH0MTAt9sKVXdtuc/WeWuve31bujnGewNb/AMBNXp+uFybwrpyylbF2OCpIIK+nbPyIgWoiICIiAiIgIiICIiBBM8JcrcqwI7cEHn3cTxrKS9boMZZGUZ7ZIIny3T/ZfUaTwU09iCnw6hepcpixbKmexQqYfKIyc4OCOYH1+6QXHwnyGv6draworNt4YIuF1T1lLDWA15cnJUOM7O3m7DGDpdO6bqFuZ7XVqxdY1f1j2PsZWAByAq8keVQAAOSx5gbu8e8evr7u8nM+Ov8AZjVKbXosq8Sx3dWYlHCG1n+hh0XK1sG3Fh5gwP2gRt9/oXXlyTqMV+FShxqHyWUVb32hBtbK2+ZTzvHAgfXZjdPjtR0/Wpayo1r1hbWR/pBAVRXaqUbScu5Y1Nvbke/jJnpnTNa+xrWautmfNb6qx3rTfYQOAfG3IyL5iNu3I54gfYbozPjB0TqIKlLURU04qCHV3WoW2gZOUDbsgkOG+8MqdvPejomuUUZ1JZq2rFu69/PWDqN6khACxD6cbtoPkPb1D6m2pXBVgGVgQwYBlIPBBB7jEpjoOnGMUU8cj6pOOx93vA/CWdErCtA4w4RQwDtbyAMjxGAL8/eIye87wKV/RqLBh6KWBIbzVIeRtw3bv5V5/qj3T1T0qlDuSmpW45WtVPGMdh6YH4CW4gcbNKrbtyqd67GyoOV58p945bj4mV36JQ27NFR32Lc2a15sX7Np45Ycc9+JeiByt0yvjcqtg5G5Q2DgjPPwJH8TONXSaUbetNSudvmFahvKMDnHoABLcQKX6Go3B/Ap3hiwbwk3biwctnGclgrfMA9xOj6CssXNaF2CBmKKWIrJZATjnaSSPcSZZiBln2c0+5XFFQKksAK1C7jjzEY5IxwfSdR0Sjj6irglh9WuMkYJxiXpMCkvR6ASwppBbO4+EmTnOcnHPc/iZYShQchVBPcgAHvn/MmdYgIiICIiAiIgIiICIiAjERAjEYkxAjEYkxAjEnESMwGJS6nrvAQ2Yyqhmb3hUVnbHxwv+Mugyl1O9UCs/CAsW4zwEcngfAGBW6B1o6pCz1Gp1ZlZQ4tQY2kYsAGch1Pb3zWEyOkrplIWhUrfZ+rUbGVW22HNY4UnepPzEua3qtVIU22IiuwRSxwCx4Az274EC5Eyz16vB+3uU2KU2+fchAK4z6lkxzzvE96DrtN7WV12A2Usy2oSA67WZMke7KnB+EDRkGVdT1OupkR3VXtJFYJ+2Rjyg9s8j55jRdRS4AqTkorlWGHUEkeZfQ5Vh81MDzf1WtLa6GJ8W4MawFJyExvOewABHf3jGZ2r1asWUZ8hw2RgA9/Xvx6jiU3u030gIfC+lFQ65H1hVQwBB9cAv+JnsvQni3HwxgYtf0x7mMCOm9cq1ItNbZFFjVWE4ChlAYkN2IwynIPrKdXtZS4LqHKL429vIAprKArktg58RcEHBlzR1aemrFS1JSxIwigIT9kjA7/Zxx7pmbOn+P8Ao81UC0ILEratQGW3fu2D1OKCSPco/gF/pntJRqRWaWZhaCyZRlyAqueD24dZYXqqG86bJ8ZUFpG042E7Q+e2CQw9/BkaXotFT+LXRUlm0JuWtVbaAAFyPTAH4SwNGm7xNi7+fNgbuQAefkq/gIFbUdZrrSyxywWnG/yMTz2Ax9rOR29/M69P1fipvKlfNYuD3Gx2Tn/6yB0qoI9fhp4dmQ6lcqwPcEGdtNpUqUJWqoi9lUYUc54HzJgdYiICIiAiIgIiICIiAiIgIiICIiBX12o8NGcDJAO0e9vur/E4EwLeqahfGdKjZejVr4IbGa/P5xkgJnBYEjJ4X5fTESNkDI02qsB1AX65kaoBQQoyUUvjJ8vqcE8TprVNqIlo8NXV/E8wOMoylM+hwSd3byzTCyrr0J2AYBLEAkbgCUbBK+o+ECt0rp9Xk1KP4rvUieKGyLKwBt4HlxnLDHGWb3medd7Mae5a0aoBKSTWlZNSDJBPkXA7gHtx6dzn30npz0LWjOjiuspuFPhsSWz7ztGB2H+k08wMav2bUC1i7G63JL4GFbdvDKnYcivj1CCdtN7PUo1r7CxuDCwWO1iYZi7qK2JVQWZiQB6/KaWZOYGZrPZ+m1qnZcGjYagpKopRgyeUccFR2+XbidundN8EAb3c7VUljhSclmfYOAWZmJPyHYS7mRmBmfoeh9T9KwTfV5M72wpKYxtzgZVx/h6yx+jk2umW22cNhtvHOcYxjPwlU9CB1Q1RftkhQihslBWc2dyuADt9/M6VdLIS1C6kW7sZrzjdnOdzEv39Tx8uIHROlVrUtCgpXXgIFONoAwFUnlQAcDHYYE5N0GltQNWVY3BUUHxH2eQWBSUztJAts5x975Y8J0TbQmnSz9WwKs6l2IGcb/MN7c8k9+5E9N0X/qU1W/JFYrZWUOuBuw1ef1RJY7iPtAKD2EDUEmQJMBERAREQEREBERAREQEREBERAREQEREBERATM67p3evFed/nA28EFq3UHPoMkc+k05GIHznTelXi2uxiFqrqK1oW5QMiAIUC4JBU5bec+4S3fo9VtpAuVnUnx2UeAHUnsqbbNp7c59CPvZXYxGIHylfSrvDJ2laVLNXSfM/hvaHanHYHw12gem8r2Et6XpOpD6iw2or2oEqYjxgmHsZT4W1AAFdRt3HkHk9z9BiMQMbqektY5ObKhRYrIrbNzlWB+r2nfu8uBuG3B75lno9dqoVuyXGwbi4YNiusM6jA2gsH4OT3PrgaOJGIGdqKLzqK2R1XTqD4q5y7nupHl8oB78+bPpjzdVrs3WHICkeTJLebHc8ZAz6Zl2RiBk9B0F1YdtQwe12Ukq5cYCgceRcDcXIXHAI5msJMQEREBERAREQEREBERAREQEREBERAREQEREBERAREQEREBERAREQEREBERAREQEREBERAREQEREBERAREQEREBERAREQEREBERAREQEREBERAREQEREBERAREQEREBERAREQEREBERAREQEREBERAREQEREBERAREQEREBERAREQEREBERAREQEREBERAREQERED/2Q=="/>
          <p:cNvSpPr>
            <a:spLocks noChangeAspect="1" noChangeArrowheads="1"/>
          </p:cNvSpPr>
          <p:nvPr/>
        </p:nvSpPr>
        <p:spPr bwMode="auto">
          <a:xfrm>
            <a:off x="155575" y="-8842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630" name="AutoShape 6" descr="data:image/jpeg;base64,/9j/4AAQSkZJRgABAQAAAQABAAD/2wCEAAkGBhMPERIPEBEQEQ8QEhAQERUQDxIPEBYVFRcVFRUQFxIYGyceFxsjGxUSHy8gIyc1LCwsFR4xNTAqNSgrLSkBCQoKDQwNDQ0MDSkYFBgpKSkpKSkpKSkpKSkpKSkpKSkpKSkpKSkpKSkpKSkpKSkpKSkpKSkpKSkpKSkpKSkpKf/AABEIAMIBAwMBIgACEQEDEQH/xAAbAAEAAwEBAQEAAAAAAAAAAAAAAQQFAwIGB//EAEEQAAICAQMCAwQGBgkDBQAAAAECAAMRBBIhBTETIkEGUWFxFCMyQpGUFTNSVIHTNGJygqGxwdHSJPDxQ3ODkpP/xAAUAQEAAAAAAAAAAAAAAAAAAAAA/8QAFBEBAAAAAAAAAAAAAAAAAAAAAP/aAAwDAQACEQMRAD8A/cYiICIiAiIgIiICJie2VLPor1rtel9oIevG8YZScZ9+Mfxmyg/7/wBYHqIiAiIgIiICIiAiIgIiICIiAiIgIiICIiAiIgIiICIiAiJ5dwASTgDkk8D5wPUSrV1GthkOuPMftDspwW+XHee11qHGHQ5zjDA5x3xA7wZXr16MAQ6kMSFO4eYgkHHv5E9afVJaN1bK65xlSGGR6cQMX2o1mK7atyeah325+s8pX0zk+vp6TUXqA/Yu9TzS49ce6VfaasfRb2wM+GRnAz3HrNUCBUPURjOy7tn9S+fwx3+EHqIGfJdx7qXP+kuYjECm2vA+5d3A/Uufhnt2+M4X9frreuthaHuLKg8Cwk7VLMcAE4AHfHqJomfLjN2qo1Q37GvupTGNhqrpu8/fkNYWYEdwK/dA3v0ov7N35bUf8I/Si/s3fltR/wAJbAk4gU/0ov7N35bUf8I/Si/s3fltR/wlzEYgZ2o65XWNz+Kq5AJOnvCj+sxKYVR6k8CX1bMo9Xp3qikbla2sMCMgqThgRnkEcYnLodhUNp3cPbpyF44Y1Nk0sRnP2fLn1at4GrERAREQEREBERAREQEREBERAREQOOp1ArUu2cDGcDJ747fxnF9TXYCu9TkZ4YZwOdw/znfUacWKUYZVuCMkZHu4lb9DVZLbAWYFWYlixBG3licnjjPugVKtHQrbhbliGYFnQnBLHcDjgDLf4yVpp+qPjZKHahLpyQSNpwO/JGPh8JYbpFIXaV8mMEFn2Y83BBOMeZv+wJVamoMtbWdj4rFm8rEsdq7i2O4bg5PygGopZqg1mbAzWJs8qkh1Y8c45ZeM8g+suaWytAQtgILlRlhw3fYPxHHfmedNVU5YqG3I7Ix3OCThc5bPmBAT8BJHQ6QMBMYbf9t87sKN2c98Kv4fEwKvX9StmkvKMrAJztIPqJsCYvXdEtel1G0EZrAOWZux47k+8zaH+8CYiQYGb1y5tgqr3eJe3gqVIDIGB33ZJ+4oY/PA9Zx1emCWaJEBC12Oo25AAGntUZxxj/XE9aL6/UWXgtsp3aZB90tkNbYPfztT+40nq1eb9EcKdt1p5cKf6PcPKv3zz2Hpk+kDVEmQJMBERApdTXPh/C6o8Z98qdUbwLK9SANnFOoOPNsY/Vv8drkd+wdzLfUUz4fwuqPcD1+M730CxGRhlWBVh8DwYHUSZm9E1DGvw7HD3Uk1Wn1JHKuR6blKt/emlAREQEREBERAREQEREBERAREQEREDjq9P4iNWezqyn17giZR9l6yrVln2OAG+yGyGL7s448xB7d1Hym3ECrotH4e/wAxbe5c5AB5AHp8s/xlqIgZftN/RLv7B/zE0x/vMz2m/ol/9g/5iaY/3gTKHWNYaqyUBaxytdQXBO9zgNgnsudx+CmXiZk1r4+qZyPJpRsrOeDZYubDj3qu1f77QL2g0S0VpUgwlahF9Tgep+PrKfVh9fo/s8XW/aJz+ot+z8f9MzUmV1Ujx9HlgD41u0FdxJ8C3IB+7xk5+GPWBrCJAkwERECl1Ifq+366rv8AP5S4BKnURxX/AO9V6Z+9LawMnVr4GoS8bVS7FF3YZc/qHJxzzmv/AORfdNYSv1DSC6t624DAjI7qe6uPiDgj4icOi9Q8avzFTdWxpvC9hamA4Hw7EfAiBoREQEREBERAREQEREBERAREQEREBERASDJiB851q6xtPqQ2cCt+6gBW3eXHv8uD/wCZc/R2q/fF/KJ/ymjqtKtqNW4yjDDDJGR8xOwgYep0+oqVrH1gCqMnGjVj+AJJlTomiuNCNp9dXZS251f6ICW3MSzE+J+0Wm91Dp6aitqrASjYzhmQ8EMCGUggggHg+kdP0CaetaahtrQEKNzNjJJ+0xJPJPcwKH0DV/vdf5MfzJTv0l7WojaxPFQNan/RkDnNZORbtb7WMH35x6z6OZnUeiC+xHLEBV2sMdwHSwYbIKncg5934wOf0HV/vdf5MfzI+gav97r/ACY/mTWlVerVHJ8RcBvDznjdjO0H14gU/oGr/e6/yY/mR9A1f73X+TH8yWq+tUMNy3VMpIAIdSMnkDPxkt1ekbs2oNj+E244AfaG28+uCDAyuo6e6tPEv11KIjB8tpdoBXLZyLfTBP8ACWU0WrIBGsqIIyMaMYx/+ku6/pyX7N24GtxajI5RlYBlzkd+GYYPHMtIuOPdAyToNX+91/kx/Mma9d1WoWs6xfF1PGF0leMojNvYGwkZVSM/1RPqSJQboqG1bsvuWw24DeXeazSTg/1DjGccA+/IU9T0zWFGCa5VcqQrfQ6yAfQ43TS6dTYlaJdYLrVGHsFYqDH9rYCQvyzLIkwEREBERAREQEREBERAREQEREBERAREQEREBmRmVOrdRXTU26hwStKNYwG0EhRnGWIA+ZIHvmY/tZXW4ruG1yxU+GTaq8AruJVSN24AHBBJ7wN+J8pqvb5FA26fVFjbTUVenYTvdEIXnzMBYhx/Wlyr2xofIrF1hCU2KEr3FxbtAC89wWGQcYgbzDPEoL0VBkZs5OT9Y3bAXb/ZwF4+Anm3qTLqEo8PKujuXDnyBcfbXbgZJwPNzg+4ytb7Rbd/1L+TWU6M+dP/AFPCxf3+z9avHeB6s9mKWySbcstak+M+SK923+PmPM7r0RAbG3W5uc2P9a32jX4XHu8uPwEjrfWl0iLY6swZwnk7jKs2fl5f4Zz2E8X+0KJgFbHc5GypPEYkEKQO2eT39wzA06qwoCjsoAGeTgDHee5hH2w0++uvL7rWVOFHkYlVw4zlcM6KTjAZgDI1XtP4V91LVMVor01m6tjY7fSHeutFq299yNnntj44DeifPL7a6ckqotYrYK2217lAOD4u4HBTBzuEL7aUsodFvKsXCsaWWshV3B9542tkYxyc9oH0MTAt9sKVXdtuc/WeWuve31bujnGewNb/AMBNXp+uFybwrpyylbF2OCpIIK+nbPyIgWoiICIiAiIgIiICIiBBM8JcrcqwI7cEHn3cTxrKS9boMZZGUZ7ZIIny3T/ZfUaTwU09iCnw6hepcpixbKmexQqYfKIyc4OCOYH1+6QXHwnyGv6draworNt4YIuF1T1lLDWA15cnJUOM7O3m7DGDpdO6bqFuZ7XVqxdY1f1j2PsZWAByAq8keVQAAOSx5gbu8e8evr7u8nM+Ov8AZjVKbXosq8Sx3dWYlHCG1n+hh0XK1sG3Fh5gwP2gRt9/oXXlyTqMV+FShxqHyWUVb32hBtbK2+ZTzvHAgfXZjdPjtR0/Wpayo1r1hbWR/pBAVRXaqUbScu5Y1Nvbke/jJnpnTNa+xrWautmfNb6qx3rTfYQOAfG3IyL5iNu3I54gfYbozPjB0TqIKlLURU04qCHV3WoW2gZOUDbsgkOG+8MqdvPejomuUUZ1JZq2rFu69/PWDqN6khACxD6cbtoPkPb1D6m2pXBVgGVgQwYBlIPBBB7jEpjoOnGMUU8cj6pOOx93vA/CWdErCtA4w4RQwDtbyAMjxGAL8/eIye87wKV/RqLBh6KWBIbzVIeRtw3bv5V5/qj3T1T0qlDuSmpW45WtVPGMdh6YH4CW4gcbNKrbtyqd67GyoOV58p945bj4mV36JQ27NFR32Lc2a15sX7Np45Ycc9+JeiByt0yvjcqtg5G5Q2DgjPPwJH8TONXSaUbetNSudvmFahvKMDnHoABLcQKX6Go3B/Ap3hiwbwk3biwctnGclgrfMA9xOj6CssXNaF2CBmKKWIrJZATjnaSSPcSZZiBln2c0+5XFFQKksAK1C7jjzEY5IxwfSdR0Sjj6irglh9WuMkYJxiXpMCkvR6ASwppBbO4+EmTnOcnHPc/iZYShQchVBPcgAHvn/MmdYgIiICIiAiIgIiICIiAjERAjEYkxAjEYkxAjEnESMwGJS6nrvAQ2Yyqhmb3hUVnbHxwv+Mugyl1O9UCs/CAsW4zwEcngfAGBW6B1o6pCz1Gp1ZlZQ4tQY2kYsAGch1Pb3zWEyOkrplIWhUrfZ+rUbGVW22HNY4UnepPzEua3qtVIU22IiuwRSxwCx4Az274EC5Eyz16vB+3uU2KU2+fchAK4z6lkxzzvE96DrtN7WV12A2Usy2oSA67WZMke7KnB+EDRkGVdT1OupkR3VXtJFYJ+2Rjyg9s8j55jRdRS4AqTkorlWGHUEkeZfQ5Vh81MDzf1WtLa6GJ8W4MawFJyExvOewABHf3jGZ2r1asWUZ8hw2RgA9/Xvx6jiU3u030gIfC+lFQ65H1hVQwBB9cAv+JnsvQni3HwxgYtf0x7mMCOm9cq1ItNbZFFjVWE4ChlAYkN2IwynIPrKdXtZS4LqHKL429vIAprKArktg58RcEHBlzR1aemrFS1JSxIwigIT9kjA7/Zxx7pmbOn+P8Ao81UC0ILEratQGW3fu2D1OKCSPco/gF/pntJRqRWaWZhaCyZRlyAqueD24dZYXqqG86bJ8ZUFpG042E7Q+e2CQw9/BkaXotFT+LXRUlm0JuWtVbaAAFyPTAH4SwNGm7xNi7+fNgbuQAefkq/gIFbUdZrrSyxywWnG/yMTz2Ax9rOR29/M69P1fipvKlfNYuD3Gx2Tn/6yB0qoI9fhp4dmQ6lcqwPcEGdtNpUqUJWqoi9lUYUc54HzJgdYiICIiAiIgIiICIiAiIgIiICIiBX12o8NGcDJAO0e9vur/E4EwLeqahfGdKjZejVr4IbGa/P5xkgJnBYEjJ4X5fTESNkDI02qsB1AX65kaoBQQoyUUvjJ8vqcE8TprVNqIlo8NXV/E8wOMoylM+hwSd3byzTCyrr0J2AYBLEAkbgCUbBK+o+ECt0rp9Xk1KP4rvUieKGyLKwBt4HlxnLDHGWb3medd7Mae5a0aoBKSTWlZNSDJBPkXA7gHtx6dzn30npz0LWjOjiuspuFPhsSWz7ztGB2H+k08wMav2bUC1i7G63JL4GFbdvDKnYcivj1CCdtN7PUo1r7CxuDCwWO1iYZi7qK2JVQWZiQB6/KaWZOYGZrPZ+m1qnZcGjYagpKopRgyeUccFR2+XbidundN8EAb3c7VUljhSclmfYOAWZmJPyHYS7mRmBmfoeh9T9KwTfV5M72wpKYxtzgZVx/h6yx+jk2umW22cNhtvHOcYxjPwlU9CB1Q1RftkhQihslBWc2dyuADt9/M6VdLIS1C6kW7sZrzjdnOdzEv39Tx8uIHROlVrUtCgpXXgIFONoAwFUnlQAcDHYYE5N0GltQNWVY3BUUHxH2eQWBSUztJAts5x975Y8J0TbQmnSz9WwKs6l2IGcb/MN7c8k9+5E9N0X/qU1W/JFYrZWUOuBuw1ef1RJY7iPtAKD2EDUEmQJMBERAREQEREBERAREQEREBERAREQEREBERATM67p3evFed/nA28EFq3UHPoMkc+k05GIHznTelXi2uxiFqrqK1oW5QMiAIUC4JBU5bec+4S3fo9VtpAuVnUnx2UeAHUnsqbbNp7c59CPvZXYxGIHylfSrvDJ2laVLNXSfM/hvaHanHYHw12gem8r2Et6XpOpD6iw2or2oEqYjxgmHsZT4W1AAFdRt3HkHk9z9BiMQMbqektY5ObKhRYrIrbNzlWB+r2nfu8uBuG3B75lno9dqoVuyXGwbi4YNiusM6jA2gsH4OT3PrgaOJGIGdqKLzqK2R1XTqD4q5y7nupHl8oB78+bPpjzdVrs3WHICkeTJLebHc8ZAz6Zl2RiBk9B0F1YdtQwe12Ukq5cYCgceRcDcXIXHAI5msJMQEREBERAREQEREBERAREQEREBERAREQEREBERAREQEREBERAREQEREBERAREQEREBERAREQEREBERAREQEREBERAREQEREBERAREQEREBERAREQEREBERAREQEREBERAREQEREBERAREQEREBERAREQEREBERAREQEREBERAREQEREBERAREQEREBERAREQERED/2Q=="/>
          <p:cNvSpPr>
            <a:spLocks noChangeAspect="1" noChangeArrowheads="1"/>
          </p:cNvSpPr>
          <p:nvPr/>
        </p:nvSpPr>
        <p:spPr bwMode="auto">
          <a:xfrm>
            <a:off x="155575" y="-8842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26632" name="Picture 8" descr="http://t0.gstatic.com/images?q=tbn:ANd9GcSiVl0HFz70AEIpwPq4XJ7FtuqCMi7_RMP5fmLzKYFZ8yGfnhW8n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928802"/>
            <a:ext cx="5072098" cy="2466568"/>
          </a:xfrm>
          <a:prstGeom prst="rect">
            <a:avLst/>
          </a:prstGeom>
          <a:noFill/>
        </p:spPr>
      </p:pic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d-ID"/>
          </a:p>
        </p:txBody>
      </p:sp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4714884"/>
            <a:ext cx="4334440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929354"/>
          </a:xfrm>
        </p:spPr>
        <p:txBody>
          <a:bodyPr/>
          <a:lstStyle/>
          <a:p>
            <a:pPr marL="457200" indent="-457200">
              <a:buFont typeface="+mj-lt"/>
              <a:buAutoNum type="arabicPeriod" startAt="4"/>
            </a:pPr>
            <a:r>
              <a:rPr lang="id-ID" b="1" dirty="0" smtClean="0"/>
              <a:t>GRAFIK KEANGGOTAAN KURVA BENTUK BAHU</a:t>
            </a:r>
          </a:p>
          <a:p>
            <a:pPr marL="0" indent="0">
              <a:buNone/>
            </a:pPr>
            <a:r>
              <a:rPr lang="id-ID" dirty="0" smtClean="0"/>
              <a:t>Grafik keanggotaan kurva bahu digunakan untuk mengakhiri variabel suatu daerah fuzzy yang nilai derajat keanggotaannya konstan (biasanya 1)</a:t>
            </a:r>
          </a:p>
          <a:p>
            <a:pPr marL="0" indent="0">
              <a:buNone/>
            </a:pPr>
            <a:endParaRPr lang="id-ID" dirty="0"/>
          </a:p>
        </p:txBody>
      </p:sp>
      <p:sp>
        <p:nvSpPr>
          <p:cNvPr id="26628" name="AutoShape 4" descr="data:image/jpeg;base64,/9j/4AAQSkZJRgABAQAAAQABAAD/2wCEAAkGBhMPERIPEBEQEQ8QEhAQERUQDxIPEBYVFRcVFRUQFxIYGyceFxsjGxUSHy8gIyc1LCwsFR4xNTAqNSgrLSkBCQoKDQwNDQ0MDSkYFBgpKSkpKSkpKSkpKSkpKSkpKSkpKSkpKSkpKSkpKSkpKSkpKSkpKSkpKSkpKSkpKSkpKf/AABEIAMIBAwMBIgACEQEDEQH/xAAbAAEAAwEBAQEAAAAAAAAAAAAAAQQFAwIGB//EAEEQAAICAQMCAwQGBgkDBQAAAAECAAMRBBIhBTETIkEGUWFxFCMyQpGUFTNSVIHTNGJygqGxwdHSJPDxQ3ODkpP/xAAUAQEAAAAAAAAAAAAAAAAAAAAA/8QAFBEBAAAAAAAAAAAAAAAAAAAAAP/aAAwDAQACEQMRAD8A/cYiICIiAiIgIiICJie2VLPor1rtel9oIevG8YZScZ9+Mfxmyg/7/wBYHqIiAiIgIiICIiAiIgIiICIiAiIgIiICIiAiIgIiICIiAiJ5dwASTgDkk8D5wPUSrV1GthkOuPMftDspwW+XHee11qHGHQ5zjDA5x3xA7wZXr16MAQ6kMSFO4eYgkHHv5E9afVJaN1bK65xlSGGR6cQMX2o1mK7atyeah325+s8pX0zk+vp6TUXqA/Yu9TzS49ce6VfaasfRb2wM+GRnAz3HrNUCBUPURjOy7tn9S+fwx3+EHqIGfJdx7qXP+kuYjECm2vA+5d3A/Uufhnt2+M4X9frreuthaHuLKg8Cwk7VLMcAE4AHfHqJomfLjN2qo1Q37GvupTGNhqrpu8/fkNYWYEdwK/dA3v0ov7N35bUf8I/Si/s3fltR/wAJbAk4gU/0ov7N35bUf8I/Si/s3fltR/wlzEYgZ2o65XWNz+Kq5AJOnvCj+sxKYVR6k8CX1bMo9Xp3qikbla2sMCMgqThgRnkEcYnLodhUNp3cPbpyF44Y1Nk0sRnP2fLn1at4GrERAREQEREBERAREQEREBERAREQOOp1ArUu2cDGcDJ747fxnF9TXYCu9TkZ4YZwOdw/znfUacWKUYZVuCMkZHu4lb9DVZLbAWYFWYlixBG3licnjjPugVKtHQrbhbliGYFnQnBLHcDjgDLf4yVpp+qPjZKHahLpyQSNpwO/JGPh8JYbpFIXaV8mMEFn2Y83BBOMeZv+wJVamoMtbWdj4rFm8rEsdq7i2O4bg5PygGopZqg1mbAzWJs8qkh1Y8c45ZeM8g+suaWytAQtgILlRlhw3fYPxHHfmedNVU5YqG3I7Ix3OCThc5bPmBAT8BJHQ6QMBMYbf9t87sKN2c98Kv4fEwKvX9StmkvKMrAJztIPqJsCYvXdEtel1G0EZrAOWZux47k+8zaH+8CYiQYGb1y5tgqr3eJe3gqVIDIGB33ZJ+4oY/PA9Zx1emCWaJEBC12Oo25AAGntUZxxj/XE9aL6/UWXgtsp3aZB90tkNbYPfztT+40nq1eb9EcKdt1p5cKf6PcPKv3zz2Hpk+kDVEmQJMBERApdTXPh/C6o8Z98qdUbwLK9SANnFOoOPNsY/Vv8drkd+wdzLfUUz4fwuqPcD1+M730CxGRhlWBVh8DwYHUSZm9E1DGvw7HD3Uk1Wn1JHKuR6blKt/emlAREQEREBERAREQEREBERAREQEREDjq9P4iNWezqyn17giZR9l6yrVln2OAG+yGyGL7s448xB7d1Hym3ECrotH4e/wAxbe5c5AB5AHp8s/xlqIgZftN/RLv7B/zE0x/vMz2m/ol/9g/5iaY/3gTKHWNYaqyUBaxytdQXBO9zgNgnsudx+CmXiZk1r4+qZyPJpRsrOeDZYubDj3qu1f77QL2g0S0VpUgwlahF9Tgep+PrKfVh9fo/s8XW/aJz+ot+z8f9MzUmV1Ujx9HlgD41u0FdxJ8C3IB+7xk5+GPWBrCJAkwERECl1Ifq+366rv8AP5S4BKnURxX/AO9V6Z+9LawMnVr4GoS8bVS7FF3YZc/qHJxzzmv/AORfdNYSv1DSC6t624DAjI7qe6uPiDgj4icOi9Q8avzFTdWxpvC9hamA4Hw7EfAiBoREQEREBERAREQEREBERAREQEREBERASDJiB851q6xtPqQ2cCt+6gBW3eXHv8uD/wCZc/R2q/fF/KJ/ymjqtKtqNW4yjDDDJGR8xOwgYep0+oqVrH1gCqMnGjVj+AJJlTomiuNCNp9dXZS251f6ICW3MSzE+J+0Wm91Dp6aitqrASjYzhmQ8EMCGUggggHg+kdP0CaetaahtrQEKNzNjJJ+0xJPJPcwKH0DV/vdf5MfzJTv0l7WojaxPFQNan/RkDnNZORbtb7WMH35x6z6OZnUeiC+xHLEBV2sMdwHSwYbIKncg5934wOf0HV/vdf5MfzI+gav97r/ACY/mTWlVerVHJ8RcBvDznjdjO0H14gU/oGr/e6/yY/mR9A1f73X+TH8yWq+tUMNy3VMpIAIdSMnkDPxkt1ekbs2oNj+E244AfaG28+uCDAyuo6e6tPEv11KIjB8tpdoBXLZyLfTBP8ACWU0WrIBGsqIIyMaMYx/+ku6/pyX7N24GtxajI5RlYBlzkd+GYYPHMtIuOPdAyToNX+91/kx/Mma9d1WoWs6xfF1PGF0leMojNvYGwkZVSM/1RPqSJQboqG1bsvuWw24DeXeazSTg/1DjGccA+/IU9T0zWFGCa5VcqQrfQ6yAfQ43TS6dTYlaJdYLrVGHsFYqDH9rYCQvyzLIkwEREBERAREQEREBERAREQEREBERAREQEREBmRmVOrdRXTU26hwStKNYwG0EhRnGWIA+ZIHvmY/tZXW4ruG1yxU+GTaq8AruJVSN24AHBBJ7wN+J8pqvb5FA26fVFjbTUVenYTvdEIXnzMBYhx/Wlyr2xofIrF1hCU2KEr3FxbtAC89wWGQcYgbzDPEoL0VBkZs5OT9Y3bAXb/ZwF4+Anm3qTLqEo8PKujuXDnyBcfbXbgZJwPNzg+4ytb7Rbd/1L+TWU6M+dP/AFPCxf3+z9avHeB6s9mKWySbcstak+M+SK923+PmPM7r0RAbG3W5uc2P9a32jX4XHu8uPwEjrfWl0iLY6swZwnk7jKs2fl5f4Zz2E8X+0KJgFbHc5GypPEYkEKQO2eT39wzA06qwoCjsoAGeTgDHee5hH2w0++uvL7rWVOFHkYlVw4zlcM6KTjAZgDI1XtP4V91LVMVor01m6tjY7fSHeutFq299yNnntj44DeifPL7a6ckqotYrYK2217lAOD4u4HBTBzuEL7aUsodFvKsXCsaWWshV3B9542tkYxyc9oH0MTAt9sKVXdtuc/WeWuve31bujnGewNb/AMBNXp+uFybwrpyylbF2OCpIIK+nbPyIgWoiICIiAiIgIiICIiBBM8JcrcqwI7cEHn3cTxrKS9boMZZGUZ7ZIIny3T/ZfUaTwU09iCnw6hepcpixbKmexQqYfKIyc4OCOYH1+6QXHwnyGv6draworNt4YIuF1T1lLDWA15cnJUOM7O3m7DGDpdO6bqFuZ7XVqxdY1f1j2PsZWAByAq8keVQAAOSx5gbu8e8evr7u8nM+Ov8AZjVKbXosq8Sx3dWYlHCG1n+hh0XK1sG3Fh5gwP2gRt9/oXXlyTqMV+FShxqHyWUVb32hBtbK2+ZTzvHAgfXZjdPjtR0/Wpayo1r1hbWR/pBAVRXaqUbScu5Y1Nvbke/jJnpnTNa+xrWautmfNb6qx3rTfYQOAfG3IyL5iNu3I54gfYbozPjB0TqIKlLURU04qCHV3WoW2gZOUDbsgkOG+8MqdvPejomuUUZ1JZq2rFu69/PWDqN6khACxD6cbtoPkPb1D6m2pXBVgGVgQwYBlIPBBB7jEpjoOnGMUU8cj6pOOx93vA/CWdErCtA4w4RQwDtbyAMjxGAL8/eIye87wKV/RqLBh6KWBIbzVIeRtw3bv5V5/qj3T1T0qlDuSmpW45WtVPGMdh6YH4CW4gcbNKrbtyqd67GyoOV58p945bj4mV36JQ27NFR32Lc2a15sX7Np45Ycc9+JeiByt0yvjcqtg5G5Q2DgjPPwJH8TONXSaUbetNSudvmFahvKMDnHoABLcQKX6Go3B/Ap3hiwbwk3biwctnGclgrfMA9xOj6CssXNaF2CBmKKWIrJZATjnaSSPcSZZiBln2c0+5XFFQKksAK1C7jjzEY5IxwfSdR0Sjj6irglh9WuMkYJxiXpMCkvR6ASwppBbO4+EmTnOcnHPc/iZYShQchVBPcgAHvn/MmdYgIiICIiAiIgIiICIiAjERAjEYkxAjEYkxAjEnESMwGJS6nrvAQ2Yyqhmb3hUVnbHxwv+Mugyl1O9UCs/CAsW4zwEcngfAGBW6B1o6pCz1Gp1ZlZQ4tQY2kYsAGch1Pb3zWEyOkrplIWhUrfZ+rUbGVW22HNY4UnepPzEua3qtVIU22IiuwRSxwCx4Az274EC5Eyz16vB+3uU2KU2+fchAK4z6lkxzzvE96DrtN7WV12A2Usy2oSA67WZMke7KnB+EDRkGVdT1OupkR3VXtJFYJ+2Rjyg9s8j55jRdRS4AqTkorlWGHUEkeZfQ5Vh81MDzf1WtLa6GJ8W4MawFJyExvOewABHf3jGZ2r1asWUZ8hw2RgA9/Xvx6jiU3u030gIfC+lFQ65H1hVQwBB9cAv+JnsvQni3HwxgYtf0x7mMCOm9cq1ItNbZFFjVWE4ChlAYkN2IwynIPrKdXtZS4LqHKL429vIAprKArktg58RcEHBlzR1aemrFS1JSxIwigIT9kjA7/Zxx7pmbOn+P8Ao81UC0ILEratQGW3fu2D1OKCSPco/gF/pntJRqRWaWZhaCyZRlyAqueD24dZYXqqG86bJ8ZUFpG042E7Q+e2CQw9/BkaXotFT+LXRUlm0JuWtVbaAAFyPTAH4SwNGm7xNi7+fNgbuQAefkq/gIFbUdZrrSyxywWnG/yMTz2Ax9rOR29/M69P1fipvKlfNYuD3Gx2Tn/6yB0qoI9fhp4dmQ6lcqwPcEGdtNpUqUJWqoi9lUYUc54HzJgdYiICIiAiIgIiICIiAiIgIiICIiBX12o8NGcDJAO0e9vur/E4EwLeqahfGdKjZejVr4IbGa/P5xkgJnBYEjJ4X5fTESNkDI02qsB1AX65kaoBQQoyUUvjJ8vqcE8TprVNqIlo8NXV/E8wOMoylM+hwSd3byzTCyrr0J2AYBLEAkbgCUbBK+o+ECt0rp9Xk1KP4rvUieKGyLKwBt4HlxnLDHGWb3medd7Mae5a0aoBKSTWlZNSDJBPkXA7gHtx6dzn30npz0LWjOjiuspuFPhsSWz7ztGB2H+k08wMav2bUC1i7G63JL4GFbdvDKnYcivj1CCdtN7PUo1r7CxuDCwWO1iYZi7qK2JVQWZiQB6/KaWZOYGZrPZ+m1qnZcGjYagpKopRgyeUccFR2+XbidundN8EAb3c7VUljhSclmfYOAWZmJPyHYS7mRmBmfoeh9T9KwTfV5M72wpKYxtzgZVx/h6yx+jk2umW22cNhtvHOcYxjPwlU9CB1Q1RftkhQihslBWc2dyuADt9/M6VdLIS1C6kW7sZrzjdnOdzEv39Tx8uIHROlVrUtCgpXXgIFONoAwFUnlQAcDHYYE5N0GltQNWVY3BUUHxH2eQWBSUztJAts5x975Y8J0TbQmnSz9WwKs6l2IGcb/MN7c8k9+5E9N0X/qU1W/JFYrZWUOuBuw1ef1RJY7iPtAKD2EDUEmQJMBERAREQEREBERAREQEREBERAREQEREBERATM67p3evFed/nA28EFq3UHPoMkc+k05GIHznTelXi2uxiFqrqK1oW5QMiAIUC4JBU5bec+4S3fo9VtpAuVnUnx2UeAHUnsqbbNp7c59CPvZXYxGIHylfSrvDJ2laVLNXSfM/hvaHanHYHw12gem8r2Et6XpOpD6iw2or2oEqYjxgmHsZT4W1AAFdRt3HkHk9z9BiMQMbqektY5ObKhRYrIrbNzlWB+r2nfu8uBuG3B75lno9dqoVuyXGwbi4YNiusM6jA2gsH4OT3PrgaOJGIGdqKLzqK2R1XTqD4q5y7nupHl8oB78+bPpjzdVrs3WHICkeTJLebHc8ZAz6Zl2RiBk9B0F1YdtQwe12Ukq5cYCgceRcDcXIXHAI5msJMQEREBERAREQEREBERAREQEREBERAREQEREBERAREQEREBERAREQEREBERAREQEREBERAREQEREBERAREQEREBERAREQEREBERAREQEREBERAREQEREBERAREQEREBERAREQEREBERAREQEREBERAREQEREBERAREQEREBERAREQEREBERAREQEREBERAREQERED/2Q=="/>
          <p:cNvSpPr>
            <a:spLocks noChangeAspect="1" noChangeArrowheads="1"/>
          </p:cNvSpPr>
          <p:nvPr/>
        </p:nvSpPr>
        <p:spPr bwMode="auto">
          <a:xfrm>
            <a:off x="155575" y="-8842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630" name="AutoShape 6" descr="data:image/jpeg;base64,/9j/4AAQSkZJRgABAQAAAQABAAD/2wCEAAkGBhMPERIPEBEQEQ8QEhAQERUQDxIPEBYVFRcVFRUQFxIYGyceFxsjGxUSHy8gIyc1LCwsFR4xNTAqNSgrLSkBCQoKDQwNDQ0MDSkYFBgpKSkpKSkpKSkpKSkpKSkpKSkpKSkpKSkpKSkpKSkpKSkpKSkpKSkpKSkpKSkpKSkpKf/AABEIAMIBAwMBIgACEQEDEQH/xAAbAAEAAwEBAQEAAAAAAAAAAAAAAQQFAwIGB//EAEEQAAICAQMCAwQGBgkDBQAAAAECAAMRBBIhBTETIkEGUWFxFCMyQpGUFTNSVIHTNGJygqGxwdHSJPDxQ3ODkpP/xAAUAQEAAAAAAAAAAAAAAAAAAAAA/8QAFBEBAAAAAAAAAAAAAAAAAAAAAP/aAAwDAQACEQMRAD8A/cYiICIiAiIgIiICJie2VLPor1rtel9oIevG8YZScZ9+Mfxmyg/7/wBYHqIiAiIgIiICIiAiIgIiICIiAiIgIiICIiAiIgIiICIiAiJ5dwASTgDkk8D5wPUSrV1GthkOuPMftDspwW+XHee11qHGHQ5zjDA5x3xA7wZXr16MAQ6kMSFO4eYgkHHv5E9afVJaN1bK65xlSGGR6cQMX2o1mK7atyeah325+s8pX0zk+vp6TUXqA/Yu9TzS49ce6VfaasfRb2wM+GRnAz3HrNUCBUPURjOy7tn9S+fwx3+EHqIGfJdx7qXP+kuYjECm2vA+5d3A/Uufhnt2+M4X9frreuthaHuLKg8Cwk7VLMcAE4AHfHqJomfLjN2qo1Q37GvupTGNhqrpu8/fkNYWYEdwK/dA3v0ov7N35bUf8I/Si/s3fltR/wAJbAk4gU/0ov7N35bUf8I/Si/s3fltR/wlzEYgZ2o65XWNz+Kq5AJOnvCj+sxKYVR6k8CX1bMo9Xp3qikbla2sMCMgqThgRnkEcYnLodhUNp3cPbpyF44Y1Nk0sRnP2fLn1at4GrERAREQEREBERAREQEREBERAREQOOp1ArUu2cDGcDJ747fxnF9TXYCu9TkZ4YZwOdw/znfUacWKUYZVuCMkZHu4lb9DVZLbAWYFWYlixBG3licnjjPugVKtHQrbhbliGYFnQnBLHcDjgDLf4yVpp+qPjZKHahLpyQSNpwO/JGPh8JYbpFIXaV8mMEFn2Y83BBOMeZv+wJVamoMtbWdj4rFm8rEsdq7i2O4bg5PygGopZqg1mbAzWJs8qkh1Y8c45ZeM8g+suaWytAQtgILlRlhw3fYPxHHfmedNVU5YqG3I7Ix3OCThc5bPmBAT8BJHQ6QMBMYbf9t87sKN2c98Kv4fEwKvX9StmkvKMrAJztIPqJsCYvXdEtel1G0EZrAOWZux47k+8zaH+8CYiQYGb1y5tgqr3eJe3gqVIDIGB33ZJ+4oY/PA9Zx1emCWaJEBC12Oo25AAGntUZxxj/XE9aL6/UWXgtsp3aZB90tkNbYPfztT+40nq1eb9EcKdt1p5cKf6PcPKv3zz2Hpk+kDVEmQJMBERApdTXPh/C6o8Z98qdUbwLK9SANnFOoOPNsY/Vv8drkd+wdzLfUUz4fwuqPcD1+M730CxGRhlWBVh8DwYHUSZm9E1DGvw7HD3Uk1Wn1JHKuR6blKt/emlAREQEREBERAREQEREBERAREQEREDjq9P4iNWezqyn17giZR9l6yrVln2OAG+yGyGL7s448xB7d1Hym3ECrotH4e/wAxbe5c5AB5AHp8s/xlqIgZftN/RLv7B/zE0x/vMz2m/ol/9g/5iaY/3gTKHWNYaqyUBaxytdQXBO9zgNgnsudx+CmXiZk1r4+qZyPJpRsrOeDZYubDj3qu1f77QL2g0S0VpUgwlahF9Tgep+PrKfVh9fo/s8XW/aJz+ot+z8f9MzUmV1Ujx9HlgD41u0FdxJ8C3IB+7xk5+GPWBrCJAkwERECl1Ifq+366rv8AP5S4BKnURxX/AO9V6Z+9LawMnVr4GoS8bVS7FF3YZc/qHJxzzmv/AORfdNYSv1DSC6t624DAjI7qe6uPiDgj4icOi9Q8avzFTdWxpvC9hamA4Hw7EfAiBoREQEREBERAREQEREBERAREQEREBERASDJiB851q6xtPqQ2cCt+6gBW3eXHv8uD/wCZc/R2q/fF/KJ/ymjqtKtqNW4yjDDDJGR8xOwgYep0+oqVrH1gCqMnGjVj+AJJlTomiuNCNp9dXZS251f6ICW3MSzE+J+0Wm91Dp6aitqrASjYzhmQ8EMCGUggggHg+kdP0CaetaahtrQEKNzNjJJ+0xJPJPcwKH0DV/vdf5MfzJTv0l7WojaxPFQNan/RkDnNZORbtb7WMH35x6z6OZnUeiC+xHLEBV2sMdwHSwYbIKncg5934wOf0HV/vdf5MfzI+gav97r/ACY/mTWlVerVHJ8RcBvDznjdjO0H14gU/oGr/e6/yY/mR9A1f73X+TH8yWq+tUMNy3VMpIAIdSMnkDPxkt1ekbs2oNj+E244AfaG28+uCDAyuo6e6tPEv11KIjB8tpdoBXLZyLfTBP8ACWU0WrIBGsqIIyMaMYx/+ku6/pyX7N24GtxajI5RlYBlzkd+GYYPHMtIuOPdAyToNX+91/kx/Mma9d1WoWs6xfF1PGF0leMojNvYGwkZVSM/1RPqSJQboqG1bsvuWw24DeXeazSTg/1DjGccA+/IU9T0zWFGCa5VcqQrfQ6yAfQ43TS6dTYlaJdYLrVGHsFYqDH9rYCQvyzLIkwEREBERAREQEREBERAREQEREBERAREQEREBmRmVOrdRXTU26hwStKNYwG0EhRnGWIA+ZIHvmY/tZXW4ruG1yxU+GTaq8AruJVSN24AHBBJ7wN+J8pqvb5FA26fVFjbTUVenYTvdEIXnzMBYhx/Wlyr2xofIrF1hCU2KEr3FxbtAC89wWGQcYgbzDPEoL0VBkZs5OT9Y3bAXb/ZwF4+Anm3qTLqEo8PKujuXDnyBcfbXbgZJwPNzg+4ytb7Rbd/1L+TWU6M+dP/AFPCxf3+z9avHeB6s9mKWySbcstak+M+SK923+PmPM7r0RAbG3W5uc2P9a32jX4XHu8uPwEjrfWl0iLY6swZwnk7jKs2fl5f4Zz2E8X+0KJgFbHc5GypPEYkEKQO2eT39wzA06qwoCjsoAGeTgDHee5hH2w0++uvL7rWVOFHkYlVw4zlcM6KTjAZgDI1XtP4V91LVMVor01m6tjY7fSHeutFq299yNnntj44DeifPL7a6ckqotYrYK2217lAOD4u4HBTBzuEL7aUsodFvKsXCsaWWshV3B9542tkYxyc9oH0MTAt9sKVXdtuc/WeWuve31bujnGewNb/AMBNXp+uFybwrpyylbF2OCpIIK+nbPyIgWoiICIiAiIgIiICIiBBM8JcrcqwI7cEHn3cTxrKS9boMZZGUZ7ZIIny3T/ZfUaTwU09iCnw6hepcpixbKmexQqYfKIyc4OCOYH1+6QXHwnyGv6draworNt4YIuF1T1lLDWA15cnJUOM7O3m7DGDpdO6bqFuZ7XVqxdY1f1j2PsZWAByAq8keVQAAOSx5gbu8e8evr7u8nM+Ov8AZjVKbXosq8Sx3dWYlHCG1n+hh0XK1sG3Fh5gwP2gRt9/oXXlyTqMV+FShxqHyWUVb32hBtbK2+ZTzvHAgfXZjdPjtR0/Wpayo1r1hbWR/pBAVRXaqUbScu5Y1Nvbke/jJnpnTNa+xrWautmfNb6qx3rTfYQOAfG3IyL5iNu3I54gfYbozPjB0TqIKlLURU04qCHV3WoW2gZOUDbsgkOG+8MqdvPejomuUUZ1JZq2rFu69/PWDqN6khACxD6cbtoPkPb1D6m2pXBVgGVgQwYBlIPBBB7jEpjoOnGMUU8cj6pOOx93vA/CWdErCtA4w4RQwDtbyAMjxGAL8/eIye87wKV/RqLBh6KWBIbzVIeRtw3bv5V5/qj3T1T0qlDuSmpW45WtVPGMdh6YH4CW4gcbNKrbtyqd67GyoOV58p945bj4mV36JQ27NFR32Lc2a15sX7Np45Ycc9+JeiByt0yvjcqtg5G5Q2DgjPPwJH8TONXSaUbetNSudvmFahvKMDnHoABLcQKX6Go3B/Ap3hiwbwk3biwctnGclgrfMA9xOj6CssXNaF2CBmKKWIrJZATjnaSSPcSZZiBln2c0+5XFFQKksAK1C7jjzEY5IxwfSdR0Sjj6irglh9WuMkYJxiXpMCkvR6ASwppBbO4+EmTnOcnHPc/iZYShQchVBPcgAHvn/MmdYgIiICIiAiIgIiICIiAjERAjEYkxAjEYkxAjEnESMwGJS6nrvAQ2Yyqhmb3hUVnbHxwv+Mugyl1O9UCs/CAsW4zwEcngfAGBW6B1o6pCz1Gp1ZlZQ4tQY2kYsAGch1Pb3zWEyOkrplIWhUrfZ+rUbGVW22HNY4UnepPzEua3qtVIU22IiuwRSxwCx4Az274EC5Eyz16vB+3uU2KU2+fchAK4z6lkxzzvE96DrtN7WV12A2Usy2oSA67WZMke7KnB+EDRkGVdT1OupkR3VXtJFYJ+2Rjyg9s8j55jRdRS4AqTkorlWGHUEkeZfQ5Vh81MDzf1WtLa6GJ8W4MawFJyExvOewABHf3jGZ2r1asWUZ8hw2RgA9/Xvx6jiU3u030gIfC+lFQ65H1hVQwBB9cAv+JnsvQni3HwxgYtf0x7mMCOm9cq1ItNbZFFjVWE4ChlAYkN2IwynIPrKdXtZS4LqHKL429vIAprKArktg58RcEHBlzR1aemrFS1JSxIwigIT9kjA7/Zxx7pmbOn+P8Ao81UC0ILEratQGW3fu2D1OKCSPco/gF/pntJRqRWaWZhaCyZRlyAqueD24dZYXqqG86bJ8ZUFpG042E7Q+e2CQw9/BkaXotFT+LXRUlm0JuWtVbaAAFyPTAH4SwNGm7xNi7+fNgbuQAefkq/gIFbUdZrrSyxywWnG/yMTz2Ax9rOR29/M69P1fipvKlfNYuD3Gx2Tn/6yB0qoI9fhp4dmQ6lcqwPcEGdtNpUqUJWqoi9lUYUc54HzJgdYiICIiAiIgIiICIiAiIgIiICIiBX12o8NGcDJAO0e9vur/E4EwLeqahfGdKjZejVr4IbGa/P5xkgJnBYEjJ4X5fTESNkDI02qsB1AX65kaoBQQoyUUvjJ8vqcE8TprVNqIlo8NXV/E8wOMoylM+hwSd3byzTCyrr0J2AYBLEAkbgCUbBK+o+ECt0rp9Xk1KP4rvUieKGyLKwBt4HlxnLDHGWb3medd7Mae5a0aoBKSTWlZNSDJBPkXA7gHtx6dzn30npz0LWjOjiuspuFPhsSWz7ztGB2H+k08wMav2bUC1i7G63JL4GFbdvDKnYcivj1CCdtN7PUo1r7CxuDCwWO1iYZi7qK2JVQWZiQB6/KaWZOYGZrPZ+m1qnZcGjYagpKopRgyeUccFR2+XbidundN8EAb3c7VUljhSclmfYOAWZmJPyHYS7mRmBmfoeh9T9KwTfV5M72wpKYxtzgZVx/h6yx+jk2umW22cNhtvHOcYxjPwlU9CB1Q1RftkhQihslBWc2dyuADt9/M6VdLIS1C6kW7sZrzjdnOdzEv39Tx8uIHROlVrUtCgpXXgIFONoAwFUnlQAcDHYYE5N0GltQNWVY3BUUHxH2eQWBSUztJAts5x975Y8J0TbQmnSz9WwKs6l2IGcb/MN7c8k9+5E9N0X/qU1W/JFYrZWUOuBuw1ef1RJY7iPtAKD2EDUEmQJMBERAREQEREBERAREQEREBERAREQEREBERATM67p3evFed/nA28EFq3UHPoMkc+k05GIHznTelXi2uxiFqrqK1oW5QMiAIUC4JBU5bec+4S3fo9VtpAuVnUnx2UeAHUnsqbbNp7c59CPvZXYxGIHylfSrvDJ2laVLNXSfM/hvaHanHYHw12gem8r2Et6XpOpD6iw2or2oEqYjxgmHsZT4W1AAFdRt3HkHk9z9BiMQMbqektY5ObKhRYrIrbNzlWB+r2nfu8uBuG3B75lno9dqoVuyXGwbi4YNiusM6jA2gsH4OT3PrgaOJGIGdqKLzqK2R1XTqD4q5y7nupHl8oB78+bPpjzdVrs3WHICkeTJLebHc8ZAz6Zl2RiBk9B0F1YdtQwe12Ukq5cYCgceRcDcXIXHAI5msJMQEREBERAREQEREBERAREQEREBERAREQEREBERAREQEREBERAREQEREBERAREQEREBERAREQEREBERAREQEREBERAREQEREBERAREQEREBERAREQEREBERAREQEREBERAREQEREBERAREQEREBERAREQEREBERAREQEREBERAREQEREBERAREQEREBERAREQERED/2Q=="/>
          <p:cNvSpPr>
            <a:spLocks noChangeAspect="1" noChangeArrowheads="1"/>
          </p:cNvSpPr>
          <p:nvPr/>
        </p:nvSpPr>
        <p:spPr bwMode="auto">
          <a:xfrm>
            <a:off x="155575" y="-8842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d-ID"/>
          </a:p>
        </p:txBody>
      </p:sp>
      <p:pic>
        <p:nvPicPr>
          <p:cNvPr id="28674" name="Picture 2" descr="http://t1.gstatic.com/images?q=tbn:ANd9GcQSyWu7znLUUO_M6pYslRMTbfopOQ7qvcOgo2Y3zk62yyfvb-uOV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785926"/>
            <a:ext cx="4501789" cy="2857520"/>
          </a:xfrm>
          <a:prstGeom prst="rect">
            <a:avLst/>
          </a:prstGeom>
          <a:noFill/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d-ID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5143512"/>
            <a:ext cx="5235385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929354"/>
          </a:xfrm>
        </p:spPr>
        <p:txBody>
          <a:bodyPr/>
          <a:lstStyle/>
          <a:p>
            <a:pPr marL="457200" indent="-457200">
              <a:buFont typeface="+mj-lt"/>
              <a:buAutoNum type="arabicPeriod" startAt="5"/>
            </a:pPr>
            <a:r>
              <a:rPr lang="id-ID" b="1" dirty="0" smtClean="0"/>
              <a:t>GRAFIK KEANGGOTAAN KURVA-S (Sigmoid)</a:t>
            </a:r>
          </a:p>
          <a:p>
            <a:pPr marL="0" indent="0">
              <a:buNone/>
            </a:pPr>
            <a:r>
              <a:rPr lang="id-ID" dirty="0" smtClean="0"/>
              <a:t>Grafik keanggotaan kurva-S memiliki bentuk seperti huruf “S”, mempunyai ukuran yang diletakkan oleh parameter a, b, dan c. Titik b disebut titik infleksi, yaitu titik yang mempunyai derajat keanggotaan 0,5. Ada 2 macam kurva-S, yaitu kurva PERTUMBUHAN dan PENYUSUTAN</a:t>
            </a:r>
          </a:p>
          <a:p>
            <a:pPr marL="0" indent="0">
              <a:buNone/>
            </a:pPr>
            <a:endParaRPr lang="id-ID" dirty="0"/>
          </a:p>
        </p:txBody>
      </p:sp>
      <p:sp>
        <p:nvSpPr>
          <p:cNvPr id="26628" name="AutoShape 4" descr="data:image/jpeg;base64,/9j/4AAQSkZJRgABAQAAAQABAAD/2wCEAAkGBhMPERIPEBEQEQ8QEhAQERUQDxIPEBYVFRcVFRUQFxIYGyceFxsjGxUSHy8gIyc1LCwsFR4xNTAqNSgrLSkBCQoKDQwNDQ0MDSkYFBgpKSkpKSkpKSkpKSkpKSkpKSkpKSkpKSkpKSkpKSkpKSkpKSkpKSkpKSkpKSkpKSkpKf/AABEIAMIBAwMBIgACEQEDEQH/xAAbAAEAAwEBAQEAAAAAAAAAAAAAAQQFAwIGB//EAEEQAAICAQMCAwQGBgkDBQAAAAECAAMRBBIhBTETIkEGUWFxFCMyQpGUFTNSVIHTNGJygqGxwdHSJPDxQ3ODkpP/xAAUAQEAAAAAAAAAAAAAAAAAAAAA/8QAFBEBAAAAAAAAAAAAAAAAAAAAAP/aAAwDAQACEQMRAD8A/cYiICIiAiIgIiICJie2VLPor1rtel9oIevG8YZScZ9+Mfxmyg/7/wBYHqIiAiIgIiICIiAiIgIiICIiAiIgIiICIiAiIgIiICIiAiJ5dwASTgDkk8D5wPUSrV1GthkOuPMftDspwW+XHee11qHGHQ5zjDA5x3xA7wZXr16MAQ6kMSFO4eYgkHHv5E9afVJaN1bK65xlSGGR6cQMX2o1mK7atyeah325+s8pX0zk+vp6TUXqA/Yu9TzS49ce6VfaasfRb2wM+GRnAz3HrNUCBUPURjOy7tn9S+fwx3+EHqIGfJdx7qXP+kuYjECm2vA+5d3A/Uufhnt2+M4X9frreuthaHuLKg8Cwk7VLMcAE4AHfHqJomfLjN2qo1Q37GvupTGNhqrpu8/fkNYWYEdwK/dA3v0ov7N35bUf8I/Si/s3fltR/wAJbAk4gU/0ov7N35bUf8I/Si/s3fltR/wlzEYgZ2o65XWNz+Kq5AJOnvCj+sxKYVR6k8CX1bMo9Xp3qikbla2sMCMgqThgRnkEcYnLodhUNp3cPbpyF44Y1Nk0sRnP2fLn1at4GrERAREQEREBERAREQEREBERAREQOOp1ArUu2cDGcDJ747fxnF9TXYCu9TkZ4YZwOdw/znfUacWKUYZVuCMkZHu4lb9DVZLbAWYFWYlixBG3licnjjPugVKtHQrbhbliGYFnQnBLHcDjgDLf4yVpp+qPjZKHahLpyQSNpwO/JGPh8JYbpFIXaV8mMEFn2Y83BBOMeZv+wJVamoMtbWdj4rFm8rEsdq7i2O4bg5PygGopZqg1mbAzWJs8qkh1Y8c45ZeM8g+suaWytAQtgILlRlhw3fYPxHHfmedNVU5YqG3I7Ix3OCThc5bPmBAT8BJHQ6QMBMYbf9t87sKN2c98Kv4fEwKvX9StmkvKMrAJztIPqJsCYvXdEtel1G0EZrAOWZux47k+8zaH+8CYiQYGb1y5tgqr3eJe3gqVIDIGB33ZJ+4oY/PA9Zx1emCWaJEBC12Oo25AAGntUZxxj/XE9aL6/UWXgtsp3aZB90tkNbYPfztT+40nq1eb9EcKdt1p5cKf6PcPKv3zz2Hpk+kDVEmQJMBERApdTXPh/C6o8Z98qdUbwLK9SANnFOoOPNsY/Vv8drkd+wdzLfUUz4fwuqPcD1+M730CxGRhlWBVh8DwYHUSZm9E1DGvw7HD3Uk1Wn1JHKuR6blKt/emlAREQEREBERAREQEREBERAREQEREDjq9P4iNWezqyn17giZR9l6yrVln2OAG+yGyGL7s448xB7d1Hym3ECrotH4e/wAxbe5c5AB5AHp8s/xlqIgZftN/RLv7B/zE0x/vMz2m/ol/9g/5iaY/3gTKHWNYaqyUBaxytdQXBO9zgNgnsudx+CmXiZk1r4+qZyPJpRsrOeDZYubDj3qu1f77QL2g0S0VpUgwlahF9Tgep+PrKfVh9fo/s8XW/aJz+ot+z8f9MzUmV1Ujx9HlgD41u0FdxJ8C3IB+7xk5+GPWBrCJAkwERECl1Ifq+366rv8AP5S4BKnURxX/AO9V6Z+9LawMnVr4GoS8bVS7FF3YZc/qHJxzzmv/AORfdNYSv1DSC6t624DAjI7qe6uPiDgj4icOi9Q8avzFTdWxpvC9hamA4Hw7EfAiBoREQEREBERAREQEREBERAREQEREBERASDJiB851q6xtPqQ2cCt+6gBW3eXHv8uD/wCZc/R2q/fF/KJ/ymjqtKtqNW4yjDDDJGR8xOwgYep0+oqVrH1gCqMnGjVj+AJJlTomiuNCNp9dXZS251f6ICW3MSzE+J+0Wm91Dp6aitqrASjYzhmQ8EMCGUggggHg+kdP0CaetaahtrQEKNzNjJJ+0xJPJPcwKH0DV/vdf5MfzJTv0l7WojaxPFQNan/RkDnNZORbtb7WMH35x6z6OZnUeiC+xHLEBV2sMdwHSwYbIKncg5934wOf0HV/vdf5MfzI+gav97r/ACY/mTWlVerVHJ8RcBvDznjdjO0H14gU/oGr/e6/yY/mR9A1f73X+TH8yWq+tUMNy3VMpIAIdSMnkDPxkt1ekbs2oNj+E244AfaG28+uCDAyuo6e6tPEv11KIjB8tpdoBXLZyLfTBP8ACWU0WrIBGsqIIyMaMYx/+ku6/pyX7N24GtxajI5RlYBlzkd+GYYPHMtIuOPdAyToNX+91/kx/Mma9d1WoWs6xfF1PGF0leMojNvYGwkZVSM/1RPqSJQboqG1bsvuWw24DeXeazSTg/1DjGccA+/IU9T0zWFGCa5VcqQrfQ6yAfQ43TS6dTYlaJdYLrVGHsFYqDH9rYCQvyzLIkwEREBERAREQEREBERAREQEREBERAREQEREBmRmVOrdRXTU26hwStKNYwG0EhRnGWIA+ZIHvmY/tZXW4ruG1yxU+GTaq8AruJVSN24AHBBJ7wN+J8pqvb5FA26fVFjbTUVenYTvdEIXnzMBYhx/Wlyr2xofIrF1hCU2KEr3FxbtAC89wWGQcYgbzDPEoL0VBkZs5OT9Y3bAXb/ZwF4+Anm3qTLqEo8PKujuXDnyBcfbXbgZJwPNzg+4ytb7Rbd/1L+TWU6M+dP/AFPCxf3+z9avHeB6s9mKWySbcstak+M+SK923+PmPM7r0RAbG3W5uc2P9a32jX4XHu8uPwEjrfWl0iLY6swZwnk7jKs2fl5f4Zz2E8X+0KJgFbHc5GypPEYkEKQO2eT39wzA06qwoCjsoAGeTgDHee5hH2w0++uvL7rWVOFHkYlVw4zlcM6KTjAZgDI1XtP4V91LVMVor01m6tjY7fSHeutFq299yNnntj44DeifPL7a6ckqotYrYK2217lAOD4u4HBTBzuEL7aUsodFvKsXCsaWWshV3B9542tkYxyc9oH0MTAt9sKVXdtuc/WeWuve31bujnGewNb/AMBNXp+uFybwrpyylbF2OCpIIK+nbPyIgWoiICIiAiIgIiICIiBBM8JcrcqwI7cEHn3cTxrKS9boMZZGUZ7ZIIny3T/ZfUaTwU09iCnw6hepcpixbKmexQqYfKIyc4OCOYH1+6QXHwnyGv6draworNt4YIuF1T1lLDWA15cnJUOM7O3m7DGDpdO6bqFuZ7XVqxdY1f1j2PsZWAByAq8keVQAAOSx5gbu8e8evr7u8nM+Ov8AZjVKbXosq8Sx3dWYlHCG1n+hh0XK1sG3Fh5gwP2gRt9/oXXlyTqMV+FShxqHyWUVb32hBtbK2+ZTzvHAgfXZjdPjtR0/Wpayo1r1hbWR/pBAVRXaqUbScu5Y1Nvbke/jJnpnTNa+xrWautmfNb6qx3rTfYQOAfG3IyL5iNu3I54gfYbozPjB0TqIKlLURU04qCHV3WoW2gZOUDbsgkOG+8MqdvPejomuUUZ1JZq2rFu69/PWDqN6khACxD6cbtoPkPb1D6m2pXBVgGVgQwYBlIPBBB7jEpjoOnGMUU8cj6pOOx93vA/CWdErCtA4w4RQwDtbyAMjxGAL8/eIye87wKV/RqLBh6KWBIbzVIeRtw3bv5V5/qj3T1T0qlDuSmpW45WtVPGMdh6YH4CW4gcbNKrbtyqd67GyoOV58p945bj4mV36JQ27NFR32Lc2a15sX7Np45Ycc9+JeiByt0yvjcqtg5G5Q2DgjPPwJH8TONXSaUbetNSudvmFahvKMDnHoABLcQKX6Go3B/Ap3hiwbwk3biwctnGclgrfMA9xOj6CssXNaF2CBmKKWIrJZATjnaSSPcSZZiBln2c0+5XFFQKksAK1C7jjzEY5IxwfSdR0Sjj6irglh9WuMkYJxiXpMCkvR6ASwppBbO4+EmTnOcnHPc/iZYShQchVBPcgAHvn/MmdYgIiICIiAiIgIiICIiAjERAjEYkxAjEYkxAjEnESMwGJS6nrvAQ2Yyqhmb3hUVnbHxwv+Mugyl1O9UCs/CAsW4zwEcngfAGBW6B1o6pCz1Gp1ZlZQ4tQY2kYsAGch1Pb3zWEyOkrplIWhUrfZ+rUbGVW22HNY4UnepPzEua3qtVIU22IiuwRSxwCx4Az274EC5Eyz16vB+3uU2KU2+fchAK4z6lkxzzvE96DrtN7WV12A2Usy2oSA67WZMke7KnB+EDRkGVdT1OupkR3VXtJFYJ+2Rjyg9s8j55jRdRS4AqTkorlWGHUEkeZfQ5Vh81MDzf1WtLa6GJ8W4MawFJyExvOewABHf3jGZ2r1asWUZ8hw2RgA9/Xvx6jiU3u030gIfC+lFQ65H1hVQwBB9cAv+JnsvQni3HwxgYtf0x7mMCOm9cq1ItNbZFFjVWE4ChlAYkN2IwynIPrKdXtZS4LqHKL429vIAprKArktg58RcEHBlzR1aemrFS1JSxIwigIT9kjA7/Zxx7pmbOn+P8Ao81UC0ILEratQGW3fu2D1OKCSPco/gF/pntJRqRWaWZhaCyZRlyAqueD24dZYXqqG86bJ8ZUFpG042E7Q+e2CQw9/BkaXotFT+LXRUlm0JuWtVbaAAFyPTAH4SwNGm7xNi7+fNgbuQAefkq/gIFbUdZrrSyxywWnG/yMTz2Ax9rOR29/M69P1fipvKlfNYuD3Gx2Tn/6yB0qoI9fhp4dmQ6lcqwPcEGdtNpUqUJWqoi9lUYUc54HzJgdYiICIiAiIgIiICIiAiIgIiICIiBX12o8NGcDJAO0e9vur/E4EwLeqahfGdKjZejVr4IbGa/P5xkgJnBYEjJ4X5fTESNkDI02qsB1AX65kaoBQQoyUUvjJ8vqcE8TprVNqIlo8NXV/E8wOMoylM+hwSd3byzTCyrr0J2AYBLEAkbgCUbBK+o+ECt0rp9Xk1KP4rvUieKGyLKwBt4HlxnLDHGWb3medd7Mae5a0aoBKSTWlZNSDJBPkXA7gHtx6dzn30npz0LWjOjiuspuFPhsSWz7ztGB2H+k08wMav2bUC1i7G63JL4GFbdvDKnYcivj1CCdtN7PUo1r7CxuDCwWO1iYZi7qK2JVQWZiQB6/KaWZOYGZrPZ+m1qnZcGjYagpKopRgyeUccFR2+XbidundN8EAb3c7VUljhSclmfYOAWZmJPyHYS7mRmBmfoeh9T9KwTfV5M72wpKYxtzgZVx/h6yx+jk2umW22cNhtvHOcYxjPwlU9CB1Q1RftkhQihslBWc2dyuADt9/M6VdLIS1C6kW7sZrzjdnOdzEv39Tx8uIHROlVrUtCgpXXgIFONoAwFUnlQAcDHYYE5N0GltQNWVY3BUUHxH2eQWBSUztJAts5x975Y8J0TbQmnSz9WwKs6l2IGcb/MN7c8k9+5E9N0X/qU1W/JFYrZWUOuBuw1ef1RJY7iPtAKD2EDUEmQJMBERAREQEREBERAREQEREBERAREQEREBERATM67p3evFed/nA28EFq3UHPoMkc+k05GIHznTelXi2uxiFqrqK1oW5QMiAIUC4JBU5bec+4S3fo9VtpAuVnUnx2UeAHUnsqbbNp7c59CPvZXYxGIHylfSrvDJ2laVLNXSfM/hvaHanHYHw12gem8r2Et6XpOpD6iw2or2oEqYjxgmHsZT4W1AAFdRt3HkHk9z9BiMQMbqektY5ObKhRYrIrbNzlWB+r2nfu8uBuG3B75lno9dqoVuyXGwbi4YNiusM6jA2gsH4OT3PrgaOJGIGdqKLzqK2R1XTqD4q5y7nupHl8oB78+bPpjzdVrs3WHICkeTJLebHc8ZAz6Zl2RiBk9B0F1YdtQwe12Ukq5cYCgceRcDcXIXHAI5msJMQEREBERAREQEREBERAREQEREBERAREQEREBERAREQEREBERAREQEREBERAREQEREBERAREQEREBERAREQEREBERAREQEREBERAREQEREBERAREQEREBERAREQEREBERAREQEREBERAREQEREBERAREQEREBERAREQEREBERAREQEREBERAREQEREBERAREQERED/2Q=="/>
          <p:cNvSpPr>
            <a:spLocks noChangeAspect="1" noChangeArrowheads="1"/>
          </p:cNvSpPr>
          <p:nvPr/>
        </p:nvSpPr>
        <p:spPr bwMode="auto">
          <a:xfrm>
            <a:off x="155575" y="-8842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630" name="AutoShape 6" descr="data:image/jpeg;base64,/9j/4AAQSkZJRgABAQAAAQABAAD/2wCEAAkGBhMPERIPEBEQEQ8QEhAQERUQDxIPEBYVFRcVFRUQFxIYGyceFxsjGxUSHy8gIyc1LCwsFR4xNTAqNSgrLSkBCQoKDQwNDQ0MDSkYFBgpKSkpKSkpKSkpKSkpKSkpKSkpKSkpKSkpKSkpKSkpKSkpKSkpKSkpKSkpKSkpKSkpKf/AABEIAMIBAwMBIgACEQEDEQH/xAAbAAEAAwEBAQEAAAAAAAAAAAAAAQQFAwIGB//EAEEQAAICAQMCAwQGBgkDBQAAAAECAAMRBBIhBTETIkEGUWFxFCMyQpGUFTNSVIHTNGJygqGxwdHSJPDxQ3ODkpP/xAAUAQEAAAAAAAAAAAAAAAAAAAAA/8QAFBEBAAAAAAAAAAAAAAAAAAAAAP/aAAwDAQACEQMRAD8A/cYiICIiAiIgIiICJie2VLPor1rtel9oIevG8YZScZ9+Mfxmyg/7/wBYHqIiAiIgIiICIiAiIgIiICIiAiIgIiICIiAiIgIiICIiAiJ5dwASTgDkk8D5wPUSrV1GthkOuPMftDspwW+XHee11qHGHQ5zjDA5x3xA7wZXr16MAQ6kMSFO4eYgkHHv5E9afVJaN1bK65xlSGGR6cQMX2o1mK7atyeah325+s8pX0zk+vp6TUXqA/Yu9TzS49ce6VfaasfRb2wM+GRnAz3HrNUCBUPURjOy7tn9S+fwx3+EHqIGfJdx7qXP+kuYjECm2vA+5d3A/Uufhnt2+M4X9frreuthaHuLKg8Cwk7VLMcAE4AHfHqJomfLjN2qo1Q37GvupTGNhqrpu8/fkNYWYEdwK/dA3v0ov7N35bUf8I/Si/s3fltR/wAJbAk4gU/0ov7N35bUf8I/Si/s3fltR/wlzEYgZ2o65XWNz+Kq5AJOnvCj+sxKYVR6k8CX1bMo9Xp3qikbla2sMCMgqThgRnkEcYnLodhUNp3cPbpyF44Y1Nk0sRnP2fLn1at4GrERAREQEREBERAREQEREBERAREQOOp1ArUu2cDGcDJ747fxnF9TXYCu9TkZ4YZwOdw/znfUacWKUYZVuCMkZHu4lb9DVZLbAWYFWYlixBG3licnjjPugVKtHQrbhbliGYFnQnBLHcDjgDLf4yVpp+qPjZKHahLpyQSNpwO/JGPh8JYbpFIXaV8mMEFn2Y83BBOMeZv+wJVamoMtbWdj4rFm8rEsdq7i2O4bg5PygGopZqg1mbAzWJs8qkh1Y8c45ZeM8g+suaWytAQtgILlRlhw3fYPxHHfmedNVU5YqG3I7Ix3OCThc5bPmBAT8BJHQ6QMBMYbf9t87sKN2c98Kv4fEwKvX9StmkvKMrAJztIPqJsCYvXdEtel1G0EZrAOWZux47k+8zaH+8CYiQYGb1y5tgqr3eJe3gqVIDIGB33ZJ+4oY/PA9Zx1emCWaJEBC12Oo25AAGntUZxxj/XE9aL6/UWXgtsp3aZB90tkNbYPfztT+40nq1eb9EcKdt1p5cKf6PcPKv3zz2Hpk+kDVEmQJMBERApdTXPh/C6o8Z98qdUbwLK9SANnFOoOPNsY/Vv8drkd+wdzLfUUz4fwuqPcD1+M730CxGRhlWBVh8DwYHUSZm9E1DGvw7HD3Uk1Wn1JHKuR6blKt/emlAREQEREBERAREQEREBERAREQEREDjq9P4iNWezqyn17giZR9l6yrVln2OAG+yGyGL7s448xB7d1Hym3ECrotH4e/wAxbe5c5AB5AHp8s/xlqIgZftN/RLv7B/zE0x/vMz2m/ol/9g/5iaY/3gTKHWNYaqyUBaxytdQXBO9zgNgnsudx+CmXiZk1r4+qZyPJpRsrOeDZYubDj3qu1f77QL2g0S0VpUgwlahF9Tgep+PrKfVh9fo/s8XW/aJz+ot+z8f9MzUmV1Ujx9HlgD41u0FdxJ8C3IB+7xk5+GPWBrCJAkwERECl1Ifq+366rv8AP5S4BKnURxX/AO9V6Z+9LawMnVr4GoS8bVS7FF3YZc/qHJxzzmv/AORfdNYSv1DSC6t624DAjI7qe6uPiDgj4icOi9Q8avzFTdWxpvC9hamA4Hw7EfAiBoREQEREBERAREQEREBERAREQEREBERASDJiB851q6xtPqQ2cCt+6gBW3eXHv8uD/wCZc/R2q/fF/KJ/ymjqtKtqNW4yjDDDJGR8xOwgYep0+oqVrH1gCqMnGjVj+AJJlTomiuNCNp9dXZS251f6ICW3MSzE+J+0Wm91Dp6aitqrASjYzhmQ8EMCGUggggHg+kdP0CaetaahtrQEKNzNjJJ+0xJPJPcwKH0DV/vdf5MfzJTv0l7WojaxPFQNan/RkDnNZORbtb7WMH35x6z6OZnUeiC+xHLEBV2sMdwHSwYbIKncg5934wOf0HV/vdf5MfzI+gav97r/ACY/mTWlVerVHJ8RcBvDznjdjO0H14gU/oGr/e6/yY/mR9A1f73X+TH8yWq+tUMNy3VMpIAIdSMnkDPxkt1ekbs2oNj+E244AfaG28+uCDAyuo6e6tPEv11KIjB8tpdoBXLZyLfTBP8ACWU0WrIBGsqIIyMaMYx/+ku6/pyX7N24GtxajI5RlYBlzkd+GYYPHMtIuOPdAyToNX+91/kx/Mma9d1WoWs6xfF1PGF0leMojNvYGwkZVSM/1RPqSJQboqG1bsvuWw24DeXeazSTg/1DjGccA+/IU9T0zWFGCa5VcqQrfQ6yAfQ43TS6dTYlaJdYLrVGHsFYqDH9rYCQvyzLIkwEREBERAREQEREBERAREQEREBERAREQEREBmRmVOrdRXTU26hwStKNYwG0EhRnGWIA+ZIHvmY/tZXW4ruG1yxU+GTaq8AruJVSN24AHBBJ7wN+J8pqvb5FA26fVFjbTUVenYTvdEIXnzMBYhx/Wlyr2xofIrF1hCU2KEr3FxbtAC89wWGQcYgbzDPEoL0VBkZs5OT9Y3bAXb/ZwF4+Anm3qTLqEo8PKujuXDnyBcfbXbgZJwPNzg+4ytb7Rbd/1L+TWU6M+dP/AFPCxf3+z9avHeB6s9mKWySbcstak+M+SK923+PmPM7r0RAbG3W5uc2P9a32jX4XHu8uPwEjrfWl0iLY6swZwnk7jKs2fl5f4Zz2E8X+0KJgFbHc5GypPEYkEKQO2eT39wzA06qwoCjsoAGeTgDHee5hH2w0++uvL7rWVOFHkYlVw4zlcM6KTjAZgDI1XtP4V91LVMVor01m6tjY7fSHeutFq299yNnntj44DeifPL7a6ckqotYrYK2217lAOD4u4HBTBzuEL7aUsodFvKsXCsaWWshV3B9542tkYxyc9oH0MTAt9sKVXdtuc/WeWuve31bujnGewNb/AMBNXp+uFybwrpyylbF2OCpIIK+nbPyIgWoiICIiAiIgIiICIiBBM8JcrcqwI7cEHn3cTxrKS9boMZZGUZ7ZIIny3T/ZfUaTwU09iCnw6hepcpixbKmexQqYfKIyc4OCOYH1+6QXHwnyGv6draworNt4YIuF1T1lLDWA15cnJUOM7O3m7DGDpdO6bqFuZ7XVqxdY1f1j2PsZWAByAq8keVQAAOSx5gbu8e8evr7u8nM+Ov8AZjVKbXosq8Sx3dWYlHCG1n+hh0XK1sG3Fh5gwP2gRt9/oXXlyTqMV+FShxqHyWUVb32hBtbK2+ZTzvHAgfXZjdPjtR0/Wpayo1r1hbWR/pBAVRXaqUbScu5Y1Nvbke/jJnpnTNa+xrWautmfNb6qx3rTfYQOAfG3IyL5iNu3I54gfYbozPjB0TqIKlLURU04qCHV3WoW2gZOUDbsgkOG+8MqdvPejomuUUZ1JZq2rFu69/PWDqN6khACxD6cbtoPkPb1D6m2pXBVgGVgQwYBlIPBBB7jEpjoOnGMUU8cj6pOOx93vA/CWdErCtA4w4RQwDtbyAMjxGAL8/eIye87wKV/RqLBh6KWBIbzVIeRtw3bv5V5/qj3T1T0qlDuSmpW45WtVPGMdh6YH4CW4gcbNKrbtyqd67GyoOV58p945bj4mV36JQ27NFR32Lc2a15sX7Np45Ycc9+JeiByt0yvjcqtg5G5Q2DgjPPwJH8TONXSaUbetNSudvmFahvKMDnHoABLcQKX6Go3B/Ap3hiwbwk3biwctnGclgrfMA9xOj6CssXNaF2CBmKKWIrJZATjnaSSPcSZZiBln2c0+5XFFQKksAK1C7jjzEY5IxwfSdR0Sjj6irglh9WuMkYJxiXpMCkvR6ASwppBbO4+EmTnOcnHPc/iZYShQchVBPcgAHvn/MmdYgIiICIiAiIgIiICIiAjERAjEYkxAjEYkxAjEnESMwGJS6nrvAQ2Yyqhmb3hUVnbHxwv+Mugyl1O9UCs/CAsW4zwEcngfAGBW6B1o6pCz1Gp1ZlZQ4tQY2kYsAGch1Pb3zWEyOkrplIWhUrfZ+rUbGVW22HNY4UnepPzEua3qtVIU22IiuwRSxwCx4Az274EC5Eyz16vB+3uU2KU2+fchAK4z6lkxzzvE96DrtN7WV12A2Usy2oSA67WZMke7KnB+EDRkGVdT1OupkR3VXtJFYJ+2Rjyg9s8j55jRdRS4AqTkorlWGHUEkeZfQ5Vh81MDzf1WtLa6GJ8W4MawFJyExvOewABHf3jGZ2r1asWUZ8hw2RgA9/Xvx6jiU3u030gIfC+lFQ65H1hVQwBB9cAv+JnsvQni3HwxgYtf0x7mMCOm9cq1ItNbZFFjVWE4ChlAYkN2IwynIPrKdXtZS4LqHKL429vIAprKArktg58RcEHBlzR1aemrFS1JSxIwigIT9kjA7/Zxx7pmbOn+P8Ao81UC0ILEratQGW3fu2D1OKCSPco/gF/pntJRqRWaWZhaCyZRlyAqueD24dZYXqqG86bJ8ZUFpG042E7Q+e2CQw9/BkaXotFT+LXRUlm0JuWtVbaAAFyPTAH4SwNGm7xNi7+fNgbuQAefkq/gIFbUdZrrSyxywWnG/yMTz2Ax9rOR29/M69P1fipvKlfNYuD3Gx2Tn/6yB0qoI9fhp4dmQ6lcqwPcEGdtNpUqUJWqoi9lUYUc54HzJgdYiICIiAiIgIiICIiAiIgIiICIiBX12o8NGcDJAO0e9vur/E4EwLeqahfGdKjZejVr4IbGa/P5xkgJnBYEjJ4X5fTESNkDI02qsB1AX65kaoBQQoyUUvjJ8vqcE8TprVNqIlo8NXV/E8wOMoylM+hwSd3byzTCyrr0J2AYBLEAkbgCUbBK+o+ECt0rp9Xk1KP4rvUieKGyLKwBt4HlxnLDHGWb3medd7Mae5a0aoBKSTWlZNSDJBPkXA7gHtx6dzn30npz0LWjOjiuspuFPhsSWz7ztGB2H+k08wMav2bUC1i7G63JL4GFbdvDKnYcivj1CCdtN7PUo1r7CxuDCwWO1iYZi7qK2JVQWZiQB6/KaWZOYGZrPZ+m1qnZcGjYagpKopRgyeUccFR2+XbidundN8EAb3c7VUljhSclmfYOAWZmJPyHYS7mRmBmfoeh9T9KwTfV5M72wpKYxtzgZVx/h6yx+jk2umW22cNhtvHOcYxjPwlU9CB1Q1RftkhQihslBWc2dyuADt9/M6VdLIS1C6kW7sZrzjdnOdzEv39Tx8uIHROlVrUtCgpXXgIFONoAwFUnlQAcDHYYE5N0GltQNWVY3BUUHxH2eQWBSUztJAts5x975Y8J0TbQmnSz9WwKs6l2IGcb/MN7c8k9+5E9N0X/qU1W/JFYrZWUOuBuw1ef1RJY7iPtAKD2EDUEmQJMBERAREQEREBERAREQEREBERAREQEREBERATM67p3evFed/nA28EFq3UHPoMkc+k05GIHznTelXi2uxiFqrqK1oW5QMiAIUC4JBU5bec+4S3fo9VtpAuVnUnx2UeAHUnsqbbNp7c59CPvZXYxGIHylfSrvDJ2laVLNXSfM/hvaHanHYHw12gem8r2Et6XpOpD6iw2or2oEqYjxgmHsZT4W1AAFdRt3HkHk9z9BiMQMbqektY5ObKhRYrIrbNzlWB+r2nfu8uBuG3B75lno9dqoVuyXGwbi4YNiusM6jA2gsH4OT3PrgaOJGIGdqKLzqK2R1XTqD4q5y7nupHl8oB78+bPpjzdVrs3WHICkeTJLebHc8ZAz6Zl2RiBk9B0F1YdtQwe12Ukq5cYCgceRcDcXIXHAI5msJMQEREBERAREQEREBERAREQEREBERAREQEREBERAREQEREBERAREQEREBERAREQEREBERAREQEREBERAREQEREBERAREQEREBERAREQEREBERAREQEREBERAREQEREBERAREQEREBERAREQEREBERAREQEREBERAREQEREBERAREQEREBERAREQEREBERAREQERED/2Q=="/>
          <p:cNvSpPr>
            <a:spLocks noChangeAspect="1" noChangeArrowheads="1"/>
          </p:cNvSpPr>
          <p:nvPr/>
        </p:nvSpPr>
        <p:spPr bwMode="auto">
          <a:xfrm>
            <a:off x="155575" y="-8842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d-ID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d-ID"/>
          </a:p>
        </p:txBody>
      </p:sp>
      <p:pic>
        <p:nvPicPr>
          <p:cNvPr id="29700" name="Picture 4" descr="http://t0.gstatic.com/images?q=tbn:ANd9GcQNlaBurl2gbc1THREaWBZBQpfNM5xIFxb9uDKDrpE23LYdJ3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357430"/>
            <a:ext cx="3298373" cy="1785950"/>
          </a:xfrm>
          <a:prstGeom prst="rect">
            <a:avLst/>
          </a:prstGeom>
          <a:noFill/>
        </p:spPr>
      </p:pic>
      <p:pic>
        <p:nvPicPr>
          <p:cNvPr id="29704" name="Picture 8" descr="http://4.bp.blogspot.com/_XV_IZA74Eso/S_uSlYIdo6I/AAAAAAAAAKI/7bbSPuCcvVE/s1600/kurva+s+penuruna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428868"/>
            <a:ext cx="3402584" cy="1643074"/>
          </a:xfrm>
          <a:prstGeom prst="rect">
            <a:avLst/>
          </a:prstGeom>
          <a:noFill/>
        </p:spPr>
      </p:pic>
      <p:pic>
        <p:nvPicPr>
          <p:cNvPr id="29706" name="Picture 10" descr="http://www.yulyantari.com/tutorial/gambar/4.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714884"/>
            <a:ext cx="3810000" cy="952500"/>
          </a:xfrm>
          <a:prstGeom prst="rect">
            <a:avLst/>
          </a:prstGeom>
          <a:noFill/>
        </p:spPr>
      </p:pic>
      <p:pic>
        <p:nvPicPr>
          <p:cNvPr id="29708" name="Picture 12" descr="http://www.yulyantari.com/tutorial/gambar/4.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4714884"/>
            <a:ext cx="3810000" cy="1019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1"/>
            <a:ext cx="8229600" cy="2857520"/>
          </a:xfrm>
        </p:spPr>
        <p:txBody>
          <a:bodyPr/>
          <a:lstStyle/>
          <a:p>
            <a:r>
              <a:rPr lang="id-ID" dirty="0" smtClean="0"/>
              <a:t>Berapa derajat keanggotaan PANAS pada variabel temperatur bila sebuah benda mempunyai temperatur 50◦C dan grafik kurva keanggotaan untuk himpunan fuzzy panas seperti pada grafik berikut :</a:t>
            </a:r>
            <a:endParaRPr lang="id-ID" dirty="0"/>
          </a:p>
        </p:txBody>
      </p:sp>
      <p:grpSp>
        <p:nvGrpSpPr>
          <p:cNvPr id="17" name="Group 16"/>
          <p:cNvGrpSpPr/>
          <p:nvPr/>
        </p:nvGrpSpPr>
        <p:grpSpPr>
          <a:xfrm>
            <a:off x="1571604" y="1785926"/>
            <a:ext cx="4286280" cy="2226720"/>
            <a:chOff x="1571604" y="1785926"/>
            <a:chExt cx="4286280" cy="2226720"/>
          </a:xfrm>
        </p:grpSpPr>
        <p:grpSp>
          <p:nvGrpSpPr>
            <p:cNvPr id="7" name="Group 6"/>
            <p:cNvGrpSpPr/>
            <p:nvPr/>
          </p:nvGrpSpPr>
          <p:grpSpPr>
            <a:xfrm>
              <a:off x="1571604" y="1785926"/>
              <a:ext cx="4286280" cy="2214578"/>
              <a:chOff x="2214546" y="1785926"/>
              <a:chExt cx="3429024" cy="1785950"/>
            </a:xfrm>
          </p:grpSpPr>
          <p:pic>
            <p:nvPicPr>
              <p:cNvPr id="4" name="Picture 4" descr="http://t0.gstatic.com/images?q=tbn:ANd9GcQNlaBurl2gbc1THREaWBZBQpfNM5xIFxb9uDKDrpE23LYdJ3_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214546" y="1785926"/>
                <a:ext cx="3298373" cy="1785950"/>
              </a:xfrm>
              <a:prstGeom prst="rect">
                <a:avLst/>
              </a:prstGeom>
              <a:noFill/>
            </p:spPr>
          </p:pic>
          <p:sp>
            <p:nvSpPr>
              <p:cNvPr id="5" name="Rectangle 4"/>
              <p:cNvSpPr/>
              <p:nvPr/>
            </p:nvSpPr>
            <p:spPr>
              <a:xfrm>
                <a:off x="2285984" y="2143116"/>
                <a:ext cx="1000132" cy="7858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3500430" y="3357562"/>
                <a:ext cx="2143140" cy="21431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/>
              </a:p>
            </p:txBody>
          </p:sp>
        </p:grpSp>
        <p:cxnSp>
          <p:nvCxnSpPr>
            <p:cNvPr id="9" name="Straight Arrow Connector 8"/>
            <p:cNvCxnSpPr/>
            <p:nvPr/>
          </p:nvCxnSpPr>
          <p:spPr>
            <a:xfrm rot="5400000" flipH="1" flipV="1">
              <a:off x="4036215" y="3036091"/>
              <a:ext cx="12144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rot="10800000">
              <a:off x="3000364" y="2357430"/>
              <a:ext cx="1714512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3286116" y="3643314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35</a:t>
              </a:r>
              <a:endParaRPr lang="id-ID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416606" y="3643314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50</a:t>
              </a:r>
              <a:endParaRPr lang="id-ID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214942" y="3643314"/>
              <a:ext cx="5000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 smtClean="0"/>
                <a:t>60</a:t>
              </a:r>
              <a:endParaRPr lang="id-ID" dirty="0"/>
            </a:p>
          </p:txBody>
        </p:sp>
        <p:sp>
          <p:nvSpPr>
            <p:cNvPr id="15" name="TextBox 14"/>
            <p:cNvSpPr txBox="1"/>
            <p:nvPr/>
          </p:nvSpPr>
          <p:spPr>
            <a:xfrm flipH="1">
              <a:off x="2571736" y="2214554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 smtClean="0"/>
                <a:t>?</a:t>
              </a:r>
              <a:endParaRPr lang="id-ID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2285984" y="4714884"/>
            <a:ext cx="38216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 smtClean="0"/>
              <a:t>μ</a:t>
            </a:r>
            <a:r>
              <a:rPr lang="id-ID" baseline="-25000" dirty="0" smtClean="0"/>
              <a:t>PANAS</a:t>
            </a:r>
            <a:r>
              <a:rPr lang="id-ID" dirty="0" smtClean="0"/>
              <a:t>[50] = 1 – 2((60-50)/(60-35))</a:t>
            </a:r>
            <a:r>
              <a:rPr lang="id-ID" baseline="30000" dirty="0" smtClean="0"/>
              <a:t>2</a:t>
            </a:r>
          </a:p>
          <a:p>
            <a:r>
              <a:rPr lang="id-ID" dirty="0" smtClean="0"/>
              <a:t>	       = 1 – 2 (10/25)</a:t>
            </a:r>
            <a:r>
              <a:rPr lang="id-ID" baseline="30000" dirty="0" smtClean="0"/>
              <a:t>2</a:t>
            </a:r>
          </a:p>
          <a:p>
            <a:r>
              <a:rPr lang="id-ID" dirty="0" smtClean="0"/>
              <a:t>	       = 0,68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929354"/>
          </a:xfrm>
        </p:spPr>
        <p:txBody>
          <a:bodyPr/>
          <a:lstStyle/>
          <a:p>
            <a:pPr marL="457200" indent="-457200">
              <a:buFont typeface="+mj-lt"/>
              <a:buAutoNum type="arabicPeriod" startAt="6"/>
            </a:pPr>
            <a:r>
              <a:rPr lang="id-ID" b="1" dirty="0" smtClean="0"/>
              <a:t>GRAFIK KEANGGOTAAN KURVA bentuk LONCENG (Bell Curve)</a:t>
            </a:r>
          </a:p>
          <a:p>
            <a:pPr marL="0" indent="0">
              <a:buNone/>
            </a:pPr>
            <a:r>
              <a:rPr lang="id-ID" dirty="0" smtClean="0"/>
              <a:t>Grafik keanggotaan kurva lonceng terbagi atas 3 bagian, yaitu kurva PI, kurva beta, dan kurva gauss. Ketiganya dibedakan oleh gradien yang dibentuknya.</a:t>
            </a:r>
          </a:p>
          <a:p>
            <a:pPr marL="0" indent="0">
              <a:buNone/>
            </a:pPr>
            <a:endParaRPr lang="id-ID" dirty="0"/>
          </a:p>
        </p:txBody>
      </p:sp>
      <p:sp>
        <p:nvSpPr>
          <p:cNvPr id="26628" name="AutoShape 4" descr="data:image/jpeg;base64,/9j/4AAQSkZJRgABAQAAAQABAAD/2wCEAAkGBhMPERIPEBEQEQ8QEhAQERUQDxIPEBYVFRcVFRUQFxIYGyceFxsjGxUSHy8gIyc1LCwsFR4xNTAqNSgrLSkBCQoKDQwNDQ0MDSkYFBgpKSkpKSkpKSkpKSkpKSkpKSkpKSkpKSkpKSkpKSkpKSkpKSkpKSkpKSkpKSkpKSkpKf/AABEIAMIBAwMBIgACEQEDEQH/xAAbAAEAAwEBAQEAAAAAAAAAAAAAAQQFAwIGB//EAEEQAAICAQMCAwQGBgkDBQAAAAECAAMRBBIhBTETIkEGUWFxFCMyQpGUFTNSVIHTNGJygqGxwdHSJPDxQ3ODkpP/xAAUAQEAAAAAAAAAAAAAAAAAAAAA/8QAFBEBAAAAAAAAAAAAAAAAAAAAAP/aAAwDAQACEQMRAD8A/cYiICIiAiIgIiICJie2VLPor1rtel9oIevG8YZScZ9+Mfxmyg/7/wBYHqIiAiIgIiICIiAiIgIiICIiAiIgIiICIiAiIgIiICIiAiJ5dwASTgDkk8D5wPUSrV1GthkOuPMftDspwW+XHee11qHGHQ5zjDA5x3xA7wZXr16MAQ6kMSFO4eYgkHHv5E9afVJaN1bK65xlSGGR6cQMX2o1mK7atyeah325+s8pX0zk+vp6TUXqA/Yu9TzS49ce6VfaasfRb2wM+GRnAz3HrNUCBUPURjOy7tn9S+fwx3+EHqIGfJdx7qXP+kuYjECm2vA+5d3A/Uufhnt2+M4X9frreuthaHuLKg8Cwk7VLMcAE4AHfHqJomfLjN2qo1Q37GvupTGNhqrpu8/fkNYWYEdwK/dA3v0ov7N35bUf8I/Si/s3fltR/wAJbAk4gU/0ov7N35bUf8I/Si/s3fltR/wlzEYgZ2o65XWNz+Kq5AJOnvCj+sxKYVR6k8CX1bMo9Xp3qikbla2sMCMgqThgRnkEcYnLodhUNp3cPbpyF44Y1Nk0sRnP2fLn1at4GrERAREQEREBERAREQEREBERAREQOOp1ArUu2cDGcDJ747fxnF9TXYCu9TkZ4YZwOdw/znfUacWKUYZVuCMkZHu4lb9DVZLbAWYFWYlixBG3licnjjPugVKtHQrbhbliGYFnQnBLHcDjgDLf4yVpp+qPjZKHahLpyQSNpwO/JGPh8JYbpFIXaV8mMEFn2Y83BBOMeZv+wJVamoMtbWdj4rFm8rEsdq7i2O4bg5PygGopZqg1mbAzWJs8qkh1Y8c45ZeM8g+suaWytAQtgILlRlhw3fYPxHHfmedNVU5YqG3I7Ix3OCThc5bPmBAT8BJHQ6QMBMYbf9t87sKN2c98Kv4fEwKvX9StmkvKMrAJztIPqJsCYvXdEtel1G0EZrAOWZux47k+8zaH+8CYiQYGb1y5tgqr3eJe3gqVIDIGB33ZJ+4oY/PA9Zx1emCWaJEBC12Oo25AAGntUZxxj/XE9aL6/UWXgtsp3aZB90tkNbYPfztT+40nq1eb9EcKdt1p5cKf6PcPKv3zz2Hpk+kDVEmQJMBERApdTXPh/C6o8Z98qdUbwLK9SANnFOoOPNsY/Vv8drkd+wdzLfUUz4fwuqPcD1+M730CxGRhlWBVh8DwYHUSZm9E1DGvw7HD3Uk1Wn1JHKuR6blKt/emlAREQEREBERAREQEREBERAREQEREDjq9P4iNWezqyn17giZR9l6yrVln2OAG+yGyGL7s448xB7d1Hym3ECrotH4e/wAxbe5c5AB5AHp8s/xlqIgZftN/RLv7B/zE0x/vMz2m/ol/9g/5iaY/3gTKHWNYaqyUBaxytdQXBO9zgNgnsudx+CmXiZk1r4+qZyPJpRsrOeDZYubDj3qu1f77QL2g0S0VpUgwlahF9Tgep+PrKfVh9fo/s8XW/aJz+ot+z8f9MzUmV1Ujx9HlgD41u0FdxJ8C3IB+7xk5+GPWBrCJAkwERECl1Ifq+366rv8AP5S4BKnURxX/AO9V6Z+9LawMnVr4GoS8bVS7FF3YZc/qHJxzzmv/AORfdNYSv1DSC6t624DAjI7qe6uPiDgj4icOi9Q8avzFTdWxpvC9hamA4Hw7EfAiBoREQEREBERAREQEREBERAREQEREBERASDJiB851q6xtPqQ2cCt+6gBW3eXHv8uD/wCZc/R2q/fF/KJ/ymjqtKtqNW4yjDDDJGR8xOwgYep0+oqVrH1gCqMnGjVj+AJJlTomiuNCNp9dXZS251f6ICW3MSzE+J+0Wm91Dp6aitqrASjYzhmQ8EMCGUggggHg+kdP0CaetaahtrQEKNzNjJJ+0xJPJPcwKH0DV/vdf5MfzJTv0l7WojaxPFQNan/RkDnNZORbtb7WMH35x6z6OZnUeiC+xHLEBV2sMdwHSwYbIKncg5934wOf0HV/vdf5MfzI+gav97r/ACY/mTWlVerVHJ8RcBvDznjdjO0H14gU/oGr/e6/yY/mR9A1f73X+TH8yWq+tUMNy3VMpIAIdSMnkDPxkt1ekbs2oNj+E244AfaG28+uCDAyuo6e6tPEv11KIjB8tpdoBXLZyLfTBP8ACWU0WrIBGsqIIyMaMYx/+ku6/pyX7N24GtxajI5RlYBlzkd+GYYPHMtIuOPdAyToNX+91/kx/Mma9d1WoWs6xfF1PGF0leMojNvYGwkZVSM/1RPqSJQboqG1bsvuWw24DeXeazSTg/1DjGccA+/IU9T0zWFGCa5VcqQrfQ6yAfQ43TS6dTYlaJdYLrVGHsFYqDH9rYCQvyzLIkwEREBERAREQEREBERAREQEREBERAREQEREBmRmVOrdRXTU26hwStKNYwG0EhRnGWIA+ZIHvmY/tZXW4ruG1yxU+GTaq8AruJVSN24AHBBJ7wN+J8pqvb5FA26fVFjbTUVenYTvdEIXnzMBYhx/Wlyr2xofIrF1hCU2KEr3FxbtAC89wWGQcYgbzDPEoL0VBkZs5OT9Y3bAXb/ZwF4+Anm3qTLqEo8PKujuXDnyBcfbXbgZJwPNzg+4ytb7Rbd/1L+TWU6M+dP/AFPCxf3+z9avHeB6s9mKWySbcstak+M+SK923+PmPM7r0RAbG3W5uc2P9a32jX4XHu8uPwEjrfWl0iLY6swZwnk7jKs2fl5f4Zz2E8X+0KJgFbHc5GypPEYkEKQO2eT39wzA06qwoCjsoAGeTgDHee5hH2w0++uvL7rWVOFHkYlVw4zlcM6KTjAZgDI1XtP4V91LVMVor01m6tjY7fSHeutFq299yNnntj44DeifPL7a6ckqotYrYK2217lAOD4u4HBTBzuEL7aUsodFvKsXCsaWWshV3B9542tkYxyc9oH0MTAt9sKVXdtuc/WeWuve31bujnGewNb/AMBNXp+uFybwrpyylbF2OCpIIK+nbPyIgWoiICIiAiIgIiICIiBBM8JcrcqwI7cEHn3cTxrKS9boMZZGUZ7ZIIny3T/ZfUaTwU09iCnw6hepcpixbKmexQqYfKIyc4OCOYH1+6QXHwnyGv6draworNt4YIuF1T1lLDWA15cnJUOM7O3m7DGDpdO6bqFuZ7XVqxdY1f1j2PsZWAByAq8keVQAAOSx5gbu8e8evr7u8nM+Ov8AZjVKbXosq8Sx3dWYlHCG1n+hh0XK1sG3Fh5gwP2gRt9/oXXlyTqMV+FShxqHyWUVb32hBtbK2+ZTzvHAgfXZjdPjtR0/Wpayo1r1hbWR/pBAVRXaqUbScu5Y1Nvbke/jJnpnTNa+xrWautmfNb6qx3rTfYQOAfG3IyL5iNu3I54gfYbozPjB0TqIKlLURU04qCHV3WoW2gZOUDbsgkOG+8MqdvPejomuUUZ1JZq2rFu69/PWDqN6khACxD6cbtoPkPb1D6m2pXBVgGVgQwYBlIPBBB7jEpjoOnGMUU8cj6pOOx93vA/CWdErCtA4w4RQwDtbyAMjxGAL8/eIye87wKV/RqLBh6KWBIbzVIeRtw3bv5V5/qj3T1T0qlDuSmpW45WtVPGMdh6YH4CW4gcbNKrbtyqd67GyoOV58p945bj4mV36JQ27NFR32Lc2a15sX7Np45Ycc9+JeiByt0yvjcqtg5G5Q2DgjPPwJH8TONXSaUbetNSudvmFahvKMDnHoABLcQKX6Go3B/Ap3hiwbwk3biwctnGclgrfMA9xOj6CssXNaF2CBmKKWIrJZATjnaSSPcSZZiBln2c0+5XFFQKksAK1C7jjzEY5IxwfSdR0Sjj6irglh9WuMkYJxiXpMCkvR6ASwppBbO4+EmTnOcnHPc/iZYShQchVBPcgAHvn/MmdYgIiICIiAiIgIiICIiAjERAjEYkxAjEYkxAjEnESMwGJS6nrvAQ2Yyqhmb3hUVnbHxwv+Mugyl1O9UCs/CAsW4zwEcngfAGBW6B1o6pCz1Gp1ZlZQ4tQY2kYsAGch1Pb3zWEyOkrplIWhUrfZ+rUbGVW22HNY4UnepPzEua3qtVIU22IiuwRSxwCx4Az274EC5Eyz16vB+3uU2KU2+fchAK4z6lkxzzvE96DrtN7WV12A2Usy2oSA67WZMke7KnB+EDRkGVdT1OupkR3VXtJFYJ+2Rjyg9s8j55jRdRS4AqTkorlWGHUEkeZfQ5Vh81MDzf1WtLa6GJ8W4MawFJyExvOewABHf3jGZ2r1asWUZ8hw2RgA9/Xvx6jiU3u030gIfC+lFQ65H1hVQwBB9cAv+JnsvQni3HwxgYtf0x7mMCOm9cq1ItNbZFFjVWE4ChlAYkN2IwynIPrKdXtZS4LqHKL429vIAprKArktg58RcEHBlzR1aemrFS1JSxIwigIT9kjA7/Zxx7pmbOn+P8Ao81UC0ILEratQGW3fu2D1OKCSPco/gF/pntJRqRWaWZhaCyZRlyAqueD24dZYXqqG86bJ8ZUFpG042E7Q+e2CQw9/BkaXotFT+LXRUlm0JuWtVbaAAFyPTAH4SwNGm7xNi7+fNgbuQAefkq/gIFbUdZrrSyxywWnG/yMTz2Ax9rOR29/M69P1fipvKlfNYuD3Gx2Tn/6yB0qoI9fhp4dmQ6lcqwPcEGdtNpUqUJWqoi9lUYUc54HzJgdYiICIiAiIgIiICIiAiIgIiICIiBX12o8NGcDJAO0e9vur/E4EwLeqahfGdKjZejVr4IbGa/P5xkgJnBYEjJ4X5fTESNkDI02qsB1AX65kaoBQQoyUUvjJ8vqcE8TprVNqIlo8NXV/E8wOMoylM+hwSd3byzTCyrr0J2AYBLEAkbgCUbBK+o+ECt0rp9Xk1KP4rvUieKGyLKwBt4HlxnLDHGWb3medd7Mae5a0aoBKSTWlZNSDJBPkXA7gHtx6dzn30npz0LWjOjiuspuFPhsSWz7ztGB2H+k08wMav2bUC1i7G63JL4GFbdvDKnYcivj1CCdtN7PUo1r7CxuDCwWO1iYZi7qK2JVQWZiQB6/KaWZOYGZrPZ+m1qnZcGjYagpKopRgyeUccFR2+XbidundN8EAb3c7VUljhSclmfYOAWZmJPyHYS7mRmBmfoeh9T9KwTfV5M72wpKYxtzgZVx/h6yx+jk2umW22cNhtvHOcYxjPwlU9CB1Q1RftkhQihslBWc2dyuADt9/M6VdLIS1C6kW7sZrzjdnOdzEv39Tx8uIHROlVrUtCgpXXgIFONoAwFUnlQAcDHYYE5N0GltQNWVY3BUUHxH2eQWBSUztJAts5x975Y8J0TbQmnSz9WwKs6l2IGcb/MN7c8k9+5E9N0X/qU1W/JFYrZWUOuBuw1ef1RJY7iPtAKD2EDUEmQJMBERAREQEREBERAREQEREBERAREQEREBERATM67p3evFed/nA28EFq3UHPoMkc+k05GIHznTelXi2uxiFqrqK1oW5QMiAIUC4JBU5bec+4S3fo9VtpAuVnUnx2UeAHUnsqbbNp7c59CPvZXYxGIHylfSrvDJ2laVLNXSfM/hvaHanHYHw12gem8r2Et6XpOpD6iw2or2oEqYjxgmHsZT4W1AAFdRt3HkHk9z9BiMQMbqektY5ObKhRYrIrbNzlWB+r2nfu8uBuG3B75lno9dqoVuyXGwbi4YNiusM6jA2gsH4OT3PrgaOJGIGdqKLzqK2R1XTqD4q5y7nupHl8oB78+bPpjzdVrs3WHICkeTJLebHc8ZAz6Zl2RiBk9B0F1YdtQwe12Ukq5cYCgceRcDcXIXHAI5msJMQEREBERAREQEREBERAREQEREBERAREQEREBERAREQEREBERAREQEREBERAREQEREBERAREQEREBERAREQEREBERAREQEREBERAREQEREBERAREQEREBERAREQEREBERAREQEREBERAREQEREBERAREQEREBERAREQEREBERAREQEREBERAREQEREBERAREQERED/2Q=="/>
          <p:cNvSpPr>
            <a:spLocks noChangeAspect="1" noChangeArrowheads="1"/>
          </p:cNvSpPr>
          <p:nvPr/>
        </p:nvSpPr>
        <p:spPr bwMode="auto">
          <a:xfrm>
            <a:off x="155575" y="-8842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630" name="AutoShape 6" descr="data:image/jpeg;base64,/9j/4AAQSkZJRgABAQAAAQABAAD/2wCEAAkGBhMPERIPEBEQEQ8QEhAQERUQDxIPEBYVFRcVFRUQFxIYGyceFxsjGxUSHy8gIyc1LCwsFR4xNTAqNSgrLSkBCQoKDQwNDQ0MDSkYFBgpKSkpKSkpKSkpKSkpKSkpKSkpKSkpKSkpKSkpKSkpKSkpKSkpKSkpKSkpKSkpKSkpKf/AABEIAMIBAwMBIgACEQEDEQH/xAAbAAEAAwEBAQEAAAAAAAAAAAAAAQQFAwIGB//EAEEQAAICAQMCAwQGBgkDBQAAAAECAAMRBBIhBTETIkEGUWFxFCMyQpGUFTNSVIHTNGJygqGxwdHSJPDxQ3ODkpP/xAAUAQEAAAAAAAAAAAAAAAAAAAAA/8QAFBEBAAAAAAAAAAAAAAAAAAAAAP/aAAwDAQACEQMRAD8A/cYiICIiAiIgIiICJie2VLPor1rtel9oIevG8YZScZ9+Mfxmyg/7/wBYHqIiAiIgIiICIiAiIgIiICIiAiIgIiICIiAiIgIiICIiAiJ5dwASTgDkk8D5wPUSrV1GthkOuPMftDspwW+XHee11qHGHQ5zjDA5x3xA7wZXr16MAQ6kMSFO4eYgkHHv5E9afVJaN1bK65xlSGGR6cQMX2o1mK7atyeah325+s8pX0zk+vp6TUXqA/Yu9TzS49ce6VfaasfRb2wM+GRnAz3HrNUCBUPURjOy7tn9S+fwx3+EHqIGfJdx7qXP+kuYjECm2vA+5d3A/Uufhnt2+M4X9frreuthaHuLKg8Cwk7VLMcAE4AHfHqJomfLjN2qo1Q37GvupTGNhqrpu8/fkNYWYEdwK/dA3v0ov7N35bUf8I/Si/s3fltR/wAJbAk4gU/0ov7N35bUf8I/Si/s3fltR/wlzEYgZ2o65XWNz+Kq5AJOnvCj+sxKYVR6k8CX1bMo9Xp3qikbla2sMCMgqThgRnkEcYnLodhUNp3cPbpyF44Y1Nk0sRnP2fLn1at4GrERAREQEREBERAREQEREBERAREQOOp1ArUu2cDGcDJ747fxnF9TXYCu9TkZ4YZwOdw/znfUacWKUYZVuCMkZHu4lb9DVZLbAWYFWYlixBG3licnjjPugVKtHQrbhbliGYFnQnBLHcDjgDLf4yVpp+qPjZKHahLpyQSNpwO/JGPh8JYbpFIXaV8mMEFn2Y83BBOMeZv+wJVamoMtbWdj4rFm8rEsdq7i2O4bg5PygGopZqg1mbAzWJs8qkh1Y8c45ZeM8g+suaWytAQtgILlRlhw3fYPxHHfmedNVU5YqG3I7Ix3OCThc5bPmBAT8BJHQ6QMBMYbf9t87sKN2c98Kv4fEwKvX9StmkvKMrAJztIPqJsCYvXdEtel1G0EZrAOWZux47k+8zaH+8CYiQYGb1y5tgqr3eJe3gqVIDIGB33ZJ+4oY/PA9Zx1emCWaJEBC12Oo25AAGntUZxxj/XE9aL6/UWXgtsp3aZB90tkNbYPfztT+40nq1eb9EcKdt1p5cKf6PcPKv3zz2Hpk+kDVEmQJMBERApdTXPh/C6o8Z98qdUbwLK9SANnFOoOPNsY/Vv8drkd+wdzLfUUz4fwuqPcD1+M730CxGRhlWBVh8DwYHUSZm9E1DGvw7HD3Uk1Wn1JHKuR6blKt/emlAREQEREBERAREQEREBERAREQEREDjq9P4iNWezqyn17giZR9l6yrVln2OAG+yGyGL7s448xB7d1Hym3ECrotH4e/wAxbe5c5AB5AHp8s/xlqIgZftN/RLv7B/zE0x/vMz2m/ol/9g/5iaY/3gTKHWNYaqyUBaxytdQXBO9zgNgnsudx+CmXiZk1r4+qZyPJpRsrOeDZYubDj3qu1f77QL2g0S0VpUgwlahF9Tgep+PrKfVh9fo/s8XW/aJz+ot+z8f9MzUmV1Ujx9HlgD41u0FdxJ8C3IB+7xk5+GPWBrCJAkwERECl1Ifq+366rv8AP5S4BKnURxX/AO9V6Z+9LawMnVr4GoS8bVS7FF3YZc/qHJxzzmv/AORfdNYSv1DSC6t624DAjI7qe6uPiDgj4icOi9Q8avzFTdWxpvC9hamA4Hw7EfAiBoREQEREBERAREQEREBERAREQEREBERASDJiB851q6xtPqQ2cCt+6gBW3eXHv8uD/wCZc/R2q/fF/KJ/ymjqtKtqNW4yjDDDJGR8xOwgYep0+oqVrH1gCqMnGjVj+AJJlTomiuNCNp9dXZS251f6ICW3MSzE+J+0Wm91Dp6aitqrASjYzhmQ8EMCGUggggHg+kdP0CaetaahtrQEKNzNjJJ+0xJPJPcwKH0DV/vdf5MfzJTv0l7WojaxPFQNan/RkDnNZORbtb7WMH35x6z6OZnUeiC+xHLEBV2sMdwHSwYbIKncg5934wOf0HV/vdf5MfzI+gav97r/ACY/mTWlVerVHJ8RcBvDznjdjO0H14gU/oGr/e6/yY/mR9A1f73X+TH8yWq+tUMNy3VMpIAIdSMnkDPxkt1ekbs2oNj+E244AfaG28+uCDAyuo6e6tPEv11KIjB8tpdoBXLZyLfTBP8ACWU0WrIBGsqIIyMaMYx/+ku6/pyX7N24GtxajI5RlYBlzkd+GYYPHMtIuOPdAyToNX+91/kx/Mma9d1WoWs6xfF1PGF0leMojNvYGwkZVSM/1RPqSJQboqG1bsvuWw24DeXeazSTg/1DjGccA+/IU9T0zWFGCa5VcqQrfQ6yAfQ43TS6dTYlaJdYLrVGHsFYqDH9rYCQvyzLIkwEREBERAREQEREBERAREQEREBERAREQEREBmRmVOrdRXTU26hwStKNYwG0EhRnGWIA+ZIHvmY/tZXW4ruG1yxU+GTaq8AruJVSN24AHBBJ7wN+J8pqvb5FA26fVFjbTUVenYTvdEIXnzMBYhx/Wlyr2xofIrF1hCU2KEr3FxbtAC89wWGQcYgbzDPEoL0VBkZs5OT9Y3bAXb/ZwF4+Anm3qTLqEo8PKujuXDnyBcfbXbgZJwPNzg+4ytb7Rbd/1L+TWU6M+dP/AFPCxf3+z9avHeB6s9mKWySbcstak+M+SK923+PmPM7r0RAbG3W5uc2P9a32jX4XHu8uPwEjrfWl0iLY6swZwnk7jKs2fl5f4Zz2E8X+0KJgFbHc5GypPEYkEKQO2eT39wzA06qwoCjsoAGeTgDHee5hH2w0++uvL7rWVOFHkYlVw4zlcM6KTjAZgDI1XtP4V91LVMVor01m6tjY7fSHeutFq299yNnntj44DeifPL7a6ckqotYrYK2217lAOD4u4HBTBzuEL7aUsodFvKsXCsaWWshV3B9542tkYxyc9oH0MTAt9sKVXdtuc/WeWuve31bujnGewNb/AMBNXp+uFybwrpyylbF2OCpIIK+nbPyIgWoiICIiAiIgIiICIiBBM8JcrcqwI7cEHn3cTxrKS9boMZZGUZ7ZIIny3T/ZfUaTwU09iCnw6hepcpixbKmexQqYfKIyc4OCOYH1+6QXHwnyGv6draworNt4YIuF1T1lLDWA15cnJUOM7O3m7DGDpdO6bqFuZ7XVqxdY1f1j2PsZWAByAq8keVQAAOSx5gbu8e8evr7u8nM+Ov8AZjVKbXosq8Sx3dWYlHCG1n+hh0XK1sG3Fh5gwP2gRt9/oXXlyTqMV+FShxqHyWUVb32hBtbK2+ZTzvHAgfXZjdPjtR0/Wpayo1r1hbWR/pBAVRXaqUbScu5Y1Nvbke/jJnpnTNa+xrWautmfNb6qx3rTfYQOAfG3IyL5iNu3I54gfYbozPjB0TqIKlLURU04qCHV3WoW2gZOUDbsgkOG+8MqdvPejomuUUZ1JZq2rFu69/PWDqN6khACxD6cbtoPkPb1D6m2pXBVgGVgQwYBlIPBBB7jEpjoOnGMUU8cj6pOOx93vA/CWdErCtA4w4RQwDtbyAMjxGAL8/eIye87wKV/RqLBh6KWBIbzVIeRtw3bv5V5/qj3T1T0qlDuSmpW45WtVPGMdh6YH4CW4gcbNKrbtyqd67GyoOV58p945bj4mV36JQ27NFR32Lc2a15sX7Np45Ycc9+JeiByt0yvjcqtg5G5Q2DgjPPwJH8TONXSaUbetNSudvmFahvKMDnHoABLcQKX6Go3B/Ap3hiwbwk3biwctnGclgrfMA9xOj6CssXNaF2CBmKKWIrJZATjnaSSPcSZZiBln2c0+5XFFQKksAK1C7jjzEY5IxwfSdR0Sjj6irglh9WuMkYJxiXpMCkvR6ASwppBbO4+EmTnOcnHPc/iZYShQchVBPcgAHvn/MmdYgIiICIiAiIgIiICIiAjERAjEYkxAjEYkxAjEnESMwGJS6nrvAQ2Yyqhmb3hUVnbHxwv+Mugyl1O9UCs/CAsW4zwEcngfAGBW6B1o6pCz1Gp1ZlZQ4tQY2kYsAGch1Pb3zWEyOkrplIWhUrfZ+rUbGVW22HNY4UnepPzEua3qtVIU22IiuwRSxwCx4Az274EC5Eyz16vB+3uU2KU2+fchAK4z6lkxzzvE96DrtN7WV12A2Usy2oSA67WZMke7KnB+EDRkGVdT1OupkR3VXtJFYJ+2Rjyg9s8j55jRdRS4AqTkorlWGHUEkeZfQ5Vh81MDzf1WtLa6GJ8W4MawFJyExvOewABHf3jGZ2r1asWUZ8hw2RgA9/Xvx6jiU3u030gIfC+lFQ65H1hVQwBB9cAv+JnsvQni3HwxgYtf0x7mMCOm9cq1ItNbZFFjVWE4ChlAYkN2IwynIPrKdXtZS4LqHKL429vIAprKArktg58RcEHBlzR1aemrFS1JSxIwigIT9kjA7/Zxx7pmbOn+P8Ao81UC0ILEratQGW3fu2D1OKCSPco/gF/pntJRqRWaWZhaCyZRlyAqueD24dZYXqqG86bJ8ZUFpG042E7Q+e2CQw9/BkaXotFT+LXRUlm0JuWtVbaAAFyPTAH4SwNGm7xNi7+fNgbuQAefkq/gIFbUdZrrSyxywWnG/yMTz2Ax9rOR29/M69P1fipvKlfNYuD3Gx2Tn/6yB0qoI9fhp4dmQ6lcqwPcEGdtNpUqUJWqoi9lUYUc54HzJgdYiICIiAiIgIiICIiAiIgIiICIiBX12o8NGcDJAO0e9vur/E4EwLeqahfGdKjZejVr4IbGa/P5xkgJnBYEjJ4X5fTESNkDI02qsB1AX65kaoBQQoyUUvjJ8vqcE8TprVNqIlo8NXV/E8wOMoylM+hwSd3byzTCyrr0J2AYBLEAkbgCUbBK+o+ECt0rp9Xk1KP4rvUieKGyLKwBt4HlxnLDHGWb3medd7Mae5a0aoBKSTWlZNSDJBPkXA7gHtx6dzn30npz0LWjOjiuspuFPhsSWz7ztGB2H+k08wMav2bUC1i7G63JL4GFbdvDKnYcivj1CCdtN7PUo1r7CxuDCwWO1iYZi7qK2JVQWZiQB6/KaWZOYGZrPZ+m1qnZcGjYagpKopRgyeUccFR2+XbidundN8EAb3c7VUljhSclmfYOAWZmJPyHYS7mRmBmfoeh9T9KwTfV5M72wpKYxtzgZVx/h6yx+jk2umW22cNhtvHOcYxjPwlU9CB1Q1RftkhQihslBWc2dyuADt9/M6VdLIS1C6kW7sZrzjdnOdzEv39Tx8uIHROlVrUtCgpXXgIFONoAwFUnlQAcDHYYE5N0GltQNWVY3BUUHxH2eQWBSUztJAts5x975Y8J0TbQmnSz9WwKs6l2IGcb/MN7c8k9+5E9N0X/qU1W/JFYrZWUOuBuw1ef1RJY7iPtAKD2EDUEmQJMBERAREQEREBERAREQEREBERAREQEREBERATM67p3evFed/nA28EFq3UHPoMkc+k05GIHznTelXi2uxiFqrqK1oW5QMiAIUC4JBU5bec+4S3fo9VtpAuVnUnx2UeAHUnsqbbNp7c59CPvZXYxGIHylfSrvDJ2laVLNXSfM/hvaHanHYHw12gem8r2Et6XpOpD6iw2or2oEqYjxgmHsZT4W1AAFdRt3HkHk9z9BiMQMbqektY5ObKhRYrIrbNzlWB+r2nfu8uBuG3B75lno9dqoVuyXGwbi4YNiusM6jA2gsH4OT3PrgaOJGIGdqKLzqK2R1XTqD4q5y7nupHl8oB78+bPpjzdVrs3WHICkeTJLebHc8ZAz6Zl2RiBk9B0F1YdtQwe12Ukq5cYCgceRcDcXIXHAI5msJMQEREBERAREQEREBERAREQEREBERAREQEREBERAREQEREBERAREQEREBERAREQEREBERAREQEREBERAREQEREBERAREQEREBERAREQEREBERAREQEREBERAREQEREBERAREQEREBERAREQEREBERAREQEREBERAREQEREBERAREQEREBERAREQEREBERAREQERED/2Q=="/>
          <p:cNvSpPr>
            <a:spLocks noChangeAspect="1" noChangeArrowheads="1"/>
          </p:cNvSpPr>
          <p:nvPr/>
        </p:nvSpPr>
        <p:spPr bwMode="auto">
          <a:xfrm>
            <a:off x="155575" y="-884238"/>
            <a:ext cx="2466975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d-ID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d-ID"/>
          </a:p>
        </p:txBody>
      </p:sp>
      <p:pic>
        <p:nvPicPr>
          <p:cNvPr id="30722" name="Picture 2" descr="http://www.yulyantari.com/tutorial/gambar/4.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00240"/>
            <a:ext cx="2781135" cy="2285992"/>
          </a:xfrm>
          <a:prstGeom prst="rect">
            <a:avLst/>
          </a:prstGeom>
          <a:noFill/>
        </p:spPr>
      </p:pic>
      <p:pic>
        <p:nvPicPr>
          <p:cNvPr id="30724" name="Picture 4" descr="http://www.yulyantari.com/tutorial/gambar/4.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857760"/>
            <a:ext cx="3140130" cy="714380"/>
          </a:xfrm>
          <a:prstGeom prst="rect">
            <a:avLst/>
          </a:prstGeom>
          <a:noFill/>
        </p:spPr>
      </p:pic>
      <p:pic>
        <p:nvPicPr>
          <p:cNvPr id="30726" name="Picture 6" descr="http://www.yulyantari.com/tutorial/gambar/4.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2000240"/>
            <a:ext cx="2428892" cy="2437268"/>
          </a:xfrm>
          <a:prstGeom prst="rect">
            <a:avLst/>
          </a:prstGeom>
          <a:noFill/>
        </p:spPr>
      </p:pic>
      <p:pic>
        <p:nvPicPr>
          <p:cNvPr id="30728" name="Picture 8" descr="http://www.yulyantari.com/tutorial/gambar/4.1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4929199"/>
            <a:ext cx="2214578" cy="963218"/>
          </a:xfrm>
          <a:prstGeom prst="rect">
            <a:avLst/>
          </a:prstGeom>
          <a:noFill/>
        </p:spPr>
      </p:pic>
      <p:pic>
        <p:nvPicPr>
          <p:cNvPr id="30730" name="Picture 10" descr="http://www.yulyantari.com/tutorial/gambar/4.1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7714" y="2000240"/>
            <a:ext cx="2702004" cy="2357454"/>
          </a:xfrm>
          <a:prstGeom prst="rect">
            <a:avLst/>
          </a:prstGeom>
          <a:noFill/>
        </p:spPr>
      </p:pic>
      <p:pic>
        <p:nvPicPr>
          <p:cNvPr id="30732" name="Picture 12" descr="http://www.yulyantari.com/tutorial/gambar/4.1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2" y="5000636"/>
            <a:ext cx="2247900" cy="514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Operasi Himpunan Fuzzy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57296"/>
          </a:xfrm>
        </p:spPr>
        <p:txBody>
          <a:bodyPr/>
          <a:lstStyle/>
          <a:p>
            <a:r>
              <a:rPr lang="id-ID" dirty="0" smtClean="0"/>
              <a:t>Diperlukan untuk proses inferensi atau penalaran</a:t>
            </a:r>
          </a:p>
          <a:p>
            <a:r>
              <a:rPr lang="id-ID" dirty="0" smtClean="0"/>
              <a:t>Derajat keanggotaan sebagi hasil dari operasi dua buah himpunan fuzzy disebut sebagai fire strength atau </a:t>
            </a:r>
            <a:r>
              <a:rPr lang="el-GR" dirty="0" smtClean="0"/>
              <a:t>α</a:t>
            </a:r>
            <a:r>
              <a:rPr lang="id-ID" dirty="0" smtClean="0"/>
              <a:t>-predikat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28596" y="2786058"/>
            <a:ext cx="822960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id-ID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id-ID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Operasi Gabungan (Union)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id-ID" sz="2000" dirty="0" smtClean="0">
                <a:latin typeface="+mn-lt"/>
              </a:rPr>
              <a:t>Sering disebut sebagai operator OR, untuk gabungan himpunan fuzzy A dan B dinyatakan sebagai A U B. Dalam sistem logika fuzzy, operasi gabungan disebut sebagai Max, ditulis dalam persamaan :</a:t>
            </a:r>
          </a:p>
          <a:p>
            <a:pPr lvl="0">
              <a:spcBef>
                <a:spcPct val="20000"/>
              </a:spcBef>
            </a:pPr>
            <a:r>
              <a:rPr kumimoji="0" lang="id-ID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μ</a:t>
            </a:r>
            <a:r>
              <a:rPr kumimoji="0" lang="id-ID" sz="2000" b="0" i="0" u="none" strike="noStrike" kern="120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AUB</a:t>
            </a:r>
            <a:r>
              <a:rPr kumimoji="0" lang="id-ID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(x) = max</a:t>
            </a:r>
            <a:r>
              <a:rPr kumimoji="0" lang="id-ID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{</a:t>
            </a:r>
            <a:r>
              <a:rPr lang="id-ID" sz="2000" dirty="0" smtClean="0"/>
              <a:t>μ</a:t>
            </a:r>
            <a:r>
              <a:rPr lang="id-ID" sz="2000" baseline="-25000" dirty="0" smtClean="0"/>
              <a:t>A</a:t>
            </a:r>
            <a:r>
              <a:rPr lang="id-ID" sz="2000" dirty="0" smtClean="0"/>
              <a:t>(x), μ</a:t>
            </a:r>
            <a:r>
              <a:rPr lang="id-ID" sz="2000" baseline="-25000" dirty="0" smtClean="0"/>
              <a:t>B</a:t>
            </a:r>
            <a:r>
              <a:rPr lang="id-ID" sz="2000" dirty="0" smtClean="0"/>
              <a:t>(x)}</a:t>
            </a:r>
          </a:p>
          <a:p>
            <a:pPr lvl="0">
              <a:spcBef>
                <a:spcPct val="20000"/>
              </a:spcBef>
            </a:pPr>
            <a:r>
              <a:rPr kumimoji="0" lang="id-ID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Contoh</a:t>
            </a:r>
            <a:r>
              <a:rPr kumimoji="0" lang="id-ID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:</a:t>
            </a:r>
          </a:p>
          <a:p>
            <a:pPr lvl="0">
              <a:spcBef>
                <a:spcPct val="20000"/>
              </a:spcBef>
            </a:pPr>
            <a:r>
              <a:rPr lang="id-ID" sz="2000" baseline="0" dirty="0" smtClean="0">
                <a:latin typeface="+mn-lt"/>
              </a:rPr>
              <a:t>Misalkan</a:t>
            </a:r>
            <a:r>
              <a:rPr lang="id-ID" sz="2000" dirty="0" smtClean="0">
                <a:latin typeface="+mn-lt"/>
              </a:rPr>
              <a:t> nilai keanggotaan temperatur 45◦C pada himpunan PANAS adalah 0,6 dan nilai keanggotaan 50 pcs/hari pada himpunan produksi NAIK adalah 0,3, maka </a:t>
            </a:r>
            <a:r>
              <a:rPr lang="el-GR" sz="2000" dirty="0" smtClean="0"/>
              <a:t>α</a:t>
            </a:r>
            <a:r>
              <a:rPr lang="id-ID" sz="2000" dirty="0" smtClean="0"/>
              <a:t>-predikat </a:t>
            </a:r>
            <a:r>
              <a:rPr lang="id-ID" sz="2000" dirty="0" smtClean="0">
                <a:latin typeface="+mn-lt"/>
              </a:rPr>
              <a:t>untuk temperatur PANAS OR produksi NAIK adalah :</a:t>
            </a:r>
          </a:p>
          <a:p>
            <a:pPr lvl="0">
              <a:spcBef>
                <a:spcPct val="20000"/>
              </a:spcBef>
            </a:pPr>
            <a:endParaRPr kumimoji="0" lang="id-ID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0034" y="6072206"/>
            <a:ext cx="67052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dirty="0" smtClean="0"/>
              <a:t>μ</a:t>
            </a:r>
            <a:r>
              <a:rPr lang="id-ID" baseline="-25000" dirty="0" smtClean="0"/>
              <a:t>PANAS</a:t>
            </a:r>
            <a:r>
              <a:rPr lang="id-ID" dirty="0" smtClean="0"/>
              <a:t> </a:t>
            </a:r>
            <a:r>
              <a:rPr lang="id-ID" baseline="-25000" dirty="0" smtClean="0"/>
              <a:t>U NAIK </a:t>
            </a:r>
            <a:r>
              <a:rPr lang="id-ID" dirty="0" smtClean="0"/>
              <a:t>= Max {μ</a:t>
            </a:r>
            <a:r>
              <a:rPr lang="id-ID" baseline="-25000" dirty="0" smtClean="0"/>
              <a:t>PANAS</a:t>
            </a:r>
            <a:r>
              <a:rPr lang="id-ID" dirty="0" smtClean="0"/>
              <a:t>(45), μ</a:t>
            </a:r>
            <a:r>
              <a:rPr lang="id-ID" baseline="-25000" dirty="0" smtClean="0"/>
              <a:t>NAIK</a:t>
            </a:r>
            <a:r>
              <a:rPr lang="id-ID" dirty="0" smtClean="0"/>
              <a:t>(50)] = Max {0,6 , 0,3} = 0,6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 algn="just"/>
            <a:r>
              <a:rPr lang="id-ID" sz="2800" dirty="0" smtClean="0"/>
              <a:t>Mengapa menggunakan logika fuzzy ?</a:t>
            </a:r>
          </a:p>
          <a:p>
            <a:pPr marL="811213" lvl="1" indent="-354013" algn="just">
              <a:buFont typeface="Wingdings" pitchFamily="2" charset="2"/>
              <a:buChar char="q"/>
            </a:pPr>
            <a:r>
              <a:rPr lang="id-ID" sz="2800" dirty="0" smtClean="0"/>
              <a:t>Mudah dimengerti</a:t>
            </a:r>
          </a:p>
          <a:p>
            <a:pPr marL="811213" lvl="1" indent="-354013" algn="just">
              <a:buFont typeface="Wingdings" pitchFamily="2" charset="2"/>
              <a:buChar char="q"/>
            </a:pPr>
            <a:r>
              <a:rPr lang="id-ID" sz="2800" dirty="0" smtClean="0"/>
              <a:t>Memiliki toleransi terhadap data-data yang tidak tepat</a:t>
            </a:r>
          </a:p>
          <a:p>
            <a:pPr marL="811213" lvl="1" indent="-354013" algn="just">
              <a:buFont typeface="Wingdings" pitchFamily="2" charset="2"/>
              <a:buChar char="q"/>
            </a:pPr>
            <a:r>
              <a:rPr lang="id-ID" sz="2800" dirty="0" smtClean="0"/>
              <a:t>Mampu memodelkan fungsi-fungsi non-liniear yang sangat kompleks</a:t>
            </a:r>
          </a:p>
          <a:p>
            <a:pPr marL="811213" lvl="1" indent="-354013" algn="just">
              <a:buFont typeface="Wingdings" pitchFamily="2" charset="2"/>
              <a:buChar char="q"/>
            </a:pPr>
            <a:r>
              <a:rPr lang="id-ID" sz="2800" dirty="0" smtClean="0"/>
              <a:t>Dapat membangun dan mengaplikasikan pengalaman-pengalaman para pakar secara langsung tanpa harus melalui proses pelatihan</a:t>
            </a:r>
          </a:p>
          <a:p>
            <a:pPr marL="811213" lvl="1" indent="-354013" algn="just">
              <a:buFont typeface="Wingdings" pitchFamily="2" charset="2"/>
              <a:buChar char="q"/>
            </a:pPr>
            <a:r>
              <a:rPr lang="id-ID" sz="2800" dirty="0" smtClean="0"/>
              <a:t>Dapat bekerja sama dengan teknik-teknik kendali secara konvensional</a:t>
            </a:r>
          </a:p>
          <a:p>
            <a:pPr marL="811213" lvl="1" indent="-354013" algn="just">
              <a:buFont typeface="Wingdings" pitchFamily="2" charset="2"/>
              <a:buChar char="q"/>
            </a:pPr>
            <a:r>
              <a:rPr lang="id-ID" sz="2800" dirty="0" smtClean="0"/>
              <a:t>Didasarkan pada bahasa alami</a:t>
            </a:r>
            <a:endParaRPr lang="id-ID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929354"/>
          </a:xfrm>
        </p:spPr>
        <p:txBody>
          <a:bodyPr/>
          <a:lstStyle/>
          <a:p>
            <a:pPr marL="457200" indent="-457200">
              <a:buFont typeface="+mj-lt"/>
              <a:buAutoNum type="arabicParenR" startAt="2"/>
            </a:pPr>
            <a:r>
              <a:rPr lang="id-ID" dirty="0" smtClean="0"/>
              <a:t> </a:t>
            </a:r>
            <a:r>
              <a:rPr lang="id-ID" b="1" dirty="0" smtClean="0"/>
              <a:t>Operator Irisan (Intersection)</a:t>
            </a:r>
          </a:p>
          <a:p>
            <a:pPr marL="0" indent="0">
              <a:buNone/>
            </a:pPr>
            <a:r>
              <a:rPr lang="id-ID" dirty="0" smtClean="0"/>
              <a:t>Disebut sebagai operator AND, irisan himpunan fuzzy A dan B dinyatakan sebagai A ∩ B. Dalam sistem logika Fuzzy, operasi irisan disebut sebagai Min, ditulis dengan persamaan :</a:t>
            </a:r>
          </a:p>
          <a:p>
            <a:pPr marL="0" indent="0">
              <a:buNone/>
            </a:pPr>
            <a:r>
              <a:rPr lang="id-ID" dirty="0" smtClean="0"/>
              <a:t>μ</a:t>
            </a:r>
            <a:r>
              <a:rPr lang="id-ID" baseline="-25000" dirty="0" smtClean="0"/>
              <a:t>A∩B</a:t>
            </a:r>
            <a:r>
              <a:rPr lang="id-ID" dirty="0" smtClean="0"/>
              <a:t>(x) = Min {μ</a:t>
            </a:r>
            <a:r>
              <a:rPr lang="id-ID" baseline="-25000" dirty="0" smtClean="0"/>
              <a:t>A</a:t>
            </a:r>
            <a:r>
              <a:rPr lang="id-ID" dirty="0" smtClean="0"/>
              <a:t>(x), μ</a:t>
            </a:r>
            <a:r>
              <a:rPr lang="id-ID" baseline="-25000" dirty="0" smtClean="0"/>
              <a:t>B</a:t>
            </a:r>
            <a:r>
              <a:rPr lang="id-ID" dirty="0" smtClean="0"/>
              <a:t>(x)}</a:t>
            </a:r>
          </a:p>
          <a:p>
            <a:pPr marL="0" indent="0">
              <a:buNone/>
            </a:pPr>
            <a:endParaRPr lang="id-ID" dirty="0" smtClean="0"/>
          </a:p>
          <a:p>
            <a:pPr marL="457200" indent="-457200">
              <a:buFont typeface="+mj-lt"/>
              <a:buAutoNum type="arabicParenR" startAt="3"/>
            </a:pPr>
            <a:r>
              <a:rPr lang="id-ID" b="1" dirty="0" smtClean="0"/>
              <a:t>Operator Komplemen (Complement)</a:t>
            </a:r>
          </a:p>
          <a:p>
            <a:pPr marL="0" indent="0">
              <a:buNone/>
            </a:pPr>
            <a:r>
              <a:rPr lang="id-ID" dirty="0" smtClean="0"/>
              <a:t>Bila himpunan fuzzy A pada himpunan universal X mempunyai fungsi keanggotaan </a:t>
            </a:r>
            <a:r>
              <a:rPr lang="el-GR" dirty="0" smtClean="0"/>
              <a:t>μ</a:t>
            </a:r>
            <a:r>
              <a:rPr lang="id-ID" baseline="-25000" dirty="0" smtClean="0"/>
              <a:t>A</a:t>
            </a:r>
            <a:r>
              <a:rPr lang="id-ID" dirty="0" smtClean="0"/>
              <a:t>(x) maka komplemen dari himpunan fuzzy A (sering disebut NOT) adalah himpunan Fuzzy Ac dengan persamaan :</a:t>
            </a:r>
          </a:p>
          <a:p>
            <a:pPr marL="457200" indent="-457200">
              <a:buNone/>
            </a:pPr>
            <a:r>
              <a:rPr lang="id-ID" dirty="0" smtClean="0"/>
              <a:t>μ</a:t>
            </a:r>
            <a:r>
              <a:rPr lang="id-ID" baseline="-25000" dirty="0" smtClean="0"/>
              <a:t>A</a:t>
            </a:r>
            <a:r>
              <a:rPr lang="id-ID" dirty="0" smtClean="0"/>
              <a:t>c(x) = 1 – μ</a:t>
            </a:r>
            <a:r>
              <a:rPr lang="id-ID" baseline="-25000" dirty="0" smtClean="0"/>
              <a:t>A</a:t>
            </a:r>
            <a:r>
              <a:rPr lang="id-ID" dirty="0" smtClean="0"/>
              <a:t>(x)</a:t>
            </a:r>
          </a:p>
          <a:p>
            <a:pPr marL="457200" indent="-457200">
              <a:buNone/>
            </a:pPr>
            <a:r>
              <a:rPr lang="id-ID" dirty="0" smtClean="0"/>
              <a:t>Contoh :</a:t>
            </a:r>
          </a:p>
          <a:p>
            <a:pPr marL="457200" indent="-457200">
              <a:buNone/>
            </a:pPr>
            <a:r>
              <a:rPr lang="id-ID" dirty="0" smtClean="0"/>
              <a:t>Misalkan nilai keanggotaan temperatur 45◦c pada himpunan PANAS adalah 0,6, maka </a:t>
            </a:r>
            <a:r>
              <a:rPr lang="el-GR" dirty="0" smtClean="0"/>
              <a:t>α</a:t>
            </a:r>
            <a:r>
              <a:rPr lang="id-ID" dirty="0" smtClean="0"/>
              <a:t>-predikat untuk temperatur TIDAK PANAS adalah :</a:t>
            </a:r>
          </a:p>
          <a:p>
            <a:pPr marL="457200" indent="-457200">
              <a:buNone/>
            </a:pPr>
            <a:r>
              <a:rPr lang="id-ID" dirty="0" smtClean="0"/>
              <a:t>μ</a:t>
            </a:r>
            <a:r>
              <a:rPr lang="id-ID" baseline="-25000" dirty="0" smtClean="0"/>
              <a:t>TIDAK_PANAS</a:t>
            </a:r>
            <a:r>
              <a:rPr lang="id-ID" dirty="0" smtClean="0"/>
              <a:t>[45] = 1 – 0,6 = 0,4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PENALARAN MONOTON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28733"/>
          </a:xfrm>
        </p:spPr>
        <p:txBody>
          <a:bodyPr/>
          <a:lstStyle/>
          <a:p>
            <a:r>
              <a:rPr lang="id-ID" dirty="0" smtClean="0"/>
              <a:t>Penalaran monoton digunakan untuk merelasikan himpunan fuzzy A pada variabel x dan himpunan fuzzy B pada variabel y dengan cara membuat implikasi berikut :</a:t>
            </a:r>
          </a:p>
          <a:p>
            <a:pPr>
              <a:buNone/>
            </a:pPr>
            <a:r>
              <a:rPr lang="id-ID" dirty="0" smtClean="0"/>
              <a:t>	IF x = A THEN y = B</a:t>
            </a:r>
          </a:p>
          <a:p>
            <a:pPr>
              <a:buNone/>
            </a:pPr>
            <a:r>
              <a:rPr lang="id-ID" dirty="0" smtClean="0"/>
              <a:t>Contoh :</a:t>
            </a:r>
          </a:p>
          <a:p>
            <a:pPr marL="0" indent="0">
              <a:buNone/>
            </a:pPr>
            <a:r>
              <a:rPr lang="id-ID" dirty="0" smtClean="0"/>
              <a:t>Diketahui 2 himpunan fuzzy TINGGI (tinggi badan orang jogja) dan BERAT(berat badan ideal orang jogja) seperti dalam grafik berikut :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357158" y="4214818"/>
            <a:ext cx="7584946" cy="2083844"/>
            <a:chOff x="357158" y="4214818"/>
            <a:chExt cx="7584946" cy="2083844"/>
          </a:xfrm>
        </p:grpSpPr>
        <p:cxnSp>
          <p:nvCxnSpPr>
            <p:cNvPr id="5" name="Straight Arrow Connector 4"/>
            <p:cNvCxnSpPr/>
            <p:nvPr/>
          </p:nvCxnSpPr>
          <p:spPr>
            <a:xfrm rot="5400000" flipH="1" flipV="1">
              <a:off x="71406" y="5071280"/>
              <a:ext cx="1714512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>
              <a:off x="928662" y="5928536"/>
              <a:ext cx="321471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V="1">
              <a:off x="928662" y="4428338"/>
              <a:ext cx="2428892" cy="15001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2607455" y="5178437"/>
              <a:ext cx="1500198" cy="1588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0800000">
              <a:off x="928662" y="4428338"/>
              <a:ext cx="2428892" cy="1588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 14"/>
            <p:cNvSpPr/>
            <p:nvPr/>
          </p:nvSpPr>
          <p:spPr>
            <a:xfrm>
              <a:off x="5397910" y="4620059"/>
              <a:ext cx="2271251" cy="1344562"/>
            </a:xfrm>
            <a:custGeom>
              <a:avLst/>
              <a:gdLst>
                <a:gd name="connsiteX0" fmla="*/ 0 w 2271251"/>
                <a:gd name="connsiteY0" fmla="*/ 1283110 h 1344562"/>
                <a:gd name="connsiteX1" fmla="*/ 604684 w 2271251"/>
                <a:gd name="connsiteY1" fmla="*/ 1283110 h 1344562"/>
                <a:gd name="connsiteX2" fmla="*/ 648929 w 2271251"/>
                <a:gd name="connsiteY2" fmla="*/ 1283110 h 1344562"/>
                <a:gd name="connsiteX3" fmla="*/ 693174 w 2271251"/>
                <a:gd name="connsiteY3" fmla="*/ 914400 h 1344562"/>
                <a:gd name="connsiteX4" fmla="*/ 1312606 w 2271251"/>
                <a:gd name="connsiteY4" fmla="*/ 147484 h 1344562"/>
                <a:gd name="connsiteX5" fmla="*/ 2271251 w 2271251"/>
                <a:gd name="connsiteY5" fmla="*/ 29497 h 134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1251" h="1344562">
                  <a:moveTo>
                    <a:pt x="0" y="1283110"/>
                  </a:moveTo>
                  <a:lnTo>
                    <a:pt x="604684" y="1283110"/>
                  </a:lnTo>
                  <a:cubicBezTo>
                    <a:pt x="712839" y="1283110"/>
                    <a:pt x="634181" y="1344562"/>
                    <a:pt x="648929" y="1283110"/>
                  </a:cubicBezTo>
                  <a:cubicBezTo>
                    <a:pt x="663677" y="1221658"/>
                    <a:pt x="582561" y="1103671"/>
                    <a:pt x="693174" y="914400"/>
                  </a:cubicBezTo>
                  <a:cubicBezTo>
                    <a:pt x="803787" y="725129"/>
                    <a:pt x="1049593" y="294968"/>
                    <a:pt x="1312606" y="147484"/>
                  </a:cubicBezTo>
                  <a:cubicBezTo>
                    <a:pt x="1575619" y="0"/>
                    <a:pt x="1923435" y="14748"/>
                    <a:pt x="2271251" y="29497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V="1">
              <a:off x="5143504" y="5857098"/>
              <a:ext cx="2786082" cy="7143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5400000" flipH="1" flipV="1">
              <a:off x="4321967" y="5106999"/>
              <a:ext cx="164307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stCxn id="15" idx="5"/>
            </p:cNvCxnSpPr>
            <p:nvPr/>
          </p:nvCxnSpPr>
          <p:spPr>
            <a:xfrm flipH="1" flipV="1">
              <a:off x="5143504" y="4642652"/>
              <a:ext cx="2525657" cy="6904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7143768" y="5285594"/>
              <a:ext cx="1143008" cy="1588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857224" y="5929330"/>
              <a:ext cx="569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155</a:t>
              </a:r>
              <a:endParaRPr lang="id-ID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143240" y="5929330"/>
              <a:ext cx="569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175</a:t>
              </a:r>
              <a:endParaRPr lang="id-ID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715008" y="5917188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50</a:t>
              </a:r>
              <a:endParaRPr lang="id-ID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500958" y="5857892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dirty="0" smtClean="0"/>
                <a:t>70</a:t>
              </a:r>
              <a:endParaRPr lang="id-ID" dirty="0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57158" y="4857760"/>
              <a:ext cx="5613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dirty="0" smtClean="0"/>
                <a:t>μ[x]</a:t>
              </a:r>
              <a:endParaRPr lang="id-ID" dirty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572000" y="4857760"/>
              <a:ext cx="5613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dirty="0" smtClean="0"/>
                <a:t>μ[y]</a:t>
              </a:r>
              <a:endParaRPr lang="id-ID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2928958"/>
          </a:xfrm>
        </p:spPr>
        <p:txBody>
          <a:bodyPr/>
          <a:lstStyle/>
          <a:p>
            <a:r>
              <a:rPr lang="id-ID" dirty="0" smtClean="0"/>
              <a:t>Relasi antara kedua himpunan tersebut diekspresikan dengan aturan tunggal sbb :</a:t>
            </a:r>
          </a:p>
          <a:p>
            <a:pPr lvl="1">
              <a:buNone/>
            </a:pPr>
            <a:r>
              <a:rPr lang="id-ID" dirty="0" smtClean="0"/>
              <a:t>IF TinggiBadan=TINGGI THEN BeratBadan=BERAT_IDEAL</a:t>
            </a:r>
          </a:p>
          <a:p>
            <a:pPr lvl="1">
              <a:buNone/>
            </a:pPr>
            <a:endParaRPr lang="id-ID" dirty="0" smtClean="0"/>
          </a:p>
          <a:p>
            <a:pPr lvl="1">
              <a:buNone/>
            </a:pPr>
            <a:r>
              <a:rPr lang="id-ID" dirty="0" smtClean="0"/>
              <a:t>Maka :</a:t>
            </a:r>
          </a:p>
          <a:p>
            <a:pPr marL="442913" lvl="1" indent="14288">
              <a:buNone/>
            </a:pPr>
            <a:r>
              <a:rPr lang="id-ID" dirty="0" smtClean="0"/>
              <a:t>Jika Riko mempunyai tinggi badan 168 cm dengan berat badan 55 kg, apakah Riko termasuk orang yang mempunyai berat badan ideal, kurus, atau gemuk ?</a:t>
            </a:r>
            <a:endParaRPr lang="id-ID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71472" y="3571876"/>
            <a:ext cx="822960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id-ID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Hitung</a:t>
            </a:r>
            <a:r>
              <a:rPr kumimoji="0" lang="id-ID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bagian IF, yaitu derajat tinggi badan :</a:t>
            </a:r>
          </a:p>
          <a:p>
            <a:pPr marL="800100" lvl="1" indent="-342900">
              <a:spcBef>
                <a:spcPct val="20000"/>
              </a:spcBef>
            </a:pPr>
            <a:r>
              <a:rPr lang="id-ID" sz="2000" baseline="0" dirty="0" smtClean="0">
                <a:latin typeface="+mn-lt"/>
              </a:rPr>
              <a:t>Derajat</a:t>
            </a:r>
            <a:r>
              <a:rPr lang="id-ID" sz="2000" dirty="0" smtClean="0">
                <a:latin typeface="+mn-lt"/>
              </a:rPr>
              <a:t> Tinggi[168] = (168-155) / (175 – 155)</a:t>
            </a:r>
          </a:p>
          <a:p>
            <a:pPr marL="800100" lvl="1" indent="-342900">
              <a:spcBef>
                <a:spcPct val="20000"/>
              </a:spcBef>
            </a:pPr>
            <a:r>
              <a:rPr kumimoji="0" lang="id-ID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</a:t>
            </a:r>
            <a:r>
              <a:rPr kumimoji="0" lang="id-ID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= 0,65</a:t>
            </a:r>
            <a:endParaRPr lang="id-ID" sz="2000" dirty="0" smtClean="0">
              <a:latin typeface="+mn-lt"/>
            </a:endParaRPr>
          </a:p>
          <a:p>
            <a:pPr marL="0" lvl="1">
              <a:spcBef>
                <a:spcPct val="20000"/>
              </a:spcBef>
              <a:buFont typeface="Wingdings" pitchFamily="2" charset="2"/>
              <a:buChar char="§"/>
            </a:pPr>
            <a:r>
              <a:rPr lang="id-ID" sz="2000" dirty="0" smtClean="0">
                <a:latin typeface="+mn-lt"/>
              </a:rPr>
              <a:t>    Hitung bagian THEN, yaitu nilai berat [0,65] :</a:t>
            </a:r>
          </a:p>
          <a:p>
            <a:pPr marL="457200" lvl="2">
              <a:spcBef>
                <a:spcPct val="20000"/>
              </a:spcBef>
            </a:pPr>
            <a:r>
              <a:rPr lang="id-ID" sz="2000" dirty="0" smtClean="0">
                <a:latin typeface="+mn-lt"/>
              </a:rPr>
              <a:t>1-2[(70-y)/(70-50)]</a:t>
            </a:r>
            <a:r>
              <a:rPr lang="id-ID" sz="2000" baseline="30000" dirty="0" smtClean="0">
                <a:latin typeface="+mn-lt"/>
              </a:rPr>
              <a:t>2</a:t>
            </a:r>
            <a:r>
              <a:rPr lang="id-ID" sz="2000" dirty="0" smtClean="0">
                <a:latin typeface="+mn-lt"/>
              </a:rPr>
              <a:t> = 0,65</a:t>
            </a:r>
          </a:p>
          <a:p>
            <a:pPr marL="457200" lvl="2">
              <a:spcBef>
                <a:spcPct val="20000"/>
              </a:spcBef>
            </a:pPr>
            <a:r>
              <a:rPr lang="id-ID" sz="2000" dirty="0" smtClean="0">
                <a:latin typeface="+mn-lt"/>
              </a:rPr>
              <a:t>2(70-y)</a:t>
            </a:r>
            <a:r>
              <a:rPr lang="id-ID" sz="2000" baseline="30000" dirty="0" smtClean="0">
                <a:latin typeface="+mn-lt"/>
              </a:rPr>
              <a:t>2</a:t>
            </a:r>
            <a:r>
              <a:rPr lang="id-ID" sz="2000" dirty="0" smtClean="0">
                <a:latin typeface="+mn-lt"/>
              </a:rPr>
              <a:t>/400 = </a:t>
            </a:r>
            <a:r>
              <a:rPr lang="id-ID" sz="2000" dirty="0" smtClean="0">
                <a:latin typeface="+mn-lt"/>
              </a:rPr>
              <a:t>0,35</a:t>
            </a:r>
            <a:endParaRPr lang="id-ID" sz="2000" dirty="0" smtClean="0">
              <a:latin typeface="+mn-lt"/>
            </a:endParaRPr>
          </a:p>
          <a:p>
            <a:pPr marL="457200" lvl="2">
              <a:spcBef>
                <a:spcPct val="20000"/>
              </a:spcBef>
            </a:pPr>
            <a:r>
              <a:rPr lang="id-ID" sz="2000" dirty="0" smtClean="0">
                <a:latin typeface="+mn-lt"/>
              </a:rPr>
              <a:t>(70-y)</a:t>
            </a:r>
            <a:r>
              <a:rPr lang="id-ID" sz="2000" baseline="30000" dirty="0" smtClean="0">
                <a:latin typeface="+mn-lt"/>
              </a:rPr>
              <a:t>2</a:t>
            </a:r>
            <a:r>
              <a:rPr lang="id-ID" sz="2000" dirty="0" smtClean="0">
                <a:latin typeface="+mn-lt"/>
              </a:rPr>
              <a:t> = 70</a:t>
            </a:r>
          </a:p>
          <a:p>
            <a:pPr marL="457200" lvl="2">
              <a:spcBef>
                <a:spcPct val="20000"/>
              </a:spcBef>
            </a:pPr>
            <a:r>
              <a:rPr lang="id-ID" sz="2000" dirty="0" smtClean="0">
                <a:latin typeface="+mn-lt"/>
              </a:rPr>
              <a:t>Y = 61,634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72066" y="5429264"/>
            <a:ext cx="33890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200" b="1" dirty="0" smtClean="0"/>
              <a:t>RIKO = KURUS !</a:t>
            </a:r>
            <a:endParaRPr lang="id-ID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Belajar Mandiri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Metode Tsukamoto</a:t>
            </a:r>
          </a:p>
          <a:p>
            <a:r>
              <a:rPr lang="id-ID" dirty="0" smtClean="0"/>
              <a:t>Metode Mamdani</a:t>
            </a:r>
          </a:p>
          <a:p>
            <a:r>
              <a:rPr lang="id-ID" dirty="0" smtClean="0"/>
              <a:t>Metode Sugeno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Terima Kasih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8229600" cy="2895600"/>
          </a:xfrm>
        </p:spPr>
        <p:txBody>
          <a:bodyPr/>
          <a:lstStyle/>
          <a:p>
            <a:pPr algn="ctr"/>
            <a:r>
              <a:rPr lang="en-US" sz="3200" dirty="0" smtClean="0"/>
              <a:t>HIMPUNAN </a:t>
            </a:r>
            <a:r>
              <a:rPr lang="id-ID" sz="3200" dirty="0" smtClean="0"/>
              <a:t>TRADISIONAL</a:t>
            </a:r>
            <a:r>
              <a:rPr lang="en-US" sz="3200" dirty="0" smtClean="0"/>
              <a:t> </a:t>
            </a:r>
            <a:br>
              <a:rPr lang="en-US" sz="3200" dirty="0" smtClean="0"/>
            </a:br>
            <a:r>
              <a:rPr lang="en-US" sz="3200" dirty="0" smtClean="0"/>
              <a:t>VS </a:t>
            </a:r>
            <a:br>
              <a:rPr lang="en-US" sz="3200" dirty="0" smtClean="0"/>
            </a:br>
            <a:r>
              <a:rPr lang="en-US" sz="3200" dirty="0" smtClean="0"/>
              <a:t>HIMPUNAN FUZZY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HIMPUNAN CRISP</a:t>
            </a:r>
            <a:endParaRPr lang="en-US" dirty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49838"/>
          </a:xfrm>
        </p:spPr>
        <p:txBody>
          <a:bodyPr/>
          <a:lstStyle/>
          <a:p>
            <a:pPr eaLnBrk="1" hangingPunct="1"/>
            <a:r>
              <a:rPr lang="en-US" sz="3200" dirty="0" err="1" smtClean="0"/>
              <a:t>Himpunan</a:t>
            </a:r>
            <a:r>
              <a:rPr lang="en-US" sz="3200" dirty="0" smtClean="0"/>
              <a:t> </a:t>
            </a:r>
            <a:r>
              <a:rPr lang="en-US" sz="3200" dirty="0" err="1" smtClean="0"/>
              <a:t>disimbolkan</a:t>
            </a:r>
            <a:r>
              <a:rPr lang="en-US" sz="3200" dirty="0" smtClean="0"/>
              <a:t> </a:t>
            </a:r>
            <a:r>
              <a:rPr lang="en-US" sz="3200" dirty="0" err="1" smtClean="0"/>
              <a:t>dengan</a:t>
            </a:r>
            <a:r>
              <a:rPr lang="en-US" sz="3200" dirty="0" smtClean="0"/>
              <a:t> </a:t>
            </a:r>
            <a:r>
              <a:rPr lang="en-US" sz="3200" dirty="0" err="1" smtClean="0"/>
              <a:t>huruf</a:t>
            </a:r>
            <a:r>
              <a:rPr lang="en-US" sz="3200" dirty="0" smtClean="0"/>
              <a:t> </a:t>
            </a:r>
            <a:r>
              <a:rPr lang="en-US" sz="3200" dirty="0" err="1" smtClean="0"/>
              <a:t>Besar</a:t>
            </a:r>
            <a:r>
              <a:rPr lang="en-US" sz="3200" dirty="0" smtClean="0"/>
              <a:t> (A, B, C, </a:t>
            </a:r>
            <a:r>
              <a:rPr lang="en-US" sz="3200" dirty="0" err="1" smtClean="0"/>
              <a:t>dll</a:t>
            </a:r>
            <a:r>
              <a:rPr lang="en-US" sz="3200" dirty="0" smtClean="0"/>
              <a:t>)</a:t>
            </a:r>
          </a:p>
          <a:p>
            <a:pPr eaLnBrk="1" hangingPunct="1"/>
            <a:r>
              <a:rPr lang="en-US" sz="3200" dirty="0" err="1" smtClean="0"/>
              <a:t>Anggota</a:t>
            </a:r>
            <a:r>
              <a:rPr lang="en-US" sz="3200" dirty="0" smtClean="0"/>
              <a:t> </a:t>
            </a:r>
            <a:r>
              <a:rPr lang="en-US" sz="3200" dirty="0" err="1" smtClean="0"/>
              <a:t>himpunan</a:t>
            </a:r>
            <a:r>
              <a:rPr lang="en-US" sz="3200" dirty="0" smtClean="0"/>
              <a:t> </a:t>
            </a:r>
            <a:r>
              <a:rPr lang="en-US" sz="3200" dirty="0" err="1" smtClean="0"/>
              <a:t>disimbolkan</a:t>
            </a:r>
            <a:r>
              <a:rPr lang="en-US" sz="3200" dirty="0" smtClean="0"/>
              <a:t> </a:t>
            </a:r>
            <a:r>
              <a:rPr lang="en-US" sz="3200" dirty="0" err="1" smtClean="0"/>
              <a:t>dengan</a:t>
            </a:r>
            <a:r>
              <a:rPr lang="en-US" sz="3200" dirty="0" smtClean="0"/>
              <a:t> </a:t>
            </a:r>
            <a:r>
              <a:rPr lang="en-US" sz="3200" dirty="0" err="1" smtClean="0"/>
              <a:t>huruf</a:t>
            </a:r>
            <a:r>
              <a:rPr lang="en-US" sz="3200" dirty="0" smtClean="0"/>
              <a:t> </a:t>
            </a:r>
            <a:r>
              <a:rPr lang="en-US" sz="3200" dirty="0" err="1" smtClean="0"/>
              <a:t>kecil</a:t>
            </a:r>
            <a:r>
              <a:rPr lang="en-US" sz="3200" dirty="0" smtClean="0"/>
              <a:t> (a, b, c, d,..)</a:t>
            </a:r>
          </a:p>
          <a:p>
            <a:pPr eaLnBrk="1" hangingPunct="1"/>
            <a:r>
              <a:rPr lang="en-US" sz="3200" dirty="0" err="1" smtClean="0"/>
              <a:t>Hanya</a:t>
            </a:r>
            <a:r>
              <a:rPr lang="en-US" sz="3200" dirty="0" smtClean="0"/>
              <a:t> </a:t>
            </a:r>
            <a:r>
              <a:rPr lang="en-US" sz="3200" dirty="0" err="1" smtClean="0"/>
              <a:t>ada</a:t>
            </a:r>
            <a:r>
              <a:rPr lang="en-US" sz="3200" dirty="0" smtClean="0"/>
              <a:t> 2 </a:t>
            </a:r>
            <a:r>
              <a:rPr lang="en-US" sz="3200" dirty="0" err="1" smtClean="0"/>
              <a:t>nilai</a:t>
            </a:r>
            <a:r>
              <a:rPr lang="en-US" sz="3200" dirty="0" smtClean="0"/>
              <a:t> </a:t>
            </a:r>
            <a:r>
              <a:rPr lang="en-US" sz="3200" dirty="0" err="1" smtClean="0"/>
              <a:t>keanggotaan</a:t>
            </a:r>
            <a:r>
              <a:rPr lang="en-US" sz="3200" dirty="0" smtClean="0"/>
              <a:t> </a:t>
            </a:r>
            <a:r>
              <a:rPr lang="en-US" sz="3200" dirty="0" err="1" smtClean="0"/>
              <a:t>yaitu</a:t>
            </a:r>
            <a:r>
              <a:rPr lang="en-US" sz="3200" dirty="0" smtClean="0"/>
              <a:t> 0 (</a:t>
            </a:r>
            <a:r>
              <a:rPr lang="en-US" sz="3200" dirty="0" err="1" smtClean="0"/>
              <a:t>bukan</a:t>
            </a:r>
            <a:r>
              <a:rPr lang="en-US" sz="3200" dirty="0" smtClean="0"/>
              <a:t> </a:t>
            </a:r>
            <a:r>
              <a:rPr lang="en-US" sz="3200" dirty="0" err="1" smtClean="0"/>
              <a:t>anggota</a:t>
            </a:r>
            <a:r>
              <a:rPr lang="en-US" sz="3200" dirty="0" smtClean="0"/>
              <a:t>) </a:t>
            </a:r>
            <a:r>
              <a:rPr lang="en-US" sz="3200" dirty="0" err="1" smtClean="0"/>
              <a:t>dan</a:t>
            </a:r>
            <a:r>
              <a:rPr lang="en-US" sz="3200" dirty="0" smtClean="0"/>
              <a:t> 1 (</a:t>
            </a:r>
            <a:r>
              <a:rPr lang="en-US" sz="3200" dirty="0" err="1" smtClean="0"/>
              <a:t>anggota</a:t>
            </a:r>
            <a:r>
              <a:rPr lang="en-US" sz="3200" dirty="0" smtClean="0"/>
              <a:t>)</a:t>
            </a:r>
          </a:p>
          <a:p>
            <a:pPr eaLnBrk="1" hangingPunct="1"/>
            <a:r>
              <a:rPr lang="en-US" sz="3200" dirty="0" err="1" smtClean="0"/>
              <a:t>Nilai</a:t>
            </a:r>
            <a:r>
              <a:rPr lang="en-US" sz="3200" dirty="0" smtClean="0"/>
              <a:t> </a:t>
            </a:r>
            <a:r>
              <a:rPr lang="en-US" sz="3200" dirty="0" err="1" smtClean="0"/>
              <a:t>keanggotaan</a:t>
            </a:r>
            <a:r>
              <a:rPr lang="en-US" sz="3200" dirty="0" smtClean="0"/>
              <a:t> </a:t>
            </a:r>
            <a:r>
              <a:rPr lang="en-US" sz="3200" dirty="0" err="1" smtClean="0"/>
              <a:t>suatu</a:t>
            </a:r>
            <a:r>
              <a:rPr lang="en-US" sz="3200" dirty="0" smtClean="0"/>
              <a:t> </a:t>
            </a:r>
            <a:r>
              <a:rPr lang="en-US" sz="3200" dirty="0" err="1" smtClean="0"/>
              <a:t>himpunan</a:t>
            </a:r>
            <a:r>
              <a:rPr lang="en-US" sz="3200" dirty="0" smtClean="0"/>
              <a:t> A </a:t>
            </a:r>
            <a:r>
              <a:rPr lang="en-US" sz="3200" dirty="0" err="1" smtClean="0"/>
              <a:t>dilambangkan</a:t>
            </a:r>
            <a:r>
              <a:rPr lang="en-US" sz="3200" dirty="0" smtClean="0"/>
              <a:t> </a:t>
            </a:r>
            <a:r>
              <a:rPr lang="en-US" sz="3200" dirty="0" err="1" smtClean="0"/>
              <a:t>dengan</a:t>
            </a:r>
            <a:r>
              <a:rPr lang="en-US" sz="3200" dirty="0" smtClean="0"/>
              <a:t> µ</a:t>
            </a:r>
            <a:r>
              <a:rPr lang="en-US" sz="3200" baseline="-25000" dirty="0" smtClean="0"/>
              <a:t>A</a:t>
            </a:r>
            <a:r>
              <a:rPr lang="en-US" sz="3200" dirty="0" smtClean="0"/>
              <a:t>[x] 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914400"/>
          </a:xfrm>
        </p:spPr>
        <p:txBody>
          <a:bodyPr/>
          <a:lstStyle/>
          <a:p>
            <a:pPr eaLnBrk="1" hangingPunct="1"/>
            <a:r>
              <a:rPr lang="en-US" smtClean="0"/>
              <a:t>Contoh 1 Himpunan Crisp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745038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en-US" dirty="0" err="1" smtClean="0"/>
              <a:t>Jika</a:t>
            </a:r>
            <a:r>
              <a:rPr lang="en-US" dirty="0" smtClean="0"/>
              <a:t> </a:t>
            </a:r>
            <a:r>
              <a:rPr lang="en-US" dirty="0" err="1" smtClean="0"/>
              <a:t>diketahui</a:t>
            </a:r>
            <a:r>
              <a:rPr lang="en-US" dirty="0" smtClean="0"/>
              <a:t>:</a:t>
            </a:r>
          </a:p>
          <a:p>
            <a:pPr marL="109728" indent="0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dirty="0" smtClean="0"/>
              <a:t>S= {1,2,3,4,5,6}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semesta</a:t>
            </a:r>
            <a:r>
              <a:rPr lang="en-US" dirty="0" smtClean="0"/>
              <a:t> </a:t>
            </a:r>
            <a:r>
              <a:rPr lang="en-US" dirty="0" err="1" smtClean="0"/>
              <a:t>pembicara</a:t>
            </a:r>
            <a:endParaRPr lang="en-US" dirty="0" smtClean="0"/>
          </a:p>
          <a:p>
            <a:pPr marL="109728" indent="0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dirty="0" smtClean="0"/>
              <a:t>A={1,2,3}</a:t>
            </a:r>
          </a:p>
          <a:p>
            <a:pPr marL="109728" indent="0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dirty="0" smtClean="0"/>
              <a:t>B={3,4,5}</a:t>
            </a:r>
          </a:p>
          <a:p>
            <a:pPr marL="109728" indent="0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dirty="0" err="1" smtClean="0"/>
              <a:t>Maka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dikatakan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: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keanggotaan</a:t>
            </a:r>
            <a:r>
              <a:rPr lang="en-US" dirty="0" smtClean="0"/>
              <a:t> 2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himpunan</a:t>
            </a:r>
            <a:r>
              <a:rPr lang="en-US" dirty="0" smtClean="0"/>
              <a:t> A, µ</a:t>
            </a:r>
            <a:r>
              <a:rPr lang="en-US" baseline="-25000" dirty="0" smtClean="0"/>
              <a:t>A</a:t>
            </a:r>
            <a:r>
              <a:rPr lang="en-US" dirty="0" smtClean="0"/>
              <a:t>[2]=1, </a:t>
            </a:r>
            <a:r>
              <a:rPr lang="en-US" dirty="0" err="1" smtClean="0"/>
              <a:t>karena</a:t>
            </a:r>
            <a:r>
              <a:rPr lang="en-US" dirty="0" smtClean="0"/>
              <a:t> 2 </a:t>
            </a:r>
            <a:r>
              <a:rPr lang="en-US" dirty="0" err="1" smtClean="0"/>
              <a:t>anggota</a:t>
            </a:r>
            <a:r>
              <a:rPr lang="en-US" dirty="0" smtClean="0"/>
              <a:t> </a:t>
            </a:r>
            <a:r>
              <a:rPr lang="en-US" dirty="0" err="1" smtClean="0"/>
              <a:t>himpunan</a:t>
            </a:r>
            <a:r>
              <a:rPr lang="en-US" dirty="0" smtClean="0"/>
              <a:t> A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keanggotaan</a:t>
            </a:r>
            <a:r>
              <a:rPr lang="en-US" dirty="0"/>
              <a:t> </a:t>
            </a:r>
            <a:r>
              <a:rPr lang="en-US" dirty="0" smtClean="0"/>
              <a:t>4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himpunan</a:t>
            </a:r>
            <a:r>
              <a:rPr lang="en-US" dirty="0"/>
              <a:t> A, </a:t>
            </a:r>
            <a:r>
              <a:rPr lang="en-US" dirty="0" smtClean="0"/>
              <a:t>µ</a:t>
            </a:r>
            <a:r>
              <a:rPr lang="en-US" baseline="-25000" dirty="0" smtClean="0"/>
              <a:t>A</a:t>
            </a:r>
            <a:r>
              <a:rPr lang="en-US" dirty="0" smtClean="0"/>
              <a:t>[4]=0,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smtClean="0"/>
              <a:t>4 </a:t>
            </a:r>
            <a:r>
              <a:rPr lang="en-US" dirty="0" err="1" smtClean="0"/>
              <a:t>bukan</a:t>
            </a:r>
            <a:r>
              <a:rPr lang="en-US" dirty="0" smtClean="0"/>
              <a:t> </a:t>
            </a:r>
            <a:r>
              <a:rPr lang="en-US" dirty="0" err="1" smtClean="0"/>
              <a:t>anggota</a:t>
            </a:r>
            <a:r>
              <a:rPr lang="en-US" dirty="0" smtClean="0"/>
              <a:t> </a:t>
            </a:r>
            <a:r>
              <a:rPr lang="en-US" dirty="0" err="1"/>
              <a:t>himpunan</a:t>
            </a:r>
            <a:r>
              <a:rPr lang="en-US" dirty="0"/>
              <a:t> </a:t>
            </a:r>
            <a:r>
              <a:rPr lang="en-US" dirty="0" smtClean="0"/>
              <a:t>A</a:t>
            </a:r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keanggotaan</a:t>
            </a:r>
            <a:r>
              <a:rPr lang="en-US" dirty="0"/>
              <a:t> 4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himpunan</a:t>
            </a:r>
            <a:r>
              <a:rPr lang="en-US" dirty="0"/>
              <a:t> </a:t>
            </a:r>
            <a:r>
              <a:rPr lang="id-ID" dirty="0" smtClean="0"/>
              <a:t>B</a:t>
            </a:r>
            <a:r>
              <a:rPr lang="en-US" dirty="0" smtClean="0"/>
              <a:t>, µ</a:t>
            </a:r>
            <a:r>
              <a:rPr lang="en-US" baseline="-25000" dirty="0" smtClean="0"/>
              <a:t>B</a:t>
            </a:r>
            <a:r>
              <a:rPr lang="en-US" dirty="0" smtClean="0"/>
              <a:t>[4]=1, </a:t>
            </a:r>
            <a:r>
              <a:rPr lang="en-US" dirty="0" err="1"/>
              <a:t>karena</a:t>
            </a:r>
            <a:r>
              <a:rPr lang="en-US" dirty="0"/>
              <a:t> 4 </a:t>
            </a:r>
            <a:r>
              <a:rPr lang="en-US" dirty="0" err="1" smtClean="0"/>
              <a:t>anggota</a:t>
            </a:r>
            <a:r>
              <a:rPr lang="en-US" dirty="0" smtClean="0"/>
              <a:t> </a:t>
            </a:r>
            <a:r>
              <a:rPr lang="en-US" dirty="0" err="1"/>
              <a:t>himpunan</a:t>
            </a:r>
            <a:r>
              <a:rPr lang="en-US" dirty="0"/>
              <a:t> </a:t>
            </a:r>
            <a:r>
              <a:rPr lang="en-US" dirty="0" smtClean="0"/>
              <a:t>B</a:t>
            </a:r>
            <a:endParaRPr lang="en-US" dirty="0"/>
          </a:p>
          <a:p>
            <a:pPr marL="109728" indent="0" eaLnBrk="1" fontAlgn="auto" hangingPunct="1">
              <a:spcAft>
                <a:spcPts val="0"/>
              </a:spcAft>
              <a:buClr>
                <a:schemeClr val="accent3"/>
              </a:buClr>
              <a:buFont typeface="Georgia" pitchFamily="18" charset="0"/>
              <a:buNone/>
              <a:defRPr/>
            </a:pPr>
            <a:endParaRPr lang="en-US" dirty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en-US" dirty="0" smtClean="0"/>
          </a:p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6858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Contoh</a:t>
            </a:r>
            <a:r>
              <a:rPr lang="en-US" dirty="0" smtClean="0"/>
              <a:t> 2: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21238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Clr>
                <a:schemeClr val="accent3"/>
              </a:buClr>
              <a:buFont typeface="Georgia"/>
              <a:buChar char="•"/>
              <a:defRPr/>
            </a:pPr>
            <a:r>
              <a:rPr lang="en-US" sz="3200" dirty="0" err="1" smtClean="0"/>
              <a:t>Misalkan</a:t>
            </a:r>
            <a:r>
              <a:rPr lang="en-US" sz="3200" dirty="0" smtClean="0"/>
              <a:t> </a:t>
            </a:r>
            <a:r>
              <a:rPr lang="en-US" sz="3200" dirty="0" err="1" smtClean="0"/>
              <a:t>variabel</a:t>
            </a:r>
            <a:r>
              <a:rPr lang="en-US" sz="3200" dirty="0" smtClean="0"/>
              <a:t> </a:t>
            </a:r>
            <a:r>
              <a:rPr lang="en-US" sz="3200" dirty="0" err="1" smtClean="0"/>
              <a:t>umur</a:t>
            </a:r>
            <a:r>
              <a:rPr lang="en-US" sz="3200" dirty="0" smtClean="0"/>
              <a:t> </a:t>
            </a:r>
            <a:r>
              <a:rPr lang="en-US" sz="3200" dirty="0" err="1" smtClean="0"/>
              <a:t>dibagi</a:t>
            </a:r>
            <a:r>
              <a:rPr lang="en-US" sz="3200" dirty="0" smtClean="0"/>
              <a:t> </a:t>
            </a:r>
            <a:r>
              <a:rPr lang="en-US" sz="3200" dirty="0" err="1" smtClean="0"/>
              <a:t>menjadi</a:t>
            </a:r>
            <a:r>
              <a:rPr lang="en-US" sz="3200" dirty="0" smtClean="0"/>
              <a:t> 3 </a:t>
            </a:r>
            <a:r>
              <a:rPr lang="en-US" sz="3200" dirty="0" err="1" smtClean="0"/>
              <a:t>kategori</a:t>
            </a:r>
            <a:r>
              <a:rPr lang="en-US" sz="3200" dirty="0" smtClean="0"/>
              <a:t>, </a:t>
            </a:r>
            <a:r>
              <a:rPr lang="en-US" sz="3200" dirty="0" err="1" smtClean="0"/>
              <a:t>yaitu</a:t>
            </a:r>
            <a:r>
              <a:rPr lang="en-US" sz="3200" dirty="0" smtClean="0"/>
              <a:t>:</a:t>
            </a:r>
          </a:p>
          <a:p>
            <a:pPr marL="658368" lvl="1" indent="-246888" eaLnBrk="1" fontAlgn="auto" hangingPunct="1">
              <a:spcAft>
                <a:spcPts val="0"/>
              </a:spcAft>
              <a:buFont typeface="Georgia"/>
              <a:buChar char="▫"/>
              <a:defRPr/>
            </a:pPr>
            <a:r>
              <a:rPr lang="en-US" sz="3200" dirty="0" err="1" smtClean="0"/>
              <a:t>Muda</a:t>
            </a:r>
            <a:r>
              <a:rPr lang="en-US" sz="3200" dirty="0" smtClean="0"/>
              <a:t> 		= </a:t>
            </a:r>
            <a:r>
              <a:rPr lang="en-US" sz="3200" dirty="0" err="1" smtClean="0"/>
              <a:t>umur</a:t>
            </a:r>
            <a:r>
              <a:rPr lang="en-US" sz="3200" dirty="0" smtClean="0"/>
              <a:t> &lt; 35 </a:t>
            </a:r>
            <a:r>
              <a:rPr lang="en-US" sz="3200" dirty="0" err="1" smtClean="0"/>
              <a:t>tahun</a:t>
            </a:r>
            <a:endParaRPr lang="en-US" sz="3200" dirty="0" smtClean="0"/>
          </a:p>
          <a:p>
            <a:pPr marL="658368" lvl="1" indent="-246888" eaLnBrk="1" fontAlgn="auto" hangingPunct="1">
              <a:spcAft>
                <a:spcPts val="0"/>
              </a:spcAft>
              <a:buFont typeface="Georgia"/>
              <a:buChar char="▫"/>
              <a:defRPr/>
            </a:pPr>
            <a:r>
              <a:rPr lang="en-US" sz="3200" dirty="0" err="1" smtClean="0"/>
              <a:t>Parobaya</a:t>
            </a:r>
            <a:r>
              <a:rPr lang="en-US" sz="3200" dirty="0" smtClean="0"/>
              <a:t>	= 35 ≤ </a:t>
            </a:r>
            <a:r>
              <a:rPr lang="en-US" sz="3200" dirty="0" err="1" smtClean="0"/>
              <a:t>umur</a:t>
            </a:r>
            <a:r>
              <a:rPr lang="en-US" sz="3200" dirty="0" smtClean="0"/>
              <a:t> ≤ 55 </a:t>
            </a:r>
            <a:r>
              <a:rPr lang="en-US" sz="3200" dirty="0" err="1" smtClean="0"/>
              <a:t>tahun</a:t>
            </a:r>
            <a:endParaRPr lang="en-US" sz="3200" dirty="0" smtClean="0"/>
          </a:p>
          <a:p>
            <a:pPr marL="658368" lvl="1" indent="-246888" eaLnBrk="1" fontAlgn="auto" hangingPunct="1">
              <a:spcAft>
                <a:spcPts val="0"/>
              </a:spcAft>
              <a:buFont typeface="Georgia"/>
              <a:buChar char="▫"/>
              <a:defRPr/>
            </a:pPr>
            <a:r>
              <a:rPr lang="en-US" sz="3200" dirty="0" err="1" smtClean="0"/>
              <a:t>Tua</a:t>
            </a:r>
            <a:r>
              <a:rPr lang="en-US" sz="3200" dirty="0" smtClean="0"/>
              <a:t>		= </a:t>
            </a:r>
            <a:r>
              <a:rPr lang="en-US" sz="3200" dirty="0" err="1" smtClean="0"/>
              <a:t>umur</a:t>
            </a:r>
            <a:r>
              <a:rPr lang="en-US" sz="3200" dirty="0" smtClean="0"/>
              <a:t> &gt; 55 </a:t>
            </a:r>
            <a:r>
              <a:rPr lang="en-US" sz="3200" dirty="0" err="1" smtClean="0"/>
              <a:t>tahun</a:t>
            </a:r>
            <a:endParaRPr lang="en-US" sz="3200" dirty="0" smtClean="0"/>
          </a:p>
          <a:p>
            <a:pPr marL="411480" lvl="1" indent="0" eaLnBrk="1" fontAlgn="auto" hangingPunct="1">
              <a:spcAft>
                <a:spcPts val="0"/>
              </a:spcAft>
              <a:buFont typeface="Georgia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30838"/>
          </a:xfrm>
        </p:spPr>
        <p:txBody>
          <a:bodyPr/>
          <a:lstStyle/>
          <a:p>
            <a:pPr eaLnBrk="1" hangingPunct="1"/>
            <a:r>
              <a:rPr lang="en-US" smtClean="0"/>
              <a:t>Maka nilai keanggotaan secara grafis dapat digambarkan sbb:</a:t>
            </a:r>
          </a:p>
          <a:p>
            <a:pPr eaLnBrk="1" hangingPunct="1"/>
            <a:endParaRPr lang="en-US" smtClean="0"/>
          </a:p>
        </p:txBody>
      </p:sp>
      <p:sp>
        <p:nvSpPr>
          <p:cNvPr id="12291" name="TextBox 9"/>
          <p:cNvSpPr txBox="1">
            <a:spLocks noChangeArrowheads="1"/>
          </p:cNvSpPr>
          <p:nvPr/>
        </p:nvSpPr>
        <p:spPr bwMode="auto">
          <a:xfrm>
            <a:off x="1066800" y="3821113"/>
            <a:ext cx="1635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12292" name="TextBox 11"/>
          <p:cNvSpPr txBox="1">
            <a:spLocks noChangeArrowheads="1"/>
          </p:cNvSpPr>
          <p:nvPr/>
        </p:nvSpPr>
        <p:spPr bwMode="auto">
          <a:xfrm>
            <a:off x="1752600" y="3821113"/>
            <a:ext cx="457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35</a:t>
            </a:r>
          </a:p>
        </p:txBody>
      </p:sp>
      <p:sp>
        <p:nvSpPr>
          <p:cNvPr id="12293" name="TextBox 13"/>
          <p:cNvSpPr txBox="1">
            <a:spLocks noChangeArrowheads="1"/>
          </p:cNvSpPr>
          <p:nvPr/>
        </p:nvSpPr>
        <p:spPr bwMode="auto">
          <a:xfrm>
            <a:off x="1458913" y="2297113"/>
            <a:ext cx="9032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MUDA</a:t>
            </a:r>
          </a:p>
        </p:txBody>
      </p:sp>
      <p:sp>
        <p:nvSpPr>
          <p:cNvPr id="12294" name="TextBox 19"/>
          <p:cNvSpPr txBox="1">
            <a:spLocks noChangeArrowheads="1"/>
          </p:cNvSpPr>
          <p:nvPr/>
        </p:nvSpPr>
        <p:spPr bwMode="auto">
          <a:xfrm>
            <a:off x="3124200" y="5715000"/>
            <a:ext cx="1635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12295" name="TextBox 21"/>
          <p:cNvSpPr txBox="1">
            <a:spLocks noChangeArrowheads="1"/>
          </p:cNvSpPr>
          <p:nvPr/>
        </p:nvSpPr>
        <p:spPr bwMode="auto">
          <a:xfrm>
            <a:off x="6429375" y="2297113"/>
            <a:ext cx="1419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PAROBAYA</a:t>
            </a:r>
          </a:p>
        </p:txBody>
      </p:sp>
      <p:sp>
        <p:nvSpPr>
          <p:cNvPr id="12296" name="TextBox 26"/>
          <p:cNvSpPr txBox="1">
            <a:spLocks noChangeArrowheads="1"/>
          </p:cNvSpPr>
          <p:nvPr/>
        </p:nvSpPr>
        <p:spPr bwMode="auto">
          <a:xfrm>
            <a:off x="6161088" y="3810000"/>
            <a:ext cx="1635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0</a:t>
            </a:r>
          </a:p>
        </p:txBody>
      </p:sp>
      <p:sp>
        <p:nvSpPr>
          <p:cNvPr id="12297" name="TextBox 28"/>
          <p:cNvSpPr txBox="1">
            <a:spLocks noChangeArrowheads="1"/>
          </p:cNvSpPr>
          <p:nvPr/>
        </p:nvSpPr>
        <p:spPr bwMode="auto">
          <a:xfrm>
            <a:off x="4114800" y="4125913"/>
            <a:ext cx="657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TUA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990600" y="2601913"/>
            <a:ext cx="1752600" cy="1295400"/>
            <a:chOff x="990600" y="2601913"/>
            <a:chExt cx="1752600" cy="1295400"/>
          </a:xfrm>
        </p:grpSpPr>
        <p:cxnSp>
          <p:nvCxnSpPr>
            <p:cNvPr id="3" name="Straight Connector 2"/>
            <p:cNvCxnSpPr/>
            <p:nvPr/>
          </p:nvCxnSpPr>
          <p:spPr bwMode="auto">
            <a:xfrm>
              <a:off x="1219200" y="2601913"/>
              <a:ext cx="0" cy="1295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 bwMode="auto">
            <a:xfrm>
              <a:off x="1219200" y="3897313"/>
              <a:ext cx="152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 bwMode="auto">
            <a:xfrm>
              <a:off x="1219200" y="3059113"/>
              <a:ext cx="762000" cy="838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318" name="TextBox 9"/>
            <p:cNvSpPr txBox="1">
              <a:spLocks noChangeArrowheads="1"/>
            </p:cNvSpPr>
            <p:nvPr/>
          </p:nvSpPr>
          <p:spPr bwMode="auto">
            <a:xfrm>
              <a:off x="990600" y="2907139"/>
              <a:ext cx="162865" cy="369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1</a:t>
              </a:r>
            </a:p>
          </p:txBody>
        </p:sp>
      </p:grpSp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6096000" y="2601913"/>
            <a:ext cx="2286000" cy="1589087"/>
            <a:chOff x="6096000" y="2601913"/>
            <a:chExt cx="2286000" cy="1589087"/>
          </a:xfrm>
        </p:grpSpPr>
        <p:grpSp>
          <p:nvGrpSpPr>
            <p:cNvPr id="7" name="Group 11269"/>
            <p:cNvGrpSpPr>
              <a:grpSpLocks/>
            </p:cNvGrpSpPr>
            <p:nvPr/>
          </p:nvGrpSpPr>
          <p:grpSpPr bwMode="auto">
            <a:xfrm>
              <a:off x="6324600" y="2601913"/>
              <a:ext cx="2057400" cy="1589087"/>
              <a:chOff x="3352800" y="2602468"/>
              <a:chExt cx="2057400" cy="1588532"/>
            </a:xfrm>
          </p:grpSpPr>
          <p:cxnSp>
            <p:nvCxnSpPr>
              <p:cNvPr id="17" name="Straight Connector 16"/>
              <p:cNvCxnSpPr/>
              <p:nvPr/>
            </p:nvCxnSpPr>
            <p:spPr>
              <a:xfrm>
                <a:off x="3352800" y="2602468"/>
                <a:ext cx="0" cy="129494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 flipV="1">
                <a:off x="3352800" y="3886306"/>
                <a:ext cx="2057400" cy="1110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Rectangle 18"/>
              <p:cNvSpPr/>
              <p:nvPr/>
            </p:nvSpPr>
            <p:spPr>
              <a:xfrm>
                <a:off x="4114800" y="3059508"/>
                <a:ext cx="762000" cy="837907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313" name="TextBox 20"/>
              <p:cNvSpPr txBox="1">
                <a:spLocks noChangeArrowheads="1"/>
              </p:cNvSpPr>
              <p:nvPr/>
            </p:nvSpPr>
            <p:spPr bwMode="auto">
              <a:xfrm>
                <a:off x="3886200" y="3821668"/>
                <a:ext cx="45720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/>
                  <a:t>35</a:t>
                </a:r>
              </a:p>
            </p:txBody>
          </p:sp>
          <p:sp>
            <p:nvSpPr>
              <p:cNvPr id="12314" name="TextBox 30"/>
              <p:cNvSpPr txBox="1">
                <a:spLocks noChangeArrowheads="1"/>
              </p:cNvSpPr>
              <p:nvPr/>
            </p:nvSpPr>
            <p:spPr bwMode="auto">
              <a:xfrm>
                <a:off x="4648200" y="3810000"/>
                <a:ext cx="45720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/>
                  <a:t>55</a:t>
                </a:r>
              </a:p>
            </p:txBody>
          </p:sp>
        </p:grpSp>
        <p:sp>
          <p:nvSpPr>
            <p:cNvPr id="12309" name="TextBox 9"/>
            <p:cNvSpPr txBox="1">
              <a:spLocks noChangeArrowheads="1"/>
            </p:cNvSpPr>
            <p:nvPr/>
          </p:nvSpPr>
          <p:spPr bwMode="auto">
            <a:xfrm>
              <a:off x="6096000" y="2895600"/>
              <a:ext cx="162865" cy="369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1</a:t>
              </a:r>
            </a:p>
          </p:txBody>
        </p:sp>
      </p:grpSp>
      <p:grpSp>
        <p:nvGrpSpPr>
          <p:cNvPr id="8" name="Group 1"/>
          <p:cNvGrpSpPr>
            <a:grpSpLocks/>
          </p:cNvGrpSpPr>
          <p:nvPr/>
        </p:nvGrpSpPr>
        <p:grpSpPr bwMode="auto">
          <a:xfrm>
            <a:off x="2960688" y="4495800"/>
            <a:ext cx="3135312" cy="1589088"/>
            <a:chOff x="2961335" y="4495800"/>
            <a:chExt cx="3134665" cy="1589088"/>
          </a:xfrm>
        </p:grpSpPr>
        <p:grpSp>
          <p:nvGrpSpPr>
            <p:cNvPr id="9" name="Group 11270"/>
            <p:cNvGrpSpPr>
              <a:grpSpLocks/>
            </p:cNvGrpSpPr>
            <p:nvPr/>
          </p:nvGrpSpPr>
          <p:grpSpPr bwMode="auto">
            <a:xfrm>
              <a:off x="3200400" y="4495800"/>
              <a:ext cx="2895600" cy="1589088"/>
              <a:chOff x="5791200" y="2590800"/>
              <a:chExt cx="2895600" cy="1588532"/>
            </a:xfrm>
          </p:grpSpPr>
          <p:cxnSp>
            <p:nvCxnSpPr>
              <p:cNvPr id="24" name="Straight Connector 23"/>
              <p:cNvCxnSpPr/>
              <p:nvPr/>
            </p:nvCxnSpPr>
            <p:spPr>
              <a:xfrm>
                <a:off x="5791798" y="2590800"/>
                <a:ext cx="0" cy="129494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>
                <a:endCxn id="12290" idx="3"/>
              </p:cNvCxnSpPr>
              <p:nvPr/>
            </p:nvCxnSpPr>
            <p:spPr>
              <a:xfrm flipV="1">
                <a:off x="5791798" y="3858769"/>
                <a:ext cx="2895002" cy="2697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Rectangle 25"/>
              <p:cNvSpPr/>
              <p:nvPr/>
            </p:nvSpPr>
            <p:spPr>
              <a:xfrm>
                <a:off x="7315483" y="3047840"/>
                <a:ext cx="1371317" cy="83790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2306" name="TextBox 27"/>
              <p:cNvSpPr txBox="1">
                <a:spLocks noChangeArrowheads="1"/>
              </p:cNvSpPr>
              <p:nvPr/>
            </p:nvSpPr>
            <p:spPr bwMode="auto">
              <a:xfrm>
                <a:off x="6324600" y="3810000"/>
                <a:ext cx="45720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/>
                  <a:t>35</a:t>
                </a:r>
              </a:p>
            </p:txBody>
          </p:sp>
          <p:sp>
            <p:nvSpPr>
              <p:cNvPr id="12307" name="TextBox 37"/>
              <p:cNvSpPr txBox="1">
                <a:spLocks noChangeArrowheads="1"/>
              </p:cNvSpPr>
              <p:nvPr/>
            </p:nvSpPr>
            <p:spPr bwMode="auto">
              <a:xfrm>
                <a:off x="7086600" y="3810000"/>
                <a:ext cx="45720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/>
                  <a:t>55</a:t>
                </a:r>
              </a:p>
            </p:txBody>
          </p:sp>
        </p:grpSp>
        <p:sp>
          <p:nvSpPr>
            <p:cNvPr id="12302" name="TextBox 9"/>
            <p:cNvSpPr txBox="1">
              <a:spLocks noChangeArrowheads="1"/>
            </p:cNvSpPr>
            <p:nvPr/>
          </p:nvSpPr>
          <p:spPr bwMode="auto">
            <a:xfrm>
              <a:off x="2961335" y="4812139"/>
              <a:ext cx="162865" cy="369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/>
                <a:t>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457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Penjelasan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26038"/>
          </a:xfrm>
        </p:spPr>
        <p:txBody>
          <a:bodyPr/>
          <a:lstStyle/>
          <a:p>
            <a:pPr eaLnBrk="1" hangingPunct="1"/>
            <a:r>
              <a:rPr lang="en-US" sz="2800" dirty="0" err="1" smtClean="0"/>
              <a:t>Apabila</a:t>
            </a:r>
            <a:r>
              <a:rPr lang="en-US" sz="2800" dirty="0" smtClean="0"/>
              <a:t> </a:t>
            </a:r>
            <a:r>
              <a:rPr lang="en-US" sz="2800" dirty="0" err="1" smtClean="0"/>
              <a:t>seseorang</a:t>
            </a:r>
            <a:r>
              <a:rPr lang="en-US" sz="2800" dirty="0" smtClean="0"/>
              <a:t> </a:t>
            </a:r>
            <a:r>
              <a:rPr lang="en-US" sz="2800" dirty="0" err="1" smtClean="0"/>
              <a:t>berusia</a:t>
            </a:r>
            <a:r>
              <a:rPr lang="en-US" sz="2800" dirty="0" smtClean="0"/>
              <a:t> 34 </a:t>
            </a:r>
            <a:r>
              <a:rPr lang="en-US" sz="2800" dirty="0" err="1" smtClean="0"/>
              <a:t>tahun</a:t>
            </a:r>
            <a:r>
              <a:rPr lang="en-US" sz="2800" dirty="0" smtClean="0"/>
              <a:t>, </a:t>
            </a:r>
            <a:r>
              <a:rPr lang="en-US" sz="2800" dirty="0" err="1" smtClean="0"/>
              <a:t>maka</a:t>
            </a:r>
            <a:r>
              <a:rPr lang="en-US" sz="2800" dirty="0" smtClean="0"/>
              <a:t> </a:t>
            </a:r>
            <a:r>
              <a:rPr lang="en-US" sz="2800" dirty="0" err="1" smtClean="0"/>
              <a:t>ia</a:t>
            </a:r>
            <a:r>
              <a:rPr lang="en-US" sz="2800" dirty="0" smtClean="0"/>
              <a:t> </a:t>
            </a:r>
            <a:r>
              <a:rPr lang="en-US" sz="2800" dirty="0" err="1" smtClean="0"/>
              <a:t>dikatakan</a:t>
            </a:r>
            <a:r>
              <a:rPr lang="en-US" sz="2800" dirty="0" smtClean="0"/>
              <a:t> MUDA, (µ</a:t>
            </a:r>
            <a:r>
              <a:rPr lang="en-US" sz="2800" baseline="-25000" dirty="0" err="1" smtClean="0"/>
              <a:t>Muda</a:t>
            </a:r>
            <a:r>
              <a:rPr lang="en-US" sz="2800" dirty="0" smtClean="0"/>
              <a:t>[34]=1)</a:t>
            </a:r>
          </a:p>
          <a:p>
            <a:pPr eaLnBrk="1" hangingPunct="1"/>
            <a:r>
              <a:rPr lang="en-US" sz="2800" dirty="0" err="1" smtClean="0"/>
              <a:t>Apabila</a:t>
            </a:r>
            <a:r>
              <a:rPr lang="en-US" sz="2800" dirty="0" smtClean="0"/>
              <a:t> </a:t>
            </a:r>
            <a:r>
              <a:rPr lang="en-US" sz="2800" dirty="0" err="1" smtClean="0"/>
              <a:t>seseorang</a:t>
            </a:r>
            <a:r>
              <a:rPr lang="en-US" sz="2800" dirty="0" smtClean="0"/>
              <a:t> </a:t>
            </a:r>
            <a:r>
              <a:rPr lang="en-US" sz="2800" dirty="0" err="1" smtClean="0"/>
              <a:t>berusia</a:t>
            </a:r>
            <a:r>
              <a:rPr lang="en-US" sz="2800" dirty="0" smtClean="0"/>
              <a:t> 35 </a:t>
            </a:r>
            <a:r>
              <a:rPr lang="en-US" sz="2800" dirty="0" err="1" smtClean="0"/>
              <a:t>tahun</a:t>
            </a:r>
            <a:r>
              <a:rPr lang="en-US" sz="2800" dirty="0" smtClean="0"/>
              <a:t>, </a:t>
            </a:r>
            <a:r>
              <a:rPr lang="en-US" sz="2800" dirty="0" err="1" smtClean="0"/>
              <a:t>maka</a:t>
            </a:r>
            <a:r>
              <a:rPr lang="en-US" sz="2800" dirty="0" smtClean="0"/>
              <a:t> </a:t>
            </a:r>
            <a:r>
              <a:rPr lang="en-US" sz="2800" dirty="0" err="1" smtClean="0"/>
              <a:t>ia</a:t>
            </a:r>
            <a:r>
              <a:rPr lang="en-US" sz="2800" dirty="0" smtClean="0"/>
              <a:t> </a:t>
            </a:r>
            <a:r>
              <a:rPr lang="en-US" sz="2800" dirty="0" err="1" smtClean="0"/>
              <a:t>dikatakan</a:t>
            </a:r>
            <a:r>
              <a:rPr lang="en-US" sz="2800" dirty="0" smtClean="0"/>
              <a:t> TIDAK MUDA, (µ</a:t>
            </a:r>
            <a:r>
              <a:rPr lang="en-US" sz="2800" baseline="-25000" dirty="0" err="1" smtClean="0"/>
              <a:t>Muda</a:t>
            </a:r>
            <a:r>
              <a:rPr lang="en-US" sz="2800" dirty="0" smtClean="0"/>
              <a:t>[35]=0)</a:t>
            </a:r>
          </a:p>
          <a:p>
            <a:pPr eaLnBrk="1" hangingPunct="1"/>
            <a:r>
              <a:rPr lang="en-US" sz="2800" dirty="0" err="1" smtClean="0"/>
              <a:t>Apabila</a:t>
            </a:r>
            <a:r>
              <a:rPr lang="en-US" sz="2800" dirty="0" smtClean="0"/>
              <a:t> </a:t>
            </a:r>
            <a:r>
              <a:rPr lang="en-US" sz="2800" dirty="0" err="1" smtClean="0"/>
              <a:t>seseorang</a:t>
            </a:r>
            <a:r>
              <a:rPr lang="en-US" sz="2800" dirty="0" smtClean="0"/>
              <a:t> </a:t>
            </a:r>
            <a:r>
              <a:rPr lang="en-US" sz="2800" dirty="0" err="1" smtClean="0"/>
              <a:t>berusia</a:t>
            </a:r>
            <a:r>
              <a:rPr lang="en-US" sz="2800" dirty="0" smtClean="0"/>
              <a:t> 35 </a:t>
            </a:r>
            <a:r>
              <a:rPr lang="en-US" sz="2800" dirty="0" err="1" smtClean="0"/>
              <a:t>tahun</a:t>
            </a:r>
            <a:r>
              <a:rPr lang="en-US" sz="2800" dirty="0" smtClean="0"/>
              <a:t> </a:t>
            </a:r>
            <a:r>
              <a:rPr lang="en-US" sz="2800" dirty="0" err="1" smtClean="0"/>
              <a:t>kurang</a:t>
            </a:r>
            <a:r>
              <a:rPr lang="en-US" sz="2800" dirty="0" smtClean="0"/>
              <a:t> 1 </a:t>
            </a:r>
            <a:r>
              <a:rPr lang="en-US" sz="2800" dirty="0" err="1" smtClean="0"/>
              <a:t>hari</a:t>
            </a:r>
            <a:r>
              <a:rPr lang="en-US" sz="2800" dirty="0" smtClean="0"/>
              <a:t>, </a:t>
            </a:r>
            <a:r>
              <a:rPr lang="en-US" sz="2800" dirty="0" err="1" smtClean="0"/>
              <a:t>maka</a:t>
            </a:r>
            <a:r>
              <a:rPr lang="en-US" sz="2800" dirty="0" smtClean="0"/>
              <a:t> </a:t>
            </a:r>
            <a:r>
              <a:rPr lang="en-US" sz="2800" dirty="0" err="1" smtClean="0"/>
              <a:t>ia</a:t>
            </a:r>
            <a:r>
              <a:rPr lang="en-US" sz="2800" dirty="0" smtClean="0"/>
              <a:t> </a:t>
            </a:r>
            <a:r>
              <a:rPr lang="en-US" sz="2800" dirty="0" err="1" smtClean="0"/>
              <a:t>dikatakan</a:t>
            </a:r>
            <a:r>
              <a:rPr lang="en-US" sz="2800" dirty="0" smtClean="0"/>
              <a:t> MUDA, (µ</a:t>
            </a:r>
            <a:r>
              <a:rPr lang="en-US" sz="2800" baseline="-25000" dirty="0" err="1" smtClean="0"/>
              <a:t>Muda</a:t>
            </a:r>
            <a:r>
              <a:rPr lang="en-US" sz="2800" dirty="0" smtClean="0"/>
              <a:t>[35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– 1hr]=1)</a:t>
            </a:r>
          </a:p>
          <a:p>
            <a:pPr eaLnBrk="1" hangingPunct="1"/>
            <a:r>
              <a:rPr lang="en-US" sz="2800" dirty="0" err="1" smtClean="0"/>
              <a:t>Apabila</a:t>
            </a:r>
            <a:r>
              <a:rPr lang="en-US" sz="2800" dirty="0" smtClean="0"/>
              <a:t> </a:t>
            </a:r>
            <a:r>
              <a:rPr lang="en-US" sz="2800" dirty="0" err="1" smtClean="0"/>
              <a:t>seseorang</a:t>
            </a:r>
            <a:r>
              <a:rPr lang="en-US" sz="2800" dirty="0" smtClean="0"/>
              <a:t> </a:t>
            </a:r>
            <a:r>
              <a:rPr lang="en-US" sz="2800" dirty="0" err="1" smtClean="0"/>
              <a:t>berusia</a:t>
            </a:r>
            <a:r>
              <a:rPr lang="en-US" sz="2800" dirty="0" smtClean="0"/>
              <a:t> 35 </a:t>
            </a:r>
            <a:r>
              <a:rPr lang="en-US" sz="2800" dirty="0" err="1" smtClean="0"/>
              <a:t>tahun</a:t>
            </a:r>
            <a:r>
              <a:rPr lang="en-US" sz="2800" dirty="0" smtClean="0"/>
              <a:t>, </a:t>
            </a:r>
            <a:r>
              <a:rPr lang="en-US" sz="2800" dirty="0" err="1" smtClean="0"/>
              <a:t>maka</a:t>
            </a:r>
            <a:r>
              <a:rPr lang="en-US" sz="2800" dirty="0" smtClean="0"/>
              <a:t> </a:t>
            </a:r>
            <a:r>
              <a:rPr lang="en-US" sz="2800" dirty="0" err="1" smtClean="0"/>
              <a:t>ia</a:t>
            </a:r>
            <a:r>
              <a:rPr lang="en-US" sz="2800" dirty="0" smtClean="0"/>
              <a:t> </a:t>
            </a:r>
            <a:r>
              <a:rPr lang="en-US" sz="2800" dirty="0" err="1" smtClean="0"/>
              <a:t>dikatakan</a:t>
            </a:r>
            <a:r>
              <a:rPr lang="en-US" sz="2800" dirty="0" smtClean="0"/>
              <a:t> PAROBAYA, (µ</a:t>
            </a:r>
            <a:r>
              <a:rPr lang="en-US" sz="2800" baseline="-25000" dirty="0" err="1" smtClean="0"/>
              <a:t>Parobaya</a:t>
            </a:r>
            <a:r>
              <a:rPr lang="en-US" sz="2800" dirty="0" smtClean="0"/>
              <a:t>[35]=1)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P101973080_template">
  <a:themeElements>
    <a:clrScheme name="Custom 3">
      <a:dk1>
        <a:sysClr val="windowText" lastClr="000000"/>
      </a:dk1>
      <a:lt1>
        <a:srgbClr val="000000"/>
      </a:lt1>
      <a:dk2>
        <a:srgbClr val="1F497D"/>
      </a:dk2>
      <a:lt2>
        <a:srgbClr val="C5DFF2"/>
      </a:lt2>
      <a:accent1>
        <a:srgbClr val="3E6B94"/>
      </a:accent1>
      <a:accent2>
        <a:srgbClr val="8CADCC"/>
      </a:accent2>
      <a:accent3>
        <a:srgbClr val="000000"/>
      </a:accent3>
      <a:accent4>
        <a:srgbClr val="8064A2"/>
      </a:accent4>
      <a:accent5>
        <a:srgbClr val="4BACC6"/>
      </a:accent5>
      <a:accent6>
        <a:srgbClr val="F79646"/>
      </a:accent6>
      <a:hlink>
        <a:srgbClr val="5290C2"/>
      </a:hlink>
      <a:folHlink>
        <a:srgbClr val="7F7F7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59EEC06-F344-4D49-8E50-38936CD398F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TP101973080_template</Template>
  <TotalTime>242</TotalTime>
  <Words>1566</Words>
  <Application>Microsoft Office PowerPoint</Application>
  <PresentationFormat>On-screen Show (4:3)</PresentationFormat>
  <Paragraphs>225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TP101973080_template</vt:lpstr>
      <vt:lpstr>LOGIKA FUZZY</vt:lpstr>
      <vt:lpstr>Pengertian Logika Fuzzy</vt:lpstr>
      <vt:lpstr>Slide 3</vt:lpstr>
      <vt:lpstr>HIMPUNAN TRADISIONAL  VS  HIMPUNAN FUZZY</vt:lpstr>
      <vt:lpstr>HIMPUNAN CRISP</vt:lpstr>
      <vt:lpstr>Contoh 1 Himpunan Crisp</vt:lpstr>
      <vt:lpstr>Contoh 2:</vt:lpstr>
      <vt:lpstr>Slide 8</vt:lpstr>
      <vt:lpstr>Penjelasan:</vt:lpstr>
      <vt:lpstr>Slide 10</vt:lpstr>
      <vt:lpstr>HIMPUNAN FUZZY</vt:lpstr>
      <vt:lpstr>Kenapa??</vt:lpstr>
      <vt:lpstr>Contoh dari kasus 2</vt:lpstr>
      <vt:lpstr>Slide 14</vt:lpstr>
      <vt:lpstr>Himpunan Fuzzy</vt:lpstr>
      <vt:lpstr>Slide 16</vt:lpstr>
      <vt:lpstr>Fungsi Keanggotaan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Operasi Himpunan Fuzzy</vt:lpstr>
      <vt:lpstr>Slide 30</vt:lpstr>
      <vt:lpstr>PENALARAN MONOTON</vt:lpstr>
      <vt:lpstr>Slide 32</vt:lpstr>
      <vt:lpstr>Belajar Mandiri</vt:lpstr>
      <vt:lpstr>Terima Kasih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LOGIKA FUZZY</dc:title>
  <dc:creator>Ace</dc:creator>
  <cp:lastModifiedBy>Ace</cp:lastModifiedBy>
  <cp:revision>25</cp:revision>
  <dcterms:created xsi:type="dcterms:W3CDTF">2012-06-01T13:40:22Z</dcterms:created>
  <dcterms:modified xsi:type="dcterms:W3CDTF">2012-06-08T12:25:37Z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TC019730819991</vt:lpwstr>
  </property>
</Properties>
</file>