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9" r:id="rId12"/>
    <p:sldId id="266" r:id="rId13"/>
    <p:sldId id="267" r:id="rId14"/>
    <p:sldId id="268"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022785B9-E7FE-4C58-9180-7E1EF2BBBA86}" type="datetimeFigureOut">
              <a:rPr lang="id-ID" smtClean="0"/>
              <a:pPr/>
              <a:t>31/03/2012</a:t>
            </a:fld>
            <a:endParaRPr lang="id-ID"/>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id-ID"/>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37472B9-93F4-4EF9-A378-523CA7FD94BA}" type="slidenum">
              <a:rPr lang="id-ID" smtClean="0"/>
              <a:pPr/>
              <a:t>‹#›</a:t>
            </a:fld>
            <a:endParaRPr lang="id-ID"/>
          </a:p>
        </p:txBody>
      </p:sp>
    </p:spTree>
  </p:cSld>
  <p:clrMapOvr>
    <a:masterClrMapping/>
  </p:clrMapOvr>
  <p:transition>
    <p:comb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037472B9-93F4-4EF9-A378-523CA7FD94BA}" type="slidenum">
              <a:rPr lang="id-ID" smtClean="0"/>
              <a:pPr/>
              <a:t>‹#›</a:t>
            </a:fld>
            <a:endParaRPr lang="id-ID"/>
          </a:p>
        </p:txBody>
      </p:sp>
    </p:spTree>
  </p:cSld>
  <p:clrMapOvr>
    <a:masterClrMapping/>
  </p:clrMapOvr>
  <p:transition>
    <p:comb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037472B9-93F4-4EF9-A378-523CA7FD94BA}" type="slidenum">
              <a:rPr lang="id-ID" smtClean="0"/>
              <a:pPr/>
              <a:t>‹#›</a:t>
            </a:fld>
            <a:endParaRPr lang="id-ID"/>
          </a:p>
        </p:txBody>
      </p:sp>
    </p:spTree>
  </p:cSld>
  <p:clrMapOvr>
    <a:masterClrMapping/>
  </p:clrMapOvr>
  <p:transition>
    <p:comb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037472B9-93F4-4EF9-A378-523CA7FD94BA}" type="slidenum">
              <a:rPr lang="id-ID" smtClean="0"/>
              <a:pPr/>
              <a:t>‹#›</a:t>
            </a:fld>
            <a:endParaRPr lang="id-ID"/>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p:comb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037472B9-93F4-4EF9-A378-523CA7FD94BA}" type="slidenum">
              <a:rPr lang="id-ID" smtClean="0"/>
              <a:pPr/>
              <a:t>‹#›</a:t>
            </a:fld>
            <a:endParaRPr lang="id-ID"/>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comb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037472B9-93F4-4EF9-A378-523CA7FD94BA}" type="slidenum">
              <a:rPr lang="id-ID" smtClean="0"/>
              <a:pPr/>
              <a:t>‹#›</a:t>
            </a:fld>
            <a:endParaRPr lang="id-ID"/>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mb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8" name="Footer Placeholder 7"/>
          <p:cNvSpPr>
            <a:spLocks noGrp="1"/>
          </p:cNvSpPr>
          <p:nvPr>
            <p:ph type="ftr" sz="quarter" idx="11"/>
          </p:nvPr>
        </p:nvSpPr>
        <p:spPr/>
        <p:txBody>
          <a:bodyPr/>
          <a:lstStyle>
            <a:extLst/>
          </a:lstStyle>
          <a:p>
            <a:endParaRPr lang="id-ID"/>
          </a:p>
        </p:txBody>
      </p:sp>
      <p:sp>
        <p:nvSpPr>
          <p:cNvPr id="9" name="Slide Number Placeholder 8"/>
          <p:cNvSpPr>
            <a:spLocks noGrp="1"/>
          </p:cNvSpPr>
          <p:nvPr>
            <p:ph type="sldNum" sz="quarter" idx="12"/>
          </p:nvPr>
        </p:nvSpPr>
        <p:spPr/>
        <p:txBody>
          <a:bodyPr/>
          <a:lstStyle>
            <a:extLst/>
          </a:lstStyle>
          <a:p>
            <a:fld id="{037472B9-93F4-4EF9-A378-523CA7FD94BA}" type="slidenum">
              <a:rPr lang="id-ID" smtClean="0"/>
              <a:pPr/>
              <a:t>‹#›</a:t>
            </a:fld>
            <a:endParaRPr lang="id-ID"/>
          </a:p>
        </p:txBody>
      </p:sp>
    </p:spTree>
  </p:cSld>
  <p:clrMapOvr>
    <a:overrideClrMapping bg1="lt1" tx1="dk1" bg2="lt2" tx2="dk2" accent1="accent1" accent2="accent2" accent3="accent3" accent4="accent4" accent5="accent5" accent6="accent6" hlink="hlink" folHlink="folHlink"/>
  </p:clrMapOvr>
  <p:transition>
    <p:comb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4" name="Footer Placeholder 3"/>
          <p:cNvSpPr>
            <a:spLocks noGrp="1"/>
          </p:cNvSpPr>
          <p:nvPr>
            <p:ph type="ftr" sz="quarter" idx="11"/>
          </p:nvPr>
        </p:nvSpPr>
        <p:spPr/>
        <p:txBody>
          <a:bodyPr/>
          <a:lstStyle>
            <a:extLst/>
          </a:lstStyle>
          <a:p>
            <a:endParaRPr lang="id-ID"/>
          </a:p>
        </p:txBody>
      </p:sp>
      <p:sp>
        <p:nvSpPr>
          <p:cNvPr id="5" name="Slide Number Placeholder 4"/>
          <p:cNvSpPr>
            <a:spLocks noGrp="1"/>
          </p:cNvSpPr>
          <p:nvPr>
            <p:ph type="sldNum" sz="quarter" idx="12"/>
          </p:nvPr>
        </p:nvSpPr>
        <p:spPr/>
        <p:txBody>
          <a:bodyPr/>
          <a:lstStyle>
            <a:extLst/>
          </a:lstStyle>
          <a:p>
            <a:fld id="{037472B9-93F4-4EF9-A378-523CA7FD94BA}" type="slidenum">
              <a:rPr lang="id-ID" smtClean="0"/>
              <a:pPr/>
              <a:t>‹#›</a:t>
            </a:fld>
            <a:endParaRPr lang="id-ID"/>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mb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22785B9-E7FE-4C58-9180-7E1EF2BBBA86}" type="datetimeFigureOut">
              <a:rPr lang="id-ID" smtClean="0"/>
              <a:pPr/>
              <a:t>31/03/2012</a:t>
            </a:fld>
            <a:endParaRPr lang="id-ID"/>
          </a:p>
        </p:txBody>
      </p:sp>
      <p:sp>
        <p:nvSpPr>
          <p:cNvPr id="3" name="Footer Placeholder 2"/>
          <p:cNvSpPr>
            <a:spLocks noGrp="1"/>
          </p:cNvSpPr>
          <p:nvPr>
            <p:ph type="ftr" sz="quarter" idx="11"/>
          </p:nvPr>
        </p:nvSpPr>
        <p:spPr/>
        <p:txBody>
          <a:bodyPr/>
          <a:lstStyle>
            <a:extLst/>
          </a:lstStyle>
          <a:p>
            <a:endParaRPr lang="id-ID"/>
          </a:p>
        </p:txBody>
      </p:sp>
      <p:sp>
        <p:nvSpPr>
          <p:cNvPr id="4" name="Slide Number Placeholder 3"/>
          <p:cNvSpPr>
            <a:spLocks noGrp="1"/>
          </p:cNvSpPr>
          <p:nvPr>
            <p:ph type="sldNum" sz="quarter" idx="12"/>
          </p:nvPr>
        </p:nvSpPr>
        <p:spPr/>
        <p:txBody>
          <a:bodyPr/>
          <a:lstStyle>
            <a:extLst/>
          </a:lstStyle>
          <a:p>
            <a:fld id="{037472B9-93F4-4EF9-A378-523CA7FD94BA}" type="slidenum">
              <a:rPr lang="id-ID" smtClean="0"/>
              <a:pPr/>
              <a:t>‹#›</a:t>
            </a:fld>
            <a:endParaRPr lang="id-ID"/>
          </a:p>
        </p:txBody>
      </p:sp>
    </p:spTree>
  </p:cSld>
  <p:clrMapOvr>
    <a:masterClrMapping/>
  </p:clrMapOvr>
  <p:transition>
    <p:comb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022785B9-E7FE-4C58-9180-7E1EF2BBBA86}" type="datetimeFigureOut">
              <a:rPr lang="id-ID" smtClean="0"/>
              <a:pPr/>
              <a:t>31/03/2012</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037472B9-93F4-4EF9-A378-523CA7FD94BA}" type="slidenum">
              <a:rPr lang="id-ID" smtClean="0"/>
              <a:pPr/>
              <a:t>‹#›</a:t>
            </a:fld>
            <a:endParaRPr lang="id-ID"/>
          </a:p>
        </p:txBody>
      </p:sp>
    </p:spTree>
  </p:cSld>
  <p:clrMapOvr>
    <a:overrideClrMapping bg1="lt1" tx1="dk1" bg2="lt2" tx2="dk2" accent1="accent1" accent2="accent2" accent3="accent3" accent4="accent4" accent5="accent5" accent6="accent6" hlink="hlink" folHlink="folHlink"/>
  </p:clrMapOvr>
  <p:transition>
    <p:comb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022785B9-E7FE-4C58-9180-7E1EF2BBBA86}" type="datetimeFigureOut">
              <a:rPr lang="id-ID" smtClean="0"/>
              <a:pPr/>
              <a:t>31/03/2012</a:t>
            </a:fld>
            <a:endParaRPr lang="id-ID"/>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id-ID"/>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37472B9-93F4-4EF9-A378-523CA7FD94BA}" type="slidenum">
              <a:rPr lang="id-ID" smtClean="0"/>
              <a:pPr/>
              <a:t>‹#›</a:t>
            </a:fld>
            <a:endParaRPr lang="id-ID"/>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comb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22785B9-E7FE-4C58-9180-7E1EF2BBBA86}" type="datetimeFigureOut">
              <a:rPr lang="id-ID" smtClean="0"/>
              <a:pPr/>
              <a:t>31/03/2012</a:t>
            </a:fld>
            <a:endParaRPr lang="id-ID"/>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id-ID"/>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37472B9-93F4-4EF9-A378-523CA7FD94BA}"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mb dir="vert"/>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id-ID" dirty="0" smtClean="0"/>
              <a:t>SEARCHING</a:t>
            </a:r>
            <a:endParaRPr lang="id-ID" dirty="0"/>
          </a:p>
        </p:txBody>
      </p:sp>
      <p:sp>
        <p:nvSpPr>
          <p:cNvPr id="3" name="Subtitle 2"/>
          <p:cNvSpPr>
            <a:spLocks noGrp="1"/>
          </p:cNvSpPr>
          <p:nvPr>
            <p:ph type="subTitle" idx="1"/>
          </p:nvPr>
        </p:nvSpPr>
        <p:spPr>
          <a:xfrm>
            <a:off x="357158" y="3611607"/>
            <a:ext cx="8101042" cy="1199704"/>
          </a:xfrm>
        </p:spPr>
        <p:txBody>
          <a:bodyPr/>
          <a:lstStyle/>
          <a:p>
            <a:r>
              <a:rPr lang="id-ID" dirty="0" smtClean="0"/>
              <a:t>Memahami konsep masalah dan ruang masalah</a:t>
            </a:r>
            <a:endParaRPr lang="id-ID" dirty="0"/>
          </a:p>
        </p:txBody>
      </p:sp>
      <p:sp>
        <p:nvSpPr>
          <p:cNvPr id="4" name="TextBox 3"/>
          <p:cNvSpPr txBox="1"/>
          <p:nvPr/>
        </p:nvSpPr>
        <p:spPr>
          <a:xfrm>
            <a:off x="5715008" y="285728"/>
            <a:ext cx="3092513" cy="369332"/>
          </a:xfrm>
          <a:prstGeom prst="rect">
            <a:avLst/>
          </a:prstGeom>
          <a:noFill/>
        </p:spPr>
        <p:txBody>
          <a:bodyPr wrap="none" rtlCol="0">
            <a:spAutoFit/>
          </a:bodyPr>
          <a:lstStyle/>
          <a:p>
            <a:r>
              <a:rPr lang="id-ID" dirty="0" smtClean="0"/>
              <a:t>Sistem Cerdas – Session 2</a:t>
            </a:r>
            <a:endParaRPr lang="id-ID" dirty="0"/>
          </a:p>
        </p:txBody>
      </p:sp>
    </p:spTree>
  </p:cSld>
  <p:clrMapOvr>
    <a:masterClrMapping/>
  </p:clrMapOvr>
  <p:transition>
    <p:comb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28604"/>
            <a:ext cx="8229600" cy="6000792"/>
          </a:xfrm>
        </p:spPr>
        <p:txBody>
          <a:bodyPr>
            <a:normAutofit fontScale="92500" lnSpcReduction="10000"/>
          </a:bodyPr>
          <a:lstStyle/>
          <a:p>
            <a:r>
              <a:rPr lang="id-ID" dirty="0" smtClean="0"/>
              <a:t>Contoh solusi tsb, sbb :</a:t>
            </a:r>
          </a:p>
          <a:p>
            <a:endParaRPr lang="id-ID" dirty="0" smtClean="0"/>
          </a:p>
          <a:p>
            <a:endParaRPr lang="id-ID" dirty="0" smtClean="0"/>
          </a:p>
          <a:p>
            <a:endParaRPr lang="id-ID" dirty="0" smtClean="0"/>
          </a:p>
          <a:p>
            <a:endParaRPr lang="id-ID" dirty="0" smtClean="0"/>
          </a:p>
          <a:p>
            <a:endParaRPr lang="id-ID" dirty="0" smtClean="0"/>
          </a:p>
          <a:p>
            <a:endParaRPr lang="id-ID" dirty="0" smtClean="0"/>
          </a:p>
          <a:p>
            <a:endParaRPr lang="id-ID" dirty="0" smtClean="0"/>
          </a:p>
          <a:p>
            <a:endParaRPr lang="id-ID" dirty="0" smtClean="0"/>
          </a:p>
          <a:p>
            <a:pPr>
              <a:buNone/>
            </a:pPr>
            <a:endParaRPr lang="id-ID" dirty="0" smtClean="0"/>
          </a:p>
          <a:p>
            <a:pPr>
              <a:buNone/>
            </a:pPr>
            <a:endParaRPr lang="id-ID" dirty="0" smtClean="0"/>
          </a:p>
          <a:p>
            <a:pPr>
              <a:buNone/>
            </a:pPr>
            <a:endParaRPr lang="id-ID" dirty="0" smtClean="0"/>
          </a:p>
          <a:p>
            <a:pPr>
              <a:buNone/>
            </a:pPr>
            <a:r>
              <a:rPr lang="id-ID" dirty="0" smtClean="0"/>
              <a:t>Saat tujuan state tercapai (2,3). Pencarian dihentikan !</a:t>
            </a:r>
          </a:p>
          <a:p>
            <a:pPr>
              <a:buNone/>
            </a:pPr>
            <a:endParaRPr lang="id-ID" dirty="0"/>
          </a:p>
        </p:txBody>
      </p:sp>
      <p:graphicFrame>
        <p:nvGraphicFramePr>
          <p:cNvPr id="4" name="Table 3"/>
          <p:cNvGraphicFramePr>
            <a:graphicFrameLocks noGrp="1"/>
          </p:cNvGraphicFramePr>
          <p:nvPr/>
        </p:nvGraphicFramePr>
        <p:xfrm>
          <a:off x="571472" y="1142984"/>
          <a:ext cx="8072495" cy="4759960"/>
        </p:xfrm>
        <a:graphic>
          <a:graphicData uri="http://schemas.openxmlformats.org/drawingml/2006/table">
            <a:tbl>
              <a:tblPr firstRow="1" bandRow="1">
                <a:tableStyleId>{D7AC3CCA-C797-4891-BE02-D94E43425B78}</a:tableStyleId>
              </a:tblPr>
              <a:tblGrid>
                <a:gridCol w="1000134"/>
                <a:gridCol w="1071570"/>
                <a:gridCol w="3714776"/>
                <a:gridCol w="1143008"/>
                <a:gridCol w="1143007"/>
              </a:tblGrid>
              <a:tr h="370840">
                <a:tc gridSpan="2">
                  <a:txBody>
                    <a:bodyPr/>
                    <a:lstStyle/>
                    <a:p>
                      <a:pPr algn="ctr"/>
                      <a:r>
                        <a:rPr lang="id-ID" dirty="0" smtClean="0"/>
                        <a:t>Current State</a:t>
                      </a:r>
                      <a:endParaRPr lang="id-ID" dirty="0"/>
                    </a:p>
                  </a:txBody>
                  <a:tcPr/>
                </a:tc>
                <a:tc hMerge="1">
                  <a:txBody>
                    <a:bodyPr/>
                    <a:lstStyle/>
                    <a:p>
                      <a:endParaRPr lang="id-ID" dirty="0"/>
                    </a:p>
                  </a:txBody>
                  <a:tcPr/>
                </a:tc>
                <a:tc rowSpan="2">
                  <a:txBody>
                    <a:bodyPr/>
                    <a:lstStyle/>
                    <a:p>
                      <a:pPr algn="ctr"/>
                      <a:r>
                        <a:rPr lang="id-ID" dirty="0" smtClean="0"/>
                        <a:t>Aturan yang digunakan</a:t>
                      </a:r>
                      <a:endParaRPr lang="id-ID" dirty="0"/>
                    </a:p>
                  </a:txBody>
                  <a:tcPr anchor="ctr"/>
                </a:tc>
                <a:tc gridSpan="2">
                  <a:txBody>
                    <a:bodyPr/>
                    <a:lstStyle/>
                    <a:p>
                      <a:pPr algn="ctr"/>
                      <a:r>
                        <a:rPr lang="id-ID" dirty="0" smtClean="0"/>
                        <a:t>Next State</a:t>
                      </a:r>
                      <a:endParaRPr lang="id-ID" dirty="0"/>
                    </a:p>
                  </a:txBody>
                  <a:tcPr/>
                </a:tc>
                <a:tc hMerge="1">
                  <a:txBody>
                    <a:bodyPr/>
                    <a:lstStyle/>
                    <a:p>
                      <a:endParaRPr lang="id-ID" dirty="0"/>
                    </a:p>
                  </a:txBody>
                  <a:tcPr/>
                </a:tc>
              </a:tr>
              <a:tr h="370840">
                <a:tc>
                  <a:txBody>
                    <a:bodyPr/>
                    <a:lstStyle/>
                    <a:p>
                      <a:pPr algn="ctr"/>
                      <a:r>
                        <a:rPr lang="id-ID" dirty="0" smtClean="0"/>
                        <a:t>Gelas A</a:t>
                      </a:r>
                      <a:endParaRPr lang="id-ID" dirty="0"/>
                    </a:p>
                  </a:txBody>
                  <a:tcPr/>
                </a:tc>
                <a:tc>
                  <a:txBody>
                    <a:bodyPr/>
                    <a:lstStyle/>
                    <a:p>
                      <a:pPr algn="ctr"/>
                      <a:r>
                        <a:rPr lang="id-ID" dirty="0" smtClean="0"/>
                        <a:t>Gelas B</a:t>
                      </a:r>
                      <a:endParaRPr lang="id-ID" dirty="0"/>
                    </a:p>
                  </a:txBody>
                  <a:tcPr/>
                </a:tc>
                <a:tc vMerge="1">
                  <a:txBody>
                    <a:bodyPr/>
                    <a:lstStyle/>
                    <a:p>
                      <a:endParaRPr lang="id-ID" dirty="0"/>
                    </a:p>
                  </a:txBody>
                  <a:tcPr/>
                </a:tc>
                <a:tc>
                  <a:txBody>
                    <a:bodyPr/>
                    <a:lstStyle/>
                    <a:p>
                      <a:pPr algn="ctr"/>
                      <a:r>
                        <a:rPr lang="id-ID" dirty="0" smtClean="0"/>
                        <a:t>Gelas A</a:t>
                      </a:r>
                      <a:endParaRPr lang="id-ID" dirty="0"/>
                    </a:p>
                  </a:txBody>
                  <a:tcPr/>
                </a:tc>
                <a:tc>
                  <a:txBody>
                    <a:bodyPr/>
                    <a:lstStyle/>
                    <a:p>
                      <a:pPr algn="ctr"/>
                      <a:r>
                        <a:rPr lang="id-ID" dirty="0" smtClean="0"/>
                        <a:t>Gelas B</a:t>
                      </a:r>
                      <a:endParaRPr lang="id-ID" dirty="0"/>
                    </a:p>
                  </a:txBody>
                  <a:tcPr/>
                </a:tc>
              </a:tr>
              <a:tr h="370840">
                <a:tc>
                  <a:txBody>
                    <a:bodyPr/>
                    <a:lstStyle/>
                    <a:p>
                      <a:pPr algn="ctr">
                        <a:lnSpc>
                          <a:spcPct val="200000"/>
                        </a:lnSpc>
                      </a:pPr>
                      <a:r>
                        <a:rPr lang="id-ID" sz="2000" dirty="0" smtClean="0"/>
                        <a:t>0</a:t>
                      </a:r>
                    </a:p>
                    <a:p>
                      <a:pPr algn="ctr">
                        <a:lnSpc>
                          <a:spcPct val="200000"/>
                        </a:lnSpc>
                      </a:pPr>
                      <a:r>
                        <a:rPr lang="id-ID" sz="2000" dirty="0" smtClean="0"/>
                        <a:t>4</a:t>
                      </a:r>
                    </a:p>
                    <a:p>
                      <a:pPr algn="ctr">
                        <a:lnSpc>
                          <a:spcPct val="200000"/>
                        </a:lnSpc>
                      </a:pPr>
                      <a:r>
                        <a:rPr lang="id-ID" sz="2000" dirty="0" smtClean="0"/>
                        <a:t>1</a:t>
                      </a:r>
                    </a:p>
                    <a:p>
                      <a:pPr algn="ctr">
                        <a:lnSpc>
                          <a:spcPct val="200000"/>
                        </a:lnSpc>
                      </a:pPr>
                      <a:r>
                        <a:rPr lang="id-ID" sz="2000" dirty="0" smtClean="0"/>
                        <a:t>1</a:t>
                      </a:r>
                    </a:p>
                    <a:p>
                      <a:pPr algn="ctr">
                        <a:lnSpc>
                          <a:spcPct val="200000"/>
                        </a:lnSpc>
                      </a:pPr>
                      <a:r>
                        <a:rPr lang="id-ID" sz="2000" dirty="0" smtClean="0"/>
                        <a:t>0</a:t>
                      </a:r>
                    </a:p>
                    <a:p>
                      <a:pPr algn="ctr">
                        <a:lnSpc>
                          <a:spcPct val="200000"/>
                        </a:lnSpc>
                      </a:pPr>
                      <a:r>
                        <a:rPr lang="id-ID" sz="2000" dirty="0" smtClean="0"/>
                        <a:t>4</a:t>
                      </a:r>
                      <a:endParaRPr lang="id-ID" sz="2000" b="1" dirty="0" smtClean="0"/>
                    </a:p>
                  </a:txBody>
                  <a:tcPr/>
                </a:tc>
                <a:tc>
                  <a:txBody>
                    <a:bodyPr/>
                    <a:lstStyle/>
                    <a:p>
                      <a:pPr algn="ctr">
                        <a:lnSpc>
                          <a:spcPct val="200000"/>
                        </a:lnSpc>
                      </a:pPr>
                      <a:r>
                        <a:rPr lang="id-ID" sz="2000" dirty="0" smtClean="0"/>
                        <a:t>0</a:t>
                      </a:r>
                    </a:p>
                    <a:p>
                      <a:pPr algn="ctr">
                        <a:lnSpc>
                          <a:spcPct val="200000"/>
                        </a:lnSpc>
                      </a:pPr>
                      <a:r>
                        <a:rPr lang="id-ID" sz="2000" dirty="0" smtClean="0"/>
                        <a:t>0</a:t>
                      </a:r>
                    </a:p>
                    <a:p>
                      <a:pPr algn="ctr">
                        <a:lnSpc>
                          <a:spcPct val="200000"/>
                        </a:lnSpc>
                      </a:pPr>
                      <a:r>
                        <a:rPr lang="id-ID" sz="2000" dirty="0" smtClean="0"/>
                        <a:t>3</a:t>
                      </a:r>
                    </a:p>
                    <a:p>
                      <a:pPr algn="ctr">
                        <a:lnSpc>
                          <a:spcPct val="200000"/>
                        </a:lnSpc>
                      </a:pPr>
                      <a:r>
                        <a:rPr lang="id-ID" sz="2000" dirty="0" smtClean="0"/>
                        <a:t>0</a:t>
                      </a:r>
                    </a:p>
                    <a:p>
                      <a:pPr algn="ctr">
                        <a:lnSpc>
                          <a:spcPct val="200000"/>
                        </a:lnSpc>
                      </a:pPr>
                      <a:r>
                        <a:rPr lang="id-ID" sz="2000" dirty="0" smtClean="0"/>
                        <a:t>1</a:t>
                      </a:r>
                    </a:p>
                    <a:p>
                      <a:pPr algn="ctr">
                        <a:lnSpc>
                          <a:spcPct val="200000"/>
                        </a:lnSpc>
                      </a:pPr>
                      <a:r>
                        <a:rPr lang="id-ID" sz="2000" dirty="0" smtClean="0"/>
                        <a:t>1</a:t>
                      </a:r>
                      <a:endParaRPr lang="id-ID" sz="2000" b="1" dirty="0"/>
                    </a:p>
                  </a:txBody>
                  <a:tcPr/>
                </a:tc>
                <a:tc>
                  <a:txBody>
                    <a:bodyPr/>
                    <a:lstStyle/>
                    <a:p>
                      <a:pPr algn="ctr">
                        <a:lnSpc>
                          <a:spcPct val="200000"/>
                        </a:lnSpc>
                      </a:pPr>
                      <a:r>
                        <a:rPr lang="id-ID" sz="2000" dirty="0" smtClean="0"/>
                        <a:t>1</a:t>
                      </a:r>
                    </a:p>
                    <a:p>
                      <a:pPr algn="ctr">
                        <a:lnSpc>
                          <a:spcPct val="200000"/>
                        </a:lnSpc>
                      </a:pPr>
                      <a:r>
                        <a:rPr lang="id-ID" sz="2000" dirty="0" smtClean="0"/>
                        <a:t>6</a:t>
                      </a:r>
                    </a:p>
                    <a:p>
                      <a:pPr algn="ctr">
                        <a:lnSpc>
                          <a:spcPct val="200000"/>
                        </a:lnSpc>
                      </a:pPr>
                      <a:r>
                        <a:rPr lang="id-ID" sz="2000" dirty="0" smtClean="0"/>
                        <a:t>4</a:t>
                      </a:r>
                    </a:p>
                    <a:p>
                      <a:pPr algn="ctr">
                        <a:lnSpc>
                          <a:spcPct val="200000"/>
                        </a:lnSpc>
                      </a:pPr>
                      <a:r>
                        <a:rPr lang="id-ID" sz="2000" dirty="0" smtClean="0"/>
                        <a:t>7</a:t>
                      </a:r>
                    </a:p>
                    <a:p>
                      <a:pPr algn="ctr">
                        <a:lnSpc>
                          <a:spcPct val="200000"/>
                        </a:lnSpc>
                      </a:pPr>
                      <a:r>
                        <a:rPr lang="id-ID" sz="2000" dirty="0" smtClean="0"/>
                        <a:t>1</a:t>
                      </a:r>
                    </a:p>
                    <a:p>
                      <a:pPr algn="ctr">
                        <a:lnSpc>
                          <a:spcPct val="200000"/>
                        </a:lnSpc>
                      </a:pPr>
                      <a:r>
                        <a:rPr lang="id-ID" sz="2000" dirty="0" smtClean="0"/>
                        <a:t>6</a:t>
                      </a:r>
                      <a:endParaRPr lang="id-ID" sz="2000" b="1" dirty="0"/>
                    </a:p>
                  </a:txBody>
                  <a:tcPr/>
                </a:tc>
                <a:tc>
                  <a:txBody>
                    <a:bodyPr/>
                    <a:lstStyle/>
                    <a:p>
                      <a:pPr algn="ctr">
                        <a:lnSpc>
                          <a:spcPct val="200000"/>
                        </a:lnSpc>
                      </a:pPr>
                      <a:r>
                        <a:rPr lang="id-ID" sz="2000" dirty="0" smtClean="0"/>
                        <a:t>4</a:t>
                      </a:r>
                    </a:p>
                    <a:p>
                      <a:pPr algn="ctr">
                        <a:lnSpc>
                          <a:spcPct val="200000"/>
                        </a:lnSpc>
                      </a:pPr>
                      <a:r>
                        <a:rPr lang="id-ID" sz="2000" dirty="0" smtClean="0"/>
                        <a:t>1</a:t>
                      </a:r>
                    </a:p>
                    <a:p>
                      <a:pPr algn="ctr">
                        <a:lnSpc>
                          <a:spcPct val="200000"/>
                        </a:lnSpc>
                      </a:pPr>
                      <a:r>
                        <a:rPr lang="id-ID" sz="2000" dirty="0" smtClean="0"/>
                        <a:t>1</a:t>
                      </a:r>
                    </a:p>
                    <a:p>
                      <a:pPr algn="ctr">
                        <a:lnSpc>
                          <a:spcPct val="200000"/>
                        </a:lnSpc>
                      </a:pPr>
                      <a:r>
                        <a:rPr lang="id-ID" sz="2000" dirty="0" smtClean="0"/>
                        <a:t>0</a:t>
                      </a:r>
                    </a:p>
                    <a:p>
                      <a:pPr algn="ctr">
                        <a:lnSpc>
                          <a:spcPct val="200000"/>
                        </a:lnSpc>
                      </a:pPr>
                      <a:r>
                        <a:rPr lang="id-ID" sz="2000" dirty="0" smtClean="0"/>
                        <a:t>4</a:t>
                      </a:r>
                    </a:p>
                    <a:p>
                      <a:pPr algn="ctr">
                        <a:lnSpc>
                          <a:spcPct val="200000"/>
                        </a:lnSpc>
                      </a:pPr>
                      <a:r>
                        <a:rPr lang="id-ID" sz="2000" dirty="0" smtClean="0"/>
                        <a:t>2</a:t>
                      </a:r>
                      <a:endParaRPr lang="id-ID" sz="2000" b="1" dirty="0"/>
                    </a:p>
                  </a:txBody>
                  <a:tcPr/>
                </a:tc>
                <a:tc>
                  <a:txBody>
                    <a:bodyPr/>
                    <a:lstStyle/>
                    <a:p>
                      <a:pPr algn="ctr">
                        <a:lnSpc>
                          <a:spcPct val="200000"/>
                        </a:lnSpc>
                      </a:pPr>
                      <a:r>
                        <a:rPr lang="id-ID" sz="2000" dirty="0" smtClean="0"/>
                        <a:t>0</a:t>
                      </a:r>
                    </a:p>
                    <a:p>
                      <a:pPr algn="ctr">
                        <a:lnSpc>
                          <a:spcPct val="200000"/>
                        </a:lnSpc>
                      </a:pPr>
                      <a:r>
                        <a:rPr lang="id-ID" sz="2000" dirty="0" smtClean="0"/>
                        <a:t>3</a:t>
                      </a:r>
                    </a:p>
                    <a:p>
                      <a:pPr algn="ctr">
                        <a:lnSpc>
                          <a:spcPct val="200000"/>
                        </a:lnSpc>
                      </a:pPr>
                      <a:r>
                        <a:rPr lang="id-ID" sz="2000" dirty="0" smtClean="0"/>
                        <a:t>0</a:t>
                      </a:r>
                    </a:p>
                    <a:p>
                      <a:pPr algn="ctr">
                        <a:lnSpc>
                          <a:spcPct val="200000"/>
                        </a:lnSpc>
                      </a:pPr>
                      <a:r>
                        <a:rPr lang="id-ID" sz="2000" dirty="0" smtClean="0"/>
                        <a:t>1</a:t>
                      </a:r>
                    </a:p>
                    <a:p>
                      <a:pPr algn="ctr">
                        <a:lnSpc>
                          <a:spcPct val="200000"/>
                        </a:lnSpc>
                      </a:pPr>
                      <a:r>
                        <a:rPr lang="id-ID" sz="2000" dirty="0" smtClean="0"/>
                        <a:t>1</a:t>
                      </a:r>
                    </a:p>
                    <a:p>
                      <a:pPr algn="ctr">
                        <a:lnSpc>
                          <a:spcPct val="200000"/>
                        </a:lnSpc>
                      </a:pPr>
                      <a:r>
                        <a:rPr lang="id-ID" sz="2000" dirty="0" smtClean="0"/>
                        <a:t>3</a:t>
                      </a:r>
                      <a:endParaRPr lang="id-ID" sz="2000" b="1" dirty="0"/>
                    </a:p>
                  </a:txBody>
                  <a:tcPr/>
                </a:tc>
              </a:tr>
            </a:tbl>
          </a:graphicData>
        </a:graphic>
      </p:graphicFrame>
    </p:spTree>
  </p:cSld>
  <p:clrMapOvr>
    <a:masterClrMapping/>
  </p:clrMapOvr>
  <p:transition>
    <p:comb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id-ID" dirty="0" smtClean="0"/>
              <a:t>Bagaimana solusinya jika gelas B yang di isi penuh lebih dahulu ?</a:t>
            </a:r>
            <a:endParaRPr lang="id-ID" dirty="0"/>
          </a:p>
        </p:txBody>
      </p:sp>
    </p:spTree>
  </p:cSld>
  <p:clrMapOvr>
    <a:masterClrMapping/>
  </p:clrMapOvr>
  <p:transition>
    <p:comb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just"/>
            <a:r>
              <a:rPr lang="id-ID" dirty="0" smtClean="0"/>
              <a:t>Ada seorang petani mempunyai seekor kambing dan harimau. Pada suatu hari dia baru saja panen sayuran. Karena butuh biaya dia hendal menjual semua ternak dan sayurnya ke pasar. Tapi untuk menuju pasar dia harus menyeberangi sungai dimana hanya ada 1 perahu yang hanya bisa memuat petani dan satu bawaan lain (kambing,harimau, atau sayuran). Jika ditinggalkan petani, maka sayuran akan dimakan kambing dan kambing dimakan serigala. Bagaimana biar ke-empatnya bisa selamat sampai ke seberang sungai?</a:t>
            </a:r>
            <a:endParaRPr lang="id-ID" dirty="0"/>
          </a:p>
        </p:txBody>
      </p:sp>
      <p:sp>
        <p:nvSpPr>
          <p:cNvPr id="2" name="Title 1"/>
          <p:cNvSpPr>
            <a:spLocks noGrp="1"/>
          </p:cNvSpPr>
          <p:nvPr>
            <p:ph type="title"/>
          </p:nvPr>
        </p:nvSpPr>
        <p:spPr/>
        <p:txBody>
          <a:bodyPr/>
          <a:lstStyle/>
          <a:p>
            <a:r>
              <a:rPr lang="id-ID" dirty="0" smtClean="0"/>
              <a:t>Kasus Petani </a:t>
            </a:r>
            <a:endParaRPr lang="id-ID" dirty="0"/>
          </a:p>
        </p:txBody>
      </p:sp>
    </p:spTree>
  </p:cSld>
  <p:clrMapOvr>
    <a:masterClrMapping/>
  </p:clrMapOvr>
  <p:transition>
    <p:comb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857916"/>
          </a:xfrm>
        </p:spPr>
        <p:txBody>
          <a:bodyPr>
            <a:normAutofit/>
          </a:bodyPr>
          <a:lstStyle/>
          <a:p>
            <a:r>
              <a:rPr lang="id-ID" dirty="0" smtClean="0"/>
              <a:t>Deskripsi Masalah :</a:t>
            </a:r>
          </a:p>
          <a:p>
            <a:pPr marL="449263" lvl="1" indent="7938">
              <a:buNone/>
            </a:pPr>
            <a:r>
              <a:rPr lang="id-ID" dirty="0" smtClean="0"/>
              <a:t>Ada daerah asal dan daerah seberang yang dilambangkan dengan himpunan (P,K,H,S) di setiap daerah dimana 0 berarti menunjukkan anggota himpunan tersebut tidak ada</a:t>
            </a:r>
          </a:p>
          <a:p>
            <a:pPr marL="49213" indent="7938"/>
            <a:r>
              <a:rPr lang="id-ID" dirty="0" smtClean="0"/>
              <a:t>  Ruang Keadaan :</a:t>
            </a:r>
          </a:p>
          <a:p>
            <a:pPr marL="449263" lvl="1" indent="7938">
              <a:buNone/>
            </a:pPr>
            <a:r>
              <a:rPr lang="id-ID" dirty="0" smtClean="0"/>
              <a:t>(P,K,S,H)</a:t>
            </a:r>
          </a:p>
          <a:p>
            <a:pPr marL="49213" indent="7938"/>
            <a:r>
              <a:rPr lang="id-ID" dirty="0" smtClean="0"/>
              <a:t>   Keadaan awal :</a:t>
            </a:r>
          </a:p>
          <a:p>
            <a:pPr marL="449263" lvl="1" indent="7938">
              <a:buNone/>
            </a:pPr>
            <a:r>
              <a:rPr lang="id-ID" dirty="0" smtClean="0"/>
              <a:t>Daerah asal : (P,K,S,H)</a:t>
            </a:r>
          </a:p>
          <a:p>
            <a:pPr marL="449263" lvl="1" indent="7938">
              <a:buNone/>
            </a:pPr>
            <a:r>
              <a:rPr lang="id-ID" dirty="0" smtClean="0"/>
              <a:t>Daerah seberang : (0,0,0,0)</a:t>
            </a:r>
          </a:p>
          <a:p>
            <a:pPr marL="49213" indent="7938"/>
            <a:r>
              <a:rPr lang="id-ID" dirty="0" smtClean="0"/>
              <a:t>   Tujuan :</a:t>
            </a:r>
          </a:p>
          <a:p>
            <a:pPr marL="449263" lvl="1" indent="7938">
              <a:buNone/>
            </a:pPr>
            <a:r>
              <a:rPr lang="id-ID" dirty="0" smtClean="0"/>
              <a:t>Daerah asal : (0,0,0,0)</a:t>
            </a:r>
          </a:p>
          <a:p>
            <a:pPr marL="449263" lvl="1" indent="7938">
              <a:buNone/>
            </a:pPr>
            <a:r>
              <a:rPr lang="id-ID" dirty="0" smtClean="0"/>
              <a:t>Daerah seberang : (P,K,S,H)</a:t>
            </a:r>
          </a:p>
          <a:p>
            <a:pPr marL="49213" indent="7938">
              <a:buNone/>
            </a:pPr>
            <a:endParaRPr lang="id-ID" dirty="0" smtClean="0"/>
          </a:p>
          <a:p>
            <a:endParaRPr lang="id-ID" dirty="0"/>
          </a:p>
        </p:txBody>
      </p:sp>
    </p:spTree>
  </p:cSld>
  <p:clrMapOvr>
    <a:masterClrMapping/>
  </p:clrMapOvr>
  <p:transition>
    <p:comb dir="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929354"/>
          </a:xfrm>
        </p:spPr>
        <p:txBody>
          <a:bodyPr/>
          <a:lstStyle/>
          <a:p>
            <a:r>
              <a:rPr lang="id-ID" dirty="0" smtClean="0"/>
              <a:t>Kumpulan Aturan :</a:t>
            </a:r>
            <a:endParaRPr lang="id-ID" dirty="0"/>
          </a:p>
        </p:txBody>
      </p:sp>
      <p:graphicFrame>
        <p:nvGraphicFramePr>
          <p:cNvPr id="4" name="Table 3"/>
          <p:cNvGraphicFramePr>
            <a:graphicFrameLocks noGrp="1"/>
          </p:cNvGraphicFramePr>
          <p:nvPr/>
        </p:nvGraphicFramePr>
        <p:xfrm>
          <a:off x="1000100" y="1397000"/>
          <a:ext cx="6619900" cy="3235960"/>
        </p:xfrm>
        <a:graphic>
          <a:graphicData uri="http://schemas.openxmlformats.org/drawingml/2006/table">
            <a:tbl>
              <a:tblPr firstRow="1" bandRow="1">
                <a:tableStyleId>{BDBED569-4797-4DF1-A0F4-6AAB3CD982D8}</a:tableStyleId>
              </a:tblPr>
              <a:tblGrid>
                <a:gridCol w="1285884"/>
                <a:gridCol w="5334016"/>
              </a:tblGrid>
              <a:tr h="370840">
                <a:tc>
                  <a:txBody>
                    <a:bodyPr/>
                    <a:lstStyle/>
                    <a:p>
                      <a:pPr algn="ctr"/>
                      <a:r>
                        <a:rPr lang="id-ID" dirty="0" smtClean="0"/>
                        <a:t>Aturan ke-</a:t>
                      </a:r>
                      <a:endParaRPr lang="id-ID" dirty="0"/>
                    </a:p>
                  </a:txBody>
                  <a:tcPr/>
                </a:tc>
                <a:tc>
                  <a:txBody>
                    <a:bodyPr/>
                    <a:lstStyle/>
                    <a:p>
                      <a:pPr algn="ctr"/>
                      <a:r>
                        <a:rPr lang="id-ID" dirty="0" smtClean="0"/>
                        <a:t>Aturan</a:t>
                      </a:r>
                      <a:endParaRPr lang="id-ID" dirty="0"/>
                    </a:p>
                  </a:txBody>
                  <a:tcPr/>
                </a:tc>
              </a:tr>
              <a:tr h="370840">
                <a:tc>
                  <a:txBody>
                    <a:bodyPr/>
                    <a:lstStyle/>
                    <a:p>
                      <a:pPr algn="ctr"/>
                      <a:r>
                        <a:rPr lang="id-ID" dirty="0" smtClean="0"/>
                        <a:t>1</a:t>
                      </a:r>
                      <a:endParaRPr lang="id-ID" dirty="0"/>
                    </a:p>
                  </a:txBody>
                  <a:tcPr/>
                </a:tc>
                <a:tc>
                  <a:txBody>
                    <a:bodyPr/>
                    <a:lstStyle/>
                    <a:p>
                      <a:r>
                        <a:rPr lang="id-ID" dirty="0" smtClean="0"/>
                        <a:t>Kambing</a:t>
                      </a:r>
                      <a:r>
                        <a:rPr lang="id-ID" baseline="0" dirty="0" smtClean="0"/>
                        <a:t> dan petani menyeberang</a:t>
                      </a:r>
                      <a:endParaRPr lang="id-ID" dirty="0"/>
                    </a:p>
                  </a:txBody>
                  <a:tcPr/>
                </a:tc>
              </a:tr>
              <a:tr h="370840">
                <a:tc>
                  <a:txBody>
                    <a:bodyPr/>
                    <a:lstStyle/>
                    <a:p>
                      <a:pPr algn="ctr"/>
                      <a:r>
                        <a:rPr lang="id-ID" dirty="0" smtClean="0"/>
                        <a:t>2</a:t>
                      </a:r>
                      <a:endParaRPr lang="id-ID" dirty="0"/>
                    </a:p>
                  </a:txBody>
                  <a:tcPr/>
                </a:tc>
                <a:tc>
                  <a:txBody>
                    <a:bodyPr/>
                    <a:lstStyle/>
                    <a:p>
                      <a:r>
                        <a:rPr lang="id-ID" dirty="0" smtClean="0"/>
                        <a:t>Sayuran dengan petani</a:t>
                      </a:r>
                      <a:r>
                        <a:rPr lang="id-ID" baseline="0" dirty="0" smtClean="0"/>
                        <a:t> menyeberang</a:t>
                      </a:r>
                      <a:endParaRPr lang="id-ID" dirty="0"/>
                    </a:p>
                  </a:txBody>
                  <a:tcPr/>
                </a:tc>
              </a:tr>
              <a:tr h="370840">
                <a:tc>
                  <a:txBody>
                    <a:bodyPr/>
                    <a:lstStyle/>
                    <a:p>
                      <a:pPr algn="ctr"/>
                      <a:r>
                        <a:rPr lang="id-ID" dirty="0" smtClean="0"/>
                        <a:t>3</a:t>
                      </a:r>
                      <a:endParaRPr lang="id-ID" dirty="0"/>
                    </a:p>
                  </a:txBody>
                  <a:tcPr/>
                </a:tc>
                <a:tc>
                  <a:txBody>
                    <a:bodyPr/>
                    <a:lstStyle/>
                    <a:p>
                      <a:r>
                        <a:rPr lang="id-ID" dirty="0" smtClean="0"/>
                        <a:t>Harimau dengan</a:t>
                      </a:r>
                      <a:r>
                        <a:rPr lang="id-ID" baseline="0" dirty="0" smtClean="0"/>
                        <a:t> petani menyeberang</a:t>
                      </a:r>
                      <a:endParaRPr lang="id-ID" dirty="0"/>
                    </a:p>
                  </a:txBody>
                  <a:tcPr/>
                </a:tc>
              </a:tr>
              <a:tr h="370840">
                <a:tc>
                  <a:txBody>
                    <a:bodyPr/>
                    <a:lstStyle/>
                    <a:p>
                      <a:pPr algn="ctr"/>
                      <a:r>
                        <a:rPr lang="id-ID" dirty="0" smtClean="0"/>
                        <a:t>4</a:t>
                      </a:r>
                      <a:endParaRPr lang="id-ID" dirty="0"/>
                    </a:p>
                  </a:txBody>
                  <a:tcPr/>
                </a:tc>
                <a:tc>
                  <a:txBody>
                    <a:bodyPr/>
                    <a:lstStyle/>
                    <a:p>
                      <a:r>
                        <a:rPr lang="id-ID" dirty="0" smtClean="0"/>
                        <a:t>Kambing</a:t>
                      </a:r>
                      <a:r>
                        <a:rPr lang="id-ID" baseline="0" dirty="0" smtClean="0"/>
                        <a:t> dan petani kembali ke daerah asal</a:t>
                      </a:r>
                      <a:endParaRPr lang="id-ID" dirty="0"/>
                    </a:p>
                  </a:txBody>
                  <a:tcPr/>
                </a:tc>
              </a:tr>
              <a:tr h="370840">
                <a:tc>
                  <a:txBody>
                    <a:bodyPr/>
                    <a:lstStyle/>
                    <a:p>
                      <a:pPr algn="ctr"/>
                      <a:r>
                        <a:rPr lang="id-ID" dirty="0" smtClean="0"/>
                        <a:t>5</a:t>
                      </a:r>
                      <a:endParaRPr lang="id-ID" dirty="0"/>
                    </a:p>
                  </a:txBody>
                  <a:tcPr/>
                </a:tc>
                <a:tc>
                  <a:txBody>
                    <a:bodyPr/>
                    <a:lstStyle/>
                    <a:p>
                      <a:r>
                        <a:rPr lang="id-ID" dirty="0" smtClean="0"/>
                        <a:t>Sayuran dan</a:t>
                      </a:r>
                      <a:r>
                        <a:rPr lang="id-ID" baseline="0" dirty="0" smtClean="0"/>
                        <a:t> petani kembali ke daerah asal</a:t>
                      </a:r>
                      <a:endParaRPr lang="id-ID" dirty="0"/>
                    </a:p>
                  </a:txBody>
                  <a:tcPr/>
                </a:tc>
              </a:tr>
              <a:tr h="370840">
                <a:tc>
                  <a:txBody>
                    <a:bodyPr/>
                    <a:lstStyle/>
                    <a:p>
                      <a:pPr algn="ctr"/>
                      <a:r>
                        <a:rPr lang="id-ID" dirty="0" smtClean="0"/>
                        <a:t>6</a:t>
                      </a:r>
                      <a:endParaRPr lang="id-ID" dirty="0"/>
                    </a:p>
                  </a:txBody>
                  <a:tcPr/>
                </a:tc>
                <a:tc>
                  <a:txBody>
                    <a:bodyPr/>
                    <a:lstStyle/>
                    <a:p>
                      <a:r>
                        <a:rPr lang="id-ID" dirty="0" smtClean="0"/>
                        <a:t>Harimau</a:t>
                      </a:r>
                      <a:r>
                        <a:rPr lang="id-ID" baseline="0" dirty="0" smtClean="0"/>
                        <a:t> dan petani kembali ke daerah asal</a:t>
                      </a:r>
                      <a:endParaRPr lang="id-ID" dirty="0"/>
                    </a:p>
                  </a:txBody>
                  <a:tcPr/>
                </a:tc>
              </a:tr>
              <a:tr h="370840">
                <a:tc>
                  <a:txBody>
                    <a:bodyPr/>
                    <a:lstStyle/>
                    <a:p>
                      <a:pPr algn="ctr"/>
                      <a:r>
                        <a:rPr lang="id-ID" dirty="0" smtClean="0"/>
                        <a:t>7</a:t>
                      </a:r>
                      <a:endParaRPr lang="id-ID" dirty="0"/>
                    </a:p>
                  </a:txBody>
                  <a:tcPr/>
                </a:tc>
                <a:tc>
                  <a:txBody>
                    <a:bodyPr/>
                    <a:lstStyle/>
                    <a:p>
                      <a:r>
                        <a:rPr lang="id-ID" dirty="0" smtClean="0"/>
                        <a:t>Petani</a:t>
                      </a:r>
                      <a:r>
                        <a:rPr lang="id-ID" baseline="0" dirty="0" smtClean="0"/>
                        <a:t> kembali ke daerah asal</a:t>
                      </a:r>
                      <a:endParaRPr lang="id-ID" dirty="0"/>
                    </a:p>
                  </a:txBody>
                  <a:tcPr/>
                </a:tc>
              </a:tr>
            </a:tbl>
          </a:graphicData>
        </a:graphic>
      </p:graphicFrame>
    </p:spTree>
  </p:cSld>
  <p:clrMapOvr>
    <a:masterClrMapping/>
  </p:clrMapOvr>
  <p:transition>
    <p:comb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929354"/>
          </a:xfrm>
        </p:spPr>
        <p:txBody>
          <a:bodyPr/>
          <a:lstStyle/>
          <a:p>
            <a:r>
              <a:rPr lang="id-ID" dirty="0" smtClean="0"/>
              <a:t>Contoh solusi :</a:t>
            </a:r>
            <a:endParaRPr lang="id-ID" dirty="0"/>
          </a:p>
        </p:txBody>
      </p:sp>
      <p:graphicFrame>
        <p:nvGraphicFramePr>
          <p:cNvPr id="4" name="Table 3"/>
          <p:cNvGraphicFramePr>
            <a:graphicFrameLocks noGrp="1"/>
          </p:cNvGraphicFramePr>
          <p:nvPr/>
        </p:nvGraphicFramePr>
        <p:xfrm>
          <a:off x="500034" y="1214422"/>
          <a:ext cx="8072495" cy="4033520"/>
        </p:xfrm>
        <a:graphic>
          <a:graphicData uri="http://schemas.openxmlformats.org/drawingml/2006/table">
            <a:tbl>
              <a:tblPr firstRow="1" bandRow="1">
                <a:tableStyleId>{D7AC3CCA-C797-4891-BE02-D94E43425B78}</a:tableStyleId>
              </a:tblPr>
              <a:tblGrid>
                <a:gridCol w="1500198"/>
                <a:gridCol w="1857388"/>
                <a:gridCol w="1571636"/>
                <a:gridCol w="1571636"/>
                <a:gridCol w="1571637"/>
              </a:tblGrid>
              <a:tr h="370840">
                <a:tc gridSpan="2">
                  <a:txBody>
                    <a:bodyPr/>
                    <a:lstStyle/>
                    <a:p>
                      <a:pPr algn="ctr"/>
                      <a:r>
                        <a:rPr lang="id-ID" dirty="0" smtClean="0"/>
                        <a:t>Current State</a:t>
                      </a:r>
                      <a:endParaRPr lang="id-ID" dirty="0"/>
                    </a:p>
                  </a:txBody>
                  <a:tcPr/>
                </a:tc>
                <a:tc hMerge="1">
                  <a:txBody>
                    <a:bodyPr/>
                    <a:lstStyle/>
                    <a:p>
                      <a:endParaRPr lang="id-ID" dirty="0"/>
                    </a:p>
                  </a:txBody>
                  <a:tcPr/>
                </a:tc>
                <a:tc rowSpan="2">
                  <a:txBody>
                    <a:bodyPr/>
                    <a:lstStyle/>
                    <a:p>
                      <a:pPr algn="ctr"/>
                      <a:r>
                        <a:rPr lang="id-ID" dirty="0" smtClean="0"/>
                        <a:t>Aturan yang digunakan</a:t>
                      </a:r>
                      <a:endParaRPr lang="id-ID" dirty="0"/>
                    </a:p>
                  </a:txBody>
                  <a:tcPr anchor="ctr"/>
                </a:tc>
                <a:tc gridSpan="2">
                  <a:txBody>
                    <a:bodyPr/>
                    <a:lstStyle/>
                    <a:p>
                      <a:pPr algn="ctr"/>
                      <a:r>
                        <a:rPr lang="id-ID" dirty="0" smtClean="0"/>
                        <a:t>Next State</a:t>
                      </a:r>
                      <a:endParaRPr lang="id-ID" dirty="0"/>
                    </a:p>
                  </a:txBody>
                  <a:tcPr/>
                </a:tc>
                <a:tc hMerge="1">
                  <a:txBody>
                    <a:bodyPr/>
                    <a:lstStyle/>
                    <a:p>
                      <a:endParaRPr lang="id-ID" dirty="0"/>
                    </a:p>
                  </a:txBody>
                  <a:tcPr/>
                </a:tc>
              </a:tr>
              <a:tr h="370840">
                <a:tc>
                  <a:txBody>
                    <a:bodyPr/>
                    <a:lstStyle/>
                    <a:p>
                      <a:pPr algn="ctr"/>
                      <a:r>
                        <a:rPr lang="id-ID" dirty="0" smtClean="0"/>
                        <a:t>D.A</a:t>
                      </a:r>
                      <a:endParaRPr lang="id-ID" dirty="0"/>
                    </a:p>
                  </a:txBody>
                  <a:tcPr/>
                </a:tc>
                <a:tc>
                  <a:txBody>
                    <a:bodyPr/>
                    <a:lstStyle/>
                    <a:p>
                      <a:pPr algn="ctr"/>
                      <a:r>
                        <a:rPr lang="id-ID" dirty="0" smtClean="0"/>
                        <a:t>D.S</a:t>
                      </a:r>
                      <a:endParaRPr lang="id-ID" dirty="0"/>
                    </a:p>
                  </a:txBody>
                  <a:tcPr/>
                </a:tc>
                <a:tc vMerge="1">
                  <a:txBody>
                    <a:bodyPr/>
                    <a:lstStyle/>
                    <a:p>
                      <a:endParaRPr lang="id-ID" dirty="0"/>
                    </a:p>
                  </a:txBody>
                  <a:tcPr/>
                </a:tc>
                <a:tc>
                  <a:txBody>
                    <a:bodyPr/>
                    <a:lstStyle/>
                    <a:p>
                      <a:pPr algn="ctr"/>
                      <a:r>
                        <a:rPr lang="id-ID" dirty="0" smtClean="0"/>
                        <a:t>D.A</a:t>
                      </a:r>
                      <a:endParaRPr lang="id-ID" dirty="0"/>
                    </a:p>
                  </a:txBody>
                  <a:tcPr/>
                </a:tc>
                <a:tc>
                  <a:txBody>
                    <a:bodyPr/>
                    <a:lstStyle/>
                    <a:p>
                      <a:pPr algn="ctr"/>
                      <a:r>
                        <a:rPr lang="id-ID" dirty="0" smtClean="0"/>
                        <a:t>D.S</a:t>
                      </a:r>
                      <a:endParaRPr lang="id-ID" dirty="0"/>
                    </a:p>
                  </a:txBody>
                  <a:tcPr/>
                </a:tc>
              </a:tr>
              <a:tr h="370840">
                <a:tc>
                  <a:txBody>
                    <a:bodyPr/>
                    <a:lstStyle/>
                    <a:p>
                      <a:pPr algn="ctr">
                        <a:lnSpc>
                          <a:spcPct val="150000"/>
                        </a:lnSpc>
                      </a:pPr>
                      <a:r>
                        <a:rPr lang="id-ID" sz="2000" b="1" dirty="0" smtClean="0"/>
                        <a:t>(P,K,S,H)</a:t>
                      </a:r>
                    </a:p>
                    <a:p>
                      <a:pPr algn="ctr">
                        <a:lnSpc>
                          <a:spcPct val="150000"/>
                        </a:lnSpc>
                      </a:pPr>
                      <a:r>
                        <a:rPr lang="id-ID" sz="2000" b="1" dirty="0" smtClean="0"/>
                        <a:t>(0,0,S,H)</a:t>
                      </a:r>
                    </a:p>
                    <a:p>
                      <a:pPr algn="ctr">
                        <a:lnSpc>
                          <a:spcPct val="150000"/>
                        </a:lnSpc>
                      </a:pPr>
                      <a:r>
                        <a:rPr lang="id-ID" sz="2000" b="1" dirty="0" smtClean="0"/>
                        <a:t>(P,0,S,H)</a:t>
                      </a:r>
                    </a:p>
                    <a:p>
                      <a:pPr algn="ctr">
                        <a:lnSpc>
                          <a:spcPct val="150000"/>
                        </a:lnSpc>
                      </a:pPr>
                      <a:r>
                        <a:rPr lang="id-ID" sz="2000" b="1" dirty="0" smtClean="0"/>
                        <a:t>(0,0,S,0)</a:t>
                      </a:r>
                    </a:p>
                    <a:p>
                      <a:pPr algn="ctr">
                        <a:lnSpc>
                          <a:spcPct val="150000"/>
                        </a:lnSpc>
                      </a:pPr>
                      <a:r>
                        <a:rPr lang="id-ID" sz="2000" b="1" dirty="0" smtClean="0"/>
                        <a:t>(P,K,S,0)</a:t>
                      </a:r>
                    </a:p>
                    <a:p>
                      <a:pPr algn="ctr">
                        <a:lnSpc>
                          <a:spcPct val="150000"/>
                        </a:lnSpc>
                      </a:pPr>
                      <a:r>
                        <a:rPr lang="id-ID" sz="2000" b="1" dirty="0" smtClean="0"/>
                        <a:t>(0,K,0,0)</a:t>
                      </a:r>
                    </a:p>
                    <a:p>
                      <a:pPr algn="ctr">
                        <a:lnSpc>
                          <a:spcPct val="150000"/>
                        </a:lnSpc>
                      </a:pPr>
                      <a:r>
                        <a:rPr lang="id-ID" sz="2000" b="1" dirty="0" smtClean="0"/>
                        <a:t>(P,K,0,0)</a:t>
                      </a:r>
                    </a:p>
                  </a:txBody>
                  <a:tcPr/>
                </a:tc>
                <a:tc>
                  <a:txBody>
                    <a:bodyPr/>
                    <a:lstStyle/>
                    <a:p>
                      <a:pPr algn="ctr">
                        <a:lnSpc>
                          <a:spcPct val="150000"/>
                        </a:lnSpc>
                      </a:pPr>
                      <a:r>
                        <a:rPr lang="id-ID" sz="2000" b="1" dirty="0" smtClean="0"/>
                        <a:t>(0,0,0,0)</a:t>
                      </a:r>
                    </a:p>
                    <a:p>
                      <a:pPr algn="ctr">
                        <a:lnSpc>
                          <a:spcPct val="150000"/>
                        </a:lnSpc>
                      </a:pPr>
                      <a:r>
                        <a:rPr lang="id-ID" sz="2000" b="1" dirty="0" smtClean="0"/>
                        <a:t>(P,K,0,0)</a:t>
                      </a:r>
                    </a:p>
                    <a:p>
                      <a:pPr algn="ctr">
                        <a:lnSpc>
                          <a:spcPct val="150000"/>
                        </a:lnSpc>
                      </a:pPr>
                      <a:r>
                        <a:rPr lang="id-ID" sz="2000" b="1" dirty="0" smtClean="0"/>
                        <a:t>(0,K,0,0)</a:t>
                      </a:r>
                    </a:p>
                    <a:p>
                      <a:pPr algn="ctr">
                        <a:lnSpc>
                          <a:spcPct val="150000"/>
                        </a:lnSpc>
                      </a:pPr>
                      <a:r>
                        <a:rPr lang="id-ID" sz="2000" b="1" dirty="0" smtClean="0"/>
                        <a:t>(P,K,0,H)</a:t>
                      </a:r>
                    </a:p>
                    <a:p>
                      <a:pPr algn="ctr">
                        <a:lnSpc>
                          <a:spcPct val="150000"/>
                        </a:lnSpc>
                      </a:pPr>
                      <a:r>
                        <a:rPr lang="id-ID" sz="2000" b="1" dirty="0" smtClean="0"/>
                        <a:t>(0,0,0,H)</a:t>
                      </a:r>
                    </a:p>
                    <a:p>
                      <a:pPr algn="ctr">
                        <a:lnSpc>
                          <a:spcPct val="150000"/>
                        </a:lnSpc>
                      </a:pPr>
                      <a:r>
                        <a:rPr lang="id-ID" sz="2000" b="1" dirty="0" smtClean="0"/>
                        <a:t>(P,0,S,H)</a:t>
                      </a:r>
                    </a:p>
                    <a:p>
                      <a:pPr algn="ctr">
                        <a:lnSpc>
                          <a:spcPct val="150000"/>
                        </a:lnSpc>
                      </a:pPr>
                      <a:r>
                        <a:rPr lang="id-ID" sz="2000" b="1" dirty="0" smtClean="0"/>
                        <a:t>(0,0,S,H)</a:t>
                      </a:r>
                      <a:endParaRPr lang="id-ID" sz="2000" b="1" dirty="0"/>
                    </a:p>
                  </a:txBody>
                  <a:tcPr/>
                </a:tc>
                <a:tc>
                  <a:txBody>
                    <a:bodyPr/>
                    <a:lstStyle/>
                    <a:p>
                      <a:pPr algn="ctr">
                        <a:lnSpc>
                          <a:spcPct val="150000"/>
                        </a:lnSpc>
                      </a:pPr>
                      <a:r>
                        <a:rPr lang="id-ID" sz="2000" b="1" dirty="0" smtClean="0"/>
                        <a:t>1</a:t>
                      </a:r>
                    </a:p>
                    <a:p>
                      <a:pPr algn="ctr">
                        <a:lnSpc>
                          <a:spcPct val="150000"/>
                        </a:lnSpc>
                      </a:pPr>
                      <a:r>
                        <a:rPr lang="id-ID" sz="2000" b="1" dirty="0" smtClean="0"/>
                        <a:t>7</a:t>
                      </a:r>
                    </a:p>
                    <a:p>
                      <a:pPr algn="ctr">
                        <a:lnSpc>
                          <a:spcPct val="150000"/>
                        </a:lnSpc>
                      </a:pPr>
                      <a:r>
                        <a:rPr lang="id-ID" sz="2000" b="1" dirty="0" smtClean="0"/>
                        <a:t>3</a:t>
                      </a:r>
                    </a:p>
                    <a:p>
                      <a:pPr algn="ctr">
                        <a:lnSpc>
                          <a:spcPct val="150000"/>
                        </a:lnSpc>
                      </a:pPr>
                      <a:r>
                        <a:rPr lang="id-ID" sz="2000" b="1" dirty="0" smtClean="0"/>
                        <a:t>4</a:t>
                      </a:r>
                    </a:p>
                    <a:p>
                      <a:pPr algn="ctr">
                        <a:lnSpc>
                          <a:spcPct val="150000"/>
                        </a:lnSpc>
                      </a:pPr>
                      <a:r>
                        <a:rPr lang="id-ID" sz="2000" b="1" dirty="0" smtClean="0"/>
                        <a:t>2</a:t>
                      </a:r>
                    </a:p>
                    <a:p>
                      <a:pPr algn="ctr">
                        <a:lnSpc>
                          <a:spcPct val="150000"/>
                        </a:lnSpc>
                      </a:pPr>
                      <a:r>
                        <a:rPr lang="id-ID" sz="2000" b="1" dirty="0" smtClean="0"/>
                        <a:t>7</a:t>
                      </a:r>
                    </a:p>
                    <a:p>
                      <a:pPr algn="ctr">
                        <a:lnSpc>
                          <a:spcPct val="150000"/>
                        </a:lnSpc>
                      </a:pPr>
                      <a:r>
                        <a:rPr lang="id-ID" sz="2000" b="1" dirty="0" smtClean="0"/>
                        <a:t>1</a:t>
                      </a:r>
                    </a:p>
                  </a:txBody>
                  <a:tcPr/>
                </a:tc>
                <a:tc>
                  <a:txBody>
                    <a:bodyPr/>
                    <a:lstStyle/>
                    <a:p>
                      <a:pPr algn="ctr">
                        <a:lnSpc>
                          <a:spcPct val="150000"/>
                        </a:lnSpc>
                      </a:pPr>
                      <a:r>
                        <a:rPr lang="id-ID" sz="2000" b="1" dirty="0" smtClean="0"/>
                        <a:t>(0,0,S,H)</a:t>
                      </a:r>
                    </a:p>
                    <a:p>
                      <a:pPr algn="ctr">
                        <a:lnSpc>
                          <a:spcPct val="150000"/>
                        </a:lnSpc>
                      </a:pPr>
                      <a:r>
                        <a:rPr lang="id-ID" sz="2000" b="1" dirty="0" smtClean="0"/>
                        <a:t>(P,0,S,H)</a:t>
                      </a:r>
                    </a:p>
                    <a:p>
                      <a:pPr algn="ctr">
                        <a:lnSpc>
                          <a:spcPct val="150000"/>
                        </a:lnSpc>
                      </a:pPr>
                      <a:r>
                        <a:rPr lang="id-ID" sz="2000" b="1" dirty="0" smtClean="0"/>
                        <a:t>(0,0,S,0)</a:t>
                      </a:r>
                    </a:p>
                    <a:p>
                      <a:pPr algn="ctr">
                        <a:lnSpc>
                          <a:spcPct val="150000"/>
                        </a:lnSpc>
                      </a:pPr>
                      <a:r>
                        <a:rPr lang="id-ID" sz="2000" b="1" dirty="0" smtClean="0"/>
                        <a:t>(P,K,S,0)</a:t>
                      </a:r>
                    </a:p>
                    <a:p>
                      <a:pPr algn="ctr">
                        <a:lnSpc>
                          <a:spcPct val="150000"/>
                        </a:lnSpc>
                      </a:pPr>
                      <a:r>
                        <a:rPr lang="id-ID" sz="2000" b="1" dirty="0" smtClean="0"/>
                        <a:t>(0,K,0,0)</a:t>
                      </a:r>
                    </a:p>
                    <a:p>
                      <a:pPr algn="ctr">
                        <a:lnSpc>
                          <a:spcPct val="150000"/>
                        </a:lnSpc>
                      </a:pPr>
                      <a:r>
                        <a:rPr lang="id-ID" sz="2000" b="1" dirty="0" smtClean="0"/>
                        <a:t>(P,K,0,0)</a:t>
                      </a:r>
                    </a:p>
                    <a:p>
                      <a:pPr algn="ctr">
                        <a:lnSpc>
                          <a:spcPct val="150000"/>
                        </a:lnSpc>
                      </a:pPr>
                      <a:r>
                        <a:rPr lang="id-ID" sz="2000" b="1" dirty="0" smtClean="0"/>
                        <a:t>(0,0,0,0)</a:t>
                      </a:r>
                      <a:endParaRPr lang="id-ID" sz="2000" b="1" dirty="0"/>
                    </a:p>
                  </a:txBody>
                  <a:tcPr/>
                </a:tc>
                <a:tc>
                  <a:txBody>
                    <a:bodyPr/>
                    <a:lstStyle/>
                    <a:p>
                      <a:pPr algn="ctr">
                        <a:lnSpc>
                          <a:spcPct val="150000"/>
                        </a:lnSpc>
                      </a:pPr>
                      <a:r>
                        <a:rPr lang="id-ID" sz="2000" b="1" dirty="0" smtClean="0"/>
                        <a:t>(P,K,0,0)</a:t>
                      </a:r>
                    </a:p>
                    <a:p>
                      <a:pPr algn="ctr">
                        <a:lnSpc>
                          <a:spcPct val="150000"/>
                        </a:lnSpc>
                      </a:pPr>
                      <a:r>
                        <a:rPr lang="id-ID" sz="2000" b="1" dirty="0" smtClean="0"/>
                        <a:t>(0,K,0,0)</a:t>
                      </a:r>
                    </a:p>
                    <a:p>
                      <a:pPr algn="ctr">
                        <a:lnSpc>
                          <a:spcPct val="150000"/>
                        </a:lnSpc>
                      </a:pPr>
                      <a:r>
                        <a:rPr lang="id-ID" sz="2000" b="1" dirty="0" smtClean="0"/>
                        <a:t>(P,K,0,H)</a:t>
                      </a:r>
                    </a:p>
                    <a:p>
                      <a:pPr algn="ctr">
                        <a:lnSpc>
                          <a:spcPct val="150000"/>
                        </a:lnSpc>
                      </a:pPr>
                      <a:r>
                        <a:rPr lang="id-ID" sz="2000" b="1" dirty="0" smtClean="0"/>
                        <a:t>(0,0,0,H)</a:t>
                      </a:r>
                    </a:p>
                    <a:p>
                      <a:pPr algn="ctr">
                        <a:lnSpc>
                          <a:spcPct val="150000"/>
                        </a:lnSpc>
                      </a:pPr>
                      <a:r>
                        <a:rPr lang="id-ID" sz="2000" b="1" dirty="0" smtClean="0"/>
                        <a:t>(P,0,S,H)</a:t>
                      </a:r>
                    </a:p>
                    <a:p>
                      <a:pPr algn="ctr">
                        <a:lnSpc>
                          <a:spcPct val="150000"/>
                        </a:lnSpc>
                      </a:pPr>
                      <a:r>
                        <a:rPr lang="id-ID" sz="2000" b="1" dirty="0" smtClean="0"/>
                        <a:t>(0,0,S,H)</a:t>
                      </a:r>
                    </a:p>
                    <a:p>
                      <a:pPr algn="ctr">
                        <a:lnSpc>
                          <a:spcPct val="150000"/>
                        </a:lnSpc>
                      </a:pPr>
                      <a:r>
                        <a:rPr lang="id-ID" sz="2000" b="1" dirty="0" smtClean="0"/>
                        <a:t>(P,K,S,H)</a:t>
                      </a:r>
                      <a:endParaRPr lang="id-ID" sz="2000" b="1" dirty="0"/>
                    </a:p>
                  </a:txBody>
                  <a:tcPr/>
                </a:tc>
              </a:tr>
            </a:tbl>
          </a:graphicData>
        </a:graphic>
      </p:graphicFrame>
      <p:sp>
        <p:nvSpPr>
          <p:cNvPr id="5" name="TextBox 4"/>
          <p:cNvSpPr txBox="1"/>
          <p:nvPr/>
        </p:nvSpPr>
        <p:spPr>
          <a:xfrm>
            <a:off x="857224" y="5572140"/>
            <a:ext cx="7373365" cy="707886"/>
          </a:xfrm>
          <a:prstGeom prst="rect">
            <a:avLst/>
          </a:prstGeom>
          <a:noFill/>
        </p:spPr>
        <p:txBody>
          <a:bodyPr wrap="none" rtlCol="0">
            <a:spAutoFit/>
          </a:bodyPr>
          <a:lstStyle/>
          <a:p>
            <a:pPr algn="ctr"/>
            <a:r>
              <a:rPr lang="id-ID" sz="2000" b="1" dirty="0" smtClean="0"/>
              <a:t>Tujuan tercapai Daerah Asal (0,0,0,0) dan Daerah Seberang (P,K,S,H)</a:t>
            </a:r>
          </a:p>
          <a:p>
            <a:pPr algn="ctr"/>
            <a:r>
              <a:rPr lang="id-ID" sz="2000" b="1" dirty="0" smtClean="0"/>
              <a:t>Pencarian Dihentikan.</a:t>
            </a:r>
            <a:endParaRPr lang="id-ID" sz="2000" b="1" dirty="0"/>
          </a:p>
        </p:txBody>
      </p:sp>
    </p:spTree>
  </p:cSld>
  <p:clrMapOvr>
    <a:masterClrMapping/>
  </p:clrMapOvr>
  <p:transition>
    <p:comb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rabicPeriod"/>
            </a:pPr>
            <a:r>
              <a:rPr lang="id-ID" sz="2000" dirty="0" smtClean="0"/>
              <a:t>Grafik Keadaan</a:t>
            </a:r>
          </a:p>
          <a:p>
            <a:pPr marL="914400" lvl="1" indent="-514350">
              <a:buFont typeface="Arial" pitchFamily="34" charset="0"/>
              <a:buChar char="•"/>
            </a:pPr>
            <a:r>
              <a:rPr lang="id-ID" sz="2000" dirty="0" smtClean="0"/>
              <a:t>Grafik terdiri dari node-node yang menunjukkan keadaan</a:t>
            </a:r>
          </a:p>
          <a:p>
            <a:pPr marL="914400" lvl="1" indent="-514350">
              <a:buFont typeface="Arial" pitchFamily="34" charset="0"/>
              <a:buChar char="•"/>
            </a:pPr>
            <a:r>
              <a:rPr lang="id-ID" sz="2000" dirty="0" smtClean="0"/>
              <a:t>Node dalam grafik  keadaan dihubungkan dengan busur yang diberi arah panah untuk menunjukkan arah dari satu keadaan ke keadaan selanjutnya</a:t>
            </a:r>
            <a:endParaRPr lang="id-ID" sz="2000" dirty="0"/>
          </a:p>
        </p:txBody>
      </p:sp>
      <p:sp>
        <p:nvSpPr>
          <p:cNvPr id="2" name="Title 1"/>
          <p:cNvSpPr>
            <a:spLocks noGrp="1"/>
          </p:cNvSpPr>
          <p:nvPr>
            <p:ph type="title"/>
          </p:nvPr>
        </p:nvSpPr>
        <p:spPr/>
        <p:txBody>
          <a:bodyPr/>
          <a:lstStyle/>
          <a:p>
            <a:r>
              <a:rPr lang="id-ID" dirty="0" smtClean="0"/>
              <a:t>Representasi Ruang Keadaan</a:t>
            </a:r>
            <a:endParaRPr lang="id-ID" dirty="0"/>
          </a:p>
        </p:txBody>
      </p:sp>
      <p:pic>
        <p:nvPicPr>
          <p:cNvPr id="1026" name="Picture 2"/>
          <p:cNvPicPr>
            <a:picLocks noChangeAspect="1" noChangeArrowheads="1"/>
          </p:cNvPicPr>
          <p:nvPr/>
        </p:nvPicPr>
        <p:blipFill>
          <a:blip r:embed="rId2" cstate="email"/>
          <a:srcRect/>
          <a:stretch>
            <a:fillRect/>
          </a:stretch>
        </p:blipFill>
        <p:spPr bwMode="auto">
          <a:xfrm>
            <a:off x="2000232" y="3571876"/>
            <a:ext cx="5429288" cy="2784592"/>
          </a:xfrm>
          <a:prstGeom prst="rect">
            <a:avLst/>
          </a:prstGeom>
          <a:noFill/>
          <a:ln w="9525">
            <a:noFill/>
            <a:miter lim="800000"/>
            <a:headEnd/>
            <a:tailEnd/>
          </a:ln>
          <a:effectLst/>
        </p:spPr>
      </p:pic>
      <p:sp>
        <p:nvSpPr>
          <p:cNvPr id="5" name="TextBox 4"/>
          <p:cNvSpPr txBox="1"/>
          <p:nvPr/>
        </p:nvSpPr>
        <p:spPr>
          <a:xfrm>
            <a:off x="785786" y="4286256"/>
            <a:ext cx="1136850" cy="646331"/>
          </a:xfrm>
          <a:prstGeom prst="rect">
            <a:avLst/>
          </a:prstGeom>
          <a:noFill/>
        </p:spPr>
        <p:txBody>
          <a:bodyPr wrap="none" rtlCol="0">
            <a:spAutoFit/>
          </a:bodyPr>
          <a:lstStyle/>
          <a:p>
            <a:r>
              <a:rPr lang="id-ID" dirty="0" smtClean="0"/>
              <a:t>Keadaan</a:t>
            </a:r>
          </a:p>
          <a:p>
            <a:r>
              <a:rPr lang="id-ID" dirty="0" smtClean="0"/>
              <a:t>Awal</a:t>
            </a:r>
            <a:endParaRPr lang="id-ID" dirty="0"/>
          </a:p>
        </p:txBody>
      </p:sp>
      <p:sp>
        <p:nvSpPr>
          <p:cNvPr id="6" name="TextBox 5"/>
          <p:cNvSpPr txBox="1"/>
          <p:nvPr/>
        </p:nvSpPr>
        <p:spPr>
          <a:xfrm>
            <a:off x="7072330" y="4714884"/>
            <a:ext cx="957313" cy="369332"/>
          </a:xfrm>
          <a:prstGeom prst="rect">
            <a:avLst/>
          </a:prstGeom>
          <a:noFill/>
        </p:spPr>
        <p:txBody>
          <a:bodyPr wrap="none" rtlCol="0">
            <a:spAutoFit/>
          </a:bodyPr>
          <a:lstStyle/>
          <a:p>
            <a:r>
              <a:rPr lang="id-ID" dirty="0" smtClean="0"/>
              <a:t>Tujuan</a:t>
            </a:r>
            <a:endParaRPr lang="id-ID" dirty="0"/>
          </a:p>
        </p:txBody>
      </p:sp>
    </p:spTree>
  </p:cSld>
  <p:clrMapOvr>
    <a:masterClrMapping/>
  </p:clrMapOvr>
  <p:transition>
    <p:comb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857916"/>
          </a:xfrm>
        </p:spPr>
        <p:txBody>
          <a:bodyPr/>
          <a:lstStyle/>
          <a:p>
            <a:pPr marL="514350" indent="-514350">
              <a:buFont typeface="+mj-lt"/>
              <a:buAutoNum type="arabicPeriod" startAt="2"/>
            </a:pPr>
            <a:r>
              <a:rPr lang="id-ID" dirty="0" smtClean="0"/>
              <a:t>Pohon Pelacakan</a:t>
            </a:r>
          </a:p>
          <a:p>
            <a:pPr marL="914400" lvl="1" indent="-514350">
              <a:buFont typeface="Arial" pitchFamily="34" charset="0"/>
              <a:buChar char="•"/>
            </a:pPr>
            <a:r>
              <a:rPr lang="id-ID" dirty="0" smtClean="0"/>
              <a:t>Menghindari adanya siklus</a:t>
            </a:r>
          </a:p>
          <a:p>
            <a:pPr marL="914400" lvl="1" indent="-514350">
              <a:buFont typeface="Arial" pitchFamily="34" charset="0"/>
              <a:buChar char="•"/>
            </a:pPr>
            <a:r>
              <a:rPr lang="id-ID" dirty="0" smtClean="0"/>
              <a:t>Menggambarkan keadaan secara hirarkis</a:t>
            </a:r>
          </a:p>
          <a:p>
            <a:pPr marL="914400" lvl="1" indent="-514350">
              <a:buFont typeface="Arial" pitchFamily="34" charset="0"/>
              <a:buChar char="•"/>
            </a:pPr>
            <a:r>
              <a:rPr lang="id-ID" dirty="0" smtClean="0"/>
              <a:t>Pohon terdiri dari beberapa node. Node pada Level 0 disebut ‘akar’ yang menunjukkan keadaan awal</a:t>
            </a:r>
          </a:p>
          <a:p>
            <a:pPr marL="914400" lvl="1" indent="-514350">
              <a:buFont typeface="Arial" pitchFamily="34" charset="0"/>
              <a:buChar char="•"/>
            </a:pPr>
            <a:r>
              <a:rPr lang="id-ID" dirty="0" smtClean="0"/>
              <a:t>Cabang dari akar disebut anak atau successor sedangkan dalam pencarian mundur disebut predecessor</a:t>
            </a:r>
          </a:p>
          <a:p>
            <a:pPr marL="914400" lvl="1" indent="-514350">
              <a:buFont typeface="Arial" pitchFamily="34" charset="0"/>
              <a:buChar char="•"/>
            </a:pPr>
            <a:r>
              <a:rPr lang="id-ID" dirty="0" smtClean="0"/>
              <a:t>Node yang tidak memiliki anak disebut node ‘daun’ yaitu sebagai akhir dari pencarian, bisa berupa tujuan atau jalan buntu (dead end)</a:t>
            </a:r>
            <a:endParaRPr lang="id-ID" dirty="0"/>
          </a:p>
        </p:txBody>
      </p:sp>
    </p:spTree>
  </p:cSld>
  <p:clrMapOvr>
    <a:masterClrMapping/>
  </p:clrMapOvr>
  <p:transition>
    <p:comb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071538" y="357166"/>
            <a:ext cx="7410001" cy="5105415"/>
          </a:xfrm>
          <a:prstGeom prst="rect">
            <a:avLst/>
          </a:prstGeom>
          <a:noFill/>
          <a:ln w="9525">
            <a:noFill/>
            <a:miter lim="800000"/>
            <a:headEnd/>
            <a:tailEnd/>
          </a:ln>
          <a:effectLst/>
        </p:spPr>
      </p:pic>
      <p:sp>
        <p:nvSpPr>
          <p:cNvPr id="5" name="TextBox 4"/>
          <p:cNvSpPr txBox="1"/>
          <p:nvPr/>
        </p:nvSpPr>
        <p:spPr>
          <a:xfrm>
            <a:off x="3357554" y="5715016"/>
            <a:ext cx="4110805" cy="400110"/>
          </a:xfrm>
          <a:prstGeom prst="rect">
            <a:avLst/>
          </a:prstGeom>
          <a:noFill/>
        </p:spPr>
        <p:txBody>
          <a:bodyPr wrap="none" rtlCol="0">
            <a:spAutoFit/>
          </a:bodyPr>
          <a:lstStyle/>
          <a:p>
            <a:r>
              <a:rPr lang="id-ID" sz="2000" b="1" dirty="0" smtClean="0"/>
              <a:t>Goal maksimal tercapai pada Level 6 </a:t>
            </a:r>
            <a:endParaRPr lang="id-ID" sz="2000" b="1"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929354"/>
          </a:xfrm>
        </p:spPr>
        <p:txBody>
          <a:bodyPr/>
          <a:lstStyle/>
          <a:p>
            <a:pPr marL="514350" indent="-514350">
              <a:buFont typeface="+mj-lt"/>
              <a:buAutoNum type="arabicPeriod" startAt="3"/>
            </a:pPr>
            <a:r>
              <a:rPr lang="id-ID" dirty="0" smtClean="0"/>
              <a:t>Pohon AND/OR</a:t>
            </a:r>
          </a:p>
          <a:p>
            <a:pPr marL="914400" lvl="1" indent="-514350">
              <a:buFont typeface="Arial" pitchFamily="34" charset="0"/>
              <a:buChar char="•"/>
            </a:pPr>
            <a:r>
              <a:rPr lang="id-ID" dirty="0" smtClean="0"/>
              <a:t>Lebih singkat dan sederhana</a:t>
            </a:r>
            <a:endParaRPr lang="id-ID" dirty="0"/>
          </a:p>
        </p:txBody>
      </p:sp>
      <p:sp>
        <p:nvSpPr>
          <p:cNvPr id="5" name="TextBox 4"/>
          <p:cNvSpPr txBox="1"/>
          <p:nvPr/>
        </p:nvSpPr>
        <p:spPr>
          <a:xfrm>
            <a:off x="2571736" y="5715016"/>
            <a:ext cx="4110805" cy="400110"/>
          </a:xfrm>
          <a:prstGeom prst="rect">
            <a:avLst/>
          </a:prstGeom>
          <a:noFill/>
        </p:spPr>
        <p:txBody>
          <a:bodyPr wrap="none" rtlCol="0">
            <a:spAutoFit/>
          </a:bodyPr>
          <a:lstStyle/>
          <a:p>
            <a:r>
              <a:rPr lang="id-ID" sz="2000" b="1" dirty="0" smtClean="0"/>
              <a:t>Goal maksimal tercapai pada Level 2 </a:t>
            </a:r>
            <a:endParaRPr lang="id-ID" sz="2000" b="1" dirty="0"/>
          </a:p>
        </p:txBody>
      </p:sp>
      <p:pic>
        <p:nvPicPr>
          <p:cNvPr id="3075" name="Picture 3"/>
          <p:cNvPicPr>
            <a:picLocks noChangeAspect="1" noChangeArrowheads="1"/>
          </p:cNvPicPr>
          <p:nvPr/>
        </p:nvPicPr>
        <p:blipFill>
          <a:blip r:embed="rId2" cstate="email"/>
          <a:srcRect/>
          <a:stretch>
            <a:fillRect/>
          </a:stretch>
        </p:blipFill>
        <p:spPr bwMode="auto">
          <a:xfrm>
            <a:off x="695325" y="1981200"/>
            <a:ext cx="7753350" cy="2895600"/>
          </a:xfrm>
          <a:prstGeom prst="rect">
            <a:avLst/>
          </a:prstGeom>
          <a:noFill/>
          <a:ln w="9525">
            <a:noFill/>
            <a:miter lim="800000"/>
            <a:headEnd/>
            <a:tailEnd/>
          </a:ln>
          <a:effectLst/>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id-ID" dirty="0" smtClean="0"/>
              <a:t>Kasus : Waktu Tempuh 3 org ( rute kampus-malioboro)</a:t>
            </a:r>
          </a:p>
          <a:p>
            <a:r>
              <a:rPr lang="id-ID" dirty="0" smtClean="0"/>
              <a:t>Bisakah anda menjelaskan apa masalah yang dihadapi ?</a:t>
            </a:r>
          </a:p>
          <a:p>
            <a:r>
              <a:rPr lang="id-ID" dirty="0" smtClean="0"/>
              <a:t>Pendekatan PAGE</a:t>
            </a:r>
          </a:p>
          <a:p>
            <a:r>
              <a:rPr lang="id-ID" sz="3600" b="1" dirty="0" smtClean="0">
                <a:solidFill>
                  <a:srgbClr val="FF0000"/>
                </a:solidFill>
              </a:rPr>
              <a:t>P</a:t>
            </a:r>
            <a:r>
              <a:rPr lang="id-ID" dirty="0" smtClean="0"/>
              <a:t>ercept : Apa saja inputnya ?</a:t>
            </a:r>
          </a:p>
          <a:p>
            <a:r>
              <a:rPr lang="id-ID" sz="3600" b="1" dirty="0" smtClean="0">
                <a:solidFill>
                  <a:srgbClr val="FF0000"/>
                </a:solidFill>
              </a:rPr>
              <a:t>A</a:t>
            </a:r>
            <a:r>
              <a:rPr lang="id-ID" dirty="0" smtClean="0"/>
              <a:t>ction : Apa saja tindakannya ?</a:t>
            </a:r>
          </a:p>
          <a:p>
            <a:r>
              <a:rPr lang="id-ID" sz="3600" b="1" dirty="0" smtClean="0">
                <a:solidFill>
                  <a:srgbClr val="FF0000"/>
                </a:solidFill>
              </a:rPr>
              <a:t>G</a:t>
            </a:r>
            <a:r>
              <a:rPr lang="id-ID" dirty="0" smtClean="0"/>
              <a:t>oal : Apa tujuannya ?</a:t>
            </a:r>
          </a:p>
          <a:p>
            <a:r>
              <a:rPr lang="id-ID" sz="3600" b="1" dirty="0" smtClean="0">
                <a:solidFill>
                  <a:srgbClr val="FF0000"/>
                </a:solidFill>
              </a:rPr>
              <a:t>E</a:t>
            </a:r>
            <a:r>
              <a:rPr lang="id-ID" dirty="0" smtClean="0"/>
              <a:t>nvironment : Bagaimana kondisi lingkungan?</a:t>
            </a:r>
          </a:p>
          <a:p>
            <a:endParaRPr lang="id-ID" dirty="0"/>
          </a:p>
        </p:txBody>
      </p:sp>
      <p:sp>
        <p:nvSpPr>
          <p:cNvPr id="2" name="Title 1"/>
          <p:cNvSpPr>
            <a:spLocks noGrp="1"/>
          </p:cNvSpPr>
          <p:nvPr>
            <p:ph type="title"/>
          </p:nvPr>
        </p:nvSpPr>
        <p:spPr/>
        <p:txBody>
          <a:bodyPr/>
          <a:lstStyle/>
          <a:p>
            <a:r>
              <a:rPr lang="id-ID" dirty="0" smtClean="0"/>
              <a:t>What’s The Problem ?</a:t>
            </a:r>
            <a:endParaRPr lang="id-ID"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checkerboard(across)">
                                      <p:cBhvr>
                                        <p:cTn id="10" dur="500"/>
                                        <p:tgtEl>
                                          <p:spTgt spid="3">
                                            <p:txEl>
                                              <p:pRg st="3" end="3"/>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checkerboard(across)">
                                      <p:cBhvr>
                                        <p:cTn id="13" dur="500"/>
                                        <p:tgtEl>
                                          <p:spTgt spid="3">
                                            <p:txEl>
                                              <p:pRg st="4" end="4"/>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checkerboard(across)">
                                      <p:cBhvr>
                                        <p:cTn id="16" dur="500"/>
                                        <p:tgtEl>
                                          <p:spTgt spid="3">
                                            <p:txEl>
                                              <p:pRg st="5" end="5"/>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heckerboard(across)">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85720" y="1500174"/>
            <a:ext cx="8215370" cy="50006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 name="Content Placeholder 2"/>
          <p:cNvSpPr>
            <a:spLocks noGrp="1"/>
          </p:cNvSpPr>
          <p:nvPr>
            <p:ph idx="1"/>
          </p:nvPr>
        </p:nvSpPr>
        <p:spPr>
          <a:xfrm>
            <a:off x="357158" y="2500306"/>
            <a:ext cx="8229600" cy="3268667"/>
          </a:xfrm>
        </p:spPr>
        <p:txBody>
          <a:bodyPr>
            <a:normAutofit/>
          </a:bodyPr>
          <a:lstStyle/>
          <a:p>
            <a:pPr marL="514350" indent="-514350">
              <a:buFont typeface="+mj-lt"/>
              <a:buAutoNum type="arabicParenR"/>
            </a:pPr>
            <a:r>
              <a:rPr lang="id-ID" dirty="0" smtClean="0"/>
              <a:t>Searching (Pencarian)</a:t>
            </a:r>
          </a:p>
          <a:p>
            <a:pPr marL="514350" indent="-514350">
              <a:buFont typeface="+mj-lt"/>
              <a:buAutoNum type="arabicParenR"/>
            </a:pPr>
            <a:r>
              <a:rPr lang="id-ID" dirty="0" smtClean="0"/>
              <a:t>Reasoning (Penalaran)</a:t>
            </a:r>
          </a:p>
          <a:p>
            <a:pPr marL="514350" indent="-514350">
              <a:buFont typeface="+mj-lt"/>
              <a:buAutoNum type="arabicParenR"/>
            </a:pPr>
            <a:r>
              <a:rPr lang="id-ID" dirty="0" smtClean="0"/>
              <a:t>Planning (Memecah masalah ke dalam sub-sub masalah)</a:t>
            </a:r>
          </a:p>
          <a:p>
            <a:pPr marL="514350" indent="-514350">
              <a:buFont typeface="+mj-lt"/>
              <a:buAutoNum type="arabicParenR"/>
            </a:pPr>
            <a:r>
              <a:rPr lang="id-ID" dirty="0" smtClean="0"/>
              <a:t>Learning (belajar mandiri)</a:t>
            </a:r>
            <a:endParaRPr lang="id-ID" dirty="0"/>
          </a:p>
        </p:txBody>
      </p:sp>
      <p:sp>
        <p:nvSpPr>
          <p:cNvPr id="2" name="Title 1"/>
          <p:cNvSpPr>
            <a:spLocks noGrp="1"/>
          </p:cNvSpPr>
          <p:nvPr>
            <p:ph type="title"/>
          </p:nvPr>
        </p:nvSpPr>
        <p:spPr/>
        <p:txBody>
          <a:bodyPr/>
          <a:lstStyle/>
          <a:p>
            <a:r>
              <a:rPr lang="id-ID" dirty="0" smtClean="0"/>
              <a:t>Teknik Pemecahan Masalah</a:t>
            </a:r>
            <a:endParaRPr lang="id-ID" dirty="0"/>
          </a:p>
        </p:txBody>
      </p:sp>
      <p:sp>
        <p:nvSpPr>
          <p:cNvPr id="4" name="TextBox 3"/>
          <p:cNvSpPr txBox="1"/>
          <p:nvPr/>
        </p:nvSpPr>
        <p:spPr>
          <a:xfrm>
            <a:off x="357158" y="1571612"/>
            <a:ext cx="8146782" cy="369332"/>
          </a:xfrm>
          <a:prstGeom prst="rect">
            <a:avLst/>
          </a:prstGeom>
          <a:noFill/>
        </p:spPr>
        <p:txBody>
          <a:bodyPr wrap="none" rtlCol="0">
            <a:spAutoFit/>
          </a:bodyPr>
          <a:lstStyle/>
          <a:p>
            <a:r>
              <a:rPr lang="id-ID" dirty="0" smtClean="0">
                <a:latin typeface="Berlin Sans FB Demi" pitchFamily="34" charset="0"/>
              </a:rPr>
              <a:t>Definisi Masalah =&gt; Analisis dan Pengetahuan =&gt; Teknik Penyelesain Masalah</a:t>
            </a:r>
            <a:endParaRPr lang="id-ID" dirty="0">
              <a:latin typeface="Berlin Sans FB Demi" pitchFamily="34" charset="0"/>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id-ID" dirty="0" smtClean="0"/>
              <a:t>Blind Search (Pencarian Buta) dan Heuristic Search (Pencarian Terbimbing)</a:t>
            </a:r>
          </a:p>
          <a:p>
            <a:pPr algn="just"/>
            <a:r>
              <a:rPr lang="id-ID" dirty="0" smtClean="0"/>
              <a:t>Kriteria mengukur performa metode pencarian :</a:t>
            </a:r>
          </a:p>
          <a:p>
            <a:pPr marL="971550" lvl="1" indent="-514350" algn="just">
              <a:buFont typeface="+mj-lt"/>
              <a:buAutoNum type="arabicParenR"/>
            </a:pPr>
            <a:r>
              <a:rPr lang="id-ID" dirty="0" smtClean="0">
                <a:solidFill>
                  <a:schemeClr val="tx2">
                    <a:lumMod val="75000"/>
                  </a:schemeClr>
                </a:solidFill>
              </a:rPr>
              <a:t>Completeness </a:t>
            </a:r>
            <a:r>
              <a:rPr lang="id-ID" dirty="0" smtClean="0"/>
              <a:t>; menjamin adanya solusi</a:t>
            </a:r>
          </a:p>
          <a:p>
            <a:pPr marL="971550" lvl="1" indent="-514350" algn="just">
              <a:buFont typeface="+mj-lt"/>
              <a:buAutoNum type="arabicParenR"/>
            </a:pPr>
            <a:r>
              <a:rPr lang="id-ID" dirty="0" smtClean="0">
                <a:solidFill>
                  <a:schemeClr val="tx2">
                    <a:lumMod val="75000"/>
                  </a:schemeClr>
                </a:solidFill>
              </a:rPr>
              <a:t>Time Complexity </a:t>
            </a:r>
            <a:r>
              <a:rPr lang="id-ID" dirty="0" smtClean="0"/>
              <a:t>; lama waktu menemukan solusi</a:t>
            </a:r>
          </a:p>
          <a:p>
            <a:pPr marL="971550" lvl="1" indent="-514350" algn="just">
              <a:buFont typeface="+mj-lt"/>
              <a:buAutoNum type="arabicParenR"/>
            </a:pPr>
            <a:r>
              <a:rPr lang="id-ID" dirty="0" smtClean="0">
                <a:solidFill>
                  <a:schemeClr val="tx2">
                    <a:lumMod val="75000"/>
                  </a:schemeClr>
                </a:solidFill>
              </a:rPr>
              <a:t>Space Complexity </a:t>
            </a:r>
            <a:r>
              <a:rPr lang="id-ID" dirty="0" smtClean="0"/>
              <a:t>; jumlah memori yang dibutuhkan untuk menemukan solusi</a:t>
            </a:r>
          </a:p>
          <a:p>
            <a:pPr marL="971550" lvl="1" indent="-514350" algn="just">
              <a:buFont typeface="+mj-lt"/>
              <a:buAutoNum type="arabicParenR"/>
            </a:pPr>
            <a:r>
              <a:rPr lang="id-ID" dirty="0" smtClean="0">
                <a:solidFill>
                  <a:schemeClr val="tx2">
                    <a:lumMod val="75000"/>
                  </a:schemeClr>
                </a:solidFill>
              </a:rPr>
              <a:t>Optimality</a:t>
            </a:r>
            <a:r>
              <a:rPr lang="id-ID" dirty="0" smtClean="0"/>
              <a:t> ; menjamin menemukan solusi yang terbaik dari pilihan-pilihan solusi yang ada</a:t>
            </a:r>
            <a:endParaRPr lang="id-ID" dirty="0"/>
          </a:p>
        </p:txBody>
      </p:sp>
      <p:sp>
        <p:nvSpPr>
          <p:cNvPr id="2" name="Title 1"/>
          <p:cNvSpPr>
            <a:spLocks noGrp="1"/>
          </p:cNvSpPr>
          <p:nvPr>
            <p:ph type="title"/>
          </p:nvPr>
        </p:nvSpPr>
        <p:spPr/>
        <p:txBody>
          <a:bodyPr/>
          <a:lstStyle/>
          <a:p>
            <a:r>
              <a:rPr lang="id-ID" dirty="0" smtClean="0"/>
              <a:t>Metode Searching</a:t>
            </a:r>
            <a:endParaRPr lang="id-ID" dirty="0"/>
          </a:p>
        </p:txBody>
      </p:sp>
    </p:spTree>
  </p:cSld>
  <p:clrMapOvr>
    <a:masterClrMapping/>
  </p:clrMapOvr>
  <p:transition>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id-ID" dirty="0" smtClean="0"/>
              <a:t>Pelajari konsep dan contoh metode Pencarian Breadth First Search (BFS)</a:t>
            </a:r>
            <a:endParaRPr lang="id-ID" dirty="0"/>
          </a:p>
        </p:txBody>
      </p:sp>
      <p:sp>
        <p:nvSpPr>
          <p:cNvPr id="2" name="Title 1"/>
          <p:cNvSpPr>
            <a:spLocks noGrp="1"/>
          </p:cNvSpPr>
          <p:nvPr>
            <p:ph type="title"/>
          </p:nvPr>
        </p:nvSpPr>
        <p:spPr/>
        <p:txBody>
          <a:bodyPr/>
          <a:lstStyle/>
          <a:p>
            <a:r>
              <a:rPr lang="id-ID" dirty="0" smtClean="0"/>
              <a:t>Tugas</a:t>
            </a:r>
            <a:endParaRPr lang="id-ID" dirty="0"/>
          </a:p>
        </p:txBody>
      </p:sp>
    </p:spTree>
  </p:cSld>
  <p:clrMapOvr>
    <a:masterClrMapping/>
  </p:clrMapOvr>
  <p:transition>
    <p:comb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lstStyle/>
          <a:p>
            <a:pPr algn="just"/>
            <a:r>
              <a:rPr lang="id-ID" dirty="0" smtClean="0"/>
              <a:t>Kecerdasan buatan sengaja diciptakan untuk memecahkan berbagai masalah yang dihadapai manusia.</a:t>
            </a:r>
          </a:p>
          <a:p>
            <a:pPr algn="just"/>
            <a:r>
              <a:rPr lang="id-ID" dirty="0" smtClean="0"/>
              <a:t>Masalah = kesenjangan antara yang diharapkan dengan kenyataan yang ada</a:t>
            </a:r>
          </a:p>
          <a:p>
            <a:endParaRPr lang="id-ID" dirty="0"/>
          </a:p>
        </p:txBody>
      </p:sp>
      <p:graphicFrame>
        <p:nvGraphicFramePr>
          <p:cNvPr id="4" name="Table 3"/>
          <p:cNvGraphicFramePr>
            <a:graphicFrameLocks noGrp="1"/>
          </p:cNvGraphicFramePr>
          <p:nvPr/>
        </p:nvGraphicFramePr>
        <p:xfrm>
          <a:off x="1285852" y="3357562"/>
          <a:ext cx="6096000" cy="1854200"/>
        </p:xfrm>
        <a:graphic>
          <a:graphicData uri="http://schemas.openxmlformats.org/drawingml/2006/table">
            <a:tbl>
              <a:tblPr firstRow="1" bandRow="1">
                <a:tableStyleId>{5C22544A-7EE6-4342-B048-85BDC9FD1C3A}</a:tableStyleId>
              </a:tblPr>
              <a:tblGrid>
                <a:gridCol w="2928958"/>
                <a:gridCol w="214314"/>
                <a:gridCol w="2952728"/>
              </a:tblGrid>
              <a:tr h="370840">
                <a:tc>
                  <a:txBody>
                    <a:bodyPr/>
                    <a:lstStyle/>
                    <a:p>
                      <a:r>
                        <a:rPr lang="id-ID" dirty="0" smtClean="0"/>
                        <a:t>GOAL</a:t>
                      </a:r>
                      <a:endParaRPr lang="id-ID" dirty="0"/>
                    </a:p>
                  </a:txBody>
                  <a:tcPr/>
                </a:tc>
                <a:tc>
                  <a:txBody>
                    <a:bodyPr/>
                    <a:lstStyle/>
                    <a:p>
                      <a:endParaRPr lang="id-ID" dirty="0"/>
                    </a:p>
                  </a:txBody>
                  <a:tcPr>
                    <a:solidFill>
                      <a:schemeClr val="accent3">
                        <a:lumMod val="75000"/>
                      </a:schemeClr>
                    </a:solidFill>
                  </a:tcPr>
                </a:tc>
                <a:tc>
                  <a:txBody>
                    <a:bodyPr/>
                    <a:lstStyle/>
                    <a:p>
                      <a:r>
                        <a:rPr lang="id-ID" dirty="0" smtClean="0"/>
                        <a:t>PERFORMANCE MEASURE</a:t>
                      </a:r>
                      <a:endParaRPr lang="id-ID" dirty="0"/>
                    </a:p>
                  </a:txBody>
                  <a:tcPr/>
                </a:tc>
              </a:tr>
              <a:tr h="370840">
                <a:tc>
                  <a:txBody>
                    <a:bodyPr/>
                    <a:lstStyle/>
                    <a:p>
                      <a:r>
                        <a:rPr lang="id-ID" dirty="0" smtClean="0"/>
                        <a:t>DITERIMA KERJA</a:t>
                      </a:r>
                      <a:endParaRPr lang="id-ID" dirty="0"/>
                    </a:p>
                  </a:txBody>
                  <a:tcPr/>
                </a:tc>
                <a:tc>
                  <a:txBody>
                    <a:bodyPr/>
                    <a:lstStyle/>
                    <a:p>
                      <a:endParaRPr lang="id-ID" dirty="0"/>
                    </a:p>
                  </a:txBody>
                  <a:tcPr>
                    <a:solidFill>
                      <a:schemeClr val="accent3">
                        <a:lumMod val="75000"/>
                      </a:schemeClr>
                    </a:solidFill>
                  </a:tcPr>
                </a:tc>
                <a:tc>
                  <a:txBody>
                    <a:bodyPr/>
                    <a:lstStyle/>
                    <a:p>
                      <a:r>
                        <a:rPr lang="id-ID" dirty="0" smtClean="0"/>
                        <a:t>KOMPETENSI</a:t>
                      </a:r>
                      <a:endParaRPr lang="id-ID" dirty="0"/>
                    </a:p>
                  </a:txBody>
                  <a:tcPr/>
                </a:tc>
              </a:tr>
              <a:tr h="370840">
                <a:tc>
                  <a:txBody>
                    <a:bodyPr/>
                    <a:lstStyle/>
                    <a:p>
                      <a:r>
                        <a:rPr lang="id-ID" dirty="0" smtClean="0"/>
                        <a:t>LULUS KULIAH</a:t>
                      </a:r>
                      <a:endParaRPr lang="id-ID" dirty="0"/>
                    </a:p>
                  </a:txBody>
                  <a:tcPr/>
                </a:tc>
                <a:tc>
                  <a:txBody>
                    <a:bodyPr/>
                    <a:lstStyle/>
                    <a:p>
                      <a:endParaRPr lang="id-ID" dirty="0"/>
                    </a:p>
                  </a:txBody>
                  <a:tcPr>
                    <a:solidFill>
                      <a:schemeClr val="accent3">
                        <a:lumMod val="75000"/>
                      </a:schemeClr>
                    </a:solidFill>
                  </a:tcPr>
                </a:tc>
                <a:tc>
                  <a:txBody>
                    <a:bodyPr/>
                    <a:lstStyle/>
                    <a:p>
                      <a:r>
                        <a:rPr lang="id-ID" dirty="0" smtClean="0"/>
                        <a:t>IPK</a:t>
                      </a:r>
                      <a:endParaRPr lang="id-ID" dirty="0"/>
                    </a:p>
                  </a:txBody>
                  <a:tcPr/>
                </a:tc>
              </a:tr>
              <a:tr h="370840">
                <a:tc>
                  <a:txBody>
                    <a:bodyPr/>
                    <a:lstStyle/>
                    <a:p>
                      <a:r>
                        <a:rPr lang="id-ID" dirty="0" smtClean="0"/>
                        <a:t>KAYA</a:t>
                      </a:r>
                      <a:endParaRPr lang="id-ID" dirty="0"/>
                    </a:p>
                  </a:txBody>
                  <a:tcPr/>
                </a:tc>
                <a:tc>
                  <a:txBody>
                    <a:bodyPr/>
                    <a:lstStyle/>
                    <a:p>
                      <a:endParaRPr lang="id-ID" dirty="0"/>
                    </a:p>
                  </a:txBody>
                  <a:tcPr>
                    <a:solidFill>
                      <a:schemeClr val="accent3">
                        <a:lumMod val="75000"/>
                      </a:schemeClr>
                    </a:solidFill>
                  </a:tcPr>
                </a:tc>
                <a:tc>
                  <a:txBody>
                    <a:bodyPr/>
                    <a:lstStyle/>
                    <a:p>
                      <a:r>
                        <a:rPr lang="id-ID" dirty="0" smtClean="0"/>
                        <a:t>PENGHASILAN</a:t>
                      </a:r>
                      <a:endParaRPr lang="id-ID" dirty="0"/>
                    </a:p>
                  </a:txBody>
                  <a:tcPr/>
                </a:tc>
              </a:tr>
              <a:tr h="370840">
                <a:tc>
                  <a:txBody>
                    <a:bodyPr/>
                    <a:lstStyle/>
                    <a:p>
                      <a:r>
                        <a:rPr lang="id-ID" dirty="0" smtClean="0"/>
                        <a:t>MASUK SURGA</a:t>
                      </a:r>
                      <a:endParaRPr lang="id-ID" dirty="0"/>
                    </a:p>
                  </a:txBody>
                  <a:tcPr/>
                </a:tc>
                <a:tc>
                  <a:txBody>
                    <a:bodyPr/>
                    <a:lstStyle/>
                    <a:p>
                      <a:endParaRPr lang="id-ID" dirty="0"/>
                    </a:p>
                  </a:txBody>
                  <a:tcPr>
                    <a:solidFill>
                      <a:schemeClr val="accent3">
                        <a:lumMod val="75000"/>
                      </a:schemeClr>
                    </a:solidFill>
                  </a:tcPr>
                </a:tc>
                <a:tc>
                  <a:txBody>
                    <a:bodyPr/>
                    <a:lstStyle/>
                    <a:p>
                      <a:r>
                        <a:rPr lang="id-ID" dirty="0" smtClean="0"/>
                        <a:t>???</a:t>
                      </a:r>
                      <a:endParaRPr lang="id-ID" dirty="0"/>
                    </a:p>
                  </a:txBody>
                  <a:tcPr/>
                </a:tc>
              </a:tr>
            </a:tbl>
          </a:graphicData>
        </a:graphic>
      </p:graphicFrame>
      <p:sp>
        <p:nvSpPr>
          <p:cNvPr id="5" name="TextBox 4"/>
          <p:cNvSpPr txBox="1"/>
          <p:nvPr/>
        </p:nvSpPr>
        <p:spPr>
          <a:xfrm>
            <a:off x="3500430" y="5715016"/>
            <a:ext cx="1696747" cy="523220"/>
          </a:xfrm>
          <a:prstGeom prst="rect">
            <a:avLst/>
          </a:prstGeom>
          <a:noFill/>
        </p:spPr>
        <p:txBody>
          <a:bodyPr wrap="none" rtlCol="0">
            <a:spAutoFit/>
          </a:bodyPr>
          <a:lstStyle/>
          <a:p>
            <a:r>
              <a:rPr lang="id-ID" sz="2800" b="1" dirty="0" smtClean="0"/>
              <a:t>MASALAH</a:t>
            </a:r>
            <a:endParaRPr lang="id-ID" sz="2800" b="1" dirty="0"/>
          </a:p>
        </p:txBody>
      </p:sp>
      <p:sp>
        <p:nvSpPr>
          <p:cNvPr id="6" name="Up Arrow 5"/>
          <p:cNvSpPr/>
          <p:nvPr/>
        </p:nvSpPr>
        <p:spPr>
          <a:xfrm>
            <a:off x="4286248" y="4929198"/>
            <a:ext cx="71438" cy="714380"/>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lstStyle/>
          <a:p>
            <a:r>
              <a:rPr lang="id-ID" dirty="0" smtClean="0"/>
              <a:t>Apakah semua masalah bisa diselesaikan dengan kecerdasan buatan ???</a:t>
            </a:r>
          </a:p>
          <a:p>
            <a:r>
              <a:rPr lang="id-ID" dirty="0" smtClean="0"/>
              <a:t>Masalah dalam kercerdasan buatan  = </a:t>
            </a:r>
          </a:p>
          <a:p>
            <a:pPr lvl="1"/>
            <a:r>
              <a:rPr lang="id-ID" dirty="0" smtClean="0"/>
              <a:t>Dapat dikonversi ke dalam ruang keadaan/ruang masalah</a:t>
            </a:r>
          </a:p>
          <a:p>
            <a:pPr lvl="1"/>
            <a:r>
              <a:rPr lang="id-ID" dirty="0" smtClean="0"/>
              <a:t>Memiliki keadaan awal (initial state)</a:t>
            </a:r>
          </a:p>
          <a:p>
            <a:pPr lvl="1"/>
            <a:r>
              <a:rPr lang="id-ID" dirty="0" smtClean="0"/>
              <a:t>Mempunyai keadaan tujuan (goal state)</a:t>
            </a:r>
          </a:p>
          <a:p>
            <a:pPr lvl="1"/>
            <a:r>
              <a:rPr lang="id-ID" dirty="0" smtClean="0"/>
              <a:t>Memiliki aturan yang dapat mengubah sutau keadaan ke keadaan yang lain</a:t>
            </a:r>
            <a:endParaRPr lang="id-ID" dirty="0"/>
          </a:p>
        </p:txBody>
      </p:sp>
      <p:pic>
        <p:nvPicPr>
          <p:cNvPr id="4" name="Picture 3" descr="artificialintelligence.gif"/>
          <p:cNvPicPr>
            <a:picLocks noChangeAspect="1"/>
          </p:cNvPicPr>
          <p:nvPr/>
        </p:nvPicPr>
        <p:blipFill>
          <a:blip r:embed="rId2"/>
          <a:stretch>
            <a:fillRect/>
          </a:stretch>
        </p:blipFill>
        <p:spPr>
          <a:xfrm>
            <a:off x="6143636" y="4000500"/>
            <a:ext cx="2752725" cy="285750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heckerboard(across)">
                                      <p:cBhvr>
                                        <p:cTn id="16" dur="500"/>
                                        <p:tgtEl>
                                          <p:spTgt spid="3">
                                            <p:txEl>
                                              <p:pRg st="4" end="4"/>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5626121"/>
          </a:xfrm>
        </p:spPr>
        <p:txBody>
          <a:bodyPr/>
          <a:lstStyle/>
          <a:p>
            <a:r>
              <a:rPr lang="id-ID" dirty="0" smtClean="0"/>
              <a:t>Jadi untuk mendeskripsikan masalah dengan baik, sebagai berikut :</a:t>
            </a:r>
          </a:p>
          <a:p>
            <a:pPr marL="971550" lvl="1" indent="-514350">
              <a:buFont typeface="+mj-lt"/>
              <a:buAutoNum type="alphaLcParenR"/>
            </a:pPr>
            <a:r>
              <a:rPr lang="id-ID" dirty="0" smtClean="0"/>
              <a:t>Mendefinisikan suatu ruang keadaan</a:t>
            </a:r>
          </a:p>
          <a:p>
            <a:pPr marL="1371600" lvl="2" indent="-514350">
              <a:buNone/>
            </a:pPr>
            <a:r>
              <a:rPr lang="id-ID" dirty="0" smtClean="0"/>
              <a:t>	suatu ruang yang berisi semua keadaan yang mungkin</a:t>
            </a:r>
          </a:p>
          <a:p>
            <a:pPr marL="971550" lvl="1" indent="-514350">
              <a:buFont typeface="+mj-lt"/>
              <a:buAutoNum type="alphaLcParenR"/>
            </a:pPr>
            <a:r>
              <a:rPr lang="id-ID" dirty="0" smtClean="0"/>
              <a:t>Menetapkan satu atau lebih keadaan awal</a:t>
            </a:r>
          </a:p>
          <a:p>
            <a:pPr marL="1828800" lvl="3" indent="-514350">
              <a:buNone/>
            </a:pPr>
            <a:r>
              <a:rPr lang="id-ID" dirty="0"/>
              <a:t>k</a:t>
            </a:r>
            <a:r>
              <a:rPr lang="id-ID" dirty="0" smtClean="0"/>
              <a:t>eadaan dimulainya sebuah pencarian (searching)</a:t>
            </a:r>
          </a:p>
          <a:p>
            <a:pPr marL="971550" lvl="1" indent="-514350">
              <a:buFont typeface="+mj-lt"/>
              <a:buAutoNum type="alphaLcParenR"/>
            </a:pPr>
            <a:r>
              <a:rPr lang="id-ID" dirty="0" smtClean="0"/>
              <a:t>Menetapkan satu atau lebih tujuan</a:t>
            </a:r>
          </a:p>
          <a:p>
            <a:pPr marL="1371600" lvl="2" indent="-514350">
              <a:buNone/>
            </a:pPr>
            <a:r>
              <a:rPr lang="id-ID" dirty="0"/>
              <a:t>	</a:t>
            </a:r>
            <a:r>
              <a:rPr lang="id-ID" dirty="0" smtClean="0"/>
              <a:t>keadaan diakhirinya sebuah pencarian</a:t>
            </a:r>
          </a:p>
          <a:p>
            <a:pPr marL="971550" lvl="1" indent="-514350">
              <a:buFont typeface="+mj-lt"/>
              <a:buAutoNum type="alphaLcParenR"/>
            </a:pPr>
            <a:r>
              <a:rPr lang="id-ID" dirty="0" smtClean="0"/>
              <a:t>Menetapkan kumpulan aturan</a:t>
            </a:r>
          </a:p>
          <a:p>
            <a:pPr marL="1371600" lvl="2" indent="-514350">
              <a:buNone/>
            </a:pPr>
            <a:r>
              <a:rPr lang="id-ID" dirty="0"/>
              <a:t>	</a:t>
            </a:r>
            <a:r>
              <a:rPr lang="id-ID" dirty="0" smtClean="0"/>
              <a:t>aturan yang dapat digunakan untuk mengubah suatu keadaan (state) ke keadaan  (state) yang lain</a:t>
            </a:r>
          </a:p>
        </p:txBody>
      </p:sp>
    </p:spTree>
  </p:cSld>
  <p:clrMapOvr>
    <a:masterClrMapping/>
  </p:clrMapOvr>
  <p:transition>
    <p:comb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wo-glasses of water.jpg"/>
          <p:cNvPicPr>
            <a:picLocks noChangeAspect="1"/>
          </p:cNvPicPr>
          <p:nvPr/>
        </p:nvPicPr>
        <p:blipFill>
          <a:blip r:embed="rId2"/>
          <a:stretch>
            <a:fillRect/>
          </a:stretch>
        </p:blipFill>
        <p:spPr>
          <a:xfrm>
            <a:off x="4500562" y="3643314"/>
            <a:ext cx="4143404" cy="2758635"/>
          </a:xfrm>
          <a:prstGeom prst="rect">
            <a:avLst/>
          </a:prstGeom>
        </p:spPr>
      </p:pic>
      <p:sp>
        <p:nvSpPr>
          <p:cNvPr id="3" name="Content Placeholder 2"/>
          <p:cNvSpPr>
            <a:spLocks noGrp="1"/>
          </p:cNvSpPr>
          <p:nvPr>
            <p:ph idx="1"/>
          </p:nvPr>
        </p:nvSpPr>
        <p:spPr/>
        <p:txBody>
          <a:bodyPr/>
          <a:lstStyle/>
          <a:p>
            <a:pPr algn="just"/>
            <a:r>
              <a:rPr lang="id-ID" dirty="0" smtClean="0"/>
              <a:t>Terdapat 2 buah gelas dengan kapasitas 4 liter(gelas A)  dan 3 liter (gelas B) tanpa ada meteran/ukuran takaran volumenya. Semula keduanya kosong. Bagaimana caranya kita dapat mengisi tepat 2 liter air di gelas A dan 3 liter di gelas B ?</a:t>
            </a:r>
            <a:endParaRPr lang="id-ID" dirty="0"/>
          </a:p>
        </p:txBody>
      </p:sp>
      <p:sp>
        <p:nvSpPr>
          <p:cNvPr id="2" name="Title 1"/>
          <p:cNvSpPr>
            <a:spLocks noGrp="1"/>
          </p:cNvSpPr>
          <p:nvPr>
            <p:ph type="title"/>
          </p:nvPr>
        </p:nvSpPr>
        <p:spPr/>
        <p:txBody>
          <a:bodyPr/>
          <a:lstStyle/>
          <a:p>
            <a:r>
              <a:rPr lang="id-ID" dirty="0" smtClean="0"/>
              <a:t>Kasus Volume Gelas Air</a:t>
            </a:r>
            <a:endParaRPr lang="id-ID" dirty="0"/>
          </a:p>
        </p:txBody>
      </p:sp>
    </p:spTree>
  </p:cSld>
  <p:clrMapOvr>
    <a:masterClrMapping/>
  </p:clrMapOvr>
  <p:transition>
    <p:comb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2984"/>
            <a:ext cx="8229600" cy="5429288"/>
          </a:xfrm>
        </p:spPr>
        <p:txBody>
          <a:bodyPr>
            <a:normAutofit/>
          </a:bodyPr>
          <a:lstStyle/>
          <a:p>
            <a:r>
              <a:rPr lang="id-ID" dirty="0" smtClean="0"/>
              <a:t>Deskripsi masalah :</a:t>
            </a:r>
          </a:p>
          <a:p>
            <a:pPr lvl="1">
              <a:buNone/>
            </a:pPr>
            <a:r>
              <a:rPr lang="id-ID" dirty="0" smtClean="0"/>
              <a:t>x = volume gelas 4 liter &amp; y = volume gelas 3 liter</a:t>
            </a:r>
          </a:p>
          <a:p>
            <a:r>
              <a:rPr lang="id-ID" dirty="0" smtClean="0"/>
              <a:t>Ruang Keadaan :</a:t>
            </a:r>
          </a:p>
          <a:p>
            <a:pPr marL="449263" lvl="1" indent="7938">
              <a:buNone/>
            </a:pPr>
            <a:r>
              <a:rPr lang="id-ID" dirty="0" smtClean="0"/>
              <a:t>Himpunan pasangan bilangan bulat (x,y) yang terurut sedemikian rupa sehingga x = 0,1,2,3,4 dan   y = 0,1,2,3</a:t>
            </a:r>
          </a:p>
          <a:p>
            <a:pPr marL="49213" indent="7938">
              <a:buNone/>
            </a:pPr>
            <a:endParaRPr lang="id-ID" dirty="0" smtClean="0"/>
          </a:p>
        </p:txBody>
      </p:sp>
      <p:sp>
        <p:nvSpPr>
          <p:cNvPr id="2" name="Title 1"/>
          <p:cNvSpPr>
            <a:spLocks noGrp="1"/>
          </p:cNvSpPr>
          <p:nvPr>
            <p:ph type="title"/>
          </p:nvPr>
        </p:nvSpPr>
        <p:spPr>
          <a:xfrm>
            <a:off x="642910" y="214290"/>
            <a:ext cx="8229600" cy="1143000"/>
          </a:xfrm>
        </p:spPr>
        <p:txBody>
          <a:bodyPr/>
          <a:lstStyle/>
          <a:p>
            <a:r>
              <a:rPr lang="id-ID" dirty="0" smtClean="0"/>
              <a:t>Problem Solving</a:t>
            </a:r>
            <a:endParaRPr lang="id-ID" dirty="0"/>
          </a:p>
        </p:txBody>
      </p:sp>
      <p:graphicFrame>
        <p:nvGraphicFramePr>
          <p:cNvPr id="4" name="Table 3"/>
          <p:cNvGraphicFramePr>
            <a:graphicFrameLocks noGrp="1"/>
          </p:cNvGraphicFramePr>
          <p:nvPr/>
        </p:nvGraphicFramePr>
        <p:xfrm>
          <a:off x="1928794" y="3786190"/>
          <a:ext cx="6096000" cy="2225040"/>
        </p:xfrm>
        <a:graphic>
          <a:graphicData uri="http://schemas.openxmlformats.org/drawingml/2006/table">
            <a:tbl>
              <a:tblPr firstRow="1" bandRow="1">
                <a:tableStyleId>{21E4AEA4-8DFA-4A89-87EB-49C32662AFE0}</a:tableStyleId>
              </a:tblPr>
              <a:tblGrid>
                <a:gridCol w="1219200"/>
                <a:gridCol w="1219200"/>
                <a:gridCol w="1219200"/>
                <a:gridCol w="1219200"/>
                <a:gridCol w="1219200"/>
              </a:tblGrid>
              <a:tr h="370840">
                <a:tc>
                  <a:txBody>
                    <a:bodyPr/>
                    <a:lstStyle/>
                    <a:p>
                      <a:pPr algn="ctr"/>
                      <a:r>
                        <a:rPr lang="id-ID" dirty="0" smtClean="0"/>
                        <a:t>X | y</a:t>
                      </a:r>
                      <a:endParaRPr lang="id-ID" dirty="0"/>
                    </a:p>
                  </a:txBody>
                  <a:tcPr/>
                </a:tc>
                <a:tc>
                  <a:txBody>
                    <a:bodyPr/>
                    <a:lstStyle/>
                    <a:p>
                      <a:pPr algn="ctr"/>
                      <a:r>
                        <a:rPr lang="id-ID" dirty="0" smtClean="0"/>
                        <a:t>0</a:t>
                      </a:r>
                      <a:endParaRPr lang="id-ID" dirty="0"/>
                    </a:p>
                  </a:txBody>
                  <a:tcPr/>
                </a:tc>
                <a:tc>
                  <a:txBody>
                    <a:bodyPr/>
                    <a:lstStyle/>
                    <a:p>
                      <a:pPr algn="ctr"/>
                      <a:r>
                        <a:rPr lang="id-ID" dirty="0" smtClean="0"/>
                        <a:t>1</a:t>
                      </a:r>
                      <a:endParaRPr lang="id-ID" dirty="0"/>
                    </a:p>
                  </a:txBody>
                  <a:tcPr/>
                </a:tc>
                <a:tc>
                  <a:txBody>
                    <a:bodyPr/>
                    <a:lstStyle/>
                    <a:p>
                      <a:pPr algn="ctr"/>
                      <a:r>
                        <a:rPr lang="id-ID" dirty="0" smtClean="0"/>
                        <a:t>2</a:t>
                      </a:r>
                      <a:endParaRPr lang="id-ID" dirty="0"/>
                    </a:p>
                  </a:txBody>
                  <a:tcPr/>
                </a:tc>
                <a:tc>
                  <a:txBody>
                    <a:bodyPr/>
                    <a:lstStyle/>
                    <a:p>
                      <a:pPr algn="ctr"/>
                      <a:r>
                        <a:rPr lang="id-ID" dirty="0" smtClean="0"/>
                        <a:t>3</a:t>
                      </a:r>
                      <a:endParaRPr lang="id-ID" dirty="0"/>
                    </a:p>
                  </a:txBody>
                  <a:tcPr/>
                </a:tc>
              </a:tr>
              <a:tr h="370840">
                <a:tc>
                  <a:txBody>
                    <a:bodyPr/>
                    <a:lstStyle/>
                    <a:p>
                      <a:pPr algn="ctr"/>
                      <a:r>
                        <a:rPr lang="id-ID" b="1" dirty="0" smtClean="0">
                          <a:solidFill>
                            <a:schemeClr val="bg1"/>
                          </a:solidFill>
                        </a:rPr>
                        <a:t>0</a:t>
                      </a:r>
                      <a:endParaRPr lang="id-ID" b="1" dirty="0">
                        <a:solidFill>
                          <a:schemeClr val="bg1"/>
                        </a:solidFill>
                      </a:endParaRPr>
                    </a:p>
                  </a:txBody>
                  <a:tcPr>
                    <a:solidFill>
                      <a:schemeClr val="accent2"/>
                    </a:solidFill>
                  </a:tcPr>
                </a:tc>
                <a:tc>
                  <a:txBody>
                    <a:bodyPr/>
                    <a:lstStyle/>
                    <a:p>
                      <a:pPr algn="ctr"/>
                      <a:r>
                        <a:rPr lang="id-ID" dirty="0" smtClean="0"/>
                        <a:t>(0,0)</a:t>
                      </a:r>
                      <a:endParaRPr lang="id-ID" dirty="0"/>
                    </a:p>
                  </a:txBody>
                  <a:tcPr/>
                </a:tc>
                <a:tc>
                  <a:txBody>
                    <a:bodyPr/>
                    <a:lstStyle/>
                    <a:p>
                      <a:pPr algn="ctr"/>
                      <a:r>
                        <a:rPr lang="id-ID" dirty="0" smtClean="0"/>
                        <a:t>(0,1)</a:t>
                      </a:r>
                      <a:endParaRPr lang="id-ID" dirty="0"/>
                    </a:p>
                  </a:txBody>
                  <a:tcPr/>
                </a:tc>
                <a:tc>
                  <a:txBody>
                    <a:bodyPr/>
                    <a:lstStyle/>
                    <a:p>
                      <a:pPr algn="ctr"/>
                      <a:r>
                        <a:rPr lang="id-ID" dirty="0" smtClean="0"/>
                        <a:t>(0,2)</a:t>
                      </a:r>
                      <a:endParaRPr lang="id-ID" dirty="0"/>
                    </a:p>
                  </a:txBody>
                  <a:tcPr/>
                </a:tc>
                <a:tc>
                  <a:txBody>
                    <a:bodyPr/>
                    <a:lstStyle/>
                    <a:p>
                      <a:pPr algn="ctr"/>
                      <a:r>
                        <a:rPr lang="id-ID" dirty="0" smtClean="0"/>
                        <a:t>(0,3)</a:t>
                      </a:r>
                      <a:endParaRPr lang="id-ID" dirty="0"/>
                    </a:p>
                  </a:txBody>
                  <a:tcPr/>
                </a:tc>
              </a:tr>
              <a:tr h="370840">
                <a:tc>
                  <a:txBody>
                    <a:bodyPr/>
                    <a:lstStyle/>
                    <a:p>
                      <a:pPr algn="ctr"/>
                      <a:r>
                        <a:rPr lang="id-ID" b="1" dirty="0" smtClean="0">
                          <a:solidFill>
                            <a:schemeClr val="bg1"/>
                          </a:solidFill>
                        </a:rPr>
                        <a:t>1</a:t>
                      </a:r>
                      <a:endParaRPr lang="id-ID" b="1" dirty="0">
                        <a:solidFill>
                          <a:schemeClr val="bg1"/>
                        </a:solidFill>
                      </a:endParaRPr>
                    </a:p>
                  </a:txBody>
                  <a:tcPr>
                    <a:solidFill>
                      <a:schemeClr val="accent2"/>
                    </a:solidFill>
                  </a:tcPr>
                </a:tc>
                <a:tc>
                  <a:txBody>
                    <a:bodyPr/>
                    <a:lstStyle/>
                    <a:p>
                      <a:pPr algn="ctr"/>
                      <a:r>
                        <a:rPr lang="id-ID" dirty="0" smtClean="0"/>
                        <a:t>(1,0)</a:t>
                      </a:r>
                      <a:endParaRPr lang="id-ID" dirty="0"/>
                    </a:p>
                  </a:txBody>
                  <a:tcPr/>
                </a:tc>
                <a:tc>
                  <a:txBody>
                    <a:bodyPr/>
                    <a:lstStyle/>
                    <a:p>
                      <a:pPr algn="ctr"/>
                      <a:r>
                        <a:rPr lang="id-ID" dirty="0" smtClean="0"/>
                        <a:t>(1,1)</a:t>
                      </a:r>
                      <a:endParaRPr lang="id-ID" dirty="0"/>
                    </a:p>
                  </a:txBody>
                  <a:tcPr/>
                </a:tc>
                <a:tc>
                  <a:txBody>
                    <a:bodyPr/>
                    <a:lstStyle/>
                    <a:p>
                      <a:pPr algn="ctr"/>
                      <a:r>
                        <a:rPr lang="id-ID" dirty="0" smtClean="0"/>
                        <a:t>(1,2)</a:t>
                      </a:r>
                      <a:endParaRPr lang="id-ID" dirty="0"/>
                    </a:p>
                  </a:txBody>
                  <a:tcPr/>
                </a:tc>
                <a:tc>
                  <a:txBody>
                    <a:bodyPr/>
                    <a:lstStyle/>
                    <a:p>
                      <a:pPr algn="ctr"/>
                      <a:r>
                        <a:rPr lang="id-ID" dirty="0" smtClean="0"/>
                        <a:t>(1,3)</a:t>
                      </a:r>
                      <a:endParaRPr lang="id-ID" dirty="0"/>
                    </a:p>
                  </a:txBody>
                  <a:tcPr/>
                </a:tc>
              </a:tr>
              <a:tr h="370840">
                <a:tc>
                  <a:txBody>
                    <a:bodyPr/>
                    <a:lstStyle/>
                    <a:p>
                      <a:pPr algn="ctr"/>
                      <a:r>
                        <a:rPr lang="id-ID" b="1" dirty="0" smtClean="0">
                          <a:solidFill>
                            <a:schemeClr val="bg1"/>
                          </a:solidFill>
                        </a:rPr>
                        <a:t>2</a:t>
                      </a:r>
                      <a:endParaRPr lang="id-ID" b="1" dirty="0">
                        <a:solidFill>
                          <a:schemeClr val="bg1"/>
                        </a:solidFill>
                      </a:endParaRPr>
                    </a:p>
                  </a:txBody>
                  <a:tcPr>
                    <a:solidFill>
                      <a:schemeClr val="accent2"/>
                    </a:solidFill>
                  </a:tcPr>
                </a:tc>
                <a:tc>
                  <a:txBody>
                    <a:bodyPr/>
                    <a:lstStyle/>
                    <a:p>
                      <a:pPr algn="ctr"/>
                      <a:r>
                        <a:rPr lang="id-ID" dirty="0" smtClean="0"/>
                        <a:t>(2,0)</a:t>
                      </a:r>
                      <a:endParaRPr lang="id-ID" dirty="0"/>
                    </a:p>
                  </a:txBody>
                  <a:tcPr/>
                </a:tc>
                <a:tc>
                  <a:txBody>
                    <a:bodyPr/>
                    <a:lstStyle/>
                    <a:p>
                      <a:pPr algn="ctr"/>
                      <a:r>
                        <a:rPr lang="id-ID" dirty="0" smtClean="0"/>
                        <a:t>(2,1)</a:t>
                      </a:r>
                      <a:endParaRPr lang="id-ID" dirty="0"/>
                    </a:p>
                  </a:txBody>
                  <a:tcPr/>
                </a:tc>
                <a:tc>
                  <a:txBody>
                    <a:bodyPr/>
                    <a:lstStyle/>
                    <a:p>
                      <a:pPr algn="ctr"/>
                      <a:r>
                        <a:rPr lang="id-ID" dirty="0" smtClean="0"/>
                        <a:t>(2,2)</a:t>
                      </a:r>
                      <a:endParaRPr lang="id-ID" dirty="0"/>
                    </a:p>
                  </a:txBody>
                  <a:tcPr/>
                </a:tc>
                <a:tc>
                  <a:txBody>
                    <a:bodyPr/>
                    <a:lstStyle/>
                    <a:p>
                      <a:pPr algn="ctr"/>
                      <a:r>
                        <a:rPr lang="id-ID" dirty="0" smtClean="0"/>
                        <a:t>(2,3)</a:t>
                      </a:r>
                      <a:endParaRPr lang="id-ID" dirty="0"/>
                    </a:p>
                  </a:txBody>
                  <a:tcPr/>
                </a:tc>
              </a:tr>
              <a:tr h="370840">
                <a:tc>
                  <a:txBody>
                    <a:bodyPr/>
                    <a:lstStyle/>
                    <a:p>
                      <a:pPr algn="ctr"/>
                      <a:r>
                        <a:rPr lang="id-ID" b="1" dirty="0" smtClean="0">
                          <a:solidFill>
                            <a:schemeClr val="bg1"/>
                          </a:solidFill>
                        </a:rPr>
                        <a:t>3</a:t>
                      </a:r>
                      <a:endParaRPr lang="id-ID" b="1" dirty="0">
                        <a:solidFill>
                          <a:schemeClr val="bg1"/>
                        </a:solidFill>
                      </a:endParaRPr>
                    </a:p>
                  </a:txBody>
                  <a:tcPr>
                    <a:solidFill>
                      <a:schemeClr val="accent2"/>
                    </a:solidFill>
                  </a:tcPr>
                </a:tc>
                <a:tc>
                  <a:txBody>
                    <a:bodyPr/>
                    <a:lstStyle/>
                    <a:p>
                      <a:pPr algn="ctr"/>
                      <a:r>
                        <a:rPr lang="id-ID" dirty="0" smtClean="0"/>
                        <a:t>(3,0)</a:t>
                      </a:r>
                      <a:endParaRPr lang="id-ID" dirty="0"/>
                    </a:p>
                  </a:txBody>
                  <a:tcPr/>
                </a:tc>
                <a:tc>
                  <a:txBody>
                    <a:bodyPr/>
                    <a:lstStyle/>
                    <a:p>
                      <a:pPr algn="ctr"/>
                      <a:r>
                        <a:rPr lang="id-ID" dirty="0" smtClean="0"/>
                        <a:t>(3,1)</a:t>
                      </a:r>
                      <a:endParaRPr lang="id-ID" dirty="0"/>
                    </a:p>
                  </a:txBody>
                  <a:tcPr/>
                </a:tc>
                <a:tc>
                  <a:txBody>
                    <a:bodyPr/>
                    <a:lstStyle/>
                    <a:p>
                      <a:pPr algn="ctr"/>
                      <a:r>
                        <a:rPr lang="id-ID" dirty="0" smtClean="0"/>
                        <a:t>(3,2)</a:t>
                      </a:r>
                      <a:endParaRPr lang="id-ID" dirty="0"/>
                    </a:p>
                  </a:txBody>
                  <a:tcPr/>
                </a:tc>
                <a:tc>
                  <a:txBody>
                    <a:bodyPr/>
                    <a:lstStyle/>
                    <a:p>
                      <a:pPr algn="ctr"/>
                      <a:r>
                        <a:rPr lang="id-ID" dirty="0" smtClean="0"/>
                        <a:t>(3,3)</a:t>
                      </a:r>
                      <a:endParaRPr lang="id-ID" dirty="0"/>
                    </a:p>
                  </a:txBody>
                  <a:tcPr/>
                </a:tc>
              </a:tr>
              <a:tr h="370840">
                <a:tc>
                  <a:txBody>
                    <a:bodyPr/>
                    <a:lstStyle/>
                    <a:p>
                      <a:pPr algn="ctr"/>
                      <a:r>
                        <a:rPr lang="id-ID" b="1" dirty="0" smtClean="0">
                          <a:solidFill>
                            <a:schemeClr val="bg1"/>
                          </a:solidFill>
                        </a:rPr>
                        <a:t>4</a:t>
                      </a:r>
                      <a:endParaRPr lang="id-ID" b="1" dirty="0">
                        <a:solidFill>
                          <a:schemeClr val="bg1"/>
                        </a:solidFill>
                      </a:endParaRPr>
                    </a:p>
                  </a:txBody>
                  <a:tcPr>
                    <a:solidFill>
                      <a:schemeClr val="accent2"/>
                    </a:solidFill>
                  </a:tcPr>
                </a:tc>
                <a:tc>
                  <a:txBody>
                    <a:bodyPr/>
                    <a:lstStyle/>
                    <a:p>
                      <a:pPr algn="ctr"/>
                      <a:r>
                        <a:rPr lang="id-ID" dirty="0" smtClean="0"/>
                        <a:t>(4,0)</a:t>
                      </a:r>
                      <a:endParaRPr lang="id-ID" dirty="0"/>
                    </a:p>
                  </a:txBody>
                  <a:tcPr/>
                </a:tc>
                <a:tc>
                  <a:txBody>
                    <a:bodyPr/>
                    <a:lstStyle/>
                    <a:p>
                      <a:pPr algn="ctr"/>
                      <a:r>
                        <a:rPr lang="id-ID" dirty="0" smtClean="0"/>
                        <a:t>(4,1)</a:t>
                      </a:r>
                      <a:endParaRPr lang="id-ID" dirty="0"/>
                    </a:p>
                  </a:txBody>
                  <a:tcPr/>
                </a:tc>
                <a:tc>
                  <a:txBody>
                    <a:bodyPr/>
                    <a:lstStyle/>
                    <a:p>
                      <a:pPr algn="ctr"/>
                      <a:r>
                        <a:rPr lang="id-ID" dirty="0" smtClean="0"/>
                        <a:t>(4,2)</a:t>
                      </a:r>
                      <a:endParaRPr lang="id-ID" dirty="0"/>
                    </a:p>
                  </a:txBody>
                  <a:tcPr/>
                </a:tc>
                <a:tc>
                  <a:txBody>
                    <a:bodyPr/>
                    <a:lstStyle/>
                    <a:p>
                      <a:pPr algn="ctr"/>
                      <a:r>
                        <a:rPr lang="id-ID" dirty="0" smtClean="0"/>
                        <a:t>(4,3)</a:t>
                      </a:r>
                      <a:endParaRPr lang="id-ID" dirty="0"/>
                    </a:p>
                  </a:txBody>
                  <a:tcPr/>
                </a:tc>
              </a:tr>
            </a:tbl>
          </a:graphicData>
        </a:graphic>
      </p:graphicFrame>
    </p:spTree>
  </p:cSld>
  <p:clrMapOvr>
    <a:masterClrMapping/>
  </p:clrMapOvr>
  <p:transition>
    <p:comb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0042"/>
            <a:ext cx="8229600" cy="6000792"/>
          </a:xfrm>
        </p:spPr>
        <p:txBody>
          <a:bodyPr>
            <a:normAutofit lnSpcReduction="10000"/>
          </a:bodyPr>
          <a:lstStyle/>
          <a:p>
            <a:pPr marL="49213" indent="7938"/>
            <a:r>
              <a:rPr lang="id-ID" dirty="0" smtClean="0"/>
              <a:t>  Keadaan Awal :</a:t>
            </a:r>
          </a:p>
          <a:p>
            <a:pPr marL="449263" lvl="1" indent="7938">
              <a:buNone/>
            </a:pPr>
            <a:r>
              <a:rPr lang="id-ID" dirty="0" smtClean="0"/>
              <a:t>Kedua gelas dalam keadaan kosong = (0,0)</a:t>
            </a:r>
          </a:p>
          <a:p>
            <a:pPr marL="49213" indent="7938"/>
            <a:r>
              <a:rPr lang="id-ID" dirty="0" smtClean="0"/>
              <a:t>  Tujuan :</a:t>
            </a:r>
          </a:p>
          <a:p>
            <a:pPr marL="449263" lvl="1" indent="7938">
              <a:buNone/>
            </a:pPr>
            <a:r>
              <a:rPr lang="id-ID" dirty="0" smtClean="0"/>
              <a:t>X = 2 liter dan y = 3 liter, dinyatakan dengan (2,3)</a:t>
            </a:r>
          </a:p>
          <a:p>
            <a:pPr marL="49213" indent="7938"/>
            <a:r>
              <a:rPr lang="id-ID" dirty="0" smtClean="0"/>
              <a:t>   Kumplan Aturan :</a:t>
            </a:r>
          </a:p>
          <a:p>
            <a:pPr marL="809625" lvl="1" indent="-352425">
              <a:buFont typeface="+mj-lt"/>
              <a:buAutoNum type="arabicParenR"/>
            </a:pPr>
            <a:r>
              <a:rPr lang="id-ID" dirty="0" smtClean="0"/>
              <a:t>Isi penuh gelas A. Jika current state (x&lt;4) mk next state (4,y)</a:t>
            </a:r>
          </a:p>
          <a:p>
            <a:pPr marL="809625" lvl="1" indent="-352425">
              <a:buFont typeface="+mj-lt"/>
              <a:buAutoNum type="arabicParenR"/>
            </a:pPr>
            <a:r>
              <a:rPr lang="id-ID" dirty="0" smtClean="0"/>
              <a:t>Isi pe nuh gelas B. Jika current state (y&lt;3) mk next state (x,3)</a:t>
            </a:r>
          </a:p>
          <a:p>
            <a:pPr marL="809625" lvl="1" indent="-352425">
              <a:buFont typeface="+mj-lt"/>
              <a:buAutoNum type="arabicParenR"/>
            </a:pPr>
            <a:r>
              <a:rPr lang="id-ID" dirty="0" smtClean="0"/>
              <a:t>Kosongkan gelas A. Jika current state (x&gt;0) mk next state (0,y)</a:t>
            </a:r>
          </a:p>
          <a:p>
            <a:pPr marL="809625" lvl="1" indent="-352425">
              <a:buFont typeface="+mj-lt"/>
              <a:buAutoNum type="arabicParenR"/>
            </a:pPr>
            <a:r>
              <a:rPr lang="id-ID" dirty="0" smtClean="0"/>
              <a:t>Kosongkan gelas B. Jika current state (y&gt;0) mk next state (x,0)</a:t>
            </a:r>
          </a:p>
          <a:p>
            <a:pPr marL="809625" lvl="1" indent="-352425">
              <a:buFont typeface="+mj-lt"/>
              <a:buAutoNum type="arabicParenR"/>
            </a:pPr>
            <a:r>
              <a:rPr lang="id-ID" dirty="0" smtClean="0"/>
              <a:t> Tuangkan sebagian isi gelas B ke gelas A hingga gelas A penuh. Jika current state (x+y&gt;4) dan y&gt;0 mk next state (4,y+x-4)</a:t>
            </a:r>
          </a:p>
        </p:txBody>
      </p:sp>
    </p:spTree>
  </p:cSld>
  <p:clrMapOvr>
    <a:masterClrMapping/>
  </p:clrMapOvr>
  <p:transition>
    <p:comb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57166"/>
            <a:ext cx="8229600" cy="6072230"/>
          </a:xfrm>
        </p:spPr>
        <p:txBody>
          <a:bodyPr/>
          <a:lstStyle/>
          <a:p>
            <a:pPr marL="971550" lvl="1" indent="-514350">
              <a:buFont typeface="+mj-lt"/>
              <a:buAutoNum type="arabicParenR" startAt="6"/>
            </a:pPr>
            <a:r>
              <a:rPr lang="id-ID" dirty="0" smtClean="0"/>
              <a:t>Tuangka sebagian isi gelas A ke gelas B hingga gelas B penuh. Jika current state (x+y&gt;3) dan x&gt;0 mk next state (y+x-3,3)</a:t>
            </a:r>
          </a:p>
          <a:p>
            <a:pPr marL="971550" lvl="1" indent="-514350">
              <a:buFont typeface="+mj-lt"/>
              <a:buAutoNum type="arabicParenR" startAt="6"/>
            </a:pPr>
            <a:r>
              <a:rPr lang="id-ID" dirty="0" smtClean="0"/>
              <a:t>Tuangkan seluruh isi gelas A ke gelas B. Jika current state (x+y≤3) dan x&gt;0 mk next state (0,y+x)</a:t>
            </a:r>
          </a:p>
          <a:p>
            <a:pPr marL="971550" lvl="1" indent="-514350">
              <a:buFont typeface="+mj-lt"/>
              <a:buAutoNum type="arabicParenR" startAt="6"/>
            </a:pPr>
            <a:r>
              <a:rPr lang="id-ID" dirty="0" smtClean="0"/>
              <a:t>Tuangkan seluruh isi gelas B ke gelas A. Jika current state (x+y≤4) dan y&gt;0 mk next state (y+x,0)</a:t>
            </a:r>
          </a:p>
          <a:p>
            <a:pPr marL="571500" indent="-514350">
              <a:buNone/>
            </a:pPr>
            <a:endParaRPr lang="id-ID" dirty="0" smtClean="0"/>
          </a:p>
          <a:p>
            <a:pPr marL="571500" indent="-514350">
              <a:buNone/>
            </a:pPr>
            <a:r>
              <a:rPr lang="id-ID" dirty="0" smtClean="0"/>
              <a:t>Sudah komplet? </a:t>
            </a:r>
          </a:p>
          <a:p>
            <a:pPr marL="571500" indent="-514350">
              <a:buNone/>
            </a:pPr>
            <a:r>
              <a:rPr lang="id-ID" dirty="0" smtClean="0"/>
              <a:t>Siap untuk diterapkan dalam pemrograman AI.</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ox(i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ox(i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196</TotalTime>
  <Words>1153</Words>
  <Application>Microsoft Office PowerPoint</Application>
  <PresentationFormat>On-screen Show (4:3)</PresentationFormat>
  <Paragraphs>249</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Concourse</vt:lpstr>
      <vt:lpstr>SEARCHING</vt:lpstr>
      <vt:lpstr>What’s The Problem ?</vt:lpstr>
      <vt:lpstr>Slide 3</vt:lpstr>
      <vt:lpstr>Slide 4</vt:lpstr>
      <vt:lpstr>Slide 5</vt:lpstr>
      <vt:lpstr>Kasus Volume Gelas Air</vt:lpstr>
      <vt:lpstr>Problem Solving</vt:lpstr>
      <vt:lpstr>Slide 8</vt:lpstr>
      <vt:lpstr>Slide 9</vt:lpstr>
      <vt:lpstr>Slide 10</vt:lpstr>
      <vt:lpstr>Slide 11</vt:lpstr>
      <vt:lpstr>Kasus Petani </vt:lpstr>
      <vt:lpstr>Slide 13</vt:lpstr>
      <vt:lpstr>Slide 14</vt:lpstr>
      <vt:lpstr>Slide 15</vt:lpstr>
      <vt:lpstr>Representasi Ruang Keadaan</vt:lpstr>
      <vt:lpstr>Slide 17</vt:lpstr>
      <vt:lpstr>Slide 18</vt:lpstr>
      <vt:lpstr>Slide 19</vt:lpstr>
      <vt:lpstr>Teknik Pemecahan Masalah</vt:lpstr>
      <vt:lpstr>Metode Searching</vt:lpstr>
      <vt:lpstr>Tugas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Ace</dc:creator>
  <cp:lastModifiedBy>Ace</cp:lastModifiedBy>
  <cp:revision>24</cp:revision>
  <dcterms:created xsi:type="dcterms:W3CDTF">2012-03-29T13:42:08Z</dcterms:created>
  <dcterms:modified xsi:type="dcterms:W3CDTF">2012-03-31T06:10:28Z</dcterms:modified>
</cp:coreProperties>
</file>