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9144000" cy="6858000" type="screen4x3"/>
  <p:notesSz cx="10020300" cy="688816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70" userDrawn="1">
          <p15:clr>
            <a:srgbClr val="A4A3A4"/>
          </p15:clr>
        </p15:guide>
        <p15:guide id="2" pos="315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9" autoAdjust="0"/>
    <p:restoredTop sz="94683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-1998" y="-96"/>
      </p:cViewPr>
      <p:guideLst>
        <p:guide orient="horz" pos="2170"/>
        <p:guide pos="315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41827" cy="34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9" tIns="46514" rIns="93029" bIns="46514" numCol="1" anchor="t" anchorCtr="0" compatLnSpc="1">
            <a:prstTxWarp prst="textNoShape">
              <a:avLst/>
            </a:prstTxWarp>
          </a:bodyPr>
          <a:lstStyle>
            <a:lvl1pPr defTabSz="930275">
              <a:defRPr kumimoji="1"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76201" y="0"/>
            <a:ext cx="4341827" cy="34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9" tIns="46514" rIns="93029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kumimoji="1"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543049"/>
            <a:ext cx="4341827" cy="34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9" tIns="46514" rIns="93029" bIns="46514" numCol="1" anchor="b" anchorCtr="0" compatLnSpc="1">
            <a:prstTxWarp prst="textNoShape">
              <a:avLst/>
            </a:prstTxWarp>
          </a:bodyPr>
          <a:lstStyle>
            <a:lvl1pPr defTabSz="930275">
              <a:defRPr kumimoji="1"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76201" y="6543049"/>
            <a:ext cx="4341827" cy="34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9" tIns="46514" rIns="93029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kumimoji="1" sz="1200">
                <a:latin typeface="Tahoma" pitchFamily="34" charset="0"/>
              </a:defRPr>
            </a:lvl1pPr>
          </a:lstStyle>
          <a:p>
            <a:fld id="{3E665C10-6C13-4A46-B1C1-4191583266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2129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41827" cy="34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81" tIns="0" rIns="19381" bIns="0" numCol="1" anchor="t" anchorCtr="0" compatLnSpc="1">
            <a:prstTxWarp prst="textNoShape">
              <a:avLst/>
            </a:prstTxWarp>
          </a:bodyPr>
          <a:lstStyle>
            <a:lvl1pPr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en-US"/>
              <a:t>*</a:t>
            </a:r>
            <a:endParaRPr lang="en-US" sz="12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78474" y="0"/>
            <a:ext cx="4341827" cy="34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81" tIns="0" rIns="19381" bIns="0" numCol="1" anchor="t" anchorCtr="0" compatLnSpc="1">
            <a:prstTxWarp prst="textNoShape">
              <a:avLst/>
            </a:prstTxWarp>
          </a:bodyPr>
          <a:lstStyle>
            <a:lvl1pPr algn="r"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287713" y="517525"/>
            <a:ext cx="3444875" cy="2582863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34374" y="3272113"/>
            <a:ext cx="7351554" cy="3098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75" tIns="46838" rIns="93675" bIns="468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544226"/>
            <a:ext cx="4341827" cy="34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81" tIns="0" rIns="19381" bIns="0" numCol="1" anchor="b" anchorCtr="0" compatLnSpc="1">
            <a:prstTxWarp prst="textNoShape">
              <a:avLst/>
            </a:prstTxWarp>
          </a:bodyPr>
          <a:lstStyle>
            <a:lvl1pPr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en-US"/>
              <a:t>*</a:t>
            </a:r>
            <a:endParaRPr lang="en-US" sz="120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78474" y="6544226"/>
            <a:ext cx="4341827" cy="34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81" tIns="0" rIns="19381" bIns="0" numCol="1" anchor="b" anchorCtr="0" compatLnSpc="1">
            <a:prstTxWarp prst="textNoShape">
              <a:avLst/>
            </a:prstTxWarp>
          </a:bodyPr>
          <a:lstStyle>
            <a:lvl1pPr algn="r"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41992615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*</a:t>
            </a:r>
            <a:endParaRPr lang="en-US" sz="1200" i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/>
              <a:t>07/16/96</a:t>
            </a:r>
            <a:endParaRPr lang="en-US" sz="1200" i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*</a:t>
            </a:r>
            <a:endParaRPr lang="en-US" sz="1200" i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r>
              <a:rPr lang="en-US"/>
              <a:t>##</a:t>
            </a:r>
            <a:endParaRPr lang="en-US" sz="1200" i="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5162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584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3584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584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3584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3584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584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sp>
          <p:nvSpPr>
            <p:cNvPr id="3584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3585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3585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3585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585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585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3585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585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39BED53-F939-4C9F-8A0D-E56C94A753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3C0149-1C5C-4E00-BE6E-392A4BC258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DF200-403D-4E93-95F1-2F788CF0A4F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76B1FE-E9E9-4A0D-A139-143CDF90B9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C5998-238E-44B6-9256-5906B46411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017989-1EFC-4FD1-98F4-2FE4B41357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966FC-B50C-4163-A939-B72C3ED3B1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D028F5-C0F5-4B1B-9D2C-B5554C3BBA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1D2025-36A2-4AC2-B7E1-001A5DE952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F22DAD-6618-4CFF-9D76-7BC17CAC3D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F68CBF-1BED-4A9F-AA3E-6F09EB6EA3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482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482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482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fld id="{C9663DA2-BE98-48AF-A89A-C5788B1F74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000496" y="6286520"/>
            <a:ext cx="1572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>
                <a:solidFill>
                  <a:srgbClr val="0070C0"/>
                </a:solidFill>
                <a:latin typeface="Khmer UI" pitchFamily="34" charset="0"/>
                <a:cs typeface="Khmer UI" pitchFamily="34" charset="0"/>
              </a:rPr>
              <a:t>AI – Sesi - 04</a:t>
            </a:r>
            <a:endParaRPr lang="id-ID" b="1" dirty="0">
              <a:solidFill>
                <a:srgbClr val="0070C0"/>
              </a:solidFill>
              <a:latin typeface="Khmer UI" pitchFamily="34" charset="0"/>
              <a:cs typeface="Khmer U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METODE SEARCHING</a:t>
            </a:r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id-ID" dirty="0" smtClean="0"/>
              <a:t>Heuristic / Informed Search</a:t>
            </a:r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10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Pencarian Terbimbing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sz="2800" dirty="0" smtClean="0"/>
              <a:t>Metode Blind-Search (Pencarian Buta) biasanya kurang efisien karena waktu akses dan kebutuhan memori yang cukup besar</a:t>
            </a:r>
          </a:p>
          <a:p>
            <a:r>
              <a:rPr lang="id-ID" sz="2800" dirty="0"/>
              <a:t>M</a:t>
            </a:r>
            <a:r>
              <a:rPr lang="id-ID" sz="2800" dirty="0" smtClean="0"/>
              <a:t>etode Heuristic-Search (Pencarian Terbimbing) melakukan pencarian secara selektif dan dapat memandu proses pencarian yang memiliki kemungkinan sukses paling besar namun ada kemungkinan mengabaikan kelengkapan (</a:t>
            </a:r>
            <a:r>
              <a:rPr lang="id-ID" sz="2800" i="1" dirty="0" smtClean="0"/>
              <a:t>completeness</a:t>
            </a:r>
            <a:r>
              <a:rPr lang="id-ID" sz="2800" dirty="0" smtClean="0"/>
              <a:t>)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Teknik Heuristic-Search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Generate &amp; Test (Pembangkitan &amp; Pengujian)</a:t>
            </a:r>
          </a:p>
          <a:p>
            <a:r>
              <a:rPr lang="id-ID" dirty="0" smtClean="0"/>
              <a:t>Hill Climbing : Simple Hill Climbing &amp; Stepest-Ascent Hill Climbing)</a:t>
            </a:r>
          </a:p>
          <a:p>
            <a:r>
              <a:rPr lang="id-ID" dirty="0" smtClean="0"/>
              <a:t>Best First Search</a:t>
            </a:r>
          </a:p>
          <a:p>
            <a:r>
              <a:rPr lang="id-ID" dirty="0" smtClean="0"/>
              <a:t>Algoritma A</a:t>
            </a:r>
          </a:p>
          <a:p>
            <a:r>
              <a:rPr lang="id-ID" dirty="0" smtClean="0"/>
              <a:t>Simulated Annelaing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793037" cy="1462087"/>
          </a:xfrm>
        </p:spPr>
        <p:txBody>
          <a:bodyPr/>
          <a:lstStyle/>
          <a:p>
            <a:r>
              <a:rPr lang="id-ID" dirty="0" smtClean="0"/>
              <a:t>Generate &amp; Test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Penggabungan Depth-First Search dengan Backtracking (pelacakan mundur)</a:t>
            </a:r>
          </a:p>
          <a:p>
            <a:r>
              <a:rPr lang="id-ID" dirty="0" smtClean="0"/>
              <a:t>Solusi harus dibangkitkan secara lengkap sebelum dilakukan test</a:t>
            </a:r>
          </a:p>
          <a:p>
            <a:r>
              <a:rPr lang="id-ID" dirty="0" smtClean="0"/>
              <a:t>Jika ruang masalahnya terlalu luas, mungkin memerlukan waktu yang sangat lama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Generate &amp; Test (2)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sz="2800" dirty="0" smtClean="0"/>
              <a:t>Algoritma :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dirty="0" smtClean="0"/>
              <a:t>Bangkitkan suatu kemungkinan solusi, bisa berupa keadaan (state) tertentu atau sebuah jalur dari satu posisi asal ke posisi tujuan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dirty="0" smtClean="0"/>
              <a:t>Uji, apakah solusi tersebut merupakan solusi yang bisa diterima sesuai dengan kriteria yang diberikan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dirty="0" smtClean="0"/>
              <a:t>Jika solusi ditemukan, berhenti. Jika tidak, ulangi langkah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 Kasus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688" y="5000635"/>
            <a:ext cx="7772400" cy="1571637"/>
          </a:xfrm>
        </p:spPr>
        <p:txBody>
          <a:bodyPr/>
          <a:lstStyle/>
          <a:p>
            <a:r>
              <a:rPr lang="id-ID" dirty="0" smtClean="0"/>
              <a:t>Cari solusi dengan metode DFS</a:t>
            </a:r>
          </a:p>
          <a:p>
            <a:r>
              <a:rPr lang="id-ID" dirty="0" smtClean="0"/>
              <a:t>Uji antar solusi yang dibangkitkan</a:t>
            </a:r>
            <a:endParaRPr lang="id-ID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071678"/>
            <a:ext cx="5453073" cy="2796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Simple Hill Climbing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2017712"/>
            <a:ext cx="8526492" cy="4483121"/>
          </a:xfrm>
        </p:spPr>
        <p:txBody>
          <a:bodyPr/>
          <a:lstStyle/>
          <a:p>
            <a:r>
              <a:rPr lang="id-ID" sz="2000" dirty="0" smtClean="0"/>
              <a:t>Algoritma :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sz="2000" dirty="0" smtClean="0"/>
              <a:t>Mulai dari keadaan awal, lakukan pengujian. Jika sebuah Goal, berhenti. Jika tidak, lanjutkan dengan keadaan sekarang sebagai keadaan awal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sz="2000" dirty="0" smtClean="0"/>
              <a:t>Kerjakan langkah berikutnya sampai solusinya ditemukan atau sampai tidak ada operator baru yang akan diaplikasikan pada keadaan sekarang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sz="2000" dirty="0" smtClean="0"/>
              <a:t>Cari operator yang belum pernah digunakan, gunakan operator ini untuk mendapatkan keadaan yang baru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sz="2000" dirty="0" smtClean="0"/>
              <a:t>Evaluasi keadaan baru :</a:t>
            </a:r>
          </a:p>
          <a:p>
            <a:pPr marL="1371600" lvl="2" indent="-514350">
              <a:buFont typeface="+mj-lt"/>
              <a:buAutoNum type="alphaLcParenR"/>
            </a:pPr>
            <a:r>
              <a:rPr lang="id-ID" sz="1600" dirty="0" smtClean="0"/>
              <a:t>Jika keadaan baru merupakan Goal, berhenti</a:t>
            </a:r>
          </a:p>
          <a:p>
            <a:pPr marL="1371600" lvl="2" indent="-514350">
              <a:buFont typeface="+mj-lt"/>
              <a:buAutoNum type="alphaLcParenR"/>
            </a:pPr>
            <a:r>
              <a:rPr lang="id-ID" sz="1600" dirty="0" smtClean="0"/>
              <a:t>Jika tidak, namun nilainya lebih baik dari keadaan sekarang, jadikan keadaan baru menjadi keadaan sekarang</a:t>
            </a:r>
          </a:p>
          <a:p>
            <a:pPr marL="1371600" lvl="2" indent="-514350">
              <a:buFont typeface="+mj-lt"/>
              <a:buAutoNum type="alphaLcParenR"/>
            </a:pPr>
            <a:r>
              <a:rPr lang="id-ID" sz="1600" dirty="0" smtClean="0"/>
              <a:t>Jika keadaan baru lebih baik, maka lanjutkan iterasinya</a:t>
            </a:r>
            <a:endParaRPr lang="id-ID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Simple Hill Climbing (2)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3 masalah yang mungkin terjadi :</a:t>
            </a:r>
          </a:p>
          <a:p>
            <a:pPr lvl="1"/>
            <a:r>
              <a:rPr lang="id-ID" dirty="0" smtClean="0"/>
              <a:t>Algoritman akan berhenti kalau mencapai nilai optimum lokal</a:t>
            </a:r>
          </a:p>
          <a:p>
            <a:pPr lvl="1"/>
            <a:r>
              <a:rPr lang="id-ID" dirty="0" smtClean="0"/>
              <a:t>Urutan penggunaan operator akan sangat berpengaruh pada penemuan solusi</a:t>
            </a:r>
          </a:p>
          <a:p>
            <a:pPr lvl="1"/>
            <a:r>
              <a:rPr lang="id-ID" dirty="0" smtClean="0"/>
              <a:t>Tidak diizinkan untuk melihat satupun langkah sebelumnya</a:t>
            </a:r>
            <a:endParaRPr lang="id-ID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Tugas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Pelajari konsep &amp; contoh Metode Stepest-Ascent Hill Climbing dan Best First Search</a:t>
            </a:r>
          </a:p>
          <a:p>
            <a:r>
              <a:rPr lang="id-ID" dirty="0" smtClean="0"/>
              <a:t>Buat materi presentasinya untuk dijelaskan pada pertemuan selanjutnya</a:t>
            </a:r>
            <a:endParaRPr lang="id-ID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ff training presentation">
  <a:themeElements>
    <a:clrScheme name="Blends 5">
      <a:dk1>
        <a:srgbClr val="000000"/>
      </a:dk1>
      <a:lt1>
        <a:srgbClr val="FFFFFF"/>
      </a:lt1>
      <a:dk2>
        <a:srgbClr val="000066"/>
      </a:dk2>
      <a:lt2>
        <a:srgbClr val="333333"/>
      </a:lt2>
      <a:accent1>
        <a:srgbClr val="C4709A"/>
      </a:accent1>
      <a:accent2>
        <a:srgbClr val="4B4EB5"/>
      </a:accent2>
      <a:accent3>
        <a:srgbClr val="FFFFFF"/>
      </a:accent3>
      <a:accent4>
        <a:srgbClr val="000000"/>
      </a:accent4>
      <a:accent5>
        <a:srgbClr val="DEBBCA"/>
      </a:accent5>
      <a:accent6>
        <a:srgbClr val="4346A4"/>
      </a:accent6>
      <a:hlink>
        <a:srgbClr val="C481CF"/>
      </a:hlink>
      <a:folHlink>
        <a:srgbClr val="76B749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Staff training presentation</Template>
  <TotalTime>41</TotalTime>
  <Words>344</Words>
  <Application>Microsoft Office PowerPoint</Application>
  <PresentationFormat>On-screen Show (4:3)</PresentationFormat>
  <Paragraphs>44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Khmer UI</vt:lpstr>
      <vt:lpstr>Tahoma</vt:lpstr>
      <vt:lpstr>Wingdings</vt:lpstr>
      <vt:lpstr>Staff training presentation</vt:lpstr>
      <vt:lpstr>METODE SEARCHING</vt:lpstr>
      <vt:lpstr>Pencarian Terbimbing</vt:lpstr>
      <vt:lpstr>Teknik Heuristic-Search</vt:lpstr>
      <vt:lpstr>Generate &amp; Test</vt:lpstr>
      <vt:lpstr>Generate &amp; Test (2)</vt:lpstr>
      <vt:lpstr>Contoh Kasus</vt:lpstr>
      <vt:lpstr>Simple Hill Climbing </vt:lpstr>
      <vt:lpstr>Simple Hill Climbing (2)</vt:lpstr>
      <vt:lpstr>Tugas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METODE SEARCHING</dc:title>
  <dc:creator>Ace</dc:creator>
  <cp:lastModifiedBy>ulil albab</cp:lastModifiedBy>
  <cp:revision>9</cp:revision>
  <cp:lastPrinted>2014-03-27T11:26:46Z</cp:lastPrinted>
  <dcterms:created xsi:type="dcterms:W3CDTF">2012-04-06T14:03:00Z</dcterms:created>
  <dcterms:modified xsi:type="dcterms:W3CDTF">2014-03-27T11:29:15Z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TC010130221033</vt:lpwstr>
  </property>
</Properties>
</file>