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9977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15" autoAdjust="0"/>
    <p:restoredTop sz="94683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998" y="-96"/>
      </p:cViewPr>
      <p:guideLst>
        <p:guide orient="horz" pos="2924"/>
        <p:guide pos="22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200">
                <a:latin typeface="Tahoma" pitchFamily="34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29" tIns="46514" rIns="93029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200">
                <a:latin typeface="Tahoma" pitchFamily="34" charset="0"/>
              </a:defRPr>
            </a:lvl1pPr>
          </a:lstStyle>
          <a:p>
            <a:fld id="{DFBC23CE-EE40-4BB4-9697-19D63A59DD3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4"/>
          <p:cNvSpPr>
            <a:spLocks noChangeArrowheads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0075"/>
            <a:ext cx="513397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75" tIns="46838" rIns="93675" bIns="468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2015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81" tIns="0" rIns="19381" bIns="0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1" sz="1000" i="1">
                <a:latin typeface="Tahoma" pitchFamily="34" charset="0"/>
              </a:defRPr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584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3584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584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grpSp>
          <p:nvGrpSpPr>
            <p:cNvPr id="3584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3584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584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d-ID"/>
              </a:p>
            </p:txBody>
          </p:sp>
        </p:grp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  <p:sp>
          <p:nvSpPr>
            <p:cNvPr id="3585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id-ID"/>
            </a:p>
          </p:txBody>
        </p:sp>
      </p:grpSp>
      <p:sp>
        <p:nvSpPr>
          <p:cNvPr id="3585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571604" y="1676400"/>
            <a:ext cx="7191396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585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585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3585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3585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A0E34AF-C92C-4DE8-80F0-4998D92A6E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CF773-F74A-4BE8-8663-8D210E8A7E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5C230-F353-47D9-A486-1778D01D70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124200"/>
            <a:ext cx="3276600" cy="16764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d-ID" smtClean="0"/>
              <a:t>Click to edit Master subtitle style</a:t>
            </a:r>
            <a:endParaRPr lang="id-ID" dirty="0"/>
          </a:p>
        </p:txBody>
      </p:sp>
      <p:pic>
        <p:nvPicPr>
          <p:cNvPr id="7" name="Picture 9" descr="C:\Users\Niki\AppData\Local\Microsoft\Windows\Temporary Internet Files\Content.IE5\HJJ1E4YV\MPj04386780000[1]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5F4F9"/>
              </a:clrFrom>
              <a:clrTo>
                <a:srgbClr val="F5F4F9">
                  <a:alpha val="0"/>
                </a:srgbClr>
              </a:clrTo>
            </a:clrChange>
          </a:blip>
          <a:srcRect t="1429"/>
          <a:stretch>
            <a:fillRect/>
          </a:stretch>
        </p:blipFill>
        <p:spPr bwMode="auto">
          <a:xfrm>
            <a:off x="0" y="1752600"/>
            <a:ext cx="9144000" cy="52578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321CC-2195-4F53-80BC-3451406489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28E8E-A05F-4AB2-9A80-364303746A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0CD64-D2D1-4254-9C1E-81D0D93697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6ED1B3-F4B8-4D33-9904-1B15F1E1837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1604" y="214313"/>
            <a:ext cx="7372371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260DB-E940-4432-A91B-9739891965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F702C-52F1-412D-864A-9C477550D6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56439-8BD9-4CE0-83E0-35C1ED6F1C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4B060-5ABA-4BA0-8BF4-D34DA1270F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ltGray">
          <a:xfrm>
            <a:off x="417513" y="484173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ltGray">
          <a:xfrm>
            <a:off x="800100" y="484173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ltGray">
          <a:xfrm>
            <a:off x="541338" y="906448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ltGray">
          <a:xfrm>
            <a:off x="911225" y="906448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ltGray">
          <a:xfrm>
            <a:off x="127000" y="833423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gray">
          <a:xfrm>
            <a:off x="762000" y="376223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gray">
          <a:xfrm>
            <a:off x="442913" y="1428736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id-ID" sz="2400">
              <a:latin typeface="Tahoma" pitchFamily="34" charset="0"/>
            </a:endParaRPr>
          </a:p>
        </p:txBody>
      </p:sp>
      <p:sp>
        <p:nvSpPr>
          <p:cNvPr id="3482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571604" y="214313"/>
            <a:ext cx="7372371" cy="92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48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348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48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fld id="{1E3B0F9B-92FF-4FD6-BF3F-D8F5F9FCE6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14" y="714356"/>
            <a:ext cx="7715304" cy="962044"/>
          </a:xfrm>
        </p:spPr>
        <p:txBody>
          <a:bodyPr/>
          <a:lstStyle/>
          <a:p>
            <a:pPr algn="r"/>
            <a:r>
              <a:rPr lang="id-ID" sz="5400" dirty="0" smtClean="0">
                <a:solidFill>
                  <a:schemeClr val="bg1"/>
                </a:solidFill>
              </a:rPr>
              <a:t>LOGIKA FUZZY</a:t>
            </a:r>
            <a:endParaRPr lang="en-US" sz="5400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990600"/>
            <a:ext cx="8229600" cy="5334000"/>
          </a:xfrm>
          <a:blipFill rotWithShape="1">
            <a:blip r:embed="rId2"/>
            <a:stretch>
              <a:fillRect l="-1259" t="-914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id-ID" dirty="0" smtClean="0"/>
              <a:t>        </a:t>
            </a:r>
            <a:r>
              <a:rPr lang="en-US" dirty="0" smtClean="0"/>
              <a:t>5</a:t>
            </a:r>
            <a:r>
              <a:rPr lang="en-US" dirty="0" smtClean="0"/>
              <a:t>. </a:t>
            </a:r>
            <a:r>
              <a:rPr lang="en-US" dirty="0" err="1" smtClean="0"/>
              <a:t>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predikat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endParaRPr lang="id-ID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  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implikasi</a:t>
            </a:r>
            <a:r>
              <a:rPr lang="en-US" dirty="0" smtClean="0"/>
              <a:t> </a:t>
            </a:r>
            <a:endParaRPr lang="id-ID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 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operator MIN.</a:t>
            </a:r>
          </a:p>
          <a:p>
            <a:pPr marL="231775" lvl="1" indent="0" eaLnBrk="1" hangingPunct="1"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id-ID" dirty="0" smtClean="0"/>
          </a:p>
          <a:p>
            <a:pPr marL="231775" lvl="1" indent="0" eaLnBrk="1" hangingPunct="1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dirty="0" smtClean="0"/>
              <a:t>[</a:t>
            </a:r>
            <a:r>
              <a:rPr lang="en-US" dirty="0" smtClean="0"/>
              <a:t>R1] IF </a:t>
            </a:r>
            <a:r>
              <a:rPr lang="en-US" dirty="0" err="1" smtClean="0"/>
              <a:t>Permintaan</a:t>
            </a:r>
            <a:r>
              <a:rPr lang="en-US" dirty="0" smtClean="0"/>
              <a:t> TURUN and </a:t>
            </a:r>
            <a:r>
              <a:rPr lang="en-US" dirty="0" err="1" smtClean="0"/>
              <a:t>Persediaan</a:t>
            </a:r>
            <a:r>
              <a:rPr lang="en-US" dirty="0" smtClean="0"/>
              <a:t> BANYAK THEN </a:t>
            </a:r>
            <a:r>
              <a:rPr lang="en-US" dirty="0" err="1" smtClean="0"/>
              <a:t>Produksi</a:t>
            </a:r>
            <a:r>
              <a:rPr lang="en-US" dirty="0" smtClean="0"/>
              <a:t> BERKURANG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predikat</a:t>
            </a:r>
            <a:r>
              <a:rPr lang="en-US" dirty="0" smtClean="0"/>
              <a:t> </a:t>
            </a:r>
            <a:r>
              <a:rPr lang="en-US" dirty="0" smtClean="0"/>
              <a:t>= µ</a:t>
            </a:r>
            <a:r>
              <a:rPr lang="en-US" sz="1800" dirty="0" err="1" smtClean="0"/>
              <a:t>pmtTURUN</a:t>
            </a:r>
            <a:r>
              <a:rPr lang="en-US" sz="2800" dirty="0" smtClean="0"/>
              <a:t>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⋂ </a:t>
            </a:r>
            <a:r>
              <a:rPr lang="en-US" dirty="0" smtClean="0"/>
              <a:t>µ</a:t>
            </a:r>
            <a:r>
              <a:rPr lang="en-US" sz="1800" dirty="0" err="1" smtClean="0"/>
              <a:t>psdBANYAK</a:t>
            </a:r>
            <a:endParaRPr lang="en-US" sz="24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 (µ</a:t>
            </a:r>
            <a:r>
              <a:rPr lang="en-US" sz="1600" dirty="0" err="1" smtClean="0"/>
              <a:t>pmtTURUN</a:t>
            </a:r>
            <a:r>
              <a:rPr lang="en-US" sz="2400" dirty="0" smtClean="0"/>
              <a:t>[4000], µ</a:t>
            </a:r>
            <a:r>
              <a:rPr lang="en-US" sz="1600" dirty="0" err="1" smtClean="0"/>
              <a:t>psdBANYAK</a:t>
            </a:r>
            <a:r>
              <a:rPr lang="en-US" sz="2400" dirty="0" smtClean="0"/>
              <a:t>[300] 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min(0.25; 0.4)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0.25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Petakan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 PRODUKSI: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(7000-z) / 5000 = 0.25 </a:t>
            </a:r>
            <a:r>
              <a:rPr lang="en-US" sz="2400" dirty="0" smtClean="0">
                <a:sym typeface="Wingdings" pitchFamily="2" charset="2"/>
              </a:rPr>
              <a:t> z1 = 5750</a:t>
            </a:r>
            <a:endParaRPr lang="en-US" sz="24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/>
          <a:lstStyle/>
          <a:p>
            <a:pPr marL="231775" lvl="1" indent="0" eaLnBrk="1" hangingPunct="1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id-ID" dirty="0" smtClean="0"/>
              <a:t>         </a:t>
            </a:r>
            <a:r>
              <a:rPr lang="en-US" dirty="0" smtClean="0"/>
              <a:t>[</a:t>
            </a:r>
            <a:r>
              <a:rPr lang="en-US" dirty="0" smtClean="0"/>
              <a:t>R2] IF </a:t>
            </a:r>
            <a:r>
              <a:rPr lang="en-US" dirty="0" err="1" smtClean="0"/>
              <a:t>Permintaan</a:t>
            </a:r>
            <a:r>
              <a:rPr lang="en-US" dirty="0" smtClean="0"/>
              <a:t> TURUN and </a:t>
            </a:r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id-ID" dirty="0" smtClean="0"/>
              <a:t>  </a:t>
            </a:r>
          </a:p>
          <a:p>
            <a:pPr marL="231775" lvl="1" indent="0" eaLnBrk="1" hangingPunct="1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</a:t>
            </a:r>
            <a:r>
              <a:rPr lang="en-US" dirty="0" smtClean="0"/>
              <a:t>SEDIKIT </a:t>
            </a:r>
            <a:r>
              <a:rPr lang="en-US" dirty="0" smtClean="0"/>
              <a:t>THEN </a:t>
            </a:r>
            <a:r>
              <a:rPr lang="en-US" dirty="0" err="1" smtClean="0"/>
              <a:t>Produksi</a:t>
            </a:r>
            <a:r>
              <a:rPr lang="en-US" dirty="0" smtClean="0"/>
              <a:t> BERKURANG</a:t>
            </a:r>
          </a:p>
          <a:p>
            <a:pPr marL="406400" indent="0" eaLnBrk="1" hangingPunct="1">
              <a:buFont typeface="Wingdings 2" pitchFamily="18" charset="2"/>
              <a:buNone/>
            </a:pPr>
            <a:endParaRPr lang="id-ID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predikat</a:t>
            </a:r>
            <a:r>
              <a:rPr lang="en-US" dirty="0" smtClean="0"/>
              <a:t> </a:t>
            </a:r>
            <a:r>
              <a:rPr lang="en-US" dirty="0" smtClean="0"/>
              <a:t>= µ</a:t>
            </a:r>
            <a:r>
              <a:rPr lang="en-US" sz="1500" dirty="0" err="1" smtClean="0"/>
              <a:t>pmtTURUN</a:t>
            </a:r>
            <a:r>
              <a:rPr lang="en-US" sz="2800" dirty="0" smtClean="0"/>
              <a:t>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⋂ </a:t>
            </a:r>
            <a:r>
              <a:rPr lang="en-US" dirty="0" smtClean="0"/>
              <a:t>µ</a:t>
            </a:r>
            <a:r>
              <a:rPr lang="en-US" sz="1500" dirty="0" err="1" smtClean="0"/>
              <a:t>psdSEDIKIT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 (µ</a:t>
            </a:r>
            <a:r>
              <a:rPr lang="en-US" sz="1600" dirty="0" err="1" smtClean="0"/>
              <a:t>pmtTURUN</a:t>
            </a:r>
            <a:r>
              <a:rPr lang="en-US" sz="2400" dirty="0" smtClean="0"/>
              <a:t>[4000], µ</a:t>
            </a:r>
            <a:r>
              <a:rPr lang="en-US" sz="1600" dirty="0" err="1" smtClean="0"/>
              <a:t>psdSEDIKIT</a:t>
            </a:r>
            <a:r>
              <a:rPr lang="en-US" sz="2400" dirty="0" smtClean="0"/>
              <a:t>[300] 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min(0.25; 0.6)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0.25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Petakan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 PRODUKSI: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(7000-z) / 5000 = 0.25 </a:t>
            </a:r>
            <a:r>
              <a:rPr lang="en-US" sz="2400" dirty="0" smtClean="0">
                <a:sym typeface="Wingdings" pitchFamily="2" charset="2"/>
              </a:rPr>
              <a:t> z2 = 5750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marL="406400" indent="0" eaLnBrk="1" hangingPunct="1"/>
            <a:endParaRPr lang="en-US" dirty="0" smtClean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10200"/>
          </a:xfrm>
        </p:spPr>
        <p:txBody>
          <a:bodyPr/>
          <a:lstStyle/>
          <a:p>
            <a:pPr marL="58738" lvl="1" indent="0" eaLnBrk="1" hangingPunct="1">
              <a:buFont typeface="Wingdings 2" pitchFamily="18" charset="2"/>
              <a:buNone/>
            </a:pPr>
            <a:r>
              <a:rPr lang="id-ID" dirty="0" smtClean="0"/>
              <a:t>          </a:t>
            </a:r>
            <a:r>
              <a:rPr lang="en-US" dirty="0" smtClean="0"/>
              <a:t>[</a:t>
            </a:r>
            <a:r>
              <a:rPr lang="en-US" dirty="0" smtClean="0"/>
              <a:t>R3] IF </a:t>
            </a:r>
            <a:r>
              <a:rPr lang="en-US" dirty="0" err="1" smtClean="0"/>
              <a:t>Permintaan</a:t>
            </a:r>
            <a:r>
              <a:rPr lang="en-US" dirty="0" smtClean="0"/>
              <a:t> NAIK and </a:t>
            </a:r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endParaRPr lang="id-ID" dirty="0" smtClean="0"/>
          </a:p>
          <a:p>
            <a:pPr marL="58738" lvl="1" indent="0" eaLnBrk="1" hangingPunct="1"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  </a:t>
            </a:r>
            <a:r>
              <a:rPr lang="en-US" dirty="0" smtClean="0"/>
              <a:t>BANYAK </a:t>
            </a:r>
            <a:r>
              <a:rPr lang="en-US" dirty="0" smtClean="0"/>
              <a:t>THEN </a:t>
            </a:r>
            <a:r>
              <a:rPr lang="en-US" dirty="0" err="1" smtClean="0"/>
              <a:t>Produksi</a:t>
            </a:r>
            <a:r>
              <a:rPr lang="en-US" dirty="0" smtClean="0"/>
              <a:t> BERTAMBAH</a:t>
            </a:r>
          </a:p>
          <a:p>
            <a:pPr marL="406400" indent="0" eaLnBrk="1" hangingPunct="1">
              <a:buFont typeface="Wingdings 2" pitchFamily="18" charset="2"/>
              <a:buNone/>
            </a:pPr>
            <a:endParaRPr lang="id-ID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predikat</a:t>
            </a:r>
            <a:r>
              <a:rPr lang="en-US" dirty="0" smtClean="0"/>
              <a:t> </a:t>
            </a:r>
            <a:r>
              <a:rPr lang="en-US" dirty="0" smtClean="0"/>
              <a:t>= µ</a:t>
            </a:r>
            <a:r>
              <a:rPr lang="en-US" sz="1500" dirty="0" err="1" smtClean="0"/>
              <a:t>pmtNAIK</a:t>
            </a:r>
            <a:r>
              <a:rPr lang="en-US" sz="2800" dirty="0" smtClean="0"/>
              <a:t>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⋂ </a:t>
            </a:r>
            <a:r>
              <a:rPr lang="en-US" dirty="0" smtClean="0"/>
              <a:t>µ</a:t>
            </a:r>
            <a:r>
              <a:rPr lang="en-US" sz="1500" dirty="0" err="1" smtClean="0"/>
              <a:t>psdBANYAK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 (µ</a:t>
            </a:r>
            <a:r>
              <a:rPr lang="en-US" sz="1600" dirty="0" err="1" smtClean="0"/>
              <a:t>pmtNAIK</a:t>
            </a:r>
            <a:r>
              <a:rPr lang="en-US" sz="2400" dirty="0" smtClean="0"/>
              <a:t>[4000], µ</a:t>
            </a:r>
            <a:r>
              <a:rPr lang="en-US" sz="1600" dirty="0" err="1" smtClean="0"/>
              <a:t>psdBANYAK</a:t>
            </a:r>
            <a:r>
              <a:rPr lang="en-US" sz="2400" dirty="0" smtClean="0"/>
              <a:t>[300] 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min(0.75; 0.4)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0.4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Petakan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 PRODUKSI: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(7000-z) / 5000 = 0.4 </a:t>
            </a:r>
            <a:r>
              <a:rPr lang="en-US" sz="2400" dirty="0" smtClean="0">
                <a:sym typeface="Wingdings" pitchFamily="2" charset="2"/>
              </a:rPr>
              <a:t> z3 = 4000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marL="406400" indent="0" eaLnBrk="1" hangingPunct="1"/>
            <a:endParaRPr lang="en-US" dirty="0" smtClean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 marL="0" lvl="1" indent="0" eaLnBrk="1" hangingPunct="1">
              <a:buFont typeface="Wingdings 2" pitchFamily="18" charset="2"/>
              <a:buNone/>
            </a:pPr>
            <a:r>
              <a:rPr lang="id-ID" dirty="0" smtClean="0"/>
              <a:t>          </a:t>
            </a:r>
            <a:r>
              <a:rPr lang="en-US" dirty="0" smtClean="0"/>
              <a:t>[</a:t>
            </a:r>
            <a:r>
              <a:rPr lang="en-US" dirty="0" smtClean="0"/>
              <a:t>R4] IF </a:t>
            </a:r>
            <a:r>
              <a:rPr lang="en-US" dirty="0" err="1" smtClean="0"/>
              <a:t>Permintaan</a:t>
            </a:r>
            <a:r>
              <a:rPr lang="en-US" dirty="0" smtClean="0"/>
              <a:t> NAIK and </a:t>
            </a:r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endParaRPr lang="id-ID" dirty="0" smtClean="0"/>
          </a:p>
          <a:p>
            <a:pPr marL="0" lvl="1" indent="0" eaLnBrk="1" hangingPunct="1"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 </a:t>
            </a:r>
            <a:r>
              <a:rPr lang="en-US" dirty="0" smtClean="0"/>
              <a:t>SEDIKIT </a:t>
            </a:r>
            <a:r>
              <a:rPr lang="en-US" dirty="0" smtClean="0"/>
              <a:t>THEN </a:t>
            </a:r>
            <a:r>
              <a:rPr lang="en-US" dirty="0" err="1" smtClean="0"/>
              <a:t>Produksi</a:t>
            </a:r>
            <a:r>
              <a:rPr lang="en-US" dirty="0" smtClean="0"/>
              <a:t> BERTAMBAH</a:t>
            </a:r>
          </a:p>
          <a:p>
            <a:pPr marL="406400" indent="0" eaLnBrk="1" hangingPunct="1">
              <a:buFont typeface="Wingdings 2" pitchFamily="18" charset="2"/>
              <a:buNone/>
            </a:pPr>
            <a:endParaRPr lang="id-ID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predikat</a:t>
            </a:r>
            <a:r>
              <a:rPr lang="en-US" dirty="0" smtClean="0"/>
              <a:t> </a:t>
            </a:r>
            <a:r>
              <a:rPr lang="en-US" dirty="0" smtClean="0"/>
              <a:t>= µ</a:t>
            </a:r>
            <a:r>
              <a:rPr lang="en-US" sz="1500" dirty="0" err="1" smtClean="0"/>
              <a:t>pmtNAIK</a:t>
            </a:r>
            <a:r>
              <a:rPr lang="en-US" sz="2800" dirty="0" smtClean="0"/>
              <a:t> </a:t>
            </a:r>
            <a:r>
              <a:rPr lang="en-US" sz="2800" dirty="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⋂ </a:t>
            </a:r>
            <a:r>
              <a:rPr lang="en-US" dirty="0" smtClean="0"/>
              <a:t>µ</a:t>
            </a:r>
            <a:r>
              <a:rPr lang="en-US" sz="1500" dirty="0" err="1" smtClean="0"/>
              <a:t>psdSEDIKIT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 (µ</a:t>
            </a:r>
            <a:r>
              <a:rPr lang="en-US" sz="1600" dirty="0" err="1" smtClean="0"/>
              <a:t>pmtNAIK</a:t>
            </a:r>
            <a:r>
              <a:rPr lang="en-US" sz="2400" dirty="0" smtClean="0"/>
              <a:t>[4000], µ</a:t>
            </a:r>
            <a:r>
              <a:rPr lang="en-US" sz="1600" dirty="0" err="1" smtClean="0"/>
              <a:t>psdSEDIKIT</a:t>
            </a:r>
            <a:r>
              <a:rPr lang="en-US" sz="2400" dirty="0" smtClean="0"/>
              <a:t>[300] 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min(0.75; 0.6)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                     = 0.6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Petakan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kedalam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 PRODUKSI:</a:t>
            </a:r>
          </a:p>
          <a:p>
            <a:pPr marL="406400" indent="0" eaLnBrk="1" hangingPunct="1">
              <a:buFont typeface="Wingdings 2" pitchFamily="18" charset="2"/>
              <a:buNone/>
            </a:pPr>
            <a:r>
              <a:rPr lang="en-US" sz="2400" dirty="0" smtClean="0"/>
              <a:t>(7000-z) / 5000 = 0.6 </a:t>
            </a:r>
            <a:r>
              <a:rPr lang="en-US" sz="2400" dirty="0" smtClean="0">
                <a:sym typeface="Wingdings" pitchFamily="2" charset="2"/>
              </a:rPr>
              <a:t> z4 = 5000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</a:pPr>
            <a:endParaRPr lang="en-US" sz="2400" dirty="0" smtClean="0"/>
          </a:p>
          <a:p>
            <a:pPr marL="406400" indent="0" eaLnBrk="1" hangingPunct="1"/>
            <a:endParaRPr lang="en-US" dirty="0" smtClean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838200"/>
            <a:ext cx="8229600" cy="5486400"/>
          </a:xfrm>
          <a:blipFill rotWithShape="1">
            <a:blip r:embed="rId2"/>
            <a:stretch>
              <a:fillRect l="-741" t="-1556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dirty="0" smtClean="0"/>
              <a:t>         </a:t>
            </a:r>
            <a:r>
              <a:rPr lang="en-US" dirty="0" smtClean="0"/>
              <a:t>SOAL 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buFont typeface="Wingdings 2" pitchFamily="18" charset="2"/>
              <a:buNone/>
            </a:pPr>
            <a:endParaRPr lang="id-ID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en-US" dirty="0" err="1" smtClean="0"/>
              <a:t>Sebuah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handicraft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memproduksi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kerajinan</a:t>
            </a:r>
            <a:r>
              <a:rPr lang="en-US" dirty="0" smtClean="0"/>
              <a:t> </a:t>
            </a:r>
            <a:r>
              <a:rPr lang="en-US" dirty="0" err="1" smtClean="0"/>
              <a:t>tangan</a:t>
            </a:r>
            <a:r>
              <a:rPr lang="en-US" dirty="0" smtClean="0"/>
              <a:t>.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produksi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tergantung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orderan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. Dari data </a:t>
            </a:r>
            <a:r>
              <a:rPr lang="en-US" dirty="0" err="1" smtClean="0"/>
              <a:t>diketahui</a:t>
            </a:r>
            <a:r>
              <a:rPr lang="en-US" dirty="0" smtClean="0"/>
              <a:t>,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orderan</a:t>
            </a:r>
            <a:r>
              <a:rPr lang="en-US" dirty="0" smtClean="0"/>
              <a:t> </a:t>
            </a:r>
            <a:r>
              <a:rPr lang="en-US" dirty="0" err="1" smtClean="0"/>
              <a:t>berkisar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500 s/d 3000. </a:t>
            </a:r>
            <a:r>
              <a:rPr lang="en-US" dirty="0" err="1" smtClean="0"/>
              <a:t>Biasanya</a:t>
            </a:r>
            <a:r>
              <a:rPr lang="en-US" dirty="0" smtClean="0"/>
              <a:t> </a:t>
            </a:r>
            <a:r>
              <a:rPr lang="en-US" dirty="0" err="1" smtClean="0"/>
              <a:t>pesana</a:t>
            </a:r>
            <a:r>
              <a:rPr lang="en-US" dirty="0" smtClean="0"/>
              <a:t> </a:t>
            </a:r>
            <a:r>
              <a:rPr lang="en-US" dirty="0" err="1" smtClean="0"/>
              <a:t>berkisar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1500 s/d 2000 </a:t>
            </a:r>
            <a:r>
              <a:rPr lang="en-US" dirty="0" err="1" smtClean="0"/>
              <a:t>Sedangkan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selesai</a:t>
            </a:r>
            <a:r>
              <a:rPr lang="en-US" dirty="0" smtClean="0"/>
              <a:t> </a:t>
            </a:r>
            <a:r>
              <a:rPr lang="en-US" dirty="0" err="1" smtClean="0"/>
              <a:t>pengerjaan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berkisar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3 s/d 20 </a:t>
            </a:r>
            <a:r>
              <a:rPr lang="en-US" dirty="0" err="1" smtClean="0"/>
              <a:t>hari</a:t>
            </a:r>
            <a:r>
              <a:rPr lang="en-US" dirty="0" smtClean="0"/>
              <a:t>.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segala</a:t>
            </a:r>
            <a:r>
              <a:rPr lang="en-US" dirty="0" smtClean="0"/>
              <a:t> </a:t>
            </a:r>
            <a:r>
              <a:rPr lang="en-US" dirty="0" err="1" smtClean="0"/>
              <a:t>keterbatasan</a:t>
            </a:r>
            <a:r>
              <a:rPr lang="en-US" dirty="0" smtClean="0"/>
              <a:t>,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melibatkan</a:t>
            </a:r>
            <a:r>
              <a:rPr lang="en-US" dirty="0" smtClean="0"/>
              <a:t> paling </a:t>
            </a:r>
            <a:r>
              <a:rPr lang="en-US" dirty="0" err="1" smtClean="0"/>
              <a:t>banyak</a:t>
            </a:r>
            <a:r>
              <a:rPr lang="en-US" dirty="0" smtClean="0"/>
              <a:t> 12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pekerja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pengerjaan</a:t>
            </a:r>
            <a:r>
              <a:rPr lang="en-US" dirty="0" smtClean="0"/>
              <a:t> </a:t>
            </a:r>
            <a:r>
              <a:rPr lang="en-US" dirty="0" err="1" smtClean="0"/>
              <a:t>orderannya</a:t>
            </a:r>
            <a:r>
              <a:rPr lang="en-US" dirty="0" smtClean="0"/>
              <a:t>.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memiliki</a:t>
            </a:r>
            <a:r>
              <a:rPr lang="en-US" dirty="0" smtClean="0"/>
              <a:t> </a:t>
            </a:r>
            <a:r>
              <a:rPr lang="en-US" dirty="0" err="1" smtClean="0"/>
              <a:t>karayawan</a:t>
            </a:r>
            <a:r>
              <a:rPr lang="en-US" dirty="0" smtClean="0"/>
              <a:t> </a:t>
            </a:r>
            <a:r>
              <a:rPr lang="en-US" dirty="0" err="1" smtClean="0"/>
              <a:t>tetap</a:t>
            </a:r>
            <a:r>
              <a:rPr lang="en-US" dirty="0" smtClean="0"/>
              <a:t> 2 </a:t>
            </a:r>
            <a:r>
              <a:rPr lang="en-US" dirty="0" err="1" smtClean="0"/>
              <a:t>orang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id-ID" dirty="0" smtClean="0"/>
              <a:t>         </a:t>
            </a:r>
            <a:r>
              <a:rPr lang="en-US" dirty="0" err="1" smtClean="0"/>
              <a:t>Pertanyaan</a:t>
            </a:r>
            <a:r>
              <a:rPr lang="en-US" dirty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dirty="0" smtClean="0"/>
              <a:t>      </a:t>
            </a:r>
            <a:r>
              <a:rPr lang="en-US" dirty="0" err="1" smtClean="0"/>
              <a:t>Berapakah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dilibatkan</a:t>
            </a:r>
            <a:r>
              <a:rPr lang="en-US" dirty="0" smtClean="0"/>
              <a:t> </a:t>
            </a: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dirty="0"/>
              <a:t> </a:t>
            </a:r>
            <a:r>
              <a:rPr lang="id-ID" dirty="0" smtClean="0"/>
              <a:t>    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menerima</a:t>
            </a:r>
            <a:r>
              <a:rPr lang="en-US" dirty="0" smtClean="0"/>
              <a:t> </a:t>
            </a:r>
            <a:r>
              <a:rPr lang="en-US" dirty="0" err="1" smtClean="0"/>
              <a:t>orderan</a:t>
            </a:r>
            <a:r>
              <a:rPr lang="en-US" dirty="0" smtClean="0"/>
              <a:t> 2300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dirty="0"/>
              <a:t> </a:t>
            </a:r>
            <a:r>
              <a:rPr lang="id-ID" dirty="0" smtClean="0"/>
              <a:t>     </a:t>
            </a:r>
            <a:r>
              <a:rPr lang="en-US" dirty="0" smtClean="0"/>
              <a:t>14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pengerjaan</a:t>
            </a:r>
            <a:r>
              <a:rPr lang="en-US" dirty="0" smtClean="0"/>
              <a:t>. </a:t>
            </a:r>
            <a:r>
              <a:rPr lang="en-US" dirty="0" err="1" smtClean="0"/>
              <a:t>Berikut</a:t>
            </a:r>
            <a:r>
              <a:rPr lang="en-US" dirty="0" smtClean="0"/>
              <a:t>  </a:t>
            </a:r>
            <a:r>
              <a:rPr lang="en-US" dirty="0" err="1" smtClean="0"/>
              <a:t>aturan</a:t>
            </a:r>
            <a:r>
              <a:rPr lang="en-US" dirty="0" smtClean="0"/>
              <a:t> </a:t>
            </a:r>
            <a:r>
              <a:rPr lang="en-US" dirty="0"/>
              <a:t>fuzzy </a:t>
            </a:r>
            <a:r>
              <a:rPr lang="en-US" dirty="0" smtClean="0"/>
              <a:t>yang </a:t>
            </a:r>
            <a:r>
              <a:rPr lang="en-US" dirty="0" err="1" smtClean="0"/>
              <a:t>digunakan</a:t>
            </a:r>
            <a:r>
              <a:rPr lang="en-US" dirty="0" smtClean="0"/>
              <a:t>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id-ID" dirty="0" smtClean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id-ID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[</a:t>
            </a:r>
            <a:r>
              <a:rPr lang="en-US" dirty="0" smtClean="0"/>
              <a:t>R1] IF </a:t>
            </a:r>
            <a:r>
              <a:rPr lang="en-US" dirty="0" err="1" smtClean="0"/>
              <a:t>Orderan</a:t>
            </a:r>
            <a:r>
              <a:rPr lang="en-US" dirty="0" smtClean="0"/>
              <a:t> SEDIKIT and </a:t>
            </a:r>
            <a:r>
              <a:rPr lang="en-US" dirty="0" err="1" smtClean="0"/>
              <a:t>Waktuselesai</a:t>
            </a:r>
            <a:r>
              <a:rPr lang="en-US" dirty="0" smtClean="0"/>
              <a:t> LAMA THEN </a:t>
            </a:r>
            <a:r>
              <a:rPr lang="en-US" dirty="0" err="1" smtClean="0"/>
              <a:t>Pekerja</a:t>
            </a:r>
            <a:r>
              <a:rPr lang="en-US" dirty="0" smtClean="0"/>
              <a:t> SEDIKIT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R2]IF </a:t>
            </a:r>
            <a:r>
              <a:rPr lang="en-US" dirty="0" err="1"/>
              <a:t>Orderan</a:t>
            </a:r>
            <a:r>
              <a:rPr lang="en-US" dirty="0"/>
              <a:t> SEDIKIT and </a:t>
            </a:r>
            <a:r>
              <a:rPr lang="en-US" dirty="0" err="1"/>
              <a:t>Waktukerja</a:t>
            </a:r>
            <a:r>
              <a:rPr lang="en-US" dirty="0"/>
              <a:t> </a:t>
            </a:r>
            <a:r>
              <a:rPr lang="en-US" dirty="0" smtClean="0"/>
              <a:t>CEPAT </a:t>
            </a:r>
            <a:r>
              <a:rPr lang="en-US" dirty="0"/>
              <a:t>THEN </a:t>
            </a:r>
            <a:r>
              <a:rPr lang="en-US" dirty="0" err="1"/>
              <a:t>Pekerja</a:t>
            </a:r>
            <a:r>
              <a:rPr lang="en-US" dirty="0"/>
              <a:t> </a:t>
            </a:r>
            <a:r>
              <a:rPr lang="en-US" dirty="0" smtClean="0"/>
              <a:t>SEDIKIT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R3]IF </a:t>
            </a:r>
            <a:r>
              <a:rPr lang="en-US" dirty="0" err="1"/>
              <a:t>Orderan</a:t>
            </a:r>
            <a:r>
              <a:rPr lang="en-US" dirty="0"/>
              <a:t> </a:t>
            </a:r>
            <a:r>
              <a:rPr lang="en-US" dirty="0" smtClean="0"/>
              <a:t>BANYAK </a:t>
            </a:r>
            <a:r>
              <a:rPr lang="en-US" dirty="0"/>
              <a:t>and </a:t>
            </a:r>
            <a:r>
              <a:rPr lang="en-US" dirty="0" err="1"/>
              <a:t>Waktukerja</a:t>
            </a:r>
            <a:r>
              <a:rPr lang="en-US" dirty="0"/>
              <a:t> </a:t>
            </a:r>
            <a:r>
              <a:rPr lang="en-US" dirty="0" smtClean="0"/>
              <a:t>LAMA </a:t>
            </a:r>
            <a:r>
              <a:rPr lang="en-US" dirty="0"/>
              <a:t>THEN </a:t>
            </a:r>
            <a:r>
              <a:rPr lang="en-US" dirty="0" err="1"/>
              <a:t>Pekerja</a:t>
            </a:r>
            <a:r>
              <a:rPr lang="en-US" dirty="0"/>
              <a:t> </a:t>
            </a:r>
            <a:r>
              <a:rPr lang="en-US" dirty="0" smtClean="0"/>
              <a:t>BANYAK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R4]IF </a:t>
            </a:r>
            <a:r>
              <a:rPr lang="en-US" dirty="0" err="1"/>
              <a:t>Orderan</a:t>
            </a:r>
            <a:r>
              <a:rPr lang="en-US" dirty="0"/>
              <a:t> BANYAK and </a:t>
            </a:r>
            <a:r>
              <a:rPr lang="en-US" dirty="0" err="1"/>
              <a:t>Waktukerja</a:t>
            </a:r>
            <a:r>
              <a:rPr lang="en-US" dirty="0"/>
              <a:t> </a:t>
            </a:r>
            <a:r>
              <a:rPr lang="en-US" dirty="0" smtClean="0"/>
              <a:t>CEPAT </a:t>
            </a:r>
            <a:r>
              <a:rPr lang="en-US" dirty="0"/>
              <a:t>THEN </a:t>
            </a:r>
            <a:r>
              <a:rPr lang="en-US" dirty="0" err="1"/>
              <a:t>Pekerja</a:t>
            </a:r>
            <a:r>
              <a:rPr lang="en-US" dirty="0"/>
              <a:t> </a:t>
            </a:r>
            <a:r>
              <a:rPr lang="en-US" dirty="0" smtClean="0"/>
              <a:t>BANYAK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R5]IF </a:t>
            </a:r>
            <a:r>
              <a:rPr lang="en-US" dirty="0" err="1"/>
              <a:t>Orderan</a:t>
            </a:r>
            <a:r>
              <a:rPr lang="en-US" dirty="0"/>
              <a:t> </a:t>
            </a:r>
            <a:r>
              <a:rPr lang="en-US" dirty="0" smtClean="0"/>
              <a:t>NORMAL </a:t>
            </a:r>
            <a:r>
              <a:rPr lang="en-US" dirty="0"/>
              <a:t>and </a:t>
            </a:r>
            <a:r>
              <a:rPr lang="en-US" dirty="0" err="1"/>
              <a:t>Waktukerja</a:t>
            </a:r>
            <a:r>
              <a:rPr lang="en-US" dirty="0"/>
              <a:t> CEPAT THEN </a:t>
            </a:r>
            <a:r>
              <a:rPr lang="en-US" dirty="0" err="1"/>
              <a:t>Pekerja</a:t>
            </a:r>
            <a:r>
              <a:rPr lang="en-US" dirty="0"/>
              <a:t> </a:t>
            </a:r>
            <a:r>
              <a:rPr lang="en-US" dirty="0" smtClean="0"/>
              <a:t>BANYAK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R6]IF </a:t>
            </a:r>
            <a:r>
              <a:rPr lang="en-US" dirty="0" err="1"/>
              <a:t>Orderan</a:t>
            </a:r>
            <a:r>
              <a:rPr lang="en-US" dirty="0"/>
              <a:t> NORMAL and </a:t>
            </a:r>
            <a:r>
              <a:rPr lang="en-US" dirty="0" err="1"/>
              <a:t>Waktukerja</a:t>
            </a:r>
            <a:r>
              <a:rPr lang="en-US" dirty="0"/>
              <a:t> </a:t>
            </a:r>
            <a:r>
              <a:rPr lang="en-US" dirty="0" smtClean="0"/>
              <a:t>LAMA THEN </a:t>
            </a:r>
            <a:r>
              <a:rPr lang="en-US" dirty="0" err="1"/>
              <a:t>Pekerja</a:t>
            </a:r>
            <a:r>
              <a:rPr lang="en-US" dirty="0"/>
              <a:t> </a:t>
            </a:r>
            <a:r>
              <a:rPr lang="en-US" dirty="0" smtClean="0"/>
              <a:t>SEDIKIT</a:t>
            </a:r>
            <a:endParaRPr lang="en-US" dirty="0"/>
          </a:p>
          <a:p>
            <a:pPr marL="58738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/>
              <a:t>Ketiga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fuzzy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dimodelkan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kurva</a:t>
            </a:r>
            <a:r>
              <a:rPr lang="en-US" dirty="0" smtClean="0"/>
              <a:t> linear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trapesium</a:t>
            </a:r>
            <a:r>
              <a:rPr lang="en-US" dirty="0" smtClean="0"/>
              <a:t> </a:t>
            </a: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0198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id-ID" dirty="0" smtClean="0"/>
              <a:t>        </a:t>
            </a:r>
            <a:r>
              <a:rPr lang="en-US" dirty="0" err="1" smtClean="0"/>
              <a:t>Gambaran</a:t>
            </a:r>
            <a:r>
              <a:rPr lang="en-US" dirty="0" smtClean="0"/>
              <a:t> </a:t>
            </a:r>
            <a:r>
              <a:rPr lang="en-US" dirty="0" err="1" smtClean="0"/>
              <a:t>Kurva</a:t>
            </a:r>
            <a:r>
              <a:rPr lang="en-US" dirty="0" smtClean="0"/>
              <a:t>: </a:t>
            </a:r>
            <a:endParaRPr lang="id-ID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id-ID" dirty="0"/>
          </a:p>
          <a:p>
            <a:pPr marL="0" indent="0" eaLnBrk="1" hangingPunct="1">
              <a:buFont typeface="Wingdings 2" pitchFamily="18" charset="2"/>
              <a:buNone/>
            </a:pPr>
            <a:endParaRPr lang="id-ID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4495800" y="1943104"/>
            <a:ext cx="4191000" cy="2057400"/>
            <a:chOff x="838200" y="2438400"/>
            <a:chExt cx="4191000" cy="2057400"/>
          </a:xfrm>
        </p:grpSpPr>
        <p:cxnSp>
          <p:nvCxnSpPr>
            <p:cNvPr id="34" name="Straight Connector 33"/>
            <p:cNvCxnSpPr/>
            <p:nvPr/>
          </p:nvCxnSpPr>
          <p:spPr bwMode="auto">
            <a:xfrm>
              <a:off x="1533525" y="2438400"/>
              <a:ext cx="0" cy="17240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 flipV="1">
              <a:off x="1533525" y="4162425"/>
              <a:ext cx="34956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5" name="TextBox 9"/>
            <p:cNvSpPr txBox="1">
              <a:spLocks noChangeArrowheads="1"/>
            </p:cNvSpPr>
            <p:nvPr/>
          </p:nvSpPr>
          <p:spPr bwMode="auto">
            <a:xfrm>
              <a:off x="1235364" y="2844612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1</a:t>
              </a:r>
            </a:p>
          </p:txBody>
        </p:sp>
        <p:cxnSp>
          <p:nvCxnSpPr>
            <p:cNvPr id="37" name="Straight Connector 36"/>
            <p:cNvCxnSpPr/>
            <p:nvPr/>
          </p:nvCxnSpPr>
          <p:spPr bwMode="auto">
            <a:xfrm>
              <a:off x="1995488" y="3148013"/>
              <a:ext cx="2266950" cy="0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4267200" y="3148013"/>
              <a:ext cx="0" cy="1014412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 flipV="1">
              <a:off x="2030413" y="3157538"/>
              <a:ext cx="2236787" cy="100488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9" name="TextBox 9"/>
            <p:cNvSpPr txBox="1">
              <a:spLocks noChangeArrowheads="1"/>
            </p:cNvSpPr>
            <p:nvPr/>
          </p:nvSpPr>
          <p:spPr bwMode="auto">
            <a:xfrm>
              <a:off x="1235364" y="3974927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0</a:t>
              </a:r>
            </a:p>
          </p:txBody>
        </p:sp>
        <p:sp>
          <p:nvSpPr>
            <p:cNvPr id="22580" name="TextBox 9"/>
            <p:cNvSpPr txBox="1">
              <a:spLocks noChangeArrowheads="1"/>
            </p:cNvSpPr>
            <p:nvPr/>
          </p:nvSpPr>
          <p:spPr bwMode="auto">
            <a:xfrm>
              <a:off x="1808615" y="4089854"/>
              <a:ext cx="4302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3</a:t>
              </a:r>
            </a:p>
          </p:txBody>
        </p:sp>
        <p:sp>
          <p:nvSpPr>
            <p:cNvPr id="22581" name="TextBox 9"/>
            <p:cNvSpPr txBox="1">
              <a:spLocks noChangeArrowheads="1"/>
            </p:cNvSpPr>
            <p:nvPr/>
          </p:nvSpPr>
          <p:spPr bwMode="auto">
            <a:xfrm>
              <a:off x="4193345" y="4144576"/>
              <a:ext cx="53105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20</a:t>
              </a:r>
            </a:p>
          </p:txBody>
        </p:sp>
        <p:sp>
          <p:nvSpPr>
            <p:cNvPr id="22582" name="TextBox 18"/>
            <p:cNvSpPr txBox="1">
              <a:spLocks noChangeArrowheads="1"/>
            </p:cNvSpPr>
            <p:nvPr/>
          </p:nvSpPr>
          <p:spPr bwMode="auto">
            <a:xfrm>
              <a:off x="838200" y="3351102"/>
              <a:ext cx="789970" cy="49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Georgia" pitchFamily="18" charset="0"/>
                </a:rPr>
                <a:t>µ[x]</a:t>
              </a:r>
            </a:p>
          </p:txBody>
        </p:sp>
        <p:sp>
          <p:nvSpPr>
            <p:cNvPr id="22583" name="TextBox 19"/>
            <p:cNvSpPr txBox="1">
              <a:spLocks noChangeArrowheads="1"/>
            </p:cNvSpPr>
            <p:nvPr/>
          </p:nvSpPr>
          <p:spPr bwMode="auto">
            <a:xfrm>
              <a:off x="2362200" y="4188023"/>
              <a:ext cx="158099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latin typeface="Georgia" pitchFamily="18" charset="0"/>
                </a:rPr>
                <a:t>WaktuSelesai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4262438" y="3157538"/>
              <a:ext cx="766762" cy="7937"/>
            </a:xfrm>
            <a:prstGeom prst="line">
              <a:avLst/>
            </a:prstGeom>
            <a:ln w="28575" cmpd="sng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81200" y="3182938"/>
              <a:ext cx="0" cy="1014412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 flipH="1" flipV="1">
              <a:off x="1995488" y="3157538"/>
              <a:ext cx="2271712" cy="1004887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 flipV="1">
              <a:off x="1543050" y="3162300"/>
              <a:ext cx="452438" cy="4763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88" name="TextBox 9"/>
            <p:cNvSpPr txBox="1">
              <a:spLocks noChangeArrowheads="1"/>
            </p:cNvSpPr>
            <p:nvPr/>
          </p:nvSpPr>
          <p:spPr bwMode="auto">
            <a:xfrm>
              <a:off x="1657362" y="2675335"/>
              <a:ext cx="110018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Cepat</a:t>
              </a:r>
            </a:p>
          </p:txBody>
        </p:sp>
        <p:sp>
          <p:nvSpPr>
            <p:cNvPr id="22589" name="TextBox 9"/>
            <p:cNvSpPr txBox="1">
              <a:spLocks noChangeArrowheads="1"/>
            </p:cNvSpPr>
            <p:nvPr/>
          </p:nvSpPr>
          <p:spPr bwMode="auto">
            <a:xfrm>
              <a:off x="3957710" y="2751908"/>
              <a:ext cx="107149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Lama</a:t>
              </a:r>
            </a:p>
          </p:txBody>
        </p:sp>
      </p:grp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2057400" y="4443434"/>
            <a:ext cx="4448175" cy="2057400"/>
            <a:chOff x="838200" y="2438400"/>
            <a:chExt cx="4448098" cy="2057400"/>
          </a:xfrm>
        </p:grpSpPr>
        <p:cxnSp>
          <p:nvCxnSpPr>
            <p:cNvPr id="52" name="Straight Connector 51"/>
            <p:cNvCxnSpPr/>
            <p:nvPr/>
          </p:nvCxnSpPr>
          <p:spPr bwMode="auto">
            <a:xfrm>
              <a:off x="1533513" y="2438400"/>
              <a:ext cx="0" cy="17240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 flipV="1">
              <a:off x="1533513" y="4162425"/>
              <a:ext cx="34956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58" name="TextBox 9"/>
            <p:cNvSpPr txBox="1">
              <a:spLocks noChangeArrowheads="1"/>
            </p:cNvSpPr>
            <p:nvPr/>
          </p:nvSpPr>
          <p:spPr bwMode="auto">
            <a:xfrm>
              <a:off x="1235364" y="2844612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1</a:t>
              </a:r>
            </a:p>
          </p:txBody>
        </p:sp>
        <p:cxnSp>
          <p:nvCxnSpPr>
            <p:cNvPr id="55" name="Straight Connector 54"/>
            <p:cNvCxnSpPr/>
            <p:nvPr/>
          </p:nvCxnSpPr>
          <p:spPr bwMode="auto">
            <a:xfrm>
              <a:off x="1995468" y="3148013"/>
              <a:ext cx="2266911" cy="0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141" y="3148013"/>
              <a:ext cx="0" cy="1014412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 flipV="1">
              <a:off x="2030392" y="3157538"/>
              <a:ext cx="2236748" cy="100488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62" name="TextBox 9"/>
            <p:cNvSpPr txBox="1">
              <a:spLocks noChangeArrowheads="1"/>
            </p:cNvSpPr>
            <p:nvPr/>
          </p:nvSpPr>
          <p:spPr bwMode="auto">
            <a:xfrm>
              <a:off x="1235364" y="3974927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0</a:t>
              </a:r>
            </a:p>
          </p:txBody>
        </p:sp>
        <p:sp>
          <p:nvSpPr>
            <p:cNvPr id="22563" name="TextBox 9"/>
            <p:cNvSpPr txBox="1">
              <a:spLocks noChangeArrowheads="1"/>
            </p:cNvSpPr>
            <p:nvPr/>
          </p:nvSpPr>
          <p:spPr bwMode="auto">
            <a:xfrm>
              <a:off x="1810656" y="4114800"/>
              <a:ext cx="3229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2</a:t>
              </a:r>
            </a:p>
          </p:txBody>
        </p:sp>
        <p:sp>
          <p:nvSpPr>
            <p:cNvPr id="22564" name="TextBox 9"/>
            <p:cNvSpPr txBox="1">
              <a:spLocks noChangeArrowheads="1"/>
            </p:cNvSpPr>
            <p:nvPr/>
          </p:nvSpPr>
          <p:spPr bwMode="auto">
            <a:xfrm>
              <a:off x="4102896" y="4114800"/>
              <a:ext cx="54530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12</a:t>
              </a:r>
            </a:p>
          </p:txBody>
        </p:sp>
        <p:sp>
          <p:nvSpPr>
            <p:cNvPr id="22565" name="TextBox 18"/>
            <p:cNvSpPr txBox="1">
              <a:spLocks noChangeArrowheads="1"/>
            </p:cNvSpPr>
            <p:nvPr/>
          </p:nvSpPr>
          <p:spPr bwMode="auto">
            <a:xfrm>
              <a:off x="838200" y="3351102"/>
              <a:ext cx="789970" cy="49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Georgia" pitchFamily="18" charset="0"/>
                </a:rPr>
                <a:t>µ[x]</a:t>
              </a:r>
            </a:p>
          </p:txBody>
        </p:sp>
        <p:sp>
          <p:nvSpPr>
            <p:cNvPr id="22566" name="TextBox 19"/>
            <p:cNvSpPr txBox="1">
              <a:spLocks noChangeArrowheads="1"/>
            </p:cNvSpPr>
            <p:nvPr/>
          </p:nvSpPr>
          <p:spPr bwMode="auto">
            <a:xfrm>
              <a:off x="2362200" y="4188023"/>
              <a:ext cx="158099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latin typeface="Georgia" pitchFamily="18" charset="0"/>
                </a:rPr>
                <a:t>Karyawan</a:t>
              </a:r>
            </a:p>
          </p:txBody>
        </p:sp>
        <p:cxnSp>
          <p:nvCxnSpPr>
            <p:cNvPr id="63" name="Straight Connector 62"/>
            <p:cNvCxnSpPr/>
            <p:nvPr/>
          </p:nvCxnSpPr>
          <p:spPr bwMode="auto">
            <a:xfrm>
              <a:off x="4262379" y="3157538"/>
              <a:ext cx="766749" cy="7937"/>
            </a:xfrm>
            <a:prstGeom prst="line">
              <a:avLst/>
            </a:prstGeom>
            <a:ln w="28575" cmpd="sng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1981180" y="3182938"/>
              <a:ext cx="0" cy="1014412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 flipH="1" flipV="1">
              <a:off x="1995468" y="3157538"/>
              <a:ext cx="2271673" cy="1004887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 flipV="1">
              <a:off x="1543038" y="3162300"/>
              <a:ext cx="452430" cy="4763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71" name="TextBox 9"/>
            <p:cNvSpPr txBox="1">
              <a:spLocks noChangeArrowheads="1"/>
            </p:cNvSpPr>
            <p:nvPr/>
          </p:nvSpPr>
          <p:spPr bwMode="auto">
            <a:xfrm>
              <a:off x="1657361" y="2675335"/>
              <a:ext cx="147121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Sedikit</a:t>
              </a:r>
            </a:p>
          </p:txBody>
        </p:sp>
        <p:sp>
          <p:nvSpPr>
            <p:cNvPr id="22572" name="TextBox 9"/>
            <p:cNvSpPr txBox="1">
              <a:spLocks noChangeArrowheads="1"/>
            </p:cNvSpPr>
            <p:nvPr/>
          </p:nvSpPr>
          <p:spPr bwMode="auto">
            <a:xfrm>
              <a:off x="3729110" y="2696289"/>
              <a:ext cx="15571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Banyak</a:t>
              </a:r>
            </a:p>
          </p:txBody>
        </p:sp>
      </p:grpSp>
      <p:grpSp>
        <p:nvGrpSpPr>
          <p:cNvPr id="4" name="Group 76"/>
          <p:cNvGrpSpPr>
            <a:grpSpLocks/>
          </p:cNvGrpSpPr>
          <p:nvPr/>
        </p:nvGrpSpPr>
        <p:grpSpPr bwMode="auto">
          <a:xfrm>
            <a:off x="228600" y="1936756"/>
            <a:ext cx="4191000" cy="2420938"/>
            <a:chOff x="228600" y="1447800"/>
            <a:chExt cx="4191000" cy="2420349"/>
          </a:xfrm>
        </p:grpSpPr>
        <p:grpSp>
          <p:nvGrpSpPr>
            <p:cNvPr id="5" name="Group 75"/>
            <p:cNvGrpSpPr>
              <a:grpSpLocks/>
            </p:cNvGrpSpPr>
            <p:nvPr/>
          </p:nvGrpSpPr>
          <p:grpSpPr bwMode="auto">
            <a:xfrm>
              <a:off x="228600" y="1447800"/>
              <a:ext cx="4191000" cy="2420349"/>
              <a:chOff x="228600" y="1465851"/>
              <a:chExt cx="4191000" cy="2420349"/>
            </a:xfrm>
          </p:grpSpPr>
          <p:cxnSp>
            <p:nvCxnSpPr>
              <p:cNvPr id="6" name="Straight Connector 5"/>
              <p:cNvCxnSpPr/>
              <p:nvPr/>
            </p:nvCxnSpPr>
            <p:spPr bwMode="auto">
              <a:xfrm>
                <a:off x="923925" y="1465851"/>
                <a:ext cx="0" cy="172360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 bwMode="auto">
              <a:xfrm flipV="1">
                <a:off x="923925" y="3189457"/>
                <a:ext cx="349567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44" name="TextBox 9"/>
              <p:cNvSpPr txBox="1">
                <a:spLocks noChangeArrowheads="1"/>
              </p:cNvSpPr>
              <p:nvPr/>
            </p:nvSpPr>
            <p:spPr bwMode="auto">
              <a:xfrm>
                <a:off x="625764" y="1872063"/>
                <a:ext cx="212218" cy="491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Georgia" pitchFamily="18" charset="0"/>
                  </a:rPr>
                  <a:t>1</a:t>
                </a:r>
              </a:p>
            </p:txBody>
          </p:sp>
          <p:cxnSp>
            <p:nvCxnSpPr>
              <p:cNvPr id="10" name="Straight Connector 9"/>
              <p:cNvCxnSpPr/>
              <p:nvPr/>
            </p:nvCxnSpPr>
            <p:spPr bwMode="auto">
              <a:xfrm>
                <a:off x="2514600" y="2175291"/>
                <a:ext cx="0" cy="1014165"/>
              </a:xfrm>
              <a:prstGeom prst="line">
                <a:avLst/>
              </a:prstGeom>
              <a:ln w="12700" cmpd="sng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 bwMode="auto">
              <a:xfrm flipV="1">
                <a:off x="1295400" y="2175291"/>
                <a:ext cx="636588" cy="1014165"/>
              </a:xfrm>
              <a:prstGeom prst="line">
                <a:avLst/>
              </a:prstGeom>
              <a:ln w="25400" cmpd="sng">
                <a:solidFill>
                  <a:srgbClr val="66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47" name="TextBox 9"/>
              <p:cNvSpPr txBox="1">
                <a:spLocks noChangeArrowheads="1"/>
              </p:cNvSpPr>
              <p:nvPr/>
            </p:nvSpPr>
            <p:spPr bwMode="auto">
              <a:xfrm>
                <a:off x="625764" y="3002378"/>
                <a:ext cx="212218" cy="491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>
                    <a:latin typeface="Georgia" pitchFamily="18" charset="0"/>
                  </a:rPr>
                  <a:t>0</a:t>
                </a:r>
              </a:p>
            </p:txBody>
          </p:sp>
          <p:sp>
            <p:nvSpPr>
              <p:cNvPr id="22548" name="TextBox 9"/>
              <p:cNvSpPr txBox="1">
                <a:spLocks noChangeArrowheads="1"/>
              </p:cNvSpPr>
              <p:nvPr/>
            </p:nvSpPr>
            <p:spPr bwMode="auto">
              <a:xfrm>
                <a:off x="930298" y="3184697"/>
                <a:ext cx="746102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600">
                    <a:latin typeface="Georgia" pitchFamily="18" charset="0"/>
                  </a:rPr>
                  <a:t>500</a:t>
                </a:r>
              </a:p>
            </p:txBody>
          </p:sp>
          <p:sp>
            <p:nvSpPr>
              <p:cNvPr id="22549" name="TextBox 9"/>
              <p:cNvSpPr txBox="1">
                <a:spLocks noChangeArrowheads="1"/>
              </p:cNvSpPr>
              <p:nvPr/>
            </p:nvSpPr>
            <p:spPr bwMode="auto">
              <a:xfrm>
                <a:off x="3048000" y="3142251"/>
                <a:ext cx="74561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600">
                    <a:latin typeface="Georgia" pitchFamily="18" charset="0"/>
                  </a:rPr>
                  <a:t>3000</a:t>
                </a:r>
              </a:p>
            </p:txBody>
          </p:sp>
          <p:sp>
            <p:nvSpPr>
              <p:cNvPr id="22550" name="TextBox 18"/>
              <p:cNvSpPr txBox="1">
                <a:spLocks noChangeArrowheads="1"/>
              </p:cNvSpPr>
              <p:nvPr/>
            </p:nvSpPr>
            <p:spPr bwMode="auto">
              <a:xfrm>
                <a:off x="228600" y="2378553"/>
                <a:ext cx="789970" cy="491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Georgia" pitchFamily="18" charset="0"/>
                  </a:rPr>
                  <a:t>µ[x]</a:t>
                </a:r>
              </a:p>
            </p:txBody>
          </p:sp>
          <p:sp>
            <p:nvSpPr>
              <p:cNvPr id="22551" name="TextBox 19"/>
              <p:cNvSpPr txBox="1">
                <a:spLocks noChangeArrowheads="1"/>
              </p:cNvSpPr>
              <p:nvPr/>
            </p:nvSpPr>
            <p:spPr bwMode="auto">
              <a:xfrm>
                <a:off x="1524000" y="3578423"/>
                <a:ext cx="1580996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>
                    <a:latin typeface="Georgia" pitchFamily="18" charset="0"/>
                  </a:rPr>
                  <a:t>Orderan</a:t>
                </a:r>
              </a:p>
            </p:txBody>
          </p:sp>
          <p:cxnSp>
            <p:nvCxnSpPr>
              <p:cNvPr id="18" name="Straight Connector 17"/>
              <p:cNvCxnSpPr/>
              <p:nvPr/>
            </p:nvCxnSpPr>
            <p:spPr bwMode="auto">
              <a:xfrm flipV="1">
                <a:off x="1947863" y="2175291"/>
                <a:ext cx="566737" cy="9523"/>
              </a:xfrm>
              <a:prstGeom prst="line">
                <a:avLst/>
              </a:prstGeom>
              <a:ln w="28575" cmpd="sng">
                <a:solidFill>
                  <a:schemeClr val="tx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 bwMode="auto">
              <a:xfrm>
                <a:off x="1905000" y="2210208"/>
                <a:ext cx="0" cy="1014165"/>
              </a:xfrm>
              <a:prstGeom prst="line">
                <a:avLst/>
              </a:prstGeom>
              <a:ln w="12700" cmpd="sng">
                <a:solidFill>
                  <a:srgbClr val="C0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54" name="TextBox 9"/>
              <p:cNvSpPr txBox="1">
                <a:spLocks noChangeArrowheads="1"/>
              </p:cNvSpPr>
              <p:nvPr/>
            </p:nvSpPr>
            <p:spPr bwMode="auto">
              <a:xfrm>
                <a:off x="903314" y="2327538"/>
                <a:ext cx="93343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600">
                    <a:latin typeface="Georgia" pitchFamily="18" charset="0"/>
                  </a:rPr>
                  <a:t>Sedikit</a:t>
                </a:r>
              </a:p>
            </p:txBody>
          </p:sp>
          <p:sp>
            <p:nvSpPr>
              <p:cNvPr id="22555" name="TextBox 9"/>
              <p:cNvSpPr txBox="1">
                <a:spLocks noChangeArrowheads="1"/>
              </p:cNvSpPr>
              <p:nvPr/>
            </p:nvSpPr>
            <p:spPr bwMode="auto">
              <a:xfrm>
                <a:off x="3039746" y="2402948"/>
                <a:ext cx="93343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1600">
                    <a:latin typeface="Georgia" pitchFamily="18" charset="0"/>
                  </a:rPr>
                  <a:t>Naik</a:t>
                </a:r>
              </a:p>
            </p:txBody>
          </p:sp>
        </p:grpSp>
        <p:cxnSp>
          <p:nvCxnSpPr>
            <p:cNvPr id="69" name="Straight Connector 68"/>
            <p:cNvCxnSpPr/>
            <p:nvPr/>
          </p:nvCxnSpPr>
          <p:spPr bwMode="auto">
            <a:xfrm flipH="1" flipV="1">
              <a:off x="2514600" y="2142956"/>
              <a:ext cx="677863" cy="1047495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36" name="TextBox 9"/>
            <p:cNvSpPr txBox="1">
              <a:spLocks noChangeArrowheads="1"/>
            </p:cNvSpPr>
            <p:nvPr/>
          </p:nvSpPr>
          <p:spPr bwMode="auto">
            <a:xfrm>
              <a:off x="1524000" y="3196770"/>
              <a:ext cx="745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1500</a:t>
              </a:r>
            </a:p>
          </p:txBody>
        </p:sp>
        <p:sp>
          <p:nvSpPr>
            <p:cNvPr id="22537" name="TextBox 9"/>
            <p:cNvSpPr txBox="1">
              <a:spLocks noChangeArrowheads="1"/>
            </p:cNvSpPr>
            <p:nvPr/>
          </p:nvSpPr>
          <p:spPr bwMode="auto">
            <a:xfrm>
              <a:off x="2253342" y="3171372"/>
              <a:ext cx="745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2000</a:t>
              </a:r>
            </a:p>
          </p:txBody>
        </p:sp>
        <p:cxnSp>
          <p:nvCxnSpPr>
            <p:cNvPr id="72" name="Straight Connector 71"/>
            <p:cNvCxnSpPr/>
            <p:nvPr/>
          </p:nvCxnSpPr>
          <p:spPr bwMode="auto">
            <a:xfrm>
              <a:off x="1970088" y="2177872"/>
              <a:ext cx="1755775" cy="0"/>
            </a:xfrm>
            <a:prstGeom prst="line">
              <a:avLst/>
            </a:prstGeom>
            <a:ln w="25400" cmpd="sng">
              <a:solidFill>
                <a:srgbClr val="6633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39" name="TextBox 9"/>
            <p:cNvSpPr txBox="1">
              <a:spLocks noChangeArrowheads="1"/>
            </p:cNvSpPr>
            <p:nvPr/>
          </p:nvSpPr>
          <p:spPr bwMode="auto">
            <a:xfrm>
              <a:off x="1809762" y="1795046"/>
              <a:ext cx="9334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Normal</a:t>
              </a:r>
            </a:p>
          </p:txBody>
        </p:sp>
        <p:cxnSp>
          <p:nvCxnSpPr>
            <p:cNvPr id="74" name="Straight Connector 73"/>
            <p:cNvCxnSpPr/>
            <p:nvPr/>
          </p:nvCxnSpPr>
          <p:spPr bwMode="auto">
            <a:xfrm flipV="1">
              <a:off x="2511425" y="2181047"/>
              <a:ext cx="636588" cy="1014166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 bwMode="auto">
            <a:xfrm flipV="1">
              <a:off x="3141663" y="2174698"/>
              <a:ext cx="1135062" cy="3174"/>
            </a:xfrm>
            <a:prstGeom prst="line">
              <a:avLst/>
            </a:prstGeom>
            <a:ln w="25400" cmpd="sng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14350"/>
          </a:xfrm>
        </p:spPr>
        <p:txBody>
          <a:bodyPr/>
          <a:lstStyle/>
          <a:p>
            <a:pPr eaLnBrk="1" hangingPunct="1"/>
            <a:r>
              <a:rPr lang="id-ID" dirty="0" smtClean="0"/>
              <a:t>     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smtClean="0"/>
              <a:t>MAMDANI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Mamdani</a:t>
            </a:r>
            <a:r>
              <a:rPr lang="en-US" dirty="0" smtClean="0"/>
              <a:t> </a:t>
            </a:r>
            <a:r>
              <a:rPr lang="en-US" dirty="0" err="1" smtClean="0"/>
              <a:t>sering</a:t>
            </a:r>
            <a:r>
              <a:rPr lang="en-US" dirty="0" smtClean="0"/>
              <a:t> </a:t>
            </a:r>
            <a:r>
              <a:rPr lang="en-US" dirty="0" err="1" smtClean="0"/>
              <a:t>disebut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Max-Min.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diperkenalkan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Ebrahim</a:t>
            </a:r>
            <a:r>
              <a:rPr lang="en-US" dirty="0" smtClean="0"/>
              <a:t> </a:t>
            </a:r>
            <a:r>
              <a:rPr lang="en-US" dirty="0" err="1" smtClean="0"/>
              <a:t>Mamdani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1975.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mendapatkan</a:t>
            </a:r>
            <a:r>
              <a:rPr lang="en-US" dirty="0" smtClean="0"/>
              <a:t> output, </a:t>
            </a:r>
            <a:r>
              <a:rPr lang="en-US" dirty="0" err="1" smtClean="0"/>
              <a:t>diperlukan</a:t>
            </a:r>
            <a:r>
              <a:rPr lang="en-US" dirty="0" smtClean="0"/>
              <a:t> 4 </a:t>
            </a:r>
            <a:r>
              <a:rPr lang="en-US" dirty="0" err="1" smtClean="0"/>
              <a:t>tahapan</a:t>
            </a:r>
            <a:r>
              <a:rPr lang="en-US" dirty="0" smtClean="0"/>
              <a:t>:</a:t>
            </a:r>
          </a:p>
          <a:p>
            <a:pPr marL="514350" indent="-514350" eaLnBrk="1" hangingPunct="1">
              <a:buFont typeface="Wingdings 2" pitchFamily="18" charset="2"/>
              <a:buAutoNum type="arabicPeriod"/>
              <a:defRPr/>
            </a:pPr>
            <a:r>
              <a:rPr lang="en-US" dirty="0" err="1" smtClean="0"/>
              <a:t>Pembentukan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fuzzy</a:t>
            </a:r>
          </a:p>
          <a:p>
            <a:pPr marL="514350" indent="-514350" eaLnBrk="1" hangingPunct="1">
              <a:buFont typeface="Wingdings 2" pitchFamily="18" charset="2"/>
              <a:buAutoNum type="arabicPeriod"/>
              <a:defRPr/>
            </a:pP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implikasi</a:t>
            </a:r>
            <a:endParaRPr lang="en-US" dirty="0" smtClean="0"/>
          </a:p>
          <a:p>
            <a:pPr marL="514350" indent="-514350" eaLnBrk="1" hangingPunct="1">
              <a:buFont typeface="Wingdings 2" pitchFamily="18" charset="2"/>
              <a:buAutoNum type="arabicPeriod"/>
              <a:defRPr/>
            </a:pPr>
            <a:r>
              <a:rPr lang="en-US" dirty="0" err="1" smtClean="0"/>
              <a:t>Komposis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endParaRPr lang="en-US" dirty="0" smtClean="0"/>
          </a:p>
          <a:p>
            <a:pPr marL="514350" indent="-514350" eaLnBrk="1" hangingPunct="1">
              <a:buFont typeface="Wingdings 2" pitchFamily="18" charset="2"/>
              <a:buAutoNum type="arabicPeriod"/>
              <a:defRPr/>
            </a:pPr>
            <a:r>
              <a:rPr lang="en-US" dirty="0" err="1" smtClean="0"/>
              <a:t>Penegasan</a:t>
            </a:r>
            <a:r>
              <a:rPr lang="en-US" dirty="0" smtClean="0"/>
              <a:t> (</a:t>
            </a:r>
            <a:r>
              <a:rPr lang="en-US" dirty="0" err="1" smtClean="0"/>
              <a:t>defuzzy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643042" y="704850"/>
            <a:ext cx="7043758" cy="895350"/>
          </a:xfrm>
        </p:spPr>
        <p:txBody>
          <a:bodyPr/>
          <a:lstStyle/>
          <a:p>
            <a:pPr eaLnBrk="1" hangingPunct="1"/>
            <a:r>
              <a:rPr lang="en-US" dirty="0" err="1" smtClean="0"/>
              <a:t>Pembahasan</a:t>
            </a:r>
            <a:endParaRPr 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METODE TSUKAMOTO</a:t>
            </a:r>
          </a:p>
          <a:p>
            <a:pPr eaLnBrk="1" hangingPunct="1"/>
            <a:r>
              <a:rPr lang="en-US" smtClean="0"/>
              <a:t>METODE MAMDANI</a:t>
            </a:r>
          </a:p>
          <a:p>
            <a:pPr eaLnBrk="1" hangingPunct="1"/>
            <a:r>
              <a:rPr lang="en-US" smtClean="0"/>
              <a:t>METODE SUGENO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90550"/>
          </a:xfrm>
        </p:spPr>
        <p:txBody>
          <a:bodyPr/>
          <a:lstStyle/>
          <a:p>
            <a:pPr eaLnBrk="1" hangingPunct="1"/>
            <a:r>
              <a:rPr lang="id-ID" dirty="0" smtClean="0"/>
              <a:t>      </a:t>
            </a:r>
            <a:r>
              <a:rPr lang="en-US" dirty="0" err="1" smtClean="0"/>
              <a:t>Penjelasan</a:t>
            </a:r>
            <a:r>
              <a:rPr lang="en-US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endParaRPr lang="id-ID" sz="2400" dirty="0" smtClean="0"/>
          </a:p>
          <a:p>
            <a:pPr eaLnBrk="1" hangingPunct="1">
              <a:defRPr/>
            </a:pPr>
            <a:r>
              <a:rPr lang="en-US" sz="2400" dirty="0" err="1" smtClean="0"/>
              <a:t>Pembentukan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</a:t>
            </a:r>
          </a:p>
          <a:p>
            <a:pPr marL="347663" indent="0" eaLnBrk="1" hangingPunct="1">
              <a:buFont typeface="Wingdings 2" pitchFamily="18" charset="2"/>
              <a:buNone/>
              <a:defRPr/>
            </a:pP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Mamdani</a:t>
            </a:r>
            <a:r>
              <a:rPr lang="en-US" sz="2400" dirty="0" smtClean="0"/>
              <a:t>, </a:t>
            </a:r>
            <a:r>
              <a:rPr lang="en-US" sz="2400" dirty="0" err="1" smtClean="0"/>
              <a:t>baik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input </a:t>
            </a:r>
            <a:r>
              <a:rPr lang="en-US" sz="2400" dirty="0" err="1" smtClean="0"/>
              <a:t>maupun</a:t>
            </a:r>
            <a:r>
              <a:rPr lang="en-US" sz="2400" dirty="0" smtClean="0"/>
              <a:t> </a:t>
            </a:r>
            <a:r>
              <a:rPr lang="en-US" sz="2400" dirty="0" err="1" smtClean="0"/>
              <a:t>variabel</a:t>
            </a:r>
            <a:r>
              <a:rPr lang="en-US" sz="2400" dirty="0" smtClean="0"/>
              <a:t> output </a:t>
            </a:r>
            <a:r>
              <a:rPr lang="en-US" sz="2400" dirty="0" err="1" smtClean="0"/>
              <a:t>dibagi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satu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</a:t>
            </a:r>
          </a:p>
          <a:p>
            <a:pPr marL="347663" indent="-347663" eaLnBrk="1" hangingPunct="1">
              <a:defRPr/>
            </a:pPr>
            <a:r>
              <a:rPr lang="en-US" sz="2400" dirty="0" err="1" smtClean="0"/>
              <a:t>Pembentukan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fungsi</a:t>
            </a:r>
            <a:r>
              <a:rPr lang="en-US" sz="2400" dirty="0" smtClean="0"/>
              <a:t> </a:t>
            </a:r>
            <a:r>
              <a:rPr lang="en-US" sz="2400" dirty="0" err="1" smtClean="0"/>
              <a:t>implikasi</a:t>
            </a:r>
            <a:endParaRPr lang="en-US" sz="2400" dirty="0" smtClean="0"/>
          </a:p>
          <a:p>
            <a:pPr marL="406400" indent="0" eaLnBrk="1" hangingPunct="1">
              <a:buFont typeface="Wingdings 2" pitchFamily="18" charset="2"/>
              <a:buNone/>
              <a:defRPr/>
            </a:pPr>
            <a:r>
              <a:rPr lang="en-US" sz="2400" dirty="0" err="1" smtClean="0"/>
              <a:t>Fungsi</a:t>
            </a:r>
            <a:r>
              <a:rPr lang="en-US" sz="2400" dirty="0" smtClean="0"/>
              <a:t> </a:t>
            </a:r>
            <a:r>
              <a:rPr lang="en-US" sz="2400" dirty="0" err="1" smtClean="0"/>
              <a:t>implikasi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ini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Min</a:t>
            </a:r>
          </a:p>
          <a:p>
            <a:pPr marL="347663" indent="-347663" eaLnBrk="1" hangingPunct="1">
              <a:defRPr/>
            </a:pPr>
            <a:r>
              <a:rPr lang="en-US" sz="2400" dirty="0" err="1" smtClean="0"/>
              <a:t>Komposisi</a:t>
            </a:r>
            <a:r>
              <a:rPr lang="en-US" sz="2400" dirty="0" smtClean="0"/>
              <a:t> </a:t>
            </a:r>
            <a:r>
              <a:rPr lang="en-US" sz="2400" dirty="0" err="1" smtClean="0"/>
              <a:t>Aturan</a:t>
            </a:r>
            <a:endParaRPr lang="en-US" sz="2400" dirty="0" smtClean="0"/>
          </a:p>
          <a:p>
            <a:pPr marL="347663" indent="0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Ada 3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inferensi</a:t>
            </a:r>
            <a:r>
              <a:rPr lang="en-US" sz="2400" dirty="0" smtClean="0"/>
              <a:t> </a:t>
            </a:r>
            <a:r>
              <a:rPr lang="en-US" sz="2400" dirty="0" err="1" smtClean="0"/>
              <a:t>sistem</a:t>
            </a:r>
            <a:r>
              <a:rPr lang="en-US" sz="2400" dirty="0" smtClean="0"/>
              <a:t> fuzzy </a:t>
            </a:r>
            <a:r>
              <a:rPr lang="en-US" sz="2400" dirty="0" err="1" smtClean="0"/>
              <a:t>yaitu</a:t>
            </a:r>
            <a:r>
              <a:rPr lang="en-US" sz="2400" dirty="0" smtClean="0"/>
              <a:t> max, additive, </a:t>
            </a:r>
            <a:r>
              <a:rPr lang="en-US" sz="2400" dirty="0" err="1" smtClean="0"/>
              <a:t>probabilitas</a:t>
            </a:r>
            <a:r>
              <a:rPr lang="en-US" sz="2400" dirty="0" smtClean="0"/>
              <a:t> OR</a:t>
            </a:r>
          </a:p>
          <a:p>
            <a:pPr marL="347663" indent="0" eaLnBrk="1" hangingPunct="1">
              <a:buFont typeface="Wingdings 2" pitchFamily="18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685800"/>
            <a:ext cx="8229600" cy="5638801"/>
          </a:xfrm>
          <a:blipFill rotWithShape="1">
            <a:blip r:embed="rId2"/>
            <a:stretch>
              <a:fillRect l="-1259" t="-865" b="-20973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762001"/>
            <a:ext cx="8229600" cy="5562600"/>
          </a:xfrm>
          <a:blipFill rotWithShape="1">
            <a:blip r:embed="rId2"/>
            <a:stretch>
              <a:fillRect l="-1259" t="-876" b="-16977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914401"/>
            <a:ext cx="8229600" cy="5410200"/>
          </a:xfrm>
          <a:blipFill rotWithShape="1">
            <a:blip r:embed="rId2"/>
            <a:stretch>
              <a:fillRect l="-1259" t="-901" b="-10023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666750"/>
          </a:xfrm>
        </p:spPr>
        <p:txBody>
          <a:bodyPr/>
          <a:lstStyle/>
          <a:p>
            <a:pPr eaLnBrk="1" hangingPunct="1"/>
            <a:r>
              <a:rPr lang="id-ID" dirty="0" smtClean="0"/>
              <a:t>      </a:t>
            </a:r>
            <a:r>
              <a:rPr lang="en-US" dirty="0" err="1" smtClean="0"/>
              <a:t>Penegasan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defuzzy</a:t>
            </a:r>
            <a:r>
              <a:rPr lang="en-US" dirty="0" smtClean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Input </a:t>
            </a:r>
            <a:r>
              <a:rPr lang="en-US" sz="2400" dirty="0" err="1" smtClean="0"/>
              <a:t>dari</a:t>
            </a:r>
            <a:r>
              <a:rPr lang="en-US" sz="2400" dirty="0" smtClean="0"/>
              <a:t> proses </a:t>
            </a:r>
            <a:r>
              <a:rPr lang="en-US" sz="2400" dirty="0" err="1" smtClean="0"/>
              <a:t>defuzzy</a:t>
            </a:r>
            <a:r>
              <a:rPr lang="en-US" sz="2400" dirty="0" smtClean="0"/>
              <a:t> </a:t>
            </a:r>
            <a:r>
              <a:rPr lang="en-US" sz="2400" dirty="0" err="1" smtClean="0"/>
              <a:t>adalah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komposisi</a:t>
            </a:r>
            <a:r>
              <a:rPr lang="en-US" sz="2400" dirty="0" smtClean="0"/>
              <a:t> </a:t>
            </a:r>
            <a:r>
              <a:rPr lang="en-US" sz="2400" dirty="0" err="1" smtClean="0"/>
              <a:t>aturan</a:t>
            </a:r>
            <a:r>
              <a:rPr lang="en-US" sz="2400" dirty="0" smtClean="0"/>
              <a:t> fuzzy, </a:t>
            </a:r>
            <a:r>
              <a:rPr lang="en-US" sz="2400" dirty="0" err="1" smtClean="0"/>
              <a:t>sedangkan</a:t>
            </a:r>
            <a:r>
              <a:rPr lang="en-US" sz="2400" dirty="0" smtClean="0"/>
              <a:t> output yang </a:t>
            </a:r>
            <a:r>
              <a:rPr lang="en-US" sz="2400" dirty="0" err="1" smtClean="0"/>
              <a:t>dihasilkan</a:t>
            </a:r>
            <a:r>
              <a:rPr lang="en-US" sz="2400" dirty="0" smtClean="0"/>
              <a:t> </a:t>
            </a:r>
            <a:r>
              <a:rPr lang="en-US" sz="2400" dirty="0" err="1" smtClean="0"/>
              <a:t>merupakan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bilangan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domain </a:t>
            </a:r>
            <a:r>
              <a:rPr lang="en-US" sz="2400" dirty="0" err="1" smtClean="0"/>
              <a:t>himpunan</a:t>
            </a:r>
            <a:r>
              <a:rPr lang="en-US" sz="2400" dirty="0" smtClean="0"/>
              <a:t> fuzzy.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defuzzy</a:t>
            </a:r>
            <a:r>
              <a:rPr lang="en-US" sz="2400" dirty="0" smtClean="0"/>
              <a:t> yang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dipakai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komposisi</a:t>
            </a:r>
            <a:r>
              <a:rPr lang="en-US" sz="2400" dirty="0" smtClean="0"/>
              <a:t> </a:t>
            </a:r>
            <a:r>
              <a:rPr lang="en-US" sz="2400" dirty="0" err="1" smtClean="0"/>
              <a:t>aturan</a:t>
            </a:r>
            <a:r>
              <a:rPr lang="en-US" sz="2400" dirty="0" smtClean="0"/>
              <a:t> MAMDANI:</a:t>
            </a:r>
          </a:p>
          <a:p>
            <a:pPr marL="514350" indent="-514350" eaLnBrk="1" hangingPunct="1">
              <a:buFont typeface="Wingdings 2" pitchFamily="18" charset="2"/>
              <a:buAutoNum type="alphaLcPeriod"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Centroid</a:t>
            </a:r>
          </a:p>
          <a:p>
            <a:pPr marL="514350" indent="-514350" eaLnBrk="1" hangingPunct="1">
              <a:buFont typeface="Wingdings 2" pitchFamily="18" charset="2"/>
              <a:buAutoNum type="alphaLcPeriod"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</a:t>
            </a:r>
            <a:r>
              <a:rPr lang="en-US" sz="2400" dirty="0" err="1" smtClean="0"/>
              <a:t>Bisektor</a:t>
            </a:r>
            <a:endParaRPr lang="en-US" sz="2400" dirty="0" smtClean="0"/>
          </a:p>
          <a:p>
            <a:pPr marL="514350" indent="-514350" eaLnBrk="1" hangingPunct="1">
              <a:buFont typeface="Wingdings 2" pitchFamily="18" charset="2"/>
              <a:buAutoNum type="alphaLcPeriod"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Mean of Maximum (MOM)</a:t>
            </a:r>
          </a:p>
          <a:p>
            <a:pPr marL="514350" indent="-514350" eaLnBrk="1" hangingPunct="1">
              <a:buFont typeface="Wingdings 2" pitchFamily="18" charset="2"/>
              <a:buAutoNum type="alphaLcPeriod"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Largest of Maximum (LOM)</a:t>
            </a:r>
          </a:p>
          <a:p>
            <a:pPr marL="514350" indent="-514350" eaLnBrk="1" hangingPunct="1">
              <a:buFont typeface="Wingdings 2" pitchFamily="18" charset="2"/>
              <a:buAutoNum type="alphaLcPeriod"/>
              <a:defRPr/>
            </a:pPr>
            <a:r>
              <a:rPr lang="en-US" sz="2400" dirty="0" err="1" smtClean="0"/>
              <a:t>Metode</a:t>
            </a:r>
            <a:r>
              <a:rPr lang="en-US" sz="2400" dirty="0" smtClean="0"/>
              <a:t> Smallest of Maximum (SOM)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33400"/>
          </a:xfrm>
        </p:spPr>
        <p:txBody>
          <a:bodyPr/>
          <a:lstStyle/>
          <a:p>
            <a:pPr eaLnBrk="1" hangingPunct="1"/>
            <a:r>
              <a:rPr lang="id-ID" dirty="0" smtClean="0"/>
              <a:t>       </a:t>
            </a:r>
            <a:r>
              <a:rPr lang="en-US" dirty="0" smtClean="0"/>
              <a:t>a</a:t>
            </a:r>
            <a:r>
              <a:rPr lang="en-US" dirty="0" smtClean="0"/>
              <a:t>.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Centroid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1295400"/>
            <a:ext cx="8229600" cy="5029201"/>
          </a:xfrm>
          <a:blipFill rotWithShape="1">
            <a:blip r:embed="rId2"/>
            <a:stretch>
              <a:fillRect l="-1481" t="-970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en-US">
                <a:noFill/>
              </a:rPr>
              <a:t> 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967434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id-ID" dirty="0" smtClean="0"/>
              <a:t>       </a:t>
            </a:r>
            <a:r>
              <a:rPr lang="en-US" dirty="0" smtClean="0"/>
              <a:t>b</a:t>
            </a:r>
            <a:r>
              <a:rPr lang="en-US" dirty="0" smtClean="0"/>
              <a:t>.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Bisektor</a:t>
            </a:r>
            <a:r>
              <a:rPr lang="en-US" dirty="0" smtClean="0"/>
              <a:t> 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id-ID" sz="24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Solusi</a:t>
            </a:r>
            <a:r>
              <a:rPr lang="en-US" sz="2400" dirty="0" smtClean="0"/>
              <a:t> </a:t>
            </a:r>
            <a:r>
              <a:rPr lang="en-US" sz="2400" dirty="0" smtClean="0"/>
              <a:t>crisp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domain fuzzy yang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setengah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jumlah</a:t>
            </a:r>
            <a:r>
              <a:rPr lang="en-US" sz="2400" dirty="0" smtClean="0"/>
              <a:t> total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daerah</a:t>
            </a:r>
            <a:r>
              <a:rPr lang="en-US" sz="2400" dirty="0" smtClean="0"/>
              <a:t> fuzzy.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c.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MOM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Solusi</a:t>
            </a:r>
            <a:r>
              <a:rPr lang="en-US" sz="2400" dirty="0" smtClean="0"/>
              <a:t> crisp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rata-rata domain yang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maksimum</a:t>
            </a:r>
            <a:endParaRPr lang="en-US" sz="24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d.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LOM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Solusi</a:t>
            </a:r>
            <a:r>
              <a:rPr lang="en-US" sz="2400" dirty="0" smtClean="0"/>
              <a:t> crisp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terbesar</a:t>
            </a:r>
            <a:r>
              <a:rPr lang="en-US" sz="2400" dirty="0" smtClean="0"/>
              <a:t> domain yang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maksimum</a:t>
            </a:r>
            <a:endParaRPr lang="en-US" sz="2400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smtClean="0"/>
              <a:t>e. </a:t>
            </a:r>
            <a:r>
              <a:rPr lang="en-US" sz="2400" dirty="0" err="1" smtClean="0"/>
              <a:t>Metode</a:t>
            </a:r>
            <a:r>
              <a:rPr lang="en-US" sz="2400" dirty="0" smtClean="0"/>
              <a:t> SOM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sz="2400" dirty="0" err="1" smtClean="0"/>
              <a:t>Solusi</a:t>
            </a:r>
            <a:r>
              <a:rPr lang="en-US" sz="2400" dirty="0" smtClean="0"/>
              <a:t> crisp </a:t>
            </a:r>
            <a:r>
              <a:rPr lang="en-US" sz="2400" dirty="0" err="1" smtClean="0"/>
              <a:t>diperoleh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mengambil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terkecil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domain yang </a:t>
            </a:r>
            <a:r>
              <a:rPr lang="en-US" sz="2400" dirty="0" err="1" smtClean="0"/>
              <a:t>memiliki</a:t>
            </a:r>
            <a:r>
              <a:rPr lang="en-US" sz="2400" dirty="0" smtClean="0"/>
              <a:t> </a:t>
            </a:r>
            <a:r>
              <a:rPr lang="en-US" sz="2400" dirty="0" err="1" smtClean="0"/>
              <a:t>nilai</a:t>
            </a:r>
            <a:r>
              <a:rPr lang="en-US" sz="2400" dirty="0" smtClean="0"/>
              <a:t> </a:t>
            </a:r>
            <a:r>
              <a:rPr lang="en-US" sz="2400" dirty="0" err="1" smtClean="0"/>
              <a:t>keanggotaan</a:t>
            </a:r>
            <a:r>
              <a:rPr lang="en-US" sz="2400" dirty="0" smtClean="0"/>
              <a:t> </a:t>
            </a:r>
            <a:r>
              <a:rPr lang="en-US" sz="2400" dirty="0" err="1" smtClean="0"/>
              <a:t>maksimum</a:t>
            </a:r>
            <a:endParaRPr lang="en-US" sz="2400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3042" y="704850"/>
            <a:ext cx="7043758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METODE TSUKAMOTO (1)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metode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, </a:t>
            </a:r>
            <a:r>
              <a:rPr lang="en-US" dirty="0" err="1" smtClean="0"/>
              <a:t>setiap</a:t>
            </a:r>
            <a:r>
              <a:rPr lang="en-US" dirty="0" smtClean="0"/>
              <a:t> </a:t>
            </a:r>
            <a:r>
              <a:rPr lang="en-US" dirty="0" err="1" smtClean="0"/>
              <a:t>konsekuen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yang </a:t>
            </a:r>
            <a:r>
              <a:rPr lang="en-US" dirty="0" err="1" smtClean="0"/>
              <a:t>berbentuk</a:t>
            </a:r>
            <a:r>
              <a:rPr lang="en-US" dirty="0" smtClean="0"/>
              <a:t> IF-THEN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direpresentasikan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fuzzy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keanggotaan</a:t>
            </a:r>
            <a:r>
              <a:rPr lang="en-US" dirty="0" smtClean="0"/>
              <a:t> yang </a:t>
            </a:r>
            <a:r>
              <a:rPr lang="en-US" dirty="0" err="1" smtClean="0"/>
              <a:t>monoton</a:t>
            </a:r>
            <a:r>
              <a:rPr lang="en-US" dirty="0" smtClean="0"/>
              <a:t>. </a:t>
            </a:r>
          </a:p>
          <a:p>
            <a:pPr eaLnBrk="1" hangingPunct="1"/>
            <a:r>
              <a:rPr lang="en-US" dirty="0" err="1" smtClean="0"/>
              <a:t>Hasilnya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output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inferensi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tiap-tiap</a:t>
            </a:r>
            <a:r>
              <a:rPr lang="en-US" dirty="0" smtClean="0"/>
              <a:t> </a:t>
            </a:r>
            <a:r>
              <a:rPr lang="en-US" dirty="0" err="1" smtClean="0"/>
              <a:t>aturan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tegas</a:t>
            </a:r>
            <a:r>
              <a:rPr lang="en-US" dirty="0" smtClean="0"/>
              <a:t> (crisp) </a:t>
            </a:r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l-GR" dirty="0" smtClean="0"/>
              <a:t>α</a:t>
            </a:r>
            <a:r>
              <a:rPr lang="en-US" dirty="0" smtClean="0"/>
              <a:t>-</a:t>
            </a:r>
            <a:r>
              <a:rPr lang="en-US" dirty="0" err="1" smtClean="0"/>
              <a:t>predik</a:t>
            </a:r>
            <a:r>
              <a:rPr lang="id-ID" dirty="0" smtClean="0"/>
              <a:t>a</a:t>
            </a:r>
            <a:r>
              <a:rPr lang="en-US" dirty="0" smtClean="0"/>
              <a:t>t</a:t>
            </a:r>
            <a:r>
              <a:rPr lang="en-US" dirty="0" smtClean="0"/>
              <a:t>.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akhirnya</a:t>
            </a:r>
            <a:r>
              <a:rPr lang="en-US" dirty="0" smtClean="0"/>
              <a:t>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rata-rata </a:t>
            </a:r>
            <a:r>
              <a:rPr lang="en-US" dirty="0" err="1" smtClean="0"/>
              <a:t>terbobot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7290" y="704850"/>
            <a:ext cx="732951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METODE TSUKAMOTO </a:t>
            </a:r>
            <a:r>
              <a:rPr lang="en-US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8386"/>
            <a:ext cx="8229600" cy="4648200"/>
          </a:xfrm>
        </p:spPr>
        <p:txBody>
          <a:bodyPr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err="1" smtClean="0"/>
              <a:t>Misalkan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2 </a:t>
            </a:r>
            <a:r>
              <a:rPr lang="en-US" dirty="0" err="1" smtClean="0"/>
              <a:t>variabel</a:t>
            </a:r>
            <a:r>
              <a:rPr lang="en-US" dirty="0" smtClean="0"/>
              <a:t> input (</a:t>
            </a:r>
            <a:r>
              <a:rPr lang="en-US" dirty="0" err="1" smtClean="0"/>
              <a:t>x,y</a:t>
            </a:r>
            <a:r>
              <a:rPr lang="en-US" dirty="0" smtClean="0"/>
              <a:t>) </a:t>
            </a:r>
            <a:r>
              <a:rPr lang="en-US" dirty="0" err="1" smtClean="0"/>
              <a:t>dan</a:t>
            </a:r>
            <a:r>
              <a:rPr lang="en-US" dirty="0" smtClean="0"/>
              <a:t> 1 </a:t>
            </a:r>
            <a:r>
              <a:rPr lang="en-US" dirty="0" err="1" smtClean="0"/>
              <a:t>variabel</a:t>
            </a:r>
            <a:r>
              <a:rPr lang="en-US" dirty="0" smtClean="0"/>
              <a:t> output (z). </a:t>
            </a:r>
            <a:r>
              <a:rPr lang="en-US" dirty="0" err="1" smtClean="0"/>
              <a:t>Dimana</a:t>
            </a:r>
            <a:r>
              <a:rPr lang="en-US" dirty="0" smtClean="0"/>
              <a:t> </a:t>
            </a:r>
            <a:r>
              <a:rPr lang="en-US" dirty="0" err="1" smtClean="0"/>
              <a:t>masing-masing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2 </a:t>
            </a:r>
            <a:r>
              <a:rPr lang="en-US" dirty="0" err="1" smtClean="0"/>
              <a:t>himpunan</a:t>
            </a:r>
            <a:r>
              <a:rPr lang="en-US" dirty="0" smtClean="0"/>
              <a:t> fuzzy </a:t>
            </a:r>
            <a:r>
              <a:rPr lang="en-US" dirty="0" err="1" smtClean="0"/>
              <a:t>yaitu</a:t>
            </a:r>
            <a:r>
              <a:rPr lang="en-US" dirty="0" smtClean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Var</a:t>
            </a:r>
            <a:r>
              <a:rPr lang="en-US" dirty="0" smtClean="0"/>
              <a:t> x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A1, A2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Var</a:t>
            </a:r>
            <a:r>
              <a:rPr lang="en-US" dirty="0" smtClean="0"/>
              <a:t> y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B1, B2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Var</a:t>
            </a:r>
            <a:r>
              <a:rPr lang="en-US" dirty="0" smtClean="0"/>
              <a:t> z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C1, C2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smtClean="0"/>
              <a:t>Dan </a:t>
            </a:r>
            <a:r>
              <a:rPr lang="en-US" dirty="0" err="1" smtClean="0"/>
              <a:t>digunakan</a:t>
            </a:r>
            <a:r>
              <a:rPr lang="en-US" dirty="0" smtClean="0"/>
              <a:t> 2 </a:t>
            </a:r>
            <a:r>
              <a:rPr lang="en-US" dirty="0" err="1" smtClean="0"/>
              <a:t>aturan</a:t>
            </a:r>
            <a:r>
              <a:rPr lang="en-US" dirty="0" smtClean="0"/>
              <a:t> fuzzy </a:t>
            </a:r>
            <a:r>
              <a:rPr lang="en-US" dirty="0" err="1" smtClean="0"/>
              <a:t>sbb</a:t>
            </a:r>
            <a:r>
              <a:rPr lang="en-US" dirty="0" smtClean="0"/>
              <a:t>: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(R1)  IF (x is A1) and (y is B1) THEN (z is C1)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/>
              <a:t> </a:t>
            </a:r>
            <a:r>
              <a:rPr lang="en-US" dirty="0" smtClean="0"/>
              <a:t> (R2) </a:t>
            </a:r>
            <a:r>
              <a:rPr lang="en-US" dirty="0"/>
              <a:t>IF (x is </a:t>
            </a:r>
            <a:r>
              <a:rPr lang="en-US" dirty="0" smtClean="0"/>
              <a:t>A2) </a:t>
            </a:r>
            <a:r>
              <a:rPr lang="en-US" dirty="0"/>
              <a:t>and (y is </a:t>
            </a:r>
            <a:r>
              <a:rPr lang="en-US" dirty="0" smtClean="0"/>
              <a:t>B2) </a:t>
            </a:r>
            <a:r>
              <a:rPr lang="en-US" dirty="0"/>
              <a:t>THEN (z is </a:t>
            </a:r>
            <a:r>
              <a:rPr lang="en-US" dirty="0" smtClean="0"/>
              <a:t>C2)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480" y="704850"/>
            <a:ext cx="6972320" cy="7429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Inferensi</a:t>
            </a:r>
            <a:r>
              <a:rPr lang="en-US" dirty="0" smtClean="0"/>
              <a:t> Tsukamoto: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457200" y="2057400"/>
            <a:ext cx="8229600" cy="1219200"/>
          </a:xfrm>
          <a:blipFill rotWithShape="1">
            <a:blip r:embed="rId2"/>
            <a:stretch>
              <a:fillRect r="-2296"/>
            </a:stretch>
          </a:blipFill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noFill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5800" y="3657600"/>
            <a:ext cx="7938623" cy="1569660"/>
          </a:xfrm>
          <a:prstGeom prst="rect">
            <a:avLst/>
          </a:prstGeom>
          <a:blipFill rotWithShape="1">
            <a:blip r:embed="rId3"/>
            <a:stretch>
              <a:fillRect l="-1229" t="-3113" b="-8171"/>
            </a:stretch>
          </a:blipFill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bg1"/>
                </a:solidFill>
              </a:rPr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428728" y="704850"/>
            <a:ext cx="7258072" cy="819150"/>
          </a:xfrm>
        </p:spPr>
        <p:txBody>
          <a:bodyPr/>
          <a:lstStyle/>
          <a:p>
            <a:pPr eaLnBrk="1" hangingPunct="1"/>
            <a:r>
              <a:rPr lang="en-US" dirty="0" err="1" smtClean="0"/>
              <a:t>Contoh</a:t>
            </a:r>
            <a:r>
              <a:rPr lang="en-US" dirty="0" smtClean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2017713"/>
            <a:ext cx="8740806" cy="4114800"/>
          </a:xfrm>
        </p:spPr>
        <p:txBody>
          <a:bodyPr>
            <a:normAutofit fontScale="850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 smtClean="0"/>
              <a:t>Suatu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minuman</a:t>
            </a:r>
            <a:r>
              <a:rPr lang="en-US" dirty="0" smtClean="0"/>
              <a:t> </a:t>
            </a:r>
            <a:r>
              <a:rPr lang="en-US" dirty="0" err="1" smtClean="0"/>
              <a:t>kaleng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memproduksi</a:t>
            </a:r>
            <a:r>
              <a:rPr lang="en-US" dirty="0" smtClean="0"/>
              <a:t> </a:t>
            </a:r>
            <a:r>
              <a:rPr lang="en-US" dirty="0" err="1" smtClean="0"/>
              <a:t>minuman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XYZ.  Dari data 1 </a:t>
            </a:r>
            <a:r>
              <a:rPr lang="en-US" dirty="0" err="1" smtClean="0"/>
              <a:t>bulan</a:t>
            </a:r>
            <a:r>
              <a:rPr lang="en-US" dirty="0" smtClean="0"/>
              <a:t> </a:t>
            </a:r>
            <a:r>
              <a:rPr lang="en-US" dirty="0" err="1" smtClean="0"/>
              <a:t>terakhir</a:t>
            </a:r>
            <a:r>
              <a:rPr lang="en-US" dirty="0" smtClean="0"/>
              <a:t>, </a:t>
            </a:r>
            <a:r>
              <a:rPr lang="en-US" dirty="0" err="1" smtClean="0"/>
              <a:t>permintaan</a:t>
            </a:r>
            <a:r>
              <a:rPr lang="en-US" dirty="0" smtClean="0"/>
              <a:t> </a:t>
            </a:r>
            <a:r>
              <a:rPr lang="en-US" dirty="0" err="1" smtClean="0"/>
              <a:t>terbesar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5000 </a:t>
            </a:r>
            <a:r>
              <a:rPr lang="en-US" dirty="0" err="1" smtClean="0"/>
              <a:t>kemasan</a:t>
            </a:r>
            <a:r>
              <a:rPr lang="en-US" dirty="0" smtClean="0"/>
              <a:t> /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permintaan</a:t>
            </a:r>
            <a:r>
              <a:rPr lang="en-US" dirty="0" smtClean="0"/>
              <a:t> </a:t>
            </a:r>
            <a:r>
              <a:rPr lang="en-US" dirty="0" err="1" smtClean="0"/>
              <a:t>terkecil</a:t>
            </a:r>
            <a:r>
              <a:rPr lang="en-US" dirty="0" smtClean="0"/>
              <a:t> 1000 </a:t>
            </a:r>
            <a:r>
              <a:rPr lang="en-US" dirty="0" err="1" smtClean="0"/>
              <a:t>kemasan</a:t>
            </a:r>
            <a:r>
              <a:rPr lang="en-US" dirty="0" smtClean="0"/>
              <a:t>/</a:t>
            </a:r>
            <a:r>
              <a:rPr lang="en-US" dirty="0" err="1" smtClean="0"/>
              <a:t>hari</a:t>
            </a:r>
            <a:r>
              <a:rPr lang="en-US" dirty="0" smtClean="0"/>
              <a:t>. </a:t>
            </a:r>
            <a:r>
              <a:rPr lang="en-US" dirty="0" err="1" smtClean="0"/>
              <a:t>Persediaan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digudang</a:t>
            </a:r>
            <a:r>
              <a:rPr lang="en-US" dirty="0" smtClean="0"/>
              <a:t> </a:t>
            </a:r>
            <a:r>
              <a:rPr lang="en-US" dirty="0" err="1" smtClean="0"/>
              <a:t>terbanyak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600 </a:t>
            </a:r>
            <a:r>
              <a:rPr lang="en-US" dirty="0" err="1" smtClean="0"/>
              <a:t>kemasan</a:t>
            </a:r>
            <a:r>
              <a:rPr lang="en-US" dirty="0" smtClean="0"/>
              <a:t>/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terkecil</a:t>
            </a:r>
            <a:r>
              <a:rPr lang="en-US" dirty="0" smtClean="0"/>
              <a:t> </a:t>
            </a:r>
            <a:r>
              <a:rPr lang="en-US" dirty="0" err="1" smtClean="0"/>
              <a:t>pernah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100 </a:t>
            </a:r>
            <a:r>
              <a:rPr lang="en-US" dirty="0" err="1" smtClean="0"/>
              <a:t>kemasan</a:t>
            </a:r>
            <a:r>
              <a:rPr lang="en-US" dirty="0" smtClean="0"/>
              <a:t>/</a:t>
            </a:r>
            <a:r>
              <a:rPr lang="en-US" dirty="0" err="1" smtClean="0"/>
              <a:t>hari</a:t>
            </a:r>
            <a:r>
              <a:rPr lang="en-US" dirty="0" smtClean="0"/>
              <a:t>.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segala</a:t>
            </a:r>
            <a:r>
              <a:rPr lang="en-US" dirty="0" smtClean="0"/>
              <a:t> </a:t>
            </a:r>
            <a:r>
              <a:rPr lang="en-US" dirty="0" err="1" smtClean="0"/>
              <a:t>keterbatasan</a:t>
            </a:r>
            <a:r>
              <a:rPr lang="en-US" dirty="0" smtClean="0"/>
              <a:t> </a:t>
            </a:r>
            <a:r>
              <a:rPr lang="en-US" dirty="0" err="1" smtClean="0"/>
              <a:t>sampai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memproduksi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 </a:t>
            </a:r>
            <a:r>
              <a:rPr lang="en-US" dirty="0" err="1" smtClean="0"/>
              <a:t>maksimum</a:t>
            </a:r>
            <a:r>
              <a:rPr lang="en-US" dirty="0" smtClean="0"/>
              <a:t> 7000 </a:t>
            </a:r>
            <a:r>
              <a:rPr lang="en-US" dirty="0" err="1" smtClean="0"/>
              <a:t>kemasan</a:t>
            </a:r>
            <a:r>
              <a:rPr lang="en-US" dirty="0" smtClean="0"/>
              <a:t>/</a:t>
            </a:r>
            <a:r>
              <a:rPr lang="en-US" dirty="0" err="1" smtClean="0"/>
              <a:t>hari</a:t>
            </a:r>
            <a:r>
              <a:rPr lang="en-US" dirty="0" smtClean="0"/>
              <a:t>.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efisiensi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SDM </a:t>
            </a:r>
            <a:r>
              <a:rPr lang="en-US" dirty="0" err="1" smtClean="0"/>
              <a:t>tiap</a:t>
            </a:r>
            <a:r>
              <a:rPr lang="en-US" dirty="0" smtClean="0"/>
              <a:t> </a:t>
            </a:r>
            <a:r>
              <a:rPr lang="en-US" dirty="0" err="1" smtClean="0"/>
              <a:t>hari</a:t>
            </a:r>
            <a:r>
              <a:rPr lang="en-US" dirty="0" smtClean="0"/>
              <a:t> </a:t>
            </a:r>
            <a:r>
              <a:rPr lang="en-US" dirty="0" err="1" smtClean="0"/>
              <a:t>diharapkan</a:t>
            </a:r>
            <a:r>
              <a:rPr lang="en-US" dirty="0" smtClean="0"/>
              <a:t> </a:t>
            </a:r>
            <a:r>
              <a:rPr lang="en-US" dirty="0" err="1" smtClean="0"/>
              <a:t>perusahaan</a:t>
            </a:r>
            <a:r>
              <a:rPr lang="en-US" dirty="0" smtClean="0"/>
              <a:t> </a:t>
            </a:r>
            <a:r>
              <a:rPr lang="en-US" dirty="0" err="1" smtClean="0"/>
              <a:t>memproduksi</a:t>
            </a:r>
            <a:r>
              <a:rPr lang="en-US" dirty="0" smtClean="0"/>
              <a:t> paling </a:t>
            </a:r>
            <a:r>
              <a:rPr lang="en-US" dirty="0" err="1" smtClean="0"/>
              <a:t>tidak</a:t>
            </a:r>
            <a:r>
              <a:rPr lang="en-US" dirty="0" smtClean="0"/>
              <a:t> 2000 </a:t>
            </a:r>
            <a:r>
              <a:rPr lang="en-US" dirty="0" err="1" smtClean="0"/>
              <a:t>kemasan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500594"/>
          </a:xfrm>
        </p:spPr>
        <p:txBody>
          <a:bodyPr>
            <a:normAutofit fontScale="70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en-US" dirty="0" err="1"/>
              <a:t>Pertanyaan</a:t>
            </a:r>
            <a:r>
              <a:rPr lang="en-US" dirty="0"/>
              <a:t>: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err="1"/>
              <a:t>Berapa</a:t>
            </a:r>
            <a:r>
              <a:rPr lang="en-US" dirty="0"/>
              <a:t> </a:t>
            </a:r>
            <a:r>
              <a:rPr lang="en-US" dirty="0" err="1"/>
              <a:t>kemasan</a:t>
            </a:r>
            <a:r>
              <a:rPr lang="en-US" dirty="0"/>
              <a:t> </a:t>
            </a:r>
            <a:r>
              <a:rPr lang="en-US" dirty="0" err="1"/>
              <a:t>minuman</a:t>
            </a:r>
            <a:r>
              <a:rPr lang="en-US" dirty="0"/>
              <a:t> XYZ yang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diproduksi</a:t>
            </a:r>
            <a:r>
              <a:rPr lang="en-US" dirty="0"/>
              <a:t> </a:t>
            </a:r>
            <a:r>
              <a:rPr lang="en-US" dirty="0" err="1"/>
              <a:t>jika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permintaan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4000 </a:t>
            </a:r>
            <a:r>
              <a:rPr lang="en-US" dirty="0" err="1"/>
              <a:t>kemasan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persediaan</a:t>
            </a:r>
            <a:r>
              <a:rPr lang="en-US" dirty="0"/>
              <a:t> </a:t>
            </a:r>
            <a:r>
              <a:rPr lang="en-US" dirty="0" err="1"/>
              <a:t>digudang</a:t>
            </a:r>
            <a:r>
              <a:rPr lang="en-US" dirty="0"/>
              <a:t> </a:t>
            </a:r>
            <a:r>
              <a:rPr lang="en-US" dirty="0" err="1"/>
              <a:t>sebanyak</a:t>
            </a:r>
            <a:r>
              <a:rPr lang="en-US" dirty="0"/>
              <a:t> 300 </a:t>
            </a:r>
            <a:r>
              <a:rPr lang="en-US" dirty="0" err="1"/>
              <a:t>kemasan</a:t>
            </a:r>
            <a:r>
              <a:rPr lang="en-US" dirty="0"/>
              <a:t>, </a:t>
            </a:r>
            <a:r>
              <a:rPr lang="en-US" dirty="0" err="1"/>
              <a:t>apabila</a:t>
            </a:r>
            <a:r>
              <a:rPr lang="en-US" dirty="0"/>
              <a:t> proses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err="1"/>
              <a:t>perusahaan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</a:t>
            </a:r>
            <a:r>
              <a:rPr lang="en-US" dirty="0" err="1"/>
              <a:t>aturan</a:t>
            </a:r>
            <a:r>
              <a:rPr lang="en-US" dirty="0"/>
              <a:t> fuzzy </a:t>
            </a:r>
            <a:r>
              <a:rPr lang="en-US" dirty="0" err="1"/>
              <a:t>sbb</a:t>
            </a:r>
            <a:r>
              <a:rPr lang="en-US" dirty="0" smtClean="0"/>
              <a:t>:</a:t>
            </a:r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[R1] IF </a:t>
            </a:r>
            <a:r>
              <a:rPr lang="en-US" dirty="0" err="1" smtClean="0"/>
              <a:t>Permintaan</a:t>
            </a:r>
            <a:r>
              <a:rPr lang="en-US" dirty="0" smtClean="0"/>
              <a:t> TURUN and </a:t>
            </a:r>
            <a:r>
              <a:rPr lang="en-US" dirty="0" err="1" smtClean="0"/>
              <a:t>Persediaan</a:t>
            </a:r>
            <a:r>
              <a:rPr lang="en-US" dirty="0" smtClean="0"/>
              <a:t> BANYAK THEN </a:t>
            </a:r>
            <a:r>
              <a:rPr lang="en-US" dirty="0" err="1" smtClean="0"/>
              <a:t>Produksi</a:t>
            </a:r>
            <a:r>
              <a:rPr lang="en-US" dirty="0" smtClean="0"/>
              <a:t> BERKURANG</a:t>
            </a: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R2] </a:t>
            </a:r>
            <a:r>
              <a:rPr lang="en-US" dirty="0"/>
              <a:t>IF </a:t>
            </a:r>
            <a:r>
              <a:rPr lang="en-US" dirty="0" err="1"/>
              <a:t>Permintaan</a:t>
            </a:r>
            <a:r>
              <a:rPr lang="en-US" dirty="0"/>
              <a:t> TURUN and </a:t>
            </a:r>
            <a:r>
              <a:rPr lang="en-US" dirty="0" err="1"/>
              <a:t>Persediaan</a:t>
            </a:r>
            <a:r>
              <a:rPr lang="en-US" dirty="0"/>
              <a:t> </a:t>
            </a:r>
            <a:r>
              <a:rPr lang="en-US" dirty="0" smtClean="0"/>
              <a:t>SEDIKIT </a:t>
            </a:r>
            <a:r>
              <a:rPr lang="en-US" dirty="0"/>
              <a:t>THEN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smtClean="0"/>
              <a:t>BERKURANG</a:t>
            </a: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R3] </a:t>
            </a:r>
            <a:r>
              <a:rPr lang="en-US" dirty="0"/>
              <a:t>IF </a:t>
            </a:r>
            <a:r>
              <a:rPr lang="en-US" dirty="0" err="1"/>
              <a:t>Permintaan</a:t>
            </a:r>
            <a:r>
              <a:rPr lang="en-US" dirty="0"/>
              <a:t> </a:t>
            </a:r>
            <a:r>
              <a:rPr lang="en-US" dirty="0" smtClean="0"/>
              <a:t>NAIK </a:t>
            </a:r>
            <a:r>
              <a:rPr lang="en-US" dirty="0"/>
              <a:t>and </a:t>
            </a:r>
            <a:r>
              <a:rPr lang="en-US" dirty="0" err="1"/>
              <a:t>Persediaan</a:t>
            </a:r>
            <a:r>
              <a:rPr lang="en-US" dirty="0"/>
              <a:t> BANYAK THEN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smtClean="0"/>
              <a:t>BERTAMBAH</a:t>
            </a: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[</a:t>
            </a:r>
            <a:r>
              <a:rPr lang="en-US" dirty="0" smtClean="0"/>
              <a:t>R4] </a:t>
            </a:r>
            <a:r>
              <a:rPr lang="en-US" dirty="0"/>
              <a:t>IF </a:t>
            </a:r>
            <a:r>
              <a:rPr lang="en-US" dirty="0" err="1"/>
              <a:t>Permintaan</a:t>
            </a:r>
            <a:r>
              <a:rPr lang="en-US" dirty="0"/>
              <a:t> </a:t>
            </a:r>
            <a:r>
              <a:rPr lang="en-US" dirty="0" smtClean="0"/>
              <a:t>NAIK </a:t>
            </a:r>
            <a:r>
              <a:rPr lang="en-US" dirty="0"/>
              <a:t>and </a:t>
            </a:r>
            <a:r>
              <a:rPr lang="en-US" dirty="0" err="1"/>
              <a:t>Persediaan</a:t>
            </a:r>
            <a:r>
              <a:rPr lang="en-US" dirty="0"/>
              <a:t> </a:t>
            </a:r>
            <a:r>
              <a:rPr lang="en-US" dirty="0" smtClean="0"/>
              <a:t>SEDIKIT </a:t>
            </a:r>
            <a:r>
              <a:rPr lang="en-US" dirty="0"/>
              <a:t>THEN </a:t>
            </a:r>
            <a:r>
              <a:rPr lang="en-US" dirty="0" err="1"/>
              <a:t>Produksi</a:t>
            </a:r>
            <a:r>
              <a:rPr lang="en-US" dirty="0"/>
              <a:t> </a:t>
            </a:r>
            <a:r>
              <a:rPr lang="en-US" dirty="0" smtClean="0"/>
              <a:t>BERTAMBAH</a:t>
            </a:r>
            <a:endParaRPr lang="en-US" dirty="0"/>
          </a:p>
          <a:p>
            <a:pPr marL="58738" lvl="1" indent="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err="1" smtClean="0"/>
              <a:t>Ketiga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fuzzy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dimodelkan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kurva</a:t>
            </a:r>
            <a:r>
              <a:rPr lang="en-US" dirty="0" smtClean="0"/>
              <a:t> linear (</a:t>
            </a:r>
            <a:r>
              <a:rPr lang="en-US" dirty="0" err="1" smtClean="0"/>
              <a:t>naik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turun</a:t>
            </a:r>
            <a:r>
              <a:rPr lang="en-US" dirty="0" smtClean="0"/>
              <a:t>)</a:t>
            </a:r>
            <a:endParaRPr lang="en-US" dirty="0"/>
          </a:p>
          <a:p>
            <a:pPr marL="640080" lvl="1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457200"/>
            <a:ext cx="82296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SOLUSI:</a:t>
            </a:r>
            <a:endParaRPr lang="en-US" dirty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57854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id-ID" dirty="0" smtClean="0"/>
              <a:t>         </a:t>
            </a:r>
            <a:r>
              <a:rPr lang="en-US" dirty="0" smtClean="0"/>
              <a:t>1.Gambaran </a:t>
            </a:r>
            <a:r>
              <a:rPr lang="en-US" dirty="0" err="1" smtClean="0"/>
              <a:t>ketiga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id-ID" dirty="0" smtClean="0"/>
              <a:t> 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id-ID" dirty="0"/>
              <a:t> </a:t>
            </a:r>
            <a:r>
              <a:rPr lang="id-ID" dirty="0" smtClean="0"/>
              <a:t>            </a:t>
            </a:r>
            <a:r>
              <a:rPr lang="en-US" dirty="0" err="1" smtClean="0"/>
              <a:t>kurva</a:t>
            </a:r>
            <a:r>
              <a:rPr lang="en-US" dirty="0" smtClean="0"/>
              <a:t> </a:t>
            </a:r>
            <a:r>
              <a:rPr lang="en-US" dirty="0" smtClean="0"/>
              <a:t>linear </a:t>
            </a:r>
            <a:r>
              <a:rPr lang="en-US" dirty="0" err="1" smtClean="0"/>
              <a:t>sbb</a:t>
            </a:r>
            <a:r>
              <a:rPr lang="en-US" dirty="0" smtClean="0"/>
              <a:t>: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357158" y="2398710"/>
            <a:ext cx="4357718" cy="2101860"/>
            <a:chOff x="838200" y="2438400"/>
            <a:chExt cx="4191000" cy="2272843"/>
          </a:xfrm>
        </p:grpSpPr>
        <p:cxnSp>
          <p:nvCxnSpPr>
            <p:cNvPr id="6" name="Straight Connector 5"/>
            <p:cNvCxnSpPr/>
            <p:nvPr/>
          </p:nvCxnSpPr>
          <p:spPr bwMode="auto">
            <a:xfrm>
              <a:off x="1533525" y="2438400"/>
              <a:ext cx="0" cy="1723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 bwMode="auto">
            <a:xfrm flipV="1">
              <a:off x="1533525" y="4162078"/>
              <a:ext cx="34956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31" name="TextBox 9"/>
            <p:cNvSpPr txBox="1">
              <a:spLocks noChangeArrowheads="1"/>
            </p:cNvSpPr>
            <p:nvPr/>
          </p:nvSpPr>
          <p:spPr bwMode="auto">
            <a:xfrm>
              <a:off x="1235364" y="2844612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1</a:t>
              </a:r>
            </a:p>
          </p:txBody>
        </p:sp>
        <p:cxnSp>
          <p:nvCxnSpPr>
            <p:cNvPr id="9" name="Straight Connector 8"/>
            <p:cNvCxnSpPr/>
            <p:nvPr/>
          </p:nvCxnSpPr>
          <p:spPr bwMode="auto">
            <a:xfrm>
              <a:off x="1995488" y="3147870"/>
              <a:ext cx="2266950" cy="0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 bwMode="auto">
            <a:xfrm>
              <a:off x="4267200" y="3147870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 bwMode="auto">
            <a:xfrm flipV="1">
              <a:off x="2030413" y="3157393"/>
              <a:ext cx="2236787" cy="1004685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35" name="TextBox 9"/>
            <p:cNvSpPr txBox="1">
              <a:spLocks noChangeArrowheads="1"/>
            </p:cNvSpPr>
            <p:nvPr/>
          </p:nvSpPr>
          <p:spPr bwMode="auto">
            <a:xfrm>
              <a:off x="1235364" y="3974927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0</a:t>
              </a:r>
            </a:p>
          </p:txBody>
        </p:sp>
        <p:sp>
          <p:nvSpPr>
            <p:cNvPr id="12336" name="TextBox 9"/>
            <p:cNvSpPr txBox="1">
              <a:spLocks noChangeArrowheads="1"/>
            </p:cNvSpPr>
            <p:nvPr/>
          </p:nvSpPr>
          <p:spPr bwMode="auto">
            <a:xfrm>
              <a:off x="1600200" y="4157246"/>
              <a:ext cx="7461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1000</a:t>
              </a:r>
            </a:p>
          </p:txBody>
        </p:sp>
        <p:sp>
          <p:nvSpPr>
            <p:cNvPr id="12337" name="TextBox 9"/>
            <p:cNvSpPr txBox="1">
              <a:spLocks noChangeArrowheads="1"/>
            </p:cNvSpPr>
            <p:nvPr/>
          </p:nvSpPr>
          <p:spPr bwMode="auto">
            <a:xfrm>
              <a:off x="3962400" y="4114800"/>
              <a:ext cx="745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5000</a:t>
              </a:r>
            </a:p>
          </p:txBody>
        </p:sp>
        <p:sp>
          <p:nvSpPr>
            <p:cNvPr id="12338" name="TextBox 18"/>
            <p:cNvSpPr txBox="1">
              <a:spLocks noChangeArrowheads="1"/>
            </p:cNvSpPr>
            <p:nvPr/>
          </p:nvSpPr>
          <p:spPr bwMode="auto">
            <a:xfrm>
              <a:off x="838200" y="3351102"/>
              <a:ext cx="789970" cy="49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Georgia" pitchFamily="18" charset="0"/>
                </a:rPr>
                <a:t>µ[x]</a:t>
              </a:r>
            </a:p>
          </p:txBody>
        </p:sp>
        <p:sp>
          <p:nvSpPr>
            <p:cNvPr id="12339" name="TextBox 19"/>
            <p:cNvSpPr txBox="1">
              <a:spLocks noChangeArrowheads="1"/>
            </p:cNvSpPr>
            <p:nvPr/>
          </p:nvSpPr>
          <p:spPr bwMode="auto">
            <a:xfrm>
              <a:off x="2362200" y="4188023"/>
              <a:ext cx="15809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latin typeface="Georgia" pitchFamily="18" charset="0"/>
                </a:rPr>
                <a:t>Pemintaan</a:t>
              </a:r>
            </a:p>
            <a:p>
              <a:pPr algn="ctr"/>
              <a:r>
                <a:rPr lang="en-US" sz="1400">
                  <a:latin typeface="Georgia" pitchFamily="18" charset="0"/>
                </a:rPr>
                <a:t>(kemasan/hari)</a:t>
              </a:r>
            </a:p>
          </p:txBody>
        </p:sp>
        <p:cxnSp>
          <p:nvCxnSpPr>
            <p:cNvPr id="18" name="Straight Connector 17"/>
            <p:cNvCxnSpPr/>
            <p:nvPr/>
          </p:nvCxnSpPr>
          <p:spPr bwMode="auto">
            <a:xfrm>
              <a:off x="4262438" y="3157393"/>
              <a:ext cx="766762" cy="7935"/>
            </a:xfrm>
            <a:prstGeom prst="line">
              <a:avLst/>
            </a:prstGeom>
            <a:ln w="28575" cmpd="sng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1981200" y="3182788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 flipH="1" flipV="1">
              <a:off x="1995488" y="3157393"/>
              <a:ext cx="2271712" cy="1004685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 flipV="1">
              <a:off x="1543050" y="3162154"/>
              <a:ext cx="452438" cy="6349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44" name="TextBox 9"/>
            <p:cNvSpPr txBox="1">
              <a:spLocks noChangeArrowheads="1"/>
            </p:cNvSpPr>
            <p:nvPr/>
          </p:nvSpPr>
          <p:spPr bwMode="auto">
            <a:xfrm>
              <a:off x="1657362" y="2675335"/>
              <a:ext cx="9334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TURUN</a:t>
              </a:r>
            </a:p>
          </p:txBody>
        </p:sp>
        <p:sp>
          <p:nvSpPr>
            <p:cNvPr id="12345" name="TextBox 9"/>
            <p:cNvSpPr txBox="1">
              <a:spLocks noChangeArrowheads="1"/>
            </p:cNvSpPr>
            <p:nvPr/>
          </p:nvSpPr>
          <p:spPr bwMode="auto">
            <a:xfrm>
              <a:off x="3957710" y="2751908"/>
              <a:ext cx="9334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NAIK</a:t>
              </a:r>
            </a:p>
          </p:txBody>
        </p:sp>
      </p:grp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4572000" y="2398710"/>
            <a:ext cx="4214842" cy="2030422"/>
            <a:chOff x="838200" y="2438400"/>
            <a:chExt cx="4191000" cy="2272843"/>
          </a:xfrm>
        </p:grpSpPr>
        <p:cxnSp>
          <p:nvCxnSpPr>
            <p:cNvPr id="34" name="Straight Connector 33"/>
            <p:cNvCxnSpPr/>
            <p:nvPr/>
          </p:nvCxnSpPr>
          <p:spPr bwMode="auto">
            <a:xfrm>
              <a:off x="1533525" y="2438400"/>
              <a:ext cx="0" cy="1723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 bwMode="auto">
            <a:xfrm flipV="1">
              <a:off x="1533525" y="4162078"/>
              <a:ext cx="34956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4" name="TextBox 9"/>
            <p:cNvSpPr txBox="1">
              <a:spLocks noChangeArrowheads="1"/>
            </p:cNvSpPr>
            <p:nvPr/>
          </p:nvSpPr>
          <p:spPr bwMode="auto">
            <a:xfrm>
              <a:off x="1235364" y="2844612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1</a:t>
              </a:r>
            </a:p>
          </p:txBody>
        </p:sp>
        <p:cxnSp>
          <p:nvCxnSpPr>
            <p:cNvPr id="37" name="Straight Connector 36"/>
            <p:cNvCxnSpPr/>
            <p:nvPr/>
          </p:nvCxnSpPr>
          <p:spPr bwMode="auto">
            <a:xfrm>
              <a:off x="1995488" y="3147870"/>
              <a:ext cx="2266950" cy="0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 bwMode="auto">
            <a:xfrm>
              <a:off x="4267200" y="3147870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 bwMode="auto">
            <a:xfrm flipV="1">
              <a:off x="2030413" y="3157393"/>
              <a:ext cx="2236787" cy="1004685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8" name="TextBox 9"/>
            <p:cNvSpPr txBox="1">
              <a:spLocks noChangeArrowheads="1"/>
            </p:cNvSpPr>
            <p:nvPr/>
          </p:nvSpPr>
          <p:spPr bwMode="auto">
            <a:xfrm>
              <a:off x="1235364" y="3974927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0</a:t>
              </a:r>
            </a:p>
          </p:txBody>
        </p:sp>
        <p:sp>
          <p:nvSpPr>
            <p:cNvPr id="12319" name="TextBox 9"/>
            <p:cNvSpPr txBox="1">
              <a:spLocks noChangeArrowheads="1"/>
            </p:cNvSpPr>
            <p:nvPr/>
          </p:nvSpPr>
          <p:spPr bwMode="auto">
            <a:xfrm>
              <a:off x="1600200" y="4157246"/>
              <a:ext cx="7461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100</a:t>
              </a:r>
            </a:p>
          </p:txBody>
        </p:sp>
        <p:sp>
          <p:nvSpPr>
            <p:cNvPr id="12320" name="TextBox 9"/>
            <p:cNvSpPr txBox="1">
              <a:spLocks noChangeArrowheads="1"/>
            </p:cNvSpPr>
            <p:nvPr/>
          </p:nvSpPr>
          <p:spPr bwMode="auto">
            <a:xfrm>
              <a:off x="3962400" y="4114800"/>
              <a:ext cx="745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600</a:t>
              </a:r>
            </a:p>
          </p:txBody>
        </p:sp>
        <p:sp>
          <p:nvSpPr>
            <p:cNvPr id="12321" name="TextBox 18"/>
            <p:cNvSpPr txBox="1">
              <a:spLocks noChangeArrowheads="1"/>
            </p:cNvSpPr>
            <p:nvPr/>
          </p:nvSpPr>
          <p:spPr bwMode="auto">
            <a:xfrm>
              <a:off x="838200" y="3351102"/>
              <a:ext cx="789970" cy="49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Georgia" pitchFamily="18" charset="0"/>
                </a:rPr>
                <a:t>µ[x]</a:t>
              </a:r>
            </a:p>
          </p:txBody>
        </p:sp>
        <p:sp>
          <p:nvSpPr>
            <p:cNvPr id="12322" name="TextBox 19"/>
            <p:cNvSpPr txBox="1">
              <a:spLocks noChangeArrowheads="1"/>
            </p:cNvSpPr>
            <p:nvPr/>
          </p:nvSpPr>
          <p:spPr bwMode="auto">
            <a:xfrm>
              <a:off x="2362200" y="4188023"/>
              <a:ext cx="15809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latin typeface="Georgia" pitchFamily="18" charset="0"/>
                </a:rPr>
                <a:t>Persediaan</a:t>
              </a:r>
            </a:p>
            <a:p>
              <a:pPr algn="ctr"/>
              <a:r>
                <a:rPr lang="en-US" sz="1400">
                  <a:latin typeface="Georgia" pitchFamily="18" charset="0"/>
                </a:rPr>
                <a:t>(kemasan/hari)</a:t>
              </a:r>
            </a:p>
          </p:txBody>
        </p:sp>
        <p:cxnSp>
          <p:nvCxnSpPr>
            <p:cNvPr id="45" name="Straight Connector 44"/>
            <p:cNvCxnSpPr/>
            <p:nvPr/>
          </p:nvCxnSpPr>
          <p:spPr bwMode="auto">
            <a:xfrm>
              <a:off x="4262438" y="3157393"/>
              <a:ext cx="766762" cy="7935"/>
            </a:xfrm>
            <a:prstGeom prst="line">
              <a:avLst/>
            </a:prstGeom>
            <a:ln w="28575" cmpd="sng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981200" y="3182788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 flipH="1" flipV="1">
              <a:off x="1995488" y="3157393"/>
              <a:ext cx="2271712" cy="1004685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 flipV="1">
              <a:off x="1543050" y="3162154"/>
              <a:ext cx="452438" cy="6349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27" name="TextBox 9"/>
            <p:cNvSpPr txBox="1">
              <a:spLocks noChangeArrowheads="1"/>
            </p:cNvSpPr>
            <p:nvPr/>
          </p:nvSpPr>
          <p:spPr bwMode="auto">
            <a:xfrm>
              <a:off x="1657362" y="2675335"/>
              <a:ext cx="110018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SEDIKIT</a:t>
              </a:r>
            </a:p>
          </p:txBody>
        </p:sp>
        <p:sp>
          <p:nvSpPr>
            <p:cNvPr id="12328" name="TextBox 9"/>
            <p:cNvSpPr txBox="1">
              <a:spLocks noChangeArrowheads="1"/>
            </p:cNvSpPr>
            <p:nvPr/>
          </p:nvSpPr>
          <p:spPr bwMode="auto">
            <a:xfrm>
              <a:off x="3957710" y="2751908"/>
              <a:ext cx="107149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BANYAK</a:t>
              </a:r>
            </a:p>
          </p:txBody>
        </p:sp>
      </p:grpSp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2428860" y="4572008"/>
            <a:ext cx="4714908" cy="2044692"/>
            <a:chOff x="838200" y="2438400"/>
            <a:chExt cx="4448098" cy="2272843"/>
          </a:xfrm>
        </p:grpSpPr>
        <p:cxnSp>
          <p:nvCxnSpPr>
            <p:cNvPr id="52" name="Straight Connector 51"/>
            <p:cNvCxnSpPr/>
            <p:nvPr/>
          </p:nvCxnSpPr>
          <p:spPr bwMode="auto">
            <a:xfrm>
              <a:off x="1533513" y="2438400"/>
              <a:ext cx="0" cy="172367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 flipV="1">
              <a:off x="1533513" y="4162078"/>
              <a:ext cx="349561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97" name="TextBox 9"/>
            <p:cNvSpPr txBox="1">
              <a:spLocks noChangeArrowheads="1"/>
            </p:cNvSpPr>
            <p:nvPr/>
          </p:nvSpPr>
          <p:spPr bwMode="auto">
            <a:xfrm>
              <a:off x="1235364" y="2844612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1</a:t>
              </a:r>
            </a:p>
          </p:txBody>
        </p:sp>
        <p:cxnSp>
          <p:nvCxnSpPr>
            <p:cNvPr id="55" name="Straight Connector 54"/>
            <p:cNvCxnSpPr/>
            <p:nvPr/>
          </p:nvCxnSpPr>
          <p:spPr bwMode="auto">
            <a:xfrm>
              <a:off x="1995468" y="3147870"/>
              <a:ext cx="2266911" cy="0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 bwMode="auto">
            <a:xfrm>
              <a:off x="4267141" y="3147870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 bwMode="auto">
            <a:xfrm flipV="1">
              <a:off x="2030392" y="3157393"/>
              <a:ext cx="2236748" cy="1004685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01" name="TextBox 9"/>
            <p:cNvSpPr txBox="1">
              <a:spLocks noChangeArrowheads="1"/>
            </p:cNvSpPr>
            <p:nvPr/>
          </p:nvSpPr>
          <p:spPr bwMode="auto">
            <a:xfrm>
              <a:off x="1235364" y="3974927"/>
              <a:ext cx="212218" cy="49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eorgia" pitchFamily="18" charset="0"/>
                </a:rPr>
                <a:t>0</a:t>
              </a:r>
            </a:p>
          </p:txBody>
        </p:sp>
        <p:sp>
          <p:nvSpPr>
            <p:cNvPr id="12302" name="TextBox 9"/>
            <p:cNvSpPr txBox="1">
              <a:spLocks noChangeArrowheads="1"/>
            </p:cNvSpPr>
            <p:nvPr/>
          </p:nvSpPr>
          <p:spPr bwMode="auto">
            <a:xfrm>
              <a:off x="1600200" y="4157246"/>
              <a:ext cx="7461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2000</a:t>
              </a:r>
            </a:p>
          </p:txBody>
        </p:sp>
        <p:sp>
          <p:nvSpPr>
            <p:cNvPr id="12303" name="TextBox 9"/>
            <p:cNvSpPr txBox="1">
              <a:spLocks noChangeArrowheads="1"/>
            </p:cNvSpPr>
            <p:nvPr/>
          </p:nvSpPr>
          <p:spPr bwMode="auto">
            <a:xfrm>
              <a:off x="3962400" y="4114800"/>
              <a:ext cx="74561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7000</a:t>
              </a:r>
            </a:p>
          </p:txBody>
        </p:sp>
        <p:sp>
          <p:nvSpPr>
            <p:cNvPr id="12304" name="TextBox 18"/>
            <p:cNvSpPr txBox="1">
              <a:spLocks noChangeArrowheads="1"/>
            </p:cNvSpPr>
            <p:nvPr/>
          </p:nvSpPr>
          <p:spPr bwMode="auto">
            <a:xfrm>
              <a:off x="838200" y="3351102"/>
              <a:ext cx="789970" cy="491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Georgia" pitchFamily="18" charset="0"/>
                </a:rPr>
                <a:t>µ[x]</a:t>
              </a:r>
            </a:p>
          </p:txBody>
        </p:sp>
        <p:sp>
          <p:nvSpPr>
            <p:cNvPr id="12305" name="TextBox 19"/>
            <p:cNvSpPr txBox="1">
              <a:spLocks noChangeArrowheads="1"/>
            </p:cNvSpPr>
            <p:nvPr/>
          </p:nvSpPr>
          <p:spPr bwMode="auto">
            <a:xfrm>
              <a:off x="2362200" y="4188023"/>
              <a:ext cx="15809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>
                  <a:latin typeface="Georgia" pitchFamily="18" charset="0"/>
                </a:rPr>
                <a:t>Produksi</a:t>
              </a:r>
            </a:p>
            <a:p>
              <a:pPr algn="ctr"/>
              <a:r>
                <a:rPr lang="en-US" sz="1400">
                  <a:latin typeface="Georgia" pitchFamily="18" charset="0"/>
                </a:rPr>
                <a:t>(kemasan/hari)</a:t>
              </a:r>
            </a:p>
          </p:txBody>
        </p:sp>
        <p:cxnSp>
          <p:nvCxnSpPr>
            <p:cNvPr id="63" name="Straight Connector 62"/>
            <p:cNvCxnSpPr/>
            <p:nvPr/>
          </p:nvCxnSpPr>
          <p:spPr bwMode="auto">
            <a:xfrm>
              <a:off x="4262379" y="3157393"/>
              <a:ext cx="766749" cy="7935"/>
            </a:xfrm>
            <a:prstGeom prst="line">
              <a:avLst/>
            </a:prstGeom>
            <a:ln w="28575" cmpd="sng">
              <a:solidFill>
                <a:schemeClr val="tx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 bwMode="auto">
            <a:xfrm>
              <a:off x="1981180" y="3182788"/>
              <a:ext cx="0" cy="1014208"/>
            </a:xfrm>
            <a:prstGeom prst="line">
              <a:avLst/>
            </a:prstGeom>
            <a:ln w="12700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 bwMode="auto">
            <a:xfrm flipH="1" flipV="1">
              <a:off x="1995468" y="3157393"/>
              <a:ext cx="2271673" cy="1004685"/>
            </a:xfrm>
            <a:prstGeom prst="line">
              <a:avLst/>
            </a:prstGeom>
            <a:ln w="254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 bwMode="auto">
            <a:xfrm flipV="1">
              <a:off x="1543038" y="3162154"/>
              <a:ext cx="452430" cy="6349"/>
            </a:xfrm>
            <a:prstGeom prst="line">
              <a:avLst/>
            </a:prstGeom>
            <a:ln w="38100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10" name="TextBox 9"/>
            <p:cNvSpPr txBox="1">
              <a:spLocks noChangeArrowheads="1"/>
            </p:cNvSpPr>
            <p:nvPr/>
          </p:nvSpPr>
          <p:spPr bwMode="auto">
            <a:xfrm>
              <a:off x="1657361" y="2675335"/>
              <a:ext cx="147121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BERKURANG</a:t>
              </a:r>
            </a:p>
          </p:txBody>
        </p:sp>
        <p:sp>
          <p:nvSpPr>
            <p:cNvPr id="12311" name="TextBox 9"/>
            <p:cNvSpPr txBox="1">
              <a:spLocks noChangeArrowheads="1"/>
            </p:cNvSpPr>
            <p:nvPr/>
          </p:nvSpPr>
          <p:spPr bwMode="auto">
            <a:xfrm>
              <a:off x="3729110" y="2696289"/>
              <a:ext cx="15571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Georgia" pitchFamily="18" charset="0"/>
                </a:rPr>
                <a:t>BERTAMBAH</a:t>
              </a: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500594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2. </a:t>
            </a:r>
            <a:r>
              <a:rPr lang="en-US" dirty="0" err="1" smtClean="0"/>
              <a:t>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keanggotaan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</a:t>
            </a:r>
            <a:r>
              <a:rPr lang="en-US" dirty="0" err="1" smtClean="0"/>
              <a:t>Permintaan</a:t>
            </a:r>
            <a:endParaRPr lang="en-US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µ</a:t>
            </a:r>
            <a:r>
              <a:rPr lang="en-US" sz="1400" dirty="0" err="1" smtClean="0"/>
              <a:t>pmtTURUN</a:t>
            </a:r>
            <a:r>
              <a:rPr lang="en-US" dirty="0" smtClean="0"/>
              <a:t>[4000] = (5000-4000)/(5000-1000)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                          = 0.25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µ</a:t>
            </a:r>
            <a:r>
              <a:rPr lang="en-US" sz="1400" dirty="0" err="1" smtClean="0"/>
              <a:t>pmtNAIK</a:t>
            </a:r>
            <a:r>
              <a:rPr lang="en-US" dirty="0" smtClean="0"/>
              <a:t>[4000] = (4000-1000)/(5000-1000)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                          = 0.75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3. </a:t>
            </a:r>
            <a:r>
              <a:rPr lang="en-US" dirty="0" err="1" smtClean="0"/>
              <a:t>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keanggotaan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variabel</a:t>
            </a:r>
            <a:r>
              <a:rPr lang="en-US" dirty="0" smtClean="0"/>
              <a:t> </a:t>
            </a:r>
            <a:r>
              <a:rPr lang="en-US" dirty="0" err="1" smtClean="0"/>
              <a:t>Persediaan</a:t>
            </a:r>
            <a:endParaRPr lang="en-US" dirty="0" smtClean="0"/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µ</a:t>
            </a:r>
            <a:r>
              <a:rPr lang="en-US" sz="1400" dirty="0" err="1" smtClean="0"/>
              <a:t>psdSEDIKIT</a:t>
            </a:r>
            <a:r>
              <a:rPr lang="en-US" dirty="0" smtClean="0"/>
              <a:t>[300] = (600-300)/(600-100)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                        = 0.6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µ</a:t>
            </a:r>
            <a:r>
              <a:rPr lang="en-US" sz="1400" dirty="0" err="1" smtClean="0"/>
              <a:t>psdBANYAK</a:t>
            </a:r>
            <a:r>
              <a:rPr lang="en-US" dirty="0" smtClean="0"/>
              <a:t>[300] = (300-100)/(600-100)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n-US" dirty="0" smtClean="0"/>
              <a:t>                        = 0.4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n-US" dirty="0" smtClean="0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Staff training presentation">
  <a:themeElements>
    <a:clrScheme name="Blends 5">
      <a:dk1>
        <a:srgbClr val="000000"/>
      </a:dk1>
      <a:lt1>
        <a:srgbClr val="FFFFFF"/>
      </a:lt1>
      <a:dk2>
        <a:srgbClr val="000066"/>
      </a:dk2>
      <a:lt2>
        <a:srgbClr val="333333"/>
      </a:lt2>
      <a:accent1>
        <a:srgbClr val="C4709A"/>
      </a:accent1>
      <a:accent2>
        <a:srgbClr val="4B4EB5"/>
      </a:accent2>
      <a:accent3>
        <a:srgbClr val="FFFFFF"/>
      </a:accent3>
      <a:accent4>
        <a:srgbClr val="000000"/>
      </a:accent4>
      <a:accent5>
        <a:srgbClr val="DEBBCA"/>
      </a:accent5>
      <a:accent6>
        <a:srgbClr val="4346A4"/>
      </a:accent6>
      <a:hlink>
        <a:srgbClr val="C481CF"/>
      </a:hlink>
      <a:folHlink>
        <a:srgbClr val="76B749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Staff training presentation</Template>
  <TotalTime>9</TotalTime>
  <Words>1167</Words>
  <Application>Microsoft PowerPoint 7.0</Application>
  <PresentationFormat>On-screen Show (4:3)</PresentationFormat>
  <Paragraphs>189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Times New Roman</vt:lpstr>
      <vt:lpstr>Tahoma</vt:lpstr>
      <vt:lpstr>Wingdings</vt:lpstr>
      <vt:lpstr>Arial</vt:lpstr>
      <vt:lpstr>Staff training presentation</vt:lpstr>
      <vt:lpstr>Slide 1</vt:lpstr>
      <vt:lpstr>Pembahasan</vt:lpstr>
      <vt:lpstr>METODE TSUKAMOTO (1)</vt:lpstr>
      <vt:lpstr>METODE TSUKAMOTO (2)</vt:lpstr>
      <vt:lpstr>Inferensi Tsukamoto:</vt:lpstr>
      <vt:lpstr>Contoh:</vt:lpstr>
      <vt:lpstr>Slide 7</vt:lpstr>
      <vt:lpstr>SOLUSI:</vt:lpstr>
      <vt:lpstr>Slide 9</vt:lpstr>
      <vt:lpstr>Slide 10</vt:lpstr>
      <vt:lpstr>Slide 11</vt:lpstr>
      <vt:lpstr>Slide 12</vt:lpstr>
      <vt:lpstr>Slide 13</vt:lpstr>
      <vt:lpstr>Slide 14</vt:lpstr>
      <vt:lpstr>Slide 15</vt:lpstr>
      <vt:lpstr>         SOAL :</vt:lpstr>
      <vt:lpstr>Slide 17</vt:lpstr>
      <vt:lpstr>Slide 18</vt:lpstr>
      <vt:lpstr>      Metode MAMDANI</vt:lpstr>
      <vt:lpstr>      Penjelasan:</vt:lpstr>
      <vt:lpstr>Slide 21</vt:lpstr>
      <vt:lpstr>Slide 22</vt:lpstr>
      <vt:lpstr>Slide 23</vt:lpstr>
      <vt:lpstr>      Penegasan (defuzzy)</vt:lpstr>
      <vt:lpstr>       a. Metode Centroid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Ace</dc:creator>
  <cp:lastModifiedBy>Ace</cp:lastModifiedBy>
  <cp:revision>1</cp:revision>
  <dcterms:created xsi:type="dcterms:W3CDTF">2012-06-08T14:22:45Z</dcterms:created>
  <dcterms:modified xsi:type="dcterms:W3CDTF">2012-06-08T14:32:04Z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TC010130221033</vt:lpwstr>
  </property>
</Properties>
</file>