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5"/>
  </p:notesMasterIdLst>
  <p:sldIdLst>
    <p:sldId id="256" r:id="rId2"/>
    <p:sldId id="262" r:id="rId3"/>
    <p:sldId id="257" r:id="rId4"/>
    <p:sldId id="259" r:id="rId5"/>
    <p:sldId id="258" r:id="rId6"/>
    <p:sldId id="261" r:id="rId7"/>
    <p:sldId id="265" r:id="rId8"/>
    <p:sldId id="260" r:id="rId9"/>
    <p:sldId id="266" r:id="rId10"/>
    <p:sldId id="267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0FFCC"/>
    <a:srgbClr val="00CC99"/>
    <a:srgbClr val="00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 autoAdjust="0"/>
    <p:restoredTop sz="94836" autoAdjust="0"/>
  </p:normalViewPr>
  <p:slideViewPr>
    <p:cSldViewPr snapToGrid="0">
      <p:cViewPr varScale="1">
        <p:scale>
          <a:sx n="65" d="100"/>
          <a:sy n="65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44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fld id="{3BBF127F-5474-4956-BDFB-C2CD28029D8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BD74F9-7F56-427E-9691-3A49E3BC881F}" type="slidenum">
              <a:rPr lang="en-US"/>
              <a:pPr/>
              <a:t>1</a:t>
            </a:fld>
            <a:endParaRPr lang="en-US"/>
          </a:p>
        </p:txBody>
      </p:sp>
      <p:sp>
        <p:nvSpPr>
          <p:cNvPr id="63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7EE6C24-3866-4FE7-8F96-266BF2FAE059}" type="slidenum">
              <a:rPr lang="en-US"/>
              <a:pPr/>
              <a:t>2</a:t>
            </a:fld>
            <a:endParaRPr lang="en-US"/>
          </a:p>
        </p:txBody>
      </p:sp>
      <p:sp>
        <p:nvSpPr>
          <p:cNvPr id="645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id-ID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4DCE2D-9A13-4975-B72F-EF03BC5DBE66}" type="slidenum">
              <a:rPr lang="en-US"/>
              <a:pPr/>
              <a:t>3</a:t>
            </a:fld>
            <a:endParaRPr lang="en-US"/>
          </a:p>
        </p:txBody>
      </p:sp>
      <p:sp>
        <p:nvSpPr>
          <p:cNvPr id="686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id-ID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C55D11-929B-431F-A96E-909E7EBDA816}" type="slidenum">
              <a:rPr lang="en-US"/>
              <a:pPr/>
              <a:t>4</a:t>
            </a:fld>
            <a:endParaRPr lang="en-US"/>
          </a:p>
        </p:txBody>
      </p:sp>
      <p:sp>
        <p:nvSpPr>
          <p:cNvPr id="655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id-ID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9B81B8-8EA0-426D-832E-14403ED2536B}" type="slidenum">
              <a:rPr lang="en-US"/>
              <a:pPr/>
              <a:t>5</a:t>
            </a:fld>
            <a:endParaRPr lang="en-US"/>
          </a:p>
        </p:txBody>
      </p:sp>
      <p:sp>
        <p:nvSpPr>
          <p:cNvPr id="665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id-ID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DF8F3F-6602-48FF-B718-C61F224BC6C5}" type="slidenum">
              <a:rPr lang="en-US"/>
              <a:pPr/>
              <a:t>6</a:t>
            </a:fld>
            <a:endParaRPr lang="en-US"/>
          </a:p>
        </p:txBody>
      </p:sp>
      <p:sp>
        <p:nvSpPr>
          <p:cNvPr id="675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id-ID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54509F-E937-4E60-AE77-6E4868593B44}" type="slidenum">
              <a:rPr lang="en-US"/>
              <a:pPr/>
              <a:t>7</a:t>
            </a:fld>
            <a:endParaRPr lang="en-US"/>
          </a:p>
        </p:txBody>
      </p:sp>
      <p:sp>
        <p:nvSpPr>
          <p:cNvPr id="706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id-ID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39F053-7440-46F0-8AD3-8D65D385268D}" type="slidenum">
              <a:rPr lang="en-US"/>
              <a:pPr/>
              <a:t>8</a:t>
            </a:fld>
            <a:endParaRPr lang="en-US"/>
          </a:p>
        </p:txBody>
      </p:sp>
      <p:sp>
        <p:nvSpPr>
          <p:cNvPr id="727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295400"/>
            <a:ext cx="8229600" cy="1143000"/>
          </a:xfrm>
        </p:spPr>
        <p:txBody>
          <a:bodyPr/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11575" y="2819400"/>
            <a:ext cx="5051425" cy="12954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34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4CE21EA-7972-4613-99EE-7A0DAE2A3A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E6ED8-B470-484B-83CF-ABF1537803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0400" y="304800"/>
            <a:ext cx="1752600" cy="56626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304800"/>
            <a:ext cx="5105400" cy="56626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87CBF1-380C-4B4B-B480-85A84A5860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89838-623B-466A-B476-7FCA79420E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083A9-53E3-4090-812B-D6FA3D3F18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52600" y="1395413"/>
            <a:ext cx="3429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95413"/>
            <a:ext cx="3429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FF7FB-9B40-4509-AE84-790F8E44DF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EF93BC-9A42-4656-B391-0B744CE661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A45E41-30CC-4E38-BEEA-0968BE9DF8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87BF3-CA64-448D-B589-08CA431849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26CB1F-CED8-4D7D-A962-2252780BCB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E673D-4487-4131-A0DC-BB7C5CC5EA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04800"/>
            <a:ext cx="7010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52600" y="1395413"/>
            <a:ext cx="7010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 Second level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905000" y="64008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endParaRPr 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16413" y="6400800"/>
            <a:ext cx="2084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endParaRPr lang="en-US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91400" y="64008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fld id="{92613933-3851-4ABB-9B6F-D6CD116BE9F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200" i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d.wikipedia.org/wiki/Informasi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14388" y="1339850"/>
            <a:ext cx="7429500" cy="1143000"/>
          </a:xfrm>
        </p:spPr>
        <p:txBody>
          <a:bodyPr/>
          <a:lstStyle/>
          <a:p>
            <a:r>
              <a:rPr lang="id-ID" dirty="0" smtClean="0"/>
              <a:t>REPRESENTASI PENGETAHUAN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92438" y="2768600"/>
            <a:ext cx="5248275" cy="1109663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id-ID" b="1" dirty="0" smtClean="0"/>
              <a:t>Sistem Cerdas -  Sesi 05</a:t>
            </a:r>
            <a:endParaRPr lang="en-US" b="1" i="1" dirty="0"/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Jaringan Semantik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d-ID" dirty="0" smtClean="0"/>
              <a:t>Representasi pengetahuan yang digunakan untuk menggambarkan data dan informasi yang menunjukkan hubungan antara berbagai obyek.</a:t>
            </a:r>
          </a:p>
          <a:p>
            <a:pPr algn="just"/>
            <a:r>
              <a:rPr lang="id-ID" dirty="0" smtClean="0"/>
              <a:t>Berupa grafik yang terdiri dari simpul-simpul (nodes) yang merepresentasikan obyek dan busur-busur (arcs) yang menunjukkan relasi antar obyek tersebut</a:t>
            </a:r>
          </a:p>
          <a:p>
            <a:pPr algn="just"/>
            <a:r>
              <a:rPr lang="id-ID" dirty="0" smtClean="0"/>
              <a:t>Alat yang efektif untuk memetakan data agar tidak terjadi duplikasi</a:t>
            </a:r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 Kasus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dirty="0" smtClean="0"/>
              <a:t>Andi anak Pak Yadi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Almira adiknya Andi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Andi sekolah di SMAN 4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Toni sekolah di SMAN 4</a:t>
            </a:r>
          </a:p>
          <a:p>
            <a:pPr marL="457200" indent="-457200">
              <a:buFont typeface="+mj-lt"/>
              <a:buAutoNum type="arabicPeriod"/>
            </a:pPr>
            <a:r>
              <a:rPr lang="id-ID" dirty="0" smtClean="0"/>
              <a:t>Pak Yadi guru di SMAN 4</a:t>
            </a:r>
            <a:endParaRPr lang="id-ID" dirty="0"/>
          </a:p>
        </p:txBody>
      </p:sp>
      <p:sp>
        <p:nvSpPr>
          <p:cNvPr id="4" name="Oval 3"/>
          <p:cNvSpPr/>
          <p:nvPr/>
        </p:nvSpPr>
        <p:spPr bwMode="auto">
          <a:xfrm>
            <a:off x="3052917" y="4468762"/>
            <a:ext cx="1017639" cy="441448"/>
          </a:xfrm>
          <a:prstGeom prst="ellipse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Andi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4689986" y="5383162"/>
            <a:ext cx="1032387" cy="753058"/>
          </a:xfrm>
          <a:prstGeom prst="ellipse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Pak Yadi</a:t>
            </a:r>
          </a:p>
        </p:txBody>
      </p:sp>
      <p:sp>
        <p:nvSpPr>
          <p:cNvPr id="6" name="Oval 5"/>
          <p:cNvSpPr/>
          <p:nvPr/>
        </p:nvSpPr>
        <p:spPr bwMode="auto">
          <a:xfrm>
            <a:off x="2330246" y="5633883"/>
            <a:ext cx="1209367" cy="441448"/>
          </a:xfrm>
          <a:prstGeom prst="ellipse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Almira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6577780" y="5161936"/>
            <a:ext cx="1489587" cy="441448"/>
          </a:xfrm>
          <a:prstGeom prst="ellipse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SMAN 4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6577780" y="3819832"/>
            <a:ext cx="1430594" cy="441448"/>
          </a:xfrm>
          <a:prstGeom prst="ellipse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Toni</a:t>
            </a:r>
          </a:p>
        </p:txBody>
      </p:sp>
      <p:cxnSp>
        <p:nvCxnSpPr>
          <p:cNvPr id="10" name="Straight Arrow Connector 9"/>
          <p:cNvCxnSpPr>
            <a:stCxn id="4" idx="5"/>
            <a:endCxn id="5" idx="1"/>
          </p:cNvCxnSpPr>
          <p:nvPr/>
        </p:nvCxnSpPr>
        <p:spPr bwMode="auto">
          <a:xfrm rot="16200000" flipH="1">
            <a:off x="4057409" y="4709678"/>
            <a:ext cx="647884" cy="919650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4129548" y="4852219"/>
            <a:ext cx="115929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Anak dari</a:t>
            </a:r>
            <a:endParaRPr lang="id-ID" dirty="0"/>
          </a:p>
        </p:txBody>
      </p:sp>
      <p:cxnSp>
        <p:nvCxnSpPr>
          <p:cNvPr id="13" name="Straight Arrow Connector 12"/>
          <p:cNvCxnSpPr>
            <a:stCxn id="6" idx="0"/>
            <a:endCxn id="4" idx="3"/>
          </p:cNvCxnSpPr>
          <p:nvPr/>
        </p:nvCxnSpPr>
        <p:spPr bwMode="auto">
          <a:xfrm rot="5400000" flipH="1" flipV="1">
            <a:off x="2674277" y="5106214"/>
            <a:ext cx="788322" cy="267017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2374490" y="5058696"/>
            <a:ext cx="63350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Adik</a:t>
            </a:r>
            <a:endParaRPr lang="id-ID" dirty="0"/>
          </a:p>
        </p:txBody>
      </p:sp>
      <p:cxnSp>
        <p:nvCxnSpPr>
          <p:cNvPr id="16" name="Straight Arrow Connector 15"/>
          <p:cNvCxnSpPr>
            <a:stCxn id="5" idx="6"/>
            <a:endCxn id="7" idx="2"/>
          </p:cNvCxnSpPr>
          <p:nvPr/>
        </p:nvCxnSpPr>
        <p:spPr bwMode="auto">
          <a:xfrm flipV="1">
            <a:off x="5722373" y="5382660"/>
            <a:ext cx="855407" cy="377031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5987845" y="5722374"/>
            <a:ext cx="64633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guru</a:t>
            </a:r>
            <a:endParaRPr lang="id-ID" dirty="0"/>
          </a:p>
        </p:txBody>
      </p:sp>
      <p:cxnSp>
        <p:nvCxnSpPr>
          <p:cNvPr id="19" name="Straight Arrow Connector 18"/>
          <p:cNvCxnSpPr>
            <a:stCxn id="4" idx="6"/>
            <a:endCxn id="7" idx="0"/>
          </p:cNvCxnSpPr>
          <p:nvPr/>
        </p:nvCxnSpPr>
        <p:spPr bwMode="auto">
          <a:xfrm>
            <a:off x="4070556" y="4689486"/>
            <a:ext cx="3252018" cy="472450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5560141" y="4616245"/>
            <a:ext cx="979755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sekolah</a:t>
            </a:r>
            <a:endParaRPr lang="id-ID" dirty="0"/>
          </a:p>
        </p:txBody>
      </p:sp>
      <p:cxnSp>
        <p:nvCxnSpPr>
          <p:cNvPr id="22" name="Straight Arrow Connector 21"/>
          <p:cNvCxnSpPr>
            <a:stCxn id="8" idx="4"/>
            <a:endCxn id="7" idx="0"/>
          </p:cNvCxnSpPr>
          <p:nvPr/>
        </p:nvCxnSpPr>
        <p:spPr bwMode="auto">
          <a:xfrm rot="16200000" flipH="1">
            <a:off x="6857497" y="4696859"/>
            <a:ext cx="900656" cy="29497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7359446" y="4586749"/>
            <a:ext cx="979755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sekolah</a:t>
            </a:r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6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/>
      <p:bldP spid="14" grpId="0"/>
      <p:bldP spid="17" grpId="0"/>
      <p:bldP spid="20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Selesaikan Contoh Kasus ini !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sz="1800" dirty="0" smtClean="0"/>
              <a:t>Reza adalah siswa tingkat SMA di Jakarta</a:t>
            </a:r>
          </a:p>
          <a:p>
            <a:r>
              <a:rPr lang="id-ID" sz="1800" dirty="0" smtClean="0"/>
              <a:t>Reza menonton film di bioskop daerah Jakarta</a:t>
            </a:r>
          </a:p>
          <a:p>
            <a:r>
              <a:rPr lang="id-ID" sz="1800" dirty="0" smtClean="0"/>
              <a:t>Reza menonton film berjudul Avatar di bioskop daerah Jakarta</a:t>
            </a:r>
          </a:p>
          <a:p>
            <a:r>
              <a:rPr lang="id-ID" sz="1800" dirty="0" smtClean="0"/>
              <a:t>Reza menonton film di Australia</a:t>
            </a:r>
          </a:p>
          <a:p>
            <a:r>
              <a:rPr lang="id-ID" sz="1800" dirty="0" smtClean="0"/>
              <a:t>Reza kekasih Renata</a:t>
            </a:r>
          </a:p>
          <a:p>
            <a:r>
              <a:rPr lang="id-ID" sz="1800" dirty="0" smtClean="0"/>
              <a:t>Reza bermain sepabola di kejuaraan antar SMA</a:t>
            </a:r>
          </a:p>
          <a:p>
            <a:r>
              <a:rPr lang="id-ID" sz="1800" dirty="0" smtClean="0"/>
              <a:t>SMA memiliki klub olahraga sepabola</a:t>
            </a:r>
          </a:p>
          <a:p>
            <a:r>
              <a:rPr lang="id-ID" sz="1800" dirty="0" smtClean="0"/>
              <a:t>Renata bermain drama di Australia</a:t>
            </a:r>
          </a:p>
          <a:p>
            <a:r>
              <a:rPr lang="id-ID" sz="1800" dirty="0" smtClean="0"/>
              <a:t>Renata menonton sepakbola di televisi</a:t>
            </a:r>
          </a:p>
          <a:p>
            <a:r>
              <a:rPr lang="id-ID" sz="1800" dirty="0" smtClean="0"/>
              <a:t>Film berjudul Avatar disutradarai James Cameron</a:t>
            </a:r>
          </a:p>
          <a:p>
            <a:r>
              <a:rPr lang="id-ID" sz="1800" dirty="0" smtClean="0"/>
              <a:t>James Cameron membuat film bergenre drama di Australia</a:t>
            </a:r>
          </a:p>
          <a:p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Tugas :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Buatlah presentasi “Review Awal Sistem Pakar”</a:t>
            </a:r>
          </a:p>
          <a:p>
            <a:r>
              <a:rPr lang="id-ID" dirty="0" smtClean="0"/>
              <a:t>Maksimal 5 halaman slide</a:t>
            </a:r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Pengetahuan (Knowledge)</a:t>
            </a:r>
            <a:endParaRPr lang="en-US" dirty="0"/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r>
              <a:rPr lang="id-ID" dirty="0" smtClean="0"/>
              <a:t>“Sesuatu yang ada dalam diri seseorang (jiwa &amp; pikiran) karena adanya reaksi, sentuhan dan hubungan dengan lingkungan &amp; alam sekitarnya”</a:t>
            </a:r>
          </a:p>
          <a:p>
            <a:pPr algn="just"/>
            <a:r>
              <a:rPr lang="id-ID" dirty="0" smtClean="0"/>
              <a:t>“Fakta atau keadaan yang timbul karena suatu pengalaman”</a:t>
            </a:r>
          </a:p>
          <a:p>
            <a:pPr algn="just"/>
            <a:r>
              <a:rPr lang="id-ID" dirty="0" smtClean="0"/>
              <a:t>“</a:t>
            </a:r>
            <a:r>
              <a:rPr lang="id-ID" dirty="0" smtClean="0">
                <a:hlinkClick r:id="rId3" tooltip="Informasi"/>
              </a:rPr>
              <a:t>informasi</a:t>
            </a:r>
            <a:r>
              <a:rPr lang="id-ID" dirty="0" smtClean="0"/>
              <a:t> yang telah dikombinasikan dengan pemahaman dan potensi untuk menindaki; yang lantas melekat di benak seseorang”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Jenis Pengetahuan</a:t>
            </a:r>
            <a:endParaRPr lang="en-US" dirty="0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 smtClean="0">
                <a:solidFill>
                  <a:srgbClr val="FF0000"/>
                </a:solidFill>
              </a:rPr>
              <a:t>Pengetahuan Implisit</a:t>
            </a:r>
          </a:p>
          <a:p>
            <a:pPr marL="354013" lvl="1" indent="0">
              <a:buNone/>
            </a:pPr>
            <a:r>
              <a:rPr lang="id-ID" dirty="0" smtClean="0"/>
              <a:t>pengetahuan yang masih tertanam dalam bentuk pengalaman seseorang dan berisi faktor-faktor yang tidak bersifat nyata seperti keyakinan pribadi, perspektif, dan prinsip</a:t>
            </a:r>
          </a:p>
          <a:p>
            <a:pPr marL="354013" lvl="1" indent="0">
              <a:buNone/>
            </a:pPr>
            <a:r>
              <a:rPr lang="id-ID" dirty="0" smtClean="0"/>
              <a:t>Seseorang yang memiliki pengetahuan implisit biasanya tidak menyadari bahwa dia sebenarnya memilikinya dan juga bagaimana pengetahuan itu bisa menguntungkan orang lain</a:t>
            </a:r>
          </a:p>
          <a:p>
            <a:pPr marL="354013" lvl="1" indent="0">
              <a:buNone/>
            </a:pPr>
            <a:r>
              <a:rPr lang="id-ID" dirty="0" smtClean="0"/>
              <a:t>Contoh : Pengetahuan memperbaiki kran air, mengendarai motor, membuat teh, dll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752600" y="1395413"/>
            <a:ext cx="6735763" cy="4572000"/>
          </a:xfrm>
        </p:spPr>
        <p:txBody>
          <a:bodyPr/>
          <a:lstStyle/>
          <a:p>
            <a:r>
              <a:rPr lang="id-ID" dirty="0" smtClean="0">
                <a:solidFill>
                  <a:srgbClr val="FF0000"/>
                </a:solidFill>
              </a:rPr>
              <a:t>Pengetahuan Explisit</a:t>
            </a:r>
          </a:p>
          <a:p>
            <a:pPr marL="354013" lvl="1" indent="0">
              <a:buNone/>
            </a:pPr>
            <a:r>
              <a:rPr lang="id-ID" dirty="0" smtClean="0"/>
              <a:t>Pengetahuan eksplisit adalah pengetahuan yang telah didokumentasikan atau disimpan dalam wujud nyata berupa media atau semacamnya.</a:t>
            </a:r>
          </a:p>
          <a:p>
            <a:pPr marL="354013" lvl="1" indent="0">
              <a:buNone/>
            </a:pPr>
            <a:r>
              <a:rPr lang="id-ID" dirty="0" smtClean="0"/>
              <a:t>Orang lain dapat mengakses dan mentransfer ilmunya dengan mudah</a:t>
            </a:r>
          </a:p>
          <a:p>
            <a:pPr marL="354013" lvl="1" indent="0">
              <a:buNone/>
            </a:pPr>
            <a:r>
              <a:rPr lang="id-ID" dirty="0" smtClean="0"/>
              <a:t>Contoh : Buku petunjuk penggunaan mesin cuci, buku matematika, wikipedia, SOP, video belajar, dll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Epistemology</a:t>
            </a:r>
            <a:endParaRPr lang="en-US" dirty="0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752600" y="1395413"/>
            <a:ext cx="7010400" cy="595619"/>
          </a:xfrm>
        </p:spPr>
        <p:txBody>
          <a:bodyPr/>
          <a:lstStyle/>
          <a:p>
            <a:pPr algn="ctr">
              <a:buFontTx/>
              <a:buNone/>
            </a:pPr>
            <a:r>
              <a:rPr lang="id-ID" i="1" dirty="0" smtClean="0"/>
              <a:t>“Ilmu yang mempelajari pengetahuan”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409768" y="2521974"/>
            <a:ext cx="169790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/>
              <a:t>Epistemology</a:t>
            </a:r>
            <a:endParaRPr lang="id-ID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81316" y="4232786"/>
            <a:ext cx="2492991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/>
              <a:t>Teori Filosofi</a:t>
            </a:r>
          </a:p>
          <a:p>
            <a:pPr algn="ctr"/>
            <a:r>
              <a:rPr lang="id-ID" b="1" dirty="0" smtClean="0"/>
              <a:t>(Aristoteles,Plato,dll)</a:t>
            </a:r>
            <a:endParaRPr lang="id-ID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47420" y="4208207"/>
            <a:ext cx="1633782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/>
              <a:t>Pengetahuan</a:t>
            </a:r>
          </a:p>
          <a:p>
            <a:pPr algn="ctr"/>
            <a:r>
              <a:rPr lang="id-ID" b="1" dirty="0" smtClean="0"/>
              <a:t>Priori</a:t>
            </a:r>
            <a:endParaRPr lang="id-ID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000570" y="4154129"/>
            <a:ext cx="1633782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b="1" dirty="0" smtClean="0"/>
              <a:t>Pengetahuan</a:t>
            </a:r>
          </a:p>
          <a:p>
            <a:pPr algn="ctr"/>
            <a:r>
              <a:rPr lang="id-ID" b="1" dirty="0" smtClean="0"/>
              <a:t>Posteriori</a:t>
            </a:r>
            <a:endParaRPr lang="id-ID" b="1" dirty="0"/>
          </a:p>
        </p:txBody>
      </p:sp>
      <p:cxnSp>
        <p:nvCxnSpPr>
          <p:cNvPr id="11" name="Straight Arrow Connector 10"/>
          <p:cNvCxnSpPr>
            <a:stCxn id="6" idx="2"/>
          </p:cNvCxnSpPr>
          <p:nvPr/>
        </p:nvCxnSpPr>
        <p:spPr bwMode="auto">
          <a:xfrm rot="5400000">
            <a:off x="3450003" y="2306084"/>
            <a:ext cx="1278894" cy="2338538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>
            <a:stCxn id="6" idx="2"/>
          </p:cNvCxnSpPr>
          <p:nvPr/>
        </p:nvCxnSpPr>
        <p:spPr bwMode="auto">
          <a:xfrm rot="5400000">
            <a:off x="3516371" y="2298710"/>
            <a:ext cx="1205152" cy="2279545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>
            <a:stCxn id="6" idx="2"/>
          </p:cNvCxnSpPr>
          <p:nvPr/>
        </p:nvCxnSpPr>
        <p:spPr bwMode="auto">
          <a:xfrm rot="16200000" flipH="1">
            <a:off x="4696241" y="3398383"/>
            <a:ext cx="1205152" cy="80197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7" name="Straight Arrow Connector 16"/>
          <p:cNvCxnSpPr>
            <a:stCxn id="6" idx="2"/>
            <a:endCxn id="9" idx="0"/>
          </p:cNvCxnSpPr>
          <p:nvPr/>
        </p:nvCxnSpPr>
        <p:spPr bwMode="auto">
          <a:xfrm rot="16200000" flipH="1">
            <a:off x="5878979" y="2215646"/>
            <a:ext cx="1318223" cy="2558742"/>
          </a:xfrm>
          <a:prstGeom prst="straightConnector1">
            <a:avLst/>
          </a:prstGeom>
          <a:solidFill>
            <a:srgbClr val="C0C0C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752600" y="575186"/>
            <a:ext cx="6858000" cy="5678129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id-ID" dirty="0" smtClean="0">
                <a:solidFill>
                  <a:srgbClr val="FF0000"/>
                </a:solidFill>
              </a:rPr>
              <a:t>Pengetahuan Priori</a:t>
            </a:r>
          </a:p>
          <a:p>
            <a:pPr marL="530225" lvl="1" indent="0">
              <a:lnSpc>
                <a:spcPct val="90000"/>
              </a:lnSpc>
              <a:buNone/>
              <a:tabLst>
                <a:tab pos="530225" algn="l"/>
              </a:tabLst>
            </a:pPr>
            <a:r>
              <a:rPr lang="id-ID" dirty="0" smtClean="0"/>
              <a:t>Pengetahuan yang datang sebelumnya dan bebas dari arti, memiliki kebenaran universal dan tidak dapat disangkal tanpa kontradiksi</a:t>
            </a:r>
          </a:p>
          <a:p>
            <a:pPr marL="530225" lvl="1" indent="0">
              <a:lnSpc>
                <a:spcPct val="90000"/>
              </a:lnSpc>
              <a:buNone/>
            </a:pPr>
            <a:r>
              <a:rPr lang="id-ID" dirty="0" smtClean="0"/>
              <a:t>Contoh : Gula rasanya manis, kotak memiliki 4 sudut, bola berbentuk bulat, dlsb</a:t>
            </a:r>
          </a:p>
          <a:p>
            <a:pPr>
              <a:lnSpc>
                <a:spcPct val="90000"/>
              </a:lnSpc>
            </a:pPr>
            <a:r>
              <a:rPr lang="id-ID" dirty="0" smtClean="0">
                <a:solidFill>
                  <a:srgbClr val="FF0000"/>
                </a:solidFill>
              </a:rPr>
              <a:t>Pengetahuan Posteriori</a:t>
            </a:r>
          </a:p>
          <a:p>
            <a:pPr marL="530225" lvl="1" indent="0">
              <a:lnSpc>
                <a:spcPct val="90000"/>
              </a:lnSpc>
              <a:buNone/>
            </a:pPr>
            <a:r>
              <a:rPr lang="id-ID" dirty="0" smtClean="0"/>
              <a:t>Pengetahuan yang diturunkan dari akal pikiran yang sehat, memiliki kebenaran atau kesalahan yang dapat dibuktikan dengan menggunakan pengalaman akal sehat</a:t>
            </a:r>
          </a:p>
          <a:p>
            <a:pPr marL="530225" lvl="1" indent="0">
              <a:lnSpc>
                <a:spcPct val="90000"/>
              </a:lnSpc>
              <a:buNone/>
            </a:pPr>
            <a:r>
              <a:rPr lang="id-ID" dirty="0" smtClean="0"/>
              <a:t>Contoh : air diberi gula jadi manis tapi jika diberi garam berlebihan akan menjadi asin, 1+1=2 dalam matematika tapi 1+1=11 dalam karakter pemrograman komputer, dll</a:t>
            </a: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1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1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71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260555"/>
            <a:ext cx="7010400" cy="838200"/>
          </a:xfrm>
        </p:spPr>
        <p:txBody>
          <a:bodyPr/>
          <a:lstStyle/>
          <a:p>
            <a:r>
              <a:rPr lang="id-ID" dirty="0" smtClean="0"/>
              <a:t>Representasi Pengetahuan</a:t>
            </a:r>
            <a:endParaRPr lang="en-US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indent="0" algn="ctr">
              <a:buNone/>
            </a:pPr>
            <a:r>
              <a:rPr lang="id-ID" i="1" dirty="0" smtClean="0"/>
              <a:t>“Data, informasi dan pengetahuan yang terekam dalam ingatan seseorang, dipelajari dan ditiru untuk ditata-ulang dalam memori komputer sehingga aplikasi perangkat lunak tertentu, data yang tersimpan bisa menghasilkan informasi yang bermanfaat”</a:t>
            </a:r>
          </a:p>
          <a:p>
            <a:pPr marL="0" indent="0" algn="just">
              <a:buNone/>
            </a:pPr>
            <a:r>
              <a:rPr lang="id-ID" dirty="0" smtClean="0"/>
              <a:t>Representasi Pengetahuan Merupakan cara untuk menyajikan pengetahuan yang diperoleh ke dalam suatu skema/diagram tertentu sehingga dapat diketahui hubungan antara suatu pengetahuan dengan pengetahuan yang lain dan dapat dipakai untuk menguji kebenaran penalarannya.</a:t>
            </a:r>
            <a:endParaRPr lang="en-US" dirty="0"/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6605588" y="223838"/>
            <a:ext cx="2139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</a:pPr>
            <a:endParaRPr lang="id-ID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1752600" y="516194"/>
            <a:ext cx="7010400" cy="5781367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Kunci dalam merepresentasikan pengetahuan :</a:t>
            </a:r>
          </a:p>
          <a:p>
            <a:pPr marL="457200" indent="-457200">
              <a:buAutoNum type="alphaLcPeriod"/>
            </a:pPr>
            <a:r>
              <a:rPr lang="id-ID" dirty="0" smtClean="0"/>
              <a:t>Fakta (kejadian sebenarnya)</a:t>
            </a:r>
          </a:p>
          <a:p>
            <a:pPr marL="857250" lvl="1" indent="-457200">
              <a:buNone/>
            </a:pPr>
            <a:r>
              <a:rPr lang="id-ID" dirty="0" smtClean="0">
                <a:sym typeface="Wingdings" pitchFamily="2" charset="2"/>
              </a:rPr>
              <a:t> Ini yang akan direpresentasikan</a:t>
            </a:r>
            <a:endParaRPr lang="id-ID" dirty="0" smtClean="0"/>
          </a:p>
          <a:p>
            <a:pPr marL="457200" indent="-457200">
              <a:buAutoNum type="alphaLcPeriod"/>
            </a:pPr>
            <a:r>
              <a:rPr lang="id-ID" dirty="0" smtClean="0"/>
              <a:t>Representasi dari fakta</a:t>
            </a:r>
          </a:p>
          <a:p>
            <a:pPr marL="457200" indent="-457200">
              <a:buNone/>
            </a:pPr>
            <a:r>
              <a:rPr lang="id-ID" dirty="0"/>
              <a:t>	</a:t>
            </a:r>
            <a:r>
              <a:rPr lang="id-ID" sz="2200" i="1" dirty="0" smtClean="0">
                <a:sym typeface="Wingdings" pitchFamily="2" charset="2"/>
              </a:rPr>
              <a:t> dari sini akan dihasilkan fakta</a:t>
            </a:r>
          </a:p>
          <a:p>
            <a:pPr marL="457200" indent="-457200">
              <a:buNone/>
            </a:pPr>
            <a:endParaRPr lang="id-ID" sz="2200" i="1" dirty="0" smtClean="0">
              <a:sym typeface="Wingdings" pitchFamily="2" charset="2"/>
            </a:endParaRPr>
          </a:p>
          <a:p>
            <a:pPr marL="457200" indent="-457200">
              <a:buNone/>
            </a:pPr>
            <a:r>
              <a:rPr lang="id-ID" sz="2200" i="1" dirty="0" smtClean="0">
                <a:sym typeface="Wingdings" pitchFamily="2" charset="2"/>
              </a:rPr>
              <a:t>Kelompok Representasi Pengetahuan :</a:t>
            </a:r>
          </a:p>
          <a:p>
            <a:pPr marL="457200" indent="-457200">
              <a:buAutoNum type="arabicPeriod"/>
            </a:pPr>
            <a:r>
              <a:rPr lang="id-ID" sz="2200" i="1" dirty="0" smtClean="0">
                <a:sym typeface="Wingdings" pitchFamily="2" charset="2"/>
              </a:rPr>
              <a:t>Representasi Logika</a:t>
            </a:r>
          </a:p>
          <a:p>
            <a:pPr marL="457200" indent="-457200">
              <a:buAutoNum type="arabicPeriod"/>
            </a:pPr>
            <a:r>
              <a:rPr lang="id-ID" sz="2200" i="1" dirty="0" smtClean="0">
                <a:sym typeface="Wingdings" pitchFamily="2" charset="2"/>
              </a:rPr>
              <a:t>Jaringan Semantik</a:t>
            </a:r>
          </a:p>
          <a:p>
            <a:pPr marL="457200" indent="-457200">
              <a:buAutoNum type="arabicPeriod"/>
            </a:pPr>
            <a:r>
              <a:rPr lang="id-ID" sz="2200" i="1" dirty="0" smtClean="0">
                <a:sym typeface="Wingdings" pitchFamily="2" charset="2"/>
              </a:rPr>
              <a:t>Frame</a:t>
            </a:r>
          </a:p>
          <a:p>
            <a:pPr marL="457200" indent="-457200">
              <a:buAutoNum type="arabicPeriod"/>
            </a:pPr>
            <a:r>
              <a:rPr lang="id-ID" sz="2200" i="1" dirty="0" smtClean="0">
                <a:sym typeface="Wingdings" pitchFamily="2" charset="2"/>
              </a:rPr>
              <a:t>Script (Naskah)</a:t>
            </a:r>
          </a:p>
          <a:p>
            <a:pPr marL="457200" indent="-457200">
              <a:buAutoNum type="arabicPeriod"/>
            </a:pPr>
            <a:r>
              <a:rPr lang="id-ID" sz="2200" i="1" dirty="0" smtClean="0">
                <a:sym typeface="Wingdings" pitchFamily="2" charset="2"/>
              </a:rPr>
              <a:t>Aturan produksi</a:t>
            </a:r>
            <a:endParaRPr lang="en-US" sz="2200" i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6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6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Representasi Logika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129942"/>
            <a:ext cx="7010400" cy="4572000"/>
          </a:xfrm>
        </p:spPr>
        <p:txBody>
          <a:bodyPr/>
          <a:lstStyle/>
          <a:p>
            <a:r>
              <a:rPr lang="id-ID" dirty="0" smtClean="0"/>
              <a:t>Ilmu untuk berpikir dan menalar dengan benar sehingga didapatkan kesimpulan yang valid</a:t>
            </a:r>
          </a:p>
          <a:p>
            <a:r>
              <a:rPr lang="id-ID" dirty="0" smtClean="0"/>
              <a:t>Operator logika :</a:t>
            </a:r>
          </a:p>
          <a:p>
            <a:pPr marL="914400" lvl="1" indent="-457200">
              <a:buFont typeface="+mj-lt"/>
              <a:buAutoNum type="alphaLcParenR"/>
            </a:pPr>
            <a:r>
              <a:rPr lang="id-ID" dirty="0" smtClean="0"/>
              <a:t>Konjungsi : ˄ (and)</a:t>
            </a:r>
          </a:p>
          <a:p>
            <a:pPr marL="914400" lvl="1" indent="-457200">
              <a:buFont typeface="+mj-lt"/>
              <a:buAutoNum type="alphaLcParenR"/>
            </a:pPr>
            <a:r>
              <a:rPr lang="id-ID" dirty="0" smtClean="0"/>
              <a:t>Disjungsi : ˅ (or)</a:t>
            </a:r>
          </a:p>
          <a:p>
            <a:pPr marL="914400" lvl="1" indent="-457200">
              <a:buFont typeface="+mj-lt"/>
              <a:buAutoNum type="alphaLcParenR"/>
            </a:pPr>
            <a:r>
              <a:rPr lang="id-ID" dirty="0" smtClean="0"/>
              <a:t>Negasi : ¬ (not)</a:t>
            </a:r>
          </a:p>
          <a:p>
            <a:pPr marL="914400" lvl="1" indent="-457200">
              <a:buFont typeface="+mj-lt"/>
              <a:buAutoNum type="alphaLcParenR"/>
            </a:pPr>
            <a:r>
              <a:rPr lang="id-ID" dirty="0" smtClean="0"/>
              <a:t>Implikasi : </a:t>
            </a:r>
            <a:r>
              <a:rPr lang="id-ID" dirty="0" smtClean="0">
                <a:sym typeface="Wingdings"/>
              </a:rPr>
              <a:t> (if-then)</a:t>
            </a:r>
          </a:p>
          <a:p>
            <a:pPr marL="914400" lvl="1" indent="-457200">
              <a:buFont typeface="+mj-lt"/>
              <a:buAutoNum type="alphaLcParenR"/>
            </a:pPr>
            <a:r>
              <a:rPr lang="id-ID" dirty="0" smtClean="0">
                <a:sym typeface="Wingdings"/>
              </a:rPr>
              <a:t>Ekuivalensi : </a:t>
            </a:r>
            <a:endParaRPr lang="id-ID" dirty="0"/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2615" y="4719947"/>
            <a:ext cx="6162675" cy="1839717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lassroom expectations">
  <a:themeElements>
    <a:clrScheme name="1844_Classroom Expectations_Copyedite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844_Classroom Expectations_Copyedited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844_Classroom Expectations_Copyedite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Classroom expectations</Template>
  <TotalTime>98</TotalTime>
  <Words>592</Words>
  <Application>Microsoft Office PowerPoint</Application>
  <PresentationFormat>On-screen Show (4:3)</PresentationFormat>
  <Paragraphs>96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Tahoma</vt:lpstr>
      <vt:lpstr>Wingdings</vt:lpstr>
      <vt:lpstr>Classroom expectations</vt:lpstr>
      <vt:lpstr>REPRESENTASI PENGETAHUAN</vt:lpstr>
      <vt:lpstr>Pengetahuan (Knowledge)</vt:lpstr>
      <vt:lpstr>Jenis Pengetahuan</vt:lpstr>
      <vt:lpstr>Slide 4</vt:lpstr>
      <vt:lpstr>Epistemology</vt:lpstr>
      <vt:lpstr>Slide 6</vt:lpstr>
      <vt:lpstr>Representasi Pengetahuan</vt:lpstr>
      <vt:lpstr>Slide 8</vt:lpstr>
      <vt:lpstr>Representasi Logika</vt:lpstr>
      <vt:lpstr>Jaringan Semantik</vt:lpstr>
      <vt:lpstr>Contoh Kasus</vt:lpstr>
      <vt:lpstr>Selesaikan Contoh Kasus ini !</vt:lpstr>
      <vt:lpstr>Tugas 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REPRESENTASI PENGETAHUAN</dc:title>
  <dc:creator>Ace</dc:creator>
  <cp:lastModifiedBy>Ace</cp:lastModifiedBy>
  <cp:revision>11</cp:revision>
  <dcterms:created xsi:type="dcterms:W3CDTF">2012-04-27T13:36:11Z</dcterms:created>
  <dcterms:modified xsi:type="dcterms:W3CDTF">2012-04-27T15:14:46Z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TC011589511033</vt:lpwstr>
  </property>
</Properties>
</file>