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10020300" cy="6888163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75851" y="1"/>
            <a:ext cx="4342130" cy="345604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A5CC0B4-CCB2-4859-9E89-DAA1173F79B8}" type="datetimeFigureOut">
              <a:rPr lang="id-ID" smtClean="0"/>
              <a:t>27/03/2014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75851" y="6542560"/>
            <a:ext cx="4342130" cy="345603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46278D04-6109-4B0E-B3F8-C7752E0CDA5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0816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nk-splash.jpg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5000636"/>
            <a:ext cx="2476484" cy="185736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adaBoom BB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">
              <a:defRPr>
                <a:latin typeface="Malgun Gothic" pitchFamily="34" charset="-127"/>
                <a:ea typeface="Malgun Gothic" pitchFamily="34" charset="-127"/>
              </a:defRPr>
            </a:lvl1pPr>
            <a:lvl2pPr algn="just">
              <a:defRPr>
                <a:latin typeface="Malgun Gothic" pitchFamily="34" charset="-127"/>
                <a:ea typeface="Malgun Gothic" pitchFamily="34" charset="-127"/>
              </a:defRPr>
            </a:lvl2pPr>
            <a:lvl3pPr algn="just">
              <a:defRPr>
                <a:latin typeface="Malgun Gothic" pitchFamily="34" charset="-127"/>
                <a:ea typeface="Malgun Gothic" pitchFamily="34" charset="-127"/>
              </a:defRPr>
            </a:lvl3pPr>
            <a:lvl4pPr algn="just">
              <a:defRPr>
                <a:latin typeface="Malgun Gothic" pitchFamily="34" charset="-127"/>
                <a:ea typeface="Malgun Gothic" pitchFamily="34" charset="-127"/>
              </a:defRPr>
            </a:lvl4pPr>
            <a:lvl5pPr algn="just">
              <a:defRPr>
                <a:latin typeface="Malgun Gothic" pitchFamily="34" charset="-127"/>
                <a:ea typeface="Malgun Gothic" pitchFamily="34" charset="-127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ink-splash.jp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0" y="5000636"/>
            <a:ext cx="2476484" cy="185736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8D1A4-D2FC-41DF-9F2F-0D22D0E08A82}" type="datetimeFigureOut">
              <a:rPr lang="id-ID" smtClean="0"/>
              <a:pPr/>
              <a:t>27/03/2014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E2669-4993-41B1-8CFE-4B8AD7C9314F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d.wikipedia.org/w/index.php?title=Rencan&amp;action=edit&amp;redlink=1" TargetMode="External"/><Relationship Id="rId7" Type="http://schemas.openxmlformats.org/officeDocument/2006/relationships/hyperlink" Target="http://id.wikipedia.org/wiki/Belajar" TargetMode="External"/><Relationship Id="rId2" Type="http://schemas.openxmlformats.org/officeDocument/2006/relationships/hyperlink" Target="http://id.wikipedia.org/wiki/Nalar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d.wikipedia.org/wiki/Bahasa" TargetMode="External"/><Relationship Id="rId5" Type="http://schemas.openxmlformats.org/officeDocument/2006/relationships/hyperlink" Target="http://id.wikipedia.org/wiki/Abstrak" TargetMode="External"/><Relationship Id="rId4" Type="http://schemas.openxmlformats.org/officeDocument/2006/relationships/hyperlink" Target="http://id.wikipedia.org/wiki/Pemecahan_masalah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1814524"/>
          </a:xfrm>
        </p:spPr>
        <p:txBody>
          <a:bodyPr>
            <a:noAutofit/>
          </a:bodyPr>
          <a:lstStyle/>
          <a:p>
            <a:r>
              <a:rPr lang="id-ID" sz="6000" dirty="0" smtClean="0">
                <a:latin typeface="Miserably Lose" pitchFamily="2" charset="0"/>
              </a:rPr>
              <a:t>ARTIFICIAL INTELLIGENCE</a:t>
            </a:r>
            <a:endParaRPr lang="id-ID" sz="6000" dirty="0">
              <a:latin typeface="Miserably Lose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dirty="0" smtClean="0"/>
              <a:t>Kecerdasan Buatan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Cara otak bekerja</a:t>
            </a:r>
            <a:endParaRPr lang="id-ID" dirty="0"/>
          </a:p>
        </p:txBody>
      </p:sp>
      <p:pic>
        <p:nvPicPr>
          <p:cNvPr id="4" name="Picture 3" descr="gambar otak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71736" y="1571612"/>
            <a:ext cx="4028130" cy="39450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2857496"/>
            <a:ext cx="1172116" cy="11310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id-ID" dirty="0" smtClean="0">
                <a:latin typeface="Janda Curlygirl Chunky" pitchFamily="2" charset="-18"/>
              </a:rPr>
              <a:t>INPUT/</a:t>
            </a:r>
          </a:p>
          <a:p>
            <a:pPr>
              <a:lnSpc>
                <a:spcPct val="200000"/>
              </a:lnSpc>
            </a:pPr>
            <a:r>
              <a:rPr lang="id-ID" dirty="0" smtClean="0">
                <a:latin typeface="Janda Curlygirl Chunky" pitchFamily="2" charset="-18"/>
              </a:rPr>
              <a:t>SENSOR</a:t>
            </a:r>
            <a:endParaRPr lang="id-ID" dirty="0">
              <a:latin typeface="Janda Curlygirl Chunky" pitchFamily="2" charset="-1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29520" y="2786058"/>
            <a:ext cx="12827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id-ID" dirty="0" smtClean="0">
                <a:latin typeface="Janda Curlygirl Chunky" pitchFamily="2" charset="-18"/>
              </a:rPr>
              <a:t>OUTPUT/</a:t>
            </a:r>
          </a:p>
          <a:p>
            <a:pPr>
              <a:lnSpc>
                <a:spcPct val="200000"/>
              </a:lnSpc>
            </a:pPr>
            <a:r>
              <a:rPr lang="id-ID" dirty="0" smtClean="0">
                <a:latin typeface="Janda Curlygirl Chunky" pitchFamily="2" charset="-18"/>
              </a:rPr>
              <a:t>RESPON</a:t>
            </a:r>
            <a:endParaRPr lang="id-ID" dirty="0">
              <a:latin typeface="Janda Curlygirl Chunky" pitchFamily="2" charset="-18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1785918" y="3143248"/>
            <a:ext cx="642942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ight Arrow 7"/>
          <p:cNvSpPr/>
          <p:nvPr/>
        </p:nvSpPr>
        <p:spPr>
          <a:xfrm>
            <a:off x="6786578" y="3071810"/>
            <a:ext cx="571504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Turing Test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4810" y="1600200"/>
            <a:ext cx="4471990" cy="4525963"/>
          </a:xfrm>
        </p:spPr>
        <p:txBody>
          <a:bodyPr/>
          <a:lstStyle/>
          <a:p>
            <a:r>
              <a:rPr lang="id-ID" dirty="0" smtClean="0"/>
              <a:t>[1950] memikirkan bagaimana mesin dapat seperti manusia</a:t>
            </a:r>
          </a:p>
          <a:p>
            <a:r>
              <a:rPr lang="id-ID" dirty="0" smtClean="0"/>
              <a:t>Uji coba perilaku “Turing Test”</a:t>
            </a:r>
          </a:p>
          <a:p>
            <a:r>
              <a:rPr lang="id-ID" dirty="0" smtClean="0"/>
              <a:t>Apakah manusia percaya ???</a:t>
            </a:r>
            <a:endParaRPr lang="id-ID" dirty="0"/>
          </a:p>
        </p:txBody>
      </p:sp>
      <p:pic>
        <p:nvPicPr>
          <p:cNvPr id="7" name="Picture 6" descr="alan_turin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1000108"/>
            <a:ext cx="33337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rtoon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214290"/>
            <a:ext cx="5214974" cy="3099185"/>
          </a:xfrm>
        </p:spPr>
      </p:pic>
      <p:pic>
        <p:nvPicPr>
          <p:cNvPr id="5" name="Picture 4" descr="220px-Turing_Test_Version_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2928934"/>
            <a:ext cx="2794637" cy="3582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Turing beranggapan bahwa jika mesin dapat membuat seseorang percaya bahwa dirinya mampu berkomunikasi dengan orang lain, maka dapat dikatakan bahwa mesin tersebut cerdas (seperti layaknya manusia)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rasional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d-ID" dirty="0" smtClean="0"/>
              <a:t>Berfikir rasional adalah cara berfikir yang memenuhi aturan logika yang dibangun oleh Aristoteles</a:t>
            </a:r>
          </a:p>
          <a:p>
            <a:r>
              <a:rPr lang="id-ID" dirty="0" smtClean="0"/>
              <a:t>Logika harus mampu diuraikan dalam suatu pernyataan yang dapat dipahami secara umum</a:t>
            </a:r>
          </a:p>
          <a:p>
            <a:pPr lvl="1"/>
            <a:r>
              <a:rPr lang="id-ID" dirty="0" smtClean="0"/>
              <a:t>Ikan dapat berenang dan hidup di air</a:t>
            </a:r>
          </a:p>
          <a:p>
            <a:pPr lvl="1"/>
            <a:r>
              <a:rPr lang="id-ID" dirty="0" smtClean="0"/>
              <a:t>Piranha adalah ikan</a:t>
            </a:r>
          </a:p>
          <a:p>
            <a:pPr lvl="1"/>
            <a:r>
              <a:rPr lang="id-ID" dirty="0" smtClean="0"/>
              <a:t>Piranha dapat berenang dan hidup di air</a:t>
            </a:r>
          </a:p>
          <a:p>
            <a:pPr lvl="1"/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r>
              <a:rPr lang="id-ID" dirty="0" smtClean="0"/>
              <a:t>Bertindak rasional artinya melakukan/mengambil tindakan untuk mencapai tujuan yang didasarkan pada logika yang benar</a:t>
            </a:r>
            <a:endParaRPr lang="id-ID" dirty="0"/>
          </a:p>
        </p:txBody>
      </p:sp>
      <p:pic>
        <p:nvPicPr>
          <p:cNvPr id="4" name="Picture 3" descr="rasiona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86116" y="2857496"/>
            <a:ext cx="4786346" cy="358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Kelebihan AI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id-ID" dirty="0" smtClean="0"/>
              <a:t>Lebih bersifat permanen</a:t>
            </a:r>
          </a:p>
          <a:p>
            <a:r>
              <a:rPr lang="id-ID" dirty="0" smtClean="0"/>
              <a:t>Lebih mudah diduplikasi &amp; disebarkan</a:t>
            </a:r>
          </a:p>
          <a:p>
            <a:r>
              <a:rPr lang="id-ID" dirty="0" smtClean="0"/>
              <a:t>Lebih murah</a:t>
            </a:r>
          </a:p>
          <a:p>
            <a:r>
              <a:rPr lang="id-ID" dirty="0" smtClean="0"/>
              <a:t>Bersifat konsisten dan teliti karena kecerdasan buatan adalah bagian dari teknologi komputer, sedangan kecerdasan alami senantiasa berubah-ubah</a:t>
            </a:r>
          </a:p>
          <a:p>
            <a:r>
              <a:rPr lang="id-ID" dirty="0" smtClean="0"/>
              <a:t>Dapat didokumentasi dan direproduksi</a:t>
            </a:r>
          </a:p>
          <a:p>
            <a:r>
              <a:rPr lang="id-ID" dirty="0" smtClean="0"/>
              <a:t>Dapat mengerjakan beberapa pekerjaan lebih cepat dan lebih baik dibanding manusia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Kelebihan kecerdasan alami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Kreatif : kemampuan menambah pengetahuan secara alamiah</a:t>
            </a:r>
          </a:p>
          <a:p>
            <a:r>
              <a:rPr lang="id-ID" dirty="0" smtClean="0"/>
              <a:t>Penggunaan pengalaman dan pembelajaran secara langsung</a:t>
            </a:r>
          </a:p>
          <a:p>
            <a:r>
              <a:rPr lang="id-ID" dirty="0" smtClean="0"/>
              <a:t>Pemikiran manusia dapat digunakan secara luas dan tak terbatas</a:t>
            </a:r>
            <a:endParaRPr lang="id-ID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Implementasi AI</a:t>
            </a:r>
            <a:endParaRPr lang="id-ID" dirty="0"/>
          </a:p>
        </p:txBody>
      </p:sp>
      <p:pic>
        <p:nvPicPr>
          <p:cNvPr id="4" name="Picture 3" descr="translato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285860"/>
            <a:ext cx="4069330" cy="3071834"/>
          </a:xfrm>
          <a:prstGeom prst="rect">
            <a:avLst/>
          </a:prstGeom>
        </p:spPr>
      </p:pic>
      <p:pic>
        <p:nvPicPr>
          <p:cNvPr id="5" name="Picture 4" descr="TTS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29190" y="3429000"/>
            <a:ext cx="3829255" cy="32254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4572008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latin typeface="jailbIrD JenNA" pitchFamily="2" charset="0"/>
              </a:rPr>
              <a:t>Translator</a:t>
            </a:r>
            <a:endParaRPr lang="id-ID" dirty="0">
              <a:latin typeface="jailbIrD JenNA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2786058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latin typeface="jailbIrD JenNA" pitchFamily="2" charset="0"/>
              </a:rPr>
              <a:t>Text to speech</a:t>
            </a:r>
            <a:endParaRPr lang="id-ID" dirty="0">
              <a:latin typeface="jailbIrD Jen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ifa_soccer_round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85786" y="642918"/>
            <a:ext cx="3428992" cy="2281329"/>
          </a:xfrm>
        </p:spPr>
      </p:pic>
      <p:pic>
        <p:nvPicPr>
          <p:cNvPr id="5" name="Picture 4" descr="Expert_System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6314" y="642918"/>
            <a:ext cx="3524243" cy="2643182"/>
          </a:xfrm>
          <a:prstGeom prst="rect">
            <a:avLst/>
          </a:prstGeom>
        </p:spPr>
      </p:pic>
      <p:pic>
        <p:nvPicPr>
          <p:cNvPr id="6" name="Picture 5" descr="fuzz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12" y="3857628"/>
            <a:ext cx="4000528" cy="26670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000372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latin typeface="jailbIrD JenNA" pitchFamily="2" charset="0"/>
              </a:rPr>
              <a:t>AI GAME</a:t>
            </a:r>
            <a:endParaRPr lang="id-ID" dirty="0">
              <a:latin typeface="jailbIrD JenNA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9190" y="3357562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latin typeface="jailbIrD JenNA" pitchFamily="2" charset="0"/>
              </a:rPr>
              <a:t>Expert system</a:t>
            </a:r>
            <a:endParaRPr lang="id-ID" dirty="0">
              <a:latin typeface="jailbIrD JenNA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86380" y="6143644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latin typeface="jailbIrD JenNA" pitchFamily="2" charset="0"/>
              </a:rPr>
              <a:t>Fuzzy system</a:t>
            </a:r>
            <a:endParaRPr lang="id-ID" dirty="0">
              <a:latin typeface="jailbIrD JenNA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Definisi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d-ID" dirty="0" smtClean="0"/>
              <a:t>H.A Simon ::1987::</a:t>
            </a:r>
          </a:p>
          <a:p>
            <a:pPr lvl="1">
              <a:buNone/>
            </a:pPr>
            <a:r>
              <a:rPr lang="id-ID" dirty="0" smtClean="0"/>
              <a:t>“Kawasan penelitian,aplikasi dan instruksi yang terkait dengan pemrograman komputer untuk melakukan sesuatu hal yang cerdas (dalam pandangan manusia)”</a:t>
            </a:r>
          </a:p>
          <a:p>
            <a:r>
              <a:rPr lang="id-ID" dirty="0" smtClean="0"/>
              <a:t>Rich &amp; Knight ::1991::</a:t>
            </a:r>
          </a:p>
          <a:p>
            <a:pPr lvl="1">
              <a:buNone/>
            </a:pPr>
            <a:r>
              <a:rPr lang="id-ID" dirty="0" smtClean="0"/>
              <a:t>“Studi tentang bagaimana membuat komputer melakukan hal-hal yang pada saat ini dapat dilakukan lebih baik oleh manusia”</a:t>
            </a:r>
          </a:p>
          <a:p>
            <a:r>
              <a:rPr lang="id-ID" dirty="0" smtClean="0"/>
              <a:t>Kurzweil ::1990::</a:t>
            </a:r>
          </a:p>
          <a:p>
            <a:pPr lvl="1"/>
            <a:r>
              <a:rPr lang="id-ID" dirty="0" smtClean="0"/>
              <a:t>“Seni membuat mesin yang dapat membentuk suatu fungsi yang membutuhkan kecerdasan yang dibuat oleh manusia”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786058"/>
            <a:ext cx="8229600" cy="1143000"/>
          </a:xfrm>
        </p:spPr>
        <p:txBody>
          <a:bodyPr/>
          <a:lstStyle/>
          <a:p>
            <a:r>
              <a:rPr lang="id-ID" dirty="0" smtClean="0"/>
              <a:t>Terima kasih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fontScale="92500" lnSpcReduction="10000"/>
          </a:bodyPr>
          <a:lstStyle/>
          <a:p>
            <a:r>
              <a:rPr lang="id-ID" dirty="0" smtClean="0"/>
              <a:t>Wikipedia</a:t>
            </a:r>
          </a:p>
          <a:p>
            <a:pPr lvl="1">
              <a:buNone/>
            </a:pPr>
            <a:r>
              <a:rPr lang="id-ID" dirty="0" smtClean="0"/>
              <a:t>“Cabang ilmu komputer yang bertujuan untuk menciptakan mesin yang memiliki kecerdasan melalui sistem yang dapat merasakan lingkungannya dan mengambil tindakan yang memaksimalkan peluang untuk sukses”</a:t>
            </a:r>
          </a:p>
          <a:p>
            <a:r>
              <a:rPr lang="id-ID" dirty="0" smtClean="0"/>
              <a:t>Ensiklopedi Britannica</a:t>
            </a:r>
          </a:p>
          <a:p>
            <a:pPr lvl="1">
              <a:buNone/>
            </a:pPr>
            <a:r>
              <a:rPr lang="id-ID" dirty="0" smtClean="0"/>
              <a:t>“Cabang ilmu komputer yang dalam merepresentasikan pengetahuan lebih banyak menggunakan bentuk simbol-simbol daripada bilangan, dan memproses informasi berdasarkan metode heuristic atau dengan berdasarkan sejumlah aturan”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CERDAS ???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Sifat pikiran yang mencakup sejumlah kemampuan, seperti kemampuan </a:t>
            </a:r>
            <a:r>
              <a:rPr lang="id-ID" dirty="0" smtClean="0">
                <a:hlinkClick r:id="rId2" tooltip="Nalar"/>
              </a:rPr>
              <a:t>menalar</a:t>
            </a:r>
            <a:r>
              <a:rPr lang="id-ID" dirty="0" smtClean="0"/>
              <a:t>, </a:t>
            </a:r>
            <a:r>
              <a:rPr lang="id-ID" dirty="0" smtClean="0">
                <a:hlinkClick r:id="rId3" tooltip="Rencan (halaman belum tersedia)"/>
              </a:rPr>
              <a:t>merencanakan</a:t>
            </a:r>
            <a:r>
              <a:rPr lang="id-ID" dirty="0" smtClean="0"/>
              <a:t>, </a:t>
            </a:r>
            <a:r>
              <a:rPr lang="id-ID" dirty="0" smtClean="0">
                <a:hlinkClick r:id="rId4" tooltip="Pemecahan masalah"/>
              </a:rPr>
              <a:t>memecahkan masalah</a:t>
            </a:r>
            <a:r>
              <a:rPr lang="id-ID" dirty="0" smtClean="0"/>
              <a:t>, berpikir </a:t>
            </a:r>
            <a:r>
              <a:rPr lang="id-ID" dirty="0" smtClean="0">
                <a:hlinkClick r:id="rId5" tooltip="Abstrak"/>
              </a:rPr>
              <a:t>abstrak</a:t>
            </a:r>
            <a:r>
              <a:rPr lang="id-ID" dirty="0" smtClean="0"/>
              <a:t>, memahami gagasan, menggunakan </a:t>
            </a:r>
            <a:r>
              <a:rPr lang="id-ID" dirty="0" smtClean="0">
                <a:hlinkClick r:id="rId6" tooltip="Bahasa"/>
              </a:rPr>
              <a:t>bahasa</a:t>
            </a:r>
            <a:r>
              <a:rPr lang="id-ID" dirty="0" smtClean="0"/>
              <a:t>, dan </a:t>
            </a:r>
            <a:r>
              <a:rPr lang="id-ID" dirty="0" smtClean="0">
                <a:hlinkClick r:id="rId7" tooltip="Belajar"/>
              </a:rPr>
              <a:t>belajar</a:t>
            </a:r>
            <a:r>
              <a:rPr lang="id-ID" dirty="0" smtClean="0"/>
              <a:t>.</a:t>
            </a:r>
          </a:p>
          <a:p>
            <a:r>
              <a:rPr lang="id-ID" dirty="0" smtClean="0"/>
              <a:t>+ Pengalaman, + Membuat keputusan &amp; mengambil tindakan, + Moral yang baik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Brain - Processor</a:t>
            </a:r>
            <a:endParaRPr lang="id-ID" dirty="0"/>
          </a:p>
        </p:txBody>
      </p:sp>
      <p:pic>
        <p:nvPicPr>
          <p:cNvPr id="4" name="Content Placeholder 3" descr="human_brain_major_internal_part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071678"/>
            <a:ext cx="3576695" cy="2857520"/>
          </a:xfrm>
        </p:spPr>
      </p:pic>
      <p:pic>
        <p:nvPicPr>
          <p:cNvPr id="5" name="Picture 4" descr="21pro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2071678"/>
            <a:ext cx="3857652" cy="3000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00496" y="3429000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>
                <a:solidFill>
                  <a:srgbClr val="FF0000"/>
                </a:solidFill>
                <a:latin typeface="BadaBoom BB" pitchFamily="34" charset="0"/>
              </a:rPr>
              <a:t>VS</a:t>
            </a:r>
            <a:endParaRPr lang="id-ID" sz="2400" b="1" dirty="0">
              <a:solidFill>
                <a:srgbClr val="FF0000"/>
              </a:solidFill>
              <a:latin typeface="BadaBoom BB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Tujuan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Membuat mesin menjadi lebih pintar</a:t>
            </a:r>
          </a:p>
          <a:p>
            <a:r>
              <a:rPr lang="id-ID" dirty="0" smtClean="0"/>
              <a:t>Memahami apa itu kecerdasan</a:t>
            </a:r>
          </a:p>
          <a:p>
            <a:r>
              <a:rPr lang="id-ID" dirty="0" smtClean="0"/>
              <a:t>Membuat mesin lebih bermanfaat</a:t>
            </a:r>
            <a:endParaRPr lang="id-ID" dirty="0"/>
          </a:p>
        </p:txBody>
      </p:sp>
      <p:pic>
        <p:nvPicPr>
          <p:cNvPr id="4" name="Picture 3" descr="Computer-brain-vs-human-brain-257x3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86116" y="3643314"/>
            <a:ext cx="244792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ARTIFICIAL INTELLIGENCE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234316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id-ID" b="0" dirty="0" smtClean="0">
                          <a:latin typeface="jailbIrD JenNA" pitchFamily="2" charset="0"/>
                        </a:rPr>
                        <a:t>Sistem yang berpikir seperti manusia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id-ID" b="0" dirty="0" smtClean="0">
                          <a:latin typeface="jailbIrD JenNA" pitchFamily="2" charset="0"/>
                        </a:rPr>
                        <a:t>[THINKING</a:t>
                      </a:r>
                      <a:r>
                        <a:rPr lang="id-ID" b="0" baseline="0" dirty="0" smtClean="0">
                          <a:latin typeface="jailbIrD JenNA" pitchFamily="2" charset="0"/>
                        </a:rPr>
                        <a:t> HUMANLY]</a:t>
                      </a:r>
                      <a:endParaRPr lang="id-ID" b="0" dirty="0">
                        <a:latin typeface="jailbIrD JenN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id-ID" b="0" dirty="0" smtClean="0">
                          <a:latin typeface="jailbIrD JenNA" pitchFamily="2" charset="0"/>
                        </a:rPr>
                        <a:t>Sistem yang bertindak secara rasional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id-ID" b="0" dirty="0" smtClean="0">
                          <a:latin typeface="jailbIrD JenNA" pitchFamily="2" charset="0"/>
                        </a:rPr>
                        <a:t>[THINKING</a:t>
                      </a:r>
                      <a:r>
                        <a:rPr lang="id-ID" b="0" baseline="0" dirty="0" smtClean="0">
                          <a:latin typeface="jailbIrD JenNA" pitchFamily="2" charset="0"/>
                        </a:rPr>
                        <a:t> RATIONALLY]</a:t>
                      </a:r>
                      <a:endParaRPr lang="id-ID" b="0" dirty="0">
                        <a:latin typeface="jailbIrD JenNA" pitchFamily="2" charset="0"/>
                      </a:endParaRPr>
                    </a:p>
                  </a:txBody>
                  <a:tcPr/>
                </a:tc>
              </a:tr>
              <a:tr h="234316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id-ID" b="0" dirty="0" smtClean="0">
                          <a:latin typeface="jailbIrD JenNA" pitchFamily="2" charset="0"/>
                        </a:rPr>
                        <a:t>Sistem yang bertindak seperti</a:t>
                      </a:r>
                      <a:r>
                        <a:rPr lang="id-ID" b="0" baseline="0" dirty="0" smtClean="0">
                          <a:latin typeface="jailbIrD JenNA" pitchFamily="2" charset="0"/>
                        </a:rPr>
                        <a:t> manusia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id-ID" b="0" dirty="0" smtClean="0">
                          <a:latin typeface="jailbIrD JenNA" pitchFamily="2" charset="0"/>
                        </a:rPr>
                        <a:t>[ACTING HUMANLY]</a:t>
                      </a:r>
                      <a:endParaRPr lang="id-ID" b="0" dirty="0">
                        <a:latin typeface="jailbIrD JenN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id-ID" b="0" dirty="0" smtClean="0">
                          <a:latin typeface="jailbIrD JenNA" pitchFamily="2" charset="0"/>
                        </a:rPr>
                        <a:t>Sistem yang bertindak secara rasional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id-ID" b="0" dirty="0" smtClean="0">
                          <a:latin typeface="jailbIrD JenNA" pitchFamily="2" charset="0"/>
                        </a:rPr>
                        <a:t>[ACTING RATIONALLY]</a:t>
                      </a:r>
                      <a:endParaRPr lang="id-ID" b="0" dirty="0">
                        <a:latin typeface="jailbIrD JenNA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bQuad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2786058"/>
            <a:ext cx="4000528" cy="400052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r>
              <a:rPr lang="id-ID" dirty="0" smtClean="0"/>
              <a:t>Bagaimana manusia berpikir ?</a:t>
            </a:r>
          </a:p>
          <a:p>
            <a:r>
              <a:rPr lang="id-ID" dirty="0" smtClean="0"/>
              <a:t>Proses internal &amp; mekanisme otak</a:t>
            </a:r>
          </a:p>
          <a:p>
            <a:r>
              <a:rPr lang="id-ID" dirty="0" smtClean="0"/>
              <a:t>Memerlukan ekperimentasi psikologis</a:t>
            </a:r>
          </a:p>
          <a:p>
            <a:r>
              <a:rPr lang="id-ID" dirty="0" smtClean="0"/>
              <a:t>Identifikasi data neurolgi</a:t>
            </a:r>
          </a:p>
          <a:p>
            <a:endParaRPr lang="id-ID" dirty="0" smtClean="0"/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rain-power.gif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357298"/>
            <a:ext cx="5929354" cy="5294564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Mengenal Otak manusia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454</Words>
  <Application>Microsoft Office PowerPoint</Application>
  <PresentationFormat>On-screen Show (4:3)</PresentationFormat>
  <Paragraphs>71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Malgun Gothic</vt:lpstr>
      <vt:lpstr>Arial</vt:lpstr>
      <vt:lpstr>BadaBoom BB</vt:lpstr>
      <vt:lpstr>Calibri</vt:lpstr>
      <vt:lpstr>jailbIrD JenNA</vt:lpstr>
      <vt:lpstr>Janda Curlygirl Chunky</vt:lpstr>
      <vt:lpstr>Miserably Lose</vt:lpstr>
      <vt:lpstr>Office Theme</vt:lpstr>
      <vt:lpstr>ARTIFICIAL INTELLIGENCE</vt:lpstr>
      <vt:lpstr>Definisi</vt:lpstr>
      <vt:lpstr>PowerPoint Presentation</vt:lpstr>
      <vt:lpstr>CERDAS ???</vt:lpstr>
      <vt:lpstr>Brain - Processor</vt:lpstr>
      <vt:lpstr>Tujuan</vt:lpstr>
      <vt:lpstr>ARTIFICIAL INTELLIGENCE</vt:lpstr>
      <vt:lpstr>PowerPoint Presentation</vt:lpstr>
      <vt:lpstr>Mengenal Otak manusia</vt:lpstr>
      <vt:lpstr>Cara otak bekerja</vt:lpstr>
      <vt:lpstr>Turing Test</vt:lpstr>
      <vt:lpstr>PowerPoint Presentation</vt:lpstr>
      <vt:lpstr>PowerPoint Presentation</vt:lpstr>
      <vt:lpstr>rasional</vt:lpstr>
      <vt:lpstr>PowerPoint Presentation</vt:lpstr>
      <vt:lpstr>Kelebihan AI</vt:lpstr>
      <vt:lpstr>Kelebihan kecerdasan alami</vt:lpstr>
      <vt:lpstr>Implementasi AI</vt:lpstr>
      <vt:lpstr>PowerPoint Presentation</vt:lpstr>
      <vt:lpstr>Terima kasih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ARTIFICIAL INTELLIGENCE</dc:title>
  <dc:creator>Ace</dc:creator>
  <cp:lastModifiedBy>ulil albab</cp:lastModifiedBy>
  <cp:revision>15</cp:revision>
  <cp:lastPrinted>2014-03-27T11:13:13Z</cp:lastPrinted>
  <dcterms:created xsi:type="dcterms:W3CDTF">2012-03-10T01:42:11Z</dcterms:created>
  <dcterms:modified xsi:type="dcterms:W3CDTF">2014-03-27T11:13:15Z</dcterms:modified>
</cp:coreProperties>
</file>