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1"/>
  </p:notes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67" r:id="rId20"/>
  </p:sldIdLst>
  <p:sldSz cx="9144000" cy="6858000" type="screen4x3"/>
  <p:notesSz cx="6858000" cy="9144000"/>
  <p:defaultTextStyle>
    <a:defPPr>
      <a:defRPr lang="en-US"/>
    </a:defPPr>
    <a:lvl1pPr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00FFCC"/>
    <a:srgbClr val="00CC99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 autoAdjust="0"/>
    <p:restoredTop sz="94836" autoAdjust="0"/>
  </p:normalViewPr>
  <p:slideViewPr>
    <p:cSldViewPr snapToGrid="0">
      <p:cViewPr varScale="1">
        <p:scale>
          <a:sx n="65" d="100"/>
          <a:sy n="65" d="100"/>
        </p:scale>
        <p:origin x="-12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endParaRPr lang="en-US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200"/>
            </a:lvl1pPr>
          </a:lstStyle>
          <a:p>
            <a:fld id="{3BBF127F-5474-4956-BDFB-C2CD28029D8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BD74F9-7F56-427E-9691-3A49E3BC881F}" type="slidenum">
              <a:rPr lang="en-US"/>
              <a:pPr/>
              <a:t>1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id-ID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95400"/>
            <a:ext cx="8229600" cy="1143000"/>
          </a:xfrm>
        </p:spPr>
        <p:txBody>
          <a:bodyPr/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11575" y="2819400"/>
            <a:ext cx="5051425" cy="12954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4CE21EA-7972-4613-99EE-7A0DAE2A3A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FE6ED8-B470-484B-83CF-ABF1537803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304800"/>
            <a:ext cx="1752600" cy="56626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52600" y="304800"/>
            <a:ext cx="5105400" cy="56626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7CBF1-380C-4B4B-B480-85A84A5860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89838-623B-466A-B476-7FCA79420E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083A9-53E3-4090-812B-D6FA3D3F18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526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4000" y="1395413"/>
            <a:ext cx="3429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FF7FB-9B40-4509-AE84-790F8E44D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F93BC-9A42-4656-B391-0B744CE661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A45E41-30CC-4E38-BEEA-0968BE9DF8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87BF3-CA64-448D-B589-08CA431849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6CB1F-CED8-4D7D-A962-2252780BCB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E673D-4487-4131-A0DC-BB7C5CC5EA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304800"/>
            <a:ext cx="7010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2600" y="1395413"/>
            <a:ext cx="7010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 Second level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050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16413" y="6400800"/>
            <a:ext cx="20843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endParaRPr lang="en-US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91400" y="6400800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defRPr sz="1400"/>
            </a:lvl1pPr>
          </a:lstStyle>
          <a:p>
            <a:fld id="{92613933-3851-4ABB-9B6F-D6CD116BE9F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666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sz="2200" i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4388" y="1339850"/>
            <a:ext cx="7429500" cy="1143000"/>
          </a:xfrm>
        </p:spPr>
        <p:txBody>
          <a:bodyPr/>
          <a:lstStyle/>
          <a:p>
            <a:pPr algn="ctr"/>
            <a:r>
              <a:rPr lang="id-ID" dirty="0" smtClean="0"/>
              <a:t>EXPERT SYSTEM</a:t>
            </a:r>
            <a:br>
              <a:rPr lang="id-ID" dirty="0" smtClean="0"/>
            </a:br>
            <a:r>
              <a:rPr lang="id-ID" dirty="0" smtClean="0"/>
              <a:t>(Sistem Pakar)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92438" y="2768600"/>
            <a:ext cx="5248275" cy="1109663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id-ID" b="1" dirty="0" smtClean="0"/>
              <a:t>Sistem Cerdas -  Sesi </a:t>
            </a:r>
            <a:r>
              <a:rPr lang="id-ID" b="1" dirty="0" smtClean="0"/>
              <a:t>07</a:t>
            </a:r>
            <a:endParaRPr lang="en-US" b="1" i="1" dirty="0"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/>
              <a:t>Teknik Inferensi : Backward Chaining</a:t>
            </a: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Metode bekerja mundur ke arah kondisi awal</a:t>
            </a:r>
          </a:p>
          <a:p>
            <a:r>
              <a:rPr lang="id-ID" dirty="0" smtClean="0"/>
              <a:t>Proses diawali dari ‘Goal’ (bagian THEN)</a:t>
            </a:r>
          </a:p>
          <a:p>
            <a:r>
              <a:rPr lang="id-ID" dirty="0" smtClean="0"/>
              <a:t>Mencocokkan apakah fakta yang ada cocok dengan bagian premis (IF), jika cocok Rule dieksekusi kemudian hipotesis bagian THEN ditempatkan di basis data sebagai fakta baru</a:t>
            </a:r>
          </a:p>
          <a:p>
            <a:r>
              <a:rPr lang="id-ID" dirty="0" smtClean="0"/>
              <a:t>Jika tidak cocok,simpan premis di bagian IF ke dalam stack sebagai subGoal</a:t>
            </a:r>
          </a:p>
          <a:p>
            <a:r>
              <a:rPr lang="id-ID" dirty="0" smtClean="0"/>
              <a:t>Proses berakhir jika Goal ditemukan atau tidak ada rule yang bisa membuktikan kebenaran subGoal atau Goal</a:t>
            </a: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</a:t>
            </a:r>
            <a:endParaRPr lang="id-ID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752600" y="1395413"/>
            <a:ext cx="7010400" cy="4572000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R1 : IF (Y AND D) THEN Z</a:t>
            </a:r>
          </a:p>
          <a:p>
            <a:pPr>
              <a:buNone/>
            </a:pPr>
            <a:r>
              <a:rPr lang="id-ID" dirty="0" smtClean="0"/>
              <a:t>R2 : IF (X AND B AND E) THEN Y</a:t>
            </a:r>
          </a:p>
          <a:p>
            <a:pPr>
              <a:buNone/>
            </a:pPr>
            <a:r>
              <a:rPr lang="id-ID" dirty="0" smtClean="0"/>
              <a:t>R3 : IF A THEN X</a:t>
            </a:r>
          </a:p>
          <a:p>
            <a:pPr>
              <a:buNone/>
            </a:pPr>
            <a:r>
              <a:rPr lang="id-ID" dirty="0" smtClean="0"/>
              <a:t>R4 : IF C THEN L</a:t>
            </a:r>
          </a:p>
          <a:p>
            <a:pPr>
              <a:buNone/>
            </a:pPr>
            <a:r>
              <a:rPr lang="id-ID" dirty="0" smtClean="0"/>
              <a:t>R5 : IF (L AND M) THEN N</a:t>
            </a:r>
          </a:p>
          <a:p>
            <a:pPr>
              <a:buNone/>
            </a:pPr>
            <a:r>
              <a:rPr lang="id-ID" dirty="0" smtClean="0"/>
              <a:t>Fakta : A,B,C,D,E bernilai benar</a:t>
            </a:r>
          </a:p>
          <a:p>
            <a:pPr>
              <a:buNone/>
            </a:pPr>
            <a:r>
              <a:rPr lang="id-ID" dirty="0" smtClean="0"/>
              <a:t>Goal : Z bernilai benar atau salah ?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68710"/>
            <a:ext cx="7010400" cy="501445"/>
          </a:xfrm>
        </p:spPr>
        <p:txBody>
          <a:bodyPr/>
          <a:lstStyle/>
          <a:p>
            <a:r>
              <a:rPr lang="id-ID" dirty="0" smtClean="0"/>
              <a:t>Iterasi-1</a:t>
            </a:r>
            <a:endParaRPr lang="id-ID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932039" y="1106129"/>
            <a:ext cx="2197509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091084" y="1091381"/>
            <a:ext cx="1799304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Stack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Z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961535" y="1902542"/>
            <a:ext cx="3628104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Knowledge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lang="id-ID" sz="1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091084" y="2403987"/>
            <a:ext cx="287354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Goal : Z (awal stack)</a:t>
            </a:r>
          </a:p>
          <a:p>
            <a:r>
              <a:rPr lang="id-ID" dirty="0" smtClean="0"/>
              <a:t>D ada di database</a:t>
            </a:r>
          </a:p>
          <a:p>
            <a:r>
              <a:rPr lang="id-ID" dirty="0" smtClean="0"/>
              <a:t>Y tdk ada, simpan di stack</a:t>
            </a:r>
            <a:endParaRPr lang="id-ID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890251" y="3647768"/>
            <a:ext cx="7010400" cy="50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Iterasi-2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69691" y="4222954"/>
            <a:ext cx="2197509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228736" y="4208206"/>
            <a:ext cx="1799304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Stack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Z Y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99187" y="5019367"/>
            <a:ext cx="3628104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Knowledge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lang="id-ID" sz="1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037006" y="5314335"/>
            <a:ext cx="287354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subGoal : Y</a:t>
            </a:r>
          </a:p>
          <a:p>
            <a:r>
              <a:rPr lang="id-ID" dirty="0" smtClean="0"/>
              <a:t>B &amp; E ada di database</a:t>
            </a:r>
          </a:p>
          <a:p>
            <a:r>
              <a:rPr lang="id-ID" dirty="0" smtClean="0"/>
              <a:t>X tdk ada, simpan di stack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68710"/>
            <a:ext cx="7010400" cy="501445"/>
          </a:xfrm>
        </p:spPr>
        <p:txBody>
          <a:bodyPr/>
          <a:lstStyle/>
          <a:p>
            <a:r>
              <a:rPr lang="id-ID" dirty="0" smtClean="0"/>
              <a:t>Iterasi-3</a:t>
            </a:r>
            <a:endParaRPr lang="id-ID" dirty="0"/>
          </a:p>
        </p:txBody>
      </p:sp>
      <p:sp>
        <p:nvSpPr>
          <p:cNvPr id="4" name="Rectangle 3"/>
          <p:cNvSpPr/>
          <p:nvPr/>
        </p:nvSpPr>
        <p:spPr bwMode="auto">
          <a:xfrm>
            <a:off x="1932039" y="855413"/>
            <a:ext cx="2197509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6091084" y="840665"/>
            <a:ext cx="1799304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Stack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Z Y X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961535" y="1651826"/>
            <a:ext cx="3628104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Knowledge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lang="id-ID" sz="1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091084" y="2153271"/>
            <a:ext cx="2031390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subGoal : X </a:t>
            </a:r>
          </a:p>
          <a:p>
            <a:r>
              <a:rPr lang="id-ID" dirty="0" smtClean="0"/>
              <a:t>A ada di database</a:t>
            </a:r>
          </a:p>
          <a:p>
            <a:r>
              <a:rPr lang="id-ID" dirty="0" smtClean="0"/>
              <a:t>X hapus dr stack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890251" y="3367556"/>
            <a:ext cx="7010400" cy="50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Iterasi-4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69691" y="3942742"/>
            <a:ext cx="2197509" cy="867930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 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 baru : X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228736" y="3927994"/>
            <a:ext cx="1799304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Stack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Z Y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99187" y="5019367"/>
            <a:ext cx="3628104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Knowledge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lang="id-ID" sz="1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037006" y="5314335"/>
            <a:ext cx="2698175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subGoal : Y</a:t>
            </a:r>
          </a:p>
          <a:p>
            <a:r>
              <a:rPr lang="id-ID" dirty="0" smtClean="0"/>
              <a:t>X,B &amp; E ada di database</a:t>
            </a:r>
          </a:p>
          <a:p>
            <a:r>
              <a:rPr lang="id-ID" dirty="0" smtClean="0"/>
              <a:t>Y hapus dr stack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68710"/>
            <a:ext cx="7010400" cy="501445"/>
          </a:xfrm>
        </p:spPr>
        <p:txBody>
          <a:bodyPr/>
          <a:lstStyle/>
          <a:p>
            <a:r>
              <a:rPr lang="id-ID" dirty="0" smtClean="0"/>
              <a:t>Iterasi-5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 bwMode="auto">
          <a:xfrm>
            <a:off x="6091084" y="840665"/>
            <a:ext cx="1799304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Stack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Z 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961535" y="1710818"/>
            <a:ext cx="3628104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Knowledge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strike="sngStrike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lang="id-ID" sz="16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091084" y="2153271"/>
            <a:ext cx="2488823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Goal : Z </a:t>
            </a:r>
          </a:p>
          <a:p>
            <a:r>
              <a:rPr lang="id-ID" dirty="0" smtClean="0"/>
              <a:t>Y &amp; D ada di database</a:t>
            </a:r>
          </a:p>
          <a:p>
            <a:r>
              <a:rPr lang="id-ID" dirty="0" smtClean="0"/>
              <a:t>Z hapus dr stack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890251" y="3367556"/>
            <a:ext cx="7010400" cy="50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id-ID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Iterasi-6</a:t>
            </a:r>
            <a:endParaRPr kumimoji="0" lang="id-ID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2069691" y="3942742"/>
            <a:ext cx="2197509" cy="867930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 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 baru : X Y Z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6228736" y="3927994"/>
            <a:ext cx="1799304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Stack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099187" y="5019367"/>
            <a:ext cx="3628104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Knowledge Base :</a:t>
            </a:r>
          </a:p>
          <a:p>
            <a:pPr>
              <a:buNone/>
            </a:pPr>
            <a:r>
              <a:rPr lang="id-ID" sz="1600" strike="sngStrike" dirty="0" smtClean="0"/>
              <a:t>R1 : IF (Y AND D) THEN Z</a:t>
            </a:r>
          </a:p>
          <a:p>
            <a:pPr>
              <a:buNone/>
            </a:pPr>
            <a:r>
              <a:rPr lang="id-ID" sz="1600" strike="sngStrike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lang="id-ID" sz="16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6037006" y="5314335"/>
            <a:ext cx="864339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Goal : 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41872" y="747258"/>
            <a:ext cx="2197509" cy="867930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 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 baru : X Y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752600" y="737419"/>
            <a:ext cx="7010400" cy="5229994"/>
          </a:xfrm>
        </p:spPr>
        <p:txBody>
          <a:bodyPr/>
          <a:lstStyle/>
          <a:p>
            <a:r>
              <a:rPr lang="id-ID" dirty="0" smtClean="0"/>
              <a:t>Tidak ada lagi rule yang bisa dieksekusi</a:t>
            </a:r>
          </a:p>
          <a:p>
            <a:r>
              <a:rPr lang="id-ID" dirty="0" smtClean="0"/>
              <a:t>Iterasi stop</a:t>
            </a:r>
          </a:p>
          <a:p>
            <a:r>
              <a:rPr lang="id-ID" dirty="0" smtClean="0"/>
              <a:t>Menentukan hipotesis : Z bernilai benar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Strategi Penyelesaian Konflik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Jika ada fakta yang dapat memicu lebih dari satu rule, maka ada kemungkinan akan terjadi konflik dalam memori kerja</a:t>
            </a:r>
          </a:p>
          <a:p>
            <a:r>
              <a:rPr lang="id-ID" dirty="0" smtClean="0"/>
              <a:t>Sistem pakar tidak bisa memilih semua  rule sekaligus</a:t>
            </a:r>
          </a:p>
          <a:p>
            <a:r>
              <a:rPr lang="id-ID" dirty="0" smtClean="0"/>
              <a:t>Sistem pakar harus memutuskan untuk memilih salah satu</a:t>
            </a:r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427703"/>
            <a:ext cx="7010400" cy="6150078"/>
          </a:xfrm>
        </p:spPr>
        <p:txBody>
          <a:bodyPr/>
          <a:lstStyle/>
          <a:p>
            <a:r>
              <a:rPr lang="id-ID" dirty="0" smtClean="0"/>
              <a:t>Syarat pemilihan :</a:t>
            </a:r>
          </a:p>
          <a:p>
            <a:pPr lvl="1"/>
            <a:r>
              <a:rPr lang="id-ID" dirty="0" smtClean="0"/>
              <a:t>No Duplication : tidak boleh memicu sebuah rule dua kali menggunakan fakta yang sama agar tidak ada fakta yang ditambahkan ke memori kerja lebih dari dua kali</a:t>
            </a:r>
          </a:p>
          <a:p>
            <a:pPr lvl="1"/>
            <a:r>
              <a:rPr lang="id-ID" dirty="0" smtClean="0"/>
              <a:t>Recency : memilih fakta yang paling baru</a:t>
            </a:r>
          </a:p>
          <a:p>
            <a:pPr lvl="1"/>
            <a:r>
              <a:rPr lang="id-ID" dirty="0" smtClean="0"/>
              <a:t>Specificity : fakta yang lebih spesifik (khusus) harus digunakan dalam memicu rule</a:t>
            </a:r>
          </a:p>
          <a:p>
            <a:pPr lvl="1"/>
            <a:r>
              <a:rPr lang="id-ID" dirty="0" smtClean="0"/>
              <a:t>Operation Priority : Memilih aturan dengan prioritas yang lebih tinggi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Tugas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Pelajari Sistem Pakar tentang :</a:t>
            </a:r>
          </a:p>
          <a:p>
            <a:pPr lvl="1"/>
            <a:r>
              <a:rPr lang="id-ID" dirty="0" smtClean="0"/>
              <a:t>Teori Probabilitas</a:t>
            </a:r>
          </a:p>
          <a:p>
            <a:pPr lvl="1"/>
            <a:r>
              <a:rPr lang="id-ID" dirty="0" smtClean="0"/>
              <a:t>Teorema Bayes</a:t>
            </a:r>
          </a:p>
          <a:p>
            <a:pPr lvl="1"/>
            <a:r>
              <a:rPr lang="id-ID" dirty="0" smtClean="0"/>
              <a:t>Certainty Factor</a:t>
            </a:r>
          </a:p>
          <a:p>
            <a:r>
              <a:rPr lang="id-ID" dirty="0" smtClean="0"/>
              <a:t>Buat slide power point-nya</a:t>
            </a:r>
          </a:p>
          <a:p>
            <a:r>
              <a:rPr lang="id-ID" dirty="0" smtClean="0"/>
              <a:t>Kirim ke email : edie.fti@gmail.com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349" y="2841523"/>
            <a:ext cx="7010400" cy="838200"/>
          </a:xfrm>
        </p:spPr>
        <p:txBody>
          <a:bodyPr/>
          <a:lstStyle/>
          <a:p>
            <a:pPr algn="ctr"/>
            <a:r>
              <a:rPr lang="id-ID" dirty="0" smtClean="0"/>
              <a:t>Terima Kasih</a:t>
            </a:r>
            <a:endParaRPr lang="id-ID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Komponen Sistem Pakar</a:t>
            </a:r>
            <a:endParaRPr lang="id-ID" dirty="0"/>
          </a:p>
        </p:txBody>
      </p:sp>
      <p:pic>
        <p:nvPicPr>
          <p:cNvPr id="4" name="Picture 3" descr="expertsyste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691" y="1281111"/>
            <a:ext cx="6477921" cy="49855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93626" y="3657600"/>
            <a:ext cx="652486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 smtClean="0">
                <a:solidFill>
                  <a:srgbClr val="FF0000"/>
                </a:solidFill>
              </a:rPr>
              <a:t>FACT</a:t>
            </a:r>
            <a:endParaRPr lang="id-ID" sz="1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13290" y="4031226"/>
            <a:ext cx="673582" cy="2646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 smtClean="0">
                <a:solidFill>
                  <a:srgbClr val="FF0000"/>
                </a:solidFill>
              </a:rPr>
              <a:t>RULE</a:t>
            </a:r>
            <a:endParaRPr lang="id-ID" sz="1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2309" y="3048001"/>
            <a:ext cx="1787669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 smtClean="0">
                <a:solidFill>
                  <a:srgbClr val="FF0000"/>
                </a:solidFill>
              </a:rPr>
              <a:t>Forward/Backward</a:t>
            </a:r>
          </a:p>
          <a:p>
            <a:pPr algn="ctr"/>
            <a:r>
              <a:rPr lang="id-ID" sz="1400" b="1" dirty="0" smtClean="0">
                <a:solidFill>
                  <a:srgbClr val="FF0000"/>
                </a:solidFill>
              </a:rPr>
              <a:t>Chaining</a:t>
            </a:r>
            <a:endParaRPr lang="id-ID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RULE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Setiap rule terdiri dari 2 bagian ; IF sebagai evidence (fakta) dan THEN sebagai hipotesis/kesimpulan</a:t>
            </a:r>
          </a:p>
          <a:p>
            <a:r>
              <a:rPr lang="id-ID" dirty="0" smtClean="0"/>
              <a:t>Syntax Rule : IF </a:t>
            </a:r>
            <a:r>
              <a:rPr lang="id-ID" dirty="0" smtClean="0">
                <a:solidFill>
                  <a:srgbClr val="FF0000"/>
                </a:solidFill>
              </a:rPr>
              <a:t>E</a:t>
            </a:r>
            <a:r>
              <a:rPr lang="id-ID" dirty="0" smtClean="0"/>
              <a:t> THEN </a:t>
            </a:r>
            <a:r>
              <a:rPr lang="id-ID" dirty="0" smtClean="0">
                <a:solidFill>
                  <a:srgbClr val="FF0000"/>
                </a:solidFill>
              </a:rPr>
              <a:t>H </a:t>
            </a:r>
          </a:p>
          <a:p>
            <a:r>
              <a:rPr lang="id-ID" dirty="0" smtClean="0"/>
              <a:t>Rule bisa memiliki lebih dari 1 fakta yang dihubungkan oleh AND atau OR, atau kombinasi keduanya</a:t>
            </a:r>
          </a:p>
          <a:p>
            <a:r>
              <a:rPr lang="id-ID" dirty="0" smtClean="0"/>
              <a:t>Hindari penggunaan AND dan OR secara sekaligus dalam 1 rule</a:t>
            </a:r>
          </a:p>
          <a:p>
            <a:r>
              <a:rPr lang="id-ID" dirty="0" smtClean="0"/>
              <a:t>1 fakta juga bisa mempunya hipotesis lebih dari satu</a:t>
            </a: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/>
              <a:t>Teknik Inferensi : Forward Chaining</a:t>
            </a: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d-ID" sz="2300" dirty="0" smtClean="0"/>
              <a:t>Teknik pencarian yang dimulai dengan fakta yang diketahui kemudian mencocokkan fakta-fakta tersebut dengan bagian IF dari rule IF-THEN.</a:t>
            </a:r>
          </a:p>
          <a:p>
            <a:pPr algn="just"/>
            <a:r>
              <a:rPr lang="id-ID" sz="2300" dirty="0" smtClean="0"/>
              <a:t>Bila ada fakta yang cocok dengan bagian IF, maka rule tersebut dieksekusi dan sebuah fakta baru (bagian THEN) ditambahkan dalam database.</a:t>
            </a:r>
          </a:p>
          <a:p>
            <a:pPr algn="just"/>
            <a:r>
              <a:rPr lang="id-ID" sz="2300" dirty="0" smtClean="0"/>
              <a:t>Dimulai dari rule teratas dan setiap rule hanya boleh dieksekusi sekali saja</a:t>
            </a:r>
          </a:p>
          <a:p>
            <a:pPr algn="just"/>
            <a:r>
              <a:rPr lang="id-ID" sz="2300" dirty="0" smtClean="0"/>
              <a:t>Berhenti bila tidak ada lagi rule yang dapat dieksekusi</a:t>
            </a:r>
          </a:p>
          <a:p>
            <a:pPr algn="just"/>
            <a:r>
              <a:rPr lang="id-ID" sz="2300" dirty="0" smtClean="0"/>
              <a:t>Menggunakan metode DFS,BFS atau Best First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Contoh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R1 : IF (Y AND D) THEN Z</a:t>
            </a:r>
          </a:p>
          <a:p>
            <a:pPr>
              <a:buNone/>
            </a:pPr>
            <a:r>
              <a:rPr lang="id-ID" dirty="0" smtClean="0"/>
              <a:t>R2 : IF (X AND B AND E) THEN Y</a:t>
            </a:r>
          </a:p>
          <a:p>
            <a:pPr>
              <a:buNone/>
            </a:pPr>
            <a:r>
              <a:rPr lang="id-ID" dirty="0" smtClean="0"/>
              <a:t>R3 : IF A THEN X</a:t>
            </a:r>
          </a:p>
          <a:p>
            <a:pPr>
              <a:buNone/>
            </a:pPr>
            <a:r>
              <a:rPr lang="id-ID" dirty="0" smtClean="0"/>
              <a:t>R4 : IF C THEN L</a:t>
            </a:r>
          </a:p>
          <a:p>
            <a:pPr>
              <a:buNone/>
            </a:pPr>
            <a:r>
              <a:rPr lang="id-ID" dirty="0" smtClean="0"/>
              <a:t>R5 : IF (L AND M) THEN N</a:t>
            </a:r>
          </a:p>
          <a:p>
            <a:pPr>
              <a:buNone/>
            </a:pPr>
            <a:r>
              <a:rPr lang="id-ID" dirty="0" smtClean="0"/>
              <a:t>Fakta : A,B,C,D,E bernilai benar</a:t>
            </a:r>
          </a:p>
          <a:p>
            <a:pPr>
              <a:buNone/>
            </a:pPr>
            <a:r>
              <a:rPr lang="id-ID" dirty="0" smtClean="0"/>
              <a:t>Goal : Z bernilai benar atau salah ?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98207"/>
            <a:ext cx="7010400" cy="530942"/>
          </a:xfrm>
        </p:spPr>
        <p:txBody>
          <a:bodyPr/>
          <a:lstStyle/>
          <a:p>
            <a:r>
              <a:rPr lang="id-ID" dirty="0" smtClean="0"/>
              <a:t>Iterasi-1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799303" y="1179871"/>
            <a:ext cx="1710813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6371303" y="943897"/>
            <a:ext cx="1991033" cy="1144929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baru :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baseline="0" dirty="0" smtClean="0"/>
              <a:t>X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548580" y="2330245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270090" y="2349910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Elbow Connector 9"/>
          <p:cNvCxnSpPr/>
          <p:nvPr/>
        </p:nvCxnSpPr>
        <p:spPr bwMode="auto">
          <a:xfrm flipV="1">
            <a:off x="3421626" y="1858297"/>
            <a:ext cx="3082413" cy="1342103"/>
          </a:xfrm>
          <a:prstGeom prst="bentConnector3">
            <a:avLst>
              <a:gd name="adj1" fmla="val 50000"/>
            </a:avLst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hape 11"/>
          <p:cNvCxnSpPr/>
          <p:nvPr/>
        </p:nvCxnSpPr>
        <p:spPr bwMode="auto">
          <a:xfrm rot="5400000">
            <a:off x="803788" y="2175387"/>
            <a:ext cx="1696064" cy="501445"/>
          </a:xfrm>
          <a:prstGeom prst="bentConnector3">
            <a:avLst>
              <a:gd name="adj1" fmla="val 25652"/>
            </a:avLst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Rectangle 14"/>
          <p:cNvSpPr/>
          <p:nvPr/>
        </p:nvSpPr>
        <p:spPr bwMode="auto">
          <a:xfrm>
            <a:off x="2128684" y="4163961"/>
            <a:ext cx="1710813" cy="590931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6066503" y="3927988"/>
            <a:ext cx="1991033" cy="1144929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baru :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baseline="0" dirty="0" smtClean="0"/>
              <a:t>X L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804219" y="5122607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u="sng" dirty="0" smtClean="0"/>
              <a:t>R3 : IF A THEN X</a:t>
            </a:r>
          </a:p>
          <a:p>
            <a:pPr>
              <a:buNone/>
            </a:pPr>
            <a:r>
              <a:rPr lang="id-ID" sz="1600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392993" y="5098026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strike="sngStrike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Elbow Connector 19"/>
          <p:cNvCxnSpPr/>
          <p:nvPr/>
        </p:nvCxnSpPr>
        <p:spPr bwMode="auto">
          <a:xfrm flipV="1">
            <a:off x="3716594" y="4852219"/>
            <a:ext cx="2330245" cy="1415846"/>
          </a:xfrm>
          <a:prstGeom prst="bentConnector3">
            <a:avLst>
              <a:gd name="adj1" fmla="val 58861"/>
            </a:avLst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Shape 21"/>
          <p:cNvCxnSpPr/>
          <p:nvPr/>
        </p:nvCxnSpPr>
        <p:spPr bwMode="auto">
          <a:xfrm rot="5400000">
            <a:off x="1393725" y="4962833"/>
            <a:ext cx="1725561" cy="943895"/>
          </a:xfrm>
          <a:prstGeom prst="bentConnector3">
            <a:avLst>
              <a:gd name="adj1" fmla="val 20085"/>
            </a:avLst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398207"/>
            <a:ext cx="7010400" cy="530942"/>
          </a:xfrm>
        </p:spPr>
        <p:txBody>
          <a:bodyPr/>
          <a:lstStyle/>
          <a:p>
            <a:r>
              <a:rPr lang="id-ID" dirty="0" smtClean="0"/>
              <a:t>Iterasi-2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371303" y="943897"/>
            <a:ext cx="1991033" cy="1144929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baru :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baseline="0" dirty="0" smtClean="0"/>
              <a:t>X L Y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1548580" y="2330245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strike="sngStrike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270090" y="2349910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strike="sngStrike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strike="sngStrike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Elbow Connector 9"/>
          <p:cNvCxnSpPr/>
          <p:nvPr/>
        </p:nvCxnSpPr>
        <p:spPr bwMode="auto">
          <a:xfrm flipV="1">
            <a:off x="4719484" y="1873045"/>
            <a:ext cx="1622322" cy="1106129"/>
          </a:xfrm>
          <a:prstGeom prst="bentConnector3">
            <a:avLst>
              <a:gd name="adj1" fmla="val 29091"/>
            </a:avLst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Shape 11"/>
          <p:cNvCxnSpPr/>
          <p:nvPr/>
        </p:nvCxnSpPr>
        <p:spPr bwMode="auto">
          <a:xfrm rot="10800000" flipV="1">
            <a:off x="1401097" y="1475336"/>
            <a:ext cx="398206" cy="1798805"/>
          </a:xfrm>
          <a:prstGeom prst="bentConnector2">
            <a:avLst/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6066503" y="3927988"/>
            <a:ext cx="1991033" cy="1144929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baru :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baseline="0" dirty="0" smtClean="0"/>
              <a:t>X L Y Z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1804219" y="5122607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dirty="0" smtClean="0"/>
              <a:t>R1 : IF (Y AND D) THEN Z</a:t>
            </a:r>
          </a:p>
          <a:p>
            <a:pPr>
              <a:buNone/>
            </a:pPr>
            <a:r>
              <a:rPr lang="id-ID" sz="1600" strike="sngStrike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strike="sngStrike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5392993" y="5098026"/>
            <a:ext cx="3451123" cy="1545038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Knowledge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Base :</a:t>
            </a:r>
          </a:p>
          <a:p>
            <a:pPr>
              <a:buNone/>
            </a:pPr>
            <a:r>
              <a:rPr lang="id-ID" sz="1600" strike="sngStrike" dirty="0" smtClean="0"/>
              <a:t>R1 : IF (Y AND D) THEN Z</a:t>
            </a:r>
          </a:p>
          <a:p>
            <a:pPr>
              <a:buNone/>
            </a:pPr>
            <a:r>
              <a:rPr lang="id-ID" sz="1600" strike="sngStrike" dirty="0" smtClean="0"/>
              <a:t>R2 : IF (X AND B AND E) THEN Y</a:t>
            </a:r>
          </a:p>
          <a:p>
            <a:pPr>
              <a:buNone/>
            </a:pPr>
            <a:r>
              <a:rPr lang="id-ID" sz="1600" strike="sngStrike" dirty="0" smtClean="0"/>
              <a:t>R3 : IF A THEN X</a:t>
            </a:r>
          </a:p>
          <a:p>
            <a:pPr>
              <a:buNone/>
            </a:pPr>
            <a:r>
              <a:rPr lang="id-ID" sz="1600" strike="sngStrike" dirty="0" smtClean="0"/>
              <a:t>R4 : IF C THEN L</a:t>
            </a:r>
          </a:p>
          <a:p>
            <a:pPr>
              <a:buNone/>
            </a:pPr>
            <a:r>
              <a:rPr lang="id-ID" sz="1600" dirty="0" smtClean="0"/>
              <a:t>R5 : IF (L AND M) THEN </a:t>
            </a:r>
            <a:r>
              <a:rPr lang="id-ID" sz="1600" dirty="0" smtClean="0"/>
              <a:t>N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Elbow Connector 19"/>
          <p:cNvCxnSpPr/>
          <p:nvPr/>
        </p:nvCxnSpPr>
        <p:spPr bwMode="auto">
          <a:xfrm flipV="1">
            <a:off x="4336026" y="4852219"/>
            <a:ext cx="1710813" cy="693175"/>
          </a:xfrm>
          <a:prstGeom prst="bentConnector3">
            <a:avLst>
              <a:gd name="adj1" fmla="val 50000"/>
            </a:avLst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Rectangle 18"/>
          <p:cNvSpPr/>
          <p:nvPr/>
        </p:nvSpPr>
        <p:spPr bwMode="auto">
          <a:xfrm>
            <a:off x="1818968" y="1022555"/>
            <a:ext cx="1991033" cy="1144929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baru :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baseline="0" dirty="0" smtClean="0"/>
              <a:t>X L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2172928" y="3913238"/>
            <a:ext cx="1991033" cy="1144929"/>
          </a:xfrm>
          <a:prstGeom prst="rect">
            <a:avLst/>
          </a:prstGeom>
          <a:solidFill>
            <a:srgbClr val="C0C0C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Database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dirty="0" smtClean="0"/>
              <a:t>A B C D E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Fakta</a:t>
            </a:r>
            <a:r>
              <a:rPr kumimoji="0" lang="id-ID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baru :</a:t>
            </a:r>
          </a:p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baseline="0" dirty="0" smtClean="0"/>
              <a:t>X L Y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8" name="Elbow Connector 27"/>
          <p:cNvCxnSpPr/>
          <p:nvPr/>
        </p:nvCxnSpPr>
        <p:spPr bwMode="auto">
          <a:xfrm rot="10800000" flipV="1">
            <a:off x="1784556" y="4866971"/>
            <a:ext cx="973392" cy="678422"/>
          </a:xfrm>
          <a:prstGeom prst="bentConnector3">
            <a:avLst>
              <a:gd name="adj1" fmla="val 104546"/>
            </a:avLst>
          </a:prstGeom>
          <a:solidFill>
            <a:srgbClr val="C0C0C0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737419"/>
            <a:ext cx="7010400" cy="5229994"/>
          </a:xfrm>
        </p:spPr>
        <p:txBody>
          <a:bodyPr/>
          <a:lstStyle/>
          <a:p>
            <a:r>
              <a:rPr lang="id-ID" dirty="0" smtClean="0"/>
              <a:t>Tidak ada lagi rule yang bisa dieksekusi</a:t>
            </a:r>
          </a:p>
          <a:p>
            <a:r>
              <a:rPr lang="id-ID" dirty="0" smtClean="0"/>
              <a:t>Iterasi stop</a:t>
            </a:r>
          </a:p>
          <a:p>
            <a:r>
              <a:rPr lang="id-ID" dirty="0" smtClean="0"/>
              <a:t>Menentukan hipotesis : Z bernilai benar</a:t>
            </a:r>
            <a:endParaRPr lang="id-ID" dirty="0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Kerjakan Rule berikut :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(bukan hari minggu) AND (Andi sehat) THEN (Andi kuliah)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(Andi Kuliah) THEN (Siti kuliah)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(bukan hari minggu) AND (Andi sakit) THEN (Andi di rumah sakit)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(bukan hari minggu) THEN (Mahasiswa UII kuliah)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(Andi di rumah sakit) AND (Mahasiswa UII kuliah) THEN (Siti Kuliah)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(Mahasiswa UII kuliah) AND (Andi sakit) THEN (Siti tidak kuliah)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(Andi Kuliah) AND (Siti tidak kuliah) THEN (Siti sakit)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(bukan hari minggu) AND (Siti sakit) THEN (Kuliah tidak libur)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(Mahasiswa UII kuliah) THEN (Kuliah tidak libur)</a:t>
            </a:r>
          </a:p>
          <a:p>
            <a:pPr marL="457200" indent="-457200">
              <a:buFont typeface="+mj-lt"/>
              <a:buAutoNum type="arabicPeriod"/>
            </a:pPr>
            <a:r>
              <a:rPr lang="id-ID" sz="1600" dirty="0" smtClean="0"/>
              <a:t>IF (kuliah tidak libur) THEN (Andi belajar di kampus UII)</a:t>
            </a:r>
          </a:p>
          <a:p>
            <a:pPr marL="457200" indent="-457200">
              <a:buNone/>
            </a:pPr>
            <a:endParaRPr lang="id-ID" sz="1600" dirty="0" smtClean="0"/>
          </a:p>
          <a:p>
            <a:pPr marL="457200" indent="-457200">
              <a:buNone/>
            </a:pPr>
            <a:r>
              <a:rPr lang="id-ID" sz="1600" dirty="0" smtClean="0"/>
              <a:t>Fakta : Hari Senin, Andi Kuliah</a:t>
            </a:r>
          </a:p>
          <a:p>
            <a:pPr marL="457200" indent="-457200">
              <a:buNone/>
            </a:pPr>
            <a:r>
              <a:rPr lang="id-ID" sz="1600" dirty="0" smtClean="0"/>
              <a:t>Goal : (Andi belajar di kampus UII) dan (Siti tidak kuliah) bernilai benar ?</a:t>
            </a:r>
            <a:endParaRPr lang="id-ID" sz="16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assroom expectations">
  <a:themeElements>
    <a:clrScheme name="1844_Classroom Expectations_Copyedited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844_Classroom Expectations_Copyedited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285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844_Classroom Expectations_Copyedite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844_Classroom Expectations_Copyedite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844_Classroom Expectations_Copyedited 1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Classroom expectations</Template>
  <TotalTime>315</TotalTime>
  <Words>1563</Words>
  <Application>Microsoft Office PowerPoint</Application>
  <PresentationFormat>On-screen Show (4:3)</PresentationFormat>
  <Paragraphs>241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Classroom expectations</vt:lpstr>
      <vt:lpstr>EXPERT SYSTEM (Sistem Pakar)</vt:lpstr>
      <vt:lpstr>Komponen Sistem Pakar</vt:lpstr>
      <vt:lpstr>RULE</vt:lpstr>
      <vt:lpstr>Teknik Inferensi : Forward Chaining</vt:lpstr>
      <vt:lpstr>Contoh </vt:lpstr>
      <vt:lpstr>Slide 6</vt:lpstr>
      <vt:lpstr>Slide 7</vt:lpstr>
      <vt:lpstr>Slide 8</vt:lpstr>
      <vt:lpstr>Kerjakan Rule berikut :</vt:lpstr>
      <vt:lpstr>Teknik Inferensi : Backward Chaining</vt:lpstr>
      <vt:lpstr>Contoh</vt:lpstr>
      <vt:lpstr>Slide 12</vt:lpstr>
      <vt:lpstr>Slide 13</vt:lpstr>
      <vt:lpstr>Slide 14</vt:lpstr>
      <vt:lpstr>Slide 15</vt:lpstr>
      <vt:lpstr>Strategi Penyelesaian Konflik</vt:lpstr>
      <vt:lpstr>Slide 17</vt:lpstr>
      <vt:lpstr>Tugas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REPRESENTASI PENGETAHUAN</dc:title>
  <dc:creator>Ace</dc:creator>
  <cp:lastModifiedBy>Ace</cp:lastModifiedBy>
  <cp:revision>33</cp:revision>
  <dcterms:created xsi:type="dcterms:W3CDTF">2012-04-27T13:36:11Z</dcterms:created>
  <dcterms:modified xsi:type="dcterms:W3CDTF">2012-05-26T02:34:55Z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TC011589511033</vt:lpwstr>
  </property>
</Properties>
</file>