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8"/>
  </p:notesMasterIdLst>
  <p:handoutMasterIdLst>
    <p:handoutMasterId r:id="rId19"/>
  </p:handoutMasterIdLst>
  <p:sldIdLst>
    <p:sldId id="26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4707" autoAdjust="0"/>
  </p:normalViewPr>
  <p:slideViewPr>
    <p:cSldViewPr>
      <p:cViewPr varScale="1">
        <p:scale>
          <a:sx n="84" d="100"/>
          <a:sy n="84" d="100"/>
        </p:scale>
        <p:origin x="-1068" y="-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26A64C1A-0736-4751-B334-6A891C7F99FC}" type="datetimeFigureOut">
              <a:rPr lang="en-US" smtClean="0"/>
              <a:t>10/16/2010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FD9910C7-0F7C-446E-9DAD-378960B1D99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71C680D3-C666-4D53-897F-6D22E8FED4C8}" type="datetimeFigureOut">
              <a:rPr lang="en-US" smtClean="0"/>
              <a:pPr/>
              <a:t>10/16/2010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24" tIns="46662" rIns="93324" bIns="4666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91198C37-FF8F-4625-90E3-C02C9476AB9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81984E-1C33-493F-8BD1-9CBB9AA4A5CF}" type="datetimeFigureOut">
              <a:rPr lang="en-US" smtClean="0"/>
              <a:pPr/>
              <a:t>10/16/2010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F3D243-F5C4-467D-B95B-A9B1F8F0BC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81984E-1C33-493F-8BD1-9CBB9AA4A5CF}" type="datetimeFigureOut">
              <a:rPr lang="en-US" smtClean="0"/>
              <a:pPr/>
              <a:t>10/16/2010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F3D243-F5C4-467D-B95B-A9B1F8F0BC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81984E-1C33-493F-8BD1-9CBB9AA4A5CF}" type="datetimeFigureOut">
              <a:rPr lang="en-US" smtClean="0"/>
              <a:pPr/>
              <a:t>10/16/2010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F3D243-F5C4-467D-B95B-A9B1F8F0BC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81984E-1C33-493F-8BD1-9CBB9AA4A5CF}" type="datetimeFigureOut">
              <a:rPr lang="en-US" smtClean="0"/>
              <a:pPr/>
              <a:t>10/16/2010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F3D243-F5C4-467D-B95B-A9B1F8F0BC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81984E-1C33-493F-8BD1-9CBB9AA4A5CF}" type="datetimeFigureOut">
              <a:rPr lang="en-US" smtClean="0"/>
              <a:pPr/>
              <a:t>10/16/2010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F3D243-F5C4-467D-B95B-A9B1F8F0BC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81984E-1C33-493F-8BD1-9CBB9AA4A5CF}" type="datetimeFigureOut">
              <a:rPr lang="en-US" smtClean="0"/>
              <a:pPr/>
              <a:t>10/16/2010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F3D243-F5C4-467D-B95B-A9B1F8F0BC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81984E-1C33-493F-8BD1-9CBB9AA4A5CF}" type="datetimeFigureOut">
              <a:rPr lang="en-US" smtClean="0"/>
              <a:pPr/>
              <a:t>10/16/2010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F3D243-F5C4-467D-B95B-A9B1F8F0BC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81984E-1C33-493F-8BD1-9CBB9AA4A5CF}" type="datetimeFigureOut">
              <a:rPr lang="en-US" smtClean="0"/>
              <a:pPr/>
              <a:t>10/16/2010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F3D243-F5C4-467D-B95B-A9B1F8F0BC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81984E-1C33-493F-8BD1-9CBB9AA4A5CF}" type="datetimeFigureOut">
              <a:rPr lang="en-US" smtClean="0"/>
              <a:pPr/>
              <a:t>10/16/2010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F3D243-F5C4-467D-B95B-A9B1F8F0BC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81984E-1C33-493F-8BD1-9CBB9AA4A5CF}" type="datetimeFigureOut">
              <a:rPr lang="en-US" smtClean="0"/>
              <a:pPr/>
              <a:t>10/16/2010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F3D243-F5C4-467D-B95B-A9B1F8F0BC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81984E-1C33-493F-8BD1-9CBB9AA4A5CF}" type="datetimeFigureOut">
              <a:rPr lang="en-US" smtClean="0"/>
              <a:pPr/>
              <a:t>10/16/2010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F3D243-F5C4-467D-B95B-A9B1F8F0BC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281984E-1C33-493F-8BD1-9CBB9AA4A5CF}" type="datetimeFigureOut">
              <a:rPr lang="en-US" smtClean="0"/>
              <a:pPr/>
              <a:t>10/16/2010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DF3D243-F5C4-467D-B95B-A9B1F8F0BC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285852" y="1857364"/>
            <a:ext cx="7499350" cy="4800600"/>
          </a:xfrm>
        </p:spPr>
        <p:txBody>
          <a:bodyPr/>
          <a:lstStyle/>
          <a:p>
            <a:pPr lvl="0">
              <a:buNone/>
            </a:pPr>
            <a:endParaRPr lang="en-US" b="1" dirty="0" smtClean="0">
              <a:latin typeface="Times New Roman" pitchFamily="18" charset="0"/>
            </a:endParaRPr>
          </a:p>
          <a:p>
            <a:pPr marL="0" lvl="0" indent="0" algn="ctr" eaLnBrk="0" fontAlgn="base" hangingPunct="0"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en-US" sz="4800" b="1" dirty="0" smtClean="0">
                <a:latin typeface="Times New Roman" pitchFamily="18" charset="0"/>
              </a:rPr>
              <a:t>REKAYASA KUALITAS</a:t>
            </a:r>
          </a:p>
          <a:p>
            <a:pPr marL="0" lvl="0" indent="0" algn="ctr" eaLnBrk="0" fontAlgn="base" hangingPunct="0"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en-US" sz="1800" b="1" dirty="0" smtClean="0">
                <a:latin typeface="Times New Roman" pitchFamily="18" charset="0"/>
              </a:rPr>
              <a:t>( PERTEMUAN KE 10)</a:t>
            </a:r>
            <a:endParaRPr lang="id-ID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728" y="857232"/>
            <a:ext cx="7498080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1800" dirty="0" err="1" smtClean="0"/>
              <a:t>Persamaan</a:t>
            </a:r>
            <a:r>
              <a:rPr lang="en-US" sz="1800" dirty="0" smtClean="0"/>
              <a:t> </a:t>
            </a:r>
            <a:r>
              <a:rPr lang="en-US" sz="1800" dirty="0" err="1" smtClean="0"/>
              <a:t>berikut</a:t>
            </a:r>
            <a:r>
              <a:rPr lang="en-US" sz="1800" dirty="0" smtClean="0"/>
              <a:t> </a:t>
            </a:r>
            <a:r>
              <a:rPr lang="en-US" sz="1800" dirty="0" err="1" smtClean="0"/>
              <a:t>menyatakan</a:t>
            </a:r>
            <a:r>
              <a:rPr lang="en-US" sz="1800" dirty="0" smtClean="0"/>
              <a:t> </a:t>
            </a:r>
            <a:r>
              <a:rPr lang="en-US" sz="1800" dirty="0" err="1" smtClean="0"/>
              <a:t>variasi</a:t>
            </a:r>
            <a:r>
              <a:rPr lang="en-US" sz="1800" dirty="0" smtClean="0"/>
              <a:t> </a:t>
            </a:r>
            <a:r>
              <a:rPr lang="en-US" sz="1800" dirty="0" err="1" smtClean="0"/>
              <a:t>faktor</a:t>
            </a:r>
            <a:r>
              <a:rPr lang="en-US" sz="1800" dirty="0" smtClean="0"/>
              <a:t> A</a:t>
            </a:r>
          </a:p>
          <a:p>
            <a:pPr>
              <a:buNone/>
            </a:pPr>
            <a:r>
              <a:rPr lang="en-US" sz="1800" dirty="0" smtClean="0"/>
              <a:t>MS</a:t>
            </a:r>
            <a:r>
              <a:rPr lang="en-US" sz="1000" dirty="0" smtClean="0"/>
              <a:t>A</a:t>
            </a:r>
            <a:r>
              <a:rPr lang="en-US" sz="1800" dirty="0" smtClean="0"/>
              <a:t> = MS’ </a:t>
            </a:r>
            <a:r>
              <a:rPr lang="en-US" sz="1000" dirty="0" smtClean="0"/>
              <a:t>A</a:t>
            </a:r>
            <a:r>
              <a:rPr lang="en-US" sz="1800" dirty="0" smtClean="0"/>
              <a:t> + </a:t>
            </a:r>
            <a:r>
              <a:rPr lang="en-US" sz="1800" dirty="0" err="1" smtClean="0"/>
              <a:t>MSe</a:t>
            </a:r>
            <a:endParaRPr lang="en-US" sz="1800" dirty="0" smtClean="0"/>
          </a:p>
          <a:p>
            <a:pPr>
              <a:buNone/>
            </a:pPr>
            <a:r>
              <a:rPr lang="en-US" sz="1800" dirty="0" smtClean="0"/>
              <a:t>MS’ </a:t>
            </a:r>
            <a:r>
              <a:rPr lang="en-US" sz="1000" dirty="0" smtClean="0"/>
              <a:t>A </a:t>
            </a:r>
            <a:r>
              <a:rPr lang="en-US" sz="1800" dirty="0" smtClean="0"/>
              <a:t>= MS</a:t>
            </a:r>
            <a:r>
              <a:rPr lang="en-US" sz="1000" dirty="0" smtClean="0"/>
              <a:t>A</a:t>
            </a:r>
            <a:r>
              <a:rPr lang="en-US" sz="1800" dirty="0" smtClean="0"/>
              <a:t> – </a:t>
            </a:r>
            <a:r>
              <a:rPr lang="en-US" sz="1800" dirty="0" err="1" smtClean="0"/>
              <a:t>MSe</a:t>
            </a:r>
            <a:endParaRPr lang="en-US" sz="1800" dirty="0" smtClean="0"/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r>
              <a:rPr lang="en-US" sz="1800" dirty="0" smtClean="0"/>
              <a:t>                          </a:t>
            </a:r>
          </a:p>
          <a:p>
            <a:pPr>
              <a:buNone/>
            </a:pPr>
            <a:r>
              <a:rPr lang="en-US" sz="1800" dirty="0" err="1" smtClean="0"/>
              <a:t>Sehingga</a:t>
            </a:r>
            <a:r>
              <a:rPr lang="en-US" sz="1800" dirty="0" smtClean="0"/>
              <a:t> </a:t>
            </a:r>
            <a:r>
              <a:rPr lang="en-US" sz="1800" dirty="0" err="1" smtClean="0"/>
              <a:t>persen</a:t>
            </a:r>
            <a:r>
              <a:rPr lang="en-US" sz="1800" dirty="0" smtClean="0"/>
              <a:t> </a:t>
            </a:r>
            <a:r>
              <a:rPr lang="en-US" sz="1800" dirty="0" err="1" smtClean="0"/>
              <a:t>kontribusi</a:t>
            </a:r>
            <a:r>
              <a:rPr lang="en-US" sz="1800" dirty="0" smtClean="0"/>
              <a:t> </a:t>
            </a:r>
            <a:r>
              <a:rPr lang="en-US" sz="1800" dirty="0" err="1" smtClean="0"/>
              <a:t>terhadap</a:t>
            </a:r>
            <a:r>
              <a:rPr lang="en-US" sz="1800" dirty="0" smtClean="0"/>
              <a:t> </a:t>
            </a:r>
            <a:r>
              <a:rPr lang="en-US" sz="1800" dirty="0" err="1" smtClean="0"/>
              <a:t>variasi</a:t>
            </a:r>
            <a:r>
              <a:rPr lang="en-US" sz="1800" dirty="0" smtClean="0"/>
              <a:t> total </a:t>
            </a:r>
            <a:r>
              <a:rPr lang="en-US" sz="1800" dirty="0" err="1" smtClean="0"/>
              <a:t>adalah</a:t>
            </a:r>
            <a:r>
              <a:rPr lang="en-US" sz="1800" dirty="0" smtClean="0"/>
              <a:t> :</a:t>
            </a:r>
          </a:p>
          <a:p>
            <a:pPr>
              <a:buNone/>
            </a:pPr>
            <a:r>
              <a:rPr lang="en-US" sz="1800" dirty="0" smtClean="0"/>
              <a:t>                         P</a:t>
            </a:r>
            <a:r>
              <a:rPr lang="en-US" sz="1000" dirty="0" smtClean="0"/>
              <a:t>A</a:t>
            </a:r>
            <a:r>
              <a:rPr lang="en-US" sz="1800" dirty="0" smtClean="0"/>
              <a:t> = SS</a:t>
            </a:r>
            <a:r>
              <a:rPr lang="en-US" sz="1000" dirty="0" smtClean="0"/>
              <a:t>A</a:t>
            </a:r>
            <a:r>
              <a:rPr lang="en-US" sz="1800" dirty="0" smtClean="0"/>
              <a:t>’/SS</a:t>
            </a:r>
            <a:r>
              <a:rPr lang="en-US" sz="1000" dirty="0" smtClean="0"/>
              <a:t>T </a:t>
            </a:r>
            <a:r>
              <a:rPr lang="en-US" sz="1800" dirty="0" smtClean="0"/>
              <a:t>x 100 %</a:t>
            </a:r>
          </a:p>
          <a:p>
            <a:pPr>
              <a:buNone/>
            </a:pPr>
            <a:r>
              <a:rPr lang="en-US" sz="1800" dirty="0" smtClean="0"/>
              <a:t>                         P</a:t>
            </a:r>
            <a:r>
              <a:rPr lang="en-US" sz="1000" dirty="0" smtClean="0"/>
              <a:t>B  </a:t>
            </a:r>
            <a:r>
              <a:rPr lang="en-US" sz="1800" dirty="0" smtClean="0"/>
              <a:t>= SS</a:t>
            </a:r>
            <a:r>
              <a:rPr lang="en-US" sz="1000" dirty="0" smtClean="0"/>
              <a:t>B</a:t>
            </a:r>
            <a:r>
              <a:rPr lang="en-US" sz="1800" dirty="0" smtClean="0"/>
              <a:t>’/SS</a:t>
            </a:r>
            <a:r>
              <a:rPr lang="en-US" sz="1000" dirty="0" smtClean="0"/>
              <a:t>T</a:t>
            </a:r>
            <a:r>
              <a:rPr lang="en-US" sz="1800" dirty="0" smtClean="0"/>
              <a:t> x 100 %</a:t>
            </a:r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r>
              <a:rPr lang="en-US" sz="1800" b="1" dirty="0" smtClean="0">
                <a:solidFill>
                  <a:srgbClr val="002060"/>
                </a:solidFill>
              </a:rPr>
              <a:t>TUGAS : LAKUKAN UJI ANOVA DARI TUGAS SEBELUMNYA</a:t>
            </a:r>
            <a:endParaRPr lang="en-US" sz="1800" b="1" dirty="0">
              <a:solidFill>
                <a:srgbClr val="002060"/>
              </a:solidFill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0430" y="2000240"/>
            <a:ext cx="1238250" cy="390525"/>
          </a:xfrm>
          <a:prstGeom prst="rect">
            <a:avLst/>
          </a:prstGeom>
          <a:noFill/>
        </p:spPr>
      </p:pic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0430" y="2714620"/>
            <a:ext cx="1533525" cy="180975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dirty="0" smtClean="0"/>
              <a:t/>
            </a:r>
            <a:br>
              <a:rPr lang="id-ID" dirty="0" smtClean="0"/>
            </a:br>
            <a:r>
              <a:rPr lang="id-ID" b="1" dirty="0" smtClean="0"/>
              <a:t> </a:t>
            </a:r>
            <a:r>
              <a:rPr lang="en-US" sz="2700" b="1" dirty="0" smtClean="0"/>
              <a:t>UJI PREDIKSI</a:t>
            </a:r>
            <a:r>
              <a:rPr lang="id-ID" dirty="0" smtClean="0"/>
              <a:t/>
            </a:r>
            <a:br>
              <a:rPr lang="id-ID" dirty="0" smtClean="0"/>
            </a:b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kehidupan</a:t>
            </a:r>
            <a:r>
              <a:rPr lang="en-US" dirty="0" smtClean="0"/>
              <a:t> </a:t>
            </a:r>
            <a:r>
              <a:rPr lang="en-US" dirty="0" err="1" smtClean="0"/>
              <a:t>sehari</a:t>
            </a:r>
            <a:r>
              <a:rPr lang="en-US" dirty="0" smtClean="0"/>
              <a:t> – </a:t>
            </a:r>
            <a:r>
              <a:rPr lang="en-US" dirty="0" err="1" smtClean="0"/>
              <a:t>hari</a:t>
            </a:r>
            <a:r>
              <a:rPr lang="en-US" dirty="0" smtClean="0"/>
              <a:t> , </a:t>
            </a:r>
            <a:r>
              <a:rPr lang="en-US" dirty="0" err="1" smtClean="0"/>
              <a:t>sering</a:t>
            </a:r>
            <a:r>
              <a:rPr lang="en-US" dirty="0" smtClean="0"/>
              <a:t> </a:t>
            </a:r>
            <a:r>
              <a:rPr lang="en-US" dirty="0" err="1" smtClean="0"/>
              <a:t>dilihat</a:t>
            </a:r>
            <a:r>
              <a:rPr lang="en-US" dirty="0" smtClean="0"/>
              <a:t> </a:t>
            </a:r>
            <a:r>
              <a:rPr lang="en-US" dirty="0" err="1" smtClean="0"/>
              <a:t>suatu</a:t>
            </a:r>
            <a:r>
              <a:rPr lang="en-US" dirty="0" smtClean="0"/>
              <a:t> </a:t>
            </a:r>
            <a:r>
              <a:rPr lang="en-US" dirty="0" err="1" smtClean="0"/>
              <a:t>peristiwa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keadaan</a:t>
            </a:r>
            <a:r>
              <a:rPr lang="en-US" dirty="0" smtClean="0"/>
              <a:t> yang </a:t>
            </a:r>
            <a:r>
              <a:rPr lang="en-US" dirty="0" err="1" smtClean="0"/>
              <a:t>terjadi</a:t>
            </a:r>
            <a:r>
              <a:rPr lang="en-US" dirty="0" smtClean="0"/>
              <a:t> </a:t>
            </a:r>
            <a:r>
              <a:rPr lang="en-US" dirty="0" err="1" smtClean="0"/>
              <a:t>akibat</a:t>
            </a:r>
            <a:r>
              <a:rPr lang="en-US" dirty="0" smtClean="0"/>
              <a:t> </a:t>
            </a:r>
            <a:r>
              <a:rPr lang="en-US" dirty="0" err="1" smtClean="0"/>
              <a:t>peristiwa</a:t>
            </a:r>
            <a:r>
              <a:rPr lang="en-US" dirty="0" smtClean="0"/>
              <a:t> yang lain.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mengetahui</a:t>
            </a:r>
            <a:r>
              <a:rPr lang="en-US" dirty="0" smtClean="0"/>
              <a:t> </a:t>
            </a:r>
            <a:r>
              <a:rPr lang="en-US" dirty="0" err="1" smtClean="0"/>
              <a:t>hubungan</a:t>
            </a:r>
            <a:r>
              <a:rPr lang="en-US" dirty="0" smtClean="0"/>
              <a:t> </a:t>
            </a:r>
            <a:r>
              <a:rPr lang="en-US" dirty="0" err="1" smtClean="0"/>
              <a:t>antara</a:t>
            </a:r>
            <a:r>
              <a:rPr lang="en-US" dirty="0" smtClean="0"/>
              <a:t> </a:t>
            </a:r>
            <a:r>
              <a:rPr lang="en-US" dirty="0" err="1" smtClean="0"/>
              <a:t>kejadian</a:t>
            </a:r>
            <a:r>
              <a:rPr lang="en-US" dirty="0" smtClean="0"/>
              <a:t> </a:t>
            </a:r>
            <a:r>
              <a:rPr lang="en-US" dirty="0" err="1" smtClean="0"/>
              <a:t>tersebut</a:t>
            </a:r>
            <a:r>
              <a:rPr lang="en-US" dirty="0" smtClean="0"/>
              <a:t>, </a:t>
            </a:r>
            <a:r>
              <a:rPr lang="en-US" dirty="0" err="1" smtClean="0"/>
              <a:t>terutama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menelusuri</a:t>
            </a:r>
            <a:r>
              <a:rPr lang="en-US" dirty="0" smtClean="0"/>
              <a:t> </a:t>
            </a:r>
            <a:r>
              <a:rPr lang="en-US" dirty="0" err="1" smtClean="0"/>
              <a:t>pola</a:t>
            </a:r>
            <a:r>
              <a:rPr lang="en-US" dirty="0" smtClean="0"/>
              <a:t> </a:t>
            </a:r>
            <a:r>
              <a:rPr lang="en-US" dirty="0" err="1" smtClean="0"/>
              <a:t>hubungan</a:t>
            </a:r>
            <a:r>
              <a:rPr lang="en-US" dirty="0" smtClean="0"/>
              <a:t> yang </a:t>
            </a:r>
            <a:r>
              <a:rPr lang="en-US" dirty="0" err="1" smtClean="0"/>
              <a:t>modelnya</a:t>
            </a:r>
            <a:r>
              <a:rPr lang="en-US" dirty="0" smtClean="0"/>
              <a:t> </a:t>
            </a:r>
            <a:r>
              <a:rPr lang="en-US" dirty="0" err="1" smtClean="0"/>
              <a:t>belum</a:t>
            </a:r>
            <a:r>
              <a:rPr lang="en-US" dirty="0" smtClean="0"/>
              <a:t> </a:t>
            </a:r>
            <a:r>
              <a:rPr lang="en-US" dirty="0" err="1" smtClean="0"/>
              <a:t>diketahui</a:t>
            </a:r>
            <a:r>
              <a:rPr lang="en-US" dirty="0" smtClean="0"/>
              <a:t> </a:t>
            </a:r>
            <a:r>
              <a:rPr lang="en-US" dirty="0" err="1" smtClean="0"/>
              <a:t>maka</a:t>
            </a:r>
            <a:r>
              <a:rPr lang="en-US" dirty="0" smtClean="0"/>
              <a:t> </a:t>
            </a:r>
            <a:r>
              <a:rPr lang="en-US" dirty="0" err="1" smtClean="0"/>
              <a:t>analisis</a:t>
            </a:r>
            <a:r>
              <a:rPr lang="en-US" dirty="0" smtClean="0"/>
              <a:t> </a:t>
            </a:r>
            <a:r>
              <a:rPr lang="en-US" dirty="0" err="1" smtClean="0"/>
              <a:t>regresi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dijadikan</a:t>
            </a:r>
            <a:r>
              <a:rPr lang="en-US" dirty="0" smtClean="0"/>
              <a:t> </a:t>
            </a:r>
            <a:r>
              <a:rPr lang="en-US" dirty="0" err="1" smtClean="0"/>
              <a:t>alat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membantu</a:t>
            </a:r>
            <a:r>
              <a:rPr lang="en-US" dirty="0" smtClean="0"/>
              <a:t> </a:t>
            </a:r>
            <a:r>
              <a:rPr lang="en-US" dirty="0" err="1" smtClean="0"/>
              <a:t>menganalisis</a:t>
            </a:r>
            <a:r>
              <a:rPr lang="en-US" dirty="0" smtClean="0"/>
              <a:t> </a:t>
            </a:r>
            <a:r>
              <a:rPr lang="en-US" dirty="0" err="1" smtClean="0"/>
              <a:t>hubungan</a:t>
            </a:r>
            <a:r>
              <a:rPr lang="en-US" dirty="0" smtClean="0"/>
              <a:t> </a:t>
            </a:r>
            <a:r>
              <a:rPr lang="en-US" dirty="0" err="1" smtClean="0"/>
              <a:t>tersebut</a:t>
            </a:r>
            <a:r>
              <a:rPr lang="en-US" dirty="0" smtClean="0"/>
              <a:t>.</a:t>
            </a:r>
            <a:endParaRPr lang="id-ID" dirty="0" smtClean="0"/>
          </a:p>
          <a:p>
            <a:pPr algn="just"/>
            <a:r>
              <a:rPr lang="en-US" dirty="0" err="1" smtClean="0"/>
              <a:t>Analisis</a:t>
            </a:r>
            <a:r>
              <a:rPr lang="en-US" dirty="0" smtClean="0"/>
              <a:t> </a:t>
            </a:r>
            <a:r>
              <a:rPr lang="en-US" dirty="0" err="1" smtClean="0"/>
              <a:t>regresi</a:t>
            </a:r>
            <a:r>
              <a:rPr lang="en-US" dirty="0" smtClean="0"/>
              <a:t> </a:t>
            </a:r>
            <a:r>
              <a:rPr lang="en-US" dirty="0" err="1" smtClean="0"/>
              <a:t>memiliki</a:t>
            </a:r>
            <a:r>
              <a:rPr lang="en-US" dirty="0" smtClean="0"/>
              <a:t> 3 </a:t>
            </a:r>
            <a:r>
              <a:rPr lang="en-US" dirty="0" err="1" smtClean="0"/>
              <a:t>kegunaan</a:t>
            </a:r>
            <a:r>
              <a:rPr lang="en-US" dirty="0" smtClean="0"/>
              <a:t> </a:t>
            </a:r>
            <a:r>
              <a:rPr lang="en-US" dirty="0" err="1" smtClean="0"/>
              <a:t>yaitu</a:t>
            </a:r>
            <a:r>
              <a:rPr lang="en-US" dirty="0" smtClean="0"/>
              <a:t>, </a:t>
            </a:r>
            <a:r>
              <a:rPr lang="en-US" dirty="0" err="1" smtClean="0"/>
              <a:t>deskripsi</a:t>
            </a:r>
            <a:r>
              <a:rPr lang="en-US" dirty="0" smtClean="0"/>
              <a:t>, </a:t>
            </a:r>
            <a:r>
              <a:rPr lang="en-US" dirty="0" err="1" smtClean="0"/>
              <a:t>kendali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prediksi</a:t>
            </a:r>
            <a:r>
              <a:rPr lang="en-US" dirty="0" smtClean="0"/>
              <a:t> (</a:t>
            </a:r>
            <a:r>
              <a:rPr lang="en-US" dirty="0" err="1" smtClean="0"/>
              <a:t>peramalan</a:t>
            </a:r>
            <a:r>
              <a:rPr lang="en-US" dirty="0" smtClean="0"/>
              <a:t>). </a:t>
            </a:r>
            <a:r>
              <a:rPr lang="en-US" dirty="0" err="1" smtClean="0"/>
              <a:t>Tetapi</a:t>
            </a:r>
            <a:r>
              <a:rPr lang="en-US" dirty="0" smtClean="0"/>
              <a:t> </a:t>
            </a:r>
            <a:r>
              <a:rPr lang="en-US" dirty="0" err="1" smtClean="0"/>
              <a:t>manfaat</a:t>
            </a:r>
            <a:r>
              <a:rPr lang="en-US" dirty="0" smtClean="0"/>
              <a:t> </a:t>
            </a:r>
            <a:r>
              <a:rPr lang="en-US" dirty="0" err="1" smtClean="0"/>
              <a:t>utama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kebanyakan</a:t>
            </a:r>
            <a:r>
              <a:rPr lang="en-US" dirty="0" smtClean="0"/>
              <a:t> </a:t>
            </a:r>
            <a:r>
              <a:rPr lang="en-US" dirty="0" err="1" smtClean="0"/>
              <a:t>penyelidikan</a:t>
            </a:r>
            <a:r>
              <a:rPr lang="en-US" dirty="0" smtClean="0"/>
              <a:t> </a:t>
            </a:r>
            <a:r>
              <a:rPr lang="en-US" dirty="0" err="1" smtClean="0"/>
              <a:t>statistik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dunia</a:t>
            </a:r>
            <a:r>
              <a:rPr lang="en-US" dirty="0" smtClean="0"/>
              <a:t> </a:t>
            </a:r>
            <a:r>
              <a:rPr lang="en-US" dirty="0" err="1" smtClean="0"/>
              <a:t>bisnis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ekonomi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mengadakan</a:t>
            </a:r>
            <a:r>
              <a:rPr lang="en-US" dirty="0" smtClean="0"/>
              <a:t> </a:t>
            </a:r>
            <a:r>
              <a:rPr lang="en-US" dirty="0" err="1" smtClean="0"/>
              <a:t>prediksi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peramalan</a:t>
            </a:r>
            <a:r>
              <a:rPr lang="en-US" dirty="0" smtClean="0"/>
              <a:t>.</a:t>
            </a:r>
            <a:endParaRPr lang="id-ID" dirty="0" smtClean="0"/>
          </a:p>
          <a:p>
            <a:pPr>
              <a:buNone/>
            </a:pPr>
            <a:endParaRPr lang="id-ID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357290" y="1142984"/>
            <a:ext cx="7499350" cy="4800600"/>
          </a:xfrm>
        </p:spPr>
        <p:txBody>
          <a:bodyPr/>
          <a:lstStyle/>
          <a:p>
            <a:pPr algn="just">
              <a:buNone/>
            </a:pPr>
            <a:r>
              <a:rPr lang="en-US" dirty="0" smtClean="0"/>
              <a:t>  </a:t>
            </a: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analisis</a:t>
            </a:r>
            <a:r>
              <a:rPr lang="en-US" sz="2400" dirty="0" smtClean="0"/>
              <a:t> </a:t>
            </a:r>
            <a:r>
              <a:rPr lang="en-US" sz="2400" dirty="0" err="1" smtClean="0"/>
              <a:t>regresi</a:t>
            </a:r>
            <a:r>
              <a:rPr lang="en-US" sz="2400" dirty="0" smtClean="0"/>
              <a:t> </a:t>
            </a:r>
            <a:r>
              <a:rPr lang="en-US" sz="2400" dirty="0" err="1" smtClean="0"/>
              <a:t>dikenal</a:t>
            </a:r>
            <a:r>
              <a:rPr lang="en-US" sz="2400" dirty="0" smtClean="0"/>
              <a:t> </a:t>
            </a:r>
            <a:r>
              <a:rPr lang="en-US" sz="2400" dirty="0" err="1" smtClean="0"/>
              <a:t>dua</a:t>
            </a:r>
            <a:r>
              <a:rPr lang="en-US" sz="2400" dirty="0" smtClean="0"/>
              <a:t> </a:t>
            </a:r>
            <a:r>
              <a:rPr lang="en-US" sz="2400" dirty="0" err="1" smtClean="0"/>
              <a:t>macam</a:t>
            </a:r>
            <a:r>
              <a:rPr lang="en-US" sz="2400" dirty="0" smtClean="0"/>
              <a:t> </a:t>
            </a:r>
            <a:r>
              <a:rPr lang="en-US" sz="2400" dirty="0" err="1" smtClean="0"/>
              <a:t>variabel</a:t>
            </a:r>
            <a:r>
              <a:rPr lang="en-US" sz="2400" dirty="0" smtClean="0"/>
              <a:t> </a:t>
            </a:r>
            <a:r>
              <a:rPr lang="en-US" sz="2400" dirty="0" err="1" smtClean="0"/>
              <a:t>atau</a:t>
            </a:r>
            <a:r>
              <a:rPr lang="en-US" sz="2400" dirty="0" smtClean="0"/>
              <a:t> </a:t>
            </a:r>
            <a:r>
              <a:rPr lang="en-US" sz="2400" dirty="0" err="1" smtClean="0"/>
              <a:t>peubah</a:t>
            </a:r>
            <a:r>
              <a:rPr lang="en-US" sz="2400" dirty="0" smtClean="0"/>
              <a:t> </a:t>
            </a:r>
            <a:r>
              <a:rPr lang="en-US" sz="2400" dirty="0" err="1" smtClean="0"/>
              <a:t>yaitu</a:t>
            </a:r>
            <a:r>
              <a:rPr lang="en-US" sz="2400" dirty="0" smtClean="0"/>
              <a:t> </a:t>
            </a:r>
            <a:r>
              <a:rPr lang="en-US" sz="2400" dirty="0" err="1" smtClean="0"/>
              <a:t>variabel</a:t>
            </a:r>
            <a:r>
              <a:rPr lang="en-US" sz="2400" dirty="0" smtClean="0"/>
              <a:t> </a:t>
            </a:r>
            <a:r>
              <a:rPr lang="en-US" sz="2400" dirty="0" err="1" smtClean="0"/>
              <a:t>bebas</a:t>
            </a:r>
            <a:r>
              <a:rPr lang="en-US" sz="2400" dirty="0" smtClean="0"/>
              <a:t> (</a:t>
            </a:r>
            <a:r>
              <a:rPr lang="en-US" sz="2400" i="1" dirty="0" smtClean="0"/>
              <a:t>independent </a:t>
            </a:r>
            <a:r>
              <a:rPr lang="en-US" sz="2400" i="1" dirty="0" err="1" smtClean="0"/>
              <a:t>variabel</a:t>
            </a:r>
            <a:r>
              <a:rPr lang="en-US" sz="2400" dirty="0" smtClean="0"/>
              <a:t>)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variabel</a:t>
            </a:r>
            <a:r>
              <a:rPr lang="en-US" sz="2400" dirty="0" smtClean="0"/>
              <a:t>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bebas</a:t>
            </a:r>
            <a:r>
              <a:rPr lang="en-US" sz="2400" dirty="0" smtClean="0"/>
              <a:t> (</a:t>
            </a:r>
            <a:r>
              <a:rPr lang="en-US" sz="2400" i="1" dirty="0" smtClean="0"/>
              <a:t>dependent </a:t>
            </a:r>
            <a:r>
              <a:rPr lang="en-US" sz="2400" i="1" dirty="0" err="1" smtClean="0"/>
              <a:t>variabel</a:t>
            </a:r>
            <a:r>
              <a:rPr lang="en-US" sz="2400" dirty="0" smtClean="0"/>
              <a:t>). </a:t>
            </a:r>
            <a:r>
              <a:rPr lang="en-US" sz="2400" dirty="0" err="1" smtClean="0"/>
              <a:t>Variabel</a:t>
            </a:r>
            <a:r>
              <a:rPr lang="en-US" sz="2400" dirty="0" smtClean="0"/>
              <a:t> </a:t>
            </a:r>
            <a:r>
              <a:rPr lang="en-US" sz="2400" dirty="0" err="1" smtClean="0"/>
              <a:t>bebas</a:t>
            </a:r>
            <a:r>
              <a:rPr lang="en-US" sz="2400" dirty="0" smtClean="0"/>
              <a:t> </a:t>
            </a:r>
            <a:r>
              <a:rPr lang="en-US" sz="2400" dirty="0" err="1" smtClean="0"/>
              <a:t>adalah</a:t>
            </a:r>
            <a:r>
              <a:rPr lang="en-US" sz="2400" dirty="0" smtClean="0"/>
              <a:t> </a:t>
            </a:r>
            <a:r>
              <a:rPr lang="en-US" sz="2400" dirty="0" err="1" smtClean="0"/>
              <a:t>variabel</a:t>
            </a:r>
            <a:r>
              <a:rPr lang="en-US" sz="2400" dirty="0" smtClean="0"/>
              <a:t> yang </a:t>
            </a:r>
            <a:r>
              <a:rPr lang="en-US" sz="2400" dirty="0" err="1" smtClean="0"/>
              <a:t>telah</a:t>
            </a:r>
            <a:r>
              <a:rPr lang="en-US" sz="2400" dirty="0" smtClean="0"/>
              <a:t> </a:t>
            </a:r>
            <a:r>
              <a:rPr lang="en-US" sz="2400" dirty="0" err="1" smtClean="0"/>
              <a:t>diketahui</a:t>
            </a:r>
            <a:r>
              <a:rPr lang="en-US" sz="2400" dirty="0" smtClean="0"/>
              <a:t> </a:t>
            </a:r>
            <a:r>
              <a:rPr lang="en-US" sz="2400" dirty="0" err="1" smtClean="0"/>
              <a:t>nilainya</a:t>
            </a:r>
            <a:r>
              <a:rPr lang="en-US" sz="2400" dirty="0" smtClean="0"/>
              <a:t>, </a:t>
            </a:r>
            <a:r>
              <a:rPr lang="en-US" sz="2400" dirty="0" err="1" smtClean="0"/>
              <a:t>sedangkan</a:t>
            </a:r>
            <a:r>
              <a:rPr lang="en-US" sz="2400" dirty="0" smtClean="0"/>
              <a:t> </a:t>
            </a:r>
            <a:r>
              <a:rPr lang="en-US" sz="2400" dirty="0" err="1" smtClean="0"/>
              <a:t>variabel</a:t>
            </a:r>
            <a:r>
              <a:rPr lang="en-US" sz="2400" dirty="0" smtClean="0"/>
              <a:t>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bebas</a:t>
            </a:r>
            <a:r>
              <a:rPr lang="en-US" sz="2400" dirty="0" smtClean="0"/>
              <a:t> </a:t>
            </a:r>
            <a:r>
              <a:rPr lang="en-US" sz="2400" dirty="0" err="1" smtClean="0"/>
              <a:t>adalah</a:t>
            </a:r>
            <a:r>
              <a:rPr lang="en-US" sz="2400" dirty="0" smtClean="0"/>
              <a:t> </a:t>
            </a:r>
            <a:r>
              <a:rPr lang="en-US" sz="2400" dirty="0" err="1" smtClean="0"/>
              <a:t>variabel</a:t>
            </a:r>
            <a:r>
              <a:rPr lang="en-US" sz="2400" dirty="0" smtClean="0"/>
              <a:t> yang </a:t>
            </a:r>
            <a:r>
              <a:rPr lang="en-US" sz="2400" dirty="0" err="1" smtClean="0"/>
              <a:t>nilainya</a:t>
            </a:r>
            <a:r>
              <a:rPr lang="en-US" sz="2400" dirty="0" smtClean="0"/>
              <a:t> </a:t>
            </a:r>
            <a:r>
              <a:rPr lang="en-US" sz="2400" dirty="0" err="1" smtClean="0"/>
              <a:t>belum</a:t>
            </a:r>
            <a:r>
              <a:rPr lang="en-US" sz="2400" dirty="0" smtClean="0"/>
              <a:t> </a:t>
            </a:r>
            <a:r>
              <a:rPr lang="en-US" sz="2400" dirty="0" err="1" smtClean="0"/>
              <a:t>diketahui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yang </a:t>
            </a:r>
            <a:r>
              <a:rPr lang="en-US" sz="2400" dirty="0" err="1" smtClean="0"/>
              <a:t>akan</a:t>
            </a:r>
            <a:r>
              <a:rPr lang="en-US" sz="2400" dirty="0" smtClean="0"/>
              <a:t> </a:t>
            </a:r>
            <a:r>
              <a:rPr lang="en-US" sz="2400" dirty="0" err="1" smtClean="0"/>
              <a:t>diramalkan</a:t>
            </a:r>
            <a:r>
              <a:rPr lang="en-US" sz="2400" dirty="0" smtClean="0"/>
              <a:t>.</a:t>
            </a:r>
            <a:endParaRPr lang="id-ID" sz="2400" dirty="0" smtClean="0"/>
          </a:p>
          <a:p>
            <a:pPr>
              <a:buNone/>
            </a:pPr>
            <a:endParaRPr lang="id-ID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id-ID" dirty="0" smtClean="0"/>
              <a:t/>
            </a:r>
            <a:br>
              <a:rPr lang="id-ID" dirty="0" smtClean="0"/>
            </a:br>
            <a:r>
              <a:rPr lang="id-ID" sz="3100" b="1" dirty="0" smtClean="0"/>
              <a:t>Regresi Linier Sederhana</a:t>
            </a:r>
            <a:r>
              <a:rPr lang="id-ID" dirty="0" smtClean="0"/>
              <a:t/>
            </a:r>
            <a:br>
              <a:rPr lang="id-ID" dirty="0" smtClean="0"/>
            </a:b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marL="0" marR="0" indent="540385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9600" spc="-20" dirty="0" smtClean="0">
                <a:latin typeface="Times New Roman"/>
                <a:ea typeface="SimSun"/>
              </a:rPr>
              <a:t>Regresi linier sederhana mengamati pengaruh satu variabel bebas terhadap variabel tidak bebas.</a:t>
            </a:r>
            <a:r>
              <a:rPr lang="en-US" sz="9600" spc="-20" dirty="0" smtClean="0">
                <a:latin typeface="Times New Roman"/>
                <a:ea typeface="SimSun"/>
              </a:rPr>
              <a:t> </a:t>
            </a:r>
            <a:r>
              <a:rPr lang="id-ID" sz="9600" spc="-20" dirty="0" smtClean="0">
                <a:latin typeface="Times New Roman"/>
                <a:ea typeface="SimSun"/>
              </a:rPr>
              <a:t>Secara matematis regresi linier sederhana dapat dituliskan dalam bentuk persamaan sebagai berikut :</a:t>
            </a:r>
          </a:p>
          <a:p>
            <a:pPr marL="18034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9600" dirty="0" smtClean="0"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id-ID" sz="9600" dirty="0" smtClean="0">
                <a:latin typeface="Times New Roman" pitchFamily="18" charset="0"/>
                <a:cs typeface="Times New Roman" pitchFamily="18" charset="0"/>
              </a:rPr>
              <a:t>Ŷ</a:t>
            </a:r>
            <a:r>
              <a:rPr lang="en-US" sz="9600" spc="-20" dirty="0" smtClean="0">
                <a:latin typeface="Times New Roman"/>
                <a:ea typeface="SimSun"/>
              </a:rPr>
              <a:t>  = a + b X                                                                          </a:t>
            </a:r>
            <a:endParaRPr lang="id-ID" sz="9600" spc="-20" dirty="0" smtClean="0">
              <a:latin typeface="Times New Roman"/>
              <a:ea typeface="SimSun"/>
            </a:endParaRPr>
          </a:p>
          <a:p>
            <a:pPr marL="0"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00" spc="-20" dirty="0" smtClean="0">
                <a:latin typeface="Times New Roman"/>
                <a:ea typeface="SimSun"/>
              </a:rPr>
              <a:t>d</a:t>
            </a:r>
            <a:r>
              <a:rPr lang="id-ID" sz="9600" spc="-20" dirty="0" smtClean="0">
                <a:latin typeface="Times New Roman"/>
                <a:ea typeface="SimSun"/>
              </a:rPr>
              <a:t>imana:</a:t>
            </a:r>
          </a:p>
          <a:p>
            <a:pPr marL="0"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9600" spc="-20" dirty="0" smtClean="0">
                <a:latin typeface="Times New Roman"/>
                <a:ea typeface="SimSun"/>
              </a:rPr>
              <a:t> </a:t>
            </a:r>
            <a:r>
              <a:rPr lang="id-ID" sz="9600" dirty="0" smtClean="0">
                <a:latin typeface="Times New Roman" pitchFamily="18" charset="0"/>
                <a:cs typeface="Times New Roman" pitchFamily="18" charset="0"/>
              </a:rPr>
              <a:t>Ŷ</a:t>
            </a:r>
            <a:r>
              <a:rPr lang="cy-GB" sz="9600" spc="-20" dirty="0" smtClean="0">
                <a:latin typeface="Times New Roman"/>
                <a:ea typeface="SimSun"/>
              </a:rPr>
              <a:t> </a:t>
            </a:r>
            <a:r>
              <a:rPr lang="id-ID" sz="9600" spc="-20" dirty="0" smtClean="0">
                <a:latin typeface="Times New Roman"/>
                <a:ea typeface="SimSun"/>
              </a:rPr>
              <a:t>=  variabel yang diramalkan ( variabel</a:t>
            </a:r>
            <a:r>
              <a:rPr lang="id-ID" sz="9600" i="1" spc="-20" dirty="0" smtClean="0">
                <a:latin typeface="Times New Roman"/>
                <a:ea typeface="SimSun"/>
              </a:rPr>
              <a:t> dependent</a:t>
            </a:r>
            <a:r>
              <a:rPr lang="id-ID" sz="9600" spc="-20" dirty="0" smtClean="0">
                <a:latin typeface="Times New Roman"/>
                <a:ea typeface="SimSun"/>
              </a:rPr>
              <a:t> )</a:t>
            </a:r>
          </a:p>
          <a:p>
            <a:pPr marL="0"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-ID" sz="9600" spc="-20" dirty="0" smtClean="0">
                <a:latin typeface="Times New Roman"/>
                <a:ea typeface="SimSun"/>
              </a:rPr>
              <a:t>X  =  variabel yang diketahui ( variabel</a:t>
            </a:r>
            <a:r>
              <a:rPr lang="id-ID" sz="9600" i="1" spc="-20" dirty="0" smtClean="0">
                <a:latin typeface="Times New Roman"/>
                <a:ea typeface="SimSun"/>
              </a:rPr>
              <a:t> independent</a:t>
            </a:r>
            <a:r>
              <a:rPr lang="id-ID" sz="9600" spc="-20" dirty="0" smtClean="0">
                <a:latin typeface="Times New Roman"/>
                <a:ea typeface="SimSun"/>
              </a:rPr>
              <a:t> )</a:t>
            </a:r>
          </a:p>
          <a:p>
            <a:pPr marL="0"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9600" spc="-20" dirty="0" smtClean="0">
                <a:latin typeface="Times New Roman"/>
                <a:ea typeface="SimSun"/>
              </a:rPr>
              <a:t> a  =  </a:t>
            </a:r>
            <a:r>
              <a:rPr lang="es-ES_tradnl" sz="9600" spc="-20" dirty="0" err="1" smtClean="0">
                <a:latin typeface="Times New Roman"/>
                <a:ea typeface="SimSun"/>
              </a:rPr>
              <a:t>besarnya</a:t>
            </a:r>
            <a:r>
              <a:rPr lang="es-ES_tradnl" sz="9600" spc="-20" dirty="0" smtClean="0">
                <a:latin typeface="Times New Roman"/>
                <a:ea typeface="SimSun"/>
              </a:rPr>
              <a:t> </a:t>
            </a:r>
            <a:r>
              <a:rPr lang="es-ES_tradnl" sz="9600" spc="-20" dirty="0" err="1" smtClean="0">
                <a:latin typeface="Times New Roman"/>
                <a:ea typeface="SimSun"/>
              </a:rPr>
              <a:t>nilai</a:t>
            </a:r>
            <a:r>
              <a:rPr lang="es-ES_tradnl" sz="9600" spc="-20" dirty="0" smtClean="0">
                <a:latin typeface="Times New Roman"/>
                <a:ea typeface="SimSun"/>
              </a:rPr>
              <a:t>   pada </a:t>
            </a:r>
            <a:r>
              <a:rPr lang="es-ES_tradnl" sz="9600" spc="-20" dirty="0" err="1" smtClean="0">
                <a:latin typeface="Times New Roman"/>
                <a:ea typeface="SimSun"/>
              </a:rPr>
              <a:t>saat</a:t>
            </a:r>
            <a:r>
              <a:rPr lang="es-ES_tradnl" sz="9600" spc="-20" dirty="0" smtClean="0">
                <a:latin typeface="Times New Roman"/>
                <a:ea typeface="SimSun"/>
              </a:rPr>
              <a:t> X = 0</a:t>
            </a:r>
            <a:endParaRPr lang="id-ID" sz="9600" spc="-20" dirty="0" smtClean="0">
              <a:latin typeface="Times New Roman"/>
              <a:ea typeface="SimSun"/>
            </a:endParaRPr>
          </a:p>
          <a:p>
            <a:pPr marL="360045" marR="0" indent="-360045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9600" spc="-20" dirty="0" smtClean="0">
                <a:latin typeface="Times New Roman"/>
                <a:ea typeface="SimSun"/>
              </a:rPr>
              <a:t> b = </a:t>
            </a:r>
            <a:r>
              <a:rPr lang="es-ES_tradnl" sz="9600" spc="-20" dirty="0" err="1" smtClean="0">
                <a:latin typeface="Times New Roman"/>
                <a:ea typeface="SimSun"/>
              </a:rPr>
              <a:t>besarnya</a:t>
            </a:r>
            <a:r>
              <a:rPr lang="es-ES_tradnl" sz="9600" spc="-20" dirty="0" smtClean="0">
                <a:latin typeface="Times New Roman"/>
                <a:ea typeface="SimSun"/>
              </a:rPr>
              <a:t> </a:t>
            </a:r>
            <a:r>
              <a:rPr lang="es-ES_tradnl" sz="9600" spc="-20" dirty="0" err="1" smtClean="0">
                <a:latin typeface="Times New Roman"/>
                <a:ea typeface="SimSun"/>
              </a:rPr>
              <a:t>nilai</a:t>
            </a:r>
            <a:r>
              <a:rPr lang="es-ES_tradnl" sz="9600" spc="-20" dirty="0" smtClean="0">
                <a:latin typeface="Times New Roman"/>
                <a:ea typeface="SimSun"/>
              </a:rPr>
              <a:t> </a:t>
            </a:r>
            <a:r>
              <a:rPr lang="es-ES_tradnl" sz="9600" spc="-20" dirty="0" err="1" smtClean="0">
                <a:latin typeface="Times New Roman"/>
                <a:ea typeface="SimSun"/>
              </a:rPr>
              <a:t>perubahan</a:t>
            </a:r>
            <a:r>
              <a:rPr lang="es-ES_tradnl" sz="9600" spc="-20" dirty="0" smtClean="0">
                <a:latin typeface="Times New Roman"/>
                <a:ea typeface="SimSun"/>
              </a:rPr>
              <a:t> </a:t>
            </a:r>
            <a:r>
              <a:rPr lang="es-ES_tradnl" sz="9600" spc="-20" dirty="0" err="1" smtClean="0">
                <a:latin typeface="Times New Roman"/>
                <a:ea typeface="SimSun"/>
              </a:rPr>
              <a:t>nilai</a:t>
            </a:r>
            <a:r>
              <a:rPr lang="es-ES_tradnl" sz="9600" spc="-20" dirty="0" smtClean="0">
                <a:latin typeface="Times New Roman"/>
                <a:ea typeface="SimSun"/>
              </a:rPr>
              <a:t> apabila </a:t>
            </a:r>
            <a:r>
              <a:rPr lang="es-ES_tradnl" sz="9600" spc="-20" dirty="0" err="1" smtClean="0">
                <a:latin typeface="Times New Roman"/>
                <a:ea typeface="SimSun"/>
              </a:rPr>
              <a:t>nilai</a:t>
            </a:r>
            <a:r>
              <a:rPr lang="es-ES_tradnl" sz="9600" spc="-20" dirty="0" smtClean="0">
                <a:latin typeface="Times New Roman"/>
                <a:ea typeface="SimSun"/>
              </a:rPr>
              <a:t> X </a:t>
            </a:r>
            <a:r>
              <a:rPr lang="es-ES_tradnl" sz="9600" spc="-20" dirty="0" err="1" smtClean="0">
                <a:latin typeface="Times New Roman"/>
                <a:ea typeface="SimSun"/>
              </a:rPr>
              <a:t>bertambah</a:t>
            </a:r>
            <a:r>
              <a:rPr lang="es-ES_tradnl" sz="9600" spc="-20" dirty="0" smtClean="0">
                <a:latin typeface="Times New Roman"/>
                <a:ea typeface="SimSun"/>
              </a:rPr>
              <a:t>   </a:t>
            </a:r>
            <a:r>
              <a:rPr lang="es-ES_tradnl" sz="9600" spc="-20" dirty="0" err="1" smtClean="0">
                <a:latin typeface="Times New Roman"/>
                <a:ea typeface="SimSun"/>
              </a:rPr>
              <a:t>satu</a:t>
            </a:r>
            <a:r>
              <a:rPr lang="es-ES_tradnl" sz="9600" spc="-20" dirty="0" smtClean="0">
                <a:latin typeface="Times New Roman"/>
                <a:ea typeface="SimSun"/>
              </a:rPr>
              <a:t> </a:t>
            </a:r>
            <a:r>
              <a:rPr lang="es-ES_tradnl" sz="9600" spc="-20" dirty="0" err="1" smtClean="0">
                <a:latin typeface="Times New Roman"/>
                <a:ea typeface="SimSun"/>
              </a:rPr>
              <a:t>satuan</a:t>
            </a:r>
            <a:r>
              <a:rPr lang="es-ES_tradnl" sz="9600" spc="-20" dirty="0" smtClean="0">
                <a:latin typeface="Times New Roman"/>
                <a:ea typeface="SimSun"/>
              </a:rPr>
              <a:t> </a:t>
            </a:r>
            <a:r>
              <a:rPr lang="es-ES_tradnl" sz="9600" spc="-20" dirty="0" err="1" smtClean="0">
                <a:latin typeface="Times New Roman"/>
                <a:ea typeface="SimSun"/>
              </a:rPr>
              <a:t>disebut</a:t>
            </a:r>
            <a:r>
              <a:rPr lang="es-ES_tradnl" sz="9600" spc="-20" dirty="0" smtClean="0">
                <a:latin typeface="Times New Roman"/>
                <a:ea typeface="SimSun"/>
              </a:rPr>
              <a:t> </a:t>
            </a:r>
            <a:r>
              <a:rPr lang="es-ES_tradnl" sz="9600" spc="-20" dirty="0" err="1" smtClean="0">
                <a:latin typeface="Times New Roman"/>
                <a:ea typeface="SimSun"/>
              </a:rPr>
              <a:t>koefisien</a:t>
            </a:r>
            <a:r>
              <a:rPr lang="es-ES_tradnl" sz="9600" spc="-20" dirty="0" smtClean="0">
                <a:latin typeface="Times New Roman"/>
                <a:ea typeface="SimSun"/>
              </a:rPr>
              <a:t> </a:t>
            </a:r>
            <a:r>
              <a:rPr lang="es-ES_tradnl" sz="9600" spc="-20" dirty="0" err="1" smtClean="0">
                <a:latin typeface="Times New Roman"/>
                <a:ea typeface="SimSun"/>
              </a:rPr>
              <a:t>regresi</a:t>
            </a:r>
            <a:r>
              <a:rPr lang="es-ES_tradnl" sz="9600" spc="-20" dirty="0" smtClean="0">
                <a:latin typeface="Times New Roman"/>
                <a:ea typeface="SimSun"/>
              </a:rPr>
              <a:t>.</a:t>
            </a:r>
            <a:endParaRPr lang="id-ID" sz="9600" spc="-20" dirty="0" smtClean="0">
              <a:latin typeface="Times New Roman"/>
              <a:ea typeface="SimSun"/>
            </a:endParaRPr>
          </a:p>
          <a:p>
            <a:pPr>
              <a:lnSpc>
                <a:spcPct val="120000"/>
              </a:lnSpc>
              <a:buNone/>
            </a:pPr>
            <a:endParaRPr lang="id-ID" spc="-2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1646238" y="625475"/>
          <a:ext cx="6904037" cy="4860925"/>
        </p:xfrm>
        <a:graphic>
          <a:graphicData uri="http://schemas.openxmlformats.org/presentationml/2006/ole">
            <p:oleObj spid="_x0000_s2050" name="Document" r:id="rId3" imgW="5269399" imgH="3715479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sz="3100" b="1" dirty="0" err="1" smtClean="0"/>
              <a:t>Regresi</a:t>
            </a:r>
            <a:r>
              <a:rPr lang="en-US" sz="3100" b="1" dirty="0" smtClean="0"/>
              <a:t> Linier </a:t>
            </a:r>
            <a:r>
              <a:rPr lang="en-US" sz="3100" b="1" dirty="0" err="1" smtClean="0"/>
              <a:t>Berganda</a:t>
            </a:r>
            <a:r>
              <a:rPr lang="id-ID" dirty="0" smtClean="0"/>
              <a:t/>
            </a:r>
            <a:br>
              <a:rPr lang="id-ID" dirty="0" smtClean="0"/>
            </a:b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11125" indent="-28575" algn="just">
              <a:buNone/>
            </a:pP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Regresi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linier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berganda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mengamati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pengaruh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lebih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satu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variabel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bebas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600" i="1" dirty="0" smtClean="0">
                <a:latin typeface="Times New Roman" pitchFamily="18" charset="0"/>
                <a:cs typeface="Times New Roman" pitchFamily="18" charset="0"/>
              </a:rPr>
              <a:t>independent </a:t>
            </a:r>
            <a:r>
              <a:rPr lang="en-US" sz="2600" i="1" dirty="0" err="1" smtClean="0">
                <a:latin typeface="Times New Roman" pitchFamily="18" charset="0"/>
                <a:cs typeface="Times New Roman" pitchFamily="18" charset="0"/>
              </a:rPr>
              <a:t>variabel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variabel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tidak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bebas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600" i="1" dirty="0" smtClean="0">
                <a:latin typeface="Times New Roman" pitchFamily="18" charset="0"/>
                <a:cs typeface="Times New Roman" pitchFamily="18" charset="0"/>
              </a:rPr>
              <a:t>dependent </a:t>
            </a:r>
            <a:r>
              <a:rPr lang="en-US" sz="2600" i="1" dirty="0" err="1" smtClean="0">
                <a:latin typeface="Times New Roman" pitchFamily="18" charset="0"/>
                <a:cs typeface="Times New Roman" pitchFamily="18" charset="0"/>
              </a:rPr>
              <a:t>variabel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), minimal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ada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dua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buah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variabel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bebas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id-ID" sz="2600" dirty="0" smtClean="0">
                <a:latin typeface="Times New Roman" pitchFamily="18" charset="0"/>
                <a:cs typeface="Times New Roman" pitchFamily="18" charset="0"/>
              </a:rPr>
              <a:t>Secara sistematis regresi linier berganda dapat dituliskan sebagai berikut:</a:t>
            </a:r>
          </a:p>
          <a:p>
            <a:pPr marL="111125" indent="-28575" algn="just">
              <a:buNone/>
            </a:pPr>
            <a:r>
              <a:rPr lang="id-ID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id-ID" sz="2600" dirty="0" smtClean="0">
                <a:latin typeface="Times New Roman" pitchFamily="18" charset="0"/>
                <a:cs typeface="Times New Roman" pitchFamily="18" charset="0"/>
              </a:rPr>
              <a:t> Ŷ = a + b</a:t>
            </a:r>
            <a:r>
              <a:rPr lang="id-ID" sz="26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id-ID" sz="26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id-ID" sz="26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id-ID" sz="2600" dirty="0" smtClean="0">
                <a:latin typeface="Times New Roman" pitchFamily="18" charset="0"/>
                <a:cs typeface="Times New Roman" pitchFamily="18" charset="0"/>
              </a:rPr>
              <a:t> + b</a:t>
            </a:r>
            <a:r>
              <a:rPr lang="id-ID" sz="26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id-ID" sz="26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id-ID" sz="26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id-ID" sz="2600" dirty="0" smtClean="0">
                <a:latin typeface="Times New Roman" pitchFamily="18" charset="0"/>
                <a:cs typeface="Times New Roman" pitchFamily="18" charset="0"/>
              </a:rPr>
              <a:t> + ... + b</a:t>
            </a:r>
            <a:r>
              <a:rPr lang="id-ID" sz="26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id-ID" sz="26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id-ID" sz="26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endParaRPr lang="id-ID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111125" indent="-28575" algn="just">
              <a:buNone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id-ID" sz="2600" dirty="0" smtClean="0">
                <a:latin typeface="Times New Roman" pitchFamily="18" charset="0"/>
                <a:cs typeface="Times New Roman" pitchFamily="18" charset="0"/>
              </a:rPr>
              <a:t>imana:	</a:t>
            </a:r>
          </a:p>
          <a:p>
            <a:pPr marL="111125" indent="-28575" algn="just">
              <a:buNone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d-ID" sz="2600" dirty="0" smtClean="0">
                <a:latin typeface="Times New Roman" pitchFamily="18" charset="0"/>
                <a:cs typeface="Times New Roman" pitchFamily="18" charset="0"/>
              </a:rPr>
              <a:t>Ŷ= variabel yang diramalkan </a:t>
            </a:r>
            <a:r>
              <a:rPr lang="id-ID" sz="2600" i="1" dirty="0" smtClean="0">
                <a:latin typeface="Times New Roman" pitchFamily="18" charset="0"/>
                <a:cs typeface="Times New Roman" pitchFamily="18" charset="0"/>
              </a:rPr>
              <a:t>( dependent variabel )</a:t>
            </a:r>
            <a:endParaRPr lang="id-ID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111125" indent="-28575" algn="just">
              <a:buNone/>
            </a:pPr>
            <a:r>
              <a:rPr lang="id-ID" sz="26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id-ID" sz="26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id-ID" sz="2600" dirty="0" smtClean="0">
                <a:latin typeface="Times New Roman" pitchFamily="18" charset="0"/>
                <a:cs typeface="Times New Roman" pitchFamily="18" charset="0"/>
              </a:rPr>
              <a:t>,  X</a:t>
            </a:r>
            <a:r>
              <a:rPr lang="id-ID" sz="2600" baseline="-250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id-ID" sz="2600" dirty="0" smtClean="0">
                <a:latin typeface="Times New Roman" pitchFamily="18" charset="0"/>
                <a:cs typeface="Times New Roman" pitchFamily="18" charset="0"/>
              </a:rPr>
              <a:t>, X</a:t>
            </a:r>
            <a:r>
              <a:rPr lang="id-ID" sz="2600" baseline="-25000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id-ID" sz="2600" dirty="0" smtClean="0">
                <a:latin typeface="Times New Roman" pitchFamily="18" charset="0"/>
                <a:cs typeface="Times New Roman" pitchFamily="18" charset="0"/>
              </a:rPr>
              <a:t>,..., X</a:t>
            </a:r>
            <a:r>
              <a:rPr lang="id-ID" sz="26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id-ID" sz="2600" dirty="0" smtClean="0">
                <a:latin typeface="Times New Roman" pitchFamily="18" charset="0"/>
                <a:cs typeface="Times New Roman" pitchFamily="18" charset="0"/>
              </a:rPr>
              <a:t> = variabel yang diketahui </a:t>
            </a:r>
            <a:r>
              <a:rPr lang="id-ID" sz="2600" i="1" dirty="0" smtClean="0">
                <a:latin typeface="Times New Roman" pitchFamily="18" charset="0"/>
                <a:cs typeface="Times New Roman" pitchFamily="18" charset="0"/>
              </a:rPr>
              <a:t>(independent variabel)</a:t>
            </a:r>
            <a:endParaRPr lang="id-ID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111125" indent="-28575" algn="just">
              <a:buNone/>
            </a:pPr>
            <a:r>
              <a:rPr lang="id-ID" sz="2600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id-ID" sz="26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id-ID" sz="2600" dirty="0" smtClean="0">
                <a:latin typeface="Times New Roman" pitchFamily="18" charset="0"/>
                <a:cs typeface="Times New Roman" pitchFamily="18" charset="0"/>
              </a:rPr>
              <a:t>, b</a:t>
            </a:r>
            <a:r>
              <a:rPr lang="id-ID" sz="26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id-ID" sz="2600" dirty="0" smtClean="0">
                <a:latin typeface="Times New Roman" pitchFamily="18" charset="0"/>
                <a:cs typeface="Times New Roman" pitchFamily="18" charset="0"/>
              </a:rPr>
              <a:t>, b</a:t>
            </a:r>
            <a:r>
              <a:rPr lang="id-ID" sz="26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id-ID" sz="2600" dirty="0" smtClean="0">
                <a:latin typeface="Times New Roman" pitchFamily="18" charset="0"/>
                <a:cs typeface="Times New Roman" pitchFamily="18" charset="0"/>
              </a:rPr>
              <a:t>, . . . , b</a:t>
            </a:r>
            <a:r>
              <a:rPr lang="id-ID" sz="26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id-ID" sz="2600" dirty="0" smtClean="0">
                <a:latin typeface="Times New Roman" pitchFamily="18" charset="0"/>
                <a:cs typeface="Times New Roman" pitchFamily="18" charset="0"/>
              </a:rPr>
              <a:t>  =  koefisien regresi</a:t>
            </a:r>
          </a:p>
          <a:p>
            <a:pPr>
              <a:buNone/>
            </a:pP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1500166" y="646585"/>
          <a:ext cx="7000923" cy="5211308"/>
        </p:xfrm>
        <a:graphic>
          <a:graphicData uri="http://schemas.openxmlformats.org/presentationml/2006/ole">
            <p:oleObj spid="_x0000_s3074" name="Document" r:id="rId3" imgW="5288830" imgH="331746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just"/>
            <a:r>
              <a:rPr lang="en-US" dirty="0" err="1" smtClean="0"/>
              <a:t>Masalah</a:t>
            </a:r>
            <a:r>
              <a:rPr lang="en-US" dirty="0" smtClean="0"/>
              <a:t> paling </a:t>
            </a:r>
            <a:r>
              <a:rPr lang="en-US" dirty="0" err="1" smtClean="0"/>
              <a:t>kompleks</a:t>
            </a:r>
            <a:r>
              <a:rPr lang="en-US" dirty="0" smtClean="0"/>
              <a:t> yang </a:t>
            </a:r>
            <a:r>
              <a:rPr lang="en-US" dirty="0" err="1" smtClean="0"/>
              <a:t>sering</a:t>
            </a:r>
            <a:r>
              <a:rPr lang="en-US" dirty="0" smtClean="0"/>
              <a:t> </a:t>
            </a:r>
            <a:r>
              <a:rPr lang="en-US" dirty="0" err="1" smtClean="0"/>
              <a:t>dihadapi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validitas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menentukan</a:t>
            </a:r>
            <a:r>
              <a:rPr lang="en-US" dirty="0" smtClean="0"/>
              <a:t> </a:t>
            </a:r>
            <a:r>
              <a:rPr lang="en-US" dirty="0" err="1" smtClean="0"/>
              <a:t>kualitas</a:t>
            </a:r>
            <a:r>
              <a:rPr lang="en-US" dirty="0" smtClean="0"/>
              <a:t> </a:t>
            </a:r>
            <a:r>
              <a:rPr lang="en-US" dirty="0" err="1" smtClean="0"/>
              <a:t>suatu</a:t>
            </a:r>
            <a:r>
              <a:rPr lang="en-US" dirty="0" smtClean="0"/>
              <a:t> </a:t>
            </a:r>
            <a:r>
              <a:rPr lang="en-US" dirty="0" err="1" smtClean="0"/>
              <a:t>produk</a:t>
            </a:r>
            <a:r>
              <a:rPr lang="en-US" dirty="0" smtClean="0"/>
              <a:t> / </a:t>
            </a:r>
            <a:r>
              <a:rPr lang="en-US" dirty="0" err="1" smtClean="0"/>
              <a:t>proses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industri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menentukan</a:t>
            </a:r>
            <a:r>
              <a:rPr lang="en-US" dirty="0" smtClean="0"/>
              <a:t> </a:t>
            </a:r>
            <a:r>
              <a:rPr lang="en-US" dirty="0" err="1" smtClean="0"/>
              <a:t>kepresisian</a:t>
            </a:r>
            <a:r>
              <a:rPr lang="en-US" dirty="0" smtClean="0"/>
              <a:t> </a:t>
            </a:r>
            <a:r>
              <a:rPr lang="en-US" dirty="0" err="1" smtClean="0"/>
              <a:t>eksperimen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munculnya</a:t>
            </a:r>
            <a:r>
              <a:rPr lang="en-US" dirty="0" smtClean="0"/>
              <a:t> </a:t>
            </a:r>
            <a:r>
              <a:rPr lang="en-US" dirty="0" err="1" smtClean="0"/>
              <a:t>variasi</a:t>
            </a:r>
            <a:r>
              <a:rPr lang="en-US" dirty="0" smtClean="0"/>
              <a:t>. </a:t>
            </a:r>
            <a:r>
              <a:rPr lang="en-US" dirty="0" err="1" smtClean="0"/>
              <a:t>Karakteristik</a:t>
            </a:r>
            <a:r>
              <a:rPr lang="en-US" dirty="0" smtClean="0"/>
              <a:t> </a:t>
            </a:r>
            <a:r>
              <a:rPr lang="en-US" dirty="0" err="1" smtClean="0"/>
              <a:t>jaminan</a:t>
            </a:r>
            <a:r>
              <a:rPr lang="en-US" dirty="0" smtClean="0"/>
              <a:t> </a:t>
            </a:r>
            <a:r>
              <a:rPr lang="en-US" dirty="0" err="1" smtClean="0"/>
              <a:t>kualitas</a:t>
            </a:r>
            <a:r>
              <a:rPr lang="en-US" dirty="0" smtClean="0"/>
              <a:t> </a:t>
            </a:r>
            <a:r>
              <a:rPr lang="en-US" dirty="0" err="1" smtClean="0"/>
              <a:t>ataupun</a:t>
            </a:r>
            <a:r>
              <a:rPr lang="en-US" dirty="0" smtClean="0"/>
              <a:t> </a:t>
            </a:r>
            <a:r>
              <a:rPr lang="en-US" dirty="0" err="1" smtClean="0"/>
              <a:t>tingkat</a:t>
            </a:r>
            <a:r>
              <a:rPr lang="en-US" dirty="0" smtClean="0"/>
              <a:t> </a:t>
            </a:r>
            <a:r>
              <a:rPr lang="en-US" dirty="0" err="1" smtClean="0"/>
              <a:t>presisi</a:t>
            </a:r>
            <a:r>
              <a:rPr lang="en-US" dirty="0" smtClean="0"/>
              <a:t> </a:t>
            </a:r>
            <a:r>
              <a:rPr lang="en-US" dirty="0" err="1" smtClean="0"/>
              <a:t>selanjutnya</a:t>
            </a:r>
            <a:r>
              <a:rPr lang="en-US" dirty="0" smtClean="0"/>
              <a:t> </a:t>
            </a:r>
            <a:r>
              <a:rPr lang="en-US" dirty="0" err="1" smtClean="0"/>
              <a:t>diukur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variansinya</a:t>
            </a:r>
            <a:r>
              <a:rPr lang="en-US" dirty="0" smtClean="0"/>
              <a:t>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ANOVA </a:t>
            </a:r>
            <a:r>
              <a:rPr lang="en-US" dirty="0" err="1" smtClean="0"/>
              <a:t>pertama</a:t>
            </a:r>
            <a:r>
              <a:rPr lang="en-US" dirty="0" smtClean="0"/>
              <a:t> kali </a:t>
            </a:r>
            <a:r>
              <a:rPr lang="en-US" dirty="0" err="1" smtClean="0"/>
              <a:t>dikenalkan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Sir Ronald A. Fisher (1930) yang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teknik</a:t>
            </a:r>
            <a:r>
              <a:rPr lang="en-US" dirty="0" smtClean="0"/>
              <a:t> </a:t>
            </a:r>
            <a:r>
              <a:rPr lang="en-US" dirty="0" err="1" smtClean="0"/>
              <a:t>statistika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merepresentasikan</a:t>
            </a:r>
            <a:r>
              <a:rPr lang="en-US" dirty="0" smtClean="0"/>
              <a:t> </a:t>
            </a:r>
            <a:r>
              <a:rPr lang="en-US" dirty="0" err="1" smtClean="0"/>
              <a:t>variasi</a:t>
            </a:r>
            <a:r>
              <a:rPr lang="en-US" dirty="0" smtClean="0"/>
              <a:t> </a:t>
            </a:r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eksperimen</a:t>
            </a:r>
            <a:r>
              <a:rPr lang="en-US" dirty="0" smtClean="0"/>
              <a:t>. ANOVA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teknik</a:t>
            </a:r>
            <a:r>
              <a:rPr lang="en-US" dirty="0" smtClean="0"/>
              <a:t> yang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memecahkan</a:t>
            </a:r>
            <a:r>
              <a:rPr lang="en-US" dirty="0" smtClean="0"/>
              <a:t> total </a:t>
            </a:r>
            <a:r>
              <a:rPr lang="en-US" dirty="0" err="1" smtClean="0"/>
              <a:t>variasi</a:t>
            </a:r>
            <a:r>
              <a:rPr lang="en-US" dirty="0" smtClean="0"/>
              <a:t> </a:t>
            </a:r>
            <a:r>
              <a:rPr lang="en-US" dirty="0" err="1" smtClean="0"/>
              <a:t>eksperimen</a:t>
            </a:r>
            <a:r>
              <a:rPr lang="en-US" dirty="0" smtClean="0"/>
              <a:t> </a:t>
            </a:r>
            <a:r>
              <a:rPr lang="en-US" dirty="0" err="1" smtClean="0"/>
              <a:t>kedalam</a:t>
            </a:r>
            <a:r>
              <a:rPr lang="en-US" dirty="0" smtClean="0"/>
              <a:t> </a:t>
            </a:r>
            <a:r>
              <a:rPr lang="en-US" dirty="0" err="1" smtClean="0"/>
              <a:t>sumber-sumber</a:t>
            </a:r>
            <a:r>
              <a:rPr lang="en-US" dirty="0" smtClean="0"/>
              <a:t> yang </a:t>
            </a:r>
            <a:r>
              <a:rPr lang="en-US" dirty="0" err="1" smtClean="0"/>
              <a:t>diamati</a:t>
            </a:r>
            <a:r>
              <a:rPr lang="en-US" dirty="0" smtClean="0"/>
              <a:t>.  Total </a:t>
            </a:r>
            <a:r>
              <a:rPr lang="en-US" dirty="0" err="1" smtClean="0"/>
              <a:t>variasi</a:t>
            </a:r>
            <a:r>
              <a:rPr lang="en-US" dirty="0" smtClean="0"/>
              <a:t> </a:t>
            </a:r>
            <a:r>
              <a:rPr lang="en-US" dirty="0" err="1" smtClean="0"/>
              <a:t>didekomposisi</a:t>
            </a:r>
            <a:r>
              <a:rPr lang="en-US" dirty="0" smtClean="0"/>
              <a:t> </a:t>
            </a:r>
            <a:r>
              <a:rPr lang="en-US" dirty="0" err="1" smtClean="0"/>
              <a:t>kedalam</a:t>
            </a:r>
            <a:r>
              <a:rPr lang="en-US" dirty="0" smtClean="0"/>
              <a:t> </a:t>
            </a:r>
            <a:r>
              <a:rPr lang="en-US" dirty="0" err="1" smtClean="0"/>
              <a:t>komponen-komponen</a:t>
            </a:r>
            <a:r>
              <a:rPr lang="en-US" dirty="0" smtClean="0"/>
              <a:t> </a:t>
            </a:r>
            <a:r>
              <a:rPr lang="en-US" dirty="0" err="1" smtClean="0"/>
              <a:t>pembentuknya</a:t>
            </a:r>
            <a:r>
              <a:rPr lang="en-US" dirty="0" smtClean="0"/>
              <a:t> </a:t>
            </a:r>
            <a:r>
              <a:rPr lang="en-US" dirty="0" err="1" smtClean="0"/>
              <a:t>berupa</a:t>
            </a:r>
            <a:r>
              <a:rPr lang="en-US" dirty="0" smtClean="0"/>
              <a:t> </a:t>
            </a:r>
            <a:r>
              <a:rPr lang="en-US" dirty="0" err="1" smtClean="0"/>
              <a:t>faktor</a:t>
            </a:r>
            <a:r>
              <a:rPr lang="en-US" dirty="0" smtClean="0"/>
              <a:t> </a:t>
            </a:r>
            <a:r>
              <a:rPr lang="en-US" dirty="0" err="1" smtClean="0"/>
              <a:t>utama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interaksi</a:t>
            </a:r>
            <a:r>
              <a:rPr lang="en-US" dirty="0" smtClean="0"/>
              <a:t> </a:t>
            </a:r>
            <a:r>
              <a:rPr lang="en-US" dirty="0" err="1" smtClean="0"/>
              <a:t>antar</a:t>
            </a:r>
            <a:r>
              <a:rPr lang="en-US" dirty="0" smtClean="0"/>
              <a:t> </a:t>
            </a:r>
            <a:r>
              <a:rPr lang="en-US" dirty="0" err="1" smtClean="0"/>
              <a:t>faktor</a:t>
            </a:r>
            <a:r>
              <a:rPr lang="en-US" dirty="0" smtClean="0"/>
              <a:t>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Di </a:t>
            </a:r>
            <a:r>
              <a:rPr lang="en-US" dirty="0" err="1" smtClean="0"/>
              <a:t>dalam</a:t>
            </a:r>
            <a:r>
              <a:rPr lang="en-US" dirty="0" smtClean="0"/>
              <a:t> ANOVA, </a:t>
            </a:r>
            <a:r>
              <a:rPr lang="en-US" dirty="0" err="1" smtClean="0"/>
              <a:t>derajat</a:t>
            </a:r>
            <a:r>
              <a:rPr lang="en-US" dirty="0" smtClean="0"/>
              <a:t> </a:t>
            </a:r>
            <a:r>
              <a:rPr lang="en-US" dirty="0" err="1" smtClean="0"/>
              <a:t>bebas</a:t>
            </a:r>
            <a:r>
              <a:rPr lang="en-US" dirty="0" smtClean="0"/>
              <a:t>, </a:t>
            </a:r>
            <a:r>
              <a:rPr lang="en-US" dirty="0" err="1" smtClean="0"/>
              <a:t>jumlah</a:t>
            </a:r>
            <a:r>
              <a:rPr lang="en-US" dirty="0" smtClean="0"/>
              <a:t> </a:t>
            </a:r>
            <a:r>
              <a:rPr lang="en-US" dirty="0" err="1" smtClean="0"/>
              <a:t>kuadrat</a:t>
            </a:r>
            <a:r>
              <a:rPr lang="en-US" dirty="0" smtClean="0"/>
              <a:t>, rata-rata </a:t>
            </a:r>
            <a:r>
              <a:rPr lang="en-US" dirty="0" err="1" smtClean="0"/>
              <a:t>kuadrat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sebagainya</a:t>
            </a:r>
            <a:r>
              <a:rPr lang="en-US" dirty="0" smtClean="0"/>
              <a:t> </a:t>
            </a:r>
            <a:r>
              <a:rPr lang="en-US" dirty="0" err="1" smtClean="0"/>
              <a:t>dihitung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diorganisasikan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format </a:t>
            </a:r>
            <a:r>
              <a:rPr lang="en-US" dirty="0" err="1" smtClean="0"/>
              <a:t>tabel</a:t>
            </a:r>
            <a:r>
              <a:rPr lang="en-US" dirty="0" smtClean="0"/>
              <a:t> </a:t>
            </a:r>
            <a:r>
              <a:rPr lang="en-US" dirty="0" err="1" smtClean="0"/>
              <a:t>standar</a:t>
            </a:r>
            <a:r>
              <a:rPr lang="en-US" dirty="0" smtClean="0"/>
              <a:t>  </a:t>
            </a:r>
            <a:r>
              <a:rPr lang="en-US" dirty="0" err="1" smtClean="0"/>
              <a:t>berikut</a:t>
            </a:r>
            <a:r>
              <a:rPr lang="en-US" dirty="0" smtClean="0"/>
              <a:t> :</a:t>
            </a:r>
          </a:p>
          <a:p>
            <a:pPr>
              <a:buNone/>
            </a:pPr>
            <a:endParaRPr lang="id-ID" dirty="0"/>
          </a:p>
        </p:txBody>
      </p:sp>
      <p:sp>
        <p:nvSpPr>
          <p:cNvPr id="5" name="Title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Analysis of  Varian (ANOVA)</a:t>
            </a:r>
            <a:endParaRPr 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214414" y="1000108"/>
          <a:ext cx="7499352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008"/>
                <a:gridCol w="1428760"/>
                <a:gridCol w="1177908"/>
                <a:gridCol w="893794"/>
                <a:gridCol w="1357322"/>
                <a:gridCol w="149856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Sumber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Variasi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Derajat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Bebas</a:t>
                      </a:r>
                      <a:r>
                        <a:rPr lang="en-US" dirty="0" smtClean="0"/>
                        <a:t> (db)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 </a:t>
                      </a:r>
                      <a:r>
                        <a:rPr lang="en-US" sz="900" dirty="0" err="1" smtClean="0"/>
                        <a:t>Hitung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% </a:t>
                      </a:r>
                      <a:r>
                        <a:rPr lang="en-US" dirty="0" err="1" smtClean="0"/>
                        <a:t>Kontibusi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Faktor</a:t>
                      </a:r>
                      <a:r>
                        <a:rPr lang="en-US" dirty="0" smtClean="0"/>
                        <a:t> 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</a:t>
                      </a:r>
                      <a:r>
                        <a:rPr lang="en-US" sz="1000" dirty="0" smtClean="0"/>
                        <a:t>A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SS</a:t>
                      </a:r>
                      <a:r>
                        <a:rPr lang="en-US" sz="1000" dirty="0" smtClean="0"/>
                        <a:t>A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MS</a:t>
                      </a:r>
                      <a:r>
                        <a:rPr lang="en-US" sz="1000" dirty="0" smtClean="0"/>
                        <a:t>A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MS</a:t>
                      </a:r>
                      <a:r>
                        <a:rPr lang="en-US" sz="1000" dirty="0" smtClean="0"/>
                        <a:t>A</a:t>
                      </a:r>
                      <a:r>
                        <a:rPr lang="en-US" dirty="0" smtClean="0"/>
                        <a:t>/</a:t>
                      </a:r>
                      <a:r>
                        <a:rPr lang="en-US" dirty="0" err="1" smtClean="0"/>
                        <a:t>MSe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SS’</a:t>
                      </a:r>
                      <a:r>
                        <a:rPr lang="en-US" sz="1000" dirty="0" smtClean="0"/>
                        <a:t>A</a:t>
                      </a:r>
                      <a:r>
                        <a:rPr lang="en-US" dirty="0" smtClean="0"/>
                        <a:t>/SST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Faktor</a:t>
                      </a:r>
                      <a:r>
                        <a:rPr lang="en-US" dirty="0" smtClean="0"/>
                        <a:t> 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</a:t>
                      </a:r>
                      <a:r>
                        <a:rPr lang="en-US" sz="1000" dirty="0" smtClean="0"/>
                        <a:t>B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SS</a:t>
                      </a:r>
                      <a:r>
                        <a:rPr lang="en-US" sz="1000" dirty="0" smtClean="0"/>
                        <a:t>B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MS</a:t>
                      </a:r>
                      <a:r>
                        <a:rPr lang="en-US" sz="1000" dirty="0" smtClean="0"/>
                        <a:t>B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MS</a:t>
                      </a:r>
                      <a:r>
                        <a:rPr lang="en-US" sz="1000" dirty="0" smtClean="0"/>
                        <a:t>B</a:t>
                      </a:r>
                      <a:r>
                        <a:rPr lang="en-US" dirty="0" smtClean="0"/>
                        <a:t>/</a:t>
                      </a:r>
                      <a:r>
                        <a:rPr lang="en-US" dirty="0" err="1" smtClean="0"/>
                        <a:t>MSe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SS’</a:t>
                      </a:r>
                      <a:r>
                        <a:rPr lang="en-US" sz="1000" dirty="0" smtClean="0"/>
                        <a:t>B</a:t>
                      </a:r>
                      <a:r>
                        <a:rPr lang="en-US" dirty="0" smtClean="0"/>
                        <a:t>/SST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Interaksi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</a:t>
                      </a:r>
                      <a:r>
                        <a:rPr lang="en-US" sz="1000" dirty="0" smtClean="0"/>
                        <a:t>AXB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SS</a:t>
                      </a:r>
                      <a:r>
                        <a:rPr lang="en-US" sz="1000" dirty="0" smtClean="0"/>
                        <a:t>AXB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MS</a:t>
                      </a:r>
                      <a:r>
                        <a:rPr lang="en-US" sz="1000" dirty="0" smtClean="0"/>
                        <a:t>AXB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MS</a:t>
                      </a:r>
                      <a:r>
                        <a:rPr lang="en-US" sz="1000" dirty="0" smtClean="0"/>
                        <a:t>AXB</a:t>
                      </a:r>
                      <a:r>
                        <a:rPr lang="en-US" dirty="0" smtClean="0"/>
                        <a:t>/</a:t>
                      </a:r>
                      <a:r>
                        <a:rPr lang="en-US" dirty="0" err="1" smtClean="0"/>
                        <a:t>MSe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SS’</a:t>
                      </a:r>
                      <a:r>
                        <a:rPr lang="en-US" sz="1000" dirty="0" smtClean="0"/>
                        <a:t>AXB</a:t>
                      </a:r>
                      <a:r>
                        <a:rPr lang="en-US" dirty="0" smtClean="0"/>
                        <a:t>/SST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Residual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Ve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SSe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MSe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SS’e</a:t>
                      </a:r>
                      <a:r>
                        <a:rPr lang="en-US" dirty="0" smtClean="0"/>
                        <a:t>/SST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</a:t>
                      </a:r>
                      <a:r>
                        <a:rPr lang="en-US" sz="1000" dirty="0" smtClean="0"/>
                        <a:t>T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SS</a:t>
                      </a:r>
                      <a:r>
                        <a:rPr lang="en-US" sz="1000" dirty="0" smtClean="0"/>
                        <a:t>T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100%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214414" y="571480"/>
            <a:ext cx="2441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Tabel</a:t>
            </a:r>
            <a:r>
              <a:rPr lang="en-US" dirty="0" smtClean="0"/>
              <a:t>  Analysis of  Varian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785918" y="3857628"/>
            <a:ext cx="6288068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dirty="0" err="1" smtClean="0"/>
              <a:t>Dimana</a:t>
            </a:r>
            <a:r>
              <a:rPr lang="en-US" dirty="0" smtClean="0"/>
              <a:t>:</a:t>
            </a:r>
          </a:p>
          <a:p>
            <a:pPr algn="just"/>
            <a:endParaRPr lang="en-US" dirty="0"/>
          </a:p>
          <a:p>
            <a:pPr algn="just"/>
            <a:r>
              <a:rPr lang="en-US" dirty="0" smtClean="0"/>
              <a:t>V</a:t>
            </a:r>
            <a:r>
              <a:rPr lang="en-US" sz="1000" dirty="0" smtClean="0"/>
              <a:t>T</a:t>
            </a:r>
            <a:r>
              <a:rPr lang="en-US" dirty="0" smtClean="0"/>
              <a:t>      = </a:t>
            </a:r>
            <a:r>
              <a:rPr lang="en-US" dirty="0" err="1" smtClean="0"/>
              <a:t>Derajat</a:t>
            </a:r>
            <a:r>
              <a:rPr lang="en-US" dirty="0" smtClean="0"/>
              <a:t> </a:t>
            </a:r>
            <a:r>
              <a:rPr lang="en-US" dirty="0" err="1" smtClean="0"/>
              <a:t>bebas</a:t>
            </a:r>
            <a:r>
              <a:rPr lang="en-US" dirty="0" smtClean="0"/>
              <a:t> total = N – </a:t>
            </a:r>
            <a:r>
              <a:rPr lang="en-US" dirty="0" smtClean="0">
                <a:latin typeface="Arial Narrow" pitchFamily="34" charset="0"/>
              </a:rPr>
              <a:t>1</a:t>
            </a:r>
          </a:p>
          <a:p>
            <a:pPr algn="just"/>
            <a:r>
              <a:rPr lang="en-US" dirty="0" smtClean="0"/>
              <a:t>V</a:t>
            </a:r>
            <a:r>
              <a:rPr lang="en-US" sz="1000" dirty="0" smtClean="0"/>
              <a:t>A</a:t>
            </a:r>
            <a:r>
              <a:rPr lang="en-US" dirty="0" smtClean="0"/>
              <a:t>      = </a:t>
            </a:r>
            <a:r>
              <a:rPr lang="en-US" dirty="0" err="1" smtClean="0"/>
              <a:t>Derajat</a:t>
            </a:r>
            <a:r>
              <a:rPr lang="en-US" dirty="0" smtClean="0"/>
              <a:t> </a:t>
            </a:r>
            <a:r>
              <a:rPr lang="en-US" dirty="0" err="1" smtClean="0"/>
              <a:t>bebas</a:t>
            </a:r>
            <a:r>
              <a:rPr lang="en-US" dirty="0" smtClean="0"/>
              <a:t> </a:t>
            </a:r>
            <a:r>
              <a:rPr lang="en-US" dirty="0" err="1" smtClean="0"/>
              <a:t>faktor</a:t>
            </a:r>
            <a:r>
              <a:rPr lang="en-US" dirty="0" smtClean="0"/>
              <a:t> A = k</a:t>
            </a:r>
            <a:r>
              <a:rPr lang="en-US" sz="1000" dirty="0" smtClean="0"/>
              <a:t>A</a:t>
            </a:r>
            <a:r>
              <a:rPr lang="en-US" dirty="0" smtClean="0"/>
              <a:t> –</a:t>
            </a:r>
            <a:r>
              <a:rPr lang="en-US" dirty="0" smtClean="0">
                <a:latin typeface="Arial Narrow" pitchFamily="34" charset="0"/>
              </a:rPr>
              <a:t> 1</a:t>
            </a:r>
          </a:p>
          <a:p>
            <a:pPr algn="just"/>
            <a:r>
              <a:rPr lang="en-US" dirty="0" smtClean="0"/>
              <a:t>V</a:t>
            </a:r>
            <a:r>
              <a:rPr lang="en-US" sz="1000" dirty="0" smtClean="0"/>
              <a:t>B</a:t>
            </a:r>
            <a:r>
              <a:rPr lang="en-US" dirty="0" smtClean="0"/>
              <a:t>      = </a:t>
            </a:r>
            <a:r>
              <a:rPr lang="en-US" dirty="0" err="1" smtClean="0"/>
              <a:t>Derajat</a:t>
            </a:r>
            <a:r>
              <a:rPr lang="en-US" dirty="0" smtClean="0"/>
              <a:t> </a:t>
            </a:r>
            <a:r>
              <a:rPr lang="en-US" dirty="0" err="1" smtClean="0"/>
              <a:t>bebas</a:t>
            </a:r>
            <a:r>
              <a:rPr lang="en-US" dirty="0" smtClean="0"/>
              <a:t> </a:t>
            </a:r>
            <a:r>
              <a:rPr lang="en-US" dirty="0" err="1" smtClean="0"/>
              <a:t>faktor</a:t>
            </a:r>
            <a:r>
              <a:rPr lang="en-US" dirty="0" smtClean="0"/>
              <a:t> B = </a:t>
            </a:r>
            <a:r>
              <a:rPr lang="en-US" dirty="0" err="1" smtClean="0"/>
              <a:t>k</a:t>
            </a:r>
            <a:r>
              <a:rPr lang="en-US" sz="1000" dirty="0" err="1" smtClean="0"/>
              <a:t>B</a:t>
            </a:r>
            <a:r>
              <a:rPr lang="en-US" dirty="0" smtClean="0"/>
              <a:t> – </a:t>
            </a:r>
            <a:r>
              <a:rPr lang="en-US" dirty="0" smtClean="0">
                <a:latin typeface="Arial Narrow" pitchFamily="34" charset="0"/>
              </a:rPr>
              <a:t>1</a:t>
            </a:r>
          </a:p>
          <a:p>
            <a:pPr algn="just"/>
            <a:r>
              <a:rPr lang="en-US" dirty="0" smtClean="0"/>
              <a:t>V</a:t>
            </a:r>
            <a:r>
              <a:rPr lang="en-US" sz="1000" dirty="0" smtClean="0"/>
              <a:t>AXB</a:t>
            </a:r>
            <a:r>
              <a:rPr lang="en-US" dirty="0" smtClean="0"/>
              <a:t>   = </a:t>
            </a:r>
            <a:r>
              <a:rPr lang="en-US" dirty="0" err="1" smtClean="0"/>
              <a:t>Derajat</a:t>
            </a:r>
            <a:r>
              <a:rPr lang="en-US" dirty="0" smtClean="0"/>
              <a:t> </a:t>
            </a:r>
            <a:r>
              <a:rPr lang="en-US" dirty="0" err="1" smtClean="0"/>
              <a:t>bebas</a:t>
            </a:r>
            <a:r>
              <a:rPr lang="en-US" dirty="0" smtClean="0"/>
              <a:t> </a:t>
            </a:r>
            <a:r>
              <a:rPr lang="en-US" dirty="0" err="1" smtClean="0"/>
              <a:t>interaksi</a:t>
            </a:r>
            <a:r>
              <a:rPr lang="en-US" dirty="0" smtClean="0"/>
              <a:t> = (k</a:t>
            </a:r>
            <a:r>
              <a:rPr lang="en-US" sz="1000" dirty="0" smtClean="0"/>
              <a:t>A</a:t>
            </a:r>
            <a:r>
              <a:rPr lang="en-US" dirty="0" smtClean="0"/>
              <a:t> – </a:t>
            </a:r>
            <a:r>
              <a:rPr lang="en-US" dirty="0" smtClean="0">
                <a:latin typeface="Arial Narrow" pitchFamily="34" charset="0"/>
              </a:rPr>
              <a:t>1</a:t>
            </a:r>
            <a:r>
              <a:rPr lang="en-US" dirty="0" smtClean="0"/>
              <a:t>)(</a:t>
            </a:r>
            <a:r>
              <a:rPr lang="en-US" sz="2000" dirty="0" err="1" smtClean="0"/>
              <a:t>k</a:t>
            </a:r>
            <a:r>
              <a:rPr lang="en-US" sz="1050" dirty="0" err="1" smtClean="0"/>
              <a:t>B</a:t>
            </a:r>
            <a:r>
              <a:rPr lang="en-US" sz="2000" dirty="0" smtClean="0"/>
              <a:t> – </a:t>
            </a:r>
            <a:r>
              <a:rPr lang="en-US" sz="2000" dirty="0" smtClean="0">
                <a:latin typeface="Arial Narrow" pitchFamily="34" charset="0"/>
              </a:rPr>
              <a:t>1</a:t>
            </a:r>
            <a:r>
              <a:rPr lang="en-US" sz="2000" dirty="0" smtClean="0"/>
              <a:t>)</a:t>
            </a:r>
          </a:p>
          <a:p>
            <a:pPr algn="just"/>
            <a:r>
              <a:rPr lang="en-US" sz="2000" dirty="0" err="1" smtClean="0"/>
              <a:t>Ve</a:t>
            </a:r>
            <a:r>
              <a:rPr lang="en-US" sz="2000" dirty="0" smtClean="0"/>
              <a:t>     = </a:t>
            </a:r>
            <a:r>
              <a:rPr lang="en-US" sz="2000" dirty="0" err="1" smtClean="0"/>
              <a:t>Derajat</a:t>
            </a:r>
            <a:r>
              <a:rPr lang="en-US" sz="2000" dirty="0" smtClean="0"/>
              <a:t> </a:t>
            </a:r>
            <a:r>
              <a:rPr lang="en-US" sz="2000" dirty="0" err="1" smtClean="0"/>
              <a:t>bebas</a:t>
            </a:r>
            <a:r>
              <a:rPr lang="en-US" sz="2000" dirty="0" smtClean="0"/>
              <a:t> </a:t>
            </a:r>
            <a:r>
              <a:rPr lang="en-US" sz="2000" dirty="0" err="1" smtClean="0"/>
              <a:t>kesalahan</a:t>
            </a:r>
            <a:r>
              <a:rPr lang="en-US" sz="2000" dirty="0" smtClean="0"/>
              <a:t> (error) = </a:t>
            </a:r>
            <a:r>
              <a:rPr lang="en-US" dirty="0" smtClean="0"/>
              <a:t>V</a:t>
            </a:r>
            <a:r>
              <a:rPr lang="en-US" sz="1000" dirty="0" smtClean="0"/>
              <a:t>T</a:t>
            </a:r>
            <a:r>
              <a:rPr lang="en-US" dirty="0" smtClean="0"/>
              <a:t> – V</a:t>
            </a:r>
            <a:r>
              <a:rPr lang="en-US" sz="1000" dirty="0" smtClean="0"/>
              <a:t>A</a:t>
            </a:r>
            <a:r>
              <a:rPr lang="en-US" dirty="0" smtClean="0"/>
              <a:t> – V</a:t>
            </a:r>
            <a:r>
              <a:rPr lang="en-US" sz="1000" dirty="0" smtClean="0"/>
              <a:t>B</a:t>
            </a:r>
            <a:r>
              <a:rPr lang="en-US" dirty="0" smtClean="0"/>
              <a:t> –V</a:t>
            </a:r>
            <a:r>
              <a:rPr lang="en-US" sz="1000" dirty="0" smtClean="0"/>
              <a:t>AXB</a:t>
            </a:r>
          </a:p>
          <a:p>
            <a:pPr algn="just"/>
            <a:r>
              <a:rPr lang="en-US" dirty="0" smtClean="0"/>
              <a:t>CF     = </a:t>
            </a:r>
            <a:r>
              <a:rPr lang="en-US" i="1" dirty="0" smtClean="0"/>
              <a:t>Correction Factor </a:t>
            </a:r>
            <a:r>
              <a:rPr lang="en-US" dirty="0" smtClean="0"/>
              <a:t>= T</a:t>
            </a:r>
            <a:r>
              <a:rPr lang="en-US" baseline="30000" dirty="0" smtClean="0"/>
              <a:t>2</a:t>
            </a:r>
            <a:r>
              <a:rPr lang="en-US" dirty="0" smtClean="0"/>
              <a:t>/N</a:t>
            </a:r>
          </a:p>
          <a:p>
            <a:pPr algn="just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728" y="714356"/>
            <a:ext cx="7498080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1800" dirty="0" smtClean="0"/>
              <a:t>SS</a:t>
            </a:r>
            <a:r>
              <a:rPr lang="en-US" sz="1000" dirty="0" smtClean="0"/>
              <a:t>T </a:t>
            </a:r>
            <a:r>
              <a:rPr lang="en-US" sz="1800" dirty="0" smtClean="0"/>
              <a:t>= </a:t>
            </a:r>
            <a:r>
              <a:rPr lang="en-US" sz="1800" dirty="0" err="1" smtClean="0"/>
              <a:t>jumlah</a:t>
            </a:r>
            <a:r>
              <a:rPr lang="en-US" sz="1800" dirty="0" smtClean="0"/>
              <a:t> </a:t>
            </a:r>
            <a:r>
              <a:rPr lang="en-US" sz="1800" dirty="0" err="1" smtClean="0"/>
              <a:t>kuadrat</a:t>
            </a:r>
            <a:r>
              <a:rPr lang="en-US" sz="1800" dirty="0" smtClean="0"/>
              <a:t> total</a:t>
            </a:r>
          </a:p>
          <a:p>
            <a:pPr>
              <a:buNone/>
            </a:pPr>
            <a:r>
              <a:rPr lang="en-US" sz="1800" dirty="0" smtClean="0"/>
              <a:t>		</a:t>
            </a:r>
            <a:r>
              <a:rPr lang="en-US" sz="1800" dirty="0" err="1" smtClean="0"/>
              <a:t>Persamaan-persamaan</a:t>
            </a:r>
            <a:r>
              <a:rPr lang="en-US" sz="1800" dirty="0" smtClean="0"/>
              <a:t> yang </a:t>
            </a:r>
            <a:r>
              <a:rPr lang="en-US" sz="1800" dirty="0" err="1" smtClean="0"/>
              <a:t>digunakan</a:t>
            </a:r>
            <a:r>
              <a:rPr lang="en-US" sz="1800" dirty="0" smtClean="0"/>
              <a:t> </a:t>
            </a:r>
            <a:r>
              <a:rPr lang="en-US" sz="1800" dirty="0" err="1" smtClean="0"/>
              <a:t>dalam</a:t>
            </a:r>
            <a:r>
              <a:rPr lang="en-US" sz="1800" dirty="0" smtClean="0"/>
              <a:t> ANOVA </a:t>
            </a:r>
            <a:r>
              <a:rPr lang="en-US" sz="1800" dirty="0" err="1" smtClean="0"/>
              <a:t>adalah</a:t>
            </a:r>
            <a:r>
              <a:rPr lang="en-US" sz="1800" dirty="0" smtClean="0"/>
              <a:t> :</a:t>
            </a:r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r>
              <a:rPr lang="en-US" sz="1800" dirty="0" smtClean="0"/>
              <a:t>                                          </a:t>
            </a:r>
          </a:p>
          <a:p>
            <a:pPr>
              <a:buNone/>
            </a:pPr>
            <a:r>
              <a:rPr lang="en-US" sz="1800" dirty="0" smtClean="0"/>
              <a:t>SS</a:t>
            </a:r>
            <a:r>
              <a:rPr lang="en-US" sz="1000" dirty="0" smtClean="0"/>
              <a:t>A</a:t>
            </a:r>
            <a:r>
              <a:rPr lang="en-US" sz="1800" dirty="0" smtClean="0"/>
              <a:t> = </a:t>
            </a:r>
            <a:r>
              <a:rPr lang="en-US" sz="1800" dirty="0" err="1" smtClean="0"/>
              <a:t>Jumlah</a:t>
            </a:r>
            <a:r>
              <a:rPr lang="en-US" sz="1800" dirty="0" smtClean="0"/>
              <a:t> </a:t>
            </a:r>
            <a:r>
              <a:rPr lang="en-US" sz="1800" dirty="0" err="1" smtClean="0"/>
              <a:t>kuadrat</a:t>
            </a:r>
            <a:r>
              <a:rPr lang="en-US" sz="1800" dirty="0" smtClean="0"/>
              <a:t> </a:t>
            </a:r>
            <a:r>
              <a:rPr lang="en-US" sz="1800" dirty="0" err="1" smtClean="0"/>
              <a:t>faktor</a:t>
            </a:r>
            <a:r>
              <a:rPr lang="en-US" sz="1800" dirty="0" smtClean="0"/>
              <a:t> A</a:t>
            </a:r>
          </a:p>
          <a:p>
            <a:pPr>
              <a:buNone/>
            </a:pPr>
            <a:r>
              <a:rPr lang="en-US" sz="1800" dirty="0" smtClean="0"/>
              <a:t>		</a:t>
            </a:r>
          </a:p>
          <a:p>
            <a:pPr>
              <a:buNone/>
            </a:pPr>
            <a:r>
              <a:rPr lang="en-US" sz="1800" dirty="0" smtClean="0"/>
              <a:t>                                          </a:t>
            </a:r>
          </a:p>
          <a:p>
            <a:pPr>
              <a:buNone/>
            </a:pPr>
            <a:r>
              <a:rPr lang="en-US" sz="1800" dirty="0" smtClean="0"/>
              <a:t>SS</a:t>
            </a:r>
            <a:r>
              <a:rPr lang="en-US" sz="1000" dirty="0" smtClean="0"/>
              <a:t>B</a:t>
            </a:r>
            <a:r>
              <a:rPr lang="en-US" sz="1800" dirty="0" smtClean="0"/>
              <a:t> = </a:t>
            </a:r>
            <a:r>
              <a:rPr lang="en-US" sz="1800" dirty="0" err="1" smtClean="0"/>
              <a:t>Jumlah</a:t>
            </a:r>
            <a:r>
              <a:rPr lang="en-US" sz="1800" dirty="0" smtClean="0"/>
              <a:t> </a:t>
            </a:r>
            <a:r>
              <a:rPr lang="en-US" sz="1800" dirty="0" err="1" smtClean="0"/>
              <a:t>kuadrat</a:t>
            </a:r>
            <a:r>
              <a:rPr lang="en-US" sz="1800" dirty="0" smtClean="0"/>
              <a:t> </a:t>
            </a:r>
            <a:r>
              <a:rPr lang="en-US" sz="1800" dirty="0" err="1" smtClean="0"/>
              <a:t>faktor</a:t>
            </a:r>
            <a:r>
              <a:rPr lang="en-US" sz="1800" dirty="0" smtClean="0"/>
              <a:t> B</a:t>
            </a:r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r>
              <a:rPr lang="en-US" sz="1800" dirty="0" smtClean="0"/>
              <a:t>                                          </a:t>
            </a:r>
          </a:p>
          <a:p>
            <a:pPr>
              <a:buNone/>
            </a:pPr>
            <a:r>
              <a:rPr lang="en-US" sz="1800" dirty="0" smtClean="0"/>
              <a:t>SS</a:t>
            </a:r>
            <a:r>
              <a:rPr lang="en-US" sz="1000" dirty="0" smtClean="0"/>
              <a:t>AXB </a:t>
            </a:r>
            <a:r>
              <a:rPr lang="en-US" sz="1800" dirty="0" smtClean="0"/>
              <a:t>= </a:t>
            </a:r>
            <a:r>
              <a:rPr lang="en-US" sz="1800" dirty="0" err="1" smtClean="0"/>
              <a:t>Jumlah</a:t>
            </a:r>
            <a:r>
              <a:rPr lang="en-US" sz="1800" dirty="0" smtClean="0"/>
              <a:t> </a:t>
            </a:r>
            <a:r>
              <a:rPr lang="en-US" sz="1800" dirty="0" err="1" smtClean="0"/>
              <a:t>kuadrat</a:t>
            </a:r>
            <a:r>
              <a:rPr lang="en-US" sz="1800" dirty="0" smtClean="0"/>
              <a:t> </a:t>
            </a:r>
            <a:r>
              <a:rPr lang="en-US" sz="1800" dirty="0" err="1" smtClean="0"/>
              <a:t>interaksi</a:t>
            </a:r>
            <a:r>
              <a:rPr lang="en-US" sz="1800" dirty="0" smtClean="0"/>
              <a:t> </a:t>
            </a:r>
            <a:r>
              <a:rPr lang="en-US" sz="1800" dirty="0" err="1" smtClean="0"/>
              <a:t>antar</a:t>
            </a:r>
            <a:r>
              <a:rPr lang="en-US" sz="1800" dirty="0" smtClean="0"/>
              <a:t> </a:t>
            </a:r>
            <a:r>
              <a:rPr lang="en-US" sz="1800" dirty="0" err="1" smtClean="0"/>
              <a:t>faktor</a:t>
            </a:r>
            <a:endParaRPr lang="en-US" sz="1800" dirty="0" smtClean="0"/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r>
              <a:rPr lang="en-US" sz="1800" i="1" dirty="0" smtClean="0"/>
              <a:t>                                                       </a:t>
            </a:r>
            <a:endParaRPr lang="en-US" sz="1800" dirty="0" smtClean="0"/>
          </a:p>
          <a:p>
            <a:pPr>
              <a:buNone/>
            </a:pPr>
            <a:endParaRPr lang="en-US" sz="1800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7620" y="2571744"/>
            <a:ext cx="1619250" cy="514350"/>
          </a:xfrm>
          <a:prstGeom prst="rect">
            <a:avLst/>
          </a:prstGeom>
          <a:noFill/>
        </p:spPr>
      </p:pic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7620" y="3429000"/>
            <a:ext cx="1638300" cy="514350"/>
          </a:xfrm>
          <a:prstGeom prst="rect">
            <a:avLst/>
          </a:prstGeom>
          <a:noFill/>
        </p:spPr>
      </p:pic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7620" y="4786322"/>
            <a:ext cx="2867025" cy="495300"/>
          </a:xfrm>
          <a:prstGeom prst="rect">
            <a:avLst/>
          </a:prstGeom>
          <a:noFill/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d-ID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2" y="1500174"/>
            <a:ext cx="1685925" cy="581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728" y="571480"/>
            <a:ext cx="7498080" cy="48006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n-US" sz="1800" dirty="0" err="1" smtClean="0"/>
              <a:t>SSe</a:t>
            </a:r>
            <a:r>
              <a:rPr lang="en-US" sz="1800" dirty="0" smtClean="0"/>
              <a:t> = </a:t>
            </a:r>
            <a:r>
              <a:rPr lang="en-US" sz="1800" dirty="0" err="1" smtClean="0"/>
              <a:t>jumlah</a:t>
            </a:r>
            <a:r>
              <a:rPr lang="en-US" sz="1800" dirty="0" smtClean="0"/>
              <a:t> </a:t>
            </a:r>
            <a:r>
              <a:rPr lang="en-US" sz="1800" dirty="0" err="1" smtClean="0"/>
              <a:t>kuadrat</a:t>
            </a:r>
            <a:r>
              <a:rPr lang="en-US" sz="1800" dirty="0" smtClean="0"/>
              <a:t> </a:t>
            </a:r>
            <a:r>
              <a:rPr lang="en-US" sz="1800" dirty="0" err="1" smtClean="0"/>
              <a:t>kesalahan</a:t>
            </a:r>
            <a:r>
              <a:rPr lang="en-US" sz="1800" dirty="0" smtClean="0"/>
              <a:t> (error)</a:t>
            </a:r>
          </a:p>
          <a:p>
            <a:pPr algn="just">
              <a:buNone/>
            </a:pPr>
            <a:r>
              <a:rPr lang="en-US" sz="1800" dirty="0" err="1" smtClean="0"/>
              <a:t>SSe</a:t>
            </a:r>
            <a:r>
              <a:rPr lang="en-US" sz="1800" dirty="0" smtClean="0"/>
              <a:t> = SS</a:t>
            </a:r>
            <a:r>
              <a:rPr lang="en-US" sz="1000" dirty="0" smtClean="0"/>
              <a:t>T </a:t>
            </a:r>
            <a:r>
              <a:rPr lang="en-US" sz="1800" dirty="0" smtClean="0"/>
              <a:t>– SS</a:t>
            </a:r>
            <a:r>
              <a:rPr lang="en-US" sz="1000" dirty="0" smtClean="0"/>
              <a:t>A </a:t>
            </a:r>
            <a:r>
              <a:rPr lang="en-US" sz="1800" dirty="0" smtClean="0"/>
              <a:t>– SS</a:t>
            </a:r>
            <a:r>
              <a:rPr lang="en-US" sz="1000" dirty="0" smtClean="0"/>
              <a:t>B</a:t>
            </a:r>
            <a:r>
              <a:rPr lang="en-US" sz="1800" dirty="0" smtClean="0"/>
              <a:t> – SS</a:t>
            </a:r>
            <a:r>
              <a:rPr lang="en-US" sz="1000" dirty="0" smtClean="0"/>
              <a:t>A×B</a:t>
            </a:r>
            <a:r>
              <a:rPr lang="en-US" sz="1800" dirty="0" smtClean="0"/>
              <a:t> …………………………………. (2.22)</a:t>
            </a:r>
          </a:p>
          <a:p>
            <a:pPr algn="just">
              <a:buNone/>
            </a:pPr>
            <a:r>
              <a:rPr lang="en-US" sz="1800" dirty="0" smtClean="0"/>
              <a:t>MS</a:t>
            </a:r>
            <a:r>
              <a:rPr lang="en-US" sz="1000" dirty="0" smtClean="0"/>
              <a:t>A</a:t>
            </a:r>
            <a:r>
              <a:rPr lang="en-US" sz="1800" dirty="0" smtClean="0"/>
              <a:t> = rata-rata </a:t>
            </a:r>
            <a:r>
              <a:rPr lang="en-US" sz="1800" dirty="0" err="1" smtClean="0"/>
              <a:t>jumlah</a:t>
            </a:r>
            <a:r>
              <a:rPr lang="en-US" sz="1800" dirty="0" smtClean="0"/>
              <a:t> </a:t>
            </a:r>
            <a:r>
              <a:rPr lang="en-US" sz="1800" dirty="0" err="1" smtClean="0"/>
              <a:t>kuadrat</a:t>
            </a:r>
            <a:r>
              <a:rPr lang="en-US" sz="1800" dirty="0" smtClean="0"/>
              <a:t> </a:t>
            </a:r>
            <a:r>
              <a:rPr lang="en-US" sz="1800" dirty="0" err="1" smtClean="0"/>
              <a:t>faktor</a:t>
            </a:r>
            <a:r>
              <a:rPr lang="en-US" sz="1800" dirty="0" smtClean="0"/>
              <a:t> A</a:t>
            </a:r>
          </a:p>
          <a:p>
            <a:pPr algn="just">
              <a:buNone/>
            </a:pPr>
            <a:r>
              <a:rPr lang="en-US" sz="1800" dirty="0" smtClean="0"/>
              <a:t>		MS</a:t>
            </a:r>
            <a:r>
              <a:rPr lang="en-US" sz="1000" dirty="0" smtClean="0"/>
              <a:t>A</a:t>
            </a:r>
            <a:r>
              <a:rPr lang="en-US" sz="1800" dirty="0" smtClean="0"/>
              <a:t> = SS</a:t>
            </a:r>
            <a:r>
              <a:rPr lang="en-US" sz="1000" dirty="0" smtClean="0"/>
              <a:t>A</a:t>
            </a:r>
            <a:r>
              <a:rPr lang="en-US" sz="1800" dirty="0" smtClean="0"/>
              <a:t>/V</a:t>
            </a:r>
            <a:r>
              <a:rPr lang="en-US" sz="1000" dirty="0" smtClean="0"/>
              <a:t>A</a:t>
            </a:r>
            <a:r>
              <a:rPr lang="en-US" sz="1800" dirty="0" smtClean="0"/>
              <a:t> ………………………………………….. (2.23)</a:t>
            </a:r>
          </a:p>
          <a:p>
            <a:pPr algn="just">
              <a:buNone/>
            </a:pPr>
            <a:r>
              <a:rPr lang="en-US" sz="1800" dirty="0" smtClean="0"/>
              <a:t>MS</a:t>
            </a:r>
            <a:r>
              <a:rPr lang="en-US" sz="1000" dirty="0" smtClean="0"/>
              <a:t>B</a:t>
            </a:r>
            <a:r>
              <a:rPr lang="en-US" sz="1800" dirty="0" smtClean="0"/>
              <a:t> = rata-rata </a:t>
            </a:r>
            <a:r>
              <a:rPr lang="en-US" sz="1800" dirty="0" err="1" smtClean="0"/>
              <a:t>jumlah</a:t>
            </a:r>
            <a:r>
              <a:rPr lang="en-US" sz="1800" dirty="0" smtClean="0"/>
              <a:t> </a:t>
            </a:r>
            <a:r>
              <a:rPr lang="en-US" sz="1800" dirty="0" err="1" smtClean="0"/>
              <a:t>kuadrat</a:t>
            </a:r>
            <a:r>
              <a:rPr lang="en-US" sz="1800" dirty="0" smtClean="0"/>
              <a:t> </a:t>
            </a:r>
            <a:r>
              <a:rPr lang="en-US" sz="1800" dirty="0" err="1" smtClean="0"/>
              <a:t>faktor</a:t>
            </a:r>
            <a:r>
              <a:rPr lang="en-US" sz="1800" dirty="0" smtClean="0"/>
              <a:t> B</a:t>
            </a:r>
          </a:p>
          <a:p>
            <a:pPr algn="just">
              <a:buNone/>
            </a:pPr>
            <a:r>
              <a:rPr lang="en-US" sz="1800" dirty="0" smtClean="0"/>
              <a:t>		MS</a:t>
            </a:r>
            <a:r>
              <a:rPr lang="en-US" sz="1000" dirty="0" smtClean="0"/>
              <a:t>B</a:t>
            </a:r>
            <a:r>
              <a:rPr lang="en-US" sz="1800" dirty="0" smtClean="0"/>
              <a:t> = SS</a:t>
            </a:r>
            <a:r>
              <a:rPr lang="en-US" sz="1000" dirty="0" smtClean="0"/>
              <a:t>B</a:t>
            </a:r>
            <a:r>
              <a:rPr lang="en-US" sz="1800" dirty="0" smtClean="0"/>
              <a:t>/V</a:t>
            </a:r>
            <a:r>
              <a:rPr lang="en-US" sz="1000" dirty="0" smtClean="0"/>
              <a:t>B</a:t>
            </a:r>
            <a:r>
              <a:rPr lang="en-US" sz="1800" dirty="0" smtClean="0"/>
              <a:t> …………………………………………... (2.24)</a:t>
            </a:r>
          </a:p>
          <a:p>
            <a:pPr algn="just">
              <a:buNone/>
            </a:pPr>
            <a:r>
              <a:rPr lang="en-US" sz="1800" dirty="0" smtClean="0"/>
              <a:t>MS</a:t>
            </a:r>
            <a:r>
              <a:rPr lang="en-US" sz="1000" dirty="0" smtClean="0"/>
              <a:t>A×B </a:t>
            </a:r>
            <a:r>
              <a:rPr lang="en-US" sz="1800" dirty="0" smtClean="0"/>
              <a:t>= rata-rata </a:t>
            </a:r>
            <a:r>
              <a:rPr lang="en-US" sz="1800" dirty="0" err="1" smtClean="0"/>
              <a:t>jumlah</a:t>
            </a:r>
            <a:r>
              <a:rPr lang="en-US" sz="1800" dirty="0" smtClean="0"/>
              <a:t> </a:t>
            </a:r>
            <a:r>
              <a:rPr lang="en-US" sz="1800" dirty="0" err="1" smtClean="0"/>
              <a:t>kuadrat</a:t>
            </a:r>
            <a:r>
              <a:rPr lang="en-US" sz="1800" dirty="0" smtClean="0"/>
              <a:t> </a:t>
            </a:r>
            <a:r>
              <a:rPr lang="en-US" sz="1800" dirty="0" err="1" smtClean="0"/>
              <a:t>interaksi</a:t>
            </a:r>
            <a:r>
              <a:rPr lang="en-US" sz="1800" dirty="0" smtClean="0"/>
              <a:t> </a:t>
            </a:r>
            <a:r>
              <a:rPr lang="en-US" sz="1800" dirty="0" err="1" smtClean="0"/>
              <a:t>faktor</a:t>
            </a:r>
            <a:r>
              <a:rPr lang="en-US" sz="1800" dirty="0" smtClean="0"/>
              <a:t> A×B</a:t>
            </a:r>
          </a:p>
          <a:p>
            <a:pPr algn="just">
              <a:buNone/>
            </a:pPr>
            <a:r>
              <a:rPr lang="en-US" sz="1800" dirty="0" smtClean="0"/>
              <a:t>		MS</a:t>
            </a:r>
            <a:r>
              <a:rPr lang="en-US" sz="1000" dirty="0" smtClean="0"/>
              <a:t>A×B</a:t>
            </a:r>
            <a:r>
              <a:rPr lang="en-US" sz="1800" dirty="0" smtClean="0"/>
              <a:t> = SS</a:t>
            </a:r>
            <a:r>
              <a:rPr lang="en-US" sz="1000" dirty="0" smtClean="0"/>
              <a:t>A×B</a:t>
            </a:r>
            <a:r>
              <a:rPr lang="en-US" sz="1800" dirty="0" smtClean="0"/>
              <a:t>/V</a:t>
            </a:r>
            <a:r>
              <a:rPr lang="en-US" sz="1000" dirty="0" smtClean="0"/>
              <a:t>A×B </a:t>
            </a:r>
            <a:r>
              <a:rPr lang="en-US" sz="1800" dirty="0" smtClean="0"/>
              <a:t>………………………………... (2.25)</a:t>
            </a:r>
          </a:p>
          <a:p>
            <a:pPr algn="just">
              <a:buNone/>
            </a:pPr>
            <a:r>
              <a:rPr lang="en-US" sz="1800" dirty="0" err="1" smtClean="0"/>
              <a:t>MSe</a:t>
            </a:r>
            <a:r>
              <a:rPr lang="en-US" sz="1800" dirty="0" smtClean="0"/>
              <a:t>  = rata-rata </a:t>
            </a:r>
            <a:r>
              <a:rPr lang="en-US" sz="1800" dirty="0" err="1" smtClean="0"/>
              <a:t>jumlah</a:t>
            </a:r>
            <a:r>
              <a:rPr lang="en-US" sz="1800" dirty="0" smtClean="0"/>
              <a:t> </a:t>
            </a:r>
            <a:r>
              <a:rPr lang="en-US" sz="1800" dirty="0" err="1" smtClean="0"/>
              <a:t>kuadrat</a:t>
            </a:r>
            <a:r>
              <a:rPr lang="en-US" sz="1800" dirty="0" smtClean="0"/>
              <a:t> </a:t>
            </a:r>
            <a:r>
              <a:rPr lang="en-US" sz="1800" dirty="0" err="1" smtClean="0"/>
              <a:t>kesalahan</a:t>
            </a:r>
            <a:r>
              <a:rPr lang="en-US" sz="1800" dirty="0" smtClean="0"/>
              <a:t> </a:t>
            </a:r>
            <a:r>
              <a:rPr lang="en-US" sz="1800" dirty="0" err="1" smtClean="0"/>
              <a:t>faktor</a:t>
            </a:r>
            <a:r>
              <a:rPr lang="en-US" sz="1800" dirty="0" smtClean="0"/>
              <a:t> (error)</a:t>
            </a:r>
          </a:p>
          <a:p>
            <a:pPr algn="just">
              <a:buNone/>
            </a:pPr>
            <a:r>
              <a:rPr lang="en-US" sz="1800" dirty="0" smtClean="0"/>
              <a:t>		</a:t>
            </a:r>
            <a:r>
              <a:rPr lang="en-US" sz="1800" dirty="0" err="1" smtClean="0"/>
              <a:t>MSe</a:t>
            </a:r>
            <a:r>
              <a:rPr lang="en-US" sz="1800" dirty="0" smtClean="0"/>
              <a:t> = </a:t>
            </a:r>
            <a:r>
              <a:rPr lang="en-US" sz="1800" dirty="0" err="1" smtClean="0"/>
              <a:t>SSe</a:t>
            </a:r>
            <a:r>
              <a:rPr lang="en-US" sz="1800" dirty="0" smtClean="0"/>
              <a:t>/</a:t>
            </a:r>
            <a:r>
              <a:rPr lang="en-US" sz="1800" dirty="0" err="1" smtClean="0"/>
              <a:t>Ve</a:t>
            </a:r>
            <a:r>
              <a:rPr lang="en-US" sz="1800" dirty="0" smtClean="0"/>
              <a:t> …………………………………………….(2.26) </a:t>
            </a:r>
          </a:p>
          <a:p>
            <a:pPr algn="just">
              <a:buNone/>
            </a:pPr>
            <a:r>
              <a:rPr lang="en-US" sz="1800" dirty="0" smtClean="0"/>
              <a:t>T = </a:t>
            </a:r>
            <a:r>
              <a:rPr lang="en-US" sz="1800" dirty="0" err="1" smtClean="0"/>
              <a:t>jumlah</a:t>
            </a:r>
            <a:r>
              <a:rPr lang="en-US" sz="1800" dirty="0" smtClean="0"/>
              <a:t> </a:t>
            </a:r>
            <a:r>
              <a:rPr lang="en-US" sz="1800" dirty="0" err="1" smtClean="0"/>
              <a:t>seluruh</a:t>
            </a:r>
            <a:r>
              <a:rPr lang="en-US" sz="1800" dirty="0" smtClean="0"/>
              <a:t> </a:t>
            </a:r>
            <a:r>
              <a:rPr lang="en-US" sz="1800" dirty="0" err="1" smtClean="0"/>
              <a:t>pengamatan</a:t>
            </a:r>
            <a:endParaRPr lang="en-US" sz="1800" dirty="0" smtClean="0"/>
          </a:p>
          <a:p>
            <a:pPr algn="just">
              <a:buNone/>
            </a:pPr>
            <a:endParaRPr lang="en-US" sz="1800" dirty="0" smtClean="0"/>
          </a:p>
          <a:p>
            <a:pPr algn="just">
              <a:buNone/>
            </a:pPr>
            <a:r>
              <a:rPr lang="en-US" sz="1800" dirty="0" smtClean="0"/>
              <a:t>                           ………………………………………………… (2.27)</a:t>
            </a:r>
          </a:p>
          <a:p>
            <a:pPr algn="just">
              <a:buNone/>
            </a:pPr>
            <a:endParaRPr lang="en-US" sz="1800" dirty="0" smtClean="0"/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08" y="4572008"/>
            <a:ext cx="1104900" cy="581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728" y="714356"/>
            <a:ext cx="7498080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1800" dirty="0" err="1" smtClean="0">
                <a:latin typeface="+mj-lt"/>
              </a:rPr>
              <a:t>Dimana</a:t>
            </a:r>
            <a:r>
              <a:rPr lang="en-US" sz="1800" dirty="0" smtClean="0">
                <a:latin typeface="+mj-lt"/>
              </a:rPr>
              <a:t> :</a:t>
            </a:r>
          </a:p>
          <a:p>
            <a:pPr>
              <a:buNone/>
            </a:pPr>
            <a:r>
              <a:rPr lang="en-US" sz="1800" dirty="0" smtClean="0">
                <a:latin typeface="+mj-lt"/>
              </a:rPr>
              <a:t>k</a:t>
            </a:r>
            <a:r>
              <a:rPr lang="en-US" sz="1000" dirty="0" smtClean="0">
                <a:latin typeface="+mj-lt"/>
              </a:rPr>
              <a:t>A</a:t>
            </a:r>
            <a:r>
              <a:rPr lang="en-US" sz="1800" dirty="0" smtClean="0">
                <a:latin typeface="+mj-lt"/>
              </a:rPr>
              <a:t>		= </a:t>
            </a:r>
            <a:r>
              <a:rPr lang="en-US" sz="1800" dirty="0" err="1" smtClean="0">
                <a:latin typeface="+mj-lt"/>
              </a:rPr>
              <a:t>jumlah</a:t>
            </a:r>
            <a:r>
              <a:rPr lang="en-US" sz="1800" dirty="0" smtClean="0">
                <a:latin typeface="+mj-lt"/>
              </a:rPr>
              <a:t> level </a:t>
            </a:r>
            <a:r>
              <a:rPr lang="en-US" sz="1800" dirty="0" err="1" smtClean="0">
                <a:latin typeface="+mj-lt"/>
              </a:rPr>
              <a:t>faktor</a:t>
            </a:r>
            <a:r>
              <a:rPr lang="en-US" sz="1800" dirty="0" smtClean="0">
                <a:latin typeface="+mj-lt"/>
              </a:rPr>
              <a:t> A</a:t>
            </a:r>
          </a:p>
          <a:p>
            <a:pPr>
              <a:buNone/>
            </a:pPr>
            <a:r>
              <a:rPr lang="en-US" sz="1800" dirty="0" err="1" smtClean="0">
                <a:latin typeface="+mj-lt"/>
              </a:rPr>
              <a:t>k</a:t>
            </a:r>
            <a:r>
              <a:rPr lang="en-US" sz="1000" dirty="0" err="1" smtClean="0">
                <a:latin typeface="+mj-lt"/>
              </a:rPr>
              <a:t>B</a:t>
            </a:r>
            <a:r>
              <a:rPr lang="en-US" sz="1000" dirty="0" smtClean="0">
                <a:latin typeface="+mj-lt"/>
              </a:rPr>
              <a:t>	</a:t>
            </a:r>
            <a:r>
              <a:rPr lang="en-US" sz="1800" dirty="0" smtClean="0">
                <a:latin typeface="+mj-lt"/>
              </a:rPr>
              <a:t>	= </a:t>
            </a:r>
            <a:r>
              <a:rPr lang="en-US" sz="1800" dirty="0" err="1" smtClean="0">
                <a:latin typeface="+mj-lt"/>
              </a:rPr>
              <a:t>jumlah</a:t>
            </a:r>
            <a:r>
              <a:rPr lang="en-US" sz="1800" dirty="0" smtClean="0">
                <a:latin typeface="+mj-lt"/>
              </a:rPr>
              <a:t> level </a:t>
            </a:r>
            <a:r>
              <a:rPr lang="en-US" sz="1800" dirty="0" err="1" smtClean="0">
                <a:latin typeface="+mj-lt"/>
              </a:rPr>
              <a:t>faktor</a:t>
            </a:r>
            <a:r>
              <a:rPr lang="en-US" sz="1800" dirty="0" smtClean="0">
                <a:latin typeface="+mj-lt"/>
              </a:rPr>
              <a:t> B</a:t>
            </a:r>
          </a:p>
          <a:p>
            <a:pPr>
              <a:buNone/>
            </a:pPr>
            <a:r>
              <a:rPr lang="en-US" sz="1800" dirty="0" smtClean="0">
                <a:latin typeface="+mj-lt"/>
              </a:rPr>
              <a:t>N		= </a:t>
            </a:r>
            <a:r>
              <a:rPr lang="en-US" sz="1800" dirty="0" err="1" smtClean="0">
                <a:latin typeface="+mj-lt"/>
              </a:rPr>
              <a:t>jumlah</a:t>
            </a:r>
            <a:r>
              <a:rPr lang="en-US" sz="1800" dirty="0" smtClean="0">
                <a:latin typeface="+mj-lt"/>
              </a:rPr>
              <a:t> </a:t>
            </a:r>
            <a:r>
              <a:rPr lang="en-US" sz="1800" dirty="0" err="1" smtClean="0">
                <a:latin typeface="+mj-lt"/>
              </a:rPr>
              <a:t>kuadrat</a:t>
            </a:r>
            <a:r>
              <a:rPr lang="en-US" sz="1800" dirty="0" smtClean="0">
                <a:latin typeface="+mj-lt"/>
              </a:rPr>
              <a:t> </a:t>
            </a:r>
            <a:r>
              <a:rPr lang="en-US" sz="1800" dirty="0" err="1" smtClean="0">
                <a:latin typeface="+mj-lt"/>
              </a:rPr>
              <a:t>Eksperimen</a:t>
            </a:r>
            <a:endParaRPr lang="en-US" sz="1800" dirty="0" smtClean="0">
              <a:latin typeface="+mj-lt"/>
            </a:endParaRPr>
          </a:p>
          <a:p>
            <a:pPr>
              <a:buNone/>
            </a:pPr>
            <a:r>
              <a:rPr lang="en-US" sz="1800" dirty="0" smtClean="0">
                <a:latin typeface="+mj-lt"/>
              </a:rPr>
              <a:t>N		= k x n</a:t>
            </a:r>
          </a:p>
          <a:p>
            <a:pPr>
              <a:buNone/>
            </a:pPr>
            <a:r>
              <a:rPr lang="en-US" sz="1800" dirty="0" err="1" smtClean="0">
                <a:latin typeface="+mj-lt"/>
              </a:rPr>
              <a:t>n</a:t>
            </a:r>
            <a:r>
              <a:rPr lang="en-US" sz="1000" dirty="0" err="1" smtClean="0">
                <a:latin typeface="+mj-lt"/>
              </a:rPr>
              <a:t>Ai</a:t>
            </a:r>
            <a:r>
              <a:rPr lang="en-US" sz="1800" dirty="0" smtClean="0">
                <a:latin typeface="+mj-lt"/>
              </a:rPr>
              <a:t>, </a:t>
            </a:r>
            <a:r>
              <a:rPr lang="en-US" sz="1800" dirty="0" err="1" smtClean="0">
                <a:latin typeface="+mj-lt"/>
              </a:rPr>
              <a:t>n</a:t>
            </a:r>
            <a:r>
              <a:rPr lang="en-US" sz="1050" dirty="0" err="1" smtClean="0">
                <a:latin typeface="+mj-lt"/>
              </a:rPr>
              <a:t>Bj</a:t>
            </a:r>
            <a:r>
              <a:rPr lang="en-US" sz="1800" dirty="0" smtClean="0">
                <a:latin typeface="+mj-lt"/>
              </a:rPr>
              <a:t>	= </a:t>
            </a:r>
            <a:r>
              <a:rPr lang="en-US" sz="1800" dirty="0" err="1" smtClean="0">
                <a:latin typeface="+mj-lt"/>
              </a:rPr>
              <a:t>jumlah</a:t>
            </a:r>
            <a:r>
              <a:rPr lang="en-US" sz="1800" dirty="0" smtClean="0">
                <a:latin typeface="+mj-lt"/>
              </a:rPr>
              <a:t> </a:t>
            </a:r>
            <a:r>
              <a:rPr lang="en-US" sz="1800" dirty="0" err="1" smtClean="0">
                <a:latin typeface="+mj-lt"/>
              </a:rPr>
              <a:t>pengamatan</a:t>
            </a:r>
            <a:r>
              <a:rPr lang="en-US" sz="1800" dirty="0" smtClean="0">
                <a:latin typeface="+mj-lt"/>
              </a:rPr>
              <a:t> (trial) </a:t>
            </a:r>
            <a:r>
              <a:rPr lang="en-US" sz="1800" dirty="0" err="1" smtClean="0">
                <a:latin typeface="+mj-lt"/>
              </a:rPr>
              <a:t>faktor</a:t>
            </a:r>
            <a:r>
              <a:rPr lang="en-US" sz="1800" dirty="0" smtClean="0">
                <a:latin typeface="+mj-lt"/>
              </a:rPr>
              <a:t> A </a:t>
            </a:r>
            <a:r>
              <a:rPr lang="en-US" sz="1800" dirty="0" err="1" smtClean="0">
                <a:latin typeface="+mj-lt"/>
              </a:rPr>
              <a:t>dan</a:t>
            </a:r>
            <a:r>
              <a:rPr lang="en-US" sz="1800" dirty="0" smtClean="0">
                <a:latin typeface="+mj-lt"/>
              </a:rPr>
              <a:t> </a:t>
            </a:r>
            <a:r>
              <a:rPr lang="en-US" sz="1800" dirty="0" err="1" smtClean="0">
                <a:latin typeface="+mj-lt"/>
              </a:rPr>
              <a:t>faktor</a:t>
            </a:r>
            <a:r>
              <a:rPr lang="en-US" sz="1800" dirty="0" smtClean="0">
                <a:latin typeface="+mj-lt"/>
              </a:rPr>
              <a:t> B</a:t>
            </a:r>
          </a:p>
          <a:p>
            <a:pPr>
              <a:buNone/>
            </a:pPr>
            <a:r>
              <a:rPr lang="en-US" sz="1800" dirty="0" smtClean="0">
                <a:latin typeface="+mj-lt"/>
              </a:rPr>
              <a:t>Model </a:t>
            </a:r>
            <a:r>
              <a:rPr lang="en-US" sz="1800" dirty="0" err="1" smtClean="0">
                <a:latin typeface="+mj-lt"/>
              </a:rPr>
              <a:t>persamaan</a:t>
            </a:r>
            <a:r>
              <a:rPr lang="en-US" sz="1800" dirty="0" smtClean="0">
                <a:latin typeface="+mj-lt"/>
              </a:rPr>
              <a:t> yang </a:t>
            </a:r>
            <a:r>
              <a:rPr lang="en-US" sz="1800" dirty="0" err="1" smtClean="0">
                <a:latin typeface="+mj-lt"/>
              </a:rPr>
              <a:t>mewakili</a:t>
            </a:r>
            <a:r>
              <a:rPr lang="en-US" sz="1800" dirty="0" smtClean="0">
                <a:latin typeface="+mj-lt"/>
              </a:rPr>
              <a:t> </a:t>
            </a:r>
            <a:r>
              <a:rPr lang="en-US" sz="1800" dirty="0" err="1" smtClean="0">
                <a:latin typeface="+mj-lt"/>
              </a:rPr>
              <a:t>keadaan</a:t>
            </a:r>
            <a:r>
              <a:rPr lang="en-US" sz="1800" dirty="0" smtClean="0">
                <a:latin typeface="+mj-lt"/>
              </a:rPr>
              <a:t> </a:t>
            </a:r>
            <a:r>
              <a:rPr lang="en-US" sz="1800" dirty="0" err="1" smtClean="0">
                <a:latin typeface="+mj-lt"/>
              </a:rPr>
              <a:t>pengamatan</a:t>
            </a:r>
            <a:r>
              <a:rPr lang="en-US" sz="1800" dirty="0" smtClean="0">
                <a:latin typeface="+mj-lt"/>
              </a:rPr>
              <a:t> </a:t>
            </a:r>
            <a:r>
              <a:rPr lang="en-US" sz="1800" dirty="0" err="1" smtClean="0">
                <a:latin typeface="+mj-lt"/>
              </a:rPr>
              <a:t>adalah</a:t>
            </a:r>
            <a:endParaRPr lang="en-US" sz="1800" dirty="0" smtClean="0">
              <a:latin typeface="+mj-lt"/>
            </a:endParaRPr>
          </a:p>
          <a:p>
            <a:pPr>
              <a:buNone/>
            </a:pPr>
            <a:r>
              <a:rPr lang="en-US" sz="1800" dirty="0" smtClean="0"/>
              <a:t>                                           …………………………………… (2.28)</a:t>
            </a:r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r>
              <a:rPr lang="en-US" sz="1800" dirty="0" err="1" smtClean="0"/>
              <a:t>dimana</a:t>
            </a:r>
            <a:r>
              <a:rPr lang="en-US" sz="1800" dirty="0" smtClean="0"/>
              <a:t> :</a:t>
            </a:r>
          </a:p>
          <a:p>
            <a:pPr>
              <a:buNone/>
            </a:pPr>
            <a:r>
              <a:rPr lang="en-US" sz="1800" dirty="0" err="1" smtClean="0"/>
              <a:t>i</a:t>
            </a:r>
            <a:r>
              <a:rPr lang="en-US" sz="1800" dirty="0" smtClean="0"/>
              <a:t>  = 1,2,3,…,m</a:t>
            </a:r>
          </a:p>
          <a:p>
            <a:pPr>
              <a:buNone/>
            </a:pPr>
            <a:r>
              <a:rPr lang="en-US" sz="1800" dirty="0" smtClean="0"/>
              <a:t>k = 1,2,3,…,n; </a:t>
            </a:r>
          </a:p>
          <a:p>
            <a:pPr>
              <a:buNone/>
            </a:pPr>
            <a:endParaRPr lang="en-US" sz="1800" dirty="0" smtClean="0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42" y="3286124"/>
            <a:ext cx="2428892" cy="246786"/>
          </a:xfrm>
          <a:prstGeom prst="rect">
            <a:avLst/>
          </a:prstGeom>
          <a:noFill/>
        </p:spPr>
      </p:pic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43240" y="4572008"/>
            <a:ext cx="1727036" cy="252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728" y="714356"/>
            <a:ext cx="7429552" cy="48006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n-US" sz="1800" dirty="0" smtClean="0"/>
              <a:t>	</a:t>
            </a:r>
          </a:p>
          <a:p>
            <a:pPr algn="just">
              <a:buNone/>
            </a:pPr>
            <a:r>
              <a:rPr lang="en-US" sz="1800" dirty="0" err="1" smtClean="0"/>
              <a:t>Untuk</a:t>
            </a:r>
            <a:r>
              <a:rPr lang="en-US" sz="1800" dirty="0" smtClean="0"/>
              <a:t> </a:t>
            </a:r>
            <a:r>
              <a:rPr lang="en-US" sz="1800" dirty="0" err="1" smtClean="0"/>
              <a:t>menguji</a:t>
            </a:r>
            <a:r>
              <a:rPr lang="en-US" sz="1800" dirty="0" smtClean="0"/>
              <a:t> </a:t>
            </a:r>
            <a:r>
              <a:rPr lang="en-US" sz="1800" dirty="0" err="1" smtClean="0"/>
              <a:t>perbedaan</a:t>
            </a:r>
            <a:r>
              <a:rPr lang="en-US" sz="1800" dirty="0" smtClean="0"/>
              <a:t> </a:t>
            </a:r>
            <a:r>
              <a:rPr lang="en-US" sz="1800" dirty="0" err="1" smtClean="0"/>
              <a:t>pengaruh</a:t>
            </a:r>
            <a:r>
              <a:rPr lang="en-US" sz="1800" dirty="0" smtClean="0"/>
              <a:t> </a:t>
            </a:r>
            <a:r>
              <a:rPr lang="en-US" sz="1800" dirty="0" err="1" smtClean="0"/>
              <a:t>taraf</a:t>
            </a:r>
            <a:r>
              <a:rPr lang="en-US" sz="1800" dirty="0" smtClean="0"/>
              <a:t> </a:t>
            </a:r>
            <a:r>
              <a:rPr lang="en-US" sz="1800" dirty="0" err="1" smtClean="0"/>
              <a:t>faktor</a:t>
            </a:r>
            <a:r>
              <a:rPr lang="en-US" sz="1800" dirty="0" smtClean="0"/>
              <a:t> </a:t>
            </a:r>
            <a:r>
              <a:rPr lang="en-US" sz="1800" dirty="0" err="1" smtClean="0"/>
              <a:t>didasarkan</a:t>
            </a:r>
            <a:r>
              <a:rPr lang="en-US" sz="1800" dirty="0" smtClean="0"/>
              <a:t> </a:t>
            </a:r>
            <a:r>
              <a:rPr lang="en-US" sz="1800" dirty="0" err="1" smtClean="0"/>
              <a:t>pada</a:t>
            </a:r>
            <a:r>
              <a:rPr lang="en-US" sz="1800" dirty="0" smtClean="0"/>
              <a:t> </a:t>
            </a:r>
            <a:r>
              <a:rPr lang="en-US" sz="1800" dirty="0" err="1" smtClean="0"/>
              <a:t>hipotesis</a:t>
            </a:r>
            <a:r>
              <a:rPr lang="en-US" sz="1800" dirty="0" smtClean="0"/>
              <a:t> </a:t>
            </a:r>
            <a:r>
              <a:rPr lang="en-US" sz="1800" dirty="0" err="1" smtClean="0"/>
              <a:t>awal</a:t>
            </a:r>
            <a:r>
              <a:rPr lang="en-US" sz="1800" dirty="0" smtClean="0"/>
              <a:t> yang </a:t>
            </a:r>
            <a:r>
              <a:rPr lang="en-US" sz="1800" dirty="0" err="1" smtClean="0"/>
              <a:t>menyatakan</a:t>
            </a:r>
            <a:r>
              <a:rPr lang="en-US" sz="1800" dirty="0" smtClean="0"/>
              <a:t> </a:t>
            </a:r>
            <a:r>
              <a:rPr lang="en-US" sz="1800" dirty="0" err="1" smtClean="0"/>
              <a:t>bahwa</a:t>
            </a:r>
            <a:r>
              <a:rPr lang="en-US" sz="1800" dirty="0" smtClean="0"/>
              <a:t> </a:t>
            </a:r>
            <a:r>
              <a:rPr lang="en-US" sz="1800" dirty="0" err="1" smtClean="0"/>
              <a:t>efek</a:t>
            </a:r>
            <a:r>
              <a:rPr lang="en-US" sz="1800" dirty="0" smtClean="0"/>
              <a:t> </a:t>
            </a:r>
            <a:r>
              <a:rPr lang="en-US" sz="1800" dirty="0" err="1" smtClean="0"/>
              <a:t>taraf</a:t>
            </a:r>
            <a:r>
              <a:rPr lang="en-US" sz="1800" dirty="0" smtClean="0"/>
              <a:t> </a:t>
            </a:r>
            <a:r>
              <a:rPr lang="en-US" sz="1800" dirty="0" err="1" smtClean="0"/>
              <a:t>faktor</a:t>
            </a:r>
            <a:r>
              <a:rPr lang="en-US" sz="1800" dirty="0" smtClean="0"/>
              <a:t> A </a:t>
            </a:r>
            <a:r>
              <a:rPr lang="en-US" sz="1800" dirty="0" err="1" smtClean="0"/>
              <a:t>adalah</a:t>
            </a:r>
            <a:r>
              <a:rPr lang="en-US" sz="1800" dirty="0" smtClean="0"/>
              <a:t> </a:t>
            </a:r>
            <a:r>
              <a:rPr lang="en-US" sz="1800" dirty="0" err="1" smtClean="0"/>
              <a:t>sama</a:t>
            </a:r>
            <a:r>
              <a:rPr lang="en-US" sz="1800" dirty="0" smtClean="0"/>
              <a:t>, </a:t>
            </a:r>
            <a:r>
              <a:rPr lang="en-US" sz="1800" dirty="0" err="1" smtClean="0"/>
              <a:t>sehingga</a:t>
            </a:r>
            <a:r>
              <a:rPr lang="en-US" sz="1800" dirty="0" smtClean="0"/>
              <a:t> </a:t>
            </a:r>
            <a:r>
              <a:rPr lang="en-US" sz="1800" dirty="0" err="1" smtClean="0"/>
              <a:t>hipotesanya</a:t>
            </a:r>
            <a:r>
              <a:rPr lang="en-US" sz="1800" dirty="0" smtClean="0"/>
              <a:t> </a:t>
            </a:r>
            <a:r>
              <a:rPr lang="en-US" sz="1800" dirty="0" err="1" smtClean="0"/>
              <a:t>adalah</a:t>
            </a:r>
            <a:r>
              <a:rPr lang="en-US" sz="1800" dirty="0" smtClean="0"/>
              <a:t> :</a:t>
            </a:r>
          </a:p>
          <a:p>
            <a:pPr algn="just">
              <a:buNone/>
            </a:pPr>
            <a:endParaRPr lang="en-US" sz="1800" dirty="0" smtClean="0"/>
          </a:p>
          <a:p>
            <a:pPr algn="just">
              <a:buNone/>
            </a:pPr>
            <a:r>
              <a:rPr lang="en-US" sz="1800" dirty="0" smtClean="0"/>
              <a:t>	Ho : </a:t>
            </a:r>
            <a:r>
              <a:rPr lang="el-GR" sz="1800" dirty="0" smtClean="0">
                <a:latin typeface="Times New Roman"/>
                <a:cs typeface="Times New Roman"/>
              </a:rPr>
              <a:t>α</a:t>
            </a:r>
            <a:r>
              <a:rPr lang="en-US" sz="1000" dirty="0" err="1" smtClean="0">
                <a:latin typeface="Times New Roman"/>
                <a:cs typeface="Times New Roman"/>
              </a:rPr>
              <a:t>i</a:t>
            </a:r>
            <a:r>
              <a:rPr lang="en-US" sz="1800" dirty="0" smtClean="0">
                <a:latin typeface="Times New Roman"/>
                <a:cs typeface="Times New Roman"/>
              </a:rPr>
              <a:t> = </a:t>
            </a:r>
            <a:r>
              <a:rPr lang="el-GR" sz="1800" dirty="0" smtClean="0">
                <a:latin typeface="Times New Roman"/>
                <a:cs typeface="Times New Roman"/>
              </a:rPr>
              <a:t>α</a:t>
            </a:r>
            <a:r>
              <a:rPr lang="en-US" sz="1000" dirty="0" smtClean="0">
                <a:latin typeface="Times New Roman"/>
                <a:cs typeface="Times New Roman"/>
              </a:rPr>
              <a:t>2</a:t>
            </a:r>
            <a:r>
              <a:rPr lang="en-US" sz="1800" dirty="0" smtClean="0">
                <a:latin typeface="Times New Roman"/>
                <a:cs typeface="Times New Roman"/>
              </a:rPr>
              <a:t>…….=  </a:t>
            </a:r>
            <a:r>
              <a:rPr lang="el-GR" sz="1800" dirty="0" smtClean="0">
                <a:latin typeface="Times New Roman"/>
                <a:cs typeface="Times New Roman"/>
              </a:rPr>
              <a:t>α</a:t>
            </a:r>
            <a:r>
              <a:rPr lang="en-US" sz="1000" dirty="0" smtClean="0">
                <a:latin typeface="Times New Roman"/>
                <a:cs typeface="Times New Roman"/>
              </a:rPr>
              <a:t>m</a:t>
            </a:r>
            <a:r>
              <a:rPr lang="en-US" sz="1800" dirty="0" smtClean="0">
                <a:latin typeface="Times New Roman"/>
                <a:cs typeface="Times New Roman"/>
              </a:rPr>
              <a:t> = 0</a:t>
            </a:r>
          </a:p>
          <a:p>
            <a:pPr algn="just">
              <a:buNone/>
            </a:pPr>
            <a:r>
              <a:rPr lang="en-US" sz="1800" dirty="0" smtClean="0">
                <a:latin typeface="Times New Roman"/>
                <a:cs typeface="Times New Roman"/>
              </a:rPr>
              <a:t>	H1 : paling </a:t>
            </a:r>
            <a:r>
              <a:rPr lang="en-US" sz="1800" dirty="0" err="1" smtClean="0">
                <a:latin typeface="Times New Roman"/>
                <a:cs typeface="Times New Roman"/>
              </a:rPr>
              <a:t>sedikit</a:t>
            </a:r>
            <a:r>
              <a:rPr lang="en-US" sz="1800" dirty="0" smtClean="0">
                <a:latin typeface="Times New Roman"/>
                <a:cs typeface="Times New Roman"/>
              </a:rPr>
              <a:t> </a:t>
            </a:r>
            <a:r>
              <a:rPr lang="en-US" sz="1800" dirty="0" err="1" smtClean="0">
                <a:latin typeface="Times New Roman"/>
                <a:cs typeface="Times New Roman"/>
              </a:rPr>
              <a:t>ada</a:t>
            </a:r>
            <a:r>
              <a:rPr lang="en-US" sz="1800" dirty="0" smtClean="0">
                <a:latin typeface="Times New Roman"/>
                <a:cs typeface="Times New Roman"/>
              </a:rPr>
              <a:t> </a:t>
            </a:r>
            <a:r>
              <a:rPr lang="en-US" sz="1800" dirty="0" err="1" smtClean="0">
                <a:latin typeface="Times New Roman"/>
                <a:cs typeface="Times New Roman"/>
              </a:rPr>
              <a:t>satu</a:t>
            </a:r>
            <a:r>
              <a:rPr lang="en-US" sz="1800" dirty="0" smtClean="0">
                <a:latin typeface="Times New Roman"/>
                <a:cs typeface="Times New Roman"/>
              </a:rPr>
              <a:t> </a:t>
            </a:r>
            <a:r>
              <a:rPr lang="el-GR" sz="1800" dirty="0" smtClean="0">
                <a:latin typeface="Times New Roman"/>
                <a:cs typeface="Times New Roman"/>
              </a:rPr>
              <a:t>α</a:t>
            </a:r>
            <a:r>
              <a:rPr lang="en-US" sz="1000" dirty="0" smtClean="0">
                <a:latin typeface="Times New Roman"/>
                <a:cs typeface="Times New Roman"/>
              </a:rPr>
              <a:t>1</a:t>
            </a:r>
            <a:r>
              <a:rPr lang="en-US" sz="1800" dirty="0" smtClean="0">
                <a:latin typeface="Times New Roman"/>
                <a:cs typeface="Times New Roman"/>
              </a:rPr>
              <a:t> </a:t>
            </a:r>
            <a:r>
              <a:rPr lang="el-GR" sz="1800" dirty="0" smtClean="0">
                <a:latin typeface="Times New Roman"/>
                <a:cs typeface="Times New Roman"/>
              </a:rPr>
              <a:t>≠</a:t>
            </a:r>
            <a:r>
              <a:rPr lang="en-US" sz="1800" dirty="0" smtClean="0">
                <a:latin typeface="Times New Roman"/>
                <a:cs typeface="Times New Roman"/>
              </a:rPr>
              <a:t> 0</a:t>
            </a:r>
          </a:p>
          <a:p>
            <a:pPr algn="just">
              <a:buNone/>
            </a:pPr>
            <a:endParaRPr lang="en-US" sz="1800" dirty="0" smtClean="0">
              <a:latin typeface="Times New Roman"/>
              <a:cs typeface="Times New Roman"/>
            </a:endParaRPr>
          </a:p>
          <a:p>
            <a:pPr algn="just">
              <a:buNone/>
            </a:pPr>
            <a:r>
              <a:rPr lang="en-US" sz="1800" dirty="0" smtClean="0">
                <a:latin typeface="Times New Roman"/>
                <a:cs typeface="Times New Roman"/>
              </a:rPr>
              <a:t>	</a:t>
            </a:r>
            <a:r>
              <a:rPr lang="en-US" sz="1800" dirty="0" err="1" smtClean="0">
                <a:latin typeface="Times New Roman"/>
                <a:cs typeface="Times New Roman"/>
              </a:rPr>
              <a:t>Dalam</a:t>
            </a:r>
            <a:r>
              <a:rPr lang="en-US" sz="1800" dirty="0" smtClean="0">
                <a:latin typeface="Times New Roman"/>
                <a:cs typeface="Times New Roman"/>
              </a:rPr>
              <a:t> </a:t>
            </a:r>
            <a:r>
              <a:rPr lang="en-US" sz="1800" dirty="0" err="1" smtClean="0">
                <a:latin typeface="Times New Roman"/>
                <a:cs typeface="Times New Roman"/>
              </a:rPr>
              <a:t>pengujian</a:t>
            </a:r>
            <a:r>
              <a:rPr lang="en-US" sz="1800" dirty="0" smtClean="0">
                <a:latin typeface="Times New Roman"/>
                <a:cs typeface="Times New Roman"/>
              </a:rPr>
              <a:t> </a:t>
            </a:r>
            <a:r>
              <a:rPr lang="en-US" sz="1800" dirty="0" err="1" smtClean="0">
                <a:latin typeface="Times New Roman"/>
                <a:cs typeface="Times New Roman"/>
              </a:rPr>
              <a:t>hipotesis</a:t>
            </a:r>
            <a:r>
              <a:rPr lang="en-US" sz="1800" dirty="0" smtClean="0">
                <a:latin typeface="Times New Roman"/>
                <a:cs typeface="Times New Roman"/>
              </a:rPr>
              <a:t>, </a:t>
            </a:r>
            <a:r>
              <a:rPr lang="en-US" sz="1800" dirty="0" err="1" smtClean="0">
                <a:latin typeface="Times New Roman"/>
                <a:cs typeface="Times New Roman"/>
              </a:rPr>
              <a:t>statistik</a:t>
            </a:r>
            <a:r>
              <a:rPr lang="en-US" sz="1800" dirty="0" smtClean="0">
                <a:latin typeface="Times New Roman"/>
                <a:cs typeface="Times New Roman"/>
              </a:rPr>
              <a:t> </a:t>
            </a:r>
            <a:r>
              <a:rPr lang="en-US" sz="1800" dirty="0" err="1" smtClean="0">
                <a:latin typeface="Times New Roman"/>
                <a:cs typeface="Times New Roman"/>
              </a:rPr>
              <a:t>uji</a:t>
            </a:r>
            <a:r>
              <a:rPr lang="en-US" sz="1800" dirty="0" smtClean="0">
                <a:latin typeface="Times New Roman"/>
                <a:cs typeface="Times New Roman"/>
              </a:rPr>
              <a:t> yang </a:t>
            </a:r>
            <a:r>
              <a:rPr lang="en-US" sz="1800" dirty="0" err="1" smtClean="0">
                <a:latin typeface="Times New Roman"/>
                <a:cs typeface="Times New Roman"/>
              </a:rPr>
              <a:t>digunakan</a:t>
            </a:r>
            <a:r>
              <a:rPr lang="en-US" sz="1800" dirty="0" smtClean="0">
                <a:latin typeface="Times New Roman"/>
                <a:cs typeface="Times New Roman"/>
              </a:rPr>
              <a:t> </a:t>
            </a:r>
            <a:r>
              <a:rPr lang="en-US" sz="1800" dirty="0" err="1" smtClean="0">
                <a:latin typeface="Times New Roman"/>
                <a:cs typeface="Times New Roman"/>
              </a:rPr>
              <a:t>adalah</a:t>
            </a:r>
            <a:r>
              <a:rPr lang="en-US" sz="1800" dirty="0" smtClean="0">
                <a:latin typeface="Times New Roman"/>
                <a:cs typeface="Times New Roman"/>
              </a:rPr>
              <a:t> F </a:t>
            </a:r>
            <a:r>
              <a:rPr lang="en-US" sz="1000" dirty="0" err="1" smtClean="0">
                <a:latin typeface="Times New Roman"/>
                <a:cs typeface="Times New Roman"/>
              </a:rPr>
              <a:t>hitung</a:t>
            </a:r>
            <a:r>
              <a:rPr lang="en-US" sz="1000" dirty="0" smtClean="0">
                <a:latin typeface="Times New Roman"/>
                <a:cs typeface="Times New Roman"/>
              </a:rPr>
              <a:t> </a:t>
            </a:r>
            <a:r>
              <a:rPr lang="en-US" sz="1800" dirty="0" smtClean="0">
                <a:latin typeface="Times New Roman"/>
                <a:cs typeface="Times New Roman"/>
              </a:rPr>
              <a:t>= MSA/</a:t>
            </a:r>
            <a:r>
              <a:rPr lang="en-US" sz="1800" dirty="0" err="1" smtClean="0">
                <a:latin typeface="Times New Roman"/>
                <a:cs typeface="Times New Roman"/>
              </a:rPr>
              <a:t>MSe</a:t>
            </a:r>
            <a:r>
              <a:rPr lang="en-US" sz="1800" dirty="0" smtClean="0">
                <a:latin typeface="Times New Roman"/>
                <a:cs typeface="Times New Roman"/>
              </a:rPr>
              <a:t> </a:t>
            </a:r>
            <a:r>
              <a:rPr lang="en-US" sz="1800" dirty="0" err="1" smtClean="0">
                <a:latin typeface="Times New Roman"/>
                <a:cs typeface="Times New Roman"/>
              </a:rPr>
              <a:t>kemudian</a:t>
            </a:r>
            <a:r>
              <a:rPr lang="en-US" sz="1800" dirty="0" smtClean="0">
                <a:latin typeface="Times New Roman"/>
                <a:cs typeface="Times New Roman"/>
              </a:rPr>
              <a:t> </a:t>
            </a:r>
            <a:r>
              <a:rPr lang="en-US" sz="1800" dirty="0" err="1" smtClean="0">
                <a:latin typeface="Times New Roman"/>
                <a:cs typeface="Times New Roman"/>
              </a:rPr>
              <a:t>dibandingkan</a:t>
            </a:r>
            <a:r>
              <a:rPr lang="en-US" sz="1800" dirty="0" smtClean="0">
                <a:latin typeface="Times New Roman"/>
                <a:cs typeface="Times New Roman"/>
              </a:rPr>
              <a:t> </a:t>
            </a:r>
            <a:r>
              <a:rPr lang="en-US" sz="1800" dirty="0" err="1" smtClean="0">
                <a:latin typeface="Times New Roman"/>
                <a:cs typeface="Times New Roman"/>
              </a:rPr>
              <a:t>dengan</a:t>
            </a:r>
            <a:r>
              <a:rPr lang="en-US" sz="1800" dirty="0" smtClean="0">
                <a:latin typeface="Times New Roman"/>
                <a:cs typeface="Times New Roman"/>
              </a:rPr>
              <a:t> F </a:t>
            </a:r>
            <a:r>
              <a:rPr lang="en-US" sz="1000" dirty="0" err="1" smtClean="0">
                <a:latin typeface="Times New Roman"/>
                <a:cs typeface="Times New Roman"/>
              </a:rPr>
              <a:t>tabel</a:t>
            </a:r>
            <a:r>
              <a:rPr lang="en-US" sz="1800" dirty="0" smtClean="0">
                <a:latin typeface="Times New Roman"/>
                <a:cs typeface="Times New Roman"/>
              </a:rPr>
              <a:t> : F</a:t>
            </a:r>
            <a:r>
              <a:rPr lang="el-GR" sz="1800" dirty="0" smtClean="0">
                <a:latin typeface="Times New Roman"/>
                <a:cs typeface="Times New Roman"/>
              </a:rPr>
              <a:t>α</a:t>
            </a:r>
            <a:r>
              <a:rPr lang="en-US" sz="1800" dirty="0" smtClean="0">
                <a:latin typeface="Times New Roman"/>
                <a:cs typeface="Times New Roman"/>
              </a:rPr>
              <a:t>(</a:t>
            </a:r>
            <a:r>
              <a:rPr lang="en-US" sz="1800" dirty="0" err="1" smtClean="0">
                <a:latin typeface="Times New Roman"/>
                <a:cs typeface="Times New Roman"/>
              </a:rPr>
              <a:t>V</a:t>
            </a:r>
            <a:r>
              <a:rPr lang="en-US" sz="1000" dirty="0" err="1" smtClean="0">
                <a:latin typeface="Times New Roman"/>
                <a:cs typeface="Times New Roman"/>
              </a:rPr>
              <a:t>A</a:t>
            </a:r>
            <a:r>
              <a:rPr lang="en-US" sz="1800" dirty="0" err="1" smtClean="0">
                <a:latin typeface="Times New Roman"/>
                <a:cs typeface="Times New Roman"/>
              </a:rPr>
              <a:t>,Ve</a:t>
            </a:r>
            <a:r>
              <a:rPr lang="en-US" sz="1800" dirty="0" smtClean="0">
                <a:latin typeface="Times New Roman"/>
                <a:cs typeface="Times New Roman"/>
              </a:rPr>
              <a:t>) </a:t>
            </a:r>
            <a:r>
              <a:rPr lang="en-US" sz="1800" dirty="0" err="1" smtClean="0">
                <a:latin typeface="Times New Roman"/>
                <a:cs typeface="Times New Roman"/>
              </a:rPr>
              <a:t>Kesimpulan</a:t>
            </a:r>
            <a:r>
              <a:rPr lang="en-US" sz="1800" dirty="0" smtClean="0">
                <a:latin typeface="Times New Roman"/>
                <a:cs typeface="Times New Roman"/>
              </a:rPr>
              <a:t> yang </a:t>
            </a:r>
            <a:r>
              <a:rPr lang="en-US" sz="1800" dirty="0" err="1" smtClean="0">
                <a:latin typeface="Times New Roman"/>
                <a:cs typeface="Times New Roman"/>
              </a:rPr>
              <a:t>diperoleh</a:t>
            </a:r>
            <a:r>
              <a:rPr lang="en-US" sz="1800" dirty="0" smtClean="0">
                <a:latin typeface="Times New Roman"/>
                <a:cs typeface="Times New Roman"/>
              </a:rPr>
              <a:t> </a:t>
            </a:r>
            <a:r>
              <a:rPr lang="en-US" sz="1800" dirty="0" err="1" smtClean="0">
                <a:latin typeface="Times New Roman"/>
                <a:cs typeface="Times New Roman"/>
              </a:rPr>
              <a:t>adalah</a:t>
            </a:r>
            <a:r>
              <a:rPr lang="en-US" sz="1800" dirty="0" smtClean="0">
                <a:latin typeface="Times New Roman"/>
                <a:cs typeface="Times New Roman"/>
              </a:rPr>
              <a:t> </a:t>
            </a:r>
            <a:r>
              <a:rPr lang="en-US" sz="1800" dirty="0" err="1" smtClean="0">
                <a:latin typeface="Times New Roman"/>
                <a:cs typeface="Times New Roman"/>
              </a:rPr>
              <a:t>menolak</a:t>
            </a:r>
            <a:r>
              <a:rPr lang="en-US" sz="1800" dirty="0" smtClean="0">
                <a:latin typeface="Times New Roman"/>
                <a:cs typeface="Times New Roman"/>
              </a:rPr>
              <a:t> Ho </a:t>
            </a:r>
            <a:r>
              <a:rPr lang="en-US" sz="1800" dirty="0" err="1" smtClean="0">
                <a:latin typeface="Times New Roman"/>
                <a:cs typeface="Times New Roman"/>
              </a:rPr>
              <a:t>apabila</a:t>
            </a:r>
            <a:r>
              <a:rPr lang="en-US" sz="1800" dirty="0" smtClean="0">
                <a:latin typeface="Times New Roman"/>
                <a:cs typeface="Times New Roman"/>
              </a:rPr>
              <a:t> F </a:t>
            </a:r>
            <a:r>
              <a:rPr lang="en-US" sz="1800" dirty="0" err="1" smtClean="0">
                <a:latin typeface="Times New Roman"/>
                <a:cs typeface="Times New Roman"/>
              </a:rPr>
              <a:t>hitung</a:t>
            </a:r>
            <a:r>
              <a:rPr lang="en-US" sz="1800" dirty="0" smtClean="0">
                <a:latin typeface="Times New Roman"/>
                <a:cs typeface="Times New Roman"/>
              </a:rPr>
              <a:t> &gt; F</a:t>
            </a:r>
            <a:r>
              <a:rPr lang="el-GR" sz="1800" dirty="0" smtClean="0">
                <a:latin typeface="Times New Roman"/>
                <a:cs typeface="Times New Roman"/>
              </a:rPr>
              <a:t>α</a:t>
            </a:r>
            <a:r>
              <a:rPr lang="en-US" sz="1800" dirty="0" smtClean="0">
                <a:latin typeface="Times New Roman"/>
                <a:cs typeface="Times New Roman"/>
              </a:rPr>
              <a:t>(</a:t>
            </a:r>
            <a:r>
              <a:rPr lang="en-US" sz="1800" dirty="0" err="1" smtClean="0">
                <a:latin typeface="Times New Roman"/>
                <a:cs typeface="Times New Roman"/>
              </a:rPr>
              <a:t>V</a:t>
            </a:r>
            <a:r>
              <a:rPr lang="en-US" sz="1000" dirty="0" err="1" smtClean="0">
                <a:latin typeface="Times New Roman"/>
                <a:cs typeface="Times New Roman"/>
              </a:rPr>
              <a:t>A</a:t>
            </a:r>
            <a:r>
              <a:rPr lang="en-US" sz="1800" dirty="0" err="1" smtClean="0">
                <a:latin typeface="Times New Roman"/>
                <a:cs typeface="Times New Roman"/>
              </a:rPr>
              <a:t>,Ve</a:t>
            </a:r>
            <a:r>
              <a:rPr lang="en-US" sz="1800" dirty="0" smtClean="0">
                <a:latin typeface="Times New Roman"/>
                <a:cs typeface="Times New Roman"/>
              </a:rPr>
              <a:t>) </a:t>
            </a:r>
            <a:r>
              <a:rPr lang="en-US" sz="1800" dirty="0" err="1" smtClean="0">
                <a:latin typeface="Times New Roman"/>
                <a:cs typeface="Times New Roman"/>
              </a:rPr>
              <a:t>dan</a:t>
            </a:r>
            <a:r>
              <a:rPr lang="en-US" sz="1800" dirty="0" smtClean="0">
                <a:latin typeface="Times New Roman"/>
                <a:cs typeface="Times New Roman"/>
              </a:rPr>
              <a:t> </a:t>
            </a:r>
            <a:r>
              <a:rPr lang="en-US" sz="1800" dirty="0" err="1" smtClean="0">
                <a:latin typeface="Times New Roman"/>
                <a:cs typeface="Times New Roman"/>
              </a:rPr>
              <a:t>jika</a:t>
            </a:r>
            <a:r>
              <a:rPr lang="en-US" sz="1800" dirty="0" smtClean="0">
                <a:latin typeface="Times New Roman"/>
                <a:cs typeface="Times New Roman"/>
              </a:rPr>
              <a:t> F </a:t>
            </a:r>
            <a:r>
              <a:rPr lang="en-US" sz="1800" dirty="0" err="1" smtClean="0">
                <a:latin typeface="Times New Roman"/>
                <a:cs typeface="Times New Roman"/>
              </a:rPr>
              <a:t>hitung</a:t>
            </a:r>
            <a:r>
              <a:rPr lang="en-US" sz="1800" dirty="0" smtClean="0">
                <a:latin typeface="Times New Roman"/>
                <a:cs typeface="Times New Roman"/>
              </a:rPr>
              <a:t> &lt; F</a:t>
            </a:r>
            <a:r>
              <a:rPr lang="el-GR" sz="1800" dirty="0" smtClean="0">
                <a:latin typeface="Times New Roman"/>
                <a:cs typeface="Times New Roman"/>
              </a:rPr>
              <a:t>α</a:t>
            </a:r>
            <a:r>
              <a:rPr lang="en-US" sz="1800" dirty="0" smtClean="0">
                <a:latin typeface="Times New Roman"/>
                <a:cs typeface="Times New Roman"/>
              </a:rPr>
              <a:t>(</a:t>
            </a:r>
            <a:r>
              <a:rPr lang="en-US" sz="1800" dirty="0" err="1" smtClean="0">
                <a:latin typeface="Times New Roman"/>
                <a:cs typeface="Times New Roman"/>
              </a:rPr>
              <a:t>V</a:t>
            </a:r>
            <a:r>
              <a:rPr lang="en-US" sz="1000" dirty="0" err="1" smtClean="0">
                <a:latin typeface="Times New Roman"/>
                <a:cs typeface="Times New Roman"/>
              </a:rPr>
              <a:t>A</a:t>
            </a:r>
            <a:r>
              <a:rPr lang="en-US" sz="1800" dirty="0" err="1" smtClean="0">
                <a:latin typeface="Times New Roman"/>
                <a:cs typeface="Times New Roman"/>
              </a:rPr>
              <a:t>,Ve</a:t>
            </a:r>
            <a:r>
              <a:rPr lang="en-US" sz="1800" dirty="0" smtClean="0">
                <a:latin typeface="Times New Roman"/>
                <a:cs typeface="Times New Roman"/>
              </a:rPr>
              <a:t>), </a:t>
            </a:r>
            <a:r>
              <a:rPr lang="en-US" sz="1800" dirty="0" err="1" smtClean="0">
                <a:latin typeface="Times New Roman"/>
                <a:cs typeface="Times New Roman"/>
              </a:rPr>
              <a:t>maka</a:t>
            </a:r>
            <a:r>
              <a:rPr lang="en-US" sz="1800" dirty="0" smtClean="0">
                <a:latin typeface="Times New Roman"/>
                <a:cs typeface="Times New Roman"/>
              </a:rPr>
              <a:t> Ho </a:t>
            </a:r>
            <a:r>
              <a:rPr lang="en-US" sz="1800" dirty="0" err="1" smtClean="0">
                <a:latin typeface="Times New Roman"/>
                <a:cs typeface="Times New Roman"/>
              </a:rPr>
              <a:t>diterima</a:t>
            </a:r>
            <a:r>
              <a:rPr lang="en-US" sz="1800" dirty="0" smtClean="0">
                <a:latin typeface="Times New Roman"/>
                <a:cs typeface="Times New Roman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728" y="500042"/>
            <a:ext cx="7498080" cy="4800600"/>
          </a:xfrm>
        </p:spPr>
        <p:txBody>
          <a:bodyPr>
            <a:normAutofit/>
          </a:bodyPr>
          <a:lstStyle/>
          <a:p>
            <a:pPr algn="just">
              <a:buNone/>
            </a:pPr>
            <a:endParaRPr lang="en-US" sz="1800" dirty="0" smtClean="0"/>
          </a:p>
          <a:p>
            <a:pPr algn="just">
              <a:buNone/>
            </a:pPr>
            <a:endParaRPr lang="en-US" sz="1800" dirty="0" smtClean="0"/>
          </a:p>
          <a:p>
            <a:pPr algn="just">
              <a:buNone/>
            </a:pPr>
            <a:r>
              <a:rPr lang="en-US" sz="1800" dirty="0" smtClean="0"/>
              <a:t>    </a:t>
            </a:r>
            <a:r>
              <a:rPr lang="en-US" sz="2400" b="1" dirty="0" err="1" smtClean="0"/>
              <a:t>Prosedur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Penggabungan</a:t>
            </a:r>
            <a:r>
              <a:rPr lang="en-US" sz="2400" b="1" dirty="0" smtClean="0"/>
              <a:t> (pooling) </a:t>
            </a:r>
            <a:r>
              <a:rPr lang="en-US" sz="2400" b="1" dirty="0" err="1" smtClean="0"/>
              <a:t>Efek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Faktor</a:t>
            </a:r>
            <a:endParaRPr lang="en-US" sz="2400" b="1" dirty="0" smtClean="0"/>
          </a:p>
          <a:p>
            <a:pPr algn="just">
              <a:buNone/>
            </a:pPr>
            <a:endParaRPr lang="en-US" sz="1800" dirty="0" smtClean="0"/>
          </a:p>
          <a:p>
            <a:pPr algn="just">
              <a:buNone/>
            </a:pPr>
            <a:r>
              <a:rPr lang="en-US" sz="1800" dirty="0" smtClean="0"/>
              <a:t>	</a:t>
            </a:r>
            <a:r>
              <a:rPr lang="en-US" sz="1800" dirty="0" err="1" smtClean="0"/>
              <a:t>Suatu</a:t>
            </a:r>
            <a:r>
              <a:rPr lang="en-US" sz="1800" dirty="0" smtClean="0"/>
              <a:t> </a:t>
            </a:r>
            <a:r>
              <a:rPr lang="en-US" sz="1800" dirty="0" err="1" smtClean="0"/>
              <a:t>metode</a:t>
            </a:r>
            <a:r>
              <a:rPr lang="en-US" sz="1800" dirty="0" smtClean="0"/>
              <a:t> yang </a:t>
            </a:r>
            <a:r>
              <a:rPr lang="en-US" sz="1800" dirty="0" err="1" smtClean="0"/>
              <a:t>dianjurkan</a:t>
            </a:r>
            <a:r>
              <a:rPr lang="en-US" sz="1800" dirty="0" smtClean="0"/>
              <a:t> </a:t>
            </a:r>
            <a:r>
              <a:rPr lang="en-US" sz="1800" dirty="0" err="1" smtClean="0"/>
              <a:t>apabila</a:t>
            </a:r>
            <a:r>
              <a:rPr lang="en-US" sz="1800" dirty="0" smtClean="0"/>
              <a:t> </a:t>
            </a:r>
            <a:r>
              <a:rPr lang="en-US" sz="1800" dirty="0" err="1" smtClean="0"/>
              <a:t>faktor</a:t>
            </a:r>
            <a:r>
              <a:rPr lang="en-US" sz="1800" dirty="0" smtClean="0"/>
              <a:t> yang </a:t>
            </a:r>
            <a:r>
              <a:rPr lang="en-US" sz="1800" dirty="0" err="1" smtClean="0"/>
              <a:t>diamati</a:t>
            </a:r>
            <a:r>
              <a:rPr lang="en-US" sz="1800" dirty="0" smtClean="0"/>
              <a:t> </a:t>
            </a:r>
            <a:r>
              <a:rPr lang="en-US" sz="1800" dirty="0" err="1" smtClean="0"/>
              <a:t>ternyata</a:t>
            </a:r>
            <a:r>
              <a:rPr lang="en-US" sz="1800" dirty="0" smtClean="0"/>
              <a:t> </a:t>
            </a:r>
            <a:r>
              <a:rPr lang="en-US" sz="1800" dirty="0" err="1" smtClean="0"/>
              <a:t>tidak</a:t>
            </a:r>
            <a:r>
              <a:rPr lang="en-US" sz="1800" dirty="0" smtClean="0"/>
              <a:t> </a:t>
            </a:r>
            <a:r>
              <a:rPr lang="en-US" sz="1800" dirty="0" err="1" smtClean="0"/>
              <a:t>signifikan</a:t>
            </a:r>
            <a:r>
              <a:rPr lang="en-US" sz="1800" dirty="0" smtClean="0"/>
              <a:t> </a:t>
            </a:r>
            <a:r>
              <a:rPr lang="en-US" sz="1800" dirty="0" err="1" smtClean="0"/>
              <a:t>secara</a:t>
            </a:r>
            <a:r>
              <a:rPr lang="en-US" sz="1800" dirty="0" smtClean="0"/>
              <a:t> </a:t>
            </a:r>
            <a:r>
              <a:rPr lang="en-US" sz="1800" dirty="0" err="1" smtClean="0"/>
              <a:t>statistik</a:t>
            </a:r>
            <a:r>
              <a:rPr lang="en-US" sz="1800" dirty="0" smtClean="0"/>
              <a:t> </a:t>
            </a:r>
            <a:r>
              <a:rPr lang="en-US" sz="1800" dirty="0" err="1" smtClean="0"/>
              <a:t>setelah</a:t>
            </a:r>
            <a:r>
              <a:rPr lang="en-US" sz="1800" dirty="0" smtClean="0"/>
              <a:t> </a:t>
            </a:r>
            <a:r>
              <a:rPr lang="en-US" sz="1800" dirty="0" err="1" smtClean="0"/>
              <a:t>melalui</a:t>
            </a:r>
            <a:r>
              <a:rPr lang="en-US" sz="1800" dirty="0" smtClean="0"/>
              <a:t> </a:t>
            </a:r>
            <a:r>
              <a:rPr lang="en-US" sz="1800" dirty="0" err="1" smtClean="0"/>
              <a:t>uji</a:t>
            </a:r>
            <a:r>
              <a:rPr lang="en-US" sz="1800" dirty="0" smtClean="0"/>
              <a:t> </a:t>
            </a:r>
            <a:r>
              <a:rPr lang="en-US" sz="1800" dirty="0" err="1" smtClean="0"/>
              <a:t>signifikansi</a:t>
            </a:r>
            <a:r>
              <a:rPr lang="en-US" sz="1800" dirty="0" smtClean="0"/>
              <a:t> </a:t>
            </a:r>
            <a:r>
              <a:rPr lang="en-US" sz="1800" dirty="0" err="1" smtClean="0"/>
              <a:t>adalah</a:t>
            </a:r>
            <a:r>
              <a:rPr lang="en-US" sz="1800" dirty="0" smtClean="0"/>
              <a:t> </a:t>
            </a:r>
            <a:r>
              <a:rPr lang="en-US" sz="1800" dirty="0" err="1" smtClean="0"/>
              <a:t>metode</a:t>
            </a:r>
            <a:r>
              <a:rPr lang="en-US" sz="1800" dirty="0" smtClean="0"/>
              <a:t> pooling.  </a:t>
            </a:r>
            <a:r>
              <a:rPr lang="en-US" sz="1800" dirty="0" err="1" smtClean="0"/>
              <a:t>Apabila</a:t>
            </a:r>
            <a:r>
              <a:rPr lang="en-US" sz="1800" dirty="0" smtClean="0"/>
              <a:t> </a:t>
            </a:r>
            <a:r>
              <a:rPr lang="en-US" sz="1800" dirty="0" err="1" smtClean="0"/>
              <a:t>kontribusi</a:t>
            </a:r>
            <a:r>
              <a:rPr lang="en-US" sz="1800" dirty="0" smtClean="0"/>
              <a:t> </a:t>
            </a:r>
            <a:r>
              <a:rPr lang="en-US" sz="1800" dirty="0" err="1" smtClean="0"/>
              <a:t>suatu</a:t>
            </a:r>
            <a:r>
              <a:rPr lang="en-US" sz="1800" dirty="0" smtClean="0"/>
              <a:t> </a:t>
            </a:r>
            <a:r>
              <a:rPr lang="en-US" sz="1800" dirty="0" err="1" smtClean="0"/>
              <a:t>faktor</a:t>
            </a:r>
            <a:r>
              <a:rPr lang="en-US" sz="1800" dirty="0" smtClean="0"/>
              <a:t> </a:t>
            </a:r>
            <a:r>
              <a:rPr lang="en-US" sz="1800" dirty="0" err="1" smtClean="0"/>
              <a:t>sangat</a:t>
            </a:r>
            <a:r>
              <a:rPr lang="en-US" sz="1800" dirty="0" smtClean="0"/>
              <a:t> </a:t>
            </a:r>
            <a:r>
              <a:rPr lang="en-US" sz="1800" dirty="0" err="1" smtClean="0"/>
              <a:t>kecil</a:t>
            </a:r>
            <a:r>
              <a:rPr lang="en-US" sz="1800" dirty="0" smtClean="0"/>
              <a:t>, </a:t>
            </a:r>
            <a:r>
              <a:rPr lang="en-US" sz="1800" dirty="0" err="1" smtClean="0"/>
              <a:t>maka</a:t>
            </a:r>
            <a:r>
              <a:rPr lang="en-US" sz="1800" dirty="0" smtClean="0"/>
              <a:t> </a:t>
            </a:r>
            <a:r>
              <a:rPr lang="en-US" sz="1800" dirty="0" err="1" smtClean="0"/>
              <a:t>jumlah</a:t>
            </a:r>
            <a:r>
              <a:rPr lang="en-US" sz="1800" dirty="0" smtClean="0"/>
              <a:t> </a:t>
            </a:r>
            <a:r>
              <a:rPr lang="en-US" sz="1800" dirty="0" err="1" smtClean="0"/>
              <a:t>kuadrat</a:t>
            </a:r>
            <a:r>
              <a:rPr lang="en-US" sz="1800" dirty="0" smtClean="0"/>
              <a:t> </a:t>
            </a:r>
            <a:r>
              <a:rPr lang="en-US" sz="1800" dirty="0" err="1" smtClean="0"/>
              <a:t>dari</a:t>
            </a:r>
            <a:r>
              <a:rPr lang="en-US" sz="1800" dirty="0" smtClean="0"/>
              <a:t> </a:t>
            </a:r>
            <a:r>
              <a:rPr lang="en-US" sz="1800" dirty="0" err="1" smtClean="0"/>
              <a:t>faktor</a:t>
            </a:r>
            <a:r>
              <a:rPr lang="en-US" sz="1800" dirty="0" smtClean="0"/>
              <a:t> </a:t>
            </a:r>
            <a:r>
              <a:rPr lang="en-US" sz="1800" dirty="0" err="1" smtClean="0"/>
              <a:t>tersebut</a:t>
            </a:r>
            <a:r>
              <a:rPr lang="en-US" sz="1800" dirty="0" smtClean="0"/>
              <a:t> </a:t>
            </a:r>
            <a:r>
              <a:rPr lang="en-US" sz="1800" dirty="0" err="1" smtClean="0"/>
              <a:t>digabungkan</a:t>
            </a:r>
            <a:r>
              <a:rPr lang="en-US" sz="1800" dirty="0" smtClean="0"/>
              <a:t> </a:t>
            </a:r>
            <a:r>
              <a:rPr lang="en-US" sz="1800" dirty="0" err="1" smtClean="0"/>
              <a:t>dengan</a:t>
            </a:r>
            <a:r>
              <a:rPr lang="en-US" sz="1800" dirty="0" smtClean="0"/>
              <a:t> </a:t>
            </a:r>
            <a:r>
              <a:rPr lang="en-US" sz="1800" dirty="0" err="1" smtClean="0"/>
              <a:t>jumlah</a:t>
            </a:r>
            <a:r>
              <a:rPr lang="en-US" sz="1800" dirty="0" smtClean="0"/>
              <a:t> </a:t>
            </a:r>
            <a:r>
              <a:rPr lang="en-US" sz="1800" dirty="0" err="1" smtClean="0"/>
              <a:t>kuadrat</a:t>
            </a:r>
            <a:r>
              <a:rPr lang="en-US" sz="1800" dirty="0" smtClean="0"/>
              <a:t> error. </a:t>
            </a:r>
            <a:r>
              <a:rPr lang="en-US" sz="1800" dirty="0" err="1" smtClean="0"/>
              <a:t>Kemudian</a:t>
            </a:r>
            <a:r>
              <a:rPr lang="en-US" sz="1800" dirty="0" smtClean="0"/>
              <a:t> </a:t>
            </a:r>
            <a:r>
              <a:rPr lang="en-US" sz="1800" dirty="0" err="1" smtClean="0"/>
              <a:t>jumlah</a:t>
            </a:r>
            <a:r>
              <a:rPr lang="en-US" sz="1800" dirty="0" smtClean="0"/>
              <a:t> </a:t>
            </a:r>
            <a:r>
              <a:rPr lang="en-US" sz="1800" dirty="0" err="1" smtClean="0"/>
              <a:t>kuadrat</a:t>
            </a:r>
            <a:r>
              <a:rPr lang="en-US" sz="1800" dirty="0" smtClean="0"/>
              <a:t> </a:t>
            </a:r>
            <a:r>
              <a:rPr lang="en-US" sz="1800" dirty="0" err="1" smtClean="0"/>
              <a:t>setiap</a:t>
            </a:r>
            <a:r>
              <a:rPr lang="en-US" sz="1800" dirty="0" smtClean="0"/>
              <a:t> </a:t>
            </a:r>
            <a:r>
              <a:rPr lang="en-US" sz="1800" dirty="0" err="1" smtClean="0"/>
              <a:t>faktor</a:t>
            </a:r>
            <a:r>
              <a:rPr lang="en-US" sz="1800" dirty="0" smtClean="0"/>
              <a:t> </a:t>
            </a:r>
            <a:r>
              <a:rPr lang="en-US" sz="1800" dirty="0" err="1" smtClean="0"/>
              <a:t>lainnya</a:t>
            </a:r>
            <a:r>
              <a:rPr lang="en-US" sz="1800" dirty="0" smtClean="0"/>
              <a:t> yang </a:t>
            </a:r>
            <a:r>
              <a:rPr lang="en-US" sz="1800" dirty="0" err="1" smtClean="0"/>
              <a:t>signifikan</a:t>
            </a:r>
            <a:r>
              <a:rPr lang="en-US" sz="1800" dirty="0" smtClean="0"/>
              <a:t> </a:t>
            </a:r>
            <a:r>
              <a:rPr lang="en-US" sz="1800" dirty="0" err="1" smtClean="0"/>
              <a:t>disesuaikan</a:t>
            </a:r>
            <a:r>
              <a:rPr lang="en-US" sz="1800" dirty="0" smtClean="0"/>
              <a:t> (adjustment). </a:t>
            </a:r>
            <a:r>
              <a:rPr lang="en-US" sz="1800" dirty="0" err="1" smtClean="0"/>
              <a:t>Penggabungan</a:t>
            </a:r>
            <a:r>
              <a:rPr lang="en-US" sz="1800" dirty="0" smtClean="0"/>
              <a:t> </a:t>
            </a:r>
            <a:r>
              <a:rPr lang="en-US" sz="1800" dirty="0" err="1" smtClean="0"/>
              <a:t>biasanya</a:t>
            </a:r>
            <a:r>
              <a:rPr lang="en-US" sz="1800" dirty="0" smtClean="0"/>
              <a:t> </a:t>
            </a:r>
            <a:r>
              <a:rPr lang="en-US" sz="1800" dirty="0" err="1" smtClean="0"/>
              <a:t>dimulai</a:t>
            </a:r>
            <a:r>
              <a:rPr lang="en-US" sz="1800" dirty="0" smtClean="0"/>
              <a:t> </a:t>
            </a:r>
            <a:r>
              <a:rPr lang="en-US" sz="1800" dirty="0" err="1" smtClean="0"/>
              <a:t>dari</a:t>
            </a:r>
            <a:r>
              <a:rPr lang="en-US" sz="1800" dirty="0" smtClean="0"/>
              <a:t> </a:t>
            </a:r>
            <a:r>
              <a:rPr lang="en-US" sz="1800" dirty="0" err="1" smtClean="0"/>
              <a:t>jumlah</a:t>
            </a:r>
            <a:r>
              <a:rPr lang="en-US" sz="1800" dirty="0" smtClean="0"/>
              <a:t> </a:t>
            </a:r>
            <a:r>
              <a:rPr lang="en-US" sz="1800" dirty="0" err="1" smtClean="0"/>
              <a:t>faktor</a:t>
            </a:r>
            <a:r>
              <a:rPr lang="en-US" sz="1800" dirty="0" smtClean="0"/>
              <a:t> </a:t>
            </a:r>
            <a:r>
              <a:rPr lang="en-US" sz="1800" dirty="0" err="1" smtClean="0"/>
              <a:t>terkecil</a:t>
            </a:r>
            <a:r>
              <a:rPr lang="en-US" sz="1800" dirty="0" smtClean="0"/>
              <a:t>, </a:t>
            </a:r>
            <a:r>
              <a:rPr lang="en-US" sz="1800" dirty="0" err="1" smtClean="0"/>
              <a:t>kemudian</a:t>
            </a:r>
            <a:r>
              <a:rPr lang="en-US" sz="1800" dirty="0" smtClean="0"/>
              <a:t> </a:t>
            </a:r>
            <a:r>
              <a:rPr lang="en-US" sz="1800" dirty="0" err="1" smtClean="0"/>
              <a:t>berturut-turut</a:t>
            </a:r>
            <a:r>
              <a:rPr lang="en-US" sz="1800" dirty="0" smtClean="0"/>
              <a:t> </a:t>
            </a:r>
            <a:r>
              <a:rPr lang="en-US" sz="1800" dirty="0" err="1" smtClean="0"/>
              <a:t>dilanjutkan</a:t>
            </a:r>
            <a:r>
              <a:rPr lang="en-US" sz="1800" dirty="0" smtClean="0"/>
              <a:t> </a:t>
            </a:r>
            <a:r>
              <a:rPr lang="en-US" sz="1800" dirty="0" err="1" smtClean="0"/>
              <a:t>dengan</a:t>
            </a:r>
            <a:r>
              <a:rPr lang="en-US" sz="1800" dirty="0" smtClean="0"/>
              <a:t> </a:t>
            </a:r>
            <a:r>
              <a:rPr lang="en-US" sz="1800" dirty="0" err="1" smtClean="0"/>
              <a:t>jumlah</a:t>
            </a:r>
            <a:r>
              <a:rPr lang="en-US" sz="1800" dirty="0" smtClean="0"/>
              <a:t> </a:t>
            </a:r>
            <a:r>
              <a:rPr lang="en-US" sz="1800" dirty="0" err="1" smtClean="0"/>
              <a:t>kuadrat</a:t>
            </a:r>
            <a:r>
              <a:rPr lang="en-US" sz="1800" dirty="0" smtClean="0"/>
              <a:t> </a:t>
            </a:r>
            <a:r>
              <a:rPr lang="en-US" sz="1800" dirty="0" err="1" smtClean="0"/>
              <a:t>faktor</a:t>
            </a:r>
            <a:r>
              <a:rPr lang="en-US" sz="1800" dirty="0" smtClean="0"/>
              <a:t> yang </a:t>
            </a:r>
            <a:r>
              <a:rPr lang="en-US" sz="1800" dirty="0" err="1" smtClean="0"/>
              <a:t>lebih</a:t>
            </a:r>
            <a:r>
              <a:rPr lang="en-US" sz="1800" dirty="0" smtClean="0"/>
              <a:t> </a:t>
            </a:r>
            <a:r>
              <a:rPr lang="en-US" sz="1800" dirty="0" err="1" smtClean="0"/>
              <a:t>besar</a:t>
            </a:r>
            <a:r>
              <a:rPr lang="en-US" sz="1800" dirty="0" smtClean="0"/>
              <a:t>.  Taguchi </a:t>
            </a:r>
            <a:r>
              <a:rPr lang="en-US" sz="1800" dirty="0" err="1" smtClean="0"/>
              <a:t>menganjurkan</a:t>
            </a:r>
            <a:r>
              <a:rPr lang="en-US" sz="1800" dirty="0" smtClean="0"/>
              <a:t> </a:t>
            </a:r>
            <a:r>
              <a:rPr lang="en-US" sz="1800" dirty="0" err="1" smtClean="0"/>
              <a:t>prosedur</a:t>
            </a:r>
            <a:r>
              <a:rPr lang="en-US" sz="1800" dirty="0" smtClean="0"/>
              <a:t> </a:t>
            </a:r>
            <a:r>
              <a:rPr lang="en-US" sz="1800" dirty="0" err="1" smtClean="0"/>
              <a:t>penggabungan</a:t>
            </a:r>
            <a:r>
              <a:rPr lang="en-US" sz="1800" dirty="0" smtClean="0"/>
              <a:t> </a:t>
            </a:r>
            <a:r>
              <a:rPr lang="en-US" sz="1800" dirty="0" err="1" smtClean="0"/>
              <a:t>ini</a:t>
            </a:r>
            <a:r>
              <a:rPr lang="en-US" sz="1800" dirty="0" smtClean="0"/>
              <a:t> </a:t>
            </a:r>
            <a:r>
              <a:rPr lang="en-US" sz="1800" dirty="0" err="1" smtClean="0"/>
              <a:t>dilakukan</a:t>
            </a:r>
            <a:r>
              <a:rPr lang="en-US" sz="1800" dirty="0" smtClean="0"/>
              <a:t> </a:t>
            </a:r>
            <a:r>
              <a:rPr lang="en-US" sz="1800" dirty="0" err="1" smtClean="0"/>
              <a:t>sampai</a:t>
            </a:r>
            <a:r>
              <a:rPr lang="en-US" sz="1800" dirty="0" smtClean="0"/>
              <a:t> </a:t>
            </a:r>
            <a:r>
              <a:rPr lang="en-US" sz="1800" dirty="0" err="1" smtClean="0"/>
              <a:t>setengah</a:t>
            </a:r>
            <a:r>
              <a:rPr lang="en-US" sz="1800" dirty="0" smtClean="0"/>
              <a:t> </a:t>
            </a:r>
            <a:r>
              <a:rPr lang="en-US" sz="1800" dirty="0" err="1" smtClean="0"/>
              <a:t>derajat</a:t>
            </a:r>
            <a:r>
              <a:rPr lang="en-US" sz="1800" dirty="0" smtClean="0"/>
              <a:t> </a:t>
            </a:r>
            <a:r>
              <a:rPr lang="en-US" sz="1800" dirty="0" err="1" smtClean="0"/>
              <a:t>bebas</a:t>
            </a:r>
            <a:r>
              <a:rPr lang="en-US" sz="1800" dirty="0" smtClean="0"/>
              <a:t> error </a:t>
            </a:r>
            <a:r>
              <a:rPr lang="en-US" sz="1800" dirty="0" err="1" smtClean="0"/>
              <a:t>mendekati</a:t>
            </a:r>
            <a:r>
              <a:rPr lang="en-US" sz="1800" dirty="0" smtClean="0"/>
              <a:t> </a:t>
            </a:r>
            <a:r>
              <a:rPr lang="en-US" sz="1800" dirty="0" err="1" smtClean="0"/>
              <a:t>setengah</a:t>
            </a:r>
            <a:r>
              <a:rPr lang="en-US" sz="1800" dirty="0" smtClean="0"/>
              <a:t> </a:t>
            </a:r>
            <a:r>
              <a:rPr lang="en-US" sz="1800" dirty="0" err="1" smtClean="0"/>
              <a:t>dari</a:t>
            </a:r>
            <a:r>
              <a:rPr lang="en-US" sz="1800" dirty="0" smtClean="0"/>
              <a:t> total </a:t>
            </a:r>
            <a:r>
              <a:rPr lang="en-US" sz="1800" dirty="0" err="1" smtClean="0"/>
              <a:t>derajat</a:t>
            </a:r>
            <a:r>
              <a:rPr lang="en-US" sz="1800" dirty="0" smtClean="0"/>
              <a:t> </a:t>
            </a:r>
            <a:r>
              <a:rPr lang="en-US" sz="1800" dirty="0" err="1" smtClean="0"/>
              <a:t>bebas</a:t>
            </a:r>
            <a:r>
              <a:rPr lang="en-US" sz="1800" dirty="0" smtClean="0"/>
              <a:t> </a:t>
            </a:r>
            <a:r>
              <a:rPr lang="en-US" sz="1800" dirty="0" err="1" smtClean="0"/>
              <a:t>pengamatan</a:t>
            </a:r>
            <a:r>
              <a:rPr lang="en-US" sz="1800" dirty="0" smtClean="0"/>
              <a:t> . 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728" y="1142984"/>
            <a:ext cx="7498080" cy="4800600"/>
          </a:xfrm>
        </p:spPr>
        <p:txBody>
          <a:bodyPr/>
          <a:lstStyle/>
          <a:p>
            <a:pPr>
              <a:buNone/>
            </a:pPr>
            <a:r>
              <a:rPr lang="en-US" sz="1800" dirty="0" smtClean="0"/>
              <a:t>    </a:t>
            </a:r>
            <a:r>
              <a:rPr lang="en-US" sz="2400" b="1" dirty="0" err="1" smtClean="0"/>
              <a:t>Persen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Kontribusi</a:t>
            </a:r>
            <a:endParaRPr lang="en-US" sz="2400" b="1" dirty="0" smtClean="0"/>
          </a:p>
          <a:p>
            <a:pPr>
              <a:buNone/>
            </a:pPr>
            <a:endParaRPr lang="en-US" sz="1800" dirty="0" smtClean="0"/>
          </a:p>
          <a:p>
            <a:pPr algn="just">
              <a:buNone/>
            </a:pPr>
            <a:r>
              <a:rPr lang="en-US" sz="1800" dirty="0" smtClean="0"/>
              <a:t>	</a:t>
            </a:r>
            <a:r>
              <a:rPr lang="en-US" sz="1800" dirty="0" err="1" smtClean="0"/>
              <a:t>Persen</a:t>
            </a:r>
            <a:r>
              <a:rPr lang="en-US" sz="1800" dirty="0" smtClean="0"/>
              <a:t> </a:t>
            </a:r>
            <a:r>
              <a:rPr lang="en-US" sz="1800" dirty="0" err="1" smtClean="0"/>
              <a:t>kontribusi</a:t>
            </a:r>
            <a:r>
              <a:rPr lang="en-US" sz="1800" dirty="0" smtClean="0"/>
              <a:t> </a:t>
            </a:r>
            <a:r>
              <a:rPr lang="en-US" sz="1800" dirty="0" err="1" smtClean="0"/>
              <a:t>merupakan</a:t>
            </a:r>
            <a:r>
              <a:rPr lang="en-US" sz="1800" dirty="0" smtClean="0"/>
              <a:t> </a:t>
            </a:r>
            <a:r>
              <a:rPr lang="en-US" sz="1800" dirty="0" err="1" smtClean="0"/>
              <a:t>fungsi</a:t>
            </a:r>
            <a:r>
              <a:rPr lang="en-US" sz="1800" dirty="0" smtClean="0"/>
              <a:t> </a:t>
            </a:r>
            <a:r>
              <a:rPr lang="en-US" sz="1800" dirty="0" err="1" smtClean="0"/>
              <a:t>jumlah</a:t>
            </a:r>
            <a:r>
              <a:rPr lang="en-US" sz="1800" dirty="0" smtClean="0"/>
              <a:t> </a:t>
            </a:r>
            <a:r>
              <a:rPr lang="en-US" sz="1800" dirty="0" err="1" smtClean="0"/>
              <a:t>kuadrat</a:t>
            </a:r>
            <a:r>
              <a:rPr lang="en-US" sz="1800" dirty="0" smtClean="0"/>
              <a:t> </a:t>
            </a:r>
            <a:r>
              <a:rPr lang="en-US" sz="1800" dirty="0" err="1" smtClean="0"/>
              <a:t>dari</a:t>
            </a:r>
            <a:r>
              <a:rPr lang="en-US" sz="1800" dirty="0" smtClean="0"/>
              <a:t> </a:t>
            </a:r>
            <a:r>
              <a:rPr lang="en-US" sz="1800" dirty="0" err="1" smtClean="0"/>
              <a:t>setiap</a:t>
            </a:r>
            <a:r>
              <a:rPr lang="en-US" sz="1800" dirty="0" smtClean="0"/>
              <a:t> </a:t>
            </a:r>
            <a:r>
              <a:rPr lang="en-US" sz="1800" dirty="0" err="1" smtClean="0"/>
              <a:t>faktor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setiap</a:t>
            </a:r>
            <a:r>
              <a:rPr lang="en-US" sz="1800" dirty="0" smtClean="0"/>
              <a:t> </a:t>
            </a:r>
            <a:r>
              <a:rPr lang="en-US" sz="1800" dirty="0" err="1" smtClean="0"/>
              <a:t>interaksi</a:t>
            </a:r>
            <a:r>
              <a:rPr lang="en-US" sz="1800" dirty="0" smtClean="0"/>
              <a:t> </a:t>
            </a:r>
            <a:r>
              <a:rPr lang="en-US" sz="1800" dirty="0" err="1" smtClean="0"/>
              <a:t>penyebab</a:t>
            </a:r>
            <a:r>
              <a:rPr lang="en-US" sz="1800" dirty="0" smtClean="0"/>
              <a:t> </a:t>
            </a:r>
            <a:r>
              <a:rPr lang="en-US" sz="1800" dirty="0" err="1" smtClean="0"/>
              <a:t>variasi</a:t>
            </a:r>
            <a:r>
              <a:rPr lang="en-US" sz="1800" dirty="0" smtClean="0"/>
              <a:t>. </a:t>
            </a:r>
            <a:r>
              <a:rPr lang="en-US" sz="1800" dirty="0" err="1" smtClean="0"/>
              <a:t>Persen</a:t>
            </a:r>
            <a:r>
              <a:rPr lang="en-US" sz="1800" dirty="0" smtClean="0"/>
              <a:t> </a:t>
            </a:r>
            <a:r>
              <a:rPr lang="en-US" sz="1800" dirty="0" err="1" smtClean="0"/>
              <a:t>kontribusi</a:t>
            </a:r>
            <a:r>
              <a:rPr lang="en-US" sz="1800" dirty="0" smtClean="0"/>
              <a:t> </a:t>
            </a:r>
            <a:r>
              <a:rPr lang="en-US" sz="1800" dirty="0" err="1" smtClean="0"/>
              <a:t>menunjukkan</a:t>
            </a:r>
            <a:r>
              <a:rPr lang="en-US" sz="1800" dirty="0" smtClean="0"/>
              <a:t> </a:t>
            </a:r>
            <a:r>
              <a:rPr lang="en-US" sz="1800" dirty="0" err="1" smtClean="0"/>
              <a:t>kekuatan</a:t>
            </a:r>
            <a:r>
              <a:rPr lang="en-US" sz="1800" dirty="0" smtClean="0"/>
              <a:t> </a:t>
            </a:r>
            <a:r>
              <a:rPr lang="en-US" sz="1800" dirty="0" err="1" smtClean="0"/>
              <a:t>relatif</a:t>
            </a:r>
            <a:r>
              <a:rPr lang="en-US" sz="1800" dirty="0" smtClean="0"/>
              <a:t>  </a:t>
            </a:r>
            <a:r>
              <a:rPr lang="en-US" sz="1800" dirty="0" err="1" smtClean="0"/>
              <a:t>faktor</a:t>
            </a:r>
            <a:r>
              <a:rPr lang="en-US" sz="1800" dirty="0" smtClean="0"/>
              <a:t> </a:t>
            </a:r>
            <a:r>
              <a:rPr lang="en-US" sz="1800" dirty="0" err="1" smtClean="0"/>
              <a:t>maupun</a:t>
            </a:r>
            <a:r>
              <a:rPr lang="en-US" sz="1800" dirty="0" smtClean="0"/>
              <a:t> </a:t>
            </a:r>
            <a:r>
              <a:rPr lang="en-US" sz="1800" dirty="0" err="1" smtClean="0"/>
              <a:t>interaksinya</a:t>
            </a:r>
            <a:r>
              <a:rPr lang="en-US" sz="1800" dirty="0" smtClean="0"/>
              <a:t> </a:t>
            </a:r>
            <a:r>
              <a:rPr lang="en-US" sz="1800" dirty="0" err="1" smtClean="0"/>
              <a:t>dalam</a:t>
            </a:r>
            <a:r>
              <a:rPr lang="en-US" sz="1800" dirty="0" smtClean="0"/>
              <a:t> </a:t>
            </a:r>
            <a:r>
              <a:rPr lang="en-US" sz="1800" dirty="0" err="1" smtClean="0"/>
              <a:t>mengurangi</a:t>
            </a:r>
            <a:r>
              <a:rPr lang="en-US" sz="1800" dirty="0" smtClean="0"/>
              <a:t> </a:t>
            </a:r>
            <a:r>
              <a:rPr lang="en-US" sz="1800" dirty="0" err="1" smtClean="0"/>
              <a:t>variasi</a:t>
            </a:r>
            <a:r>
              <a:rPr lang="en-US" sz="1800" dirty="0" smtClean="0"/>
              <a:t>. </a:t>
            </a:r>
            <a:r>
              <a:rPr lang="en-US" sz="1800" dirty="0" err="1" smtClean="0"/>
              <a:t>Variasi</a:t>
            </a:r>
            <a:r>
              <a:rPr lang="en-US" sz="1800" dirty="0" smtClean="0"/>
              <a:t> total yang </a:t>
            </a:r>
            <a:r>
              <a:rPr lang="en-US" sz="1800" dirty="0" err="1" smtClean="0"/>
              <a:t>dimaksud</a:t>
            </a:r>
            <a:r>
              <a:rPr lang="en-US" sz="1800" dirty="0" smtClean="0"/>
              <a:t> </a:t>
            </a:r>
            <a:r>
              <a:rPr lang="en-US" sz="1800" dirty="0" err="1" smtClean="0"/>
              <a:t>didalam</a:t>
            </a:r>
            <a:r>
              <a:rPr lang="en-US" sz="1800" dirty="0" smtClean="0"/>
              <a:t> </a:t>
            </a:r>
            <a:r>
              <a:rPr lang="en-US" sz="1800" dirty="0" err="1" smtClean="0"/>
              <a:t>eksperimen</a:t>
            </a:r>
            <a:r>
              <a:rPr lang="en-US" sz="1800" dirty="0" smtClean="0"/>
              <a:t> </a:t>
            </a:r>
            <a:r>
              <a:rPr lang="en-US" sz="1800" dirty="0" err="1" smtClean="0"/>
              <a:t>adalah</a:t>
            </a:r>
            <a:r>
              <a:rPr lang="en-US" sz="1800" dirty="0" smtClean="0"/>
              <a:t> </a:t>
            </a:r>
            <a:r>
              <a:rPr lang="en-US" sz="1800" dirty="0" err="1" smtClean="0"/>
              <a:t>setiap</a:t>
            </a:r>
            <a:r>
              <a:rPr lang="en-US" sz="1800" dirty="0" smtClean="0"/>
              <a:t> </a:t>
            </a:r>
            <a:r>
              <a:rPr lang="en-US" sz="1800" dirty="0" err="1" smtClean="0"/>
              <a:t>faktor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atau</a:t>
            </a:r>
            <a:r>
              <a:rPr lang="en-US" sz="1800" dirty="0" smtClean="0"/>
              <a:t> </a:t>
            </a:r>
            <a:r>
              <a:rPr lang="en-US" sz="1800" dirty="0" err="1" smtClean="0"/>
              <a:t>interaksinya</a:t>
            </a:r>
            <a:r>
              <a:rPr lang="en-US" sz="1800" dirty="0" smtClean="0"/>
              <a:t> yang </a:t>
            </a:r>
            <a:r>
              <a:rPr lang="en-US" sz="1800" dirty="0" err="1" smtClean="0"/>
              <a:t>signifikan</a:t>
            </a:r>
            <a:r>
              <a:rPr lang="en-US" sz="1800" dirty="0" smtClean="0"/>
              <a:t> </a:t>
            </a:r>
            <a:r>
              <a:rPr lang="en-US" sz="1800" dirty="0" err="1" smtClean="0"/>
              <a:t>dalam</a:t>
            </a:r>
            <a:r>
              <a:rPr lang="en-US" sz="1800" dirty="0" smtClean="0"/>
              <a:t> </a:t>
            </a:r>
            <a:r>
              <a:rPr lang="en-US" sz="1800" dirty="0" err="1" smtClean="0"/>
              <a:t>persen</a:t>
            </a:r>
            <a:r>
              <a:rPr lang="en-US" sz="1800" dirty="0" smtClean="0"/>
              <a:t> </a:t>
            </a:r>
            <a:r>
              <a:rPr lang="en-US" sz="1800" dirty="0" err="1" smtClean="0"/>
              <a:t>kontribusinya</a:t>
            </a:r>
            <a:r>
              <a:rPr lang="en-US" sz="1800" dirty="0" smtClean="0"/>
              <a:t>. </a:t>
            </a:r>
            <a:r>
              <a:rPr lang="en-US" sz="1800" dirty="0" err="1" smtClean="0"/>
              <a:t>Apabila</a:t>
            </a:r>
            <a:r>
              <a:rPr lang="en-US" sz="1800" dirty="0" smtClean="0"/>
              <a:t> level </a:t>
            </a:r>
            <a:r>
              <a:rPr lang="en-US" sz="1800" dirty="0" err="1" smtClean="0"/>
              <a:t>faktor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atau</a:t>
            </a:r>
            <a:r>
              <a:rPr lang="en-US" sz="1800" dirty="0" smtClean="0"/>
              <a:t> </a:t>
            </a:r>
            <a:r>
              <a:rPr lang="en-US" sz="1800" dirty="0" err="1" smtClean="0"/>
              <a:t>interaksinya</a:t>
            </a:r>
            <a:r>
              <a:rPr lang="en-US" sz="1800" dirty="0" smtClean="0"/>
              <a:t> </a:t>
            </a:r>
            <a:r>
              <a:rPr lang="en-US" sz="1800" dirty="0" err="1" smtClean="0"/>
              <a:t>dikendalikan</a:t>
            </a:r>
            <a:r>
              <a:rPr lang="en-US" sz="1800" dirty="0" smtClean="0"/>
              <a:t> </a:t>
            </a:r>
            <a:r>
              <a:rPr lang="en-US" sz="1800" dirty="0" err="1" smtClean="0"/>
              <a:t>dengan</a:t>
            </a:r>
            <a:r>
              <a:rPr lang="en-US" sz="1800" dirty="0" smtClean="0"/>
              <a:t> </a:t>
            </a:r>
            <a:r>
              <a:rPr lang="en-US" sz="1800" dirty="0" err="1" smtClean="0"/>
              <a:t>teliti</a:t>
            </a:r>
            <a:r>
              <a:rPr lang="en-US" sz="1800" dirty="0" smtClean="0"/>
              <a:t>, </a:t>
            </a:r>
            <a:r>
              <a:rPr lang="en-US" sz="1800" dirty="0" err="1" smtClean="0"/>
              <a:t>maka</a:t>
            </a:r>
            <a:r>
              <a:rPr lang="en-US" sz="1800" dirty="0" smtClean="0"/>
              <a:t> </a:t>
            </a:r>
            <a:r>
              <a:rPr lang="en-US" sz="1800" dirty="0" err="1" smtClean="0"/>
              <a:t>variasi</a:t>
            </a:r>
            <a:r>
              <a:rPr lang="en-US" sz="1800" dirty="0" smtClean="0"/>
              <a:t> total </a:t>
            </a:r>
            <a:r>
              <a:rPr lang="en-US" sz="1800" dirty="0" err="1" smtClean="0"/>
              <a:t>dapat</a:t>
            </a:r>
            <a:r>
              <a:rPr lang="en-US" sz="1800" dirty="0" smtClean="0"/>
              <a:t> </a:t>
            </a:r>
            <a:r>
              <a:rPr lang="en-US" sz="1800" dirty="0" err="1" smtClean="0"/>
              <a:t>direduksi</a:t>
            </a:r>
            <a:r>
              <a:rPr lang="en-US" sz="1800" dirty="0" smtClean="0"/>
              <a:t> </a:t>
            </a:r>
            <a:r>
              <a:rPr lang="en-US" sz="1800" dirty="0" err="1" smtClean="0"/>
              <a:t>oleh</a:t>
            </a:r>
            <a:r>
              <a:rPr lang="en-US" sz="1800" dirty="0" smtClean="0"/>
              <a:t> </a:t>
            </a:r>
            <a:r>
              <a:rPr lang="en-US" sz="1800" dirty="0" err="1" smtClean="0"/>
              <a:t>banyaknya</a:t>
            </a:r>
            <a:r>
              <a:rPr lang="en-US" sz="1800" dirty="0" smtClean="0"/>
              <a:t> </a:t>
            </a:r>
            <a:r>
              <a:rPr lang="en-US" sz="1800" dirty="0" err="1" smtClean="0"/>
              <a:t>persen</a:t>
            </a:r>
            <a:r>
              <a:rPr lang="en-US" sz="1800" dirty="0" smtClean="0"/>
              <a:t> </a:t>
            </a:r>
            <a:r>
              <a:rPr lang="en-US" sz="1800" dirty="0" err="1" smtClean="0"/>
              <a:t>kontribusi</a:t>
            </a:r>
            <a:r>
              <a:rPr lang="en-US" sz="1800" dirty="0" smtClean="0"/>
              <a:t>. </a:t>
            </a:r>
            <a:r>
              <a:rPr lang="en-US" sz="1800" dirty="0" err="1" smtClean="0"/>
              <a:t>Jika</a:t>
            </a:r>
            <a:r>
              <a:rPr lang="en-US" sz="1800" dirty="0" smtClean="0"/>
              <a:t> </a:t>
            </a:r>
            <a:r>
              <a:rPr lang="en-US" sz="1800" dirty="0" err="1" smtClean="0"/>
              <a:t>jangkauan</a:t>
            </a:r>
            <a:r>
              <a:rPr lang="en-US" sz="1800" dirty="0" smtClean="0"/>
              <a:t> data </a:t>
            </a:r>
            <a:r>
              <a:rPr lang="en-US" sz="1800" dirty="0" err="1" smtClean="0"/>
              <a:t>dalam</a:t>
            </a:r>
            <a:r>
              <a:rPr lang="en-US" sz="1800" dirty="0" smtClean="0"/>
              <a:t> </a:t>
            </a:r>
            <a:r>
              <a:rPr lang="en-US" sz="1800" dirty="0" err="1" smtClean="0"/>
              <a:t>eksperimen</a:t>
            </a:r>
            <a:r>
              <a:rPr lang="en-US" sz="1800" dirty="0" smtClean="0"/>
              <a:t> </a:t>
            </a:r>
            <a:r>
              <a:rPr lang="en-US" sz="1800" dirty="0" err="1" smtClean="0"/>
              <a:t>relatif</a:t>
            </a:r>
            <a:r>
              <a:rPr lang="en-US" sz="1800" dirty="0" smtClean="0"/>
              <a:t> </a:t>
            </a:r>
            <a:r>
              <a:rPr lang="en-US" sz="1800" dirty="0" err="1" smtClean="0"/>
              <a:t>kecil</a:t>
            </a:r>
            <a:r>
              <a:rPr lang="en-US" sz="1800" dirty="0" smtClean="0"/>
              <a:t> </a:t>
            </a:r>
            <a:r>
              <a:rPr lang="en-US" sz="1800" dirty="0" err="1" smtClean="0"/>
              <a:t>dibanding</a:t>
            </a:r>
            <a:r>
              <a:rPr lang="en-US" sz="1800" dirty="0" smtClean="0"/>
              <a:t> data </a:t>
            </a:r>
            <a:r>
              <a:rPr lang="en-US" sz="1800" dirty="0" err="1" smtClean="0"/>
              <a:t>dalam</a:t>
            </a:r>
            <a:r>
              <a:rPr lang="en-US" sz="1800" dirty="0" smtClean="0"/>
              <a:t> </a:t>
            </a:r>
            <a:r>
              <a:rPr lang="en-US" sz="1800" dirty="0" err="1" smtClean="0"/>
              <a:t>produksi</a:t>
            </a:r>
            <a:r>
              <a:rPr lang="en-US" sz="1800" dirty="0" smtClean="0"/>
              <a:t>, </a:t>
            </a:r>
            <a:r>
              <a:rPr lang="en-US" sz="1800" dirty="0" err="1" smtClean="0"/>
              <a:t>maka</a:t>
            </a:r>
            <a:r>
              <a:rPr lang="en-US" sz="1800" dirty="0" smtClean="0"/>
              <a:t> </a:t>
            </a:r>
            <a:r>
              <a:rPr lang="en-US" sz="1800" dirty="0" err="1" smtClean="0"/>
              <a:t>meskipun</a:t>
            </a:r>
            <a:r>
              <a:rPr lang="en-US" sz="1800" dirty="0" smtClean="0"/>
              <a:t> </a:t>
            </a:r>
            <a:r>
              <a:rPr lang="en-US" sz="1800" dirty="0" err="1" smtClean="0"/>
              <a:t>suatu</a:t>
            </a:r>
            <a:r>
              <a:rPr lang="en-US" sz="1800" dirty="0" smtClean="0"/>
              <a:t> </a:t>
            </a:r>
            <a:r>
              <a:rPr lang="en-US" sz="1800" dirty="0" err="1" smtClean="0"/>
              <a:t>faktor</a:t>
            </a:r>
            <a:r>
              <a:rPr lang="en-US" sz="1800" dirty="0" smtClean="0"/>
              <a:t> </a:t>
            </a:r>
            <a:r>
              <a:rPr lang="en-US" sz="1800" dirty="0" err="1" smtClean="0"/>
              <a:t>signifikan</a:t>
            </a:r>
            <a:r>
              <a:rPr lang="en-US" sz="1800" dirty="0" smtClean="0"/>
              <a:t> </a:t>
            </a:r>
            <a:r>
              <a:rPr lang="en-US" sz="1800" dirty="0" err="1" smtClean="0"/>
              <a:t>didalam</a:t>
            </a:r>
            <a:r>
              <a:rPr lang="en-US" sz="1800" dirty="0" smtClean="0"/>
              <a:t> </a:t>
            </a:r>
            <a:r>
              <a:rPr lang="en-US" sz="1800" dirty="0" err="1" smtClean="0"/>
              <a:t>pengujian</a:t>
            </a:r>
            <a:r>
              <a:rPr lang="en-US" sz="1800" dirty="0" smtClean="0"/>
              <a:t>, </a:t>
            </a:r>
            <a:r>
              <a:rPr lang="en-US" sz="1800" dirty="0" err="1" smtClean="0"/>
              <a:t>variasi</a:t>
            </a:r>
            <a:r>
              <a:rPr lang="en-US" sz="1800" dirty="0" smtClean="0"/>
              <a:t> yang </a:t>
            </a:r>
            <a:r>
              <a:rPr lang="en-US" sz="1800" dirty="0" err="1" smtClean="0"/>
              <a:t>diterangkan</a:t>
            </a:r>
            <a:r>
              <a:rPr lang="en-US" sz="1800" dirty="0" smtClean="0"/>
              <a:t> </a:t>
            </a:r>
            <a:r>
              <a:rPr lang="en-US" sz="1800" dirty="0" err="1" smtClean="0"/>
              <a:t>efek</a:t>
            </a:r>
            <a:r>
              <a:rPr lang="en-US" sz="1800" dirty="0" smtClean="0"/>
              <a:t> </a:t>
            </a:r>
            <a:r>
              <a:rPr lang="en-US" sz="1800" dirty="0" err="1" smtClean="0"/>
              <a:t>faktor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ataupun</a:t>
            </a:r>
            <a:r>
              <a:rPr lang="en-US" sz="1800" dirty="0" smtClean="0"/>
              <a:t> </a:t>
            </a:r>
            <a:r>
              <a:rPr lang="en-US" sz="1800" dirty="0" err="1" smtClean="0"/>
              <a:t>interaksinya</a:t>
            </a:r>
            <a:r>
              <a:rPr lang="en-US" sz="1800" dirty="0" smtClean="0"/>
              <a:t> </a:t>
            </a:r>
            <a:r>
              <a:rPr lang="en-US" sz="1800" dirty="0" err="1" smtClean="0"/>
              <a:t>tetap</a:t>
            </a:r>
            <a:r>
              <a:rPr lang="en-US" sz="1800" dirty="0" smtClean="0"/>
              <a:t> </a:t>
            </a:r>
            <a:r>
              <a:rPr lang="en-US" sz="1800" dirty="0" err="1" smtClean="0"/>
              <a:t>memuat</a:t>
            </a:r>
            <a:r>
              <a:rPr lang="en-US" sz="1800" dirty="0" smtClean="0"/>
              <a:t> </a:t>
            </a:r>
            <a:r>
              <a:rPr lang="en-US" sz="1800" dirty="0" err="1" smtClean="0"/>
              <a:t>variasi</a:t>
            </a:r>
            <a:r>
              <a:rPr lang="en-US" sz="1800" dirty="0" smtClean="0"/>
              <a:t> error 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281</TotalTime>
  <Words>610</Words>
  <Application>Microsoft Office PowerPoint</Application>
  <PresentationFormat>On-screen Show (4:3)</PresentationFormat>
  <Paragraphs>134</Paragraphs>
  <Slides>16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Solstice</vt:lpstr>
      <vt:lpstr>Document</vt:lpstr>
      <vt:lpstr>Slide 1</vt:lpstr>
      <vt:lpstr>Analysis of  Varian (ANOVA)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  UJI PREDIKSI </vt:lpstr>
      <vt:lpstr>Slide 12</vt:lpstr>
      <vt:lpstr>  Regresi Linier Sederhana </vt:lpstr>
      <vt:lpstr>Slide 14</vt:lpstr>
      <vt:lpstr>  Regresi Linier Berganda </vt:lpstr>
      <vt:lpstr>Slide 16</vt:lpstr>
    </vt:vector>
  </TitlesOfParts>
  <Company>MTI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MTI</dc:creator>
  <cp:lastModifiedBy>MTI</cp:lastModifiedBy>
  <cp:revision>63</cp:revision>
  <dcterms:created xsi:type="dcterms:W3CDTF">2010-05-30T04:08:11Z</dcterms:created>
  <dcterms:modified xsi:type="dcterms:W3CDTF">2010-10-16T09:11:30Z</dcterms:modified>
</cp:coreProperties>
</file>