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</p:sldMasterIdLst>
  <p:notesMasterIdLst>
    <p:notesMasterId r:id="rId16"/>
  </p:notesMasterIdLst>
  <p:handoutMasterIdLst>
    <p:handoutMasterId r:id="rId17"/>
  </p:handoutMasterIdLst>
  <p:sldIdLst>
    <p:sldId id="266" r:id="rId2"/>
    <p:sldId id="273" r:id="rId3"/>
    <p:sldId id="274" r:id="rId4"/>
    <p:sldId id="275" r:id="rId5"/>
    <p:sldId id="276" r:id="rId6"/>
    <p:sldId id="257" r:id="rId7"/>
    <p:sldId id="264" r:id="rId8"/>
    <p:sldId id="277" r:id="rId9"/>
    <p:sldId id="271" r:id="rId10"/>
    <p:sldId id="272" r:id="rId11"/>
    <p:sldId id="279" r:id="rId12"/>
    <p:sldId id="280" r:id="rId13"/>
    <p:sldId id="281" r:id="rId14"/>
    <p:sldId id="282" r:id="rId15"/>
  </p:sldIdLst>
  <p:sldSz cx="9144000" cy="6858000" type="screen4x3"/>
  <p:notesSz cx="7023100" cy="93091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1" autoAdjust="0"/>
    <p:restoredTop sz="94707" autoAdjust="0"/>
  </p:normalViewPr>
  <p:slideViewPr>
    <p:cSldViewPr>
      <p:cViewPr varScale="1">
        <p:scale>
          <a:sx n="84" d="100"/>
          <a:sy n="84" d="100"/>
        </p:scale>
        <p:origin x="-1068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3343" cy="465455"/>
          </a:xfrm>
          <a:prstGeom prst="rect">
            <a:avLst/>
          </a:prstGeom>
        </p:spPr>
        <p:txBody>
          <a:bodyPr vert="horz" lIns="93324" tIns="46662" rIns="93324" bIns="46662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8132" y="0"/>
            <a:ext cx="3043343" cy="465455"/>
          </a:xfrm>
          <a:prstGeom prst="rect">
            <a:avLst/>
          </a:prstGeom>
        </p:spPr>
        <p:txBody>
          <a:bodyPr vert="horz" lIns="93324" tIns="46662" rIns="93324" bIns="46662" rtlCol="0"/>
          <a:lstStyle>
            <a:lvl1pPr algn="r">
              <a:defRPr sz="1200"/>
            </a:lvl1pPr>
          </a:lstStyle>
          <a:p>
            <a:fld id="{D37A7647-F737-4E1A-8667-444D9D9E730C}" type="datetimeFigureOut">
              <a:rPr lang="en-US" smtClean="0"/>
              <a:t>10/16/2010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42029"/>
            <a:ext cx="3043343" cy="465455"/>
          </a:xfrm>
          <a:prstGeom prst="rect">
            <a:avLst/>
          </a:prstGeom>
        </p:spPr>
        <p:txBody>
          <a:bodyPr vert="horz" lIns="93324" tIns="46662" rIns="93324" bIns="46662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8132" y="8842029"/>
            <a:ext cx="3043343" cy="465455"/>
          </a:xfrm>
          <a:prstGeom prst="rect">
            <a:avLst/>
          </a:prstGeom>
        </p:spPr>
        <p:txBody>
          <a:bodyPr vert="horz" lIns="93324" tIns="46662" rIns="93324" bIns="46662" rtlCol="0" anchor="b"/>
          <a:lstStyle>
            <a:lvl1pPr algn="r">
              <a:defRPr sz="1200"/>
            </a:lvl1pPr>
          </a:lstStyle>
          <a:p>
            <a:fld id="{96358AB3-E1B8-4497-9AA5-EC2D90C5D04B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3343" cy="465455"/>
          </a:xfrm>
          <a:prstGeom prst="rect">
            <a:avLst/>
          </a:prstGeom>
        </p:spPr>
        <p:txBody>
          <a:bodyPr vert="horz" lIns="93324" tIns="46662" rIns="93324" bIns="46662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8132" y="0"/>
            <a:ext cx="3043343" cy="465455"/>
          </a:xfrm>
          <a:prstGeom prst="rect">
            <a:avLst/>
          </a:prstGeom>
        </p:spPr>
        <p:txBody>
          <a:bodyPr vert="horz" lIns="93324" tIns="46662" rIns="93324" bIns="46662" rtlCol="0"/>
          <a:lstStyle>
            <a:lvl1pPr algn="r">
              <a:defRPr sz="1200"/>
            </a:lvl1pPr>
          </a:lstStyle>
          <a:p>
            <a:fld id="{71C680D3-C666-4D53-897F-6D22E8FED4C8}" type="datetimeFigureOut">
              <a:rPr lang="en-US" smtClean="0"/>
              <a:pPr/>
              <a:t>10/16/2010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4275" y="698500"/>
            <a:ext cx="4654550" cy="34909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324" tIns="46662" rIns="93324" bIns="46662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2310" y="4421823"/>
            <a:ext cx="5618480" cy="4189095"/>
          </a:xfrm>
          <a:prstGeom prst="rect">
            <a:avLst/>
          </a:prstGeom>
        </p:spPr>
        <p:txBody>
          <a:bodyPr vert="horz" lIns="93324" tIns="46662" rIns="93324" bIns="46662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42029"/>
            <a:ext cx="3043343" cy="465455"/>
          </a:xfrm>
          <a:prstGeom prst="rect">
            <a:avLst/>
          </a:prstGeom>
        </p:spPr>
        <p:txBody>
          <a:bodyPr vert="horz" lIns="93324" tIns="46662" rIns="93324" bIns="46662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8132" y="8842029"/>
            <a:ext cx="3043343" cy="465455"/>
          </a:xfrm>
          <a:prstGeom prst="rect">
            <a:avLst/>
          </a:prstGeom>
        </p:spPr>
        <p:txBody>
          <a:bodyPr vert="horz" lIns="93324" tIns="46662" rIns="93324" bIns="46662" rtlCol="0" anchor="b"/>
          <a:lstStyle>
            <a:lvl1pPr algn="r">
              <a:defRPr sz="1200"/>
            </a:lvl1pPr>
          </a:lstStyle>
          <a:p>
            <a:fld id="{91198C37-FF8F-4625-90E3-C02C9476AB9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2" name="Subtitle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81984E-1C33-493F-8BD1-9CBB9AA4A5CF}" type="datetimeFigureOut">
              <a:rPr lang="en-US" smtClean="0"/>
              <a:pPr/>
              <a:t>10/16/2010</a:t>
            </a:fld>
            <a:endParaRPr lang="en-US"/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DF3D243-F5C4-467D-B95B-A9B1F8F0BCE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81984E-1C33-493F-8BD1-9CBB9AA4A5CF}" type="datetimeFigureOut">
              <a:rPr lang="en-US" smtClean="0"/>
              <a:pPr/>
              <a:t>10/16/2010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DF3D243-F5C4-467D-B95B-A9B1F8F0BCE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81984E-1C33-493F-8BD1-9CBB9AA4A5CF}" type="datetimeFigureOut">
              <a:rPr lang="en-US" smtClean="0"/>
              <a:pPr/>
              <a:t>10/16/2010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DF3D243-F5C4-467D-B95B-A9B1F8F0BCE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81984E-1C33-493F-8BD1-9CBB9AA4A5CF}" type="datetimeFigureOut">
              <a:rPr lang="en-US" smtClean="0"/>
              <a:pPr/>
              <a:t>10/16/2010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DF3D243-F5C4-467D-B95B-A9B1F8F0BCE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81984E-1C33-493F-8BD1-9CBB9AA4A5CF}" type="datetimeFigureOut">
              <a:rPr lang="en-US" smtClean="0"/>
              <a:pPr/>
              <a:t>10/16/2010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DF3D243-F5C4-467D-B95B-A9B1F8F0BCE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81984E-1C33-493F-8BD1-9CBB9AA4A5CF}" type="datetimeFigureOut">
              <a:rPr lang="en-US" smtClean="0"/>
              <a:pPr/>
              <a:t>10/16/2010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DF3D243-F5C4-467D-B95B-A9B1F8F0BCE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81984E-1C33-493F-8BD1-9CBB9AA4A5CF}" type="datetimeFigureOut">
              <a:rPr lang="en-US" smtClean="0"/>
              <a:pPr/>
              <a:t>10/16/2010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DF3D243-F5C4-467D-B95B-A9B1F8F0BCE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81984E-1C33-493F-8BD1-9CBB9AA4A5CF}" type="datetimeFigureOut">
              <a:rPr lang="en-US" smtClean="0"/>
              <a:pPr/>
              <a:t>10/16/2010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DF3D243-F5C4-467D-B95B-A9B1F8F0BCE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81984E-1C33-493F-8BD1-9CBB9AA4A5CF}" type="datetimeFigureOut">
              <a:rPr lang="en-US" smtClean="0"/>
              <a:pPr/>
              <a:t>10/16/2010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DF3D243-F5C4-467D-B95B-A9B1F8F0BCE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Rectangle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81984E-1C33-493F-8BD1-9CBB9AA4A5CF}" type="datetimeFigureOut">
              <a:rPr lang="en-US" smtClean="0"/>
              <a:pPr/>
              <a:t>10/16/2010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DF3D243-F5C4-467D-B95B-A9B1F8F0BCE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81984E-1C33-493F-8BD1-9CBB9AA4A5CF}" type="datetimeFigureOut">
              <a:rPr lang="en-US" smtClean="0"/>
              <a:pPr/>
              <a:t>10/16/2010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DF3D243-F5C4-467D-B95B-A9B1F8F0BCE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9" name="Flowchart: Process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Flowchart: Process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e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Donut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2281984E-1C33-493F-8BD1-9CBB9AA4A5CF}" type="datetimeFigureOut">
              <a:rPr lang="en-US" smtClean="0"/>
              <a:pPr/>
              <a:t>10/16/2010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1DF3D243-F5C4-467D-B95B-A9B1F8F0BCE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5" name="Rectangle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Document1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1285852" y="1857364"/>
            <a:ext cx="7499350" cy="4800600"/>
          </a:xfrm>
        </p:spPr>
        <p:txBody>
          <a:bodyPr/>
          <a:lstStyle/>
          <a:p>
            <a:pPr lvl="0">
              <a:buNone/>
            </a:pPr>
            <a:endParaRPr lang="en-US" b="1" dirty="0" smtClean="0">
              <a:latin typeface="Times New Roman" pitchFamily="18" charset="0"/>
            </a:endParaRPr>
          </a:p>
          <a:p>
            <a:pPr marL="0" lvl="0" indent="0" algn="ctr" eaLnBrk="0" fontAlgn="base" hangingPunct="0">
              <a:spcBef>
                <a:spcPct val="20000"/>
              </a:spcBef>
              <a:spcAft>
                <a:spcPct val="0"/>
              </a:spcAft>
              <a:buClrTx/>
              <a:buSzTx/>
              <a:buNone/>
            </a:pPr>
            <a:r>
              <a:rPr lang="en-US" sz="4800" b="1" dirty="0" smtClean="0">
                <a:latin typeface="Times New Roman" pitchFamily="18" charset="0"/>
              </a:rPr>
              <a:t>REKAYASA KUALITAS</a:t>
            </a:r>
          </a:p>
          <a:p>
            <a:pPr marL="0" lvl="0" indent="0" algn="ctr" eaLnBrk="0" fontAlgn="base" hangingPunct="0">
              <a:spcBef>
                <a:spcPct val="20000"/>
              </a:spcBef>
              <a:spcAft>
                <a:spcPct val="0"/>
              </a:spcAft>
              <a:buClrTx/>
              <a:buSzTx/>
              <a:buNone/>
            </a:pPr>
            <a:r>
              <a:rPr lang="en-US" sz="1800" b="1" dirty="0" smtClean="0">
                <a:latin typeface="Times New Roman" pitchFamily="18" charset="0"/>
              </a:rPr>
              <a:t>( PERTEMUAN KE 12)</a:t>
            </a:r>
            <a:endParaRPr lang="id-ID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4" name="Object 2"/>
          <p:cNvGraphicFramePr>
            <a:graphicFrameLocks noChangeAspect="1"/>
          </p:cNvGraphicFramePr>
          <p:nvPr/>
        </p:nvGraphicFramePr>
        <p:xfrm>
          <a:off x="1500166" y="646585"/>
          <a:ext cx="7000923" cy="5211308"/>
        </p:xfrm>
        <a:graphic>
          <a:graphicData uri="http://schemas.openxmlformats.org/presentationml/2006/ole">
            <p:oleObj spid="_x0000_s3074" name="Document" r:id="rId3" imgW="5288830" imgH="331746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4294967295"/>
          </p:nvPr>
        </p:nvGraphicFramePr>
        <p:xfrm>
          <a:off x="1357290" y="1357298"/>
          <a:ext cx="7499349" cy="4450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33261"/>
                <a:gridCol w="833261"/>
                <a:gridCol w="833261"/>
                <a:gridCol w="833261"/>
                <a:gridCol w="833261"/>
                <a:gridCol w="833261"/>
                <a:gridCol w="833261"/>
                <a:gridCol w="833261"/>
                <a:gridCol w="833261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No</a:t>
                      </a:r>
                      <a:endParaRPr lang="id-ID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Y</a:t>
                      </a:r>
                      <a:endParaRPr lang="id-ID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X</a:t>
                      </a:r>
                      <a:r>
                        <a:rPr lang="en-US" baseline="-250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id-ID" baseline="-25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X</a:t>
                      </a:r>
                      <a:r>
                        <a:rPr lang="en-US" baseline="-25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id-ID" baseline="-25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X</a:t>
                      </a:r>
                      <a:r>
                        <a:rPr lang="en-US" baseline="-250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 Y</a:t>
                      </a:r>
                      <a:endParaRPr lang="id-ID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X</a:t>
                      </a:r>
                      <a:r>
                        <a:rPr lang="en-US" baseline="-25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 Y</a:t>
                      </a:r>
                      <a:endParaRPr lang="id-ID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X</a:t>
                      </a:r>
                      <a:r>
                        <a:rPr lang="en-US" baseline="-250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X</a:t>
                      </a:r>
                      <a:r>
                        <a:rPr lang="en-US" baseline="-25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id-ID" baseline="-25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X</a:t>
                      </a:r>
                      <a:r>
                        <a:rPr lang="en-US" baseline="-250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r>
                        <a:rPr lang="en-US" baseline="30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id-ID" baseline="30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X</a:t>
                      </a:r>
                      <a:r>
                        <a:rPr lang="en-US" baseline="-25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lang="en-US" baseline="30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id-ID" baseline="30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id-ID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23</a:t>
                      </a:r>
                      <a:endParaRPr lang="id-ID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id-ID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id-ID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230</a:t>
                      </a:r>
                      <a:endParaRPr lang="id-ID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161</a:t>
                      </a:r>
                      <a:endParaRPr lang="id-ID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70</a:t>
                      </a:r>
                      <a:endParaRPr lang="id-ID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id-ID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49</a:t>
                      </a:r>
                      <a:endParaRPr lang="id-ID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id-ID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id-ID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id-ID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id-ID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  <a:endParaRPr lang="id-ID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21</a:t>
                      </a:r>
                      <a:endParaRPr lang="id-ID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id-ID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id-ID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lang="id-ID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id-ID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  <a:endParaRPr lang="id-ID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id-ID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id-ID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60</a:t>
                      </a:r>
                      <a:endParaRPr lang="id-ID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30</a:t>
                      </a:r>
                      <a:endParaRPr lang="id-ID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id-ID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  <a:endParaRPr lang="id-ID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id-ID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id-ID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17</a:t>
                      </a:r>
                      <a:endParaRPr lang="id-ID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id-ID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id-ID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102</a:t>
                      </a:r>
                      <a:endParaRPr lang="id-ID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68</a:t>
                      </a:r>
                      <a:endParaRPr lang="id-ID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24</a:t>
                      </a:r>
                      <a:endParaRPr lang="id-ID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36</a:t>
                      </a:r>
                      <a:endParaRPr lang="id-ID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  <a:endParaRPr lang="id-ID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id-ID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23</a:t>
                      </a:r>
                      <a:endParaRPr lang="id-ID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id-ID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id-ID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184</a:t>
                      </a:r>
                      <a:endParaRPr lang="id-ID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138</a:t>
                      </a:r>
                      <a:endParaRPr lang="id-ID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48</a:t>
                      </a:r>
                      <a:endParaRPr lang="id-ID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64</a:t>
                      </a:r>
                      <a:endParaRPr lang="id-ID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36</a:t>
                      </a:r>
                      <a:endParaRPr lang="id-ID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id-ID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22</a:t>
                      </a:r>
                      <a:endParaRPr lang="id-ID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id-ID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id-ID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154</a:t>
                      </a:r>
                      <a:endParaRPr lang="id-ID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110</a:t>
                      </a:r>
                      <a:endParaRPr lang="id-ID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35</a:t>
                      </a:r>
                      <a:endParaRPr lang="id-ID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49</a:t>
                      </a:r>
                      <a:endParaRPr lang="id-ID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25</a:t>
                      </a:r>
                      <a:endParaRPr lang="id-ID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id-ID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id-ID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id-ID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id-ID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40</a:t>
                      </a:r>
                      <a:endParaRPr lang="id-ID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30</a:t>
                      </a:r>
                      <a:endParaRPr lang="id-ID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  <a:endParaRPr lang="id-ID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  <a:endParaRPr lang="id-ID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lang="id-ID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id-ID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  <a:endParaRPr lang="id-ID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id-ID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id-ID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84</a:t>
                      </a:r>
                      <a:endParaRPr lang="id-ID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42</a:t>
                      </a:r>
                      <a:endParaRPr lang="id-ID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18</a:t>
                      </a:r>
                      <a:endParaRPr lang="id-ID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36</a:t>
                      </a:r>
                      <a:endParaRPr lang="id-ID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lang="id-ID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lang="id-ID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  <a:endParaRPr lang="id-ID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id-ID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id-ID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140</a:t>
                      </a:r>
                      <a:endParaRPr lang="id-ID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80</a:t>
                      </a:r>
                      <a:endParaRPr lang="id-ID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28</a:t>
                      </a:r>
                      <a:endParaRPr lang="id-ID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49</a:t>
                      </a:r>
                      <a:endParaRPr lang="id-ID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  <a:endParaRPr lang="id-ID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id-ID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19</a:t>
                      </a:r>
                      <a:endParaRPr lang="id-ID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id-ID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id-ID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114</a:t>
                      </a:r>
                      <a:endParaRPr lang="id-ID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57</a:t>
                      </a:r>
                      <a:endParaRPr lang="id-ID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18</a:t>
                      </a:r>
                      <a:endParaRPr lang="id-ID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36</a:t>
                      </a:r>
                      <a:endParaRPr lang="id-ID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lang="id-ID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id-ID" dirty="0" smtClean="0">
                          <a:latin typeface="Times New Roman" pitchFamily="18" charset="0"/>
                          <a:cs typeface="Times New Roman" pitchFamily="18" charset="0"/>
                        </a:rPr>
                        <a:t>∑</a:t>
                      </a:r>
                      <a:endParaRPr lang="id-ID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170</a:t>
                      </a:r>
                      <a:endParaRPr lang="id-ID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60</a:t>
                      </a:r>
                      <a:endParaRPr lang="id-ID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40</a:t>
                      </a:r>
                      <a:endParaRPr lang="id-ID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1122</a:t>
                      </a:r>
                      <a:endParaRPr lang="id-ID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737</a:t>
                      </a:r>
                      <a:endParaRPr lang="id-ID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267</a:t>
                      </a:r>
                      <a:endParaRPr lang="id-ID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406</a:t>
                      </a:r>
                      <a:endParaRPr lang="id-ID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182</a:t>
                      </a:r>
                      <a:endParaRPr lang="id-ID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1214414" y="1214422"/>
            <a:ext cx="7499350" cy="48006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Menggunakan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rumus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diatas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diperoleh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persamaan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sbb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:</a:t>
            </a:r>
          </a:p>
          <a:p>
            <a:pPr>
              <a:buNone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 170 =  10 a +   60 b</a:t>
            </a:r>
            <a:r>
              <a:rPr lang="en-US" sz="2400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+   40 b</a:t>
            </a:r>
            <a:r>
              <a:rPr lang="en-US" sz="2400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</a:p>
          <a:p>
            <a:pPr>
              <a:buNone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1122 =  60 a + 406 b</a:t>
            </a:r>
            <a:r>
              <a:rPr lang="en-US" sz="2400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+ 267 b</a:t>
            </a:r>
            <a:r>
              <a:rPr lang="en-US" sz="2400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</a:p>
          <a:p>
            <a:pPr>
              <a:buNone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 737 =  40 a + 267 b</a:t>
            </a:r>
            <a:r>
              <a:rPr lang="en-US" sz="2400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+ 182 b</a:t>
            </a:r>
            <a:r>
              <a:rPr lang="en-US" sz="2400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</a:p>
          <a:p>
            <a:pPr>
              <a:buNone/>
            </a:pP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Dengan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menggunakan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pendekatan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eliminasi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diperoleh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:</a:t>
            </a:r>
          </a:p>
          <a:p>
            <a:pPr>
              <a:buNone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a = 3,918727912;   b</a:t>
            </a:r>
            <a:r>
              <a:rPr lang="en-US" sz="2400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= 2,491166078 ; b</a:t>
            </a:r>
            <a:r>
              <a:rPr lang="en-US" sz="2400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= - 0,466431095</a:t>
            </a:r>
          </a:p>
          <a:p>
            <a:pPr>
              <a:buNone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             </a:t>
            </a:r>
            <a:r>
              <a:rPr lang="id-ID" sz="2400" dirty="0" smtClean="0">
                <a:latin typeface="Times New Roman" pitchFamily="18" charset="0"/>
                <a:cs typeface="Times New Roman" pitchFamily="18" charset="0"/>
              </a:rPr>
              <a:t>Ŷ = a + b</a:t>
            </a:r>
            <a:r>
              <a:rPr lang="id-ID" sz="2400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id-ID" sz="2400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id-ID" sz="2400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id-ID" sz="2400" dirty="0" smtClean="0">
                <a:latin typeface="Times New Roman" pitchFamily="18" charset="0"/>
                <a:cs typeface="Times New Roman" pitchFamily="18" charset="0"/>
              </a:rPr>
              <a:t> + b</a:t>
            </a:r>
            <a:r>
              <a:rPr lang="id-ID" sz="2400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id-ID" sz="2400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id-ID" sz="2400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id-ID" sz="2400" dirty="0" smtClean="0">
                <a:latin typeface="Times New Roman" pitchFamily="18" charset="0"/>
                <a:cs typeface="Times New Roman" pitchFamily="18" charset="0"/>
              </a:rPr>
              <a:t> + ... + b</a:t>
            </a:r>
            <a:r>
              <a:rPr lang="id-ID" sz="2400" baseline="-25000" dirty="0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id-ID" sz="2400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id-ID" sz="2400" baseline="-25000" dirty="0" smtClean="0">
                <a:latin typeface="Times New Roman" pitchFamily="18" charset="0"/>
                <a:cs typeface="Times New Roman" pitchFamily="18" charset="0"/>
              </a:rPr>
              <a:t>n</a:t>
            </a:r>
            <a:endParaRPr lang="id-ID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id-ID" sz="2400" dirty="0" smtClean="0">
                <a:latin typeface="Times New Roman" pitchFamily="18" charset="0"/>
                <a:cs typeface="Times New Roman" pitchFamily="18" charset="0"/>
              </a:rPr>
              <a:t>Ŷ =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3,9187 </a:t>
            </a:r>
            <a:r>
              <a:rPr lang="id-ID" sz="2400" dirty="0" smtClean="0">
                <a:latin typeface="Times New Roman" pitchFamily="18" charset="0"/>
                <a:cs typeface="Times New Roman" pitchFamily="18" charset="0"/>
              </a:rPr>
              <a:t> +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2,4912  </a:t>
            </a:r>
            <a:r>
              <a:rPr lang="id-ID" sz="2400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id-ID" sz="2400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id-ID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- 0,4664 </a:t>
            </a:r>
            <a:r>
              <a:rPr lang="id-ID" sz="2400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id-ID" sz="2400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id-ID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id-ID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1214414" y="1214422"/>
            <a:ext cx="7499350" cy="4800600"/>
          </a:xfrm>
        </p:spPr>
        <p:txBody>
          <a:bodyPr>
            <a:normAutofit fontScale="77500" lnSpcReduction="20000"/>
          </a:bodyPr>
          <a:lstStyle/>
          <a:p>
            <a:pPr marL="457200" indent="-457200" algn="just">
              <a:buNone/>
            </a:pPr>
            <a:r>
              <a:rPr lang="en-US" dirty="0" err="1" smtClean="0"/>
              <a:t>Setelah</a:t>
            </a:r>
            <a:r>
              <a:rPr lang="en-US" dirty="0" smtClean="0"/>
              <a:t> </a:t>
            </a:r>
            <a:r>
              <a:rPr lang="en-US" dirty="0" err="1" smtClean="0"/>
              <a:t>kita</a:t>
            </a:r>
            <a:r>
              <a:rPr lang="en-US" dirty="0" smtClean="0"/>
              <a:t> </a:t>
            </a:r>
            <a:r>
              <a:rPr lang="en-US" dirty="0" err="1" smtClean="0"/>
              <a:t>melakukan</a:t>
            </a:r>
            <a:r>
              <a:rPr lang="en-US" dirty="0" smtClean="0"/>
              <a:t> :</a:t>
            </a:r>
          </a:p>
          <a:p>
            <a:pPr marL="457200" indent="-457200" algn="just">
              <a:buFontTx/>
              <a:buAutoNum type="arabicPeriod"/>
            </a:pPr>
            <a:r>
              <a:rPr lang="en-US" dirty="0" smtClean="0"/>
              <a:t> U</a:t>
            </a:r>
            <a:r>
              <a:rPr lang="id-ID" dirty="0" smtClean="0"/>
              <a:t>ji Normalitas Data</a:t>
            </a:r>
            <a:endParaRPr lang="en-US" dirty="0" smtClean="0"/>
          </a:p>
          <a:p>
            <a:pPr marL="457200" indent="-457200" algn="just">
              <a:buFontTx/>
              <a:buAutoNum type="arabicPeriod"/>
            </a:pPr>
            <a:r>
              <a:rPr lang="en-US" dirty="0" smtClean="0"/>
              <a:t> </a:t>
            </a:r>
            <a:r>
              <a:rPr lang="id-ID" dirty="0" smtClean="0"/>
              <a:t>Uji Homogenitas Variansi</a:t>
            </a:r>
            <a:endParaRPr lang="en-US" dirty="0" smtClean="0"/>
          </a:p>
          <a:p>
            <a:pPr marL="457200" indent="-457200" algn="just">
              <a:buFontTx/>
              <a:buAutoNum type="arabicPeriod"/>
            </a:pPr>
            <a:r>
              <a:rPr lang="en-US" dirty="0" smtClean="0"/>
              <a:t> </a:t>
            </a:r>
            <a:r>
              <a:rPr lang="id-ID" dirty="0" smtClean="0"/>
              <a:t>Analisis Variansi ( ANOVA )</a:t>
            </a:r>
            <a:endParaRPr lang="en-US" dirty="0" smtClean="0"/>
          </a:p>
          <a:p>
            <a:pPr marL="457200" indent="-457200" algn="just">
              <a:buFontTx/>
              <a:buAutoNum type="arabicPeriod"/>
            </a:pPr>
            <a:r>
              <a:rPr lang="id-ID" dirty="0" smtClean="0"/>
              <a:t>Menghitung nilai </a:t>
            </a:r>
            <a:r>
              <a:rPr lang="id-ID" i="1" dirty="0" smtClean="0"/>
              <a:t>signal to noise ratio </a:t>
            </a:r>
            <a:r>
              <a:rPr lang="id-ID" dirty="0" smtClean="0"/>
              <a:t> ( SNR )</a:t>
            </a:r>
            <a:r>
              <a:rPr lang="en-US" dirty="0" smtClean="0"/>
              <a:t> h</a:t>
            </a:r>
            <a:r>
              <a:rPr lang="id-ID" dirty="0" smtClean="0"/>
              <a:t>asil </a:t>
            </a:r>
            <a:r>
              <a:rPr lang="en-US" dirty="0" smtClean="0"/>
              <a:t> </a:t>
            </a:r>
            <a:r>
              <a:rPr lang="id-ID" dirty="0" smtClean="0"/>
              <a:t>eksperimen</a:t>
            </a:r>
            <a:r>
              <a:rPr lang="en-US" dirty="0" smtClean="0"/>
              <a:t> </a:t>
            </a:r>
            <a:r>
              <a:rPr lang="id-ID" dirty="0" smtClean="0"/>
              <a:t>berdasarkan</a:t>
            </a:r>
            <a:r>
              <a:rPr lang="en-US" dirty="0" smtClean="0"/>
              <a:t> </a:t>
            </a:r>
            <a:r>
              <a:rPr lang="id-ID" dirty="0" smtClean="0"/>
              <a:t>karakteristik mutu tujuan</a:t>
            </a:r>
            <a:endParaRPr lang="en-US" dirty="0" smtClean="0"/>
          </a:p>
          <a:p>
            <a:pPr marL="457200" indent="-457200" algn="just">
              <a:buFontTx/>
              <a:buAutoNum type="arabicPeriod" startAt="5"/>
            </a:pPr>
            <a:r>
              <a:rPr lang="en-US" dirty="0" smtClean="0"/>
              <a:t> </a:t>
            </a:r>
            <a:r>
              <a:rPr lang="id-ID" dirty="0" smtClean="0"/>
              <a:t>Menghitung efek tiap faktor</a:t>
            </a:r>
            <a:endParaRPr lang="en-US" dirty="0" smtClean="0"/>
          </a:p>
          <a:p>
            <a:pPr marL="457200" indent="-457200" algn="just">
              <a:buFontTx/>
              <a:buAutoNum type="arabicPeriod" startAt="5"/>
            </a:pPr>
            <a:r>
              <a:rPr lang="en-US" dirty="0" smtClean="0"/>
              <a:t> </a:t>
            </a:r>
            <a:r>
              <a:rPr lang="en-US" dirty="0" err="1" smtClean="0"/>
              <a:t>Menentukan</a:t>
            </a:r>
            <a:r>
              <a:rPr lang="en-US" dirty="0" smtClean="0"/>
              <a:t> </a:t>
            </a:r>
            <a:r>
              <a:rPr lang="en-US" dirty="0" err="1" smtClean="0"/>
              <a:t>nilai</a:t>
            </a:r>
            <a:r>
              <a:rPr lang="en-US" dirty="0" smtClean="0"/>
              <a:t> optimal level </a:t>
            </a:r>
            <a:r>
              <a:rPr lang="en-US" dirty="0" err="1" smtClean="0"/>
              <a:t>tiap</a:t>
            </a:r>
            <a:r>
              <a:rPr lang="en-US" dirty="0" smtClean="0"/>
              <a:t> </a:t>
            </a:r>
            <a:r>
              <a:rPr lang="en-US" dirty="0" err="1" smtClean="0"/>
              <a:t>faktor</a:t>
            </a:r>
            <a:r>
              <a:rPr lang="en-US" dirty="0" smtClean="0"/>
              <a:t> </a:t>
            </a:r>
            <a:r>
              <a:rPr lang="en-US" dirty="0" err="1" smtClean="0"/>
              <a:t>pada</a:t>
            </a:r>
            <a:r>
              <a:rPr lang="en-US" dirty="0" smtClean="0"/>
              <a:t> </a:t>
            </a:r>
            <a:r>
              <a:rPr lang="en-US" dirty="0" err="1" smtClean="0"/>
              <a:t>masing-masing</a:t>
            </a:r>
            <a:r>
              <a:rPr lang="en-US" dirty="0" smtClean="0"/>
              <a:t> </a:t>
            </a:r>
            <a:r>
              <a:rPr lang="en-US" dirty="0" err="1" smtClean="0"/>
              <a:t>respon</a:t>
            </a:r>
            <a:r>
              <a:rPr lang="en-US" dirty="0" smtClean="0"/>
              <a:t>. </a:t>
            </a:r>
          </a:p>
          <a:p>
            <a:pPr marL="0" indent="0" algn="just">
              <a:buNone/>
            </a:pPr>
            <a:r>
              <a:rPr lang="en-US" dirty="0" err="1" smtClean="0"/>
              <a:t>Jika</a:t>
            </a:r>
            <a:r>
              <a:rPr lang="en-US" dirty="0" smtClean="0"/>
              <a:t> </a:t>
            </a:r>
            <a:r>
              <a:rPr lang="en-US" dirty="0" err="1" smtClean="0"/>
              <a:t>kombinasi</a:t>
            </a:r>
            <a:r>
              <a:rPr lang="en-US" dirty="0" smtClean="0"/>
              <a:t> level </a:t>
            </a:r>
            <a:r>
              <a:rPr lang="en-US" dirty="0" err="1" smtClean="0"/>
              <a:t>faktor</a:t>
            </a:r>
            <a:r>
              <a:rPr lang="en-US" dirty="0" smtClean="0"/>
              <a:t> optimal </a:t>
            </a:r>
            <a:r>
              <a:rPr lang="en-US" dirty="0" err="1" smtClean="0"/>
              <a:t>pada</a:t>
            </a:r>
            <a:r>
              <a:rPr lang="en-US" dirty="0" smtClean="0"/>
              <a:t> </a:t>
            </a:r>
            <a:r>
              <a:rPr lang="en-US" dirty="0" err="1" smtClean="0"/>
              <a:t>masing-masing</a:t>
            </a:r>
            <a:r>
              <a:rPr lang="en-US" dirty="0" smtClean="0"/>
              <a:t> </a:t>
            </a:r>
            <a:r>
              <a:rPr lang="en-US" dirty="0" err="1" smtClean="0"/>
              <a:t>respon</a:t>
            </a:r>
            <a:r>
              <a:rPr lang="en-US" dirty="0" smtClean="0"/>
              <a:t> </a:t>
            </a:r>
            <a:r>
              <a:rPr lang="en-US" dirty="0" err="1" smtClean="0"/>
              <a:t>berbeda</a:t>
            </a:r>
            <a:r>
              <a:rPr lang="en-US" dirty="0" smtClean="0"/>
              <a:t>, </a:t>
            </a:r>
            <a:r>
              <a:rPr lang="en-US" dirty="0" err="1" smtClean="0"/>
              <a:t>maka</a:t>
            </a:r>
            <a:r>
              <a:rPr lang="en-US" dirty="0" smtClean="0"/>
              <a:t> </a:t>
            </a:r>
            <a:r>
              <a:rPr lang="en-US" dirty="0" err="1" smtClean="0"/>
              <a:t>sebelum</a:t>
            </a:r>
            <a:r>
              <a:rPr lang="en-US" dirty="0" smtClean="0"/>
              <a:t> </a:t>
            </a:r>
            <a:r>
              <a:rPr lang="en-US" dirty="0" err="1" smtClean="0"/>
              <a:t>menghitung</a:t>
            </a:r>
            <a:r>
              <a:rPr lang="en-US" dirty="0" smtClean="0"/>
              <a:t> </a:t>
            </a:r>
            <a:r>
              <a:rPr lang="en-US" dirty="0" err="1" smtClean="0"/>
              <a:t>nilai</a:t>
            </a:r>
            <a:r>
              <a:rPr lang="en-US" dirty="0" smtClean="0"/>
              <a:t> optimal </a:t>
            </a:r>
            <a:r>
              <a:rPr lang="en-US" dirty="0" err="1" smtClean="0"/>
              <a:t>untuk</a:t>
            </a:r>
            <a:r>
              <a:rPr lang="en-US" dirty="0" smtClean="0"/>
              <a:t>  </a:t>
            </a:r>
            <a:r>
              <a:rPr lang="en-US" dirty="0" err="1" smtClean="0"/>
              <a:t>kedua</a:t>
            </a:r>
            <a:r>
              <a:rPr lang="en-US" dirty="0" smtClean="0"/>
              <a:t> </a:t>
            </a:r>
            <a:r>
              <a:rPr lang="en-US" dirty="0" err="1" smtClean="0"/>
              <a:t>respon</a:t>
            </a:r>
            <a:r>
              <a:rPr lang="en-US" dirty="0" smtClean="0"/>
              <a:t> </a:t>
            </a:r>
            <a:r>
              <a:rPr lang="en-US" dirty="0" err="1" smtClean="0"/>
              <a:t>lakukan</a:t>
            </a:r>
            <a:r>
              <a:rPr lang="en-US" dirty="0" smtClean="0"/>
              <a:t> </a:t>
            </a:r>
            <a:r>
              <a:rPr lang="en-US" dirty="0" err="1" smtClean="0"/>
              <a:t>prediksi</a:t>
            </a:r>
            <a:r>
              <a:rPr lang="en-US" dirty="0" smtClean="0"/>
              <a:t> </a:t>
            </a:r>
            <a:r>
              <a:rPr lang="en-US" dirty="0" err="1" smtClean="0"/>
              <a:t>untuk</a:t>
            </a:r>
            <a:r>
              <a:rPr lang="en-US" dirty="0" smtClean="0"/>
              <a:t> </a:t>
            </a:r>
            <a:r>
              <a:rPr lang="en-US" dirty="0" err="1" smtClean="0"/>
              <a:t>kombinasi</a:t>
            </a:r>
            <a:r>
              <a:rPr lang="en-US" dirty="0" smtClean="0"/>
              <a:t> level </a:t>
            </a:r>
            <a:r>
              <a:rPr lang="en-US" dirty="0" err="1" smtClean="0"/>
              <a:t>faktor</a:t>
            </a:r>
            <a:r>
              <a:rPr lang="en-US" dirty="0" smtClean="0"/>
              <a:t> yang </a:t>
            </a:r>
            <a:r>
              <a:rPr lang="en-US" dirty="0" err="1" smtClean="0"/>
              <a:t>belum</a:t>
            </a:r>
            <a:r>
              <a:rPr lang="en-US" dirty="0" smtClean="0"/>
              <a:t> </a:t>
            </a:r>
            <a:r>
              <a:rPr lang="en-US" dirty="0" err="1" smtClean="0"/>
              <a:t>dieksperimenkan</a:t>
            </a:r>
            <a:r>
              <a:rPr lang="en-US" dirty="0" smtClean="0"/>
              <a:t>.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1357290" y="1428736"/>
            <a:ext cx="7499350" cy="4800600"/>
          </a:xfrm>
        </p:spPr>
        <p:txBody>
          <a:bodyPr>
            <a:normAutofit/>
          </a:bodyPr>
          <a:lstStyle/>
          <a:p>
            <a:pPr marL="58738" indent="23813">
              <a:buNone/>
            </a:pP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Misal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jika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kita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mempunyai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7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faktor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dengan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2 level,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maka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kita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punya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2</a:t>
            </a:r>
            <a:r>
              <a:rPr lang="en-US" sz="2400" baseline="30000" dirty="0" smtClean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= 128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alternatif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Dengan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metode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Taguchi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hanya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8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alternatif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yang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sudah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dieksperimenkan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Berdasarkan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data 8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alternatif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tersebut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,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digunakan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untuk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memprediksi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sisanya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(128-8=120).</a:t>
            </a:r>
          </a:p>
          <a:p>
            <a:pPr marL="58738" indent="23813">
              <a:buNone/>
            </a:pPr>
            <a:endParaRPr lang="en-US" sz="24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58738" indent="23813">
              <a:buNone/>
            </a:pPr>
            <a:r>
              <a:rPr lang="en-US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TUGAS : LAKUKAN PREDIKSI UNTUK LANJUTAN TUGAS  YANG LALU</a:t>
            </a:r>
            <a:endParaRPr lang="id-ID" sz="2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b="1" dirty="0" err="1" smtClean="0"/>
              <a:t>Contoh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Anova</a:t>
            </a:r>
            <a:endParaRPr lang="id-ID" sz="28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111125" indent="-28575">
              <a:buNone/>
            </a:pP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Diketahui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data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hasil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eksperimen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2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faktor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masing-masing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dengan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2 level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sbb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:</a:t>
            </a:r>
          </a:p>
          <a:p>
            <a:pPr marL="111125" indent="-28575">
              <a:buNone/>
            </a:pP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111125" indent="-28575">
              <a:buNone/>
            </a:pP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111125" indent="-28575">
              <a:buNone/>
            </a:pP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111125" indent="-28575">
              <a:buNone/>
            </a:pP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111125" indent="-28575">
              <a:buNone/>
            </a:pP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111125" indent="-28575">
              <a:buNone/>
            </a:pP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111125" indent="-28575">
              <a:buNone/>
            </a:pP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111125" indent="-28575">
              <a:buNone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A1 = (70+72+75+77) = 294;   B1 = (70+72+65+62) = 269</a:t>
            </a:r>
          </a:p>
          <a:p>
            <a:pPr marL="111125" indent="-28575">
              <a:buNone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A2 = (65+62+60+61) = 248;   B2 = (75+77+60+61) = 273</a:t>
            </a:r>
            <a:endParaRPr lang="id-ID" sz="24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1785918" y="2714620"/>
          <a:ext cx="6096000" cy="2225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19200"/>
                <a:gridCol w="1219200"/>
                <a:gridCol w="1219200"/>
                <a:gridCol w="1219200"/>
                <a:gridCol w="1219200"/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id-ID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dirty="0" err="1" smtClean="0">
                          <a:latin typeface="Times New Roman" pitchFamily="18" charset="0"/>
                          <a:cs typeface="Times New Roman" pitchFamily="18" charset="0"/>
                        </a:rPr>
                        <a:t>Faktor</a:t>
                      </a:r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/level</a:t>
                      </a:r>
                      <a:endParaRPr lang="id-ID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d-ID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dirty="0" err="1" smtClean="0">
                          <a:latin typeface="Times New Roman" pitchFamily="18" charset="0"/>
                          <a:cs typeface="Times New Roman" pitchFamily="18" charset="0"/>
                        </a:rPr>
                        <a:t>Replikasi</a:t>
                      </a:r>
                      <a:endParaRPr lang="id-ID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id-ID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Trial</a:t>
                      </a:r>
                      <a:endParaRPr lang="id-ID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A</a:t>
                      </a:r>
                      <a:endParaRPr lang="id-ID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B</a:t>
                      </a:r>
                      <a:endParaRPr lang="id-ID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id-ID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id-ID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id-ID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id-ID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id-ID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70</a:t>
                      </a:r>
                      <a:endParaRPr lang="id-ID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72</a:t>
                      </a:r>
                      <a:endParaRPr lang="id-ID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id-ID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id-ID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id-ID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75</a:t>
                      </a:r>
                      <a:endParaRPr lang="id-ID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77</a:t>
                      </a:r>
                      <a:endParaRPr lang="id-ID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id-ID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id-ID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id-ID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65</a:t>
                      </a:r>
                      <a:endParaRPr lang="id-ID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62</a:t>
                      </a:r>
                      <a:endParaRPr lang="id-ID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id-ID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id-ID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id-ID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60</a:t>
                      </a:r>
                      <a:endParaRPr lang="id-ID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61</a:t>
                      </a:r>
                      <a:endParaRPr lang="id-ID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1428728" y="857232"/>
            <a:ext cx="7499350" cy="4800600"/>
          </a:xfrm>
        </p:spPr>
        <p:txBody>
          <a:bodyPr>
            <a:normAutofit/>
          </a:bodyPr>
          <a:lstStyle/>
          <a:p>
            <a:pPr>
              <a:buNone/>
            </a:pP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T = (70 + 72 + ………. + 61) = 542</a:t>
            </a:r>
          </a:p>
          <a:p>
            <a:pPr>
              <a:buNone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CF </a:t>
            </a:r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= T</a:t>
            </a:r>
            <a:r>
              <a:rPr lang="en-US" sz="2400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/N = (542)</a:t>
            </a:r>
            <a:r>
              <a:rPr lang="en-US" sz="2400" baseline="30000" dirty="0" smtClean="0"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/8 = 36.720,5</a:t>
            </a:r>
          </a:p>
          <a:p>
            <a:pPr>
              <a:buNone/>
            </a:pP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SS</a:t>
            </a:r>
            <a:r>
              <a:rPr lang="en-US" sz="2400" baseline="-25000" dirty="0" smtClean="0">
                <a:latin typeface="Times New Roman" pitchFamily="18" charset="0"/>
                <a:cs typeface="Times New Roman" pitchFamily="18" charset="0"/>
              </a:rPr>
              <a:t>T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= (70</a:t>
            </a:r>
            <a:r>
              <a:rPr lang="en-US" sz="2400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+72</a:t>
            </a:r>
            <a:r>
              <a:rPr lang="en-US" sz="2400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+…….+61</a:t>
            </a:r>
            <a:r>
              <a:rPr lang="en-US" sz="2400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) – 36.720,5 = 307,5</a:t>
            </a:r>
          </a:p>
          <a:p>
            <a:pPr>
              <a:buNone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buNone/>
            </a:pP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SS</a:t>
            </a:r>
            <a:r>
              <a:rPr lang="en-US" sz="2400" baseline="-25000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= 294</a:t>
            </a:r>
            <a:r>
              <a:rPr lang="en-US" sz="2400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/4 + 248</a:t>
            </a:r>
            <a:r>
              <a:rPr lang="en-US" sz="2400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/4 – 36.720,5 = 264,5</a:t>
            </a:r>
            <a:endParaRPr lang="id-ID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71604" y="928670"/>
            <a:ext cx="1428760" cy="785818"/>
          </a:xfrm>
          <a:prstGeom prst="rect">
            <a:avLst/>
          </a:prstGeom>
          <a:noFill/>
        </p:spPr>
      </p:pic>
      <p:pic>
        <p:nvPicPr>
          <p:cNvPr id="5" name="Picture 1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43042" y="2786058"/>
            <a:ext cx="2500330" cy="714380"/>
          </a:xfrm>
          <a:prstGeom prst="rect">
            <a:avLst/>
          </a:prstGeom>
          <a:noFill/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43042" y="4071942"/>
            <a:ext cx="2071702" cy="5857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1357290" y="1071546"/>
            <a:ext cx="7499350" cy="5157790"/>
          </a:xfrm>
        </p:spPr>
        <p:txBody>
          <a:bodyPr>
            <a:normAutofit/>
          </a:bodyPr>
          <a:lstStyle/>
          <a:p>
            <a:pPr>
              <a:buNone/>
            </a:pP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SS</a:t>
            </a:r>
            <a:r>
              <a:rPr lang="en-US" sz="2400" baseline="-25000" dirty="0" smtClean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= 269</a:t>
            </a:r>
            <a:r>
              <a:rPr lang="en-US" sz="2400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/4 + 273</a:t>
            </a:r>
            <a:r>
              <a:rPr lang="en-US" sz="2400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/4 – 36.720,5 = 2</a:t>
            </a:r>
          </a:p>
          <a:p>
            <a:pPr>
              <a:buNone/>
            </a:pP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SS</a:t>
            </a:r>
            <a:r>
              <a:rPr lang="en-US" sz="2400" baseline="-25000" dirty="0" smtClean="0">
                <a:latin typeface="Times New Roman" pitchFamily="18" charset="0"/>
                <a:cs typeface="Times New Roman" pitchFamily="18" charset="0"/>
              </a:rPr>
              <a:t>A×B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= (142</a:t>
            </a:r>
            <a:r>
              <a:rPr lang="en-US" sz="2400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+152</a:t>
            </a:r>
            <a:r>
              <a:rPr lang="en-US" sz="2400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+127</a:t>
            </a:r>
            <a:r>
              <a:rPr lang="en-US" sz="2400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+121</a:t>
            </a:r>
            <a:r>
              <a:rPr lang="en-US" sz="2400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)/2 – 36.720,5 – 264,5 </a:t>
            </a:r>
            <a:r>
              <a:rPr lang="en-US" sz="2400" dirty="0" smtClean="0">
                <a:latin typeface="Times New Roman"/>
                <a:cs typeface="Times New Roman"/>
              </a:rPr>
              <a:t>–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2</a:t>
            </a:r>
          </a:p>
          <a:p>
            <a:pPr>
              <a:buNone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          = 32</a:t>
            </a:r>
          </a:p>
          <a:p>
            <a:pPr>
              <a:buNone/>
            </a:pP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SS</a:t>
            </a:r>
            <a:r>
              <a:rPr lang="en-US" sz="2400" baseline="-25000" dirty="0" err="1" smtClean="0">
                <a:latin typeface="Times New Roman" pitchFamily="18" charset="0"/>
                <a:cs typeface="Times New Roman" pitchFamily="18" charset="0"/>
              </a:rPr>
              <a:t>e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   = SS</a:t>
            </a:r>
            <a:r>
              <a:rPr lang="en-US" sz="1100" dirty="0" smtClean="0">
                <a:latin typeface="Times New Roman" pitchFamily="18" charset="0"/>
                <a:cs typeface="Times New Roman" pitchFamily="18" charset="0"/>
              </a:rPr>
              <a:t>T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– SS</a:t>
            </a:r>
            <a:r>
              <a:rPr lang="en-US" sz="1100" dirty="0" smtClean="0">
                <a:latin typeface="Times New Roman" pitchFamily="18" charset="0"/>
                <a:cs typeface="Times New Roman" pitchFamily="18" charset="0"/>
              </a:rPr>
              <a:t>A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– SS</a:t>
            </a:r>
            <a:r>
              <a:rPr lang="en-US" sz="1100" dirty="0" smtClean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– SS</a:t>
            </a:r>
            <a:r>
              <a:rPr lang="en-US" sz="1100" dirty="0" smtClean="0">
                <a:latin typeface="Times New Roman" pitchFamily="18" charset="0"/>
                <a:cs typeface="Times New Roman" pitchFamily="18" charset="0"/>
              </a:rPr>
              <a:t>A×B</a:t>
            </a:r>
          </a:p>
          <a:p>
            <a:pPr>
              <a:buNone/>
            </a:pP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SS</a:t>
            </a:r>
            <a:r>
              <a:rPr lang="en-US" sz="2400" baseline="-25000" dirty="0" err="1" smtClean="0">
                <a:latin typeface="Times New Roman" pitchFamily="18" charset="0"/>
                <a:cs typeface="Times New Roman" pitchFamily="18" charset="0"/>
              </a:rPr>
              <a:t>e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   =  307,5 -  264,5 – 2 – 32 = 9                    </a:t>
            </a:r>
            <a:endParaRPr lang="id-ID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71604" y="1214422"/>
            <a:ext cx="2071702" cy="714380"/>
          </a:xfrm>
          <a:prstGeom prst="rect">
            <a:avLst/>
          </a:prstGeom>
          <a:noFill/>
        </p:spPr>
      </p:pic>
      <p:pic>
        <p:nvPicPr>
          <p:cNvPr id="6" name="Picture 7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43042" y="2643182"/>
            <a:ext cx="3857652" cy="78581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1428728" y="1571612"/>
            <a:ext cx="7499350" cy="48006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MS</a:t>
            </a:r>
            <a:r>
              <a:rPr lang="en-US" sz="2400" baseline="-25000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= SS</a:t>
            </a:r>
            <a:r>
              <a:rPr lang="en-US" sz="2400" baseline="-25000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/V</a:t>
            </a:r>
            <a:r>
              <a:rPr lang="en-US" sz="2400" baseline="-25000" dirty="0" smtClean="0">
                <a:latin typeface="Times New Roman" pitchFamily="18" charset="0"/>
                <a:cs typeface="Times New Roman" pitchFamily="18" charset="0"/>
              </a:rPr>
              <a:t>A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= 264,5/1 = 264,5</a:t>
            </a:r>
          </a:p>
          <a:p>
            <a:pPr>
              <a:buNone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MS</a:t>
            </a:r>
            <a:r>
              <a:rPr lang="en-US" sz="2400" baseline="-25000" dirty="0" smtClean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= SS</a:t>
            </a:r>
            <a:r>
              <a:rPr lang="en-US" sz="2400" baseline="-25000" dirty="0" smtClean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/V</a:t>
            </a:r>
            <a:r>
              <a:rPr lang="en-US" sz="2400" baseline="-25000" dirty="0" smtClean="0">
                <a:latin typeface="Times New Roman" pitchFamily="18" charset="0"/>
                <a:cs typeface="Times New Roman" pitchFamily="18" charset="0"/>
              </a:rPr>
              <a:t>B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= 2/1 = 2</a:t>
            </a:r>
          </a:p>
          <a:p>
            <a:pPr>
              <a:buNone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           V</a:t>
            </a:r>
            <a:r>
              <a:rPr lang="en-US" sz="2400" baseline="-25000" dirty="0" smtClean="0">
                <a:latin typeface="Times New Roman" pitchFamily="18" charset="0"/>
                <a:cs typeface="Times New Roman" pitchFamily="18" charset="0"/>
              </a:rPr>
              <a:t>A×B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= V</a:t>
            </a:r>
            <a:r>
              <a:rPr lang="en-US" sz="2400" baseline="-25000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× V</a:t>
            </a:r>
            <a:r>
              <a:rPr lang="en-US" sz="2400" baseline="-25000" dirty="0" smtClean="0">
                <a:latin typeface="Times New Roman" pitchFamily="18" charset="0"/>
                <a:cs typeface="Times New Roman" pitchFamily="18" charset="0"/>
              </a:rPr>
              <a:t>B</a:t>
            </a:r>
          </a:p>
          <a:p>
            <a:pPr algn="just">
              <a:buNone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MS</a:t>
            </a:r>
            <a:r>
              <a:rPr lang="en-US" sz="2400" baseline="-25000" dirty="0" smtClean="0">
                <a:latin typeface="Times New Roman" pitchFamily="18" charset="0"/>
                <a:cs typeface="Times New Roman" pitchFamily="18" charset="0"/>
              </a:rPr>
              <a:t>A×B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= SS</a:t>
            </a:r>
            <a:r>
              <a:rPr lang="en-US" sz="2400" baseline="-25000" dirty="0" smtClean="0">
                <a:latin typeface="Times New Roman" pitchFamily="18" charset="0"/>
                <a:cs typeface="Times New Roman" pitchFamily="18" charset="0"/>
              </a:rPr>
              <a:t>A×B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/V</a:t>
            </a:r>
            <a:r>
              <a:rPr lang="en-US" sz="2400" baseline="-25000" dirty="0" smtClean="0">
                <a:latin typeface="Times New Roman" pitchFamily="18" charset="0"/>
                <a:cs typeface="Times New Roman" pitchFamily="18" charset="0"/>
              </a:rPr>
              <a:t>A×B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= 32/1</a:t>
            </a:r>
          </a:p>
          <a:p>
            <a:pPr algn="just">
              <a:buNone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            V</a:t>
            </a:r>
            <a:r>
              <a:rPr lang="en-US" sz="2400" baseline="-25000" dirty="0" smtClean="0">
                <a:latin typeface="Times New Roman" pitchFamily="18" charset="0"/>
                <a:cs typeface="Times New Roman" pitchFamily="18" charset="0"/>
              </a:rPr>
              <a:t>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= N-1;   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</a:t>
            </a:r>
            <a:r>
              <a:rPr lang="en-US" sz="2400" baseline="-25000" dirty="0" err="1" smtClean="0">
                <a:latin typeface="Times New Roman" pitchFamily="18" charset="0"/>
                <a:cs typeface="Times New Roman" pitchFamily="18" charset="0"/>
              </a:rPr>
              <a:t>e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= V</a:t>
            </a:r>
            <a:r>
              <a:rPr lang="en-US" sz="2400" baseline="-25000" dirty="0" smtClean="0">
                <a:latin typeface="Times New Roman" pitchFamily="18" charset="0"/>
                <a:cs typeface="Times New Roman" pitchFamily="18" charset="0"/>
              </a:rPr>
              <a:t>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– V</a:t>
            </a:r>
            <a:r>
              <a:rPr lang="en-US" sz="2400" baseline="-25000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– V</a:t>
            </a:r>
            <a:r>
              <a:rPr lang="en-US" sz="2400" baseline="-25000" dirty="0" smtClean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– V</a:t>
            </a:r>
            <a:r>
              <a:rPr lang="en-US" sz="2400" baseline="-25000" dirty="0" smtClean="0">
                <a:latin typeface="Times New Roman" pitchFamily="18" charset="0"/>
                <a:cs typeface="Times New Roman" pitchFamily="18" charset="0"/>
              </a:rPr>
              <a:t>A×B</a:t>
            </a:r>
          </a:p>
          <a:p>
            <a:pPr algn="just">
              <a:buNone/>
            </a:pP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MS</a:t>
            </a:r>
            <a:r>
              <a:rPr lang="en-US" sz="2400" baseline="-25000" dirty="0" err="1" smtClean="0">
                <a:latin typeface="Times New Roman" pitchFamily="18" charset="0"/>
                <a:cs typeface="Times New Roman" pitchFamily="18" charset="0"/>
              </a:rPr>
              <a:t>e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=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SS</a:t>
            </a:r>
            <a:r>
              <a:rPr lang="en-US" sz="2400" baseline="-25000" dirty="0" err="1" smtClean="0">
                <a:latin typeface="Times New Roman" pitchFamily="18" charset="0"/>
                <a:cs typeface="Times New Roman" pitchFamily="18" charset="0"/>
              </a:rPr>
              <a:t>e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</a:t>
            </a:r>
            <a:r>
              <a:rPr lang="en-US" sz="2400" baseline="-25000" dirty="0" err="1" smtClean="0">
                <a:latin typeface="Times New Roman" pitchFamily="18" charset="0"/>
                <a:cs typeface="Times New Roman" pitchFamily="18" charset="0"/>
              </a:rPr>
              <a:t>e</a:t>
            </a:r>
            <a:r>
              <a:rPr lang="en-US" sz="2400" baseline="-25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= 9/4 = 2,25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1214414" y="1000108"/>
          <a:ext cx="7499352" cy="2494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43008"/>
                <a:gridCol w="1428760"/>
                <a:gridCol w="1177908"/>
                <a:gridCol w="893794"/>
                <a:gridCol w="1357322"/>
                <a:gridCol w="149856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>
                          <a:latin typeface="Times New Roman" pitchFamily="18" charset="0"/>
                          <a:cs typeface="Times New Roman" pitchFamily="18" charset="0"/>
                        </a:rPr>
                        <a:t>Sumber</a:t>
                      </a:r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dirty="0" err="1" smtClean="0">
                          <a:latin typeface="Times New Roman" pitchFamily="18" charset="0"/>
                          <a:cs typeface="Times New Roman" pitchFamily="18" charset="0"/>
                        </a:rPr>
                        <a:t>Variasi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>
                          <a:latin typeface="Times New Roman" pitchFamily="18" charset="0"/>
                          <a:cs typeface="Times New Roman" pitchFamily="18" charset="0"/>
                        </a:rPr>
                        <a:t>Derajat</a:t>
                      </a:r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dirty="0" err="1" smtClean="0">
                          <a:latin typeface="Times New Roman" pitchFamily="18" charset="0"/>
                          <a:cs typeface="Times New Roman" pitchFamily="18" charset="0"/>
                        </a:rPr>
                        <a:t>Bebas</a:t>
                      </a:r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 (db) 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SS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MS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F </a:t>
                      </a:r>
                      <a:r>
                        <a:rPr lang="en-US" sz="9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Hitung</a:t>
                      </a:r>
                      <a:endParaRPr lang="en-US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F </a:t>
                      </a:r>
                      <a:r>
                        <a:rPr lang="en-US" baseline="-250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Tabel</a:t>
                      </a:r>
                      <a:endParaRPr lang="en-US" baseline="-25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>
                          <a:latin typeface="Times New Roman" pitchFamily="18" charset="0"/>
                          <a:cs typeface="Times New Roman" pitchFamily="18" charset="0"/>
                        </a:rPr>
                        <a:t>Faktor</a:t>
                      </a:r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 A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id-ID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264,5</a:t>
                      </a:r>
                      <a:endParaRPr lang="id-ID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264,5</a:t>
                      </a:r>
                      <a:endParaRPr lang="id-ID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117,55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7,7086</a:t>
                      </a:r>
                      <a:endParaRPr lang="id-ID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>
                          <a:latin typeface="Times New Roman" pitchFamily="18" charset="0"/>
                          <a:cs typeface="Times New Roman" pitchFamily="18" charset="0"/>
                        </a:rPr>
                        <a:t>Faktor</a:t>
                      </a:r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 B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id-ID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id-ID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id-ID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0,89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7,7086</a:t>
                      </a:r>
                      <a:endParaRPr lang="id-ID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>
                          <a:latin typeface="Times New Roman" pitchFamily="18" charset="0"/>
                          <a:cs typeface="Times New Roman" pitchFamily="18" charset="0"/>
                        </a:rPr>
                        <a:t>Interaksi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id-ID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32</a:t>
                      </a:r>
                      <a:endParaRPr lang="id-ID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32</a:t>
                      </a:r>
                      <a:endParaRPr lang="id-ID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14,22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7,7086</a:t>
                      </a:r>
                      <a:endParaRPr lang="id-ID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Residual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id-ID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lang="id-ID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2,25</a:t>
                      </a:r>
                      <a:endParaRPr lang="id-ID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d-ID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Total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id-ID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307,5</a:t>
                      </a:r>
                      <a:endParaRPr lang="id-ID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d-ID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214414" y="571480"/>
            <a:ext cx="336060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Tabel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 Analysis of  Varian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214413" y="3857628"/>
            <a:ext cx="7572429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Kesimpulan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: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Kesimpulan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yang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diperoleh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adalah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menolak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Ho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apabila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F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hitung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&gt; F</a:t>
            </a:r>
            <a:r>
              <a:rPr lang="el-GR" sz="2400" dirty="0" smtClean="0">
                <a:latin typeface="Times New Roman" pitchFamily="18" charset="0"/>
                <a:cs typeface="Times New Roman" pitchFamily="18" charset="0"/>
              </a:rPr>
              <a:t>α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</a:t>
            </a:r>
            <a:r>
              <a:rPr lang="en-US" sz="2400" baseline="-25000" dirty="0" err="1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,V</a:t>
            </a:r>
            <a:r>
              <a:rPr lang="en-US" sz="2400" baseline="-25000" dirty="0" err="1" smtClean="0">
                <a:latin typeface="Times New Roman" pitchFamily="18" charset="0"/>
                <a:cs typeface="Times New Roman" pitchFamily="18" charset="0"/>
              </a:rPr>
              <a:t>e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dan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jika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F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hitung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&lt; F</a:t>
            </a:r>
            <a:r>
              <a:rPr lang="el-GR" sz="2400" dirty="0" smtClean="0">
                <a:latin typeface="Times New Roman" pitchFamily="18" charset="0"/>
                <a:cs typeface="Times New Roman" pitchFamily="18" charset="0"/>
              </a:rPr>
              <a:t>α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</a:t>
            </a:r>
            <a:r>
              <a:rPr lang="en-US" sz="2400" baseline="-25000" dirty="0" err="1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,V</a:t>
            </a:r>
            <a:r>
              <a:rPr lang="en-US" sz="2400" baseline="-25000" dirty="0" err="1" smtClean="0">
                <a:latin typeface="Times New Roman" pitchFamily="18" charset="0"/>
                <a:cs typeface="Times New Roman" pitchFamily="18" charset="0"/>
              </a:rPr>
              <a:t>e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),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maka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Ho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diterima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28728" y="857232"/>
            <a:ext cx="7498080" cy="4800600"/>
          </a:xfrm>
        </p:spPr>
        <p:txBody>
          <a:bodyPr>
            <a:normAutofit/>
          </a:bodyPr>
          <a:lstStyle/>
          <a:p>
            <a:pPr>
              <a:buNone/>
            </a:pPr>
            <a:endParaRPr lang="en-US" sz="1800" dirty="0" smtClean="0"/>
          </a:p>
          <a:p>
            <a:pPr marL="117475" indent="-34925">
              <a:buNone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SS</a:t>
            </a:r>
            <a:r>
              <a:rPr lang="en-US" sz="2400" baseline="-25000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′ = 264,5 – (2,25 × 1) = 262,25, 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dengan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cara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yang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sama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diperoleh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:</a:t>
            </a:r>
          </a:p>
          <a:p>
            <a:pPr>
              <a:buNone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SS</a:t>
            </a:r>
            <a:r>
              <a:rPr lang="en-US" sz="2400" baseline="-25000" dirty="0" smtClean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′  = 2 – (2,25 × 1) = - 0,25</a:t>
            </a:r>
          </a:p>
          <a:p>
            <a:pPr>
              <a:buNone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SS</a:t>
            </a:r>
            <a:r>
              <a:rPr lang="en-US" sz="2400" baseline="-25000" dirty="0" smtClean="0">
                <a:latin typeface="Times New Roman" pitchFamily="18" charset="0"/>
                <a:cs typeface="Times New Roman" pitchFamily="18" charset="0"/>
              </a:rPr>
              <a:t>A×B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′ = 32 – (2,25 × 1) = 29,75</a:t>
            </a:r>
          </a:p>
          <a:p>
            <a:pPr>
              <a:buNone/>
            </a:pP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SS</a:t>
            </a:r>
            <a:r>
              <a:rPr lang="en-US" sz="2400" baseline="-25000" dirty="0" err="1" smtClean="0">
                <a:latin typeface="Times New Roman" pitchFamily="18" charset="0"/>
                <a:cs typeface="Times New Roman" pitchFamily="18" charset="0"/>
              </a:rPr>
              <a:t>e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′ = 9 + 2,25 + (1+ 1 +1) = 15,75</a:t>
            </a:r>
          </a:p>
          <a:p>
            <a:pPr>
              <a:buNone/>
            </a:pP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P</a:t>
            </a:r>
            <a:r>
              <a:rPr lang="en-US" sz="2400" baseline="-25000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= SS</a:t>
            </a:r>
            <a:r>
              <a:rPr lang="en-US" sz="2400" baseline="-25000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′/SS</a:t>
            </a:r>
            <a:r>
              <a:rPr lang="en-US" sz="2400" baseline="-25000" dirty="0" smtClean="0">
                <a:latin typeface="Times New Roman" pitchFamily="18" charset="0"/>
                <a:cs typeface="Times New Roman" pitchFamily="18" charset="0"/>
              </a:rPr>
              <a:t>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× 100 %</a:t>
            </a:r>
          </a:p>
          <a:p>
            <a:pPr>
              <a:buNone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    = 262,25/307,5 × 100% = 85,28%</a:t>
            </a:r>
          </a:p>
          <a:p>
            <a:pPr>
              <a:buNone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P</a:t>
            </a:r>
            <a:r>
              <a:rPr lang="en-US" sz="2400" baseline="-25000" dirty="0" smtClean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= SS</a:t>
            </a:r>
            <a:r>
              <a:rPr lang="en-US" sz="2400" baseline="-25000" dirty="0" smtClean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′/SS</a:t>
            </a:r>
            <a:r>
              <a:rPr lang="en-US" sz="2400" baseline="-25000" dirty="0" smtClean="0">
                <a:latin typeface="Times New Roman" pitchFamily="18" charset="0"/>
                <a:cs typeface="Times New Roman" pitchFamily="18" charset="0"/>
              </a:rPr>
              <a:t>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× 100 %</a:t>
            </a:r>
          </a:p>
          <a:p>
            <a:pPr>
              <a:buNone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    = - 0,25/307,5  × 100%  = - 0,08%</a:t>
            </a:r>
          </a:p>
          <a:p>
            <a:pPr>
              <a:buNone/>
            </a:pPr>
            <a:endParaRPr lang="en-US" sz="1800" dirty="0" smtClean="0"/>
          </a:p>
        </p:txBody>
      </p:sp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025" name="Picture 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14480" y="785290"/>
            <a:ext cx="2500330" cy="429132"/>
          </a:xfrm>
          <a:prstGeom prst="rect">
            <a:avLst/>
          </a:prstGeom>
          <a:noFill/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638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1357290" y="928670"/>
            <a:ext cx="7499350" cy="48006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P</a:t>
            </a:r>
            <a:r>
              <a:rPr lang="en-US" sz="2400" baseline="-25000" dirty="0" smtClean="0">
                <a:latin typeface="Times New Roman" pitchFamily="18" charset="0"/>
                <a:cs typeface="Times New Roman" pitchFamily="18" charset="0"/>
              </a:rPr>
              <a:t>A×B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= SS</a:t>
            </a:r>
            <a:r>
              <a:rPr lang="en-US" sz="2400" baseline="-25000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′ /SS</a:t>
            </a:r>
            <a:r>
              <a:rPr lang="en-US" sz="2400" baseline="-25000" dirty="0" smtClean="0">
                <a:latin typeface="Times New Roman" pitchFamily="18" charset="0"/>
                <a:cs typeface="Times New Roman" pitchFamily="18" charset="0"/>
              </a:rPr>
              <a:t>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× 100 %</a:t>
            </a:r>
          </a:p>
          <a:p>
            <a:pPr>
              <a:buNone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    = 29,75/307,5 × 100% = 9,67%</a:t>
            </a:r>
          </a:p>
          <a:p>
            <a:pPr>
              <a:buNone/>
            </a:pP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P</a:t>
            </a:r>
            <a:r>
              <a:rPr lang="en-US" sz="2400" baseline="-25000" dirty="0" err="1" smtClean="0">
                <a:latin typeface="Times New Roman" pitchFamily="18" charset="0"/>
                <a:cs typeface="Times New Roman" pitchFamily="18" charset="0"/>
              </a:rPr>
              <a:t>e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=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SS</a:t>
            </a:r>
            <a:r>
              <a:rPr lang="en-US" sz="2400" baseline="-25000" dirty="0" err="1" smtClean="0">
                <a:latin typeface="Times New Roman" pitchFamily="18" charset="0"/>
                <a:cs typeface="Times New Roman" pitchFamily="18" charset="0"/>
              </a:rPr>
              <a:t>e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′/SS</a:t>
            </a:r>
            <a:r>
              <a:rPr lang="en-US" sz="2400" baseline="-25000" dirty="0" smtClean="0">
                <a:latin typeface="Times New Roman" pitchFamily="18" charset="0"/>
                <a:cs typeface="Times New Roman" pitchFamily="18" charset="0"/>
              </a:rPr>
              <a:t>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× 100 %</a:t>
            </a:r>
          </a:p>
          <a:p>
            <a:pPr>
              <a:buNone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    = 15,75/307,5  × 100%  = 5,12%</a:t>
            </a:r>
          </a:p>
          <a:p>
            <a:pPr>
              <a:buNone/>
            </a:pPr>
            <a:endParaRPr lang="id-ID" sz="2400" dirty="0"/>
          </a:p>
        </p:txBody>
      </p:sp>
      <p:graphicFrame>
        <p:nvGraphicFramePr>
          <p:cNvPr id="5" name="Content Placeholder 3"/>
          <p:cNvGraphicFramePr>
            <a:graphicFrameLocks/>
          </p:cNvGraphicFramePr>
          <p:nvPr/>
        </p:nvGraphicFramePr>
        <p:xfrm>
          <a:off x="1285852" y="2786058"/>
          <a:ext cx="7499352" cy="2494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43008"/>
                <a:gridCol w="1000444"/>
                <a:gridCol w="981733"/>
                <a:gridCol w="744937"/>
                <a:gridCol w="1131266"/>
                <a:gridCol w="1248982"/>
                <a:gridCol w="124898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>
                          <a:latin typeface="Times New Roman" pitchFamily="18" charset="0"/>
                          <a:cs typeface="Times New Roman" pitchFamily="18" charset="0"/>
                        </a:rPr>
                        <a:t>Sumber</a:t>
                      </a:r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dirty="0" err="1" smtClean="0">
                          <a:latin typeface="Times New Roman" pitchFamily="18" charset="0"/>
                          <a:cs typeface="Times New Roman" pitchFamily="18" charset="0"/>
                        </a:rPr>
                        <a:t>Variasi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db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SS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MS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F </a:t>
                      </a:r>
                      <a:r>
                        <a:rPr lang="en-US" sz="9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Hitung</a:t>
                      </a:r>
                      <a:endParaRPr lang="en-US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SS′</a:t>
                      </a:r>
                      <a:endParaRPr lang="en-US" baseline="-25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P</a:t>
                      </a:r>
                      <a:endParaRPr lang="en-US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>
                          <a:latin typeface="Times New Roman" pitchFamily="18" charset="0"/>
                          <a:cs typeface="Times New Roman" pitchFamily="18" charset="0"/>
                        </a:rPr>
                        <a:t>Faktor</a:t>
                      </a:r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 A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id-ID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264,5</a:t>
                      </a:r>
                      <a:endParaRPr lang="id-ID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264,5</a:t>
                      </a:r>
                      <a:endParaRPr lang="id-ID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117,55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262,25</a:t>
                      </a:r>
                      <a:endParaRPr lang="id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85,28</a:t>
                      </a:r>
                      <a:endParaRPr lang="id-ID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>
                          <a:latin typeface="Times New Roman" pitchFamily="18" charset="0"/>
                          <a:cs typeface="Times New Roman" pitchFamily="18" charset="0"/>
                        </a:rPr>
                        <a:t>Faktor</a:t>
                      </a:r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 B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id-ID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id-ID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id-ID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0,89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- 0,25</a:t>
                      </a:r>
                      <a:endParaRPr lang="id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- 0,08</a:t>
                      </a:r>
                      <a:endParaRPr lang="id-ID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>
                          <a:latin typeface="Times New Roman" pitchFamily="18" charset="0"/>
                          <a:cs typeface="Times New Roman" pitchFamily="18" charset="0"/>
                        </a:rPr>
                        <a:t>Interaksi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id-ID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32</a:t>
                      </a:r>
                      <a:endParaRPr lang="id-ID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32</a:t>
                      </a:r>
                      <a:endParaRPr lang="id-ID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14,22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29,75</a:t>
                      </a:r>
                      <a:endParaRPr lang="id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9,67</a:t>
                      </a:r>
                      <a:endParaRPr lang="id-ID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Residual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id-ID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lang="id-ID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2,25</a:t>
                      </a:r>
                      <a:endParaRPr lang="id-ID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15,75</a:t>
                      </a:r>
                      <a:endParaRPr lang="id-ID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5,12</a:t>
                      </a:r>
                      <a:endParaRPr lang="id-ID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Total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id-ID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307,5</a:t>
                      </a:r>
                      <a:endParaRPr lang="id-ID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d-ID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d-ID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/>
            </a:r>
            <a:br>
              <a:rPr lang="en-US" b="1" dirty="0" smtClean="0"/>
            </a:br>
            <a:r>
              <a:rPr lang="en-US" b="1" dirty="0" smtClean="0"/>
              <a:t/>
            </a:r>
            <a:br>
              <a:rPr lang="en-US" b="1" dirty="0" smtClean="0"/>
            </a:br>
            <a:r>
              <a:rPr lang="en-US" sz="3100" b="1" dirty="0" err="1" smtClean="0">
                <a:latin typeface="Times New Roman" pitchFamily="18" charset="0"/>
                <a:cs typeface="Times New Roman" pitchFamily="18" charset="0"/>
              </a:rPr>
              <a:t>Contoh</a:t>
            </a:r>
            <a:r>
              <a:rPr lang="en-US" sz="31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100" b="1" dirty="0" err="1" smtClean="0">
                <a:latin typeface="Times New Roman" pitchFamily="18" charset="0"/>
                <a:cs typeface="Times New Roman" pitchFamily="18" charset="0"/>
              </a:rPr>
              <a:t>Regresi</a:t>
            </a:r>
            <a:r>
              <a:rPr lang="en-US" sz="3100" b="1" dirty="0" smtClean="0">
                <a:latin typeface="Times New Roman" pitchFamily="18" charset="0"/>
                <a:cs typeface="Times New Roman" pitchFamily="18" charset="0"/>
              </a:rPr>
              <a:t> Linier </a:t>
            </a:r>
            <a:r>
              <a:rPr lang="en-US" sz="3100" b="1" dirty="0" err="1" smtClean="0">
                <a:latin typeface="Times New Roman" pitchFamily="18" charset="0"/>
                <a:cs typeface="Times New Roman" pitchFamily="18" charset="0"/>
              </a:rPr>
              <a:t>Berganda</a:t>
            </a:r>
            <a:r>
              <a:rPr lang="id-ID" dirty="0" smtClean="0"/>
              <a:t/>
            </a:r>
            <a:br>
              <a:rPr lang="id-ID" dirty="0" smtClean="0"/>
            </a:b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117475" indent="-34925">
              <a:buNone/>
            </a:pP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Diketahui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data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pengeluaran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(Y),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pendapatan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(X1)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dan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banyak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jiwa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 (X2)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sbb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:</a:t>
            </a:r>
          </a:p>
          <a:p>
            <a:pPr marL="117475" indent="-34925">
              <a:buNone/>
            </a:pP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117475" indent="-34925">
              <a:buNone/>
            </a:pP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117475" indent="-34925">
              <a:buNone/>
            </a:pPr>
            <a:endParaRPr lang="id-ID" sz="24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1785918" y="2643182"/>
          <a:ext cx="6096002" cy="1112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54182"/>
                <a:gridCol w="554182"/>
                <a:gridCol w="554182"/>
                <a:gridCol w="554182"/>
                <a:gridCol w="554182"/>
                <a:gridCol w="554182"/>
                <a:gridCol w="554182"/>
                <a:gridCol w="554182"/>
                <a:gridCol w="554182"/>
                <a:gridCol w="554182"/>
                <a:gridCol w="55418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Y</a:t>
                      </a:r>
                      <a:endParaRPr lang="id-ID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23</a:t>
                      </a:r>
                      <a:endParaRPr lang="id-ID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id-ID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  <a:endParaRPr lang="id-ID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17</a:t>
                      </a:r>
                      <a:endParaRPr lang="id-ID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23</a:t>
                      </a:r>
                      <a:endParaRPr lang="id-ID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22</a:t>
                      </a:r>
                      <a:endParaRPr lang="id-ID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id-ID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  <a:endParaRPr lang="id-ID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  <a:endParaRPr lang="id-ID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19</a:t>
                      </a:r>
                      <a:endParaRPr lang="id-ID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X</a:t>
                      </a:r>
                      <a:r>
                        <a:rPr lang="en-US" baseline="-250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id-ID" baseline="-25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id-ID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id-ID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id-ID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id-ID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id-ID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id-ID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id-ID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id-ID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id-ID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id-ID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X</a:t>
                      </a:r>
                      <a:r>
                        <a:rPr lang="en-US" baseline="-25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id-ID" baseline="-25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id-ID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id-ID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id-ID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id-ID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id-ID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id-ID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id-ID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id-ID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id-ID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id-ID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olstice">
  <a:themeElements>
    <a:clrScheme name="Solstice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Solstice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612</TotalTime>
  <Words>829</Words>
  <Application>Microsoft Office PowerPoint</Application>
  <PresentationFormat>On-screen Show (4:3)</PresentationFormat>
  <Paragraphs>315</Paragraphs>
  <Slides>14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6" baseType="lpstr">
      <vt:lpstr>Solstice</vt:lpstr>
      <vt:lpstr>Document</vt:lpstr>
      <vt:lpstr>Slide 1</vt:lpstr>
      <vt:lpstr>Contoh Anova</vt:lpstr>
      <vt:lpstr>Slide 3</vt:lpstr>
      <vt:lpstr>Slide 4</vt:lpstr>
      <vt:lpstr>Slide 5</vt:lpstr>
      <vt:lpstr>Slide 6</vt:lpstr>
      <vt:lpstr>Slide 7</vt:lpstr>
      <vt:lpstr>Slide 8</vt:lpstr>
      <vt:lpstr>  Contoh Regresi Linier Berganda </vt:lpstr>
      <vt:lpstr>Slide 10</vt:lpstr>
      <vt:lpstr>Slide 11</vt:lpstr>
      <vt:lpstr>Slide 12</vt:lpstr>
      <vt:lpstr>Slide 13</vt:lpstr>
      <vt:lpstr>Slide 14</vt:lpstr>
    </vt:vector>
  </TitlesOfParts>
  <Company>MTI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MTI</dc:creator>
  <cp:lastModifiedBy>MTI</cp:lastModifiedBy>
  <cp:revision>98</cp:revision>
  <dcterms:created xsi:type="dcterms:W3CDTF">2010-05-30T04:08:11Z</dcterms:created>
  <dcterms:modified xsi:type="dcterms:W3CDTF">2010-10-16T09:14:56Z</dcterms:modified>
</cp:coreProperties>
</file>