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2"/>
  </p:notesMasterIdLst>
  <p:sldIdLst>
    <p:sldId id="256" r:id="rId2"/>
    <p:sldId id="281" r:id="rId3"/>
    <p:sldId id="282" r:id="rId4"/>
    <p:sldId id="257" r:id="rId5"/>
    <p:sldId id="259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74" r:id="rId14"/>
    <p:sldId id="258" r:id="rId15"/>
    <p:sldId id="275" r:id="rId16"/>
    <p:sldId id="276" r:id="rId17"/>
    <p:sldId id="277" r:id="rId18"/>
    <p:sldId id="278" r:id="rId19"/>
    <p:sldId id="279" r:id="rId20"/>
    <p:sldId id="280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608886-E3B0-4CAF-BDBA-52D562DA0130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5D137996-BD8A-4ADA-BBEF-1C6A073C4B6E}">
      <dgm:prSet phldrT="[Text]"/>
      <dgm:spPr/>
      <dgm:t>
        <a:bodyPr/>
        <a:lstStyle/>
        <a:p>
          <a:r>
            <a:rPr lang="en-US" dirty="0" err="1" smtClean="0"/>
            <a:t>Materi</a:t>
          </a:r>
          <a:r>
            <a:rPr lang="en-US" dirty="0" smtClean="0"/>
            <a:t> </a:t>
          </a:r>
          <a:r>
            <a:rPr lang="en-US" dirty="0" err="1" smtClean="0"/>
            <a:t>di</a:t>
          </a:r>
          <a:r>
            <a:rPr lang="en-US" dirty="0" smtClean="0"/>
            <a:t> </a:t>
          </a:r>
          <a:r>
            <a:rPr lang="en-US" dirty="0" err="1" smtClean="0"/>
            <a:t>Kelas</a:t>
          </a:r>
          <a:endParaRPr lang="en-US" dirty="0"/>
        </a:p>
      </dgm:t>
    </dgm:pt>
    <dgm:pt modelId="{E700A08C-E901-49AF-A48D-61821F3EFA77}" type="parTrans" cxnId="{88235BF0-3AAB-4419-9364-C2AFBBA11BDC}">
      <dgm:prSet/>
      <dgm:spPr/>
      <dgm:t>
        <a:bodyPr/>
        <a:lstStyle/>
        <a:p>
          <a:endParaRPr lang="en-US"/>
        </a:p>
      </dgm:t>
    </dgm:pt>
    <dgm:pt modelId="{D443E562-ED09-4DDF-9E03-AFC0D1F95FB2}" type="sibTrans" cxnId="{88235BF0-3AAB-4419-9364-C2AFBBA11BDC}">
      <dgm:prSet/>
      <dgm:spPr/>
      <dgm:t>
        <a:bodyPr/>
        <a:lstStyle/>
        <a:p>
          <a:endParaRPr lang="en-US"/>
        </a:p>
      </dgm:t>
    </dgm:pt>
    <dgm:pt modelId="{40DE0F09-F645-49BF-B483-26A021833876}">
      <dgm:prSet phldrT="[Text]"/>
      <dgm:spPr/>
      <dgm:t>
        <a:bodyPr/>
        <a:lstStyle/>
        <a:p>
          <a:r>
            <a:rPr lang="en-US" dirty="0" err="1" smtClean="0"/>
            <a:t>Asistensi</a:t>
          </a:r>
          <a:endParaRPr lang="en-US" dirty="0"/>
        </a:p>
      </dgm:t>
    </dgm:pt>
    <dgm:pt modelId="{6974CBB1-9260-4211-A04F-F6E8693DCD53}" type="parTrans" cxnId="{16A85B0F-31DA-46C3-A73E-F79932269A08}">
      <dgm:prSet/>
      <dgm:spPr/>
      <dgm:t>
        <a:bodyPr/>
        <a:lstStyle/>
        <a:p>
          <a:endParaRPr lang="en-US"/>
        </a:p>
      </dgm:t>
    </dgm:pt>
    <dgm:pt modelId="{004C025A-7209-454C-BB58-CCAD6848E9DE}" type="sibTrans" cxnId="{16A85B0F-31DA-46C3-A73E-F79932269A08}">
      <dgm:prSet/>
      <dgm:spPr/>
      <dgm:t>
        <a:bodyPr/>
        <a:lstStyle/>
        <a:p>
          <a:endParaRPr lang="en-US"/>
        </a:p>
      </dgm:t>
    </dgm:pt>
    <dgm:pt modelId="{CA4CDE27-F384-4EBA-A0D5-5D689501707E}">
      <dgm:prSet phldrT="[Text]"/>
      <dgm:spPr/>
      <dgm:t>
        <a:bodyPr/>
        <a:lstStyle/>
        <a:p>
          <a:r>
            <a:rPr lang="en-US" dirty="0" err="1" smtClean="0"/>
            <a:t>Tugas</a:t>
          </a:r>
          <a:r>
            <a:rPr lang="en-US" dirty="0" smtClean="0"/>
            <a:t> </a:t>
          </a:r>
          <a:r>
            <a:rPr lang="en-US" dirty="0" err="1" smtClean="0"/>
            <a:t>Besar</a:t>
          </a:r>
          <a:endParaRPr lang="en-US" dirty="0"/>
        </a:p>
      </dgm:t>
    </dgm:pt>
    <dgm:pt modelId="{A7BA5F17-2F77-40BA-9983-2217D09ABA63}" type="parTrans" cxnId="{B87F884E-91CA-4A04-8C76-D66D0F0B2914}">
      <dgm:prSet/>
      <dgm:spPr/>
      <dgm:t>
        <a:bodyPr/>
        <a:lstStyle/>
        <a:p>
          <a:endParaRPr lang="en-US"/>
        </a:p>
      </dgm:t>
    </dgm:pt>
    <dgm:pt modelId="{DBDA6060-8BE9-4793-8C16-50681647D206}" type="sibTrans" cxnId="{B87F884E-91CA-4A04-8C76-D66D0F0B2914}">
      <dgm:prSet/>
      <dgm:spPr/>
      <dgm:t>
        <a:bodyPr/>
        <a:lstStyle/>
        <a:p>
          <a:endParaRPr lang="en-US"/>
        </a:p>
      </dgm:t>
    </dgm:pt>
    <dgm:pt modelId="{CB6B3FD0-C096-4B11-9367-2F55424F848F}" type="pres">
      <dgm:prSet presAssocID="{48608886-E3B0-4CAF-BDBA-52D562DA0130}" presName="linearFlow" presStyleCnt="0">
        <dgm:presLayoutVars>
          <dgm:dir/>
          <dgm:resizeHandles val="exact"/>
        </dgm:presLayoutVars>
      </dgm:prSet>
      <dgm:spPr/>
    </dgm:pt>
    <dgm:pt modelId="{26FBB4B4-63E5-4B62-9516-6321562285EC}" type="pres">
      <dgm:prSet presAssocID="{5D137996-BD8A-4ADA-BBEF-1C6A073C4B6E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904C17-57D6-4365-A81A-C2D5B8186DC5}" type="pres">
      <dgm:prSet presAssocID="{D443E562-ED09-4DDF-9E03-AFC0D1F95FB2}" presName="spacerL" presStyleCnt="0"/>
      <dgm:spPr/>
    </dgm:pt>
    <dgm:pt modelId="{234CA78B-8C95-4D04-AB73-D9E9ACB6DAC5}" type="pres">
      <dgm:prSet presAssocID="{D443E562-ED09-4DDF-9E03-AFC0D1F95FB2}" presName="sibTrans" presStyleLbl="sibTrans2D1" presStyleIdx="0" presStyleCnt="2"/>
      <dgm:spPr/>
      <dgm:t>
        <a:bodyPr/>
        <a:lstStyle/>
        <a:p>
          <a:endParaRPr lang="en-US"/>
        </a:p>
      </dgm:t>
    </dgm:pt>
    <dgm:pt modelId="{7C06C854-70A6-4040-87BA-D04410D86BB3}" type="pres">
      <dgm:prSet presAssocID="{D443E562-ED09-4DDF-9E03-AFC0D1F95FB2}" presName="spacerR" presStyleCnt="0"/>
      <dgm:spPr/>
    </dgm:pt>
    <dgm:pt modelId="{1ABB1A7A-28A0-4BB4-90DC-B7E62A5D24C0}" type="pres">
      <dgm:prSet presAssocID="{40DE0F09-F645-49BF-B483-26A02183387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17542E-F64D-4B27-B65D-5B64E2737830}" type="pres">
      <dgm:prSet presAssocID="{004C025A-7209-454C-BB58-CCAD6848E9DE}" presName="spacerL" presStyleCnt="0"/>
      <dgm:spPr/>
    </dgm:pt>
    <dgm:pt modelId="{87BB45CE-A4C0-4FBE-A281-A8CA4FDC21B5}" type="pres">
      <dgm:prSet presAssocID="{004C025A-7209-454C-BB58-CCAD6848E9DE}" presName="sibTrans" presStyleLbl="sibTrans2D1" presStyleIdx="1" presStyleCnt="2"/>
      <dgm:spPr/>
      <dgm:t>
        <a:bodyPr/>
        <a:lstStyle/>
        <a:p>
          <a:endParaRPr lang="en-US"/>
        </a:p>
      </dgm:t>
    </dgm:pt>
    <dgm:pt modelId="{339CAC32-E030-4A45-A5C7-1EE0E16CA322}" type="pres">
      <dgm:prSet presAssocID="{004C025A-7209-454C-BB58-CCAD6848E9DE}" presName="spacerR" presStyleCnt="0"/>
      <dgm:spPr/>
    </dgm:pt>
    <dgm:pt modelId="{A0B04C3F-0D52-4458-A29C-D5B1E8D8C40C}" type="pres">
      <dgm:prSet presAssocID="{CA4CDE27-F384-4EBA-A0D5-5D689501707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18678F4-E341-48BA-92B3-FCEC7E3FA6EF}" type="presOf" srcId="{5D137996-BD8A-4ADA-BBEF-1C6A073C4B6E}" destId="{26FBB4B4-63E5-4B62-9516-6321562285EC}" srcOrd="0" destOrd="0" presId="urn:microsoft.com/office/officeart/2005/8/layout/equation1"/>
    <dgm:cxn modelId="{16A85B0F-31DA-46C3-A73E-F79932269A08}" srcId="{48608886-E3B0-4CAF-BDBA-52D562DA0130}" destId="{40DE0F09-F645-49BF-B483-26A021833876}" srcOrd="1" destOrd="0" parTransId="{6974CBB1-9260-4211-A04F-F6E8693DCD53}" sibTransId="{004C025A-7209-454C-BB58-CCAD6848E9DE}"/>
    <dgm:cxn modelId="{1979B91E-8CE0-4C5B-B7E8-E5553FBEAD7A}" type="presOf" srcId="{004C025A-7209-454C-BB58-CCAD6848E9DE}" destId="{87BB45CE-A4C0-4FBE-A281-A8CA4FDC21B5}" srcOrd="0" destOrd="0" presId="urn:microsoft.com/office/officeart/2005/8/layout/equation1"/>
    <dgm:cxn modelId="{055B89CD-2296-4421-8D1E-A8781499FEA2}" type="presOf" srcId="{CA4CDE27-F384-4EBA-A0D5-5D689501707E}" destId="{A0B04C3F-0D52-4458-A29C-D5B1E8D8C40C}" srcOrd="0" destOrd="0" presId="urn:microsoft.com/office/officeart/2005/8/layout/equation1"/>
    <dgm:cxn modelId="{2467BE03-F3BB-44FC-B78B-B3D14D97F060}" type="presOf" srcId="{D443E562-ED09-4DDF-9E03-AFC0D1F95FB2}" destId="{234CA78B-8C95-4D04-AB73-D9E9ACB6DAC5}" srcOrd="0" destOrd="0" presId="urn:microsoft.com/office/officeart/2005/8/layout/equation1"/>
    <dgm:cxn modelId="{09DAA1E0-0547-4777-A02E-BF4712B849BA}" type="presOf" srcId="{48608886-E3B0-4CAF-BDBA-52D562DA0130}" destId="{CB6B3FD0-C096-4B11-9367-2F55424F848F}" srcOrd="0" destOrd="0" presId="urn:microsoft.com/office/officeart/2005/8/layout/equation1"/>
    <dgm:cxn modelId="{88235BF0-3AAB-4419-9364-C2AFBBA11BDC}" srcId="{48608886-E3B0-4CAF-BDBA-52D562DA0130}" destId="{5D137996-BD8A-4ADA-BBEF-1C6A073C4B6E}" srcOrd="0" destOrd="0" parTransId="{E700A08C-E901-49AF-A48D-61821F3EFA77}" sibTransId="{D443E562-ED09-4DDF-9E03-AFC0D1F95FB2}"/>
    <dgm:cxn modelId="{B87F884E-91CA-4A04-8C76-D66D0F0B2914}" srcId="{48608886-E3B0-4CAF-BDBA-52D562DA0130}" destId="{CA4CDE27-F384-4EBA-A0D5-5D689501707E}" srcOrd="2" destOrd="0" parTransId="{A7BA5F17-2F77-40BA-9983-2217D09ABA63}" sibTransId="{DBDA6060-8BE9-4793-8C16-50681647D206}"/>
    <dgm:cxn modelId="{B1DAC998-CCC2-474D-B996-6382FC673AD7}" type="presOf" srcId="{40DE0F09-F645-49BF-B483-26A021833876}" destId="{1ABB1A7A-28A0-4BB4-90DC-B7E62A5D24C0}" srcOrd="0" destOrd="0" presId="urn:microsoft.com/office/officeart/2005/8/layout/equation1"/>
    <dgm:cxn modelId="{393D326D-51E1-442F-AEFA-4E9DD3A7B9E0}" type="presParOf" srcId="{CB6B3FD0-C096-4B11-9367-2F55424F848F}" destId="{26FBB4B4-63E5-4B62-9516-6321562285EC}" srcOrd="0" destOrd="0" presId="urn:microsoft.com/office/officeart/2005/8/layout/equation1"/>
    <dgm:cxn modelId="{AE00AB3D-96C9-4C62-93E0-490B9D4F1433}" type="presParOf" srcId="{CB6B3FD0-C096-4B11-9367-2F55424F848F}" destId="{94904C17-57D6-4365-A81A-C2D5B8186DC5}" srcOrd="1" destOrd="0" presId="urn:microsoft.com/office/officeart/2005/8/layout/equation1"/>
    <dgm:cxn modelId="{9FC46E8F-2B15-4FC7-9DB4-B106E5075910}" type="presParOf" srcId="{CB6B3FD0-C096-4B11-9367-2F55424F848F}" destId="{234CA78B-8C95-4D04-AB73-D9E9ACB6DAC5}" srcOrd="2" destOrd="0" presId="urn:microsoft.com/office/officeart/2005/8/layout/equation1"/>
    <dgm:cxn modelId="{9ED9A45B-92A4-4DAC-8C80-317327D42912}" type="presParOf" srcId="{CB6B3FD0-C096-4B11-9367-2F55424F848F}" destId="{7C06C854-70A6-4040-87BA-D04410D86BB3}" srcOrd="3" destOrd="0" presId="urn:microsoft.com/office/officeart/2005/8/layout/equation1"/>
    <dgm:cxn modelId="{7C2551DB-0FB8-485A-A563-00F021EEABD7}" type="presParOf" srcId="{CB6B3FD0-C096-4B11-9367-2F55424F848F}" destId="{1ABB1A7A-28A0-4BB4-90DC-B7E62A5D24C0}" srcOrd="4" destOrd="0" presId="urn:microsoft.com/office/officeart/2005/8/layout/equation1"/>
    <dgm:cxn modelId="{B12ACFCB-1EB6-4F56-8EBB-81C6AE82DFF8}" type="presParOf" srcId="{CB6B3FD0-C096-4B11-9367-2F55424F848F}" destId="{5917542E-F64D-4B27-B65D-5B64E2737830}" srcOrd="5" destOrd="0" presId="urn:microsoft.com/office/officeart/2005/8/layout/equation1"/>
    <dgm:cxn modelId="{2DD3AF63-CD76-4E20-AEF6-E5F55F388183}" type="presParOf" srcId="{CB6B3FD0-C096-4B11-9367-2F55424F848F}" destId="{87BB45CE-A4C0-4FBE-A281-A8CA4FDC21B5}" srcOrd="6" destOrd="0" presId="urn:microsoft.com/office/officeart/2005/8/layout/equation1"/>
    <dgm:cxn modelId="{FCE61836-0236-4F26-946D-244568B98B90}" type="presParOf" srcId="{CB6B3FD0-C096-4B11-9367-2F55424F848F}" destId="{339CAC32-E030-4A45-A5C7-1EE0E16CA322}" srcOrd="7" destOrd="0" presId="urn:microsoft.com/office/officeart/2005/8/layout/equation1"/>
    <dgm:cxn modelId="{A389A192-990A-47FC-A58B-627345DB346A}" type="presParOf" srcId="{CB6B3FD0-C096-4B11-9367-2F55424F848F}" destId="{A0B04C3F-0D52-4458-A29C-D5B1E8D8C40C}" srcOrd="8" destOrd="0" presId="urn:microsoft.com/office/officeart/2005/8/layout/equation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3484F-1C19-443E-AD30-5AEF210E3E67}" type="datetimeFigureOut">
              <a:rPr lang="en-US" smtClean="0"/>
              <a:pPr/>
              <a:t>9/25/2013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958017-2C00-420A-B68C-8643BAFA765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1. </a:t>
            </a:r>
            <a:r>
              <a:rPr lang="en-US" dirty="0" err="1" smtClean="0"/>
              <a:t>Aliran</a:t>
            </a:r>
            <a:r>
              <a:rPr lang="en-US" dirty="0" smtClean="0"/>
              <a:t> material OPC </a:t>
            </a:r>
            <a:r>
              <a:rPr lang="en-US" dirty="0" err="1" smtClean="0"/>
              <a:t>dan</a:t>
            </a:r>
            <a:r>
              <a:rPr lang="en-US" baseline="0" dirty="0" smtClean="0"/>
              <a:t> MPOC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958017-2C00-420A-B68C-8643BAFA7650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2DEC-DBC5-4A58-B357-DE0C3595B946}" type="datetimeFigureOut">
              <a:rPr lang="en-US" smtClean="0"/>
              <a:pPr/>
              <a:t>9/25/2013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CEDDFED-41FD-48D7-A782-BF427EF47B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2DEC-DBC5-4A58-B357-DE0C3595B946}" type="datetimeFigureOut">
              <a:rPr lang="en-US" smtClean="0"/>
              <a:pPr/>
              <a:t>9/25/2013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DDFED-41FD-48D7-A782-BF427EF47B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2DEC-DBC5-4A58-B357-DE0C3595B946}" type="datetimeFigureOut">
              <a:rPr lang="en-US" smtClean="0"/>
              <a:pPr/>
              <a:t>9/25/2013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DDFED-41FD-48D7-A782-BF427EF47B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2DEC-DBC5-4A58-B357-DE0C3595B946}" type="datetimeFigureOut">
              <a:rPr lang="en-US" smtClean="0"/>
              <a:pPr/>
              <a:t>9/25/2013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DDFED-41FD-48D7-A782-BF427EF47B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2DEC-DBC5-4A58-B357-DE0C3595B946}" type="datetimeFigureOut">
              <a:rPr lang="en-US" smtClean="0"/>
              <a:pPr/>
              <a:t>9/25/2013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CEDDFED-41FD-48D7-A782-BF427EF47B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2DEC-DBC5-4A58-B357-DE0C3595B946}" type="datetimeFigureOut">
              <a:rPr lang="en-US" smtClean="0"/>
              <a:pPr/>
              <a:t>9/25/2013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DDFED-41FD-48D7-A782-BF427EF47B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2DEC-DBC5-4A58-B357-DE0C3595B946}" type="datetimeFigureOut">
              <a:rPr lang="en-US" smtClean="0"/>
              <a:pPr/>
              <a:t>9/25/2013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DDFED-41FD-48D7-A782-BF427EF47B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2DEC-DBC5-4A58-B357-DE0C3595B946}" type="datetimeFigureOut">
              <a:rPr lang="en-US" smtClean="0"/>
              <a:pPr/>
              <a:t>9/25/2013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DDFED-41FD-48D7-A782-BF427EF47B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2DEC-DBC5-4A58-B357-DE0C3595B946}" type="datetimeFigureOut">
              <a:rPr lang="en-US" smtClean="0"/>
              <a:pPr/>
              <a:t>9/25/2013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DDFED-41FD-48D7-A782-BF427EF47B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2DEC-DBC5-4A58-B357-DE0C3595B946}" type="datetimeFigureOut">
              <a:rPr lang="en-US" smtClean="0"/>
              <a:pPr/>
              <a:t>9/25/2013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DDFED-41FD-48D7-A782-BF427EF47B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2DEC-DBC5-4A58-B357-DE0C3595B946}" type="datetimeFigureOut">
              <a:rPr lang="en-US" smtClean="0"/>
              <a:pPr/>
              <a:t>9/25/2013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CEDDFED-41FD-48D7-A782-BF427EF47B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3FF2DEC-DBC5-4A58-B357-DE0C3595B946}" type="datetimeFigureOut">
              <a:rPr lang="en-US" smtClean="0"/>
              <a:pPr/>
              <a:t>9/25/2013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CEDDFED-41FD-48D7-A782-BF427EF47BF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ragil.suryoputro@uii.ac.id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16002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hlinkClick r:id="rId2"/>
              </a:rPr>
              <a:t>harwati@uii.ac.id</a:t>
            </a:r>
            <a:endParaRPr lang="en-US" sz="3600" dirty="0" smtClean="0">
              <a:hlinkClick r:id="rId2"/>
            </a:endParaRPr>
          </a:p>
          <a:p>
            <a:r>
              <a:rPr lang="en-US" sz="3600" dirty="0" smtClean="0">
                <a:hlinkClick r:id="rId2"/>
              </a:rPr>
              <a:t>ragil.suryoputro@uii.ac.id</a:t>
            </a:r>
            <a:endParaRPr lang="en-US" sz="3600" dirty="0" smtClean="0"/>
          </a:p>
          <a:p>
            <a:endParaRPr lang="en-US" sz="3600" dirty="0" smtClean="0"/>
          </a:p>
          <a:p>
            <a:endParaRPr lang="en-US" sz="36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05930"/>
            <a:ext cx="9144000" cy="1470025"/>
          </a:xfrm>
        </p:spPr>
        <p:txBody>
          <a:bodyPr/>
          <a:lstStyle/>
          <a:p>
            <a:r>
              <a:rPr b="1" smtClean="0"/>
              <a:t>PERANCANGAN TATA LETAK FASILITAS</a:t>
            </a:r>
            <a:br>
              <a:rPr b="1" smtClean="0"/>
            </a:br>
            <a:r>
              <a:rPr b="1" smtClean="0"/>
              <a:t>An introduction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112712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4400" dirty="0">
                <a:solidFill>
                  <a:schemeClr val="accent1">
                    <a:lumMod val="75000"/>
                  </a:schemeClr>
                </a:solidFill>
              </a:rPr>
              <a:t>Data </a:t>
            </a:r>
            <a:r>
              <a:rPr lang="en-US" sz="4400" dirty="0" err="1">
                <a:solidFill>
                  <a:schemeClr val="accent1">
                    <a:lumMod val="75000"/>
                  </a:schemeClr>
                </a:solidFill>
              </a:rPr>
              <a:t>masukan</a:t>
            </a:r>
            <a:endParaRPr lang="en-US" sz="4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24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81000" y="1524000"/>
            <a:ext cx="8464550" cy="441960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None/>
            </a:pPr>
            <a:r>
              <a:rPr lang="en-US" sz="2400" dirty="0" smtClean="0"/>
              <a:t>1. Data yang </a:t>
            </a:r>
            <a:r>
              <a:rPr lang="en-US" sz="2400" dirty="0" err="1" smtClean="0"/>
              <a:t>berkaitan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produk</a:t>
            </a:r>
            <a:r>
              <a:rPr lang="en-US" sz="2400" dirty="0" smtClean="0"/>
              <a:t>. </a:t>
            </a:r>
            <a:endParaRPr lang="en-US" sz="2400" dirty="0"/>
          </a:p>
          <a:p>
            <a:r>
              <a:rPr lang="en-US" sz="2400" dirty="0" err="1" smtClean="0"/>
              <a:t>Gambar</a:t>
            </a:r>
            <a:r>
              <a:rPr lang="en-US" sz="2400" dirty="0" smtClean="0"/>
              <a:t> </a:t>
            </a:r>
            <a:r>
              <a:rPr lang="en-US" sz="2400" dirty="0" err="1" smtClean="0"/>
              <a:t>kerja</a:t>
            </a:r>
            <a:endParaRPr lang="en-US" sz="2400" dirty="0" smtClean="0"/>
          </a:p>
          <a:p>
            <a:r>
              <a:rPr lang="en-US" sz="2400" dirty="0" smtClean="0"/>
              <a:t>Assembly chart</a:t>
            </a:r>
          </a:p>
          <a:p>
            <a:r>
              <a:rPr lang="en-US" sz="2400" dirty="0" err="1" smtClean="0"/>
              <a:t>Daftar</a:t>
            </a:r>
            <a:r>
              <a:rPr lang="en-US" sz="2400" dirty="0" smtClean="0"/>
              <a:t> </a:t>
            </a:r>
            <a:r>
              <a:rPr lang="en-US" sz="2400" dirty="0" err="1" smtClean="0"/>
              <a:t>komponen</a:t>
            </a:r>
            <a:endParaRPr lang="en-US" sz="2400" dirty="0" smtClean="0"/>
          </a:p>
          <a:p>
            <a:r>
              <a:rPr lang="en-US" sz="2400" dirty="0" smtClean="0"/>
              <a:t> Bill of material,</a:t>
            </a:r>
          </a:p>
          <a:p>
            <a:r>
              <a:rPr lang="en-US" sz="2400" dirty="0" smtClean="0"/>
              <a:t>Prototype</a:t>
            </a:r>
          </a:p>
          <a:p>
            <a:pPr>
              <a:buFont typeface="Wingdings" pitchFamily="2" charset="2"/>
              <a:buNone/>
            </a:pPr>
            <a:r>
              <a:rPr lang="en-US" sz="2400" dirty="0" smtClean="0"/>
              <a:t>2. Data yang </a:t>
            </a:r>
            <a:r>
              <a:rPr lang="en-US" sz="2400" dirty="0" err="1" smtClean="0"/>
              <a:t>berkaitan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rancangan</a:t>
            </a:r>
            <a:r>
              <a:rPr lang="en-US" sz="2400" dirty="0" smtClean="0"/>
              <a:t> </a:t>
            </a:r>
            <a:r>
              <a:rPr lang="en-US" sz="2400" dirty="0" err="1" smtClean="0"/>
              <a:t>proses</a:t>
            </a:r>
            <a:r>
              <a:rPr lang="en-US" sz="2400" dirty="0" smtClean="0"/>
              <a:t> : </a:t>
            </a:r>
          </a:p>
          <a:p>
            <a:r>
              <a:rPr lang="en-US" sz="2400" dirty="0" err="1" smtClean="0"/>
              <a:t>Tahapan</a:t>
            </a:r>
            <a:r>
              <a:rPr lang="en-US" sz="2400" dirty="0" smtClean="0"/>
              <a:t> </a:t>
            </a:r>
            <a:r>
              <a:rPr lang="en-US" sz="2400" dirty="0" err="1" smtClean="0"/>
              <a:t>pembuatan</a:t>
            </a:r>
            <a:r>
              <a:rPr lang="en-US" sz="2400" dirty="0" smtClean="0"/>
              <a:t> </a:t>
            </a:r>
            <a:r>
              <a:rPr lang="en-US" sz="2400" dirty="0" err="1" smtClean="0"/>
              <a:t>komponen</a:t>
            </a:r>
            <a:endParaRPr lang="en-US" sz="2400" dirty="0" smtClean="0"/>
          </a:p>
          <a:p>
            <a:r>
              <a:rPr lang="en-US" sz="2400" dirty="0" err="1" smtClean="0"/>
              <a:t>Peralatan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mesin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dibutuhkan</a:t>
            </a:r>
            <a:endParaRPr lang="en-US" sz="2400" dirty="0" smtClean="0"/>
          </a:p>
          <a:p>
            <a:r>
              <a:rPr lang="en-US" sz="2400" dirty="0" smtClean="0"/>
              <a:t> </a:t>
            </a:r>
            <a:r>
              <a:rPr lang="en-US" sz="2400" dirty="0" err="1" smtClean="0"/>
              <a:t>Waktu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dibutuhkan</a:t>
            </a:r>
            <a:endParaRPr lang="en-US" sz="2400" dirty="0" smtClean="0"/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14400" y="1905000"/>
            <a:ext cx="7772400" cy="4572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/>
              <a:t>3. </a:t>
            </a:r>
            <a:r>
              <a:rPr lang="en-US" dirty="0" smtClean="0"/>
              <a:t>Data yang </a:t>
            </a:r>
            <a:r>
              <a:rPr lang="en-US" dirty="0" err="1" smtClean="0"/>
              <a:t>berkaitan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rancangan</a:t>
            </a:r>
            <a:r>
              <a:rPr lang="en-US" dirty="0" smtClean="0"/>
              <a:t> </a:t>
            </a:r>
            <a:r>
              <a:rPr lang="en-US" dirty="0" err="1"/>
              <a:t>jadwal</a:t>
            </a:r>
            <a:r>
              <a:rPr lang="en-US" dirty="0"/>
              <a:t> </a:t>
            </a:r>
            <a:r>
              <a:rPr lang="en-US" dirty="0" err="1"/>
              <a:t>produksi</a:t>
            </a:r>
            <a:r>
              <a:rPr lang="en-US" dirty="0"/>
              <a:t>:</a:t>
            </a:r>
          </a:p>
          <a:p>
            <a:r>
              <a:rPr lang="en-US" dirty="0" err="1" smtClean="0"/>
              <a:t>Kapan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berapa</a:t>
            </a:r>
            <a:r>
              <a:rPr lang="en-US" dirty="0" smtClean="0"/>
              <a:t> </a:t>
            </a:r>
            <a:r>
              <a:rPr lang="en-US" dirty="0" err="1" smtClean="0"/>
              <a:t>produk</a:t>
            </a:r>
            <a:r>
              <a:rPr lang="en-US" dirty="0" smtClean="0"/>
              <a:t> yang </a:t>
            </a:r>
            <a:r>
              <a:rPr lang="en-US" dirty="0" err="1" smtClean="0"/>
              <a:t>dibuat</a:t>
            </a:r>
            <a:endParaRPr lang="en-US" dirty="0" smtClean="0"/>
          </a:p>
          <a:p>
            <a:r>
              <a:rPr lang="en-US" dirty="0" err="1" smtClean="0"/>
              <a:t>Peralatan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mesin</a:t>
            </a:r>
            <a:r>
              <a:rPr lang="en-US" dirty="0" smtClean="0"/>
              <a:t> yang </a:t>
            </a:r>
            <a:r>
              <a:rPr lang="en-US" dirty="0" err="1" smtClean="0"/>
              <a:t>dibutuhkan</a:t>
            </a:r>
            <a:endParaRPr lang="en-US" dirty="0" smtClean="0"/>
          </a:p>
          <a:p>
            <a:r>
              <a:rPr lang="en-US" dirty="0" err="1" smtClean="0"/>
              <a:t>Jumlah</a:t>
            </a:r>
            <a:r>
              <a:rPr lang="en-US" dirty="0" smtClean="0"/>
              <a:t> </a:t>
            </a:r>
            <a:r>
              <a:rPr lang="en-US" dirty="0" err="1" smtClean="0"/>
              <a:t>karyawan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shift</a:t>
            </a:r>
          </a:p>
          <a:p>
            <a:r>
              <a:rPr lang="en-US" dirty="0" err="1" smtClean="0"/>
              <a:t>Kebutuhan</a:t>
            </a:r>
            <a:r>
              <a:rPr lang="en-US" dirty="0" smtClean="0"/>
              <a:t> </a:t>
            </a:r>
            <a:r>
              <a:rPr lang="en-US" dirty="0" err="1" smtClean="0"/>
              <a:t>ruangan</a:t>
            </a:r>
            <a:endParaRPr lang="en-US" dirty="0" smtClean="0"/>
          </a:p>
          <a:p>
            <a:r>
              <a:rPr lang="en-US" dirty="0" err="1" smtClean="0"/>
              <a:t>Peralatan</a:t>
            </a:r>
            <a:endParaRPr lang="en-US" dirty="0" smtClean="0"/>
          </a:p>
          <a:p>
            <a:r>
              <a:rPr lang="en-US" dirty="0" err="1" smtClean="0"/>
              <a:t>Peralatan</a:t>
            </a:r>
            <a:r>
              <a:rPr lang="en-US" dirty="0" smtClean="0"/>
              <a:t> material handling.</a:t>
            </a:r>
            <a:endParaRPr lang="en-US" dirty="0"/>
          </a:p>
        </p:txBody>
      </p:sp>
      <p:sp>
        <p:nvSpPr>
          <p:cNvPr id="5" name="Rectangle 2"/>
          <p:cNvSpPr>
            <a:spLocks noGrp="1" noRot="1" noChangeArrowheads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4400" dirty="0">
                <a:solidFill>
                  <a:schemeClr val="accent1">
                    <a:lumMod val="75000"/>
                  </a:schemeClr>
                </a:solidFill>
              </a:rPr>
              <a:t>Data </a:t>
            </a:r>
            <a:r>
              <a:rPr lang="en-US" sz="4400" dirty="0" err="1">
                <a:solidFill>
                  <a:schemeClr val="accent1">
                    <a:lumMod val="75000"/>
                  </a:schemeClr>
                </a:solidFill>
              </a:rPr>
              <a:t>masukan</a:t>
            </a:r>
            <a:endParaRPr lang="en-US" sz="4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533400" y="2743200"/>
            <a:ext cx="2895600" cy="16002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47625" indent="-47625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</a:rPr>
              <a:t>Merupakan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</a:rPr>
              <a:t>analisis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</a:rPr>
              <a:t>kuantitatif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</a:rPr>
              <a:t>untuk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75000"/>
                  </a:schemeClr>
                </a:solidFill>
              </a:rPr>
              <a:t>gerakan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75000"/>
                  </a:schemeClr>
                </a:solidFill>
              </a:rPr>
              <a:t>perpindahan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75000"/>
                  </a:schemeClr>
                </a:solidFill>
              </a:rPr>
              <a:t>bahan</a:t>
            </a:r>
            <a:endParaRPr lang="en-US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3962400" y="2971800"/>
            <a:ext cx="457200" cy="1066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3"/>
          <p:cNvSpPr txBox="1">
            <a:spLocks noRot="1" noChangeArrowheads="1"/>
          </p:cNvSpPr>
          <p:nvPr/>
        </p:nvSpPr>
        <p:spPr>
          <a:xfrm>
            <a:off x="5029200" y="2743200"/>
            <a:ext cx="3429000" cy="1600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>
            <a:normAutofit fontScale="77500" lnSpcReduction="20000"/>
          </a:bodyPr>
          <a:lstStyle/>
          <a:p>
            <a:pPr marL="47625" marR="0" lvl="0" indent="-47625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Metode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</a:p>
          <a:p>
            <a:pPr marL="47625" marR="0" lvl="0" indent="-47625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Flow Diagram</a:t>
            </a:r>
          </a:p>
          <a:p>
            <a:pPr marL="47625" marR="0" lvl="0" indent="-47625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Flow Process Chart</a:t>
            </a:r>
          </a:p>
          <a:p>
            <a:pPr marL="47625" marR="0" lvl="0" indent="-47625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Assembly Chart</a:t>
            </a:r>
          </a:p>
          <a:p>
            <a:pPr marL="47625" marR="0" lvl="0" indent="-47625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Operation Process Chart</a:t>
            </a:r>
          </a:p>
          <a:p>
            <a:pPr marL="47625" marR="0" lvl="0" indent="-47625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2"/>
          <p:cNvSpPr txBox="1">
            <a:spLocks noRot="1" noChangeArrowheads="1"/>
          </p:cNvSpPr>
          <p:nvPr/>
        </p:nvSpPr>
        <p:spPr>
          <a:xfrm>
            <a:off x="457200" y="457200"/>
            <a:ext cx="7772400" cy="1143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Analisis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aliran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material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457200"/>
            <a:ext cx="7772400" cy="1143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err="1" smtClean="0"/>
              <a:t>Hubungan</a:t>
            </a:r>
            <a:r>
              <a:rPr lang="en-US" dirty="0" smtClean="0"/>
              <a:t> </a:t>
            </a:r>
            <a:r>
              <a:rPr lang="en-US" dirty="0" err="1" smtClean="0"/>
              <a:t>Aktivitas</a:t>
            </a:r>
            <a:endParaRPr lang="en-US" dirty="0"/>
          </a:p>
        </p:txBody>
      </p:sp>
      <p:sp>
        <p:nvSpPr>
          <p:cNvPr id="6" name="Right Arrow 5"/>
          <p:cNvSpPr/>
          <p:nvPr/>
        </p:nvSpPr>
        <p:spPr>
          <a:xfrm>
            <a:off x="4343400" y="1981200"/>
            <a:ext cx="457200" cy="1066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3"/>
          <p:cNvSpPr txBox="1">
            <a:spLocks noRot="1" noChangeArrowheads="1"/>
          </p:cNvSpPr>
          <p:nvPr/>
        </p:nvSpPr>
        <p:spPr>
          <a:xfrm>
            <a:off x="5257800" y="1981200"/>
            <a:ext cx="3429000" cy="9906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>
            <a:normAutofit/>
          </a:bodyPr>
          <a:lstStyle/>
          <a:p>
            <a:pPr marL="47625" marR="0" lvl="0" indent="-47625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ARD = Activity Relationship Diagram</a:t>
            </a:r>
            <a:endParaRPr lang="en-US" sz="28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47625" marR="0" lvl="0" indent="-47625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Rectangle 3"/>
          <p:cNvSpPr txBox="1">
            <a:spLocks noRot="1" noChangeArrowheads="1"/>
          </p:cNvSpPr>
          <p:nvPr/>
        </p:nvSpPr>
        <p:spPr>
          <a:xfrm>
            <a:off x="381000" y="1981200"/>
            <a:ext cx="3429000" cy="914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>
            <a:normAutofit/>
          </a:bodyPr>
          <a:lstStyle/>
          <a:p>
            <a:pPr marL="47625" marR="0" lvl="0" indent="-47625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ARC = Activity Relationship Chart</a:t>
            </a:r>
            <a:endParaRPr lang="en-US" sz="28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47625" marR="0" lvl="0" indent="-47625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429000"/>
            <a:ext cx="364402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70917" y="3581400"/>
            <a:ext cx="477308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7772400" cy="1143000"/>
          </a:xfrm>
        </p:spPr>
        <p:txBody>
          <a:bodyPr/>
          <a:lstStyle/>
          <a:p>
            <a:r>
              <a:rPr lang="en-US" dirty="0" err="1" smtClean="0"/>
              <a:t>Hubungan</a:t>
            </a:r>
            <a:r>
              <a:rPr lang="en-US" dirty="0" smtClean="0"/>
              <a:t> </a:t>
            </a:r>
            <a:r>
              <a:rPr lang="en-US" dirty="0" err="1" smtClean="0"/>
              <a:t>Ruang</a:t>
            </a:r>
            <a:endParaRPr lang="en-US" dirty="0"/>
          </a:p>
        </p:txBody>
      </p:sp>
      <p:sp>
        <p:nvSpPr>
          <p:cNvPr id="6" name="Rectangle 3"/>
          <p:cNvSpPr txBox="1">
            <a:spLocks noRot="1" noChangeArrowheads="1"/>
          </p:cNvSpPr>
          <p:nvPr/>
        </p:nvSpPr>
        <p:spPr>
          <a:xfrm>
            <a:off x="381000" y="3733800"/>
            <a:ext cx="2362200" cy="685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>
            <a:normAutofit fontScale="92500" lnSpcReduction="20000"/>
          </a:bodyPr>
          <a:lstStyle/>
          <a:p>
            <a:pPr marL="47625" marR="0" lvl="0" indent="-47625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Space Requirement</a:t>
            </a:r>
            <a:endParaRPr lang="en-US" sz="28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47625" marR="0" lvl="0" indent="-47625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3"/>
          <p:cNvSpPr txBox="1">
            <a:spLocks noRot="1" noChangeArrowheads="1"/>
          </p:cNvSpPr>
          <p:nvPr/>
        </p:nvSpPr>
        <p:spPr>
          <a:xfrm>
            <a:off x="381000" y="5181600"/>
            <a:ext cx="2362200" cy="685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>
            <a:normAutofit/>
          </a:bodyPr>
          <a:lstStyle/>
          <a:p>
            <a:pPr marL="47625" marR="0" lvl="0" indent="-47625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Space Available</a:t>
            </a:r>
            <a:endParaRPr lang="en-US" sz="28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47625" marR="0" lvl="0" indent="-47625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3048000" y="3429000"/>
            <a:ext cx="457200" cy="1066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886200" y="5334000"/>
            <a:ext cx="4801764" cy="4909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7625" lvl="0" indent="-47625">
              <a:lnSpc>
                <a:spcPct val="90000"/>
              </a:lnSpc>
              <a:spcBef>
                <a:spcPts val="580"/>
              </a:spcBef>
              <a:buClr>
                <a:schemeClr val="accent1"/>
              </a:buClr>
              <a:buSzPct val="85000"/>
              <a:defRPr/>
            </a:pP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SRD 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= 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Space 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Relationship Diagram</a:t>
            </a:r>
          </a:p>
        </p:txBody>
      </p:sp>
      <p:sp>
        <p:nvSpPr>
          <p:cNvPr id="10" name="Rectangle 3"/>
          <p:cNvSpPr txBox="1">
            <a:spLocks noRot="1" noChangeArrowheads="1"/>
          </p:cNvSpPr>
          <p:nvPr/>
        </p:nvSpPr>
        <p:spPr>
          <a:xfrm>
            <a:off x="381000" y="2133600"/>
            <a:ext cx="2362200" cy="685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>
            <a:normAutofit/>
          </a:bodyPr>
          <a:lstStyle/>
          <a:p>
            <a:pPr marL="47625" marR="0" lvl="0" indent="-47625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ARD</a:t>
            </a:r>
            <a:endParaRPr lang="en-US" sz="28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47625" marR="0" lvl="0" indent="-47625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8100" y="2514600"/>
            <a:ext cx="49368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err="1" smtClean="0"/>
              <a:t>Modifikasi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batasan</a:t>
            </a:r>
            <a:r>
              <a:rPr lang="en-US" dirty="0" smtClean="0"/>
              <a:t> </a:t>
            </a:r>
            <a:r>
              <a:rPr lang="en-US" dirty="0" err="1" smtClean="0"/>
              <a:t>praktis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38200" y="2590800"/>
            <a:ext cx="7772400" cy="12192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Berkaitan</a:t>
            </a:r>
            <a:r>
              <a:rPr lang="en-US" sz="3600" dirty="0" smtClean="0"/>
              <a:t> </a:t>
            </a:r>
            <a:r>
              <a:rPr lang="en-US" sz="3600" dirty="0" err="1" smtClean="0"/>
              <a:t>dengan</a:t>
            </a:r>
            <a:r>
              <a:rPr lang="en-US" sz="3600" dirty="0" smtClean="0"/>
              <a:t> </a:t>
            </a:r>
            <a:r>
              <a:rPr lang="en-US" sz="3600" dirty="0" err="1" smtClean="0"/>
              <a:t>bentuk</a:t>
            </a:r>
            <a:r>
              <a:rPr lang="en-US" sz="3600" dirty="0" smtClean="0"/>
              <a:t> </a:t>
            </a:r>
            <a:r>
              <a:rPr lang="en-US" sz="3600" dirty="0" err="1" smtClean="0"/>
              <a:t>ruangan</a:t>
            </a:r>
            <a:r>
              <a:rPr lang="en-US" sz="3600" dirty="0" smtClean="0"/>
              <a:t>, </a:t>
            </a:r>
            <a:r>
              <a:rPr lang="en-US" sz="3600" dirty="0" err="1" smtClean="0"/>
              <a:t>tangga</a:t>
            </a:r>
            <a:r>
              <a:rPr lang="en-US" sz="3600" dirty="0" smtClean="0"/>
              <a:t>, </a:t>
            </a:r>
            <a:r>
              <a:rPr lang="en-US" sz="3600" dirty="0" err="1" smtClean="0"/>
              <a:t>pipa</a:t>
            </a:r>
            <a:r>
              <a:rPr lang="en-US" sz="3600" dirty="0" smtClean="0"/>
              <a:t> </a:t>
            </a:r>
            <a:r>
              <a:rPr lang="en-US" sz="3600" dirty="0" err="1" smtClean="0"/>
              <a:t>dan</a:t>
            </a:r>
            <a:r>
              <a:rPr lang="en-US" sz="3600" dirty="0" smtClean="0"/>
              <a:t> lain-lain</a:t>
            </a:r>
            <a:endParaRPr lang="en-US" sz="3600" dirty="0"/>
          </a:p>
        </p:txBody>
      </p:sp>
      <p:pic>
        <p:nvPicPr>
          <p:cNvPr id="4098" name="Picture 2" descr="C:\Users\uminna Lintang\Pictures\gambar\metodolog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14800" y="3545120"/>
            <a:ext cx="3886200" cy="27509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err="1" smtClean="0"/>
              <a:t>Membuat</a:t>
            </a:r>
            <a:r>
              <a:rPr lang="en-US" dirty="0" smtClean="0"/>
              <a:t> </a:t>
            </a:r>
            <a:r>
              <a:rPr lang="en-US" dirty="0" err="1" smtClean="0"/>
              <a:t>alternatif</a:t>
            </a:r>
            <a:r>
              <a:rPr lang="en-US" dirty="0" smtClean="0"/>
              <a:t> layout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600200"/>
            <a:ext cx="7772400" cy="4572000"/>
          </a:xfrm>
        </p:spPr>
        <p:txBody>
          <a:bodyPr>
            <a:normAutofit/>
          </a:bodyPr>
          <a:lstStyle/>
          <a:p>
            <a:r>
              <a:rPr lang="en-US" sz="3200" dirty="0" err="1" smtClean="0"/>
              <a:t>Membuat</a:t>
            </a:r>
            <a:r>
              <a:rPr lang="en-US" sz="3200" dirty="0" smtClean="0"/>
              <a:t> block layout </a:t>
            </a:r>
            <a:r>
              <a:rPr lang="en-US" sz="3200" dirty="0" err="1" smtClean="0"/>
              <a:t>dari</a:t>
            </a:r>
            <a:r>
              <a:rPr lang="en-US" sz="3200" dirty="0" smtClean="0"/>
              <a:t> data yang </a:t>
            </a:r>
            <a:r>
              <a:rPr lang="en-US" sz="3200" dirty="0" err="1" smtClean="0"/>
              <a:t>sudah</a:t>
            </a:r>
            <a:r>
              <a:rPr lang="en-US" sz="3200" dirty="0" smtClean="0"/>
              <a:t> </a:t>
            </a:r>
            <a:r>
              <a:rPr lang="en-US" sz="3200" dirty="0" err="1" smtClean="0"/>
              <a:t>dihitung</a:t>
            </a:r>
            <a:r>
              <a:rPr lang="en-US" sz="3200" dirty="0" smtClean="0"/>
              <a:t> </a:t>
            </a:r>
            <a:r>
              <a:rPr lang="en-US" sz="3200" dirty="0" err="1" smtClean="0"/>
              <a:t>sebelumnya</a:t>
            </a:r>
            <a:endParaRPr lang="en-US" sz="3200" dirty="0" smtClean="0"/>
          </a:p>
          <a:p>
            <a:r>
              <a:rPr lang="en-US" sz="3200" dirty="0" err="1" smtClean="0"/>
              <a:t>Menggunakan</a:t>
            </a:r>
            <a:r>
              <a:rPr lang="en-US" sz="3200" dirty="0" smtClean="0"/>
              <a:t> </a:t>
            </a:r>
            <a:r>
              <a:rPr lang="en-US" sz="3200" dirty="0" err="1" smtClean="0"/>
              <a:t>metode</a:t>
            </a:r>
            <a:r>
              <a:rPr lang="en-US" sz="3200" dirty="0" smtClean="0"/>
              <a:t> </a:t>
            </a:r>
            <a:r>
              <a:rPr lang="en-US" sz="3200" dirty="0" err="1" smtClean="0"/>
              <a:t>grafik</a:t>
            </a:r>
            <a:r>
              <a:rPr lang="en-US" sz="3200" dirty="0" smtClean="0"/>
              <a:t> (from to chart)</a:t>
            </a:r>
          </a:p>
          <a:p>
            <a:r>
              <a:rPr lang="en-US" sz="3200" dirty="0" err="1" smtClean="0"/>
              <a:t>Bantuan</a:t>
            </a:r>
            <a:r>
              <a:rPr lang="en-US" sz="3200" dirty="0" smtClean="0"/>
              <a:t> software: Win </a:t>
            </a:r>
            <a:r>
              <a:rPr lang="en-US" sz="3200" dirty="0" err="1" smtClean="0"/>
              <a:t>Qsb</a:t>
            </a:r>
            <a:r>
              <a:rPr lang="en-US" sz="3200" dirty="0" smtClean="0"/>
              <a:t> </a:t>
            </a:r>
            <a:r>
              <a:rPr lang="en-US" sz="3200" dirty="0" err="1" smtClean="0"/>
              <a:t>dan</a:t>
            </a:r>
            <a:r>
              <a:rPr lang="en-US" sz="3200" dirty="0" smtClean="0"/>
              <a:t> </a:t>
            </a:r>
            <a:r>
              <a:rPr lang="en-US" sz="3200" dirty="0" err="1" smtClean="0"/>
              <a:t>Blocplan</a:t>
            </a:r>
            <a:endParaRPr lang="en-US" sz="32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7800" y="3918412"/>
            <a:ext cx="3505200" cy="293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4114800"/>
            <a:ext cx="453390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Evaluasi</a:t>
            </a:r>
            <a:r>
              <a:rPr lang="en-US" dirty="0" smtClean="0"/>
              <a:t> </a:t>
            </a:r>
            <a:r>
              <a:rPr lang="en-US" dirty="0" err="1" smtClean="0"/>
              <a:t>Rancangan</a:t>
            </a:r>
            <a:r>
              <a:rPr lang="en-US" dirty="0" smtClean="0"/>
              <a:t> Layout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828800"/>
            <a:ext cx="7772400" cy="4572000"/>
          </a:xfrm>
        </p:spPr>
        <p:txBody>
          <a:bodyPr/>
          <a:lstStyle/>
          <a:p>
            <a:r>
              <a:rPr lang="en-US" dirty="0" err="1" smtClean="0"/>
              <a:t>Perbandingan</a:t>
            </a:r>
            <a:r>
              <a:rPr lang="en-US" dirty="0" smtClean="0"/>
              <a:t> </a:t>
            </a:r>
            <a:r>
              <a:rPr lang="en-US" dirty="0" err="1" smtClean="0"/>
              <a:t>untung</a:t>
            </a:r>
            <a:r>
              <a:rPr lang="en-US" dirty="0" smtClean="0"/>
              <a:t> </a:t>
            </a:r>
            <a:r>
              <a:rPr lang="en-US" dirty="0" err="1" smtClean="0"/>
              <a:t>rugi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 cost benefit ratio</a:t>
            </a:r>
          </a:p>
          <a:p>
            <a:r>
              <a:rPr lang="en-US" dirty="0" err="1" smtClean="0">
                <a:sym typeface="Wingdings" pitchFamily="2" charset="2"/>
              </a:rPr>
              <a:t>Peringkat</a:t>
            </a:r>
            <a:endParaRPr lang="en-US" dirty="0" smtClean="0">
              <a:sym typeface="Wingdings" pitchFamily="2" charset="2"/>
            </a:endParaRPr>
          </a:p>
          <a:p>
            <a:r>
              <a:rPr lang="en-US" dirty="0" err="1" smtClean="0">
                <a:sym typeface="Wingdings" pitchFamily="2" charset="2"/>
              </a:rPr>
              <a:t>Analisis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Faktor</a:t>
            </a:r>
            <a:endParaRPr lang="en-US" dirty="0" smtClean="0">
              <a:sym typeface="Wingdings" pitchFamily="2" charset="2"/>
            </a:endParaRPr>
          </a:p>
          <a:p>
            <a:r>
              <a:rPr lang="en-US" dirty="0" err="1" smtClean="0">
                <a:sym typeface="Wingdings" pitchFamily="2" charset="2"/>
              </a:rPr>
              <a:t>Perbandingan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biaya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533400" y="304800"/>
            <a:ext cx="8229600" cy="12954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None/>
              <a:defRPr/>
            </a:pPr>
            <a:r>
              <a:rPr lang="fr-FR" sz="5400" b="1" dirty="0" smtClean="0">
                <a:solidFill>
                  <a:schemeClr val="accent6">
                    <a:lumMod val="75000"/>
                  </a:schemeClr>
                </a:solidFill>
              </a:rPr>
              <a:t>TUGAS LAPANGAN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3400" y="2133600"/>
            <a:ext cx="81534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Tugas</a:t>
            </a:r>
            <a:r>
              <a:rPr lang="en-US" sz="2000" dirty="0" smtClean="0"/>
              <a:t> </a:t>
            </a:r>
            <a:r>
              <a:rPr lang="en-US" sz="2000" dirty="0" err="1" smtClean="0"/>
              <a:t>Kelompok</a:t>
            </a:r>
            <a:r>
              <a:rPr lang="en-US" sz="2000" dirty="0" smtClean="0"/>
              <a:t>: </a:t>
            </a:r>
            <a:r>
              <a:rPr lang="en-US" sz="2800" b="1" dirty="0" smtClean="0"/>
              <a:t>4 </a:t>
            </a:r>
            <a:r>
              <a:rPr lang="en-US" sz="2800" b="1" dirty="0" err="1" smtClean="0"/>
              <a:t>Mahasiswa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dalam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satu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kelas</a:t>
            </a:r>
            <a:r>
              <a:rPr lang="en-US" sz="2800" b="1" dirty="0"/>
              <a:t>.</a:t>
            </a:r>
            <a:endParaRPr lang="en-US" sz="2800" b="1" dirty="0" smtClean="0"/>
          </a:p>
          <a:p>
            <a:r>
              <a:rPr lang="en-US" sz="3200" b="1" dirty="0" err="1" smtClean="0"/>
              <a:t>Persyaratan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Industri</a:t>
            </a:r>
            <a:r>
              <a:rPr lang="en-US" sz="2800" dirty="0" smtClean="0"/>
              <a:t>:</a:t>
            </a:r>
          </a:p>
          <a:p>
            <a:pPr marL="398463" lvl="0" indent="-398463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err="1" smtClean="0"/>
              <a:t>Merupakan</a:t>
            </a:r>
            <a:r>
              <a:rPr lang="en-US" sz="2400" dirty="0" smtClean="0"/>
              <a:t> </a:t>
            </a:r>
            <a:r>
              <a:rPr lang="en-US" sz="2400" dirty="0" err="1" smtClean="0"/>
              <a:t>perusahaan</a:t>
            </a:r>
            <a:r>
              <a:rPr lang="en-US" sz="2400" dirty="0" smtClean="0"/>
              <a:t> </a:t>
            </a:r>
            <a:r>
              <a:rPr lang="en-US" sz="2400" dirty="0" err="1" smtClean="0"/>
              <a:t>manufaktur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kategori</a:t>
            </a:r>
            <a:r>
              <a:rPr lang="en-US" sz="2400" dirty="0" smtClean="0"/>
              <a:t> </a:t>
            </a:r>
            <a:r>
              <a:rPr lang="en-US" sz="2400" dirty="0" err="1" smtClean="0"/>
              <a:t>kecil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menengah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jenis</a:t>
            </a:r>
            <a:r>
              <a:rPr lang="en-US" sz="2400" dirty="0" smtClean="0"/>
              <a:t> </a:t>
            </a:r>
            <a:r>
              <a:rPr lang="en-US" sz="2400" dirty="0" err="1" smtClean="0"/>
              <a:t>produk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disesuaikan</a:t>
            </a:r>
            <a:r>
              <a:rPr lang="en-US" sz="2400" dirty="0" smtClean="0"/>
              <a:t> </a:t>
            </a:r>
            <a:r>
              <a:rPr lang="en-US" sz="2400" dirty="0" err="1" smtClean="0"/>
              <a:t>dikelas</a:t>
            </a:r>
            <a:r>
              <a:rPr lang="en-US" sz="2400" dirty="0" smtClean="0"/>
              <a:t>.</a:t>
            </a:r>
          </a:p>
          <a:p>
            <a:pPr marL="398463" lvl="0" indent="-398463"/>
            <a:r>
              <a:rPr lang="en-US" sz="2400" dirty="0" smtClean="0"/>
              <a:t>	</a:t>
            </a:r>
            <a:r>
              <a:rPr lang="en-US" sz="2400" b="1" dirty="0" smtClean="0">
                <a:solidFill>
                  <a:srgbClr val="FF0000"/>
                </a:solidFill>
              </a:rPr>
              <a:t>UKM </a:t>
            </a:r>
            <a:r>
              <a:rPr lang="en-US" sz="2400" b="1" dirty="0" err="1" smtClean="0">
                <a:solidFill>
                  <a:srgbClr val="FF0000"/>
                </a:solidFill>
              </a:rPr>
              <a:t>Kategori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Industri</a:t>
            </a:r>
            <a:r>
              <a:rPr lang="en-US" sz="2400" b="1" dirty="0" smtClean="0">
                <a:solidFill>
                  <a:srgbClr val="FF0000"/>
                </a:solidFill>
              </a:rPr>
              <a:t>  Furniture.</a:t>
            </a:r>
          </a:p>
          <a:p>
            <a:pPr marL="398463" lvl="0" indent="-398463"/>
            <a:r>
              <a:rPr lang="en-US" sz="2400" b="1" dirty="0" smtClean="0">
                <a:solidFill>
                  <a:srgbClr val="FF0000"/>
                </a:solidFill>
              </a:rPr>
              <a:t>	</a:t>
            </a:r>
            <a:r>
              <a:rPr lang="en-US" sz="2400" dirty="0" err="1" smtClean="0"/>
              <a:t>Memiliki</a:t>
            </a:r>
            <a:r>
              <a:rPr lang="en-US" sz="2400" dirty="0" smtClean="0"/>
              <a:t> </a:t>
            </a:r>
            <a:r>
              <a:rPr lang="en-US" sz="2400" dirty="0" err="1" smtClean="0"/>
              <a:t>jumlah</a:t>
            </a:r>
            <a:r>
              <a:rPr lang="en-US" sz="2400" dirty="0" smtClean="0"/>
              <a:t> </a:t>
            </a:r>
            <a:r>
              <a:rPr lang="en-US" sz="2400" dirty="0" err="1" smtClean="0"/>
              <a:t>pekerja</a:t>
            </a:r>
            <a:r>
              <a:rPr lang="en-US" sz="2400" dirty="0" smtClean="0"/>
              <a:t> &gt; 5 </a:t>
            </a:r>
            <a:r>
              <a:rPr lang="en-US" sz="2400" dirty="0" err="1" smtClean="0"/>
              <a:t>orang</a:t>
            </a:r>
            <a:endParaRPr lang="en-US" sz="2400" dirty="0" smtClean="0"/>
          </a:p>
          <a:p>
            <a:pPr marL="398463" lvl="0" indent="-398463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err="1" smtClean="0"/>
              <a:t>Memilki</a:t>
            </a:r>
            <a:r>
              <a:rPr lang="en-US" sz="2400" dirty="0" smtClean="0"/>
              <a:t>  10 ≤ </a:t>
            </a:r>
            <a:r>
              <a:rPr lang="en-US" sz="2400" dirty="0" err="1" smtClean="0"/>
              <a:t>jumlah</a:t>
            </a:r>
            <a:r>
              <a:rPr lang="en-US" sz="2400" dirty="0" smtClean="0"/>
              <a:t> </a:t>
            </a:r>
            <a:r>
              <a:rPr lang="en-US" sz="2400" dirty="0" err="1" smtClean="0"/>
              <a:t>departemen</a:t>
            </a:r>
            <a:r>
              <a:rPr lang="en-US" sz="2400" dirty="0" smtClean="0"/>
              <a:t> </a:t>
            </a:r>
            <a:r>
              <a:rPr lang="en-US" sz="2400" dirty="0" err="1" smtClean="0"/>
              <a:t>produksi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non </a:t>
            </a:r>
            <a:r>
              <a:rPr lang="en-US" sz="2400" dirty="0" err="1" smtClean="0"/>
              <a:t>produksi</a:t>
            </a:r>
            <a:endParaRPr lang="en-US" sz="2400" dirty="0" smtClean="0"/>
          </a:p>
          <a:p>
            <a:pPr marL="398463" lvl="0" indent="-398463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err="1" smtClean="0"/>
              <a:t>Jarak</a:t>
            </a:r>
            <a:r>
              <a:rPr lang="en-US" sz="2400" dirty="0" smtClean="0"/>
              <a:t> </a:t>
            </a:r>
            <a:r>
              <a:rPr lang="en-US" sz="2400" dirty="0" err="1" smtClean="0"/>
              <a:t>antar</a:t>
            </a:r>
            <a:r>
              <a:rPr lang="en-US" sz="2400" dirty="0" smtClean="0"/>
              <a:t> </a:t>
            </a:r>
            <a:r>
              <a:rPr lang="en-US" sz="2400" dirty="0" err="1" smtClean="0"/>
              <a:t>departemen</a:t>
            </a:r>
            <a:r>
              <a:rPr lang="en-US" sz="2400" dirty="0" smtClean="0"/>
              <a:t> ≥ 2 meter</a:t>
            </a:r>
          </a:p>
          <a:p>
            <a:endParaRPr 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minna Lintang\Pictures\gambar\clas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72175" y="1524000"/>
            <a:ext cx="3171825" cy="2762557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81000"/>
            <a:ext cx="7772400" cy="762000"/>
          </a:xfrm>
          <a:solidFill>
            <a:srgbClr val="92D050"/>
          </a:solidFill>
        </p:spPr>
        <p:txBody>
          <a:bodyPr/>
          <a:lstStyle/>
          <a:p>
            <a:r>
              <a:rPr lang="en-US" dirty="0" err="1" smtClean="0"/>
              <a:t>Adab</a:t>
            </a:r>
            <a:r>
              <a:rPr lang="en-US" dirty="0" smtClean="0"/>
              <a:t> </a:t>
            </a:r>
            <a:r>
              <a:rPr lang="en-US" dirty="0" err="1" smtClean="0"/>
              <a:t>Menuntut</a:t>
            </a:r>
            <a:r>
              <a:rPr lang="en-US" dirty="0" smtClean="0"/>
              <a:t> </a:t>
            </a:r>
            <a:r>
              <a:rPr lang="en-US" dirty="0" err="1" smtClean="0"/>
              <a:t>Ilmu</a:t>
            </a:r>
            <a:endParaRPr lang="en-US" dirty="0"/>
          </a:p>
        </p:txBody>
      </p:sp>
      <p:sp>
        <p:nvSpPr>
          <p:cNvPr id="4" name="Text Box 4"/>
          <p:cNvSpPr txBox="1">
            <a:spLocks noGrp="1" noChangeArrowheads="1"/>
          </p:cNvSpPr>
          <p:nvPr>
            <p:ph sz="quarter" idx="1"/>
          </p:nvPr>
        </p:nvSpPr>
        <p:spPr bwMode="auto">
          <a:xfrm>
            <a:off x="609600" y="1295400"/>
            <a:ext cx="5334000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400" b="1" dirty="0" err="1" smtClean="0">
                <a:solidFill>
                  <a:srgbClr val="C00000"/>
                </a:solidFill>
                <a:latin typeface="Arial" charset="0"/>
              </a:rPr>
              <a:t>Bertanya</a:t>
            </a:r>
            <a:r>
              <a:rPr lang="en-US" sz="2400" b="1" dirty="0" smtClean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charset="0"/>
              </a:rPr>
              <a:t>apabila</a:t>
            </a:r>
            <a:r>
              <a:rPr lang="en-US" sz="2400" b="1" dirty="0" smtClean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charset="0"/>
              </a:rPr>
              <a:t>tidak</a:t>
            </a:r>
            <a:r>
              <a:rPr lang="en-US" sz="2400" b="1" dirty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charset="0"/>
              </a:rPr>
              <a:t>faham</a:t>
            </a:r>
            <a:r>
              <a:rPr lang="en-US" sz="2400" b="1" dirty="0" smtClean="0">
                <a:solidFill>
                  <a:srgbClr val="C00000"/>
                </a:solidFill>
                <a:latin typeface="Arial" charset="0"/>
              </a:rPr>
              <a:t>.</a:t>
            </a:r>
            <a:endParaRPr lang="en-US" sz="2400" b="1" dirty="0">
              <a:solidFill>
                <a:srgbClr val="C00000"/>
              </a:solidFill>
              <a:latin typeface="Arial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b="1" dirty="0" err="1" smtClean="0">
                <a:solidFill>
                  <a:srgbClr val="C00000"/>
                </a:solidFill>
                <a:latin typeface="Arial" charset="0"/>
              </a:rPr>
              <a:t>Tidak</a:t>
            </a:r>
            <a:r>
              <a:rPr lang="en-US" sz="2400" b="1" dirty="0" smtClean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charset="0"/>
              </a:rPr>
              <a:t>membantah</a:t>
            </a:r>
            <a:r>
              <a:rPr lang="en-US" sz="2400" b="1" dirty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charset="0"/>
              </a:rPr>
              <a:t>arahan</a:t>
            </a:r>
            <a:r>
              <a:rPr lang="en-US" sz="2400" b="1" dirty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charset="0"/>
              </a:rPr>
              <a:t>dan</a:t>
            </a:r>
            <a:r>
              <a:rPr lang="en-US" sz="2400" b="1" dirty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charset="0"/>
              </a:rPr>
              <a:t>nasihat</a:t>
            </a:r>
            <a:r>
              <a:rPr lang="en-US" sz="2400" b="1" dirty="0" smtClean="0">
                <a:solidFill>
                  <a:srgbClr val="C00000"/>
                </a:solidFill>
                <a:latin typeface="Arial" charset="0"/>
              </a:rPr>
              <a:t>.</a:t>
            </a:r>
            <a:endParaRPr lang="en-US" sz="2400" b="1" dirty="0">
              <a:solidFill>
                <a:srgbClr val="C00000"/>
              </a:solidFill>
              <a:latin typeface="Arial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b="1" dirty="0" err="1" smtClean="0">
                <a:solidFill>
                  <a:srgbClr val="C00000"/>
                </a:solidFill>
                <a:latin typeface="Arial" charset="0"/>
              </a:rPr>
              <a:t>Menumpukan</a:t>
            </a:r>
            <a:r>
              <a:rPr lang="en-US" sz="2400" b="1" dirty="0" smtClean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charset="0"/>
              </a:rPr>
              <a:t>perhatian</a:t>
            </a:r>
            <a:r>
              <a:rPr lang="en-US" sz="2400" b="1" dirty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charset="0"/>
              </a:rPr>
              <a:t>ketika</a:t>
            </a:r>
            <a:r>
              <a:rPr lang="en-US" sz="2400" b="1" dirty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charset="0"/>
              </a:rPr>
              <a:t>belajar</a:t>
            </a:r>
            <a:r>
              <a:rPr lang="en-US" sz="2400" b="1" dirty="0" smtClean="0">
                <a:solidFill>
                  <a:srgbClr val="C00000"/>
                </a:solidFill>
                <a:latin typeface="Arial" charset="0"/>
              </a:rPr>
              <a:t>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b="1" dirty="0" err="1" smtClean="0">
                <a:solidFill>
                  <a:srgbClr val="C00000"/>
                </a:solidFill>
                <a:latin typeface="Arial" charset="0"/>
              </a:rPr>
              <a:t>Membuat</a:t>
            </a:r>
            <a:r>
              <a:rPr lang="en-US" sz="2400" b="1" dirty="0" smtClean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charset="0"/>
              </a:rPr>
              <a:t>kerja-kerja</a:t>
            </a:r>
            <a:r>
              <a:rPr lang="en-US" sz="2400" b="1" dirty="0" smtClean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charset="0"/>
              </a:rPr>
              <a:t>rumah</a:t>
            </a:r>
            <a:r>
              <a:rPr lang="en-US" sz="2400" b="1" dirty="0" smtClean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charset="0"/>
              </a:rPr>
              <a:t>dan</a:t>
            </a:r>
            <a:r>
              <a:rPr lang="en-US" sz="2400" b="1" dirty="0" smtClean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charset="0"/>
              </a:rPr>
              <a:t>latihan</a:t>
            </a:r>
            <a:r>
              <a:rPr lang="en-US" sz="2400" b="1" dirty="0" smtClean="0">
                <a:solidFill>
                  <a:srgbClr val="C00000"/>
                </a:solidFill>
                <a:latin typeface="Arial" charset="0"/>
              </a:rPr>
              <a:t> yang </a:t>
            </a:r>
            <a:r>
              <a:rPr lang="en-US" sz="2400" b="1" dirty="0" err="1" smtClean="0">
                <a:solidFill>
                  <a:srgbClr val="C00000"/>
                </a:solidFill>
                <a:latin typeface="Arial" charset="0"/>
              </a:rPr>
              <a:t>diberikan</a:t>
            </a:r>
            <a:r>
              <a:rPr lang="en-US" sz="2400" b="1" dirty="0" smtClean="0">
                <a:solidFill>
                  <a:srgbClr val="C00000"/>
                </a:solidFill>
                <a:latin typeface="Arial" charset="0"/>
              </a:rPr>
              <a:t>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b="1" dirty="0" err="1" smtClean="0">
                <a:solidFill>
                  <a:srgbClr val="C00000"/>
                </a:solidFill>
                <a:latin typeface="Arial" charset="0"/>
              </a:rPr>
              <a:t>Mematuhi</a:t>
            </a:r>
            <a:r>
              <a:rPr lang="en-US" sz="2400" b="1" dirty="0" smtClean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charset="0"/>
              </a:rPr>
              <a:t>disiplin</a:t>
            </a:r>
            <a:r>
              <a:rPr lang="en-US" sz="2400" b="1" dirty="0" smtClean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charset="0"/>
              </a:rPr>
              <a:t>dan</a:t>
            </a:r>
            <a:r>
              <a:rPr lang="en-US" sz="2400" b="1" dirty="0" smtClean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charset="0"/>
              </a:rPr>
              <a:t>peraturan</a:t>
            </a:r>
            <a:r>
              <a:rPr lang="en-US" sz="2400" b="1" dirty="0" smtClean="0">
                <a:solidFill>
                  <a:srgbClr val="C00000"/>
                </a:solidFill>
                <a:latin typeface="Arial" charset="0"/>
              </a:rPr>
              <a:t>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b="1" dirty="0" err="1" smtClean="0">
                <a:solidFill>
                  <a:srgbClr val="C00000"/>
                </a:solidFill>
                <a:latin typeface="Arial" charset="0"/>
              </a:rPr>
              <a:t>Memiliki</a:t>
            </a:r>
            <a:r>
              <a:rPr lang="en-US" sz="2400" b="1" dirty="0" smtClean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charset="0"/>
              </a:rPr>
              <a:t>sopan</a:t>
            </a:r>
            <a:r>
              <a:rPr lang="en-US" sz="2400" b="1" dirty="0" smtClean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charset="0"/>
              </a:rPr>
              <a:t>santun</a:t>
            </a:r>
            <a:r>
              <a:rPr lang="en-US" sz="2400" b="1" dirty="0" smtClean="0">
                <a:solidFill>
                  <a:srgbClr val="C00000"/>
                </a:solidFill>
                <a:latin typeface="Arial" charset="0"/>
              </a:rPr>
              <a:t>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b="1" dirty="0" err="1" smtClean="0">
                <a:solidFill>
                  <a:srgbClr val="C00000"/>
                </a:solidFill>
                <a:latin typeface="Arial" charset="0"/>
              </a:rPr>
              <a:t>Sentiasa</a:t>
            </a:r>
            <a:r>
              <a:rPr lang="en-US" sz="2400" b="1" dirty="0" smtClean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charset="0"/>
              </a:rPr>
              <a:t>berusaha</a:t>
            </a:r>
            <a:r>
              <a:rPr lang="en-US" sz="2400" b="1" dirty="0" smtClean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charset="0"/>
              </a:rPr>
              <a:t>dan</a:t>
            </a:r>
            <a:r>
              <a:rPr lang="en-US" sz="2400" b="1" dirty="0" smtClean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charset="0"/>
              </a:rPr>
              <a:t>berdoa</a:t>
            </a:r>
            <a:r>
              <a:rPr lang="en-US" sz="2400" b="1" dirty="0" smtClean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charset="0"/>
              </a:rPr>
              <a:t>memohon</a:t>
            </a:r>
            <a:r>
              <a:rPr lang="en-US" sz="2400" b="1" dirty="0" smtClean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charset="0"/>
              </a:rPr>
              <a:t>keberhasilan</a:t>
            </a:r>
            <a:r>
              <a:rPr lang="en-US" sz="2400" b="1" dirty="0" smtClean="0">
                <a:solidFill>
                  <a:srgbClr val="C00000"/>
                </a:solidFill>
                <a:latin typeface="Arial" charset="0"/>
              </a:rPr>
              <a:t>. </a:t>
            </a:r>
          </a:p>
          <a:p>
            <a:pPr>
              <a:spcBef>
                <a:spcPct val="50000"/>
              </a:spcBef>
              <a:buFontTx/>
              <a:buChar char="•"/>
            </a:pPr>
            <a:endParaRPr lang="en-US" sz="2400" b="1" dirty="0">
              <a:solidFill>
                <a:srgbClr val="C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>
                <a:solidFill>
                  <a:srgbClr val="002060"/>
                </a:solidFill>
              </a:rPr>
              <a:t>Do’s and Don’t</a:t>
            </a:r>
            <a:endParaRPr lang="id-ID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Don’t be late more than </a:t>
            </a:r>
            <a:r>
              <a:rPr lang="id-ID" dirty="0" smtClean="0">
                <a:solidFill>
                  <a:srgbClr val="002060"/>
                </a:solidFill>
              </a:rPr>
              <a:t>1</a:t>
            </a:r>
            <a:r>
              <a:rPr lang="en-US" dirty="0" smtClean="0">
                <a:solidFill>
                  <a:srgbClr val="002060"/>
                </a:solidFill>
              </a:rPr>
              <a:t>5</a:t>
            </a:r>
            <a:r>
              <a:rPr lang="id-ID" dirty="0" smtClean="0">
                <a:solidFill>
                  <a:srgbClr val="002060"/>
                </a:solidFill>
              </a:rPr>
              <a:t> minutes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Do read the material before</a:t>
            </a:r>
            <a:r>
              <a:rPr lang="id-ID" dirty="0" smtClean="0">
                <a:solidFill>
                  <a:srgbClr val="002060"/>
                </a:solidFill>
              </a:rPr>
              <a:t> class...</a:t>
            </a:r>
          </a:p>
          <a:p>
            <a:r>
              <a:rPr lang="id-ID" dirty="0" smtClean="0">
                <a:solidFill>
                  <a:srgbClr val="002060"/>
                </a:solidFill>
              </a:rPr>
              <a:t>Do your homework …</a:t>
            </a:r>
          </a:p>
          <a:p>
            <a:r>
              <a:rPr lang="id-ID" dirty="0" smtClean="0">
                <a:solidFill>
                  <a:srgbClr val="002060"/>
                </a:solidFill>
              </a:rPr>
              <a:t>Ask questions …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Don’t wait till the last minute …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Don’t even think about copying</a:t>
            </a:r>
            <a:r>
              <a:rPr lang="id-ID" dirty="0" smtClean="0">
                <a:solidFill>
                  <a:srgbClr val="002060"/>
                </a:solidFill>
              </a:rPr>
              <a:t> others …</a:t>
            </a:r>
            <a:endParaRPr lang="id-ID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1336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latin typeface="Kristen ITC" pitchFamily="66" charset="0"/>
              </a:rPr>
              <a:t>Terima</a:t>
            </a:r>
            <a:r>
              <a:rPr lang="en-US" dirty="0" smtClean="0">
                <a:latin typeface="Kristen ITC" pitchFamily="66" charset="0"/>
              </a:rPr>
              <a:t> </a:t>
            </a:r>
            <a:r>
              <a:rPr lang="en-US" dirty="0" err="1" smtClean="0">
                <a:latin typeface="Kristen ITC" pitchFamily="66" charset="0"/>
              </a:rPr>
              <a:t>Kasih</a:t>
            </a:r>
            <a:r>
              <a:rPr lang="en-US" dirty="0" smtClean="0">
                <a:latin typeface="Kristen ITC" pitchFamily="66" charset="0"/>
              </a:rPr>
              <a:t> </a:t>
            </a:r>
            <a:r>
              <a:rPr lang="en-US" dirty="0" err="1" smtClean="0">
                <a:latin typeface="Kristen ITC" pitchFamily="66" charset="0"/>
              </a:rPr>
              <a:t>dan</a:t>
            </a:r>
            <a:r>
              <a:rPr lang="en-US" dirty="0" smtClean="0">
                <a:latin typeface="Kristen ITC" pitchFamily="66" charset="0"/>
              </a:rPr>
              <a:t> </a:t>
            </a:r>
            <a:r>
              <a:rPr lang="en-US" dirty="0" err="1" smtClean="0">
                <a:latin typeface="Kristen ITC" pitchFamily="66" charset="0"/>
              </a:rPr>
              <a:t>Semoga</a:t>
            </a:r>
            <a:r>
              <a:rPr lang="en-US" dirty="0" smtClean="0">
                <a:latin typeface="Kristen ITC" pitchFamily="66" charset="0"/>
              </a:rPr>
              <a:t> </a:t>
            </a:r>
            <a:r>
              <a:rPr lang="en-US" dirty="0" err="1" smtClean="0">
                <a:latin typeface="Kristen ITC" pitchFamily="66" charset="0"/>
              </a:rPr>
              <a:t>Sukses</a:t>
            </a:r>
            <a:r>
              <a:rPr lang="en-US" dirty="0" smtClean="0">
                <a:latin typeface="Kristen ITC" pitchFamily="66" charset="0"/>
              </a:rPr>
              <a:t>!</a:t>
            </a:r>
            <a:endParaRPr lang="en-US" dirty="0"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>
                <a:solidFill>
                  <a:srgbClr val="002060"/>
                </a:solidFill>
              </a:rPr>
              <a:t>We</a:t>
            </a:r>
            <a:r>
              <a:rPr lang="en-US" dirty="0" smtClean="0">
                <a:solidFill>
                  <a:srgbClr val="002060"/>
                </a:solidFill>
              </a:rPr>
              <a:t> will strive to make this an exciting class. </a:t>
            </a:r>
            <a:r>
              <a:rPr lang="id-ID" dirty="0" smtClean="0">
                <a:solidFill>
                  <a:srgbClr val="002060"/>
                </a:solidFill>
              </a:rPr>
              <a:t>We</a:t>
            </a:r>
            <a:r>
              <a:rPr lang="en-US" dirty="0" smtClean="0">
                <a:solidFill>
                  <a:srgbClr val="002060"/>
                </a:solidFill>
              </a:rPr>
              <a:t> welcome</a:t>
            </a:r>
            <a:r>
              <a:rPr lang="id-ID" dirty="0" smtClean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>your suggestions for improving the course at any time.</a:t>
            </a:r>
            <a:endParaRPr lang="id-ID" dirty="0" smtClean="0">
              <a:solidFill>
                <a:srgbClr val="002060"/>
              </a:solidFill>
            </a:endParaRPr>
          </a:p>
          <a:p>
            <a:endParaRPr lang="en-US" dirty="0" smtClean="0">
              <a:solidFill>
                <a:srgbClr val="002060"/>
              </a:solidFill>
            </a:endParaRPr>
          </a:p>
          <a:p>
            <a:endParaRPr lang="id-ID" dirty="0" smtClean="0">
              <a:solidFill>
                <a:srgbClr val="002060"/>
              </a:solidFill>
            </a:endParaRPr>
          </a:p>
          <a:p>
            <a:r>
              <a:rPr lang="id-ID" dirty="0" smtClean="0">
                <a:solidFill>
                  <a:srgbClr val="002060"/>
                </a:solidFill>
              </a:rPr>
              <a:t>Please write in a piece of paper</a:t>
            </a:r>
            <a:r>
              <a:rPr lang="en-US" dirty="0" smtClean="0">
                <a:solidFill>
                  <a:srgbClr val="002060"/>
                </a:solidFill>
              </a:rPr>
              <a:t>:</a:t>
            </a: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What do you know about PTLF</a:t>
            </a: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W</a:t>
            </a:r>
            <a:r>
              <a:rPr lang="id-ID" dirty="0" smtClean="0">
                <a:solidFill>
                  <a:srgbClr val="002060"/>
                </a:solidFill>
              </a:rPr>
              <a:t>hat do you want during this class.</a:t>
            </a:r>
            <a:endParaRPr lang="en-US" dirty="0" smtClean="0">
              <a:solidFill>
                <a:srgbClr val="002060"/>
              </a:solidFill>
            </a:endParaRP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What do you want to be after graduated.</a:t>
            </a:r>
            <a:endParaRPr lang="id-ID" dirty="0" smtClean="0">
              <a:solidFill>
                <a:srgbClr val="002060"/>
              </a:solidFill>
            </a:endParaRPr>
          </a:p>
          <a:p>
            <a:endParaRPr lang="id-ID" dirty="0" smtClean="0">
              <a:solidFill>
                <a:srgbClr val="002060"/>
              </a:solidFill>
            </a:endParaRPr>
          </a:p>
          <a:p>
            <a:endParaRPr lang="id-ID" dirty="0" smtClean="0">
              <a:solidFill>
                <a:srgbClr val="002060"/>
              </a:solidFill>
            </a:endParaRPr>
          </a:p>
          <a:p>
            <a:endParaRPr lang="id-ID" dirty="0" smtClean="0">
              <a:solidFill>
                <a:srgbClr val="002060"/>
              </a:solidFill>
            </a:endParaRPr>
          </a:p>
          <a:p>
            <a:endParaRPr lang="id-ID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id-ID" dirty="0" smtClean="0">
              <a:solidFill>
                <a:srgbClr val="002060"/>
              </a:solidFill>
            </a:endParaRPr>
          </a:p>
          <a:p>
            <a:endParaRPr lang="id-ID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4400" b="1" dirty="0" err="1" smtClean="0"/>
              <a:t>Tujuan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Perkuliahan</a:t>
            </a:r>
            <a:endParaRPr lang="en-US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38200" y="2286000"/>
            <a:ext cx="7772400" cy="3962400"/>
          </a:xfrm>
        </p:spPr>
        <p:txBody>
          <a:bodyPr>
            <a:normAutofit/>
          </a:bodyPr>
          <a:lstStyle/>
          <a:p>
            <a:r>
              <a:rPr lang="en-US" sz="3200" dirty="0" err="1" smtClean="0"/>
              <a:t>Mahasiswa</a:t>
            </a:r>
            <a:r>
              <a:rPr lang="en-US" sz="3200" dirty="0" smtClean="0"/>
              <a:t> </a:t>
            </a:r>
            <a:r>
              <a:rPr lang="en-US" sz="3200" dirty="0" err="1" smtClean="0"/>
              <a:t>memahami</a:t>
            </a:r>
            <a:r>
              <a:rPr lang="en-US" sz="3200" dirty="0" smtClean="0"/>
              <a:t> </a:t>
            </a:r>
            <a:r>
              <a:rPr lang="en-US" sz="3200" dirty="0" err="1" smtClean="0"/>
              <a:t>konsep</a:t>
            </a:r>
            <a:r>
              <a:rPr lang="en-US" sz="3200" dirty="0" smtClean="0"/>
              <a:t> </a:t>
            </a:r>
            <a:r>
              <a:rPr lang="en-US" sz="3200" dirty="0" err="1" smtClean="0"/>
              <a:t>perancangan</a:t>
            </a:r>
            <a:r>
              <a:rPr lang="en-US" sz="3200" dirty="0" smtClean="0"/>
              <a:t> </a:t>
            </a:r>
            <a:r>
              <a:rPr lang="en-US" sz="3200" dirty="0" err="1" smtClean="0"/>
              <a:t>tata</a:t>
            </a:r>
            <a:r>
              <a:rPr lang="en-US" sz="3200" dirty="0" smtClean="0"/>
              <a:t> </a:t>
            </a:r>
            <a:r>
              <a:rPr lang="en-US" sz="3200" dirty="0" err="1" smtClean="0"/>
              <a:t>letak</a:t>
            </a:r>
            <a:r>
              <a:rPr lang="en-US" sz="3200" dirty="0" smtClean="0"/>
              <a:t> </a:t>
            </a:r>
            <a:r>
              <a:rPr lang="en-US" sz="3200" dirty="0" err="1" smtClean="0"/>
              <a:t>fasilitas</a:t>
            </a:r>
            <a:r>
              <a:rPr lang="en-US" sz="3200" dirty="0" smtClean="0"/>
              <a:t> </a:t>
            </a:r>
            <a:r>
              <a:rPr lang="en-US" sz="3200" dirty="0" smtClean="0">
                <a:sym typeface="Wingdings" pitchFamily="2" charset="2"/>
              </a:rPr>
              <a:t> </a:t>
            </a:r>
            <a:r>
              <a:rPr lang="en-US" sz="3200" dirty="0" err="1" smtClean="0">
                <a:sym typeface="Wingdings" pitchFamily="2" charset="2"/>
              </a:rPr>
              <a:t>pemilihan</a:t>
            </a:r>
            <a:r>
              <a:rPr lang="en-US" sz="3200" dirty="0" smtClean="0">
                <a:sym typeface="Wingdings" pitchFamily="2" charset="2"/>
              </a:rPr>
              <a:t> </a:t>
            </a:r>
            <a:r>
              <a:rPr lang="en-US" sz="3200" dirty="0" err="1" smtClean="0">
                <a:sym typeface="Wingdings" pitchFamily="2" charset="2"/>
              </a:rPr>
              <a:t>lokasi</a:t>
            </a:r>
            <a:r>
              <a:rPr lang="en-US" sz="3200" dirty="0" smtClean="0">
                <a:sym typeface="Wingdings" pitchFamily="2" charset="2"/>
              </a:rPr>
              <a:t> </a:t>
            </a:r>
            <a:r>
              <a:rPr lang="en-US" sz="3200" dirty="0" err="1" smtClean="0">
                <a:sym typeface="Wingdings" pitchFamily="2" charset="2"/>
              </a:rPr>
              <a:t>fasilitas</a:t>
            </a:r>
            <a:r>
              <a:rPr lang="en-US" sz="3200" dirty="0" smtClean="0">
                <a:sym typeface="Wingdings" pitchFamily="2" charset="2"/>
              </a:rPr>
              <a:t>, </a:t>
            </a:r>
            <a:r>
              <a:rPr lang="en-US" sz="3200" dirty="0" err="1" smtClean="0">
                <a:sym typeface="Wingdings" pitchFamily="2" charset="2"/>
              </a:rPr>
              <a:t>teknik-teknik</a:t>
            </a:r>
            <a:r>
              <a:rPr lang="en-US" sz="3200" dirty="0" smtClean="0">
                <a:sym typeface="Wingdings" pitchFamily="2" charset="2"/>
              </a:rPr>
              <a:t> </a:t>
            </a:r>
            <a:r>
              <a:rPr lang="en-US" sz="3200" dirty="0" err="1" smtClean="0">
                <a:sym typeface="Wingdings" pitchFamily="2" charset="2"/>
              </a:rPr>
              <a:t>perancangan</a:t>
            </a:r>
            <a:r>
              <a:rPr lang="en-US" sz="3200" dirty="0" smtClean="0">
                <a:sym typeface="Wingdings" pitchFamily="2" charset="2"/>
              </a:rPr>
              <a:t> </a:t>
            </a:r>
            <a:r>
              <a:rPr lang="en-US" sz="3200" dirty="0" err="1" smtClean="0">
                <a:sym typeface="Wingdings" pitchFamily="2" charset="2"/>
              </a:rPr>
              <a:t>tata</a:t>
            </a:r>
            <a:r>
              <a:rPr lang="en-US" sz="3200" dirty="0" smtClean="0">
                <a:sym typeface="Wingdings" pitchFamily="2" charset="2"/>
              </a:rPr>
              <a:t> </a:t>
            </a:r>
            <a:r>
              <a:rPr lang="en-US" sz="3200" dirty="0" err="1" smtClean="0">
                <a:sym typeface="Wingdings" pitchFamily="2" charset="2"/>
              </a:rPr>
              <a:t>letak</a:t>
            </a:r>
            <a:r>
              <a:rPr lang="en-US" sz="3200" dirty="0" smtClean="0">
                <a:sym typeface="Wingdings" pitchFamily="2" charset="2"/>
              </a:rPr>
              <a:t> </a:t>
            </a:r>
            <a:r>
              <a:rPr lang="en-US" sz="3200" dirty="0" err="1" smtClean="0">
                <a:sym typeface="Wingdings" pitchFamily="2" charset="2"/>
              </a:rPr>
              <a:t>fasilitas</a:t>
            </a:r>
            <a:endParaRPr lang="en-US" sz="3200" dirty="0" smtClean="0"/>
          </a:p>
          <a:p>
            <a:r>
              <a:rPr lang="en-US" sz="3200" dirty="0" err="1" smtClean="0"/>
              <a:t>Mahasiswa</a:t>
            </a:r>
            <a:r>
              <a:rPr lang="en-US" sz="3200" dirty="0" smtClean="0"/>
              <a:t> </a:t>
            </a:r>
            <a:r>
              <a:rPr lang="en-US" sz="3200" dirty="0" err="1" smtClean="0"/>
              <a:t>mampu</a:t>
            </a:r>
            <a:r>
              <a:rPr lang="en-US" sz="3200" dirty="0" smtClean="0"/>
              <a:t> </a:t>
            </a:r>
            <a:r>
              <a:rPr lang="en-US" sz="3200" dirty="0" err="1" smtClean="0"/>
              <a:t>merancang</a:t>
            </a:r>
            <a:r>
              <a:rPr lang="en-US" sz="3200" dirty="0" smtClean="0"/>
              <a:t> </a:t>
            </a:r>
            <a:r>
              <a:rPr lang="en-US" sz="3200" dirty="0" err="1" smtClean="0"/>
              <a:t>ulang</a:t>
            </a:r>
            <a:r>
              <a:rPr lang="en-US" sz="3200" dirty="0" smtClean="0"/>
              <a:t> </a:t>
            </a:r>
            <a:r>
              <a:rPr lang="en-US" sz="3200" dirty="0" err="1" smtClean="0"/>
              <a:t>fasilitas</a:t>
            </a:r>
            <a:r>
              <a:rPr lang="en-US" sz="3200" dirty="0" smtClean="0"/>
              <a:t> </a:t>
            </a:r>
            <a:r>
              <a:rPr lang="en-US" sz="3200" dirty="0" err="1" smtClean="0"/>
              <a:t>berdasarkan</a:t>
            </a:r>
            <a:r>
              <a:rPr lang="en-US" sz="3200" dirty="0" smtClean="0"/>
              <a:t> </a:t>
            </a:r>
            <a:r>
              <a:rPr lang="en-US" sz="3200" dirty="0" err="1" smtClean="0"/>
              <a:t>fasilitas</a:t>
            </a:r>
            <a:r>
              <a:rPr lang="en-US" sz="3200" dirty="0" smtClean="0"/>
              <a:t> yang </a:t>
            </a:r>
            <a:r>
              <a:rPr lang="en-US" sz="3200" dirty="0" err="1" smtClean="0"/>
              <a:t>sudah</a:t>
            </a:r>
            <a:r>
              <a:rPr lang="en-US" sz="3200" dirty="0" smtClean="0"/>
              <a:t> </a:t>
            </a:r>
            <a:r>
              <a:rPr lang="en-US" sz="3200" dirty="0" err="1" smtClean="0"/>
              <a:t>ada</a:t>
            </a:r>
            <a:r>
              <a:rPr lang="en-US" sz="3200" dirty="0" smtClean="0"/>
              <a:t> </a:t>
            </a:r>
            <a:r>
              <a:rPr lang="en-US" sz="3200" dirty="0" err="1" smtClean="0"/>
              <a:t>dengan</a:t>
            </a:r>
            <a:r>
              <a:rPr lang="en-US" sz="3200" dirty="0" smtClean="0"/>
              <a:t> </a:t>
            </a:r>
            <a:r>
              <a:rPr lang="en-US" sz="3200" dirty="0" err="1" smtClean="0"/>
              <a:t>memberikan</a:t>
            </a:r>
            <a:r>
              <a:rPr lang="en-US" sz="3200" dirty="0" smtClean="0"/>
              <a:t> </a:t>
            </a:r>
            <a:r>
              <a:rPr lang="en-US" sz="3200" dirty="0" err="1" smtClean="0"/>
              <a:t>perbaikan</a:t>
            </a:r>
            <a:r>
              <a:rPr lang="en-US" sz="3200" dirty="0" smtClean="0"/>
              <a:t> </a:t>
            </a:r>
            <a:r>
              <a:rPr lang="en-US" sz="3200" dirty="0" err="1" smtClean="0"/>
              <a:t>atau</a:t>
            </a:r>
            <a:r>
              <a:rPr lang="en-US" sz="3200" dirty="0" smtClean="0"/>
              <a:t> </a:t>
            </a:r>
            <a:r>
              <a:rPr lang="en-US" sz="3200" dirty="0" err="1" smtClean="0"/>
              <a:t>nilai</a:t>
            </a:r>
            <a:r>
              <a:rPr lang="en-US" sz="3200" dirty="0" smtClean="0"/>
              <a:t> </a:t>
            </a:r>
            <a:r>
              <a:rPr lang="en-US" sz="3200" dirty="0" err="1" smtClean="0"/>
              <a:t>tambah</a:t>
            </a:r>
            <a:r>
              <a:rPr lang="en-US" sz="3200" dirty="0" smtClean="0"/>
              <a:t> </a:t>
            </a:r>
            <a:r>
              <a:rPr lang="en-US" sz="3200" dirty="0" err="1" smtClean="0"/>
              <a:t>pada</a:t>
            </a:r>
            <a:r>
              <a:rPr lang="en-US" sz="3200" dirty="0" smtClean="0"/>
              <a:t> </a:t>
            </a:r>
            <a:r>
              <a:rPr lang="en-US" sz="3200" dirty="0" err="1" smtClean="0"/>
              <a:t>rancangan</a:t>
            </a:r>
            <a:r>
              <a:rPr lang="en-US" sz="3200" dirty="0" smtClean="0"/>
              <a:t> yang </a:t>
            </a:r>
            <a:r>
              <a:rPr lang="en-US" sz="3200" dirty="0" err="1" smtClean="0"/>
              <a:t>baru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4400" b="1" dirty="0" err="1" smtClean="0"/>
              <a:t>Skema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Perkuliahan</a:t>
            </a:r>
            <a:endParaRPr lang="en-US" sz="4400" b="1" dirty="0"/>
          </a:p>
        </p:txBody>
      </p:sp>
      <p:graphicFrame>
        <p:nvGraphicFramePr>
          <p:cNvPr id="5" name="Diagram 4"/>
          <p:cNvGraphicFramePr/>
          <p:nvPr/>
        </p:nvGraphicFramePr>
        <p:xfrm>
          <a:off x="1371600" y="1447800"/>
          <a:ext cx="6705600" cy="4546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676400" y="4648200"/>
            <a:ext cx="129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5</a:t>
            </a:r>
            <a:r>
              <a:rPr lang="en-US" sz="3200" b="1" dirty="0" smtClean="0"/>
              <a:t>0%</a:t>
            </a:r>
            <a:endParaRPr 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705600" y="45720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50%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0625443">
            <a:off x="4970817" y="3639025"/>
            <a:ext cx="3886200" cy="1143000"/>
          </a:xfrm>
        </p:spPr>
        <p:txBody>
          <a:bodyPr>
            <a:normAutofit fontScale="90000"/>
          </a:bodyPr>
          <a:lstStyle/>
          <a:p>
            <a:r>
              <a:rPr lang="en-US" sz="4800" b="1" dirty="0" smtClean="0">
                <a:solidFill>
                  <a:srgbClr val="FF0000"/>
                </a:solidFill>
              </a:rPr>
              <a:t>STANDAR NILAI</a:t>
            </a:r>
            <a:endParaRPr lang="en-US" sz="4800" b="1" dirty="0">
              <a:solidFill>
                <a:srgbClr val="FF0000"/>
              </a:solidFill>
            </a:endParaRP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4136548" cy="5849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6" name="Picture 5" descr="D:\Bismillah 2011\Genap 1011\Genap 12\MY R\DPPM genap 2012\hibah pengajaran 2012\bhn hibah\now hibah\nderw\materi kuliah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20597495">
            <a:off x="4575286" y="383461"/>
            <a:ext cx="3048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minna Lintang\Pictures\gambar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62600" y="3124200"/>
            <a:ext cx="3440981" cy="3419475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4400" b="1" dirty="0" err="1" smtClean="0"/>
              <a:t>Definisi</a:t>
            </a:r>
            <a:r>
              <a:rPr lang="en-US" sz="4400" b="1" dirty="0" smtClean="0"/>
              <a:t>  </a:t>
            </a:r>
            <a:r>
              <a:rPr lang="en-US" sz="4400" b="1" dirty="0" err="1" smtClean="0"/>
              <a:t>Perancangan</a:t>
            </a:r>
            <a:r>
              <a:rPr lang="en-US" sz="4400" b="1" dirty="0" smtClean="0"/>
              <a:t> Tata </a:t>
            </a:r>
            <a:r>
              <a:rPr lang="en-US" sz="4400" b="1" dirty="0" err="1" smtClean="0"/>
              <a:t>Letak</a:t>
            </a:r>
            <a:endParaRPr lang="en-US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600200"/>
            <a:ext cx="6400800" cy="4572000"/>
          </a:xfrm>
        </p:spPr>
        <p:txBody>
          <a:bodyPr>
            <a:normAutofit/>
          </a:bodyPr>
          <a:lstStyle/>
          <a:p>
            <a:r>
              <a:rPr lang="en-US" sz="3200" dirty="0" err="1" smtClean="0"/>
              <a:t>Pengaturan</a:t>
            </a:r>
            <a:r>
              <a:rPr lang="en-US" sz="3200" dirty="0" smtClean="0"/>
              <a:t> </a:t>
            </a:r>
            <a:r>
              <a:rPr lang="en-US" sz="3200" dirty="0" err="1" smtClean="0"/>
              <a:t>tata</a:t>
            </a:r>
            <a:r>
              <a:rPr lang="en-US" sz="3200" dirty="0" smtClean="0"/>
              <a:t> </a:t>
            </a:r>
            <a:r>
              <a:rPr lang="en-US" sz="3200" dirty="0" err="1" smtClean="0"/>
              <a:t>letak</a:t>
            </a:r>
            <a:r>
              <a:rPr lang="en-US" sz="3200" dirty="0" smtClean="0"/>
              <a:t> </a:t>
            </a:r>
            <a:r>
              <a:rPr lang="en-US" sz="3200" dirty="0" err="1" smtClean="0"/>
              <a:t>fasilitas-fasilitas</a:t>
            </a:r>
            <a:r>
              <a:rPr lang="en-US" sz="3200" dirty="0" smtClean="0"/>
              <a:t> </a:t>
            </a:r>
            <a:r>
              <a:rPr lang="en-US" sz="3200" dirty="0" err="1" smtClean="0"/>
              <a:t>operasi</a:t>
            </a:r>
            <a:r>
              <a:rPr lang="en-US" sz="3200" dirty="0" smtClean="0"/>
              <a:t> </a:t>
            </a:r>
            <a:r>
              <a:rPr lang="en-US" sz="3200" dirty="0" err="1" smtClean="0"/>
              <a:t>dengan</a:t>
            </a:r>
            <a:r>
              <a:rPr lang="en-US" sz="3200" dirty="0" smtClean="0"/>
              <a:t> </a:t>
            </a:r>
            <a:r>
              <a:rPr lang="en-US" sz="3200" dirty="0" err="1" smtClean="0"/>
              <a:t>memanfaatkan</a:t>
            </a:r>
            <a:r>
              <a:rPr lang="en-US" sz="3200" dirty="0" smtClean="0"/>
              <a:t> area yang </a:t>
            </a:r>
            <a:r>
              <a:rPr lang="en-US" sz="3200" dirty="0" err="1" smtClean="0"/>
              <a:t>tersedia</a:t>
            </a:r>
            <a:r>
              <a:rPr lang="en-US" sz="3200" dirty="0" smtClean="0"/>
              <a:t> </a:t>
            </a:r>
            <a:r>
              <a:rPr lang="en-US" sz="3200" dirty="0" err="1" smtClean="0"/>
              <a:t>untuk</a:t>
            </a:r>
            <a:r>
              <a:rPr lang="en-US" sz="3200" dirty="0" smtClean="0"/>
              <a:t> </a:t>
            </a:r>
            <a:r>
              <a:rPr lang="en-US" sz="3200" dirty="0" err="1" smtClean="0"/>
              <a:t>penempatan</a:t>
            </a:r>
            <a:r>
              <a:rPr lang="en-US" sz="3200" dirty="0" smtClean="0"/>
              <a:t> </a:t>
            </a:r>
            <a:r>
              <a:rPr lang="en-US" sz="3200" dirty="0" err="1" smtClean="0"/>
              <a:t>mesin-mesin</a:t>
            </a:r>
            <a:r>
              <a:rPr lang="en-US" sz="3200" dirty="0" smtClean="0"/>
              <a:t>, </a:t>
            </a:r>
            <a:r>
              <a:rPr lang="en-US" sz="3200" dirty="0" err="1" smtClean="0"/>
              <a:t>bahan-bahan</a:t>
            </a:r>
            <a:r>
              <a:rPr lang="en-US" sz="3200" dirty="0" smtClean="0"/>
              <a:t>, </a:t>
            </a:r>
            <a:r>
              <a:rPr lang="en-US" sz="3200" dirty="0" err="1" smtClean="0"/>
              <a:t>perlengkapan</a:t>
            </a:r>
            <a:r>
              <a:rPr lang="en-US" sz="3200" dirty="0" smtClean="0"/>
              <a:t> </a:t>
            </a:r>
            <a:r>
              <a:rPr lang="en-US" sz="3200" dirty="0" err="1" smtClean="0"/>
              <a:t>untuk</a:t>
            </a:r>
            <a:r>
              <a:rPr lang="en-US" sz="3200" dirty="0" smtClean="0"/>
              <a:t> </a:t>
            </a:r>
            <a:r>
              <a:rPr lang="en-US" sz="3200" dirty="0" err="1" smtClean="0"/>
              <a:t>operasi</a:t>
            </a:r>
            <a:r>
              <a:rPr lang="en-US" sz="3200" dirty="0" smtClean="0"/>
              <a:t>, </a:t>
            </a:r>
            <a:r>
              <a:rPr lang="en-US" sz="3200" dirty="0" err="1" smtClean="0"/>
              <a:t>personalia</a:t>
            </a:r>
            <a:r>
              <a:rPr lang="en-US" sz="3200" dirty="0" smtClean="0"/>
              <a:t> </a:t>
            </a:r>
            <a:r>
              <a:rPr lang="en-US" sz="3200" dirty="0" err="1" smtClean="0"/>
              <a:t>dan</a:t>
            </a:r>
            <a:r>
              <a:rPr lang="en-US" sz="3200" dirty="0" smtClean="0"/>
              <a:t> </a:t>
            </a:r>
            <a:r>
              <a:rPr lang="en-US" sz="3200" dirty="0" err="1" smtClean="0"/>
              <a:t>semua</a:t>
            </a:r>
            <a:r>
              <a:rPr lang="en-US" sz="3200" dirty="0" smtClean="0"/>
              <a:t> </a:t>
            </a:r>
            <a:r>
              <a:rPr lang="en-US" sz="3200" dirty="0" err="1" smtClean="0"/>
              <a:t>peralatan</a:t>
            </a:r>
            <a:r>
              <a:rPr lang="en-US" sz="3200" dirty="0" smtClean="0"/>
              <a:t>/</a:t>
            </a:r>
            <a:r>
              <a:rPr lang="en-US" sz="3200" dirty="0" err="1" smtClean="0"/>
              <a:t>fasilitas</a:t>
            </a:r>
            <a:r>
              <a:rPr lang="en-US" sz="3200" dirty="0" smtClean="0"/>
              <a:t> </a:t>
            </a:r>
            <a:r>
              <a:rPr lang="en-US" sz="3200" dirty="0" err="1" smtClean="0"/>
              <a:t>dalam</a:t>
            </a:r>
            <a:r>
              <a:rPr lang="en-US" sz="3200" dirty="0" smtClean="0"/>
              <a:t> </a:t>
            </a:r>
            <a:r>
              <a:rPr lang="en-US" sz="3200" dirty="0" err="1" smtClean="0"/>
              <a:t>produksi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533400" y="1524000"/>
            <a:ext cx="7772400" cy="4572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2800" dirty="0" err="1" smtClean="0"/>
              <a:t>Menghemat</a:t>
            </a:r>
            <a:r>
              <a:rPr lang="en-US" sz="2800" dirty="0" smtClean="0"/>
              <a:t> </a:t>
            </a:r>
            <a:r>
              <a:rPr lang="en-US" sz="2800" dirty="0" err="1" smtClean="0"/>
              <a:t>pemakaian</a:t>
            </a:r>
            <a:r>
              <a:rPr lang="en-US" sz="2800" dirty="0" smtClean="0"/>
              <a:t> </a:t>
            </a:r>
            <a:r>
              <a:rPr lang="en-US" sz="2800" dirty="0" err="1" smtClean="0"/>
              <a:t>ruangan</a:t>
            </a:r>
            <a:r>
              <a:rPr lang="en-US" sz="2800" dirty="0" smtClean="0"/>
              <a:t> yang </a:t>
            </a:r>
            <a:r>
              <a:rPr lang="en-US" sz="2800" dirty="0" err="1" smtClean="0"/>
              <a:t>ada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 err="1"/>
              <a:t>Pendayagunaan</a:t>
            </a:r>
            <a:r>
              <a:rPr lang="en-US" sz="2800" dirty="0"/>
              <a:t> </a:t>
            </a:r>
            <a:r>
              <a:rPr lang="en-US" sz="2800" dirty="0" err="1"/>
              <a:t>pemakaian</a:t>
            </a:r>
            <a:r>
              <a:rPr lang="en-US" sz="2800" dirty="0"/>
              <a:t> </a:t>
            </a:r>
            <a:r>
              <a:rPr lang="en-US" sz="2800" dirty="0" err="1"/>
              <a:t>mesin</a:t>
            </a:r>
            <a:r>
              <a:rPr lang="en-US" sz="2800" dirty="0"/>
              <a:t>, </a:t>
            </a:r>
            <a:r>
              <a:rPr lang="en-US" sz="2800" dirty="0" err="1"/>
              <a:t>tenaga</a:t>
            </a:r>
            <a:r>
              <a:rPr lang="en-US" sz="2800" dirty="0"/>
              <a:t> </a:t>
            </a:r>
            <a:r>
              <a:rPr lang="en-US" sz="2800" dirty="0" err="1"/>
              <a:t>kerja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fasilitas</a:t>
            </a:r>
            <a:r>
              <a:rPr lang="en-US" sz="2800" dirty="0"/>
              <a:t> </a:t>
            </a:r>
            <a:r>
              <a:rPr lang="en-US" sz="2800" dirty="0" err="1"/>
              <a:t>produksi</a:t>
            </a:r>
            <a:r>
              <a:rPr lang="en-US" sz="2800" dirty="0"/>
              <a:t> </a:t>
            </a:r>
            <a:r>
              <a:rPr lang="en-US" sz="2800" dirty="0" err="1"/>
              <a:t>lebih</a:t>
            </a:r>
            <a:r>
              <a:rPr lang="en-US" sz="2800" dirty="0"/>
              <a:t> </a:t>
            </a:r>
            <a:r>
              <a:rPr lang="en-US" sz="2800" dirty="0" err="1"/>
              <a:t>besar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 err="1"/>
              <a:t>Meminimumkan</a:t>
            </a:r>
            <a:r>
              <a:rPr lang="en-US" sz="2800" dirty="0"/>
              <a:t> material handling</a:t>
            </a:r>
          </a:p>
          <a:p>
            <a:pPr>
              <a:lnSpc>
                <a:spcPct val="90000"/>
              </a:lnSpc>
            </a:pPr>
            <a:r>
              <a:rPr lang="en-US" sz="2800" dirty="0" err="1"/>
              <a:t>Mengurangi</a:t>
            </a:r>
            <a:r>
              <a:rPr lang="en-US" sz="2800" dirty="0"/>
              <a:t> </a:t>
            </a:r>
            <a:r>
              <a:rPr lang="en-US" sz="2800" dirty="0" err="1"/>
              <a:t>waktu</a:t>
            </a:r>
            <a:r>
              <a:rPr lang="en-US" sz="2800" dirty="0"/>
              <a:t> </a:t>
            </a:r>
            <a:r>
              <a:rPr lang="en-US" sz="2800" dirty="0" err="1"/>
              <a:t>tunggu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mengurangi</a:t>
            </a:r>
            <a:r>
              <a:rPr lang="en-US" sz="2800" dirty="0"/>
              <a:t> </a:t>
            </a:r>
            <a:r>
              <a:rPr lang="en-US" sz="2800" dirty="0" err="1"/>
              <a:t>kemacetan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 err="1"/>
              <a:t>Memberikan</a:t>
            </a:r>
            <a:r>
              <a:rPr lang="en-US" sz="2800" dirty="0"/>
              <a:t> </a:t>
            </a:r>
            <a:r>
              <a:rPr lang="en-US" sz="2800" dirty="0" err="1"/>
              <a:t>jaminan</a:t>
            </a:r>
            <a:r>
              <a:rPr lang="en-US" sz="2800" dirty="0"/>
              <a:t> </a:t>
            </a:r>
            <a:r>
              <a:rPr lang="en-US" sz="2800" dirty="0" err="1"/>
              <a:t>keamanan</a:t>
            </a:r>
            <a:r>
              <a:rPr lang="en-US" sz="2800" dirty="0"/>
              <a:t>, </a:t>
            </a:r>
            <a:r>
              <a:rPr lang="en-US" sz="2800" dirty="0" err="1"/>
              <a:t>keselamatan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kenyamanan</a:t>
            </a:r>
            <a:r>
              <a:rPr lang="en-US" sz="2800" dirty="0"/>
              <a:t> </a:t>
            </a:r>
            <a:r>
              <a:rPr lang="en-US" sz="2800" dirty="0" err="1"/>
              <a:t>bagi</a:t>
            </a:r>
            <a:r>
              <a:rPr lang="en-US" sz="2800" dirty="0"/>
              <a:t> </a:t>
            </a:r>
            <a:r>
              <a:rPr lang="en-US" sz="2800" dirty="0" err="1"/>
              <a:t>pekerja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 err="1"/>
              <a:t>Mempersingkat</a:t>
            </a:r>
            <a:r>
              <a:rPr lang="en-US" sz="2800" dirty="0"/>
              <a:t> </a:t>
            </a:r>
            <a:r>
              <a:rPr lang="en-US" sz="2800" dirty="0" err="1"/>
              <a:t>proses</a:t>
            </a:r>
            <a:r>
              <a:rPr lang="en-US" sz="2800" dirty="0"/>
              <a:t> </a:t>
            </a:r>
            <a:r>
              <a:rPr lang="en-US" sz="2800" dirty="0" err="1"/>
              <a:t>manufaktur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 err="1"/>
              <a:t>Mengurangi</a:t>
            </a:r>
            <a:r>
              <a:rPr lang="en-US" sz="2800" dirty="0"/>
              <a:t> </a:t>
            </a:r>
            <a:r>
              <a:rPr lang="en-US" sz="2800" dirty="0" err="1"/>
              <a:t>persediaan</a:t>
            </a:r>
            <a:r>
              <a:rPr lang="en-US" sz="2800" dirty="0"/>
              <a:t> </a:t>
            </a:r>
            <a:r>
              <a:rPr lang="en-US" sz="2800" dirty="0" err="1"/>
              <a:t>setengah</a:t>
            </a:r>
            <a:r>
              <a:rPr lang="en-US" sz="2800" dirty="0"/>
              <a:t> </a:t>
            </a:r>
            <a:r>
              <a:rPr lang="en-US" sz="2800" dirty="0" err="1"/>
              <a:t>jadi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 err="1" smtClean="0"/>
              <a:t>Mempermudah</a:t>
            </a:r>
            <a:r>
              <a:rPr lang="en-US" sz="2800" dirty="0" smtClean="0"/>
              <a:t> </a:t>
            </a:r>
            <a:r>
              <a:rPr lang="en-US" sz="2800" dirty="0" err="1"/>
              <a:t>aktivitas</a:t>
            </a:r>
            <a:r>
              <a:rPr lang="en-US" sz="2800" dirty="0"/>
              <a:t> </a:t>
            </a:r>
            <a:r>
              <a:rPr lang="en-US" sz="2800" dirty="0" err="1"/>
              <a:t>supervisi</a:t>
            </a:r>
            <a:endParaRPr lang="en-US" sz="2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274638"/>
            <a:ext cx="9144000" cy="1143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bIns="91440" anchor="b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Tujuan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Perancangan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Tata </a:t>
            </a: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Letak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974725"/>
          </a:xfrm>
        </p:spPr>
        <p:txBody>
          <a:bodyPr/>
          <a:lstStyle/>
          <a:p>
            <a:r>
              <a:rPr lang="en-US" sz="3600" b="0" dirty="0"/>
              <a:t>Systematic Layout Planning</a:t>
            </a:r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581400" y="1600200"/>
            <a:ext cx="1828800" cy="685800"/>
          </a:xfrm>
          <a:ln w="28575" cap="flat">
            <a:solidFill>
              <a:schemeClr val="folHlink"/>
            </a:solidFill>
          </a:ln>
        </p:spPr>
        <p:txBody>
          <a:bodyPr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/>
              <a:t>1. Data masukan 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/>
              <a:t>dan aktivitas</a:t>
            </a:r>
          </a:p>
        </p:txBody>
      </p:sp>
      <p:sp>
        <p:nvSpPr>
          <p:cNvPr id="9220" name="Rectangle 4"/>
          <p:cNvSpPr>
            <a:spLocks noRot="1" noChangeArrowheads="1"/>
          </p:cNvSpPr>
          <p:nvPr/>
        </p:nvSpPr>
        <p:spPr bwMode="auto">
          <a:xfrm>
            <a:off x="3276600" y="2667000"/>
            <a:ext cx="2514600" cy="609600"/>
          </a:xfrm>
          <a:prstGeom prst="rect">
            <a:avLst/>
          </a:prstGeom>
          <a:noFill/>
          <a:ln w="2857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1600" b="1" dirty="0"/>
              <a:t>4. Diagram </a:t>
            </a:r>
            <a:r>
              <a:rPr lang="en-US" sz="1600" b="1" dirty="0" err="1"/>
              <a:t>hubungan</a:t>
            </a:r>
            <a:r>
              <a:rPr lang="en-US" sz="1600" b="1" dirty="0"/>
              <a:t> </a:t>
            </a:r>
            <a:r>
              <a:rPr lang="en-US" sz="1600" b="1" dirty="0" err="1"/>
              <a:t>aktivitas</a:t>
            </a:r>
            <a:r>
              <a:rPr lang="en-US" sz="1600" b="1" dirty="0"/>
              <a:t>/</a:t>
            </a:r>
            <a:r>
              <a:rPr lang="en-US" sz="1600" b="1" dirty="0" err="1"/>
              <a:t>aliran</a:t>
            </a:r>
            <a:r>
              <a:rPr lang="en-US" sz="2000" dirty="0"/>
              <a:t> </a:t>
            </a:r>
          </a:p>
        </p:txBody>
      </p:sp>
      <p:sp>
        <p:nvSpPr>
          <p:cNvPr id="9221" name="Rectangle 5"/>
          <p:cNvSpPr>
            <a:spLocks noRot="1" noChangeArrowheads="1"/>
          </p:cNvSpPr>
          <p:nvPr/>
        </p:nvSpPr>
        <p:spPr bwMode="auto">
          <a:xfrm>
            <a:off x="3200400" y="3886200"/>
            <a:ext cx="2514600" cy="609600"/>
          </a:xfrm>
          <a:prstGeom prst="rect">
            <a:avLst/>
          </a:prstGeom>
          <a:noFill/>
          <a:ln w="2857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1600" b="1"/>
              <a:t>6. Diagram hubungan ruangan</a:t>
            </a:r>
          </a:p>
        </p:txBody>
      </p:sp>
      <p:sp>
        <p:nvSpPr>
          <p:cNvPr id="9222" name="Rectangle 6"/>
          <p:cNvSpPr>
            <a:spLocks noRot="1" noChangeArrowheads="1"/>
          </p:cNvSpPr>
          <p:nvPr/>
        </p:nvSpPr>
        <p:spPr bwMode="auto">
          <a:xfrm>
            <a:off x="3200400" y="4876800"/>
            <a:ext cx="2514600" cy="609600"/>
          </a:xfrm>
          <a:prstGeom prst="rect">
            <a:avLst/>
          </a:prstGeom>
          <a:noFill/>
          <a:ln w="2857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2000"/>
              <a:t> </a:t>
            </a:r>
            <a:r>
              <a:rPr lang="en-US" sz="1600" b="1"/>
              <a:t>8</a:t>
            </a:r>
            <a:r>
              <a:rPr lang="en-US"/>
              <a:t>. </a:t>
            </a:r>
            <a:r>
              <a:rPr lang="en-US" sz="1600" b="1"/>
              <a:t>Peranc. Alternatif tata letak</a:t>
            </a:r>
            <a:r>
              <a:rPr lang="en-US" sz="2000"/>
              <a:t> </a:t>
            </a:r>
          </a:p>
        </p:txBody>
      </p:sp>
      <p:sp>
        <p:nvSpPr>
          <p:cNvPr id="9223" name="Rectangle 7"/>
          <p:cNvSpPr>
            <a:spLocks noRot="1" noChangeArrowheads="1"/>
          </p:cNvSpPr>
          <p:nvPr/>
        </p:nvSpPr>
        <p:spPr bwMode="auto">
          <a:xfrm>
            <a:off x="3352800" y="5715000"/>
            <a:ext cx="2209800" cy="609600"/>
          </a:xfrm>
          <a:prstGeom prst="rect">
            <a:avLst/>
          </a:prstGeom>
          <a:noFill/>
          <a:ln w="2857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1600" b="1"/>
              <a:t> 9. Evaluasi</a:t>
            </a:r>
            <a:r>
              <a:rPr lang="en-US" sz="2000"/>
              <a:t> </a:t>
            </a:r>
          </a:p>
        </p:txBody>
      </p:sp>
      <p:sp>
        <p:nvSpPr>
          <p:cNvPr id="9224" name="Line 8"/>
          <p:cNvSpPr>
            <a:spLocks noChangeShapeType="1"/>
          </p:cNvSpPr>
          <p:nvPr/>
        </p:nvSpPr>
        <p:spPr bwMode="auto">
          <a:xfrm>
            <a:off x="4419600" y="22860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25" name="Line 9"/>
          <p:cNvSpPr>
            <a:spLocks noChangeShapeType="1"/>
          </p:cNvSpPr>
          <p:nvPr/>
        </p:nvSpPr>
        <p:spPr bwMode="auto">
          <a:xfrm>
            <a:off x="4419600" y="32766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>
            <a:off x="4419600" y="44958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27" name="Line 11"/>
          <p:cNvSpPr>
            <a:spLocks noChangeShapeType="1"/>
          </p:cNvSpPr>
          <p:nvPr/>
        </p:nvSpPr>
        <p:spPr bwMode="auto">
          <a:xfrm>
            <a:off x="4419600" y="54864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28" name="Rectangle 12"/>
          <p:cNvSpPr>
            <a:spLocks noRot="1" noChangeArrowheads="1"/>
          </p:cNvSpPr>
          <p:nvPr/>
        </p:nvSpPr>
        <p:spPr bwMode="auto">
          <a:xfrm>
            <a:off x="838200" y="4419600"/>
            <a:ext cx="1752600" cy="533400"/>
          </a:xfrm>
          <a:prstGeom prst="rect">
            <a:avLst/>
          </a:prstGeom>
          <a:noFill/>
          <a:ln w="2857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2000"/>
              <a:t> </a:t>
            </a:r>
            <a:r>
              <a:rPr lang="en-US" sz="1600" b="1"/>
              <a:t>7a</a:t>
            </a:r>
            <a:r>
              <a:rPr lang="en-US"/>
              <a:t>. </a:t>
            </a:r>
            <a:r>
              <a:rPr lang="en-US" sz="1600" b="1"/>
              <a:t>Modifikasi</a:t>
            </a:r>
            <a:r>
              <a:rPr lang="en-US" sz="2000"/>
              <a:t> </a:t>
            </a:r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>
            <a:off x="2590800" y="46482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0" name="Rectangle 14"/>
          <p:cNvSpPr>
            <a:spLocks noRot="1" noChangeArrowheads="1"/>
          </p:cNvSpPr>
          <p:nvPr/>
        </p:nvSpPr>
        <p:spPr bwMode="auto">
          <a:xfrm>
            <a:off x="6096000" y="4343400"/>
            <a:ext cx="1752600" cy="609600"/>
          </a:xfrm>
          <a:prstGeom prst="rect">
            <a:avLst/>
          </a:prstGeom>
          <a:noFill/>
          <a:ln w="2857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2000"/>
              <a:t> </a:t>
            </a:r>
            <a:r>
              <a:rPr lang="en-US" sz="1600" b="1"/>
              <a:t>7b</a:t>
            </a:r>
            <a:r>
              <a:rPr lang="en-US"/>
              <a:t>. </a:t>
            </a:r>
            <a:r>
              <a:rPr lang="en-US" sz="1600" b="1"/>
              <a:t>Batasan praktis</a:t>
            </a:r>
            <a:r>
              <a:rPr lang="en-US" sz="2000"/>
              <a:t> </a:t>
            </a:r>
          </a:p>
        </p:txBody>
      </p:sp>
      <p:sp>
        <p:nvSpPr>
          <p:cNvPr id="9231" name="Line 15"/>
          <p:cNvSpPr>
            <a:spLocks noChangeShapeType="1"/>
          </p:cNvSpPr>
          <p:nvPr/>
        </p:nvSpPr>
        <p:spPr bwMode="auto">
          <a:xfrm flipH="1">
            <a:off x="4419600" y="4648200"/>
            <a:ext cx="1676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2" name="Rectangle 16"/>
          <p:cNvSpPr>
            <a:spLocks noRot="1" noChangeArrowheads="1"/>
          </p:cNvSpPr>
          <p:nvPr/>
        </p:nvSpPr>
        <p:spPr bwMode="auto">
          <a:xfrm>
            <a:off x="838200" y="3124200"/>
            <a:ext cx="1752600" cy="533400"/>
          </a:xfrm>
          <a:prstGeom prst="rect">
            <a:avLst/>
          </a:prstGeom>
          <a:noFill/>
          <a:ln w="2857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2000"/>
              <a:t> </a:t>
            </a:r>
            <a:r>
              <a:rPr lang="en-US" sz="1600" b="1"/>
              <a:t>5a</a:t>
            </a:r>
            <a:r>
              <a:rPr lang="en-US"/>
              <a:t>. </a:t>
            </a:r>
            <a:r>
              <a:rPr lang="en-US" sz="1600" b="1"/>
              <a:t>Kebutuhan ruangan</a:t>
            </a:r>
            <a:endParaRPr lang="en-US" sz="2000"/>
          </a:p>
        </p:txBody>
      </p:sp>
      <p:sp>
        <p:nvSpPr>
          <p:cNvPr id="9233" name="Rectangle 17"/>
          <p:cNvSpPr>
            <a:spLocks noRot="1" noChangeArrowheads="1"/>
          </p:cNvSpPr>
          <p:nvPr/>
        </p:nvSpPr>
        <p:spPr bwMode="auto">
          <a:xfrm>
            <a:off x="6096000" y="3124200"/>
            <a:ext cx="1981200" cy="609600"/>
          </a:xfrm>
          <a:prstGeom prst="rect">
            <a:avLst/>
          </a:prstGeom>
          <a:noFill/>
          <a:ln w="2857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2000" dirty="0"/>
              <a:t> </a:t>
            </a:r>
            <a:r>
              <a:rPr lang="en-US" sz="1600" b="1" dirty="0"/>
              <a:t>5b</a:t>
            </a:r>
            <a:r>
              <a:rPr lang="en-US" dirty="0"/>
              <a:t>. </a:t>
            </a:r>
            <a:r>
              <a:rPr lang="en-US" sz="1600" b="1" dirty="0" err="1"/>
              <a:t>Ruangan</a:t>
            </a:r>
            <a:r>
              <a:rPr lang="en-US" sz="1600" b="1" dirty="0"/>
              <a:t> yang </a:t>
            </a:r>
            <a:r>
              <a:rPr lang="en-US" sz="1600" b="1" dirty="0" err="1"/>
              <a:t>tersedia</a:t>
            </a:r>
            <a:r>
              <a:rPr lang="en-US" sz="2000" dirty="0"/>
              <a:t> </a:t>
            </a:r>
          </a:p>
        </p:txBody>
      </p:sp>
      <p:sp>
        <p:nvSpPr>
          <p:cNvPr id="9234" name="Line 18"/>
          <p:cNvSpPr>
            <a:spLocks noChangeShapeType="1"/>
          </p:cNvSpPr>
          <p:nvPr/>
        </p:nvSpPr>
        <p:spPr bwMode="auto">
          <a:xfrm>
            <a:off x="2590800" y="3429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5" name="Line 19"/>
          <p:cNvSpPr>
            <a:spLocks noChangeShapeType="1"/>
          </p:cNvSpPr>
          <p:nvPr/>
        </p:nvSpPr>
        <p:spPr bwMode="auto">
          <a:xfrm flipH="1">
            <a:off x="4419600" y="3429000"/>
            <a:ext cx="1676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6" name="Rectangle 20"/>
          <p:cNvSpPr>
            <a:spLocks noRot="1" noChangeArrowheads="1"/>
          </p:cNvSpPr>
          <p:nvPr/>
        </p:nvSpPr>
        <p:spPr bwMode="auto">
          <a:xfrm>
            <a:off x="1447800" y="1828800"/>
            <a:ext cx="1447800" cy="609600"/>
          </a:xfrm>
          <a:prstGeom prst="rect">
            <a:avLst/>
          </a:prstGeom>
          <a:noFill/>
          <a:ln w="2857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1600" b="1"/>
              <a:t>2. Aliran material</a:t>
            </a:r>
          </a:p>
        </p:txBody>
      </p:sp>
      <p:sp>
        <p:nvSpPr>
          <p:cNvPr id="9237" name="Line 21"/>
          <p:cNvSpPr>
            <a:spLocks noChangeShapeType="1"/>
          </p:cNvSpPr>
          <p:nvPr/>
        </p:nvSpPr>
        <p:spPr bwMode="auto">
          <a:xfrm>
            <a:off x="2895600" y="2133600"/>
            <a:ext cx="11430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8" name="Rectangle 22"/>
          <p:cNvSpPr>
            <a:spLocks noRot="1" noChangeArrowheads="1"/>
          </p:cNvSpPr>
          <p:nvPr/>
        </p:nvSpPr>
        <p:spPr bwMode="auto">
          <a:xfrm>
            <a:off x="6096000" y="1828800"/>
            <a:ext cx="1828800" cy="685800"/>
          </a:xfrm>
          <a:prstGeom prst="rect">
            <a:avLst/>
          </a:prstGeom>
          <a:noFill/>
          <a:ln w="2857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1600" b="1" dirty="0"/>
              <a:t>3. </a:t>
            </a:r>
            <a:r>
              <a:rPr lang="en-US" sz="1600" b="1" dirty="0" err="1" smtClean="0"/>
              <a:t>Hubungan</a:t>
            </a:r>
            <a:r>
              <a:rPr lang="en-US" sz="1600" b="1" dirty="0" smtClean="0"/>
              <a:t> </a:t>
            </a:r>
            <a:r>
              <a:rPr lang="en-US" sz="1600" b="1" dirty="0" err="1"/>
              <a:t>aktivitas</a:t>
            </a:r>
            <a:endParaRPr lang="en-US" sz="1600" b="1" dirty="0"/>
          </a:p>
        </p:txBody>
      </p:sp>
      <p:sp>
        <p:nvSpPr>
          <p:cNvPr id="9239" name="Line 23"/>
          <p:cNvSpPr>
            <a:spLocks noChangeShapeType="1"/>
          </p:cNvSpPr>
          <p:nvPr/>
        </p:nvSpPr>
        <p:spPr bwMode="auto">
          <a:xfrm flipH="1">
            <a:off x="4953000" y="2133600"/>
            <a:ext cx="11430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0" y="274638"/>
            <a:ext cx="9144000" cy="1143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bIns="91440" anchor="b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Sistematika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Perancangan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Tata </a:t>
            </a: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Letak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1312</TotalTime>
  <Words>558</Words>
  <Application>Microsoft Office PowerPoint</Application>
  <PresentationFormat>On-screen Show (4:3)</PresentationFormat>
  <Paragraphs>120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Equity</vt:lpstr>
      <vt:lpstr>PERANCANGAN TATA LETAK FASILITAS An introduction</vt:lpstr>
      <vt:lpstr>Do’s and Don’t</vt:lpstr>
      <vt:lpstr>Slide 3</vt:lpstr>
      <vt:lpstr>Tujuan Perkuliahan</vt:lpstr>
      <vt:lpstr>Skema Perkuliahan</vt:lpstr>
      <vt:lpstr>STANDAR NILAI</vt:lpstr>
      <vt:lpstr>Definisi  Perancangan Tata Letak</vt:lpstr>
      <vt:lpstr>Slide 8</vt:lpstr>
      <vt:lpstr>Systematic Layout Planning</vt:lpstr>
      <vt:lpstr>Data masukan</vt:lpstr>
      <vt:lpstr>Data masukan</vt:lpstr>
      <vt:lpstr>Slide 12</vt:lpstr>
      <vt:lpstr>Hubungan Aktivitas</vt:lpstr>
      <vt:lpstr>Hubungan Ruang</vt:lpstr>
      <vt:lpstr>Modifikasi dan batasan praktis</vt:lpstr>
      <vt:lpstr>Membuat alternatif layout</vt:lpstr>
      <vt:lpstr>Evaluasi Rancangan Layout</vt:lpstr>
      <vt:lpstr>Slide 18</vt:lpstr>
      <vt:lpstr>Adab Menuntut Ilmu</vt:lpstr>
      <vt:lpstr>Terima Kasih dan Semoga Sukses!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PERANCANGAN TATA LETAK FASILITAS An introduction</dc:title>
  <dc:creator>uminna Lintang</dc:creator>
  <cp:lastModifiedBy>Sony Vaio</cp:lastModifiedBy>
  <cp:revision>17</cp:revision>
  <dcterms:created xsi:type="dcterms:W3CDTF">2013-09-15T15:17:06Z</dcterms:created>
  <dcterms:modified xsi:type="dcterms:W3CDTF">2013-09-25T01:19:14Z</dcterms:modified>
</cp:coreProperties>
</file>